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2.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0.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1.xml" ContentType="application/vnd.openxmlformats-officedocument.drawingml.chartshapes+xml"/>
  <Override PartName="/ppt/notesSlides/notesSlide21.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2.xml" ContentType="application/vnd.openxmlformats-officedocument.presentationml.notesSlide+xml"/>
  <Override PartName="/ppt/tags/tag3.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53"/>
  </p:notesMasterIdLst>
  <p:sldIdLst>
    <p:sldId id="256" r:id="rId5"/>
    <p:sldId id="258" r:id="rId6"/>
    <p:sldId id="260" r:id="rId7"/>
    <p:sldId id="316" r:id="rId8"/>
    <p:sldId id="259" r:id="rId9"/>
    <p:sldId id="317" r:id="rId10"/>
    <p:sldId id="262" r:id="rId11"/>
    <p:sldId id="264" r:id="rId12"/>
    <p:sldId id="263" r:id="rId13"/>
    <p:sldId id="265" r:id="rId14"/>
    <p:sldId id="333" r:id="rId15"/>
    <p:sldId id="267" r:id="rId16"/>
    <p:sldId id="268" r:id="rId17"/>
    <p:sldId id="269" r:id="rId18"/>
    <p:sldId id="335" r:id="rId19"/>
    <p:sldId id="271" r:id="rId20"/>
    <p:sldId id="275" r:id="rId21"/>
    <p:sldId id="277" r:id="rId22"/>
    <p:sldId id="315" r:id="rId23"/>
    <p:sldId id="314" r:id="rId24"/>
    <p:sldId id="302" r:id="rId25"/>
    <p:sldId id="278" r:id="rId26"/>
    <p:sldId id="279" r:id="rId27"/>
    <p:sldId id="319" r:id="rId28"/>
    <p:sldId id="320" r:id="rId29"/>
    <p:sldId id="321" r:id="rId30"/>
    <p:sldId id="280" r:id="rId31"/>
    <p:sldId id="303" r:id="rId32"/>
    <p:sldId id="305" r:id="rId33"/>
    <p:sldId id="306" r:id="rId34"/>
    <p:sldId id="307" r:id="rId35"/>
    <p:sldId id="304" r:id="rId36"/>
    <p:sldId id="331" r:id="rId37"/>
    <p:sldId id="311" r:id="rId38"/>
    <p:sldId id="310" r:id="rId39"/>
    <p:sldId id="308" r:id="rId40"/>
    <p:sldId id="309" r:id="rId41"/>
    <p:sldId id="290" r:id="rId42"/>
    <p:sldId id="291" r:id="rId43"/>
    <p:sldId id="292" r:id="rId44"/>
    <p:sldId id="293" r:id="rId45"/>
    <p:sldId id="328" r:id="rId46"/>
    <p:sldId id="337" r:id="rId47"/>
    <p:sldId id="336" r:id="rId48"/>
    <p:sldId id="296" r:id="rId49"/>
    <p:sldId id="297" r:id="rId50"/>
    <p:sldId id="299" r:id="rId51"/>
    <p:sldId id="326" r:id="rId5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userDrawn="1">
          <p15:clr>
            <a:srgbClr val="A4A3A4"/>
          </p15:clr>
        </p15:guide>
        <p15:guide id="2" orient="horz" pos="288" userDrawn="1">
          <p15:clr>
            <a:srgbClr val="A4A3A4"/>
          </p15:clr>
        </p15:guide>
        <p15:guide id="4" orient="horz" pos="4152">
          <p15:clr>
            <a:srgbClr val="A4A3A4"/>
          </p15:clr>
        </p15:guide>
        <p15:guide id="6" orient="horz" pos="4026">
          <p15:clr>
            <a:srgbClr val="A4A3A4"/>
          </p15:clr>
        </p15:guide>
        <p15:guide id="9"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 Gasiewski" initials="CG" lastIdx="4" clrIdx="0">
    <p:extLst>
      <p:ext uri="{19B8F6BF-5375-455C-9EA6-DF929625EA0E}">
        <p15:presenceInfo xmlns:p15="http://schemas.microsoft.com/office/powerpoint/2012/main" userId="Chris Gasiewsk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DEB971"/>
    <a:srgbClr val="717171"/>
    <a:srgbClr val="12696C"/>
    <a:srgbClr val="E799EA"/>
    <a:srgbClr val="F7A820"/>
    <a:srgbClr val="00C974"/>
    <a:srgbClr val="FF00BA"/>
    <a:srgbClr val="B7DE17"/>
    <a:srgbClr val="24D3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986" autoAdjust="0"/>
    <p:restoredTop sz="94250" autoAdjust="0"/>
  </p:normalViewPr>
  <p:slideViewPr>
    <p:cSldViewPr snapToGrid="0" showGuides="1">
      <p:cViewPr varScale="1">
        <p:scale>
          <a:sx n="107" d="100"/>
          <a:sy n="107" d="100"/>
        </p:scale>
        <p:origin x="1098" y="114"/>
      </p:cViewPr>
      <p:guideLst>
        <p:guide orient="horz" pos="4320"/>
        <p:guide orient="horz" pos="288"/>
        <p:guide orient="horz" pos="4152"/>
        <p:guide orient="horz" pos="4026"/>
        <p:guide pos="3840"/>
      </p:guideLst>
    </p:cSldViewPr>
  </p:slideViewPr>
  <p:outlineViewPr>
    <p:cViewPr>
      <p:scale>
        <a:sx n="33" d="100"/>
        <a:sy n="33" d="100"/>
      </p:scale>
      <p:origin x="0" y="-2836"/>
    </p:cViewPr>
  </p:outlineViewPr>
  <p:notesTextViewPr>
    <p:cViewPr>
      <p:scale>
        <a:sx n="100" d="100"/>
        <a:sy n="100" d="100"/>
      </p:scale>
      <p:origin x="0" y="0"/>
    </p:cViewPr>
  </p:notesTextViewPr>
  <p:sorterViewPr>
    <p:cViewPr>
      <p:scale>
        <a:sx n="125" d="100"/>
        <a:sy n="125" d="100"/>
      </p:scale>
      <p:origin x="0" y="-12444"/>
    </p:cViewPr>
  </p:sorterViewPr>
  <p:notesViewPr>
    <p:cSldViewPr snapToGrid="0">
      <p:cViewPr varScale="1">
        <p:scale>
          <a:sx n="99" d="100"/>
          <a:sy n="99" d="100"/>
        </p:scale>
        <p:origin x="3064"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1.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181616832779624E-2"/>
          <c:y val="2.793946915008615E-2"/>
          <c:w val="0.97563676633444074"/>
          <c:h val="0.86092771891799402"/>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FDD5-224A-A76D-BD7008309481}"/>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3-FDD5-224A-A76D-BD7008309481}"/>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5-FDD5-224A-A76D-BD7008309481}"/>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CODI</c:v>
                </c:pt>
                <c:pt idx="1">
                  <c:v>S&amp;P 500</c:v>
                </c:pt>
                <c:pt idx="2">
                  <c:v>Russell 2000</c:v>
                </c:pt>
                <c:pt idx="3">
                  <c:v>XLF</c:v>
                </c:pt>
              </c:strCache>
            </c:strRef>
          </c:cat>
          <c:val>
            <c:numRef>
              <c:f>Sheet1!$B$2:$B$5</c:f>
              <c:numCache>
                <c:formatCode>0.0%</c:formatCode>
                <c:ptCount val="4"/>
                <c:pt idx="0">
                  <c:v>5.2919999999999998</c:v>
                </c:pt>
                <c:pt idx="1">
                  <c:v>3.12</c:v>
                </c:pt>
                <c:pt idx="2">
                  <c:v>2.9260000000000002</c:v>
                </c:pt>
                <c:pt idx="3">
                  <c:v>0.85499999999999998</c:v>
                </c:pt>
              </c:numCache>
            </c:numRef>
          </c:val>
          <c:extLst>
            <c:ext xmlns:c16="http://schemas.microsoft.com/office/drawing/2014/chart" uri="{C3380CC4-5D6E-409C-BE32-E72D297353CC}">
              <c16:uniqueId val="{00000006-FDD5-224A-A76D-BD7008309481}"/>
            </c:ext>
          </c:extLst>
        </c:ser>
        <c:dLbls>
          <c:showLegendKey val="0"/>
          <c:showVal val="0"/>
          <c:showCatName val="0"/>
          <c:showSerName val="0"/>
          <c:showPercent val="0"/>
          <c:showBubbleSize val="0"/>
        </c:dLbls>
        <c:gapWidth val="70"/>
        <c:overlap val="-27"/>
        <c:axId val="-748268272"/>
        <c:axId val="-748267728"/>
      </c:barChart>
      <c:catAx>
        <c:axId val="-7482682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748267728"/>
        <c:crosses val="autoZero"/>
        <c:auto val="1"/>
        <c:lblAlgn val="ctr"/>
        <c:lblOffset val="100"/>
        <c:noMultiLvlLbl val="0"/>
      </c:catAx>
      <c:valAx>
        <c:axId val="-748267728"/>
        <c:scaling>
          <c:orientation val="minMax"/>
        </c:scaling>
        <c:delete val="1"/>
        <c:axPos val="l"/>
        <c:numFmt formatCode="0.0%" sourceLinked="1"/>
        <c:majorTickMark val="none"/>
        <c:minorTickMark val="none"/>
        <c:tickLblPos val="nextTo"/>
        <c:crossAx val="-7482682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181616832779624E-2"/>
          <c:y val="2.793946915008615E-2"/>
          <c:w val="0.97563676633444074"/>
          <c:h val="0.80842624633110194"/>
        </c:manualLayout>
      </c:layout>
      <c:barChart>
        <c:barDir val="col"/>
        <c:grouping val="clustered"/>
        <c:varyColors val="0"/>
        <c:ser>
          <c:idx val="0"/>
          <c:order val="0"/>
          <c:tx>
            <c:strRef>
              <c:f>Sheet1!$B$1</c:f>
              <c:strCache>
                <c:ptCount val="1"/>
                <c:pt idx="0">
                  <c:v>Distributions Paid Per Year</c:v>
                </c:pt>
              </c:strCache>
            </c:strRef>
          </c:tx>
          <c:spPr>
            <a:solidFill>
              <a:schemeClr val="accent1"/>
            </a:solidFill>
            <a:ln>
              <a:noFill/>
            </a:ln>
            <a:effectLst/>
          </c:spPr>
          <c:invertIfNegative val="0"/>
          <c:dPt>
            <c:idx val="1"/>
            <c:invertIfNegative val="0"/>
            <c:bubble3D val="0"/>
            <c:spPr>
              <a:solidFill>
                <a:schemeClr val="accent1"/>
              </a:solidFill>
              <a:ln>
                <a:noFill/>
              </a:ln>
              <a:effectLst/>
            </c:spPr>
            <c:extLst>
              <c:ext xmlns:c16="http://schemas.microsoft.com/office/drawing/2014/chart" uri="{C3380CC4-5D6E-409C-BE32-E72D297353CC}">
                <c16:uniqueId val="{00000001-1209-C942-B97A-19B8BD77DF49}"/>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3-1209-C942-B97A-19B8BD77DF49}"/>
              </c:ext>
            </c:extLst>
          </c:dPt>
          <c:dPt>
            <c:idx val="3"/>
            <c:invertIfNegative val="0"/>
            <c:bubble3D val="0"/>
            <c:spPr>
              <a:solidFill>
                <a:schemeClr val="accent1"/>
              </a:solidFill>
              <a:ln>
                <a:noFill/>
              </a:ln>
              <a:effectLst/>
            </c:spPr>
            <c:extLst>
              <c:ext xmlns:c16="http://schemas.microsoft.com/office/drawing/2014/chart" uri="{C3380CC4-5D6E-409C-BE32-E72D297353CC}">
                <c16:uniqueId val="{00000005-1209-C942-B97A-19B8BD77DF49}"/>
              </c:ext>
            </c:extLst>
          </c:dPt>
          <c:dLbls>
            <c:dLbl>
              <c:idx val="0"/>
              <c:layout>
                <c:manualLayout>
                  <c:x val="-1.175976636029543E-2"/>
                  <c:y val="-1.1323704117378949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1209-C942-B97A-19B8BD77DF49}"/>
                </c:ext>
              </c:extLst>
            </c:dLbl>
            <c:dLbl>
              <c:idx val="1"/>
              <c:layout>
                <c:manualLayout>
                  <c:x val="-3.3599332457986946E-3"/>
                  <c:y val="8.703953856708246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209-C942-B97A-19B8BD77DF49}"/>
                </c:ext>
              </c:extLst>
            </c:dLbl>
            <c:dLbl>
              <c:idx val="2"/>
              <c:layout>
                <c:manualLayout>
                  <c:x val="-5.0398998686980263E-3"/>
                  <c:y val="-1.5957064399928836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209-C942-B97A-19B8BD77DF49}"/>
                </c:ext>
              </c:extLst>
            </c:dLbl>
            <c:dLbl>
              <c:idx val="3"/>
              <c:layout>
                <c:manualLayout>
                  <c:x val="-3.3599332457986946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209-C942-B97A-19B8BD77DF49}"/>
                </c:ext>
              </c:extLst>
            </c:dLbl>
            <c:dLbl>
              <c:idx val="4"/>
              <c:layout>
                <c:manualLayout>
                  <c:x val="-5.0398998686980723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209-C942-B97A-19B8BD77DF49}"/>
                </c:ext>
              </c:extLst>
            </c:dLbl>
            <c:dLbl>
              <c:idx val="5"/>
              <c:layout>
                <c:manualLayout>
                  <c:x val="-5.0398998686980419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1209-C942-B97A-19B8BD77DF49}"/>
                </c:ext>
              </c:extLst>
            </c:dLbl>
            <c:dLbl>
              <c:idx val="6"/>
              <c:layout>
                <c:manualLayout>
                  <c:x val="-5.0398998686980419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1209-C942-B97A-19B8BD77DF49}"/>
                </c:ext>
              </c:extLst>
            </c:dLbl>
            <c:dLbl>
              <c:idx val="7"/>
              <c:layout>
                <c:manualLayout>
                  <c:x val="-5.0398998686981035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1209-C942-B97A-19B8BD77DF49}"/>
                </c:ext>
              </c:extLst>
            </c:dLbl>
            <c:dLbl>
              <c:idx val="8"/>
              <c:layout>
                <c:manualLayout>
                  <c:x val="-3.359933245798633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1209-C942-B97A-19B8BD77DF49}"/>
                </c:ext>
              </c:extLst>
            </c:dLbl>
            <c:dLbl>
              <c:idx val="9"/>
              <c:layout>
                <c:manualLayout>
                  <c:x val="-3.3599332457988178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1209-C942-B97A-19B8BD77DF49}"/>
                </c:ext>
              </c:extLst>
            </c:dLbl>
            <c:dLbl>
              <c:idx val="10"/>
              <c:layout>
                <c:manualLayout>
                  <c:x val="-5.0398998686981651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1209-C942-B97A-19B8BD77DF49}"/>
                </c:ext>
              </c:extLst>
            </c:dLbl>
            <c:dLbl>
              <c:idx val="11"/>
              <c:layout>
                <c:manualLayout>
                  <c:x val="-3.3599332457986946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1209-C942-B97A-19B8BD77DF49}"/>
                </c:ext>
              </c:extLst>
            </c:dLbl>
            <c:dLbl>
              <c:idx val="12"/>
              <c:layout>
                <c:manualLayout>
                  <c:x val="-3.3599332457986946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1209-C942-B97A-19B8BD77DF49}"/>
                </c:ext>
              </c:extLst>
            </c:dLbl>
            <c:dLbl>
              <c:idx val="13"/>
              <c:layout>
                <c:manualLayout>
                  <c:x val="-5.0398998686980419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1209-C942-B97A-19B8BD77DF49}"/>
                </c:ext>
              </c:extLst>
            </c:dLbl>
            <c:dLbl>
              <c:idx val="14"/>
              <c:layout>
                <c:manualLayout>
                  <c:x val="-5.0398998686981651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1209-C942-B97A-19B8BD77DF49}"/>
                </c:ext>
              </c:extLst>
            </c:dLbl>
            <c:dLbl>
              <c:idx val="15"/>
              <c:layout>
                <c:manualLayout>
                  <c:x val="-5.0398998686980419E-3"/>
                  <c:y val="-4.351976928354123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FAB-4F7D-8137-E22611208E0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Sheet1!$A$2:$A$17</c:f>
              <c:numCache>
                <c:formatCode>General</c:formatCode>
                <c:ptCount val="16"/>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numCache>
            </c:numRef>
          </c:cat>
          <c:val>
            <c:numRef>
              <c:f>Sheet1!$B$2:$B$17</c:f>
              <c:numCache>
                <c:formatCode>0.00</c:formatCode>
                <c:ptCount val="16"/>
                <c:pt idx="0">
                  <c:v>0.7</c:v>
                </c:pt>
                <c:pt idx="1">
                  <c:v>1.25</c:v>
                </c:pt>
                <c:pt idx="2">
                  <c:v>1.33</c:v>
                </c:pt>
                <c:pt idx="3">
                  <c:v>1.36</c:v>
                </c:pt>
                <c:pt idx="4">
                  <c:v>1.36</c:v>
                </c:pt>
                <c:pt idx="5">
                  <c:v>1.44</c:v>
                </c:pt>
                <c:pt idx="6">
                  <c:v>1.44</c:v>
                </c:pt>
                <c:pt idx="7">
                  <c:v>1.44</c:v>
                </c:pt>
                <c:pt idx="8">
                  <c:v>1.44</c:v>
                </c:pt>
                <c:pt idx="9">
                  <c:v>1.44</c:v>
                </c:pt>
                <c:pt idx="10">
                  <c:v>1.44</c:v>
                </c:pt>
                <c:pt idx="11">
                  <c:v>1.44</c:v>
                </c:pt>
                <c:pt idx="12">
                  <c:v>1.44</c:v>
                </c:pt>
                <c:pt idx="13">
                  <c:v>1.44</c:v>
                </c:pt>
                <c:pt idx="14">
                  <c:v>1.44</c:v>
                </c:pt>
                <c:pt idx="15">
                  <c:v>0.36</c:v>
                </c:pt>
              </c:numCache>
            </c:numRef>
          </c:val>
          <c:extLst>
            <c:ext xmlns:c16="http://schemas.microsoft.com/office/drawing/2014/chart" uri="{C3380CC4-5D6E-409C-BE32-E72D297353CC}">
              <c16:uniqueId val="{00000006-1209-C942-B97A-19B8BD77DF49}"/>
            </c:ext>
          </c:extLst>
        </c:ser>
        <c:ser>
          <c:idx val="1"/>
          <c:order val="1"/>
          <c:tx>
            <c:strRef>
              <c:f>Sheet1!$C$1</c:f>
              <c:strCache>
                <c:ptCount val="1"/>
                <c:pt idx="0">
                  <c:v>Cumulative Distributions Paid</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Sheet1!$A$2:$A$17</c:f>
              <c:numCache>
                <c:formatCode>General</c:formatCode>
                <c:ptCount val="16"/>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numCache>
            </c:numRef>
          </c:cat>
          <c:val>
            <c:numRef>
              <c:f>Sheet1!$C$2:$C$17</c:f>
              <c:numCache>
                <c:formatCode>0.00</c:formatCode>
                <c:ptCount val="16"/>
                <c:pt idx="0">
                  <c:v>0.7</c:v>
                </c:pt>
                <c:pt idx="1">
                  <c:v>1.95</c:v>
                </c:pt>
                <c:pt idx="2">
                  <c:v>3.28</c:v>
                </c:pt>
                <c:pt idx="3">
                  <c:v>4.6399999999999997</c:v>
                </c:pt>
                <c:pt idx="4">
                  <c:v>6</c:v>
                </c:pt>
                <c:pt idx="5">
                  <c:v>7.44</c:v>
                </c:pt>
                <c:pt idx="6">
                  <c:v>8.8800000000000008</c:v>
                </c:pt>
                <c:pt idx="7">
                  <c:v>10.32</c:v>
                </c:pt>
                <c:pt idx="8">
                  <c:v>11.75</c:v>
                </c:pt>
                <c:pt idx="9">
                  <c:v>13.2</c:v>
                </c:pt>
                <c:pt idx="10">
                  <c:v>14.64</c:v>
                </c:pt>
                <c:pt idx="11">
                  <c:v>16.079999999999998</c:v>
                </c:pt>
                <c:pt idx="12">
                  <c:v>17.52</c:v>
                </c:pt>
                <c:pt idx="13">
                  <c:v>18.96</c:v>
                </c:pt>
                <c:pt idx="14">
                  <c:v>20.399999999999999</c:v>
                </c:pt>
                <c:pt idx="15">
                  <c:v>20.759999999999998</c:v>
                </c:pt>
              </c:numCache>
            </c:numRef>
          </c:val>
          <c:extLst>
            <c:ext xmlns:c16="http://schemas.microsoft.com/office/drawing/2014/chart" uri="{C3380CC4-5D6E-409C-BE32-E72D297353CC}">
              <c16:uniqueId val="{00000007-1209-C942-B97A-19B8BD77DF49}"/>
            </c:ext>
          </c:extLst>
        </c:ser>
        <c:dLbls>
          <c:showLegendKey val="0"/>
          <c:showVal val="0"/>
          <c:showCatName val="0"/>
          <c:showSerName val="0"/>
          <c:showPercent val="0"/>
          <c:showBubbleSize val="0"/>
        </c:dLbls>
        <c:gapWidth val="70"/>
        <c:axId val="-748275344"/>
        <c:axId val="-748269904"/>
      </c:barChart>
      <c:catAx>
        <c:axId val="-748275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748269904"/>
        <c:crosses val="autoZero"/>
        <c:auto val="1"/>
        <c:lblAlgn val="ctr"/>
        <c:lblOffset val="100"/>
        <c:noMultiLvlLbl val="0"/>
      </c:catAx>
      <c:valAx>
        <c:axId val="-748269904"/>
        <c:scaling>
          <c:orientation val="minMax"/>
        </c:scaling>
        <c:delete val="1"/>
        <c:axPos val="l"/>
        <c:numFmt formatCode="0.00" sourceLinked="1"/>
        <c:majorTickMark val="none"/>
        <c:minorTickMark val="none"/>
        <c:tickLblPos val="nextTo"/>
        <c:crossAx val="-748275344"/>
        <c:crosses val="autoZero"/>
        <c:crossBetween val="between"/>
      </c:valAx>
      <c:spPr>
        <a:noFill/>
        <a:ln>
          <a:noFill/>
        </a:ln>
        <a:effectLst/>
      </c:spPr>
    </c:plotArea>
    <c:legend>
      <c:legendPos val="b"/>
      <c:layout>
        <c:manualLayout>
          <c:xMode val="edge"/>
          <c:yMode val="edge"/>
          <c:x val="0.22759764508363717"/>
          <c:y val="0.9226177381096794"/>
          <c:w val="0.54480470983272555"/>
          <c:h val="7.7382261890320575E-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626354294459731"/>
          <c:y val="4.0762273886288385E-2"/>
          <c:w val="0.62176089256463907"/>
          <c:h val="0.65825587287202458"/>
        </c:manualLayout>
      </c:layout>
      <c:doughnutChart>
        <c:varyColors val="1"/>
        <c:ser>
          <c:idx val="0"/>
          <c:order val="0"/>
          <c:tx>
            <c:strRef>
              <c:f>Sheet1!$B$1</c:f>
              <c:strCache>
                <c:ptCount val="1"/>
                <c:pt idx="0">
                  <c:v>EBITDA</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6FF6-6445-9032-27F2D098C59C}"/>
              </c:ext>
            </c:extLst>
          </c:dPt>
          <c:dPt>
            <c:idx val="1"/>
            <c:bubble3D val="0"/>
            <c:spPr>
              <a:solidFill>
                <a:schemeClr val="accent2"/>
              </a:solidFill>
              <a:ln w="19050">
                <a:noFill/>
              </a:ln>
              <a:effectLst/>
            </c:spPr>
            <c:extLst>
              <c:ext xmlns:c16="http://schemas.microsoft.com/office/drawing/2014/chart" uri="{C3380CC4-5D6E-409C-BE32-E72D297353CC}">
                <c16:uniqueId val="{00000003-6FF6-6445-9032-27F2D098C59C}"/>
              </c:ext>
            </c:extLst>
          </c:dPt>
          <c:dPt>
            <c:idx val="2"/>
            <c:bubble3D val="0"/>
            <c:spPr>
              <a:solidFill>
                <a:schemeClr val="accent3">
                  <a:lumMod val="75000"/>
                </a:schemeClr>
              </a:solidFill>
              <a:ln w="19050">
                <a:noFill/>
              </a:ln>
              <a:effectLst/>
            </c:spPr>
            <c:extLst>
              <c:ext xmlns:c16="http://schemas.microsoft.com/office/drawing/2014/chart" uri="{C3380CC4-5D6E-409C-BE32-E72D297353CC}">
                <c16:uniqueId val="{00000005-6FF6-6445-9032-27F2D098C59C}"/>
              </c:ext>
            </c:extLst>
          </c:dPt>
          <c:dPt>
            <c:idx val="3"/>
            <c:bubble3D val="0"/>
            <c:spPr>
              <a:solidFill>
                <a:schemeClr val="accent4"/>
              </a:solidFill>
              <a:ln w="19050">
                <a:noFill/>
              </a:ln>
              <a:effectLst/>
            </c:spPr>
            <c:extLst>
              <c:ext xmlns:c16="http://schemas.microsoft.com/office/drawing/2014/chart" uri="{C3380CC4-5D6E-409C-BE32-E72D297353CC}">
                <c16:uniqueId val="{00000007-6FF6-6445-9032-27F2D098C59C}"/>
              </c:ext>
            </c:extLst>
          </c:dPt>
          <c:dPt>
            <c:idx val="4"/>
            <c:bubble3D val="0"/>
            <c:spPr>
              <a:solidFill>
                <a:schemeClr val="accent5"/>
              </a:solidFill>
              <a:ln w="19050">
                <a:noFill/>
              </a:ln>
              <a:effectLst/>
            </c:spPr>
            <c:extLst>
              <c:ext xmlns:c16="http://schemas.microsoft.com/office/drawing/2014/chart" uri="{C3380CC4-5D6E-409C-BE32-E72D297353CC}">
                <c16:uniqueId val="{00000009-6FF6-6445-9032-27F2D098C59C}"/>
              </c:ext>
            </c:extLst>
          </c:dPt>
          <c:dPt>
            <c:idx val="5"/>
            <c:bubble3D val="0"/>
            <c:spPr>
              <a:solidFill>
                <a:schemeClr val="accent6"/>
              </a:solidFill>
              <a:ln w="19050">
                <a:noFill/>
              </a:ln>
              <a:effectLst/>
            </c:spPr>
            <c:extLst>
              <c:ext xmlns:c16="http://schemas.microsoft.com/office/drawing/2014/chart" uri="{C3380CC4-5D6E-409C-BE32-E72D297353CC}">
                <c16:uniqueId val="{0000000B-6FF6-6445-9032-27F2D098C59C}"/>
              </c:ext>
            </c:extLst>
          </c:dPt>
          <c:dPt>
            <c:idx val="6"/>
            <c:bubble3D val="0"/>
            <c:spPr>
              <a:solidFill>
                <a:schemeClr val="bg2">
                  <a:lumMod val="75000"/>
                </a:schemeClr>
              </a:solidFill>
              <a:ln w="19050">
                <a:noFill/>
              </a:ln>
              <a:effectLst/>
            </c:spPr>
            <c:extLst>
              <c:ext xmlns:c16="http://schemas.microsoft.com/office/drawing/2014/chart" uri="{C3380CC4-5D6E-409C-BE32-E72D297353CC}">
                <c16:uniqueId val="{0000000D-6FF6-6445-9032-27F2D098C59C}"/>
              </c:ext>
            </c:extLst>
          </c:dPt>
          <c:dPt>
            <c:idx val="7"/>
            <c:bubble3D val="0"/>
            <c:spPr>
              <a:solidFill>
                <a:schemeClr val="accent2">
                  <a:lumMod val="60000"/>
                </a:schemeClr>
              </a:solidFill>
              <a:ln w="19050">
                <a:noFill/>
              </a:ln>
              <a:effectLst/>
            </c:spPr>
            <c:extLst>
              <c:ext xmlns:c16="http://schemas.microsoft.com/office/drawing/2014/chart" uri="{C3380CC4-5D6E-409C-BE32-E72D297353CC}">
                <c16:uniqueId val="{0000000F-6FF6-6445-9032-27F2D098C59C}"/>
              </c:ext>
            </c:extLst>
          </c:dPt>
          <c:dPt>
            <c:idx val="8"/>
            <c:bubble3D val="0"/>
            <c:spPr>
              <a:solidFill>
                <a:srgbClr val="00B0F0"/>
              </a:solidFill>
              <a:ln w="19050">
                <a:noFill/>
              </a:ln>
              <a:effectLst/>
            </c:spPr>
            <c:extLst>
              <c:ext xmlns:c16="http://schemas.microsoft.com/office/drawing/2014/chart" uri="{C3380CC4-5D6E-409C-BE32-E72D297353CC}">
                <c16:uniqueId val="{00000011-6FF6-6445-9032-27F2D098C59C}"/>
              </c:ext>
            </c:extLst>
          </c:dPt>
          <c:dPt>
            <c:idx val="9"/>
            <c:bubble3D val="0"/>
            <c:spPr>
              <a:solidFill>
                <a:schemeClr val="tx2"/>
              </a:solidFill>
              <a:ln w="19050">
                <a:noFill/>
              </a:ln>
              <a:effectLst/>
            </c:spPr>
            <c:extLst>
              <c:ext xmlns:c16="http://schemas.microsoft.com/office/drawing/2014/chart" uri="{C3380CC4-5D6E-409C-BE32-E72D297353CC}">
                <c16:uniqueId val="{00000013-566D-444D-AEC0-FD09C4BD60A1}"/>
              </c:ext>
            </c:extLst>
          </c:dPt>
          <c:dLbls>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6FF6-6445-9032-27F2D098C59C}"/>
                </c:ext>
              </c:extLst>
            </c:dLbl>
            <c:dLbl>
              <c:idx val="2"/>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5-6FF6-6445-9032-27F2D098C59C}"/>
                </c:ext>
              </c:extLst>
            </c:dLbl>
            <c:dLbl>
              <c:idx val="3"/>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7-6FF6-6445-9032-27F2D098C59C}"/>
                </c:ext>
              </c:extLst>
            </c:dLbl>
            <c:dLbl>
              <c:idx val="4"/>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9-6FF6-6445-9032-27F2D098C59C}"/>
                </c:ext>
              </c:extLst>
            </c:dLbl>
            <c:dLbl>
              <c:idx val="7"/>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F-6FF6-6445-9032-27F2D098C59C}"/>
                </c:ext>
              </c:extLst>
            </c:dLbl>
            <c:dLbl>
              <c:idx val="8"/>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11-6FF6-6445-9032-27F2D098C59C}"/>
                </c:ext>
              </c:extLst>
            </c:dLbl>
            <c:dLbl>
              <c:idx val="9"/>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13-566D-444D-AEC0-FD09C4BD60A1}"/>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Sheet1!$A$2:$A$11</c:f>
              <c:strCache>
                <c:ptCount val="10"/>
                <c:pt idx="0">
                  <c:v>Ergobaby</c:v>
                </c:pt>
                <c:pt idx="1">
                  <c:v>Liberty</c:v>
                </c:pt>
                <c:pt idx="2">
                  <c:v>Pro Forma Marucci</c:v>
                </c:pt>
                <c:pt idx="3">
                  <c:v>5.11 Tactical</c:v>
                </c:pt>
                <c:pt idx="4">
                  <c:v>Velocity Outdoor</c:v>
                </c:pt>
                <c:pt idx="5">
                  <c:v>Pro Forma BOA</c:v>
                </c:pt>
                <c:pt idx="6">
                  <c:v>Foam Fabricators</c:v>
                </c:pt>
                <c:pt idx="7">
                  <c:v>Advanced Circuits</c:v>
                </c:pt>
                <c:pt idx="8">
                  <c:v>Arnold</c:v>
                </c:pt>
                <c:pt idx="9">
                  <c:v>Sterno</c:v>
                </c:pt>
              </c:strCache>
            </c:strRef>
          </c:cat>
          <c:val>
            <c:numRef>
              <c:f>Sheet1!$B$2:$B$11</c:f>
              <c:numCache>
                <c:formatCode>0.0%</c:formatCode>
                <c:ptCount val="10"/>
                <c:pt idx="0">
                  <c:v>5.0999999999999997E-2</c:v>
                </c:pt>
                <c:pt idx="1">
                  <c:v>6.7000000000000004E-2</c:v>
                </c:pt>
                <c:pt idx="2">
                  <c:v>6.8000000000000005E-2</c:v>
                </c:pt>
                <c:pt idx="3">
                  <c:v>0.17599999999999999</c:v>
                </c:pt>
                <c:pt idx="4">
                  <c:v>0.153</c:v>
                </c:pt>
                <c:pt idx="5">
                  <c:v>0.123</c:v>
                </c:pt>
                <c:pt idx="6">
                  <c:v>9.7000000000000003E-2</c:v>
                </c:pt>
                <c:pt idx="7">
                  <c:v>8.1000000000000003E-2</c:v>
                </c:pt>
                <c:pt idx="8">
                  <c:v>3.4000000000000002E-2</c:v>
                </c:pt>
                <c:pt idx="9">
                  <c:v>0.15</c:v>
                </c:pt>
              </c:numCache>
            </c:numRef>
          </c:val>
          <c:extLst>
            <c:ext xmlns:c16="http://schemas.microsoft.com/office/drawing/2014/chart" uri="{C3380CC4-5D6E-409C-BE32-E72D297353CC}">
              <c16:uniqueId val="{00000012-6FF6-6445-9032-27F2D098C59C}"/>
            </c:ext>
          </c:extLst>
        </c:ser>
        <c:dLbls>
          <c:showLegendKey val="0"/>
          <c:showVal val="0"/>
          <c:showCatName val="0"/>
          <c:showSerName val="0"/>
          <c:showPercent val="0"/>
          <c:showBubbleSize val="0"/>
          <c:showLeaderLines val="1"/>
        </c:dLbls>
        <c:firstSliceAng val="0"/>
        <c:holeSize val="70"/>
      </c:doughnutChart>
      <c:spPr>
        <a:noFill/>
        <a:ln>
          <a:noFill/>
        </a:ln>
        <a:effectLst/>
      </c:spPr>
    </c:plotArea>
    <c:legend>
      <c:legendPos val="b"/>
      <c:layout>
        <c:manualLayout>
          <c:xMode val="edge"/>
          <c:yMode val="edge"/>
          <c:x val="0"/>
          <c:y val="0.74722594685398303"/>
          <c:w val="0.98978109345704046"/>
          <c:h val="0.23446656372507915"/>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753869984949221E-2"/>
          <c:y val="0"/>
          <c:w val="0.95049226003010157"/>
          <c:h val="0.75315648409857694"/>
        </c:manualLayout>
      </c:layout>
      <c:barChart>
        <c:barDir val="col"/>
        <c:grouping val="stacked"/>
        <c:varyColors val="0"/>
        <c:ser>
          <c:idx val="0"/>
          <c:order val="0"/>
          <c:tx>
            <c:strRef>
              <c:f>Sheet1!$B$1</c:f>
              <c:strCache>
                <c:ptCount val="1"/>
                <c:pt idx="0">
                  <c:v>CAD</c:v>
                </c:pt>
              </c:strCache>
            </c:strRef>
          </c:tx>
          <c:spPr>
            <a:solidFill>
              <a:schemeClr val="accent1"/>
            </a:solidFill>
            <a:ln>
              <a:noFill/>
            </a:ln>
            <a:effectLst/>
          </c:spPr>
          <c:invertIfNegative val="0"/>
          <c:dLbls>
            <c:dLbl>
              <c:idx val="7"/>
              <c:layout>
                <c:manualLayout>
                  <c:x val="0"/>
                  <c:y val="-2.580401740361795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5CC-574E-95A9-7F13A2BD804F}"/>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Sheet1!$A$2:$A$10</c:f>
              <c:numCache>
                <c:formatCode>General</c:formatCode>
                <c:ptCount val="9"/>
                <c:pt idx="0">
                  <c:v>2013</c:v>
                </c:pt>
                <c:pt idx="1">
                  <c:v>2014</c:v>
                </c:pt>
                <c:pt idx="2">
                  <c:v>2015</c:v>
                </c:pt>
                <c:pt idx="3">
                  <c:v>2016</c:v>
                </c:pt>
                <c:pt idx="4">
                  <c:v>2017</c:v>
                </c:pt>
                <c:pt idx="5">
                  <c:v>2018</c:v>
                </c:pt>
                <c:pt idx="6">
                  <c:v>2019</c:v>
                </c:pt>
                <c:pt idx="7">
                  <c:v>2020</c:v>
                </c:pt>
                <c:pt idx="8">
                  <c:v>2021</c:v>
                </c:pt>
              </c:numCache>
            </c:numRef>
          </c:cat>
          <c:val>
            <c:numRef>
              <c:f>Sheet1!$B$2:$B$10</c:f>
              <c:numCache>
                <c:formatCode>"$"#,##0.0</c:formatCode>
                <c:ptCount val="9"/>
                <c:pt idx="0">
                  <c:v>73.5</c:v>
                </c:pt>
                <c:pt idx="1">
                  <c:v>58</c:v>
                </c:pt>
                <c:pt idx="2">
                  <c:v>82.4</c:v>
                </c:pt>
                <c:pt idx="3">
                  <c:v>76.400000000000006</c:v>
                </c:pt>
                <c:pt idx="4">
                  <c:v>92.2</c:v>
                </c:pt>
                <c:pt idx="5">
                  <c:v>93.7</c:v>
                </c:pt>
                <c:pt idx="6">
                  <c:v>104</c:v>
                </c:pt>
                <c:pt idx="7">
                  <c:v>110.6</c:v>
                </c:pt>
                <c:pt idx="8">
                  <c:v>46.2</c:v>
                </c:pt>
              </c:numCache>
            </c:numRef>
          </c:val>
          <c:extLst>
            <c:ext xmlns:c16="http://schemas.microsoft.com/office/drawing/2014/chart" uri="{C3380CC4-5D6E-409C-BE32-E72D297353CC}">
              <c16:uniqueId val="{00000001-D5CC-574E-95A9-7F13A2BD804F}"/>
            </c:ext>
          </c:extLst>
        </c:ser>
        <c:ser>
          <c:idx val="1"/>
          <c:order val="1"/>
          <c:tx>
            <c:strRef>
              <c:f>Sheet1!$C$1</c:f>
              <c:strCache>
                <c:ptCount val="1"/>
                <c:pt idx="0">
                  <c:v>Gains</c:v>
                </c:pt>
              </c:strCache>
            </c:strRef>
          </c:tx>
          <c:spPr>
            <a:solidFill>
              <a:schemeClr val="accent2"/>
            </a:solidFill>
            <a:ln>
              <a:noFill/>
            </a:ln>
            <a:effectLst/>
          </c:spPr>
          <c:invertIfNegative val="0"/>
          <c:dLbls>
            <c:dLbl>
              <c:idx val="8"/>
              <c:delete val="1"/>
              <c:extLst>
                <c:ext xmlns:c15="http://schemas.microsoft.com/office/drawing/2012/chart" uri="{CE6537A1-D6FC-4f65-9D91-7224C49458BB}"/>
                <c:ext xmlns:c16="http://schemas.microsoft.com/office/drawing/2014/chart" uri="{C3380CC4-5D6E-409C-BE32-E72D297353CC}">
                  <c16:uniqueId val="{00000001-DA7B-433C-B6AA-A767845FB2C1}"/>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Sheet1!$A$2:$A$10</c:f>
              <c:numCache>
                <c:formatCode>General</c:formatCode>
                <c:ptCount val="9"/>
                <c:pt idx="0">
                  <c:v>2013</c:v>
                </c:pt>
                <c:pt idx="1">
                  <c:v>2014</c:v>
                </c:pt>
                <c:pt idx="2">
                  <c:v>2015</c:v>
                </c:pt>
                <c:pt idx="3">
                  <c:v>2016</c:v>
                </c:pt>
                <c:pt idx="4">
                  <c:v>2017</c:v>
                </c:pt>
                <c:pt idx="5">
                  <c:v>2018</c:v>
                </c:pt>
                <c:pt idx="6">
                  <c:v>2019</c:v>
                </c:pt>
                <c:pt idx="7">
                  <c:v>2020</c:v>
                </c:pt>
                <c:pt idx="8">
                  <c:v>2021</c:v>
                </c:pt>
              </c:numCache>
            </c:numRef>
          </c:cat>
          <c:val>
            <c:numRef>
              <c:f>Sheet1!$C$2:$C$10</c:f>
              <c:numCache>
                <c:formatCode>"$"#,##0.0</c:formatCode>
                <c:ptCount val="9"/>
                <c:pt idx="0">
                  <c:v>72.599999999999994</c:v>
                </c:pt>
                <c:pt idx="1">
                  <c:v>59.1</c:v>
                </c:pt>
                <c:pt idx="2">
                  <c:v>144.19999999999999</c:v>
                </c:pt>
                <c:pt idx="3">
                  <c:v>168.1</c:v>
                </c:pt>
                <c:pt idx="4">
                  <c:v>128.80000000000001</c:v>
                </c:pt>
                <c:pt idx="6">
                  <c:v>331</c:v>
                </c:pt>
                <c:pt idx="8">
                  <c:v>0</c:v>
                </c:pt>
              </c:numCache>
            </c:numRef>
          </c:val>
          <c:extLst>
            <c:ext xmlns:c16="http://schemas.microsoft.com/office/drawing/2014/chart" uri="{C3380CC4-5D6E-409C-BE32-E72D297353CC}">
              <c16:uniqueId val="{00000002-D5CC-574E-95A9-7F13A2BD804F}"/>
            </c:ext>
          </c:extLst>
        </c:ser>
        <c:dLbls>
          <c:showLegendKey val="0"/>
          <c:showVal val="0"/>
          <c:showCatName val="0"/>
          <c:showSerName val="0"/>
          <c:showPercent val="0"/>
          <c:showBubbleSize val="0"/>
        </c:dLbls>
        <c:gapWidth val="50"/>
        <c:overlap val="100"/>
        <c:axId val="-748265008"/>
        <c:axId val="-748269360"/>
      </c:barChart>
      <c:catAx>
        <c:axId val="-748265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748269360"/>
        <c:crosses val="autoZero"/>
        <c:auto val="1"/>
        <c:lblAlgn val="ctr"/>
        <c:lblOffset val="100"/>
        <c:noMultiLvlLbl val="0"/>
      </c:catAx>
      <c:valAx>
        <c:axId val="-748269360"/>
        <c:scaling>
          <c:orientation val="minMax"/>
        </c:scaling>
        <c:delete val="1"/>
        <c:axPos val="l"/>
        <c:numFmt formatCode="&quot;$&quot;#,##0.0" sourceLinked="1"/>
        <c:majorTickMark val="none"/>
        <c:minorTickMark val="none"/>
        <c:tickLblPos val="nextTo"/>
        <c:crossAx val="-7482650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63159798895515E-2"/>
          <c:y val="0"/>
          <c:w val="0.96236841354793978"/>
          <c:h val="0.80849591453501046"/>
        </c:manualLayout>
      </c:layout>
      <c:lineChart>
        <c:grouping val="standard"/>
        <c:varyColors val="0"/>
        <c:ser>
          <c:idx val="0"/>
          <c:order val="0"/>
          <c:tx>
            <c:strRef>
              <c:f>Sheet1!$B$1</c:f>
              <c:strCache>
                <c:ptCount val="1"/>
                <c:pt idx="0">
                  <c:v>Reported Leverage at Quarter End</c:v>
                </c:pt>
              </c:strCache>
            </c:strRef>
          </c:tx>
          <c:spPr>
            <a:ln w="22225" cap="rnd">
              <a:solidFill>
                <a:schemeClr val="accent6"/>
              </a:solidFill>
              <a:round/>
            </a:ln>
            <a:effectLst/>
          </c:spPr>
          <c:marker>
            <c:symbol val="circle"/>
            <c:size val="5"/>
            <c:spPr>
              <a:solidFill>
                <a:schemeClr val="accent6"/>
              </a:solidFill>
              <a:ln w="9525">
                <a:solidFill>
                  <a:schemeClr val="accent6"/>
                </a:solidFill>
              </a:ln>
              <a:effectLst/>
            </c:spPr>
          </c:marker>
          <c:dLbls>
            <c:dLbl>
              <c:idx val="0"/>
              <c:tx>
                <c:rich>
                  <a:bodyPr/>
                  <a:lstStyle/>
                  <a:p>
                    <a:fld id="{1F58B7FE-558F-854E-84B4-8CEED57B7E3F}" type="VALUE">
                      <a:rPr lang="en-US" smtClean="0"/>
                      <a:pPr/>
                      <a:t>[VALUE]</a:t>
                    </a:fld>
                    <a:r>
                      <a:rPr lang="en-US" dirty="0"/>
                      <a:t>x</a:t>
                    </a:r>
                  </a:p>
                </c:rich>
              </c:tx>
              <c:dLblPos val="l"/>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90AA-DA44-895F-B8D2330FA9E2}"/>
                </c:ext>
              </c:extLst>
            </c:dLbl>
            <c:dLbl>
              <c:idx val="1"/>
              <c:tx>
                <c:rich>
                  <a:bodyPr/>
                  <a:lstStyle/>
                  <a:p>
                    <a:fld id="{78CC1F77-8F1B-144B-9BD6-2469EA564F0F}" type="VALUE">
                      <a:rPr lang="en-US" smtClean="0"/>
                      <a:pPr/>
                      <a:t>[VALUE]</a:t>
                    </a:fld>
                    <a:r>
                      <a:rPr lang="en-US" dirty="0"/>
                      <a:t>x</a:t>
                    </a:r>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90AA-DA44-895F-B8D2330FA9E2}"/>
                </c:ext>
              </c:extLst>
            </c:dLbl>
            <c:dLbl>
              <c:idx val="2"/>
              <c:delete val="1"/>
              <c:extLst>
                <c:ext xmlns:c15="http://schemas.microsoft.com/office/drawing/2012/chart" uri="{CE6537A1-D6FC-4f65-9D91-7224C49458BB}"/>
                <c:ext xmlns:c16="http://schemas.microsoft.com/office/drawing/2014/chart" uri="{C3380CC4-5D6E-409C-BE32-E72D297353CC}">
                  <c16:uniqueId val="{00000006-90AA-DA44-895F-B8D2330FA9E2}"/>
                </c:ext>
              </c:extLst>
            </c:dLbl>
            <c:dLbl>
              <c:idx val="3"/>
              <c:tx>
                <c:rich>
                  <a:bodyPr/>
                  <a:lstStyle/>
                  <a:p>
                    <a:fld id="{AA0EDEDF-E7D3-D248-97A4-F22CD1945246}" type="VALUE">
                      <a:rPr lang="en-US" smtClean="0"/>
                      <a:pPr/>
                      <a:t>[VALUE]</a:t>
                    </a:fld>
                    <a:r>
                      <a:rPr lang="en-US" dirty="0"/>
                      <a:t>x</a:t>
                    </a:r>
                  </a:p>
                </c:rich>
              </c:tx>
              <c:dLblPos val="b"/>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90AA-DA44-895F-B8D2330FA9E2}"/>
                </c:ext>
              </c:extLst>
            </c:dLbl>
            <c:dLbl>
              <c:idx val="4"/>
              <c:tx>
                <c:rich>
                  <a:bodyPr/>
                  <a:lstStyle/>
                  <a:p>
                    <a:fld id="{57D94671-BF8E-1E40-877C-12A41795B45D}" type="VALUE">
                      <a:rPr lang="en-US" smtClean="0"/>
                      <a:pPr/>
                      <a:t>[VALUE]</a:t>
                    </a:fld>
                    <a:r>
                      <a:rPr lang="en-US" dirty="0"/>
                      <a:t>x</a:t>
                    </a:r>
                  </a:p>
                </c:rich>
              </c:tx>
              <c:dLblPos val="b"/>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90AA-DA44-895F-B8D2330FA9E2}"/>
                </c:ext>
              </c:extLst>
            </c:dLbl>
            <c:dLbl>
              <c:idx val="5"/>
              <c:layout>
                <c:manualLayout>
                  <c:x val="-1.7118435521115961E-2"/>
                  <c:y val="8.141301305001207E-2"/>
                </c:manualLayout>
              </c:layout>
              <c:tx>
                <c:rich>
                  <a:bodyPr rot="0" spcFirstLastPara="1" vertOverflow="ellipsis" vert="horz" wrap="square" lIns="38100" tIns="19050" rIns="38100" bIns="19050" anchor="ctr" anchorCtr="1">
                    <a:spAutoFit/>
                  </a:bodyPr>
                  <a:lstStyle/>
                  <a:p>
                    <a:pPr>
                      <a:defRPr sz="1200" b="1" i="0" u="none" strike="noStrike" kern="1200" baseline="0">
                        <a:solidFill>
                          <a:schemeClr val="accent1"/>
                        </a:solidFill>
                        <a:latin typeface="+mn-lt"/>
                        <a:ea typeface="+mn-ea"/>
                        <a:cs typeface="+mn-cs"/>
                      </a:defRPr>
                    </a:pPr>
                    <a:fld id="{7456AFC3-0B27-DF45-A703-67078EF071BA}" type="VALUE">
                      <a:rPr lang="en-US" sz="1200" b="1" smtClean="0">
                        <a:solidFill>
                          <a:schemeClr val="accent1"/>
                        </a:solidFill>
                      </a:rPr>
                      <a:pPr>
                        <a:defRPr sz="1200" b="1">
                          <a:solidFill>
                            <a:schemeClr val="accent1"/>
                          </a:solidFill>
                        </a:defRPr>
                      </a:pPr>
                      <a:t>[VALUE]</a:t>
                    </a:fld>
                    <a:r>
                      <a:rPr lang="en-US" sz="1200" b="1" dirty="0">
                        <a:solidFill>
                          <a:schemeClr val="accent1"/>
                        </a:solidFill>
                      </a:rPr>
                      <a:t>x</a:t>
                    </a:r>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1"/>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90AA-DA44-895F-B8D2330FA9E2}"/>
                </c:ext>
              </c:extLst>
            </c:dLbl>
            <c:dLbl>
              <c:idx val="6"/>
              <c:tx>
                <c:rich>
                  <a:bodyPr/>
                  <a:lstStyle/>
                  <a:p>
                    <a:fld id="{E309B55A-9C95-734D-8ADD-D03731A89511}" type="VALUE">
                      <a:rPr lang="en-US" smtClean="0"/>
                      <a:pPr/>
                      <a:t>[VALUE]</a:t>
                    </a:fld>
                    <a:r>
                      <a:rPr lang="en-US" dirty="0"/>
                      <a:t>x</a:t>
                    </a:r>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90AA-DA44-895F-B8D2330FA9E2}"/>
                </c:ext>
              </c:extLst>
            </c:dLbl>
            <c:dLbl>
              <c:idx val="7"/>
              <c:tx>
                <c:rich>
                  <a:bodyPr/>
                  <a:lstStyle/>
                  <a:p>
                    <a:fld id="{74C23C01-17D1-A64B-A3B2-0A0A2CD37F1C}" type="VALUE">
                      <a:rPr lang="en-US" smtClean="0"/>
                      <a:pPr/>
                      <a:t>[VALUE]</a:t>
                    </a:fld>
                    <a:r>
                      <a:rPr lang="en-US" dirty="0"/>
                      <a:t>x</a:t>
                    </a:r>
                  </a:p>
                </c:rich>
              </c:tx>
              <c:dLblPos val="b"/>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C-90AA-DA44-895F-B8D2330FA9E2}"/>
                </c:ext>
              </c:extLst>
            </c:dLbl>
            <c:dLbl>
              <c:idx val="8"/>
              <c:layout>
                <c:manualLayout>
                  <c:x val="-1.1398084223729751E-2"/>
                  <c:y val="3.1148023722010837E-2"/>
                </c:manualLayout>
              </c:layout>
              <c:tx>
                <c:rich>
                  <a:bodyPr rot="0" spcFirstLastPara="1" vertOverflow="ellipsis" vert="horz" wrap="square" lIns="38100" tIns="19050" rIns="38100" bIns="19050" anchor="ctr" anchorCtr="1">
                    <a:spAutoFit/>
                  </a:bodyPr>
                  <a:lstStyle/>
                  <a:p>
                    <a:pPr>
                      <a:defRPr sz="1200" b="1" i="0" u="none" strike="noStrike" kern="1200" baseline="0">
                        <a:solidFill>
                          <a:schemeClr val="accent1"/>
                        </a:solidFill>
                        <a:latin typeface="+mn-lt"/>
                        <a:ea typeface="+mn-ea"/>
                        <a:cs typeface="+mn-cs"/>
                      </a:defRPr>
                    </a:pPr>
                    <a:fld id="{6D7B17F2-C68B-8644-99E5-3720798B28F4}" type="VALUE">
                      <a:rPr lang="en-US" sz="1200" b="1" smtClean="0">
                        <a:solidFill>
                          <a:schemeClr val="accent1"/>
                        </a:solidFill>
                      </a:rPr>
                      <a:pPr>
                        <a:defRPr sz="1200" b="1">
                          <a:solidFill>
                            <a:schemeClr val="accent1"/>
                          </a:solidFill>
                        </a:defRPr>
                      </a:pPr>
                      <a:t>[VALUE]</a:t>
                    </a:fld>
                    <a:r>
                      <a:rPr lang="en-US" sz="1200" b="1" dirty="0">
                        <a:solidFill>
                          <a:schemeClr val="accent1"/>
                        </a:solidFill>
                      </a:rPr>
                      <a:t>x</a:t>
                    </a:r>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1"/>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90AA-DA44-895F-B8D2330FA9E2}"/>
                </c:ext>
              </c:extLst>
            </c:dLbl>
            <c:dLbl>
              <c:idx val="9"/>
              <c:tx>
                <c:rich>
                  <a:bodyPr/>
                  <a:lstStyle/>
                  <a:p>
                    <a:fld id="{859B4472-180F-3345-B7D9-5339423E34A7}" type="VALUE">
                      <a:rPr lang="en-US" smtClean="0"/>
                      <a:pPr/>
                      <a:t>[VALUE]</a:t>
                    </a:fld>
                    <a:r>
                      <a:rPr lang="en-US" dirty="0"/>
                      <a:t>x</a:t>
                    </a:r>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E-90AA-DA44-895F-B8D2330FA9E2}"/>
                </c:ext>
              </c:extLst>
            </c:dLbl>
            <c:dLbl>
              <c:idx val="10"/>
              <c:layout>
                <c:manualLayout>
                  <c:x val="-4.9417822884150388E-3"/>
                  <c:y val="7.7282480689710137E-2"/>
                </c:manualLayout>
              </c:layout>
              <c:tx>
                <c:rich>
                  <a:bodyPr rot="0" spcFirstLastPara="1" vertOverflow="ellipsis" vert="horz" wrap="square" lIns="38100" tIns="19050" rIns="38100" bIns="19050" anchor="ctr" anchorCtr="1">
                    <a:spAutoFit/>
                  </a:bodyPr>
                  <a:lstStyle/>
                  <a:p>
                    <a:pPr>
                      <a:defRPr sz="1200" b="1" i="0" u="none" strike="noStrike" kern="1200" baseline="0">
                        <a:solidFill>
                          <a:schemeClr val="accent1"/>
                        </a:solidFill>
                        <a:latin typeface="+mn-lt"/>
                        <a:ea typeface="+mn-ea"/>
                        <a:cs typeface="+mn-cs"/>
                      </a:defRPr>
                    </a:pPr>
                    <a:fld id="{628FFC84-095B-DD4D-812D-A3441B516460}" type="VALUE">
                      <a:rPr lang="en-US" sz="1200" b="1" smtClean="0">
                        <a:solidFill>
                          <a:schemeClr val="accent1"/>
                        </a:solidFill>
                      </a:rPr>
                      <a:pPr>
                        <a:defRPr sz="1200" b="1">
                          <a:solidFill>
                            <a:schemeClr val="accent1"/>
                          </a:solidFill>
                        </a:defRPr>
                      </a:pPr>
                      <a:t>[VALUE]</a:t>
                    </a:fld>
                    <a:r>
                      <a:rPr lang="en-US" sz="1200" b="1" dirty="0">
                        <a:solidFill>
                          <a:schemeClr val="accent1"/>
                        </a:solidFill>
                      </a:rPr>
                      <a:t>x</a:t>
                    </a:r>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1"/>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90AA-DA44-895F-B8D2330FA9E2}"/>
                </c:ext>
              </c:extLst>
            </c:dLbl>
            <c:dLbl>
              <c:idx val="11"/>
              <c:layout>
                <c:manualLayout>
                  <c:x val="2.6470837934789208E-3"/>
                  <c:y val="0.10822866616248723"/>
                </c:manualLayout>
              </c:layout>
              <c:tx>
                <c:rich>
                  <a:bodyPr/>
                  <a:lstStyle/>
                  <a:p>
                    <a:fld id="{308DBF32-A173-D04A-B841-B05DF2798AE2}" type="VALUE">
                      <a:rPr lang="en-US" smtClean="0"/>
                      <a:pPr/>
                      <a:t>[VALUE]</a:t>
                    </a:fld>
                    <a:r>
                      <a:rPr lang="en-US" dirty="0"/>
                      <a:t>x</a:t>
                    </a:r>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7-90AA-DA44-895F-B8D2330FA9E2}"/>
                </c:ext>
              </c:extLst>
            </c:dLbl>
            <c:dLbl>
              <c:idx val="12"/>
              <c:layout>
                <c:manualLayout>
                  <c:x val="-8.6676277123458219E-3"/>
                  <c:y val="9.5830030852418091E-2"/>
                </c:manualLayout>
              </c:layout>
              <c:tx>
                <c:rich>
                  <a:bodyPr rot="0" spcFirstLastPara="1" vertOverflow="ellipsis" vert="horz" wrap="square" lIns="38100" tIns="19050" rIns="38100" bIns="19050" anchor="ctr" anchorCtr="1">
                    <a:spAutoFit/>
                  </a:bodyPr>
                  <a:lstStyle/>
                  <a:p>
                    <a:pPr>
                      <a:defRPr sz="1200" b="1" i="0" u="none" strike="noStrike" kern="1200" baseline="0">
                        <a:solidFill>
                          <a:schemeClr val="accent1"/>
                        </a:solidFill>
                        <a:latin typeface="+mn-lt"/>
                        <a:ea typeface="+mn-ea"/>
                        <a:cs typeface="+mn-cs"/>
                      </a:defRPr>
                    </a:pPr>
                    <a:fld id="{8058098B-61F1-9646-8685-A64E180E4601}" type="VALUE">
                      <a:rPr lang="en-US" sz="1200" b="1" smtClean="0">
                        <a:solidFill>
                          <a:schemeClr val="accent1"/>
                        </a:solidFill>
                      </a:rPr>
                      <a:pPr>
                        <a:defRPr sz="1200" b="1">
                          <a:solidFill>
                            <a:schemeClr val="accent1"/>
                          </a:solidFill>
                        </a:defRPr>
                      </a:pPr>
                      <a:t>[VALUE]</a:t>
                    </a:fld>
                    <a:r>
                      <a:rPr lang="en-US" sz="1200" b="1" dirty="0">
                        <a:solidFill>
                          <a:schemeClr val="accent1"/>
                        </a:solidFill>
                      </a:rPr>
                      <a:t>x</a:t>
                    </a:r>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1"/>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6-90AA-DA44-895F-B8D2330FA9E2}"/>
                </c:ext>
              </c:extLst>
            </c:dLbl>
            <c:dLbl>
              <c:idx val="13"/>
              <c:layout>
                <c:manualLayout>
                  <c:x val="-9.5234689964483559E-4"/>
                  <c:y val="4.4793787831900751E-2"/>
                </c:manualLayout>
              </c:layout>
              <c:tx>
                <c:rich>
                  <a:bodyPr/>
                  <a:lstStyle/>
                  <a:p>
                    <a:fld id="{26E8D518-E066-C04E-9514-3691CA4D69FE}" type="VALUE">
                      <a:rPr lang="en-US" smtClean="0"/>
                      <a:pPr/>
                      <a:t>[VALUE]</a:t>
                    </a:fld>
                    <a:r>
                      <a:rPr lang="en-US" dirty="0"/>
                      <a:t>x</a:t>
                    </a:r>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5-90AA-DA44-895F-B8D2330FA9E2}"/>
                </c:ext>
              </c:extLst>
            </c:dLbl>
            <c:dLbl>
              <c:idx val="14"/>
              <c:tx>
                <c:rich>
                  <a:bodyPr/>
                  <a:lstStyle/>
                  <a:p>
                    <a:fld id="{3F384EBA-8399-484A-A18D-5306E945633E}" type="VALUE">
                      <a:rPr lang="en-US" smtClean="0"/>
                      <a:pPr/>
                      <a:t>[VALUE]</a:t>
                    </a:fld>
                    <a:r>
                      <a:rPr lang="en-US" dirty="0"/>
                      <a:t>x</a:t>
                    </a:r>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4-90AA-DA44-895F-B8D2330FA9E2}"/>
                </c:ext>
              </c:extLst>
            </c:dLbl>
            <c:dLbl>
              <c:idx val="15"/>
              <c:tx>
                <c:rich>
                  <a:bodyPr/>
                  <a:lstStyle/>
                  <a:p>
                    <a:fld id="{6C8241E2-F264-724E-A53F-11D49791A9CA}" type="VALUE">
                      <a:rPr lang="en-US" smtClean="0"/>
                      <a:pPr/>
                      <a:t>[VALUE]</a:t>
                    </a:fld>
                    <a:r>
                      <a:rPr lang="en-US" dirty="0"/>
                      <a:t>x</a:t>
                    </a:r>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90AA-DA44-895F-B8D2330FA9E2}"/>
                </c:ext>
              </c:extLst>
            </c:dLbl>
            <c:dLbl>
              <c:idx val="16"/>
              <c:tx>
                <c:rich>
                  <a:bodyPr/>
                  <a:lstStyle/>
                  <a:p>
                    <a:fld id="{BE94EA00-66E9-CB4E-9D30-891302F81A26}" type="VALUE">
                      <a:rPr lang="en-US" smtClean="0"/>
                      <a:pPr/>
                      <a:t>[VALUE]</a:t>
                    </a:fld>
                    <a:r>
                      <a:rPr lang="en-US" dirty="0"/>
                      <a:t>x</a:t>
                    </a:r>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90AA-DA44-895F-B8D2330FA9E2}"/>
                </c:ext>
              </c:extLst>
            </c:dLbl>
            <c:dLbl>
              <c:idx val="17"/>
              <c:layout>
                <c:manualLayout>
                  <c:x val="-3.1081755931113123E-2"/>
                  <c:y val="3.3260173589975926E-2"/>
                </c:manualLayout>
              </c:layout>
              <c:tx>
                <c:rich>
                  <a:bodyPr/>
                  <a:lstStyle/>
                  <a:p>
                    <a:fld id="{84CAF3A3-4C11-344E-8F6C-6EAA7CFBE8B0}" type="VALUE">
                      <a:rPr lang="en-US" smtClean="0"/>
                      <a:pPr/>
                      <a:t>[VALUE]</a:t>
                    </a:fld>
                    <a:r>
                      <a:rPr lang="en-US" dirty="0"/>
                      <a:t>x</a:t>
                    </a:r>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3-90AA-DA44-895F-B8D2330FA9E2}"/>
                </c:ext>
              </c:extLst>
            </c:dLbl>
            <c:dLbl>
              <c:idx val="18"/>
              <c:layout>
                <c:manualLayout>
                  <c:x val="-2.5029099959313593E-2"/>
                  <c:y val="6.1229188126643623E-2"/>
                </c:manualLayout>
              </c:layout>
              <c:tx>
                <c:rich>
                  <a:bodyPr/>
                  <a:lstStyle/>
                  <a:p>
                    <a:fld id="{2D84427E-5303-7145-BAF4-F2550BAEB95A}" type="VALUE">
                      <a:rPr lang="en-US" smtClean="0"/>
                      <a:pPr/>
                      <a:t>[VALUE]</a:t>
                    </a:fld>
                    <a:r>
                      <a:rPr lang="en-US" dirty="0"/>
                      <a:t>x</a:t>
                    </a:r>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2-90AA-DA44-895F-B8D2330FA9E2}"/>
                </c:ext>
              </c:extLst>
            </c:dLbl>
            <c:dLbl>
              <c:idx val="19"/>
              <c:tx>
                <c:rich>
                  <a:bodyPr/>
                  <a:lstStyle/>
                  <a:p>
                    <a:fld id="{4BD5B647-C8D1-844F-81D8-1F96BAF28C4F}" type="VALUE">
                      <a:rPr lang="en-US" smtClean="0"/>
                      <a:pPr/>
                      <a:t>[VALUE]</a:t>
                    </a:fld>
                    <a:r>
                      <a:rPr lang="en-US" dirty="0"/>
                      <a:t>x</a:t>
                    </a:r>
                  </a:p>
                </c:rich>
              </c:tx>
              <c:dLblPos val="b"/>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1-90AA-DA44-895F-B8D2330FA9E2}"/>
                </c:ext>
              </c:extLst>
            </c:dLbl>
            <c:dLbl>
              <c:idx val="20"/>
              <c:layout>
                <c:manualLayout>
                  <c:x val="-1.2773719922302433E-2"/>
                  <c:y val="2.3744941840387949E-2"/>
                </c:manualLayout>
              </c:layout>
              <c:tx>
                <c:rich>
                  <a:bodyPr/>
                  <a:lstStyle/>
                  <a:p>
                    <a:r>
                      <a:rPr lang="en-US" dirty="0"/>
                      <a:t>1.75x</a:t>
                    </a:r>
                  </a:p>
                </c:rich>
              </c:tx>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0-90AA-DA44-895F-B8D2330FA9E2}"/>
                </c:ext>
              </c:extLst>
            </c:dLbl>
            <c:dLbl>
              <c:idx val="21"/>
              <c:tx>
                <c:rich>
                  <a:bodyPr/>
                  <a:lstStyle/>
                  <a:p>
                    <a:fld id="{24599863-FC7A-4E36-84F5-4913ADF589F1}" type="VALUE">
                      <a:rPr lang="en-US" smtClean="0"/>
                      <a:pPr/>
                      <a:t>[VALUE]</a:t>
                    </a:fld>
                    <a:r>
                      <a:rPr lang="en-US" dirty="0"/>
                      <a:t>x</a:t>
                    </a:r>
                  </a:p>
                </c:rich>
              </c:tx>
              <c:dLblPos val="b"/>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A52-413E-9629-16A89827E5D2}"/>
                </c:ext>
              </c:extLst>
            </c:dLbl>
            <c:dLbl>
              <c:idx val="23"/>
              <c:layout>
                <c:manualLayout>
                  <c:x val="-6.3555599011796051E-3"/>
                  <c:y val="-1.8641090498685783E-2"/>
                </c:manualLayout>
              </c:layout>
              <c:tx>
                <c:rich>
                  <a:bodyPr/>
                  <a:lstStyle/>
                  <a:p>
                    <a:fld id="{ACF6A9CA-2495-419D-B766-B00C7E90049C}" type="VALUE">
                      <a:rPr lang="en-US" smtClean="0"/>
                      <a:pPr/>
                      <a:t>[VALUE]</a:t>
                    </a:fld>
                    <a:r>
                      <a:rPr lang="en-US" dirty="0"/>
                      <a:t>x</a:t>
                    </a:r>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0D9F-4F75-A224-1B225E9303E6}"/>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Sheet1!$A$2:$A$26</c:f>
              <c:strCache>
                <c:ptCount val="25"/>
                <c:pt idx="0">
                  <c:v>Mar-15</c:v>
                </c:pt>
                <c:pt idx="1">
                  <c:v>Jun-15</c:v>
                </c:pt>
                <c:pt idx="2">
                  <c:v>Sep-15</c:v>
                </c:pt>
                <c:pt idx="3">
                  <c:v>Dec-15</c:v>
                </c:pt>
                <c:pt idx="4">
                  <c:v>Mar-16</c:v>
                </c:pt>
                <c:pt idx="5">
                  <c:v>Jun-16</c:v>
                </c:pt>
                <c:pt idx="6">
                  <c:v>Sep-16</c:v>
                </c:pt>
                <c:pt idx="7">
                  <c:v>Dec-16</c:v>
                </c:pt>
                <c:pt idx="8">
                  <c:v>Mar-17</c:v>
                </c:pt>
                <c:pt idx="9">
                  <c:v>Jun-17</c:v>
                </c:pt>
                <c:pt idx="10">
                  <c:v>Sep-17</c:v>
                </c:pt>
                <c:pt idx="11">
                  <c:v>Dec-17</c:v>
                </c:pt>
                <c:pt idx="12">
                  <c:v>Mar-18</c:v>
                </c:pt>
                <c:pt idx="13">
                  <c:v>Jun-18</c:v>
                </c:pt>
                <c:pt idx="14">
                  <c:v>Sep-18</c:v>
                </c:pt>
                <c:pt idx="15">
                  <c:v>Dec-18</c:v>
                </c:pt>
                <c:pt idx="16">
                  <c:v>Mar-19</c:v>
                </c:pt>
                <c:pt idx="17">
                  <c:v>Jun-19</c:v>
                </c:pt>
                <c:pt idx="18">
                  <c:v>Sep-19</c:v>
                </c:pt>
                <c:pt idx="19">
                  <c:v>Dec-19</c:v>
                </c:pt>
                <c:pt idx="20">
                  <c:v>Mar-20</c:v>
                </c:pt>
                <c:pt idx="21">
                  <c:v>Jun-20</c:v>
                </c:pt>
                <c:pt idx="22">
                  <c:v>Sept-20</c:v>
                </c:pt>
                <c:pt idx="23">
                  <c:v>Dec - 20</c:v>
                </c:pt>
                <c:pt idx="24">
                  <c:v>Mar-21</c:v>
                </c:pt>
              </c:strCache>
            </c:strRef>
          </c:cat>
          <c:val>
            <c:numRef>
              <c:f>Sheet1!$B$2:$B$26</c:f>
              <c:numCache>
                <c:formatCode>General</c:formatCode>
                <c:ptCount val="25"/>
                <c:pt idx="0">
                  <c:v>3.2</c:v>
                </c:pt>
                <c:pt idx="1">
                  <c:v>3</c:v>
                </c:pt>
                <c:pt idx="2">
                  <c:v>1.7</c:v>
                </c:pt>
                <c:pt idx="3">
                  <c:v>2.1</c:v>
                </c:pt>
                <c:pt idx="4">
                  <c:v>1.8</c:v>
                </c:pt>
                <c:pt idx="5">
                  <c:v>2.4</c:v>
                </c:pt>
                <c:pt idx="6">
                  <c:v>3.7</c:v>
                </c:pt>
                <c:pt idx="7">
                  <c:v>2.9</c:v>
                </c:pt>
                <c:pt idx="8">
                  <c:v>2.5</c:v>
                </c:pt>
                <c:pt idx="9">
                  <c:v>2.6</c:v>
                </c:pt>
                <c:pt idx="10">
                  <c:v>2.8</c:v>
                </c:pt>
                <c:pt idx="11">
                  <c:v>3</c:v>
                </c:pt>
                <c:pt idx="12">
                  <c:v>3.5</c:v>
                </c:pt>
                <c:pt idx="13">
                  <c:v>3.5</c:v>
                </c:pt>
                <c:pt idx="14">
                  <c:v>3.9</c:v>
                </c:pt>
                <c:pt idx="15">
                  <c:v>3.9</c:v>
                </c:pt>
                <c:pt idx="16">
                  <c:v>3.6</c:v>
                </c:pt>
                <c:pt idx="17">
                  <c:v>1.9</c:v>
                </c:pt>
                <c:pt idx="18">
                  <c:v>1.9</c:v>
                </c:pt>
                <c:pt idx="19">
                  <c:v>1.4</c:v>
                </c:pt>
                <c:pt idx="20">
                  <c:v>1.75</c:v>
                </c:pt>
                <c:pt idx="21">
                  <c:v>1.9</c:v>
                </c:pt>
                <c:pt idx="22">
                  <c:v>1.8</c:v>
                </c:pt>
                <c:pt idx="23">
                  <c:v>3.1</c:v>
                </c:pt>
                <c:pt idx="24">
                  <c:v>2.98</c:v>
                </c:pt>
              </c:numCache>
            </c:numRef>
          </c:val>
          <c:smooth val="0"/>
          <c:extLst>
            <c:ext xmlns:c16="http://schemas.microsoft.com/office/drawing/2014/chart" uri="{C3380CC4-5D6E-409C-BE32-E72D297353CC}">
              <c16:uniqueId val="{00000000-90AA-DA44-895F-B8D2330FA9E2}"/>
            </c:ext>
          </c:extLst>
        </c:ser>
        <c:ser>
          <c:idx val="1"/>
          <c:order val="1"/>
          <c:tx>
            <c:strRef>
              <c:f>Sheet1!$C$1</c:f>
              <c:strCache>
                <c:ptCount val="1"/>
                <c:pt idx="0">
                  <c:v> Leverage at Time of Acquisition</c:v>
                </c:pt>
              </c:strCache>
            </c:strRef>
          </c:tx>
          <c:spPr>
            <a:ln w="28575" cap="rnd">
              <a:noFill/>
              <a:round/>
            </a:ln>
            <a:effectLst/>
          </c:spPr>
          <c:marker>
            <c:symbol val="circle"/>
            <c:size val="5"/>
            <c:spPr>
              <a:solidFill>
                <a:schemeClr val="accent1"/>
              </a:solidFill>
              <a:ln w="9525">
                <a:noFill/>
              </a:ln>
              <a:effectLst/>
            </c:spPr>
          </c:marker>
          <c:cat>
            <c:strRef>
              <c:f>Sheet1!$A$2:$A$26</c:f>
              <c:strCache>
                <c:ptCount val="25"/>
                <c:pt idx="0">
                  <c:v>Mar-15</c:v>
                </c:pt>
                <c:pt idx="1">
                  <c:v>Jun-15</c:v>
                </c:pt>
                <c:pt idx="2">
                  <c:v>Sep-15</c:v>
                </c:pt>
                <c:pt idx="3">
                  <c:v>Dec-15</c:v>
                </c:pt>
                <c:pt idx="4">
                  <c:v>Mar-16</c:v>
                </c:pt>
                <c:pt idx="5">
                  <c:v>Jun-16</c:v>
                </c:pt>
                <c:pt idx="6">
                  <c:v>Sep-16</c:v>
                </c:pt>
                <c:pt idx="7">
                  <c:v>Dec-16</c:v>
                </c:pt>
                <c:pt idx="8">
                  <c:v>Mar-17</c:v>
                </c:pt>
                <c:pt idx="9">
                  <c:v>Jun-17</c:v>
                </c:pt>
                <c:pt idx="10">
                  <c:v>Sep-17</c:v>
                </c:pt>
                <c:pt idx="11">
                  <c:v>Dec-17</c:v>
                </c:pt>
                <c:pt idx="12">
                  <c:v>Mar-18</c:v>
                </c:pt>
                <c:pt idx="13">
                  <c:v>Jun-18</c:v>
                </c:pt>
                <c:pt idx="14">
                  <c:v>Sep-18</c:v>
                </c:pt>
                <c:pt idx="15">
                  <c:v>Dec-18</c:v>
                </c:pt>
                <c:pt idx="16">
                  <c:v>Mar-19</c:v>
                </c:pt>
                <c:pt idx="17">
                  <c:v>Jun-19</c:v>
                </c:pt>
                <c:pt idx="18">
                  <c:v>Sep-19</c:v>
                </c:pt>
                <c:pt idx="19">
                  <c:v>Dec-19</c:v>
                </c:pt>
                <c:pt idx="20">
                  <c:v>Mar-20</c:v>
                </c:pt>
                <c:pt idx="21">
                  <c:v>Jun-20</c:v>
                </c:pt>
                <c:pt idx="22">
                  <c:v>Sept-20</c:v>
                </c:pt>
                <c:pt idx="23">
                  <c:v>Dec - 20</c:v>
                </c:pt>
                <c:pt idx="24">
                  <c:v>Mar-21</c:v>
                </c:pt>
              </c:strCache>
            </c:strRef>
          </c:cat>
          <c:val>
            <c:numRef>
              <c:f>Sheet1!$C$2:$C$26</c:f>
              <c:numCache>
                <c:formatCode>General</c:formatCode>
                <c:ptCount val="25"/>
              </c:numCache>
            </c:numRef>
          </c:val>
          <c:smooth val="0"/>
          <c:extLst>
            <c:ext xmlns:c16="http://schemas.microsoft.com/office/drawing/2014/chart" uri="{C3380CC4-5D6E-409C-BE32-E72D297353CC}">
              <c16:uniqueId val="{00000001-90AA-DA44-895F-B8D2330FA9E2}"/>
            </c:ext>
          </c:extLst>
        </c:ser>
        <c:ser>
          <c:idx val="2"/>
          <c:order val="2"/>
          <c:tx>
            <c:strRef>
              <c:f>Sheet1!$D$1</c:f>
              <c:strCache>
                <c:ptCount val="1"/>
                <c:pt idx="0">
                  <c:v>Decreased Leverage</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Sheet1!$A$2:$A$26</c:f>
              <c:strCache>
                <c:ptCount val="25"/>
                <c:pt idx="0">
                  <c:v>Mar-15</c:v>
                </c:pt>
                <c:pt idx="1">
                  <c:v>Jun-15</c:v>
                </c:pt>
                <c:pt idx="2">
                  <c:v>Sep-15</c:v>
                </c:pt>
                <c:pt idx="3">
                  <c:v>Dec-15</c:v>
                </c:pt>
                <c:pt idx="4">
                  <c:v>Mar-16</c:v>
                </c:pt>
                <c:pt idx="5">
                  <c:v>Jun-16</c:v>
                </c:pt>
                <c:pt idx="6">
                  <c:v>Sep-16</c:v>
                </c:pt>
                <c:pt idx="7">
                  <c:v>Dec-16</c:v>
                </c:pt>
                <c:pt idx="8">
                  <c:v>Mar-17</c:v>
                </c:pt>
                <c:pt idx="9">
                  <c:v>Jun-17</c:v>
                </c:pt>
                <c:pt idx="10">
                  <c:v>Sep-17</c:v>
                </c:pt>
                <c:pt idx="11">
                  <c:v>Dec-17</c:v>
                </c:pt>
                <c:pt idx="12">
                  <c:v>Mar-18</c:v>
                </c:pt>
                <c:pt idx="13">
                  <c:v>Jun-18</c:v>
                </c:pt>
                <c:pt idx="14">
                  <c:v>Sep-18</c:v>
                </c:pt>
                <c:pt idx="15">
                  <c:v>Dec-18</c:v>
                </c:pt>
                <c:pt idx="16">
                  <c:v>Mar-19</c:v>
                </c:pt>
                <c:pt idx="17">
                  <c:v>Jun-19</c:v>
                </c:pt>
                <c:pt idx="18">
                  <c:v>Sep-19</c:v>
                </c:pt>
                <c:pt idx="19">
                  <c:v>Dec-19</c:v>
                </c:pt>
                <c:pt idx="20">
                  <c:v>Mar-20</c:v>
                </c:pt>
                <c:pt idx="21">
                  <c:v>Jun-20</c:v>
                </c:pt>
                <c:pt idx="22">
                  <c:v>Sept-20</c:v>
                </c:pt>
                <c:pt idx="23">
                  <c:v>Dec - 20</c:v>
                </c:pt>
                <c:pt idx="24">
                  <c:v>Mar-21</c:v>
                </c:pt>
              </c:strCache>
            </c:strRef>
          </c:cat>
          <c:val>
            <c:numRef>
              <c:f>Sheet1!$D$2:$D$26</c:f>
              <c:numCache>
                <c:formatCode>General</c:formatCode>
                <c:ptCount val="25"/>
              </c:numCache>
            </c:numRef>
          </c:val>
          <c:smooth val="0"/>
          <c:extLst>
            <c:ext xmlns:c16="http://schemas.microsoft.com/office/drawing/2014/chart" uri="{C3380CC4-5D6E-409C-BE32-E72D297353CC}">
              <c16:uniqueId val="{00000000-CA14-C44C-A8F6-FB6D75918BD6}"/>
            </c:ext>
          </c:extLst>
        </c:ser>
        <c:ser>
          <c:idx val="3"/>
          <c:order val="3"/>
          <c:tx>
            <c:strRef>
              <c:f>Sheet1!$E$1</c:f>
              <c:strCache>
                <c:ptCount val="1"/>
                <c:pt idx="0">
                  <c:v>Increased Leverage</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strRef>
              <c:f>Sheet1!$A$2:$A$26</c:f>
              <c:strCache>
                <c:ptCount val="25"/>
                <c:pt idx="0">
                  <c:v>Mar-15</c:v>
                </c:pt>
                <c:pt idx="1">
                  <c:v>Jun-15</c:v>
                </c:pt>
                <c:pt idx="2">
                  <c:v>Sep-15</c:v>
                </c:pt>
                <c:pt idx="3">
                  <c:v>Dec-15</c:v>
                </c:pt>
                <c:pt idx="4">
                  <c:v>Mar-16</c:v>
                </c:pt>
                <c:pt idx="5">
                  <c:v>Jun-16</c:v>
                </c:pt>
                <c:pt idx="6">
                  <c:v>Sep-16</c:v>
                </c:pt>
                <c:pt idx="7">
                  <c:v>Dec-16</c:v>
                </c:pt>
                <c:pt idx="8">
                  <c:v>Mar-17</c:v>
                </c:pt>
                <c:pt idx="9">
                  <c:v>Jun-17</c:v>
                </c:pt>
                <c:pt idx="10">
                  <c:v>Sep-17</c:v>
                </c:pt>
                <c:pt idx="11">
                  <c:v>Dec-17</c:v>
                </c:pt>
                <c:pt idx="12">
                  <c:v>Mar-18</c:v>
                </c:pt>
                <c:pt idx="13">
                  <c:v>Jun-18</c:v>
                </c:pt>
                <c:pt idx="14">
                  <c:v>Sep-18</c:v>
                </c:pt>
                <c:pt idx="15">
                  <c:v>Dec-18</c:v>
                </c:pt>
                <c:pt idx="16">
                  <c:v>Mar-19</c:v>
                </c:pt>
                <c:pt idx="17">
                  <c:v>Jun-19</c:v>
                </c:pt>
                <c:pt idx="18">
                  <c:v>Sep-19</c:v>
                </c:pt>
                <c:pt idx="19">
                  <c:v>Dec-19</c:v>
                </c:pt>
                <c:pt idx="20">
                  <c:v>Mar-20</c:v>
                </c:pt>
                <c:pt idx="21">
                  <c:v>Jun-20</c:v>
                </c:pt>
                <c:pt idx="22">
                  <c:v>Sept-20</c:v>
                </c:pt>
                <c:pt idx="23">
                  <c:v>Dec - 20</c:v>
                </c:pt>
                <c:pt idx="24">
                  <c:v>Mar-21</c:v>
                </c:pt>
              </c:strCache>
            </c:strRef>
          </c:cat>
          <c:val>
            <c:numRef>
              <c:f>Sheet1!$E$2:$E$26</c:f>
              <c:numCache>
                <c:formatCode>General</c:formatCode>
                <c:ptCount val="25"/>
              </c:numCache>
            </c:numRef>
          </c:val>
          <c:smooth val="0"/>
          <c:extLst>
            <c:ext xmlns:c16="http://schemas.microsoft.com/office/drawing/2014/chart" uri="{C3380CC4-5D6E-409C-BE32-E72D297353CC}">
              <c16:uniqueId val="{00000001-CA14-C44C-A8F6-FB6D75918BD6}"/>
            </c:ext>
          </c:extLst>
        </c:ser>
        <c:dLbls>
          <c:showLegendKey val="0"/>
          <c:showVal val="0"/>
          <c:showCatName val="0"/>
          <c:showSerName val="0"/>
          <c:showPercent val="0"/>
          <c:showBubbleSize val="0"/>
        </c:dLbls>
        <c:marker val="1"/>
        <c:smooth val="0"/>
        <c:axId val="-748272080"/>
        <c:axId val="-748274800"/>
      </c:lineChart>
      <c:catAx>
        <c:axId val="-748272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crossAx val="-748274800"/>
        <c:crosses val="autoZero"/>
        <c:auto val="1"/>
        <c:lblAlgn val="ctr"/>
        <c:lblOffset val="100"/>
        <c:noMultiLvlLbl val="0"/>
      </c:catAx>
      <c:valAx>
        <c:axId val="-748274800"/>
        <c:scaling>
          <c:orientation val="minMax"/>
          <c:max val="4.5"/>
          <c:min val="1"/>
        </c:scaling>
        <c:delete val="1"/>
        <c:axPos val="l"/>
        <c:numFmt formatCode="General" sourceLinked="1"/>
        <c:majorTickMark val="none"/>
        <c:minorTickMark val="none"/>
        <c:tickLblPos val="nextTo"/>
        <c:crossAx val="-748272080"/>
        <c:crosses val="autoZero"/>
        <c:crossBetween val="between"/>
      </c:valAx>
      <c:spPr>
        <a:noFill/>
        <a:ln>
          <a:noFill/>
        </a:ln>
        <a:effectLst/>
      </c:spPr>
    </c:plotArea>
    <c:legend>
      <c:legendPos val="b"/>
      <c:legendEntry>
        <c:idx val="3"/>
        <c:delete val="1"/>
      </c:legendEntry>
      <c:overlay val="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239748573882715"/>
          <c:y val="6.5981505066725746E-2"/>
          <c:w val="0.61985889619786338"/>
          <c:h val="0.74933983055540176"/>
        </c:manualLayout>
      </c:layout>
      <c:doughnutChart>
        <c:varyColors val="1"/>
        <c:ser>
          <c:idx val="0"/>
          <c:order val="0"/>
          <c:tx>
            <c:strRef>
              <c:f>Sheet1!$B$1</c:f>
              <c:strCache>
                <c:ptCount val="1"/>
                <c:pt idx="0">
                  <c:v>Sales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2-7111-6B4A-BE00-9C3DC38AEEC5}"/>
              </c:ext>
            </c:extLst>
          </c:dPt>
          <c:dPt>
            <c:idx val="1"/>
            <c:bubble3D val="0"/>
            <c:spPr>
              <a:solidFill>
                <a:schemeClr val="accent2"/>
              </a:solidFill>
              <a:ln w="19050">
                <a:noFill/>
              </a:ln>
              <a:effectLst/>
            </c:spPr>
            <c:extLst>
              <c:ext xmlns:c16="http://schemas.microsoft.com/office/drawing/2014/chart" uri="{C3380CC4-5D6E-409C-BE32-E72D297353CC}">
                <c16:uniqueId val="{00000001-7111-6B4A-BE00-9C3DC38AEEC5}"/>
              </c:ext>
            </c:extLst>
          </c:dPt>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2-7111-6B4A-BE00-9C3DC38AEEC5}"/>
                </c:ext>
              </c:extLst>
            </c:dLbl>
            <c:dLbl>
              <c:idx val="1"/>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7111-6B4A-BE00-9C3DC38AEEC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Equity</c:v>
                </c:pt>
                <c:pt idx="1">
                  <c:v>Debt</c:v>
                </c:pt>
              </c:strCache>
            </c:strRef>
          </c:cat>
          <c:val>
            <c:numRef>
              <c:f>Sheet1!$B$2:$B$3</c:f>
              <c:numCache>
                <c:formatCode>0%</c:formatCode>
                <c:ptCount val="2"/>
                <c:pt idx="0">
                  <c:v>0.85</c:v>
                </c:pt>
                <c:pt idx="1">
                  <c:v>0.15</c:v>
                </c:pt>
              </c:numCache>
            </c:numRef>
          </c:val>
          <c:extLst>
            <c:ext xmlns:c16="http://schemas.microsoft.com/office/drawing/2014/chart" uri="{C3380CC4-5D6E-409C-BE32-E72D297353CC}">
              <c16:uniqueId val="{00000000-7111-6B4A-BE00-9C3DC38AEEC5}"/>
            </c:ext>
          </c:extLst>
        </c:ser>
        <c:dLbls>
          <c:showLegendKey val="0"/>
          <c:showVal val="0"/>
          <c:showCatName val="0"/>
          <c:showSerName val="0"/>
          <c:showPercent val="0"/>
          <c:showBubbleSize val="0"/>
          <c:showLeaderLines val="1"/>
        </c:dLbls>
        <c:firstSliceAng val="0"/>
        <c:holeSize val="58"/>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239748573882715"/>
          <c:y val="6.5981505066725746E-2"/>
          <c:w val="0.61985889619786338"/>
          <c:h val="0.74933983055540176"/>
        </c:manualLayout>
      </c:layout>
      <c:doughnutChart>
        <c:varyColors val="1"/>
        <c:ser>
          <c:idx val="0"/>
          <c:order val="0"/>
          <c:tx>
            <c:strRef>
              <c:f>Sheet1!$B$1</c:f>
              <c:strCache>
                <c:ptCount val="1"/>
                <c:pt idx="0">
                  <c:v>Sales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E13C-9C41-8FF6-FC41D0FA0EA1}"/>
              </c:ext>
            </c:extLst>
          </c:dPt>
          <c:dPt>
            <c:idx val="1"/>
            <c:bubble3D val="0"/>
            <c:spPr>
              <a:solidFill>
                <a:schemeClr val="accent2"/>
              </a:solidFill>
              <a:ln w="19050">
                <a:noFill/>
              </a:ln>
              <a:effectLst/>
            </c:spPr>
            <c:extLst>
              <c:ext xmlns:c16="http://schemas.microsoft.com/office/drawing/2014/chart" uri="{C3380CC4-5D6E-409C-BE32-E72D297353CC}">
                <c16:uniqueId val="{00000003-E13C-9C41-8FF6-FC41D0FA0EA1}"/>
              </c:ext>
            </c:extLst>
          </c:dPt>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E13C-9C41-8FF6-FC41D0FA0EA1}"/>
                </c:ext>
              </c:extLst>
            </c:dLbl>
            <c:dLbl>
              <c:idx val="1"/>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3-E13C-9C41-8FF6-FC41D0FA0EA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Equity</c:v>
                </c:pt>
                <c:pt idx="1">
                  <c:v>Debt</c:v>
                </c:pt>
              </c:strCache>
            </c:strRef>
          </c:cat>
          <c:val>
            <c:numRef>
              <c:f>Sheet1!$B$2:$B$3</c:f>
              <c:numCache>
                <c:formatCode>0%</c:formatCode>
                <c:ptCount val="2"/>
                <c:pt idx="0">
                  <c:v>0.73</c:v>
                </c:pt>
                <c:pt idx="1">
                  <c:v>0.27</c:v>
                </c:pt>
              </c:numCache>
            </c:numRef>
          </c:val>
          <c:extLst>
            <c:ext xmlns:c16="http://schemas.microsoft.com/office/drawing/2014/chart" uri="{C3380CC4-5D6E-409C-BE32-E72D297353CC}">
              <c16:uniqueId val="{00000004-E13C-9C41-8FF6-FC41D0FA0EA1}"/>
            </c:ext>
          </c:extLst>
        </c:ser>
        <c:dLbls>
          <c:showLegendKey val="0"/>
          <c:showVal val="0"/>
          <c:showCatName val="0"/>
          <c:showSerName val="0"/>
          <c:showPercent val="0"/>
          <c:showBubbleSize val="0"/>
          <c:showLeaderLines val="1"/>
        </c:dLbls>
        <c:firstSliceAng val="0"/>
        <c:holeSize val="58"/>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239748573882715"/>
          <c:y val="6.5981505066725746E-2"/>
          <c:w val="0.61985889619786338"/>
          <c:h val="0.74933983055540176"/>
        </c:manualLayout>
      </c:layout>
      <c:doughnutChart>
        <c:varyColors val="1"/>
        <c:ser>
          <c:idx val="0"/>
          <c:order val="0"/>
          <c:tx>
            <c:strRef>
              <c:f>Sheet1!$B$1</c:f>
              <c:strCache>
                <c:ptCount val="1"/>
                <c:pt idx="0">
                  <c:v>Sales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290B-AA4A-A64C-A22B0D93B41B}"/>
              </c:ext>
            </c:extLst>
          </c:dPt>
          <c:dPt>
            <c:idx val="1"/>
            <c:bubble3D val="0"/>
            <c:spPr>
              <a:solidFill>
                <a:schemeClr val="accent2"/>
              </a:solidFill>
              <a:ln w="19050">
                <a:noFill/>
              </a:ln>
              <a:effectLst/>
            </c:spPr>
            <c:extLst>
              <c:ext xmlns:c16="http://schemas.microsoft.com/office/drawing/2014/chart" uri="{C3380CC4-5D6E-409C-BE32-E72D297353CC}">
                <c16:uniqueId val="{00000003-290B-AA4A-A64C-A22B0D93B41B}"/>
              </c:ext>
            </c:extLst>
          </c:dPt>
          <c:dPt>
            <c:idx val="2"/>
            <c:bubble3D val="0"/>
            <c:spPr>
              <a:solidFill>
                <a:srgbClr val="DEB971"/>
              </a:solidFill>
              <a:ln w="19050">
                <a:noFill/>
              </a:ln>
              <a:effectLst/>
            </c:spPr>
            <c:extLst>
              <c:ext xmlns:c16="http://schemas.microsoft.com/office/drawing/2014/chart" uri="{C3380CC4-5D6E-409C-BE32-E72D297353CC}">
                <c16:uniqueId val="{00000005-290B-AA4A-A64C-A22B0D93B41B}"/>
              </c:ext>
            </c:extLst>
          </c:dPt>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290B-AA4A-A64C-A22B0D93B41B}"/>
                </c:ext>
              </c:extLst>
            </c:dLbl>
            <c:dLbl>
              <c:idx val="1"/>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3-290B-AA4A-A64C-A22B0D93B41B}"/>
                </c:ext>
              </c:extLst>
            </c:dLbl>
            <c:dLbl>
              <c:idx val="2"/>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5-290B-AA4A-A64C-A22B0D93B41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Equity</c:v>
                </c:pt>
                <c:pt idx="1">
                  <c:v>Debt</c:v>
                </c:pt>
                <c:pt idx="2">
                  <c:v>Preferred</c:v>
                </c:pt>
              </c:strCache>
            </c:strRef>
          </c:cat>
          <c:val>
            <c:numRef>
              <c:f>Sheet1!$B$2:$B$4</c:f>
              <c:numCache>
                <c:formatCode>0%</c:formatCode>
                <c:ptCount val="3"/>
                <c:pt idx="0">
                  <c:v>0.53</c:v>
                </c:pt>
                <c:pt idx="1">
                  <c:v>0.36</c:v>
                </c:pt>
                <c:pt idx="2">
                  <c:v>0.11</c:v>
                </c:pt>
              </c:numCache>
            </c:numRef>
          </c:val>
          <c:extLst>
            <c:ext xmlns:c16="http://schemas.microsoft.com/office/drawing/2014/chart" uri="{C3380CC4-5D6E-409C-BE32-E72D297353CC}">
              <c16:uniqueId val="{00000004-290B-AA4A-A64C-A22B0D93B41B}"/>
            </c:ext>
          </c:extLst>
        </c:ser>
        <c:dLbls>
          <c:showLegendKey val="0"/>
          <c:showVal val="0"/>
          <c:showCatName val="0"/>
          <c:showSerName val="0"/>
          <c:showPercent val="0"/>
          <c:showBubbleSize val="0"/>
          <c:showLeaderLines val="1"/>
        </c:dLbls>
        <c:firstSliceAng val="0"/>
        <c:holeSize val="58"/>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1" Type="http://schemas.openxmlformats.org/officeDocument/2006/relationships/image" Target="../media/image42.png"/></Relationships>
</file>

<file path=ppt/drawings/drawing1.xml><?xml version="1.0" encoding="utf-8"?>
<c:userShapes xmlns:c="http://schemas.openxmlformats.org/drawingml/2006/chart">
  <cdr:relSizeAnchor xmlns:cdr="http://schemas.openxmlformats.org/drawingml/2006/chartDrawing">
    <cdr:from>
      <cdr:x>0.86534</cdr:x>
      <cdr:y>0.28981</cdr:y>
    </cdr:from>
    <cdr:to>
      <cdr:x>0.93433</cdr:x>
      <cdr:y>0.35803</cdr:y>
    </cdr:to>
    <cdr:pic>
      <cdr:nvPicPr>
        <cdr:cNvPr id="2" name="Picture 1">
          <a:extLst xmlns:a="http://schemas.openxmlformats.org/drawingml/2006/main">
            <a:ext uri="{FF2B5EF4-FFF2-40B4-BE49-F238E27FC236}">
              <a16:creationId xmlns:a16="http://schemas.microsoft.com/office/drawing/2014/main" id="{BC901B09-0E81-43F1-951E-951CE304D70B}"/>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10213117" y="1276484"/>
          <a:ext cx="814249" cy="300476"/>
        </a:xfrm>
        <a:prstGeom xmlns:a="http://schemas.openxmlformats.org/drawingml/2006/main" prst="rect">
          <a:avLst/>
        </a:prstGeom>
      </cdr:spPr>
    </cdr:pic>
  </cdr:relSizeAnchor>
  <cdr:relSizeAnchor xmlns:cdr="http://schemas.openxmlformats.org/drawingml/2006/chartDrawing">
    <cdr:from>
      <cdr:x>0.95825</cdr:x>
      <cdr:y>0.31392</cdr:y>
    </cdr:from>
    <cdr:to>
      <cdr:x>0.97566</cdr:x>
      <cdr:y>0.35243</cdr:y>
    </cdr:to>
    <cdr:cxnSp macro="">
      <cdr:nvCxnSpPr>
        <cdr:cNvPr id="3" name="Straight Arrow Connector 2">
          <a:extLst xmlns:a="http://schemas.openxmlformats.org/drawingml/2006/main">
            <a:ext uri="{FF2B5EF4-FFF2-40B4-BE49-F238E27FC236}">
              <a16:creationId xmlns:a16="http://schemas.microsoft.com/office/drawing/2014/main" id="{0C2D5C11-4CD2-9549-90A1-A8346F023B42}"/>
            </a:ext>
          </a:extLst>
        </cdr:cNvPr>
        <cdr:cNvCxnSpPr>
          <a:cxnSpLocks xmlns:a="http://schemas.openxmlformats.org/drawingml/2006/main"/>
        </cdr:cNvCxnSpPr>
      </cdr:nvCxnSpPr>
      <cdr:spPr>
        <a:xfrm xmlns:a="http://schemas.openxmlformats.org/drawingml/2006/main">
          <a:off x="11309674" y="1382647"/>
          <a:ext cx="205510" cy="169636"/>
        </a:xfrm>
        <a:prstGeom xmlns:a="http://schemas.openxmlformats.org/drawingml/2006/main" prst="straightConnector1">
          <a:avLst/>
        </a:prstGeom>
        <a:ln xmlns:a="http://schemas.openxmlformats.org/drawingml/2006/main" w="41275">
          <a:solidFill>
            <a:srgbClr val="DEB97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GB"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BAAC5B1-F58D-4268-BB75-9856A9D794A6}" type="datetimeFigureOut">
              <a:rPr lang="en-GB" smtClean="0"/>
              <a:pPr/>
              <a:t>29/04/2021</a:t>
            </a:fld>
            <a:endParaRPr lang="en-GB"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GB"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GB"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5900C33-90AE-4963-9AD8-3B07939F57E9}" type="slidenum">
              <a:rPr lang="en-GB" smtClean="0"/>
              <a:pPr/>
              <a:t>‹#›</a:t>
            </a:fld>
            <a:endParaRPr lang="en-GB" dirty="0"/>
          </a:p>
        </p:txBody>
      </p:sp>
    </p:spTree>
    <p:extLst>
      <p:ext uri="{BB962C8B-B14F-4D97-AF65-F5344CB8AC3E}">
        <p14:creationId xmlns:p14="http://schemas.microsoft.com/office/powerpoint/2010/main" val="1609606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900C33-90AE-4963-9AD8-3B07939F57E9}" type="slidenum">
              <a:rPr lang="en-GB" smtClean="0"/>
              <a:pPr/>
              <a:t>1</a:t>
            </a:fld>
            <a:endParaRPr lang="en-GB" dirty="0"/>
          </a:p>
        </p:txBody>
      </p:sp>
    </p:spTree>
    <p:extLst>
      <p:ext uri="{BB962C8B-B14F-4D97-AF65-F5344CB8AC3E}">
        <p14:creationId xmlns:p14="http://schemas.microsoft.com/office/powerpoint/2010/main" val="20934732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900C33-90AE-4963-9AD8-3B07939F57E9}" type="slidenum">
              <a:rPr lang="en-GB" smtClean="0"/>
              <a:pPr/>
              <a:t>10</a:t>
            </a:fld>
            <a:endParaRPr lang="en-GB" dirty="0"/>
          </a:p>
        </p:txBody>
      </p:sp>
    </p:spTree>
    <p:extLst>
      <p:ext uri="{BB962C8B-B14F-4D97-AF65-F5344CB8AC3E}">
        <p14:creationId xmlns:p14="http://schemas.microsoft.com/office/powerpoint/2010/main" val="340217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900C33-90AE-4963-9AD8-3B07939F57E9}" type="slidenum">
              <a:rPr lang="en-GB" smtClean="0"/>
              <a:pPr/>
              <a:t>11</a:t>
            </a:fld>
            <a:endParaRPr lang="en-GB" dirty="0"/>
          </a:p>
        </p:txBody>
      </p:sp>
    </p:spTree>
    <p:extLst>
      <p:ext uri="{BB962C8B-B14F-4D97-AF65-F5344CB8AC3E}">
        <p14:creationId xmlns:p14="http://schemas.microsoft.com/office/powerpoint/2010/main" val="5159082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900C33-90AE-4963-9AD8-3B07939F57E9}" type="slidenum">
              <a:rPr lang="en-GB" smtClean="0"/>
              <a:pPr/>
              <a:t>12</a:t>
            </a:fld>
            <a:endParaRPr lang="en-GB" dirty="0"/>
          </a:p>
        </p:txBody>
      </p:sp>
    </p:spTree>
    <p:extLst>
      <p:ext uri="{BB962C8B-B14F-4D97-AF65-F5344CB8AC3E}">
        <p14:creationId xmlns:p14="http://schemas.microsoft.com/office/powerpoint/2010/main" val="24078870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900C33-90AE-4963-9AD8-3B07939F57E9}" type="slidenum">
              <a:rPr lang="en-GB" smtClean="0"/>
              <a:pPr/>
              <a:t>13</a:t>
            </a:fld>
            <a:endParaRPr lang="en-GB" dirty="0"/>
          </a:p>
        </p:txBody>
      </p:sp>
    </p:spTree>
    <p:extLst>
      <p:ext uri="{BB962C8B-B14F-4D97-AF65-F5344CB8AC3E}">
        <p14:creationId xmlns:p14="http://schemas.microsoft.com/office/powerpoint/2010/main" val="27655205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900C33-90AE-4963-9AD8-3B07939F57E9}" type="slidenum">
              <a:rPr lang="en-GB" smtClean="0"/>
              <a:pPr/>
              <a:t>14</a:t>
            </a:fld>
            <a:endParaRPr lang="en-GB" dirty="0"/>
          </a:p>
        </p:txBody>
      </p:sp>
    </p:spTree>
    <p:extLst>
      <p:ext uri="{BB962C8B-B14F-4D97-AF65-F5344CB8AC3E}">
        <p14:creationId xmlns:p14="http://schemas.microsoft.com/office/powerpoint/2010/main" val="23873164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900C33-90AE-4963-9AD8-3B07939F57E9}" type="slidenum">
              <a:rPr lang="en-GB" smtClean="0"/>
              <a:pPr/>
              <a:t>15</a:t>
            </a:fld>
            <a:endParaRPr lang="en-GB" dirty="0"/>
          </a:p>
        </p:txBody>
      </p:sp>
    </p:spTree>
    <p:extLst>
      <p:ext uri="{BB962C8B-B14F-4D97-AF65-F5344CB8AC3E}">
        <p14:creationId xmlns:p14="http://schemas.microsoft.com/office/powerpoint/2010/main" val="17159478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900C33-90AE-4963-9AD8-3B07939F57E9}" type="slidenum">
              <a:rPr lang="en-GB" smtClean="0"/>
              <a:pPr/>
              <a:t>16</a:t>
            </a:fld>
            <a:endParaRPr lang="en-GB" dirty="0"/>
          </a:p>
        </p:txBody>
      </p:sp>
    </p:spTree>
    <p:extLst>
      <p:ext uri="{BB962C8B-B14F-4D97-AF65-F5344CB8AC3E}">
        <p14:creationId xmlns:p14="http://schemas.microsoft.com/office/powerpoint/2010/main" val="37625204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900C33-90AE-4963-9AD8-3B07939F57E9}" type="slidenum">
              <a:rPr lang="en-GB" smtClean="0"/>
              <a:pPr/>
              <a:t>17</a:t>
            </a:fld>
            <a:endParaRPr lang="en-GB" dirty="0"/>
          </a:p>
        </p:txBody>
      </p:sp>
    </p:spTree>
    <p:extLst>
      <p:ext uri="{BB962C8B-B14F-4D97-AF65-F5344CB8AC3E}">
        <p14:creationId xmlns:p14="http://schemas.microsoft.com/office/powerpoint/2010/main" val="28139981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900C33-90AE-4963-9AD8-3B07939F57E9}" type="slidenum">
              <a:rPr lang="en-GB" smtClean="0"/>
              <a:pPr/>
              <a:t>18</a:t>
            </a:fld>
            <a:endParaRPr lang="en-GB" dirty="0"/>
          </a:p>
        </p:txBody>
      </p:sp>
    </p:spTree>
    <p:extLst>
      <p:ext uri="{BB962C8B-B14F-4D97-AF65-F5344CB8AC3E}">
        <p14:creationId xmlns:p14="http://schemas.microsoft.com/office/powerpoint/2010/main" val="35570452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900C33-90AE-4963-9AD8-3B07939F57E9}" type="slidenum">
              <a:rPr lang="en-GB" smtClean="0"/>
              <a:pPr/>
              <a:t>19</a:t>
            </a:fld>
            <a:endParaRPr lang="en-GB" dirty="0"/>
          </a:p>
        </p:txBody>
      </p:sp>
    </p:spTree>
    <p:extLst>
      <p:ext uri="{BB962C8B-B14F-4D97-AF65-F5344CB8AC3E}">
        <p14:creationId xmlns:p14="http://schemas.microsoft.com/office/powerpoint/2010/main" val="1192878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900C33-90AE-4963-9AD8-3B07939F57E9}" type="slidenum">
              <a:rPr lang="en-GB" smtClean="0"/>
              <a:pPr/>
              <a:t>2</a:t>
            </a:fld>
            <a:endParaRPr lang="en-GB" dirty="0"/>
          </a:p>
        </p:txBody>
      </p:sp>
    </p:spTree>
    <p:extLst>
      <p:ext uri="{BB962C8B-B14F-4D97-AF65-F5344CB8AC3E}">
        <p14:creationId xmlns:p14="http://schemas.microsoft.com/office/powerpoint/2010/main" val="6523487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900C33-90AE-4963-9AD8-3B07939F57E9}" type="slidenum">
              <a:rPr lang="en-GB" smtClean="0"/>
              <a:pPr/>
              <a:t>20</a:t>
            </a:fld>
            <a:endParaRPr lang="en-GB" dirty="0"/>
          </a:p>
        </p:txBody>
      </p:sp>
    </p:spTree>
    <p:extLst>
      <p:ext uri="{BB962C8B-B14F-4D97-AF65-F5344CB8AC3E}">
        <p14:creationId xmlns:p14="http://schemas.microsoft.com/office/powerpoint/2010/main" val="20679823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900C33-90AE-4963-9AD8-3B07939F57E9}" type="slidenum">
              <a:rPr lang="en-GB" smtClean="0"/>
              <a:pPr/>
              <a:t>21</a:t>
            </a:fld>
            <a:endParaRPr lang="en-GB" dirty="0"/>
          </a:p>
        </p:txBody>
      </p:sp>
    </p:spTree>
    <p:extLst>
      <p:ext uri="{BB962C8B-B14F-4D97-AF65-F5344CB8AC3E}">
        <p14:creationId xmlns:p14="http://schemas.microsoft.com/office/powerpoint/2010/main" val="20066407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900C33-90AE-4963-9AD8-3B07939F57E9}" type="slidenum">
              <a:rPr lang="en-GB" smtClean="0"/>
              <a:pPr/>
              <a:t>22</a:t>
            </a:fld>
            <a:endParaRPr lang="en-GB" dirty="0"/>
          </a:p>
        </p:txBody>
      </p:sp>
    </p:spTree>
    <p:extLst>
      <p:ext uri="{BB962C8B-B14F-4D97-AF65-F5344CB8AC3E}">
        <p14:creationId xmlns:p14="http://schemas.microsoft.com/office/powerpoint/2010/main" val="10819632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900C33-90AE-4963-9AD8-3B07939F57E9}" type="slidenum">
              <a:rPr lang="en-GB" smtClean="0"/>
              <a:pPr/>
              <a:t>23</a:t>
            </a:fld>
            <a:endParaRPr lang="en-GB" dirty="0"/>
          </a:p>
        </p:txBody>
      </p:sp>
    </p:spTree>
    <p:extLst>
      <p:ext uri="{BB962C8B-B14F-4D97-AF65-F5344CB8AC3E}">
        <p14:creationId xmlns:p14="http://schemas.microsoft.com/office/powerpoint/2010/main" val="3722057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900C33-90AE-4963-9AD8-3B07939F57E9}" type="slidenum">
              <a:rPr lang="en-GB" smtClean="0"/>
              <a:pPr/>
              <a:t>24</a:t>
            </a:fld>
            <a:endParaRPr lang="en-GB" dirty="0"/>
          </a:p>
        </p:txBody>
      </p:sp>
    </p:spTree>
    <p:extLst>
      <p:ext uri="{BB962C8B-B14F-4D97-AF65-F5344CB8AC3E}">
        <p14:creationId xmlns:p14="http://schemas.microsoft.com/office/powerpoint/2010/main" val="9932767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900C33-90AE-4963-9AD8-3B07939F57E9}" type="slidenum">
              <a:rPr lang="en-GB" smtClean="0"/>
              <a:pPr/>
              <a:t>25</a:t>
            </a:fld>
            <a:endParaRPr lang="en-GB" dirty="0"/>
          </a:p>
        </p:txBody>
      </p:sp>
    </p:spTree>
    <p:extLst>
      <p:ext uri="{BB962C8B-B14F-4D97-AF65-F5344CB8AC3E}">
        <p14:creationId xmlns:p14="http://schemas.microsoft.com/office/powerpoint/2010/main" val="20700508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900C33-90AE-4963-9AD8-3B07939F57E9}" type="slidenum">
              <a:rPr lang="en-GB" smtClean="0"/>
              <a:pPr/>
              <a:t>26</a:t>
            </a:fld>
            <a:endParaRPr lang="en-GB" dirty="0"/>
          </a:p>
        </p:txBody>
      </p:sp>
    </p:spTree>
    <p:extLst>
      <p:ext uri="{BB962C8B-B14F-4D97-AF65-F5344CB8AC3E}">
        <p14:creationId xmlns:p14="http://schemas.microsoft.com/office/powerpoint/2010/main" val="42753652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900C33-90AE-4963-9AD8-3B07939F57E9}" type="slidenum">
              <a:rPr lang="en-GB" smtClean="0"/>
              <a:pPr/>
              <a:t>27</a:t>
            </a:fld>
            <a:endParaRPr lang="en-GB" dirty="0"/>
          </a:p>
        </p:txBody>
      </p:sp>
    </p:spTree>
    <p:extLst>
      <p:ext uri="{BB962C8B-B14F-4D97-AF65-F5344CB8AC3E}">
        <p14:creationId xmlns:p14="http://schemas.microsoft.com/office/powerpoint/2010/main" val="71423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900C33-90AE-4963-9AD8-3B07939F57E9}" type="slidenum">
              <a:rPr lang="en-GB" smtClean="0"/>
              <a:pPr/>
              <a:t>28</a:t>
            </a:fld>
            <a:endParaRPr lang="en-GB" dirty="0"/>
          </a:p>
        </p:txBody>
      </p:sp>
    </p:spTree>
    <p:extLst>
      <p:ext uri="{BB962C8B-B14F-4D97-AF65-F5344CB8AC3E}">
        <p14:creationId xmlns:p14="http://schemas.microsoft.com/office/powerpoint/2010/main" val="26763967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900C33-90AE-4963-9AD8-3B07939F57E9}" type="slidenum">
              <a:rPr lang="en-GB" smtClean="0"/>
              <a:pPr/>
              <a:t>29</a:t>
            </a:fld>
            <a:endParaRPr lang="en-GB" dirty="0"/>
          </a:p>
        </p:txBody>
      </p:sp>
    </p:spTree>
    <p:extLst>
      <p:ext uri="{BB962C8B-B14F-4D97-AF65-F5344CB8AC3E}">
        <p14:creationId xmlns:p14="http://schemas.microsoft.com/office/powerpoint/2010/main" val="42350456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900C33-90AE-4963-9AD8-3B07939F57E9}" type="slidenum">
              <a:rPr lang="en-GB" smtClean="0"/>
              <a:pPr/>
              <a:t>3</a:t>
            </a:fld>
            <a:endParaRPr lang="en-GB" dirty="0"/>
          </a:p>
        </p:txBody>
      </p:sp>
    </p:spTree>
    <p:extLst>
      <p:ext uri="{BB962C8B-B14F-4D97-AF65-F5344CB8AC3E}">
        <p14:creationId xmlns:p14="http://schemas.microsoft.com/office/powerpoint/2010/main" val="33705515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900C33-90AE-4963-9AD8-3B07939F57E9}" type="slidenum">
              <a:rPr lang="en-GB" smtClean="0"/>
              <a:pPr/>
              <a:t>30</a:t>
            </a:fld>
            <a:endParaRPr lang="en-GB" dirty="0"/>
          </a:p>
        </p:txBody>
      </p:sp>
    </p:spTree>
    <p:extLst>
      <p:ext uri="{BB962C8B-B14F-4D97-AF65-F5344CB8AC3E}">
        <p14:creationId xmlns:p14="http://schemas.microsoft.com/office/powerpoint/2010/main" val="16582042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900C33-90AE-4963-9AD8-3B07939F57E9}" type="slidenum">
              <a:rPr lang="en-GB" smtClean="0"/>
              <a:pPr/>
              <a:t>31</a:t>
            </a:fld>
            <a:endParaRPr lang="en-GB" dirty="0"/>
          </a:p>
        </p:txBody>
      </p:sp>
    </p:spTree>
    <p:extLst>
      <p:ext uri="{BB962C8B-B14F-4D97-AF65-F5344CB8AC3E}">
        <p14:creationId xmlns:p14="http://schemas.microsoft.com/office/powerpoint/2010/main" val="19409390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900C33-90AE-4963-9AD8-3B07939F57E9}" type="slidenum">
              <a:rPr lang="en-GB" smtClean="0"/>
              <a:pPr/>
              <a:t>32</a:t>
            </a:fld>
            <a:endParaRPr lang="en-GB" dirty="0"/>
          </a:p>
        </p:txBody>
      </p:sp>
    </p:spTree>
    <p:extLst>
      <p:ext uri="{BB962C8B-B14F-4D97-AF65-F5344CB8AC3E}">
        <p14:creationId xmlns:p14="http://schemas.microsoft.com/office/powerpoint/2010/main" val="25716462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900C33-90AE-4963-9AD8-3B07939F57E9}" type="slidenum">
              <a:rPr lang="en-GB" smtClean="0"/>
              <a:pPr/>
              <a:t>34</a:t>
            </a:fld>
            <a:endParaRPr lang="en-GB" dirty="0"/>
          </a:p>
        </p:txBody>
      </p:sp>
    </p:spTree>
    <p:extLst>
      <p:ext uri="{BB962C8B-B14F-4D97-AF65-F5344CB8AC3E}">
        <p14:creationId xmlns:p14="http://schemas.microsoft.com/office/powerpoint/2010/main" val="21691135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900C33-90AE-4963-9AD8-3B07939F57E9}" type="slidenum">
              <a:rPr lang="en-GB" smtClean="0"/>
              <a:pPr/>
              <a:t>35</a:t>
            </a:fld>
            <a:endParaRPr lang="en-GB" dirty="0"/>
          </a:p>
        </p:txBody>
      </p:sp>
    </p:spTree>
    <p:extLst>
      <p:ext uri="{BB962C8B-B14F-4D97-AF65-F5344CB8AC3E}">
        <p14:creationId xmlns:p14="http://schemas.microsoft.com/office/powerpoint/2010/main" val="62511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900C33-90AE-4963-9AD8-3B07939F57E9}" type="slidenum">
              <a:rPr lang="en-GB" smtClean="0"/>
              <a:pPr/>
              <a:t>36</a:t>
            </a:fld>
            <a:endParaRPr lang="en-GB" dirty="0"/>
          </a:p>
        </p:txBody>
      </p:sp>
    </p:spTree>
    <p:extLst>
      <p:ext uri="{BB962C8B-B14F-4D97-AF65-F5344CB8AC3E}">
        <p14:creationId xmlns:p14="http://schemas.microsoft.com/office/powerpoint/2010/main" val="39563730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900C33-90AE-4963-9AD8-3B07939F57E9}" type="slidenum">
              <a:rPr lang="en-GB" smtClean="0"/>
              <a:pPr/>
              <a:t>37</a:t>
            </a:fld>
            <a:endParaRPr lang="en-GB" dirty="0"/>
          </a:p>
        </p:txBody>
      </p:sp>
    </p:spTree>
    <p:extLst>
      <p:ext uri="{BB962C8B-B14F-4D97-AF65-F5344CB8AC3E}">
        <p14:creationId xmlns:p14="http://schemas.microsoft.com/office/powerpoint/2010/main" val="5240710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900C33-90AE-4963-9AD8-3B07939F57E9}" type="slidenum">
              <a:rPr lang="en-GB" smtClean="0"/>
              <a:pPr/>
              <a:t>38</a:t>
            </a:fld>
            <a:endParaRPr lang="en-GB" dirty="0"/>
          </a:p>
        </p:txBody>
      </p:sp>
    </p:spTree>
    <p:extLst>
      <p:ext uri="{BB962C8B-B14F-4D97-AF65-F5344CB8AC3E}">
        <p14:creationId xmlns:p14="http://schemas.microsoft.com/office/powerpoint/2010/main" val="36187540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900C33-90AE-4963-9AD8-3B07939F57E9}" type="slidenum">
              <a:rPr lang="en-GB" smtClean="0"/>
              <a:pPr/>
              <a:t>39</a:t>
            </a:fld>
            <a:endParaRPr lang="en-GB" dirty="0"/>
          </a:p>
        </p:txBody>
      </p:sp>
    </p:spTree>
    <p:extLst>
      <p:ext uri="{BB962C8B-B14F-4D97-AF65-F5344CB8AC3E}">
        <p14:creationId xmlns:p14="http://schemas.microsoft.com/office/powerpoint/2010/main" val="37737899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900C33-90AE-4963-9AD8-3B07939F57E9}" type="slidenum">
              <a:rPr lang="en-GB" smtClean="0"/>
              <a:pPr/>
              <a:t>40</a:t>
            </a:fld>
            <a:endParaRPr lang="en-GB" dirty="0"/>
          </a:p>
        </p:txBody>
      </p:sp>
    </p:spTree>
    <p:extLst>
      <p:ext uri="{BB962C8B-B14F-4D97-AF65-F5344CB8AC3E}">
        <p14:creationId xmlns:p14="http://schemas.microsoft.com/office/powerpoint/2010/main" val="140117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900C33-90AE-4963-9AD8-3B07939F57E9}" type="slidenum">
              <a:rPr lang="en-GB" smtClean="0"/>
              <a:pPr/>
              <a:t>4</a:t>
            </a:fld>
            <a:endParaRPr lang="en-GB" dirty="0"/>
          </a:p>
        </p:txBody>
      </p:sp>
    </p:spTree>
    <p:extLst>
      <p:ext uri="{BB962C8B-B14F-4D97-AF65-F5344CB8AC3E}">
        <p14:creationId xmlns:p14="http://schemas.microsoft.com/office/powerpoint/2010/main" val="14682930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900C33-90AE-4963-9AD8-3B07939F57E9}" type="slidenum">
              <a:rPr lang="en-GB" smtClean="0"/>
              <a:pPr/>
              <a:t>41</a:t>
            </a:fld>
            <a:endParaRPr lang="en-GB" dirty="0"/>
          </a:p>
        </p:txBody>
      </p:sp>
    </p:spTree>
    <p:extLst>
      <p:ext uri="{BB962C8B-B14F-4D97-AF65-F5344CB8AC3E}">
        <p14:creationId xmlns:p14="http://schemas.microsoft.com/office/powerpoint/2010/main" val="34267098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900C33-90AE-4963-9AD8-3B07939F57E9}" type="slidenum">
              <a:rPr lang="en-GB" smtClean="0"/>
              <a:pPr/>
              <a:t>42</a:t>
            </a:fld>
            <a:endParaRPr lang="en-GB" dirty="0"/>
          </a:p>
        </p:txBody>
      </p:sp>
    </p:spTree>
    <p:extLst>
      <p:ext uri="{BB962C8B-B14F-4D97-AF65-F5344CB8AC3E}">
        <p14:creationId xmlns:p14="http://schemas.microsoft.com/office/powerpoint/2010/main" val="27381522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900C33-90AE-4963-9AD8-3B07939F57E9}" type="slidenum">
              <a:rPr lang="en-GB" smtClean="0"/>
              <a:pPr/>
              <a:t>43</a:t>
            </a:fld>
            <a:endParaRPr lang="en-GB" dirty="0"/>
          </a:p>
        </p:txBody>
      </p:sp>
    </p:spTree>
    <p:extLst>
      <p:ext uri="{BB962C8B-B14F-4D97-AF65-F5344CB8AC3E}">
        <p14:creationId xmlns:p14="http://schemas.microsoft.com/office/powerpoint/2010/main" val="17840875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900C33-90AE-4963-9AD8-3B07939F57E9}" type="slidenum">
              <a:rPr lang="en-GB" smtClean="0"/>
              <a:pPr/>
              <a:t>44</a:t>
            </a:fld>
            <a:endParaRPr lang="en-GB" dirty="0"/>
          </a:p>
        </p:txBody>
      </p:sp>
    </p:spTree>
    <p:extLst>
      <p:ext uri="{BB962C8B-B14F-4D97-AF65-F5344CB8AC3E}">
        <p14:creationId xmlns:p14="http://schemas.microsoft.com/office/powerpoint/2010/main" val="28953397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900C33-90AE-4963-9AD8-3B07939F57E9}" type="slidenum">
              <a:rPr lang="en-GB" smtClean="0"/>
              <a:pPr/>
              <a:t>45</a:t>
            </a:fld>
            <a:endParaRPr lang="en-GB" dirty="0"/>
          </a:p>
        </p:txBody>
      </p:sp>
    </p:spTree>
    <p:extLst>
      <p:ext uri="{BB962C8B-B14F-4D97-AF65-F5344CB8AC3E}">
        <p14:creationId xmlns:p14="http://schemas.microsoft.com/office/powerpoint/2010/main" val="16938548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900C33-90AE-4963-9AD8-3B07939F57E9}" type="slidenum">
              <a:rPr lang="en-GB" smtClean="0"/>
              <a:pPr/>
              <a:t>46</a:t>
            </a:fld>
            <a:endParaRPr lang="en-GB" dirty="0"/>
          </a:p>
        </p:txBody>
      </p:sp>
    </p:spTree>
    <p:extLst>
      <p:ext uri="{BB962C8B-B14F-4D97-AF65-F5344CB8AC3E}">
        <p14:creationId xmlns:p14="http://schemas.microsoft.com/office/powerpoint/2010/main" val="10988199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900C33-90AE-4963-9AD8-3B07939F57E9}" type="slidenum">
              <a:rPr lang="en-GB" smtClean="0"/>
              <a:pPr/>
              <a:t>47</a:t>
            </a:fld>
            <a:endParaRPr lang="en-GB" dirty="0"/>
          </a:p>
        </p:txBody>
      </p:sp>
    </p:spTree>
    <p:extLst>
      <p:ext uri="{BB962C8B-B14F-4D97-AF65-F5344CB8AC3E}">
        <p14:creationId xmlns:p14="http://schemas.microsoft.com/office/powerpoint/2010/main" val="34102899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900C33-90AE-4963-9AD8-3B07939F57E9}" type="slidenum">
              <a:rPr lang="en-GB" smtClean="0"/>
              <a:pPr/>
              <a:t>48</a:t>
            </a:fld>
            <a:endParaRPr lang="en-GB" dirty="0"/>
          </a:p>
        </p:txBody>
      </p:sp>
    </p:spTree>
    <p:extLst>
      <p:ext uri="{BB962C8B-B14F-4D97-AF65-F5344CB8AC3E}">
        <p14:creationId xmlns:p14="http://schemas.microsoft.com/office/powerpoint/2010/main" val="19441075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900C33-90AE-4963-9AD8-3B07939F57E9}" type="slidenum">
              <a:rPr lang="en-GB" smtClean="0"/>
              <a:pPr/>
              <a:t>5</a:t>
            </a:fld>
            <a:endParaRPr lang="en-GB" dirty="0"/>
          </a:p>
        </p:txBody>
      </p:sp>
    </p:spTree>
    <p:extLst>
      <p:ext uri="{BB962C8B-B14F-4D97-AF65-F5344CB8AC3E}">
        <p14:creationId xmlns:p14="http://schemas.microsoft.com/office/powerpoint/2010/main" val="34946430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900C33-90AE-4963-9AD8-3B07939F57E9}" type="slidenum">
              <a:rPr lang="en-GB" smtClean="0"/>
              <a:pPr/>
              <a:t>6</a:t>
            </a:fld>
            <a:endParaRPr lang="en-GB" dirty="0"/>
          </a:p>
        </p:txBody>
      </p:sp>
    </p:spTree>
    <p:extLst>
      <p:ext uri="{BB962C8B-B14F-4D97-AF65-F5344CB8AC3E}">
        <p14:creationId xmlns:p14="http://schemas.microsoft.com/office/powerpoint/2010/main" val="1607693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900C33-90AE-4963-9AD8-3B07939F57E9}" type="slidenum">
              <a:rPr lang="en-GB" smtClean="0"/>
              <a:pPr/>
              <a:t>7</a:t>
            </a:fld>
            <a:endParaRPr lang="en-GB" dirty="0"/>
          </a:p>
        </p:txBody>
      </p:sp>
    </p:spTree>
    <p:extLst>
      <p:ext uri="{BB962C8B-B14F-4D97-AF65-F5344CB8AC3E}">
        <p14:creationId xmlns:p14="http://schemas.microsoft.com/office/powerpoint/2010/main" val="10946526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900C33-90AE-4963-9AD8-3B07939F57E9}" type="slidenum">
              <a:rPr lang="en-GB" smtClean="0"/>
              <a:pPr/>
              <a:t>8</a:t>
            </a:fld>
            <a:endParaRPr lang="en-GB" dirty="0"/>
          </a:p>
        </p:txBody>
      </p:sp>
    </p:spTree>
    <p:extLst>
      <p:ext uri="{BB962C8B-B14F-4D97-AF65-F5344CB8AC3E}">
        <p14:creationId xmlns:p14="http://schemas.microsoft.com/office/powerpoint/2010/main" val="40934790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900C33-90AE-4963-9AD8-3B07939F57E9}" type="slidenum">
              <a:rPr lang="en-GB" smtClean="0"/>
              <a:pPr/>
              <a:t>9</a:t>
            </a:fld>
            <a:endParaRPr lang="en-GB" dirty="0"/>
          </a:p>
        </p:txBody>
      </p:sp>
    </p:spTree>
    <p:extLst>
      <p:ext uri="{BB962C8B-B14F-4D97-AF65-F5344CB8AC3E}">
        <p14:creationId xmlns:p14="http://schemas.microsoft.com/office/powerpoint/2010/main" val="10085263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1 (White)">
    <p:bg>
      <p:bgPr>
        <a:solidFill>
          <a:schemeClr val="bg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89BAF92-9DAA-3A47-9265-B638A58B1528}"/>
              </a:ext>
            </a:extLst>
          </p:cNvPr>
          <p:cNvSpPr>
            <a:spLocks noGrp="1"/>
          </p:cNvSpPr>
          <p:nvPr>
            <p:ph type="pic" sz="quarter" idx="10"/>
          </p:nvPr>
        </p:nvSpPr>
        <p:spPr>
          <a:xfrm>
            <a:off x="0" y="0"/>
            <a:ext cx="12192000" cy="5800725"/>
          </a:xfrm>
        </p:spPr>
        <p:txBody>
          <a:bodyPr/>
          <a:lstStyle/>
          <a:p>
            <a:endParaRPr lang="en-US" dirty="0"/>
          </a:p>
        </p:txBody>
      </p:sp>
      <p:sp>
        <p:nvSpPr>
          <p:cNvPr id="7" name="Rectangle 6">
            <a:extLst>
              <a:ext uri="{FF2B5EF4-FFF2-40B4-BE49-F238E27FC236}">
                <a16:creationId xmlns:a16="http://schemas.microsoft.com/office/drawing/2014/main" id="{1001A882-64C2-E947-9F0B-99866CBEDB09}"/>
              </a:ext>
            </a:extLst>
          </p:cNvPr>
          <p:cNvSpPr/>
          <p:nvPr userDrawn="1"/>
        </p:nvSpPr>
        <p:spPr>
          <a:xfrm>
            <a:off x="0" y="414338"/>
            <a:ext cx="6000750" cy="5836338"/>
          </a:xfrm>
          <a:prstGeom prst="rect">
            <a:avLst/>
          </a:prstGeom>
          <a:solidFill>
            <a:schemeClr val="accent1">
              <a:alpha val="90000"/>
            </a:schemeClr>
          </a:solidFill>
          <a:ln>
            <a:noFill/>
          </a:ln>
          <a:effectLst>
            <a:innerShdw blurRad="63500" dist="50800" dir="18900000">
              <a:prstClr val="black">
                <a:alpha val="3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sp>
        <p:nvSpPr>
          <p:cNvPr id="2" name="Title 1"/>
          <p:cNvSpPr>
            <a:spLocks noGrp="1"/>
          </p:cNvSpPr>
          <p:nvPr>
            <p:ph type="ctrTitle"/>
          </p:nvPr>
        </p:nvSpPr>
        <p:spPr>
          <a:xfrm>
            <a:off x="360363" y="2154599"/>
            <a:ext cx="4665663" cy="1787237"/>
          </a:xfrm>
        </p:spPr>
        <p:txBody>
          <a:bodyPr anchor="b">
            <a:noAutofit/>
          </a:bodyPr>
          <a:lstStyle>
            <a:lvl1pPr algn="l">
              <a:defRPr sz="3600" b="1">
                <a:solidFill>
                  <a:schemeClr val="bg1"/>
                </a:solidFill>
              </a:defRPr>
            </a:lvl1pPr>
          </a:lstStyle>
          <a:p>
            <a:r>
              <a:rPr lang="en-GB" dirty="0"/>
              <a:t>Click to edit Master title style</a:t>
            </a:r>
          </a:p>
        </p:txBody>
      </p:sp>
      <p:sp>
        <p:nvSpPr>
          <p:cNvPr id="3" name="Subtitle 2"/>
          <p:cNvSpPr>
            <a:spLocks noGrp="1"/>
          </p:cNvSpPr>
          <p:nvPr>
            <p:ph type="subTitle" idx="1"/>
          </p:nvPr>
        </p:nvSpPr>
        <p:spPr>
          <a:xfrm>
            <a:off x="360363" y="4426095"/>
            <a:ext cx="4665663" cy="918542"/>
          </a:xfrm>
        </p:spPr>
        <p:txBody>
          <a:bodyPr anchor="t">
            <a:noAutofit/>
          </a:bodyPr>
          <a:lstStyle>
            <a:lvl1pPr marL="0" indent="0" algn="l">
              <a:spcBef>
                <a:spcPts val="600"/>
              </a:spcBef>
              <a:buNone/>
              <a:defRPr sz="2800" b="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
        <p:nvSpPr>
          <p:cNvPr id="10" name="Freeform 9">
            <a:extLst>
              <a:ext uri="{FF2B5EF4-FFF2-40B4-BE49-F238E27FC236}">
                <a16:creationId xmlns:a16="http://schemas.microsoft.com/office/drawing/2014/main" id="{CB7FB0A7-1016-EE43-BB26-1925B4C1319C}"/>
              </a:ext>
            </a:extLst>
          </p:cNvPr>
          <p:cNvSpPr/>
          <p:nvPr userDrawn="1"/>
        </p:nvSpPr>
        <p:spPr>
          <a:xfrm rot="16200000">
            <a:off x="11061702" y="430716"/>
            <a:ext cx="781502" cy="781505"/>
          </a:xfrm>
          <a:custGeom>
            <a:avLst/>
            <a:gdLst>
              <a:gd name="connsiteX0" fmla="*/ 471216 w 471216"/>
              <a:gd name="connsiteY0" fmla="*/ 0 h 471217"/>
              <a:gd name="connsiteX1" fmla="*/ 471216 w 471216"/>
              <a:gd name="connsiteY1" fmla="*/ 468044 h 471217"/>
              <a:gd name="connsiteX2" fmla="*/ 468043 w 471216"/>
              <a:gd name="connsiteY2" fmla="*/ 468044 h 471217"/>
              <a:gd name="connsiteX3" fmla="*/ 468043 w 471216"/>
              <a:gd name="connsiteY3" fmla="*/ 471217 h 471217"/>
              <a:gd name="connsiteX4" fmla="*/ 0 w 471216"/>
              <a:gd name="connsiteY4" fmla="*/ 471217 h 471217"/>
              <a:gd name="connsiteX5" fmla="*/ 0 w 471216"/>
              <a:gd name="connsiteY5" fmla="*/ 301629 h 471217"/>
              <a:gd name="connsiteX6" fmla="*/ 301628 w 471216"/>
              <a:gd name="connsiteY6" fmla="*/ 301629 h 471217"/>
              <a:gd name="connsiteX7" fmla="*/ 301628 w 471216"/>
              <a:gd name="connsiteY7" fmla="*/ 0 h 471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1216" h="471217">
                <a:moveTo>
                  <a:pt x="471216" y="0"/>
                </a:moveTo>
                <a:lnTo>
                  <a:pt x="471216" y="468044"/>
                </a:lnTo>
                <a:lnTo>
                  <a:pt x="468043" y="468044"/>
                </a:lnTo>
                <a:lnTo>
                  <a:pt x="468043" y="471217"/>
                </a:lnTo>
                <a:lnTo>
                  <a:pt x="0" y="471217"/>
                </a:lnTo>
                <a:lnTo>
                  <a:pt x="0" y="301629"/>
                </a:lnTo>
                <a:lnTo>
                  <a:pt x="301628" y="301629"/>
                </a:lnTo>
                <a:lnTo>
                  <a:pt x="301628" y="0"/>
                </a:lnTo>
                <a:close/>
              </a:path>
            </a:pathLst>
          </a:custGeom>
          <a:solidFill>
            <a:srgbClr val="DEB971">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pic>
        <p:nvPicPr>
          <p:cNvPr id="11" name="Picture 10">
            <a:extLst>
              <a:ext uri="{FF2B5EF4-FFF2-40B4-BE49-F238E27FC236}">
                <a16:creationId xmlns:a16="http://schemas.microsoft.com/office/drawing/2014/main" id="{977AC40B-79AE-3240-A171-3CE2BA5A206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3609" y="774482"/>
            <a:ext cx="3179671" cy="1135597"/>
          </a:xfrm>
          <a:prstGeom prst="rect">
            <a:avLst/>
          </a:prstGeom>
        </p:spPr>
      </p:pic>
    </p:spTree>
    <p:extLst>
      <p:ext uri="{BB962C8B-B14F-4D97-AF65-F5344CB8AC3E}">
        <p14:creationId xmlns:p14="http://schemas.microsoft.com/office/powerpoint/2010/main" val="848500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359999" y="430717"/>
            <a:ext cx="11466875" cy="404119"/>
          </a:xfrm>
          <a:prstGeom prst="rect">
            <a:avLst/>
          </a:prstGeom>
        </p:spPr>
        <p:txBody>
          <a:bodyPr vert="horz" lIns="0" tIns="0" rIns="0" bIns="0" rtlCol="0" anchor="t">
            <a:noAutofit/>
          </a:bodyPr>
          <a:lstStyle/>
          <a:p>
            <a:r>
              <a:rPr lang="en-GB" dirty="0"/>
              <a:t>Click to edit Master title style</a:t>
            </a:r>
          </a:p>
        </p:txBody>
      </p:sp>
      <p:sp>
        <p:nvSpPr>
          <p:cNvPr id="4" name="Text Placeholder 17">
            <a:extLst>
              <a:ext uri="{FF2B5EF4-FFF2-40B4-BE49-F238E27FC236}">
                <a16:creationId xmlns:a16="http://schemas.microsoft.com/office/drawing/2014/main" id="{33BF80F0-AAE9-B94D-B77C-F5E77A6F6678}"/>
              </a:ext>
            </a:extLst>
          </p:cNvPr>
          <p:cNvSpPr>
            <a:spLocks noGrp="1"/>
          </p:cNvSpPr>
          <p:nvPr>
            <p:ph type="body" sz="quarter" idx="15" hasCustomPrompt="1"/>
          </p:nvPr>
        </p:nvSpPr>
        <p:spPr>
          <a:xfrm>
            <a:off x="1150937" y="6393509"/>
            <a:ext cx="8734425" cy="206074"/>
          </a:xfrm>
        </p:spPr>
        <p:txBody>
          <a:bodyPr anchor="ctr">
            <a:noAutofit/>
          </a:bodyPr>
          <a:lstStyle>
            <a:lvl1pPr>
              <a:spcBef>
                <a:spcPts val="600"/>
              </a:spcBef>
              <a:defRPr sz="800">
                <a:solidFill>
                  <a:schemeClr val="tx1"/>
                </a:solidFill>
              </a:defRPr>
            </a:lvl1pPr>
          </a:lstStyle>
          <a:p>
            <a:pPr lvl="0"/>
            <a:r>
              <a:rPr lang="en-US" dirty="0"/>
              <a:t>Click to add footer text</a:t>
            </a:r>
          </a:p>
        </p:txBody>
      </p:sp>
    </p:spTree>
    <p:extLst>
      <p:ext uri="{BB962C8B-B14F-4D97-AF65-F5344CB8AC3E}">
        <p14:creationId xmlns:p14="http://schemas.microsoft.com/office/powerpoint/2010/main" val="3311769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8629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Title Slide 1 (White)">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C01AE37-E13A-FF48-BA97-7B7540548C0E}"/>
              </a:ext>
            </a:extLst>
          </p:cNvPr>
          <p:cNvSpPr>
            <a:spLocks noGrp="1"/>
          </p:cNvSpPr>
          <p:nvPr>
            <p:ph type="pic" sz="quarter" idx="10"/>
          </p:nvPr>
        </p:nvSpPr>
        <p:spPr>
          <a:xfrm>
            <a:off x="0" y="-14288"/>
            <a:ext cx="12192000" cy="5815013"/>
          </a:xfrm>
          <a:solidFill>
            <a:schemeClr val="bg2"/>
          </a:solidFill>
        </p:spPr>
        <p:txBody>
          <a:bodyPr anchor="ctr"/>
          <a:lstStyle>
            <a:lvl1pPr algn="ctr">
              <a:defRPr/>
            </a:lvl1pPr>
          </a:lstStyle>
          <a:p>
            <a:endParaRPr lang="en-US" dirty="0"/>
          </a:p>
        </p:txBody>
      </p:sp>
      <p:sp>
        <p:nvSpPr>
          <p:cNvPr id="2" name="Title 1"/>
          <p:cNvSpPr>
            <a:spLocks noGrp="1"/>
          </p:cNvSpPr>
          <p:nvPr>
            <p:ph type="ctrTitle"/>
          </p:nvPr>
        </p:nvSpPr>
        <p:spPr>
          <a:xfrm>
            <a:off x="360363" y="2154599"/>
            <a:ext cx="4665663" cy="1787237"/>
          </a:xfrm>
        </p:spPr>
        <p:txBody>
          <a:bodyPr anchor="b">
            <a:noAutofit/>
          </a:bodyPr>
          <a:lstStyle>
            <a:lvl1pPr algn="l">
              <a:defRPr sz="4800" b="1">
                <a:solidFill>
                  <a:schemeClr val="bg1"/>
                </a:solidFill>
              </a:defRPr>
            </a:lvl1pPr>
          </a:lstStyle>
          <a:p>
            <a:r>
              <a:rPr lang="en-GB" dirty="0"/>
              <a:t>Click to edit Master title style</a:t>
            </a:r>
          </a:p>
        </p:txBody>
      </p:sp>
      <p:sp>
        <p:nvSpPr>
          <p:cNvPr id="10" name="Freeform 9">
            <a:extLst>
              <a:ext uri="{FF2B5EF4-FFF2-40B4-BE49-F238E27FC236}">
                <a16:creationId xmlns:a16="http://schemas.microsoft.com/office/drawing/2014/main" id="{CB7FB0A7-1016-EE43-BB26-1925B4C1319C}"/>
              </a:ext>
            </a:extLst>
          </p:cNvPr>
          <p:cNvSpPr/>
          <p:nvPr userDrawn="1"/>
        </p:nvSpPr>
        <p:spPr>
          <a:xfrm rot="16200000">
            <a:off x="11061702" y="430716"/>
            <a:ext cx="781502" cy="781505"/>
          </a:xfrm>
          <a:custGeom>
            <a:avLst/>
            <a:gdLst>
              <a:gd name="connsiteX0" fmla="*/ 471216 w 471216"/>
              <a:gd name="connsiteY0" fmla="*/ 0 h 471217"/>
              <a:gd name="connsiteX1" fmla="*/ 471216 w 471216"/>
              <a:gd name="connsiteY1" fmla="*/ 468044 h 471217"/>
              <a:gd name="connsiteX2" fmla="*/ 468043 w 471216"/>
              <a:gd name="connsiteY2" fmla="*/ 468044 h 471217"/>
              <a:gd name="connsiteX3" fmla="*/ 468043 w 471216"/>
              <a:gd name="connsiteY3" fmla="*/ 471217 h 471217"/>
              <a:gd name="connsiteX4" fmla="*/ 0 w 471216"/>
              <a:gd name="connsiteY4" fmla="*/ 471217 h 471217"/>
              <a:gd name="connsiteX5" fmla="*/ 0 w 471216"/>
              <a:gd name="connsiteY5" fmla="*/ 301629 h 471217"/>
              <a:gd name="connsiteX6" fmla="*/ 301628 w 471216"/>
              <a:gd name="connsiteY6" fmla="*/ 301629 h 471217"/>
              <a:gd name="connsiteX7" fmla="*/ 301628 w 471216"/>
              <a:gd name="connsiteY7" fmla="*/ 0 h 471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1216" h="471217">
                <a:moveTo>
                  <a:pt x="471216" y="0"/>
                </a:moveTo>
                <a:lnTo>
                  <a:pt x="471216" y="468044"/>
                </a:lnTo>
                <a:lnTo>
                  <a:pt x="468043" y="468044"/>
                </a:lnTo>
                <a:lnTo>
                  <a:pt x="468043" y="471217"/>
                </a:lnTo>
                <a:lnTo>
                  <a:pt x="0" y="471217"/>
                </a:lnTo>
                <a:lnTo>
                  <a:pt x="0" y="301629"/>
                </a:lnTo>
                <a:lnTo>
                  <a:pt x="301628" y="301629"/>
                </a:lnTo>
                <a:lnTo>
                  <a:pt x="301628" y="0"/>
                </a:lnTo>
                <a:close/>
              </a:path>
            </a:pathLst>
          </a:custGeom>
          <a:solidFill>
            <a:srgbClr val="DEB971">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pic>
        <p:nvPicPr>
          <p:cNvPr id="8" name="Picture 7">
            <a:extLst>
              <a:ext uri="{FF2B5EF4-FFF2-40B4-BE49-F238E27FC236}">
                <a16:creationId xmlns:a16="http://schemas.microsoft.com/office/drawing/2014/main" id="{AB41CB67-0E93-1444-854B-5E48981C2D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58549" y="6004442"/>
            <a:ext cx="725927" cy="725927"/>
          </a:xfrm>
          <a:prstGeom prst="rect">
            <a:avLst/>
          </a:prstGeom>
        </p:spPr>
      </p:pic>
    </p:spTree>
    <p:extLst>
      <p:ext uri="{BB962C8B-B14F-4D97-AF65-F5344CB8AC3E}">
        <p14:creationId xmlns:p14="http://schemas.microsoft.com/office/powerpoint/2010/main" val="909004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3" name="Picture Placeholder 2"/>
          <p:cNvSpPr>
            <a:spLocks noGrp="1"/>
          </p:cNvSpPr>
          <p:nvPr>
            <p:ph type="pic" sz="quarter" idx="16"/>
          </p:nvPr>
        </p:nvSpPr>
        <p:spPr>
          <a:xfrm>
            <a:off x="0" y="0"/>
            <a:ext cx="12192000" cy="2087563"/>
          </a:xfrm>
        </p:spPr>
        <p:txBody>
          <a:bodyPr/>
          <a:lstStyle/>
          <a:p>
            <a:endParaRPr lang="en-US" dirty="0"/>
          </a:p>
        </p:txBody>
      </p:sp>
      <p:sp>
        <p:nvSpPr>
          <p:cNvPr id="10" name="Title Placeholder 1"/>
          <p:cNvSpPr>
            <a:spLocks noGrp="1"/>
          </p:cNvSpPr>
          <p:nvPr>
            <p:ph type="title"/>
          </p:nvPr>
        </p:nvSpPr>
        <p:spPr>
          <a:xfrm>
            <a:off x="359999" y="430717"/>
            <a:ext cx="11466875" cy="404119"/>
          </a:xfrm>
          <a:prstGeom prst="rect">
            <a:avLst/>
          </a:prstGeom>
        </p:spPr>
        <p:txBody>
          <a:bodyPr vert="horz" lIns="0" tIns="0" rIns="0" bIns="0" rtlCol="0" anchor="t">
            <a:noAutofit/>
          </a:bodyPr>
          <a:lstStyle/>
          <a:p>
            <a:r>
              <a:rPr lang="en-GB" dirty="0"/>
              <a:t>Click to edit Master title style</a:t>
            </a:r>
          </a:p>
        </p:txBody>
      </p:sp>
      <p:sp>
        <p:nvSpPr>
          <p:cNvPr id="4" name="Text Placeholder 17">
            <a:extLst>
              <a:ext uri="{FF2B5EF4-FFF2-40B4-BE49-F238E27FC236}">
                <a16:creationId xmlns:a16="http://schemas.microsoft.com/office/drawing/2014/main" id="{33BF80F0-AAE9-B94D-B77C-F5E77A6F6678}"/>
              </a:ext>
            </a:extLst>
          </p:cNvPr>
          <p:cNvSpPr>
            <a:spLocks noGrp="1"/>
          </p:cNvSpPr>
          <p:nvPr>
            <p:ph type="body" sz="quarter" idx="15" hasCustomPrompt="1"/>
          </p:nvPr>
        </p:nvSpPr>
        <p:spPr>
          <a:xfrm>
            <a:off x="1150937" y="6393509"/>
            <a:ext cx="8734425" cy="206074"/>
          </a:xfrm>
        </p:spPr>
        <p:txBody>
          <a:bodyPr anchor="ctr">
            <a:noAutofit/>
          </a:bodyPr>
          <a:lstStyle>
            <a:lvl1pPr>
              <a:spcBef>
                <a:spcPts val="600"/>
              </a:spcBef>
              <a:defRPr sz="800">
                <a:solidFill>
                  <a:schemeClr val="tx1"/>
                </a:solidFill>
              </a:defRPr>
            </a:lvl1pPr>
          </a:lstStyle>
          <a:p>
            <a:pPr lvl="0"/>
            <a:r>
              <a:rPr lang="en-US" dirty="0"/>
              <a:t>Click to add footer text</a:t>
            </a:r>
          </a:p>
        </p:txBody>
      </p:sp>
    </p:spTree>
    <p:extLst>
      <p:ext uri="{BB962C8B-B14F-4D97-AF65-F5344CB8AC3E}">
        <p14:creationId xmlns:p14="http://schemas.microsoft.com/office/powerpoint/2010/main" val="3140637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1 (White)">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A3EC2A5-2812-B04E-B5E8-0E9EF435E4D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3808"/>
            <a:ext cx="12192000" cy="5814107"/>
          </a:xfrm>
          <a:prstGeom prst="rect">
            <a:avLst/>
          </a:prstGeom>
        </p:spPr>
      </p:pic>
      <p:sp>
        <p:nvSpPr>
          <p:cNvPr id="7" name="Rectangle 6">
            <a:extLst>
              <a:ext uri="{FF2B5EF4-FFF2-40B4-BE49-F238E27FC236}">
                <a16:creationId xmlns:a16="http://schemas.microsoft.com/office/drawing/2014/main" id="{1001A882-64C2-E947-9F0B-99866CBEDB09}"/>
              </a:ext>
            </a:extLst>
          </p:cNvPr>
          <p:cNvSpPr/>
          <p:nvPr userDrawn="1"/>
        </p:nvSpPr>
        <p:spPr>
          <a:xfrm>
            <a:off x="0" y="414338"/>
            <a:ext cx="6000750" cy="5836338"/>
          </a:xfrm>
          <a:prstGeom prst="rect">
            <a:avLst/>
          </a:prstGeom>
          <a:solidFill>
            <a:schemeClr val="accent1">
              <a:alpha val="90000"/>
            </a:schemeClr>
          </a:solidFill>
          <a:ln>
            <a:noFill/>
          </a:ln>
          <a:effectLst>
            <a:innerShdw blurRad="63500" dist="50800" dir="18900000">
              <a:prstClr val="black">
                <a:alpha val="3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sp>
        <p:nvSpPr>
          <p:cNvPr id="2" name="Title 1"/>
          <p:cNvSpPr>
            <a:spLocks noGrp="1"/>
          </p:cNvSpPr>
          <p:nvPr>
            <p:ph type="ctrTitle"/>
          </p:nvPr>
        </p:nvSpPr>
        <p:spPr>
          <a:xfrm>
            <a:off x="360363" y="2154599"/>
            <a:ext cx="4665663" cy="1787237"/>
          </a:xfrm>
        </p:spPr>
        <p:txBody>
          <a:bodyPr anchor="b">
            <a:noAutofit/>
          </a:bodyPr>
          <a:lstStyle>
            <a:lvl1pPr algn="l">
              <a:defRPr sz="4800" b="1">
                <a:solidFill>
                  <a:schemeClr val="bg1"/>
                </a:solidFill>
              </a:defRPr>
            </a:lvl1pPr>
          </a:lstStyle>
          <a:p>
            <a:r>
              <a:rPr lang="en-GB" dirty="0"/>
              <a:t>Click to edit Master title style</a:t>
            </a:r>
          </a:p>
        </p:txBody>
      </p:sp>
      <p:sp>
        <p:nvSpPr>
          <p:cNvPr id="10" name="Freeform 9">
            <a:extLst>
              <a:ext uri="{FF2B5EF4-FFF2-40B4-BE49-F238E27FC236}">
                <a16:creationId xmlns:a16="http://schemas.microsoft.com/office/drawing/2014/main" id="{CB7FB0A7-1016-EE43-BB26-1925B4C1319C}"/>
              </a:ext>
            </a:extLst>
          </p:cNvPr>
          <p:cNvSpPr/>
          <p:nvPr userDrawn="1"/>
        </p:nvSpPr>
        <p:spPr>
          <a:xfrm rot="16200000">
            <a:off x="11061702" y="430716"/>
            <a:ext cx="781502" cy="781505"/>
          </a:xfrm>
          <a:custGeom>
            <a:avLst/>
            <a:gdLst>
              <a:gd name="connsiteX0" fmla="*/ 471216 w 471216"/>
              <a:gd name="connsiteY0" fmla="*/ 0 h 471217"/>
              <a:gd name="connsiteX1" fmla="*/ 471216 w 471216"/>
              <a:gd name="connsiteY1" fmla="*/ 468044 h 471217"/>
              <a:gd name="connsiteX2" fmla="*/ 468043 w 471216"/>
              <a:gd name="connsiteY2" fmla="*/ 468044 h 471217"/>
              <a:gd name="connsiteX3" fmla="*/ 468043 w 471216"/>
              <a:gd name="connsiteY3" fmla="*/ 471217 h 471217"/>
              <a:gd name="connsiteX4" fmla="*/ 0 w 471216"/>
              <a:gd name="connsiteY4" fmla="*/ 471217 h 471217"/>
              <a:gd name="connsiteX5" fmla="*/ 0 w 471216"/>
              <a:gd name="connsiteY5" fmla="*/ 301629 h 471217"/>
              <a:gd name="connsiteX6" fmla="*/ 301628 w 471216"/>
              <a:gd name="connsiteY6" fmla="*/ 301629 h 471217"/>
              <a:gd name="connsiteX7" fmla="*/ 301628 w 471216"/>
              <a:gd name="connsiteY7" fmla="*/ 0 h 471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1216" h="471217">
                <a:moveTo>
                  <a:pt x="471216" y="0"/>
                </a:moveTo>
                <a:lnTo>
                  <a:pt x="471216" y="468044"/>
                </a:lnTo>
                <a:lnTo>
                  <a:pt x="468043" y="468044"/>
                </a:lnTo>
                <a:lnTo>
                  <a:pt x="468043" y="471217"/>
                </a:lnTo>
                <a:lnTo>
                  <a:pt x="0" y="471217"/>
                </a:lnTo>
                <a:lnTo>
                  <a:pt x="0" y="301629"/>
                </a:lnTo>
                <a:lnTo>
                  <a:pt x="301628" y="301629"/>
                </a:lnTo>
                <a:lnTo>
                  <a:pt x="301628" y="0"/>
                </a:lnTo>
                <a:close/>
              </a:path>
            </a:pathLst>
          </a:custGeom>
          <a:solidFill>
            <a:srgbClr val="DEB971">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pic>
        <p:nvPicPr>
          <p:cNvPr id="8" name="Picture 7">
            <a:extLst>
              <a:ext uri="{FF2B5EF4-FFF2-40B4-BE49-F238E27FC236}">
                <a16:creationId xmlns:a16="http://schemas.microsoft.com/office/drawing/2014/main" id="{AB41CB67-0E93-1444-854B-5E48981C2DA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58549" y="6004442"/>
            <a:ext cx="725927" cy="725927"/>
          </a:xfrm>
          <a:prstGeom prst="rect">
            <a:avLst/>
          </a:prstGeom>
        </p:spPr>
      </p:pic>
    </p:spTree>
    <p:extLst>
      <p:ext uri="{BB962C8B-B14F-4D97-AF65-F5344CB8AC3E}">
        <p14:creationId xmlns:p14="http://schemas.microsoft.com/office/powerpoint/2010/main" val="3082822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White)">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EE31952-B100-1F42-9F1A-BCB5A7131B6D}"/>
              </a:ext>
            </a:extLst>
          </p:cNvPr>
          <p:cNvSpPr>
            <a:spLocks noGrp="1"/>
          </p:cNvSpPr>
          <p:nvPr>
            <p:ph type="pic" sz="quarter" idx="18"/>
          </p:nvPr>
        </p:nvSpPr>
        <p:spPr>
          <a:xfrm>
            <a:off x="0" y="0"/>
            <a:ext cx="11430000" cy="6108700"/>
          </a:xfrm>
        </p:spPr>
        <p:txBody>
          <a:bodyPr/>
          <a:lstStyle/>
          <a:p>
            <a:endParaRPr lang="en-US" dirty="0"/>
          </a:p>
        </p:txBody>
      </p:sp>
      <p:sp>
        <p:nvSpPr>
          <p:cNvPr id="4" name="Rectangle 3">
            <a:extLst>
              <a:ext uri="{FF2B5EF4-FFF2-40B4-BE49-F238E27FC236}">
                <a16:creationId xmlns:a16="http://schemas.microsoft.com/office/drawing/2014/main" id="{49C3A905-826D-2A41-968D-C4816EDFCEBF}"/>
              </a:ext>
            </a:extLst>
          </p:cNvPr>
          <p:cNvSpPr/>
          <p:nvPr userDrawn="1"/>
        </p:nvSpPr>
        <p:spPr>
          <a:xfrm>
            <a:off x="0" y="1410329"/>
            <a:ext cx="6032500" cy="3542671"/>
          </a:xfrm>
          <a:prstGeom prst="rect">
            <a:avLst/>
          </a:prstGeom>
          <a:solidFill>
            <a:srgbClr val="DEB971"/>
          </a:solidFill>
          <a:ln>
            <a:noFill/>
          </a:ln>
          <a:effectLst>
            <a:innerShdw blurRad="139700" dist="508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sp>
        <p:nvSpPr>
          <p:cNvPr id="3" name="Text Placeholder 2"/>
          <p:cNvSpPr>
            <a:spLocks noGrp="1"/>
          </p:cNvSpPr>
          <p:nvPr>
            <p:ph type="body" sz="quarter" idx="15"/>
          </p:nvPr>
        </p:nvSpPr>
        <p:spPr>
          <a:xfrm>
            <a:off x="360363" y="2388885"/>
            <a:ext cx="5265522" cy="1585557"/>
          </a:xfrm>
        </p:spPr>
        <p:txBody>
          <a:bodyPr anchor="t"/>
          <a:lstStyle>
            <a:lvl1pPr algn="l">
              <a:spcBef>
                <a:spcPts val="200"/>
              </a:spcBef>
              <a:defRPr sz="4000" b="0" i="0">
                <a:solidFill>
                  <a:schemeClr val="bg1"/>
                </a:solidFill>
                <a:latin typeface="Franklin Gothic Demi" panose="020B0603020102020204" pitchFamily="34" charset="0"/>
              </a:defRPr>
            </a:lvl1pPr>
            <a:lvl2pPr marL="0" indent="0" algn="l">
              <a:spcBef>
                <a:spcPts val="200"/>
              </a:spcBef>
              <a:buNone/>
              <a:defRPr sz="2800" b="0">
                <a:solidFill>
                  <a:schemeClr val="bg1"/>
                </a:solidFill>
              </a:defRPr>
            </a:lvl2pPr>
          </a:lstStyle>
          <a:p>
            <a:pPr lvl="0"/>
            <a:r>
              <a:rPr lang="en-GB" dirty="0"/>
              <a:t>Click to edit Master text styles</a:t>
            </a:r>
          </a:p>
          <a:p>
            <a:pPr lvl="1"/>
            <a:r>
              <a:rPr lang="en-GB" dirty="0"/>
              <a:t>Second level</a:t>
            </a:r>
          </a:p>
        </p:txBody>
      </p:sp>
      <p:sp>
        <p:nvSpPr>
          <p:cNvPr id="6" name="Text Placeholder 17">
            <a:extLst>
              <a:ext uri="{FF2B5EF4-FFF2-40B4-BE49-F238E27FC236}">
                <a16:creationId xmlns:a16="http://schemas.microsoft.com/office/drawing/2014/main" id="{FBEAAEDF-0B7E-0743-8179-E31E55FC7A87}"/>
              </a:ext>
            </a:extLst>
          </p:cNvPr>
          <p:cNvSpPr>
            <a:spLocks noGrp="1"/>
          </p:cNvSpPr>
          <p:nvPr>
            <p:ph type="body" sz="quarter" idx="17" hasCustomPrompt="1"/>
          </p:nvPr>
        </p:nvSpPr>
        <p:spPr>
          <a:xfrm>
            <a:off x="1150937" y="6393509"/>
            <a:ext cx="8734425" cy="206074"/>
          </a:xfrm>
        </p:spPr>
        <p:txBody>
          <a:bodyPr anchor="ctr">
            <a:noAutofit/>
          </a:bodyPr>
          <a:lstStyle>
            <a:lvl1pPr>
              <a:spcBef>
                <a:spcPts val="600"/>
              </a:spcBef>
              <a:defRPr sz="800">
                <a:solidFill>
                  <a:schemeClr val="bg1"/>
                </a:solidFill>
              </a:defRPr>
            </a:lvl1pPr>
          </a:lstStyle>
          <a:p>
            <a:pPr lvl="0"/>
            <a:r>
              <a:rPr lang="en-US" dirty="0"/>
              <a:t>Click to add footer text</a:t>
            </a:r>
          </a:p>
        </p:txBody>
      </p:sp>
      <p:sp>
        <p:nvSpPr>
          <p:cNvPr id="9" name="TextBox 8">
            <a:extLst>
              <a:ext uri="{FF2B5EF4-FFF2-40B4-BE49-F238E27FC236}">
                <a16:creationId xmlns:a16="http://schemas.microsoft.com/office/drawing/2014/main" id="{5E3BEFFF-D7AE-7C4F-BA96-45764EF37776}"/>
              </a:ext>
            </a:extLst>
          </p:cNvPr>
          <p:cNvSpPr txBox="1"/>
          <p:nvPr userDrawn="1"/>
        </p:nvSpPr>
        <p:spPr>
          <a:xfrm>
            <a:off x="359999" y="6389957"/>
            <a:ext cx="969264" cy="201168"/>
          </a:xfrm>
          <a:prstGeom prst="rect">
            <a:avLst/>
          </a:prstGeom>
        </p:spPr>
        <p:txBody>
          <a:bodyPr vert="horz" lIns="0" tIns="0" rIns="0" bIns="0" rtlCol="0" anchor="ctr"/>
          <a:lstStyle>
            <a:defPPr>
              <a:defRPr lang="en-US"/>
            </a:defPPr>
            <a:lvl1pPr algn="r">
              <a:defRPr sz="1000"/>
            </a:lvl1pPr>
          </a:lstStyle>
          <a:p>
            <a:pPr lvl="0" algn="l"/>
            <a:fld id="{40852B0B-9EFB-4F41-802D-346EA0745C48}" type="slidenum">
              <a:rPr lang="en-US" smtClean="0">
                <a:solidFill>
                  <a:schemeClr val="tx1"/>
                </a:solidFill>
              </a:rPr>
              <a:pPr lvl="0" algn="l"/>
              <a:t>‹#›</a:t>
            </a:fld>
            <a:endParaRPr lang="en-US" dirty="0">
              <a:solidFill>
                <a:schemeClr val="tx1"/>
              </a:solidFill>
            </a:endParaRPr>
          </a:p>
        </p:txBody>
      </p:sp>
      <p:sp>
        <p:nvSpPr>
          <p:cNvPr id="14" name="Freeform 13">
            <a:extLst>
              <a:ext uri="{FF2B5EF4-FFF2-40B4-BE49-F238E27FC236}">
                <a16:creationId xmlns:a16="http://schemas.microsoft.com/office/drawing/2014/main" id="{6C162DC2-2170-8449-A7CB-497722A17903}"/>
              </a:ext>
            </a:extLst>
          </p:cNvPr>
          <p:cNvSpPr/>
          <p:nvPr userDrawn="1"/>
        </p:nvSpPr>
        <p:spPr>
          <a:xfrm rot="16200000">
            <a:off x="10410412" y="430716"/>
            <a:ext cx="781502" cy="781505"/>
          </a:xfrm>
          <a:custGeom>
            <a:avLst/>
            <a:gdLst>
              <a:gd name="connsiteX0" fmla="*/ 471216 w 471216"/>
              <a:gd name="connsiteY0" fmla="*/ 0 h 471217"/>
              <a:gd name="connsiteX1" fmla="*/ 471216 w 471216"/>
              <a:gd name="connsiteY1" fmla="*/ 468044 h 471217"/>
              <a:gd name="connsiteX2" fmla="*/ 468043 w 471216"/>
              <a:gd name="connsiteY2" fmla="*/ 468044 h 471217"/>
              <a:gd name="connsiteX3" fmla="*/ 468043 w 471216"/>
              <a:gd name="connsiteY3" fmla="*/ 471217 h 471217"/>
              <a:gd name="connsiteX4" fmla="*/ 0 w 471216"/>
              <a:gd name="connsiteY4" fmla="*/ 471217 h 471217"/>
              <a:gd name="connsiteX5" fmla="*/ 0 w 471216"/>
              <a:gd name="connsiteY5" fmla="*/ 301629 h 471217"/>
              <a:gd name="connsiteX6" fmla="*/ 301628 w 471216"/>
              <a:gd name="connsiteY6" fmla="*/ 301629 h 471217"/>
              <a:gd name="connsiteX7" fmla="*/ 301628 w 471216"/>
              <a:gd name="connsiteY7" fmla="*/ 0 h 471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1216" h="471217">
                <a:moveTo>
                  <a:pt x="471216" y="0"/>
                </a:moveTo>
                <a:lnTo>
                  <a:pt x="471216" y="468044"/>
                </a:lnTo>
                <a:lnTo>
                  <a:pt x="468043" y="468044"/>
                </a:lnTo>
                <a:lnTo>
                  <a:pt x="468043" y="471217"/>
                </a:lnTo>
                <a:lnTo>
                  <a:pt x="0" y="471217"/>
                </a:lnTo>
                <a:lnTo>
                  <a:pt x="0" y="301629"/>
                </a:lnTo>
                <a:lnTo>
                  <a:pt x="301628" y="301629"/>
                </a:lnTo>
                <a:lnTo>
                  <a:pt x="301628" y="0"/>
                </a:lnTo>
                <a:close/>
              </a:path>
            </a:pathLst>
          </a:custGeom>
          <a:solidFill>
            <a:schemeClr val="accent4">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pic>
        <p:nvPicPr>
          <p:cNvPr id="15" name="Picture 14">
            <a:extLst>
              <a:ext uri="{FF2B5EF4-FFF2-40B4-BE49-F238E27FC236}">
                <a16:creationId xmlns:a16="http://schemas.microsoft.com/office/drawing/2014/main" id="{EFF5ACA5-8F5A-1446-89A0-C5A87AADB5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58550" y="6313992"/>
            <a:ext cx="450850" cy="450850"/>
          </a:xfrm>
          <a:prstGeom prst="rect">
            <a:avLst/>
          </a:prstGeom>
        </p:spPr>
      </p:pic>
    </p:spTree>
    <p:extLst>
      <p:ext uri="{BB962C8B-B14F-4D97-AF65-F5344CB8AC3E}">
        <p14:creationId xmlns:p14="http://schemas.microsoft.com/office/powerpoint/2010/main" val="2401925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359999" y="430717"/>
            <a:ext cx="11466875" cy="404119"/>
          </a:xfrm>
          <a:prstGeom prst="rect">
            <a:avLst/>
          </a:prstGeom>
        </p:spPr>
        <p:txBody>
          <a:bodyPr vert="horz" lIns="0" tIns="0" rIns="0" bIns="0" rtlCol="0" anchor="t">
            <a:noAutofit/>
          </a:bodyPr>
          <a:lstStyle/>
          <a:p>
            <a:r>
              <a:rPr lang="en-GB"/>
              <a:t>Click to edit Master title style</a:t>
            </a:r>
            <a:endParaRPr lang="en-GB" dirty="0"/>
          </a:p>
        </p:txBody>
      </p:sp>
      <p:sp>
        <p:nvSpPr>
          <p:cNvPr id="3" name="Text Placeholder 2"/>
          <p:cNvSpPr>
            <a:spLocks noGrp="1"/>
          </p:cNvSpPr>
          <p:nvPr>
            <p:ph type="body" sz="quarter" idx="16"/>
          </p:nvPr>
        </p:nvSpPr>
        <p:spPr>
          <a:xfrm>
            <a:off x="357188" y="909635"/>
            <a:ext cx="11477331" cy="396875"/>
          </a:xfrm>
        </p:spPr>
        <p:txBody>
          <a:bodyPr/>
          <a:lstStyle>
            <a:lvl1pPr>
              <a:defRPr sz="1800"/>
            </a:lvl1pPr>
          </a:lstStyle>
          <a:p>
            <a:pPr lvl="0"/>
            <a:r>
              <a:rPr lang="en-GB"/>
              <a:t>Click to edit Master text styles</a:t>
            </a:r>
          </a:p>
        </p:txBody>
      </p:sp>
      <p:sp>
        <p:nvSpPr>
          <p:cNvPr id="5" name="Content Placeholder 4"/>
          <p:cNvSpPr>
            <a:spLocks noGrp="1"/>
          </p:cNvSpPr>
          <p:nvPr>
            <p:ph sz="quarter" idx="17"/>
          </p:nvPr>
        </p:nvSpPr>
        <p:spPr>
          <a:xfrm>
            <a:off x="360297" y="1712052"/>
            <a:ext cx="11466576" cy="4014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17">
            <a:extLst>
              <a:ext uri="{FF2B5EF4-FFF2-40B4-BE49-F238E27FC236}">
                <a16:creationId xmlns:a16="http://schemas.microsoft.com/office/drawing/2014/main" id="{BD82F432-76BA-6D46-AFD1-367E85A4DD7D}"/>
              </a:ext>
            </a:extLst>
          </p:cNvPr>
          <p:cNvSpPr>
            <a:spLocks noGrp="1"/>
          </p:cNvSpPr>
          <p:nvPr>
            <p:ph type="body" sz="quarter" idx="15" hasCustomPrompt="1"/>
          </p:nvPr>
        </p:nvSpPr>
        <p:spPr>
          <a:xfrm>
            <a:off x="1150937" y="6393509"/>
            <a:ext cx="8734425" cy="206074"/>
          </a:xfrm>
        </p:spPr>
        <p:txBody>
          <a:bodyPr anchor="ctr">
            <a:noAutofit/>
          </a:bodyPr>
          <a:lstStyle>
            <a:lvl1pPr>
              <a:spcBef>
                <a:spcPts val="600"/>
              </a:spcBef>
              <a:defRPr sz="800">
                <a:solidFill>
                  <a:schemeClr val="tx1"/>
                </a:solidFill>
              </a:defRPr>
            </a:lvl1pPr>
          </a:lstStyle>
          <a:p>
            <a:pPr lvl="0"/>
            <a:r>
              <a:rPr lang="en-US" dirty="0"/>
              <a:t>Click to add footer text</a:t>
            </a:r>
          </a:p>
        </p:txBody>
      </p:sp>
    </p:spTree>
    <p:extLst>
      <p:ext uri="{BB962C8B-B14F-4D97-AF65-F5344CB8AC3E}">
        <p14:creationId xmlns:p14="http://schemas.microsoft.com/office/powerpoint/2010/main" val="1360202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359999" y="430717"/>
            <a:ext cx="11466875" cy="404119"/>
          </a:xfrm>
          <a:prstGeom prst="rect">
            <a:avLst/>
          </a:prstGeom>
        </p:spPr>
        <p:txBody>
          <a:bodyPr vert="horz" lIns="0" tIns="0" rIns="0" bIns="0" rtlCol="0" anchor="t">
            <a:noAutofit/>
          </a:bodyPr>
          <a:lstStyle/>
          <a:p>
            <a:r>
              <a:rPr lang="en-GB"/>
              <a:t>Click to edit Master title style</a:t>
            </a:r>
            <a:endParaRPr lang="en-GB" dirty="0"/>
          </a:p>
        </p:txBody>
      </p:sp>
      <p:sp>
        <p:nvSpPr>
          <p:cNvPr id="5" name="Content Placeholder 4"/>
          <p:cNvSpPr>
            <a:spLocks noGrp="1"/>
          </p:cNvSpPr>
          <p:nvPr>
            <p:ph sz="quarter" idx="17"/>
          </p:nvPr>
        </p:nvSpPr>
        <p:spPr>
          <a:xfrm>
            <a:off x="360297" y="1712052"/>
            <a:ext cx="11466576" cy="4014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17">
            <a:extLst>
              <a:ext uri="{FF2B5EF4-FFF2-40B4-BE49-F238E27FC236}">
                <a16:creationId xmlns:a16="http://schemas.microsoft.com/office/drawing/2014/main" id="{BD82F432-76BA-6D46-AFD1-367E85A4DD7D}"/>
              </a:ext>
            </a:extLst>
          </p:cNvPr>
          <p:cNvSpPr>
            <a:spLocks noGrp="1"/>
          </p:cNvSpPr>
          <p:nvPr>
            <p:ph type="body" sz="quarter" idx="15" hasCustomPrompt="1"/>
          </p:nvPr>
        </p:nvSpPr>
        <p:spPr>
          <a:xfrm>
            <a:off x="1150937" y="6393509"/>
            <a:ext cx="8734425" cy="206074"/>
          </a:xfrm>
        </p:spPr>
        <p:txBody>
          <a:bodyPr anchor="ctr">
            <a:noAutofit/>
          </a:bodyPr>
          <a:lstStyle>
            <a:lvl1pPr>
              <a:spcBef>
                <a:spcPts val="600"/>
              </a:spcBef>
              <a:defRPr sz="800">
                <a:solidFill>
                  <a:schemeClr val="tx1"/>
                </a:solidFill>
              </a:defRPr>
            </a:lvl1pPr>
          </a:lstStyle>
          <a:p>
            <a:pPr lvl="0"/>
            <a:r>
              <a:rPr lang="en-US" dirty="0"/>
              <a:t>Click to add footer text</a:t>
            </a:r>
          </a:p>
        </p:txBody>
      </p:sp>
    </p:spTree>
    <p:extLst>
      <p:ext uri="{BB962C8B-B14F-4D97-AF65-F5344CB8AC3E}">
        <p14:creationId xmlns:p14="http://schemas.microsoft.com/office/powerpoint/2010/main" val="3769184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2 x Content (3)">
    <p:spTree>
      <p:nvGrpSpPr>
        <p:cNvPr id="1" name=""/>
        <p:cNvGrpSpPr/>
        <p:nvPr/>
      </p:nvGrpSpPr>
      <p:grpSpPr>
        <a:xfrm>
          <a:off x="0" y="0"/>
          <a:ext cx="0" cy="0"/>
          <a:chOff x="0" y="0"/>
          <a:chExt cx="0" cy="0"/>
        </a:xfrm>
      </p:grpSpPr>
      <p:sp>
        <p:nvSpPr>
          <p:cNvPr id="3" name="Content Placeholder 2"/>
          <p:cNvSpPr>
            <a:spLocks noGrp="1"/>
          </p:cNvSpPr>
          <p:nvPr>
            <p:ph idx="1"/>
          </p:nvPr>
        </p:nvSpPr>
        <p:spPr>
          <a:xfrm>
            <a:off x="360000" y="1708150"/>
            <a:ext cx="5626800" cy="4003675"/>
          </a:xfrm>
        </p:spPr>
        <p:txBody>
          <a:bodyPr vert="horz" lIns="0" tIns="0" rIns="0" bIns="0" rtlCol="0">
            <a:noAutofit/>
          </a:bodyPr>
          <a:lstStyle>
            <a:lvl1pPr>
              <a:defRPr lang="en-GB" smtClean="0"/>
            </a:lvl1pPr>
            <a:lvl2pPr>
              <a:defRPr lang="en-GB" smtClean="0"/>
            </a:lvl2pPr>
            <a:lvl3pPr>
              <a:defRPr lang="en-GB" smtClean="0"/>
            </a:lvl3pPr>
            <a:lvl4pPr>
              <a:defRPr lang="en-GB" smtClean="0"/>
            </a:lvl4pPr>
            <a:lvl5pPr>
              <a:defRPr lang="en-GB"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8" name="Content Placeholder 35"/>
          <p:cNvSpPr>
            <a:spLocks noGrp="1"/>
          </p:cNvSpPr>
          <p:nvPr>
            <p:ph sz="quarter" idx="14"/>
          </p:nvPr>
        </p:nvSpPr>
        <p:spPr>
          <a:xfrm>
            <a:off x="6191574" y="1708150"/>
            <a:ext cx="5628408" cy="4003676"/>
          </a:xfrm>
        </p:spPr>
        <p:txBody>
          <a:bodyPr vert="horz" lIns="0" tIns="0" rIns="0" bIns="0" rtlCol="0">
            <a:noAutofit/>
          </a:bodyPr>
          <a:lstStyle>
            <a:lvl1pPr>
              <a:defRPr lang="en-GB" smtClean="0"/>
            </a:lvl1pPr>
            <a:lvl2pPr>
              <a:defRPr lang="en-GB" smtClean="0"/>
            </a:lvl2pPr>
            <a:lvl3pPr>
              <a:defRPr lang="en-GB" smtClean="0"/>
            </a:lvl3pPr>
            <a:lvl4pPr>
              <a:defRPr lang="en-GB" smtClean="0"/>
            </a:lvl4pPr>
            <a:lvl5pPr>
              <a:defRPr lang="en-GB"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20" name="Title Placeholder 1"/>
          <p:cNvSpPr>
            <a:spLocks noGrp="1"/>
          </p:cNvSpPr>
          <p:nvPr>
            <p:ph type="title"/>
          </p:nvPr>
        </p:nvSpPr>
        <p:spPr>
          <a:xfrm>
            <a:off x="359999" y="430717"/>
            <a:ext cx="11466875" cy="404119"/>
          </a:xfrm>
          <a:prstGeom prst="rect">
            <a:avLst/>
          </a:prstGeom>
        </p:spPr>
        <p:txBody>
          <a:bodyPr vert="horz" lIns="0" tIns="0" rIns="0" bIns="0" rtlCol="0" anchor="t">
            <a:noAutofit/>
          </a:bodyPr>
          <a:lstStyle/>
          <a:p>
            <a:r>
              <a:rPr lang="en-GB"/>
              <a:t>Click to edit Master title style</a:t>
            </a:r>
            <a:endParaRPr lang="en-GB" dirty="0"/>
          </a:p>
        </p:txBody>
      </p:sp>
      <p:sp>
        <p:nvSpPr>
          <p:cNvPr id="11" name="Text Placeholder 2"/>
          <p:cNvSpPr>
            <a:spLocks noGrp="1"/>
          </p:cNvSpPr>
          <p:nvPr>
            <p:ph type="body" sz="quarter" idx="16"/>
          </p:nvPr>
        </p:nvSpPr>
        <p:spPr>
          <a:xfrm>
            <a:off x="357188" y="909635"/>
            <a:ext cx="11477331" cy="396875"/>
          </a:xfrm>
        </p:spPr>
        <p:txBody>
          <a:bodyPr/>
          <a:lstStyle>
            <a:lvl1pPr>
              <a:defRPr sz="1800"/>
            </a:lvl1pPr>
          </a:lstStyle>
          <a:p>
            <a:pPr lvl="0"/>
            <a:r>
              <a:rPr lang="en-GB"/>
              <a:t>Click to edit Master text styles</a:t>
            </a:r>
          </a:p>
        </p:txBody>
      </p:sp>
      <p:sp>
        <p:nvSpPr>
          <p:cNvPr id="10" name="Text Placeholder 17"/>
          <p:cNvSpPr>
            <a:spLocks noGrp="1"/>
          </p:cNvSpPr>
          <p:nvPr>
            <p:ph type="body" sz="quarter" idx="15" hasCustomPrompt="1"/>
          </p:nvPr>
        </p:nvSpPr>
        <p:spPr>
          <a:xfrm>
            <a:off x="1150937" y="6393509"/>
            <a:ext cx="8734425" cy="206074"/>
          </a:xfrm>
        </p:spPr>
        <p:txBody>
          <a:bodyPr anchor="ctr">
            <a:noAutofit/>
          </a:bodyPr>
          <a:lstStyle>
            <a:lvl1pPr>
              <a:spcBef>
                <a:spcPts val="600"/>
              </a:spcBef>
              <a:defRPr sz="800">
                <a:solidFill>
                  <a:schemeClr val="tx1"/>
                </a:solidFill>
              </a:defRPr>
            </a:lvl1pPr>
          </a:lstStyle>
          <a:p>
            <a:pPr lvl="0"/>
            <a:r>
              <a:rPr lang="en-US" dirty="0"/>
              <a:t>Click to add footer text</a:t>
            </a:r>
          </a:p>
        </p:txBody>
      </p:sp>
    </p:spTree>
    <p:extLst>
      <p:ext uri="{BB962C8B-B14F-4D97-AF65-F5344CB8AC3E}">
        <p14:creationId xmlns:p14="http://schemas.microsoft.com/office/powerpoint/2010/main" val="1225125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3 x Content (7)">
    <p:spTree>
      <p:nvGrpSpPr>
        <p:cNvPr id="1" name=""/>
        <p:cNvGrpSpPr/>
        <p:nvPr/>
      </p:nvGrpSpPr>
      <p:grpSpPr>
        <a:xfrm>
          <a:off x="0" y="0"/>
          <a:ext cx="0" cy="0"/>
          <a:chOff x="0" y="0"/>
          <a:chExt cx="0" cy="0"/>
        </a:xfrm>
      </p:grpSpPr>
      <p:sp>
        <p:nvSpPr>
          <p:cNvPr id="3" name="Content Placeholder 2"/>
          <p:cNvSpPr>
            <a:spLocks noGrp="1"/>
          </p:cNvSpPr>
          <p:nvPr>
            <p:ph idx="1"/>
          </p:nvPr>
        </p:nvSpPr>
        <p:spPr>
          <a:xfrm>
            <a:off x="359998" y="1708150"/>
            <a:ext cx="3679200" cy="4003675"/>
          </a:xfrm>
        </p:spPr>
        <p:txBody>
          <a:bodyPr vert="horz" lIns="0" tIns="0" rIns="0" bIns="0" rtlCol="0">
            <a:noAutofit/>
          </a:bodyPr>
          <a:lstStyle>
            <a:lvl1pPr>
              <a:defRPr lang="en-GB" smtClean="0"/>
            </a:lvl1pPr>
            <a:lvl2pPr>
              <a:defRPr lang="en-GB" smtClean="0"/>
            </a:lvl2pPr>
            <a:lvl3pPr>
              <a:defRPr lang="en-GB" smtClean="0"/>
            </a:lvl3pPr>
            <a:lvl4pPr>
              <a:defRPr lang="en-GB" smtClean="0"/>
            </a:lvl4pPr>
            <a:lvl5pPr>
              <a:defRPr lang="en-GB"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2" name="Content Placeholder 2"/>
          <p:cNvSpPr>
            <a:spLocks noGrp="1"/>
          </p:cNvSpPr>
          <p:nvPr>
            <p:ph idx="14"/>
          </p:nvPr>
        </p:nvSpPr>
        <p:spPr>
          <a:xfrm>
            <a:off x="4251325" y="1708150"/>
            <a:ext cx="3679200" cy="4003675"/>
          </a:xfrm>
        </p:spPr>
        <p:txBody>
          <a:bodyPr vert="horz" lIns="0" tIns="0" rIns="0" bIns="0" rtlCol="0">
            <a:noAutofit/>
          </a:bodyPr>
          <a:lstStyle>
            <a:lvl1pPr>
              <a:defRPr lang="en-GB" smtClean="0"/>
            </a:lvl1pPr>
            <a:lvl2pPr>
              <a:defRPr lang="en-GB" smtClean="0"/>
            </a:lvl2pPr>
            <a:lvl3pPr>
              <a:defRPr lang="en-GB" smtClean="0"/>
            </a:lvl3pPr>
            <a:lvl4pPr>
              <a:defRPr lang="en-GB" smtClean="0"/>
            </a:lvl4pPr>
            <a:lvl5pPr>
              <a:defRPr lang="en-GB"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3" name="Content Placeholder 2"/>
          <p:cNvSpPr>
            <a:spLocks noGrp="1"/>
          </p:cNvSpPr>
          <p:nvPr>
            <p:ph idx="15"/>
          </p:nvPr>
        </p:nvSpPr>
        <p:spPr>
          <a:xfrm>
            <a:off x="8142653" y="1708150"/>
            <a:ext cx="3677328" cy="4003675"/>
          </a:xfrm>
        </p:spPr>
        <p:txBody>
          <a:bodyPr vert="horz" lIns="0" tIns="0" rIns="0" bIns="0" rtlCol="0">
            <a:noAutofit/>
          </a:bodyPr>
          <a:lstStyle>
            <a:lvl1pPr>
              <a:defRPr lang="en-GB" smtClean="0"/>
            </a:lvl1pPr>
            <a:lvl2pPr>
              <a:defRPr lang="en-GB" smtClean="0"/>
            </a:lvl2pPr>
            <a:lvl3pPr>
              <a:defRPr lang="en-GB" smtClean="0"/>
            </a:lvl3pPr>
            <a:lvl4pPr>
              <a:defRPr lang="en-GB" smtClean="0"/>
            </a:lvl4pPr>
            <a:lvl5pPr>
              <a:defRPr lang="en-GB"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1" name="Title Placeholder 1"/>
          <p:cNvSpPr>
            <a:spLocks noGrp="1"/>
          </p:cNvSpPr>
          <p:nvPr>
            <p:ph type="title"/>
          </p:nvPr>
        </p:nvSpPr>
        <p:spPr>
          <a:xfrm>
            <a:off x="359999" y="430717"/>
            <a:ext cx="11466875" cy="404119"/>
          </a:xfrm>
          <a:prstGeom prst="rect">
            <a:avLst/>
          </a:prstGeom>
        </p:spPr>
        <p:txBody>
          <a:bodyPr vert="horz" lIns="0" tIns="0" rIns="0" bIns="0" rtlCol="0" anchor="t">
            <a:noAutofit/>
          </a:bodyPr>
          <a:lstStyle/>
          <a:p>
            <a:r>
              <a:rPr lang="en-GB"/>
              <a:t>Click to edit Master title style</a:t>
            </a:r>
            <a:endParaRPr lang="en-GB" dirty="0"/>
          </a:p>
        </p:txBody>
      </p:sp>
      <p:sp>
        <p:nvSpPr>
          <p:cNvPr id="15" name="Text Placeholder 2"/>
          <p:cNvSpPr>
            <a:spLocks noGrp="1"/>
          </p:cNvSpPr>
          <p:nvPr>
            <p:ph type="body" sz="quarter" idx="17"/>
          </p:nvPr>
        </p:nvSpPr>
        <p:spPr>
          <a:xfrm>
            <a:off x="357188" y="909635"/>
            <a:ext cx="11477331" cy="396875"/>
          </a:xfrm>
        </p:spPr>
        <p:txBody>
          <a:bodyPr/>
          <a:lstStyle>
            <a:lvl1pPr>
              <a:defRPr sz="1800"/>
            </a:lvl1pPr>
          </a:lstStyle>
          <a:p>
            <a:pPr lvl="0"/>
            <a:r>
              <a:rPr lang="en-GB"/>
              <a:t>Click to edit Master text styles</a:t>
            </a:r>
          </a:p>
        </p:txBody>
      </p:sp>
      <p:sp>
        <p:nvSpPr>
          <p:cNvPr id="8" name="Text Placeholder 17">
            <a:extLst>
              <a:ext uri="{FF2B5EF4-FFF2-40B4-BE49-F238E27FC236}">
                <a16:creationId xmlns:a16="http://schemas.microsoft.com/office/drawing/2014/main" id="{10EC27B2-25A3-B148-9AA8-583800707F9C}"/>
              </a:ext>
            </a:extLst>
          </p:cNvPr>
          <p:cNvSpPr>
            <a:spLocks noGrp="1"/>
          </p:cNvSpPr>
          <p:nvPr>
            <p:ph type="body" sz="quarter" idx="18" hasCustomPrompt="1"/>
          </p:nvPr>
        </p:nvSpPr>
        <p:spPr>
          <a:xfrm>
            <a:off x="1150937" y="6393509"/>
            <a:ext cx="8734425" cy="206074"/>
          </a:xfrm>
        </p:spPr>
        <p:txBody>
          <a:bodyPr anchor="ctr">
            <a:noAutofit/>
          </a:bodyPr>
          <a:lstStyle>
            <a:lvl1pPr>
              <a:spcBef>
                <a:spcPts val="600"/>
              </a:spcBef>
              <a:defRPr sz="800">
                <a:solidFill>
                  <a:schemeClr val="tx1"/>
                </a:solidFill>
              </a:defRPr>
            </a:lvl1pPr>
          </a:lstStyle>
          <a:p>
            <a:pPr lvl="0"/>
            <a:r>
              <a:rPr lang="en-US" dirty="0"/>
              <a:t>Click to add footer text</a:t>
            </a:r>
          </a:p>
        </p:txBody>
      </p:sp>
    </p:spTree>
    <p:extLst>
      <p:ext uri="{BB962C8B-B14F-4D97-AF65-F5344CB8AC3E}">
        <p14:creationId xmlns:p14="http://schemas.microsoft.com/office/powerpoint/2010/main" val="2972380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4 x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59998" y="1708150"/>
            <a:ext cx="2714400" cy="4003675"/>
          </a:xfrm>
        </p:spPr>
        <p:txBody>
          <a:bodyPr vert="horz" lIns="0" tIns="0" rIns="0" bIns="0" rtlCol="0">
            <a:noAutofit/>
          </a:bodyPr>
          <a:lstStyle>
            <a:lvl1pPr>
              <a:defRPr lang="en-GB" smtClean="0"/>
            </a:lvl1pPr>
            <a:lvl2pPr>
              <a:defRPr lang="en-GB" smtClean="0"/>
            </a:lvl2pPr>
            <a:lvl3pPr>
              <a:defRPr lang="en-GB" smtClean="0"/>
            </a:lvl3pPr>
            <a:lvl4pPr>
              <a:defRPr lang="en-GB" smtClean="0"/>
            </a:lvl4pPr>
            <a:lvl5pPr>
              <a:defRPr lang="en-GB"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4" name="Content Placeholder 2"/>
          <p:cNvSpPr>
            <a:spLocks noGrp="1"/>
          </p:cNvSpPr>
          <p:nvPr>
            <p:ph idx="14"/>
          </p:nvPr>
        </p:nvSpPr>
        <p:spPr>
          <a:xfrm>
            <a:off x="3279775" y="1708150"/>
            <a:ext cx="2714400" cy="4003675"/>
          </a:xfrm>
        </p:spPr>
        <p:txBody>
          <a:bodyPr vert="horz" lIns="0" tIns="0" rIns="0" bIns="0" rtlCol="0">
            <a:noAutofit/>
          </a:bodyPr>
          <a:lstStyle>
            <a:lvl1pPr>
              <a:defRPr lang="en-GB" smtClean="0"/>
            </a:lvl1pPr>
            <a:lvl2pPr>
              <a:defRPr lang="en-GB" smtClean="0"/>
            </a:lvl2pPr>
            <a:lvl3pPr>
              <a:defRPr lang="en-GB" smtClean="0"/>
            </a:lvl3pPr>
            <a:lvl4pPr>
              <a:defRPr lang="en-GB" smtClean="0"/>
            </a:lvl4pPr>
            <a:lvl5pPr>
              <a:defRPr lang="en-GB"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5" name="Content Placeholder 2"/>
          <p:cNvSpPr>
            <a:spLocks noGrp="1"/>
          </p:cNvSpPr>
          <p:nvPr>
            <p:ph idx="15"/>
          </p:nvPr>
        </p:nvSpPr>
        <p:spPr>
          <a:xfrm>
            <a:off x="6199553" y="1708150"/>
            <a:ext cx="2714400" cy="4003675"/>
          </a:xfrm>
        </p:spPr>
        <p:txBody>
          <a:bodyPr vert="horz" lIns="0" tIns="0" rIns="0" bIns="0" rtlCol="0">
            <a:noAutofit/>
          </a:bodyPr>
          <a:lstStyle>
            <a:lvl1pPr>
              <a:defRPr lang="en-GB" smtClean="0"/>
            </a:lvl1pPr>
            <a:lvl2pPr>
              <a:defRPr lang="en-GB" smtClean="0"/>
            </a:lvl2pPr>
            <a:lvl3pPr>
              <a:defRPr lang="en-GB" smtClean="0"/>
            </a:lvl3pPr>
            <a:lvl4pPr>
              <a:defRPr lang="en-GB" smtClean="0"/>
            </a:lvl4pPr>
            <a:lvl5pPr>
              <a:defRPr lang="en-GB"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6" name="Content Placeholder 2"/>
          <p:cNvSpPr>
            <a:spLocks noGrp="1"/>
          </p:cNvSpPr>
          <p:nvPr>
            <p:ph idx="16"/>
          </p:nvPr>
        </p:nvSpPr>
        <p:spPr>
          <a:xfrm>
            <a:off x="9105580" y="1708150"/>
            <a:ext cx="2714400" cy="4003675"/>
          </a:xfrm>
        </p:spPr>
        <p:txBody>
          <a:bodyPr vert="horz" lIns="0" tIns="0" rIns="0" bIns="0" rtlCol="0">
            <a:noAutofit/>
          </a:bodyPr>
          <a:lstStyle>
            <a:lvl1pPr>
              <a:defRPr lang="en-GB" smtClean="0"/>
            </a:lvl1pPr>
            <a:lvl2pPr>
              <a:defRPr lang="en-GB" smtClean="0"/>
            </a:lvl2pPr>
            <a:lvl3pPr>
              <a:defRPr lang="en-GB" smtClean="0"/>
            </a:lvl3pPr>
            <a:lvl4pPr>
              <a:defRPr lang="en-GB" smtClean="0"/>
            </a:lvl4pPr>
            <a:lvl5pPr>
              <a:defRPr lang="en-GB"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3" name="Title Placeholder 1"/>
          <p:cNvSpPr>
            <a:spLocks noGrp="1"/>
          </p:cNvSpPr>
          <p:nvPr>
            <p:ph type="title"/>
          </p:nvPr>
        </p:nvSpPr>
        <p:spPr>
          <a:xfrm>
            <a:off x="359999" y="430717"/>
            <a:ext cx="11466875" cy="404119"/>
          </a:xfrm>
          <a:prstGeom prst="rect">
            <a:avLst/>
          </a:prstGeom>
        </p:spPr>
        <p:txBody>
          <a:bodyPr vert="horz" lIns="0" tIns="0" rIns="0" bIns="0" rtlCol="0" anchor="t">
            <a:noAutofit/>
          </a:bodyPr>
          <a:lstStyle/>
          <a:p>
            <a:r>
              <a:rPr lang="en-GB"/>
              <a:t>Click to edit Master title style</a:t>
            </a:r>
            <a:endParaRPr lang="en-GB" dirty="0"/>
          </a:p>
        </p:txBody>
      </p:sp>
      <p:sp>
        <p:nvSpPr>
          <p:cNvPr id="17" name="Text Placeholder 2"/>
          <p:cNvSpPr>
            <a:spLocks noGrp="1"/>
          </p:cNvSpPr>
          <p:nvPr>
            <p:ph type="body" sz="quarter" idx="18"/>
          </p:nvPr>
        </p:nvSpPr>
        <p:spPr>
          <a:xfrm>
            <a:off x="357188" y="909635"/>
            <a:ext cx="11477331" cy="396875"/>
          </a:xfrm>
        </p:spPr>
        <p:txBody>
          <a:bodyPr/>
          <a:lstStyle>
            <a:lvl1pPr>
              <a:defRPr sz="1800"/>
            </a:lvl1pPr>
          </a:lstStyle>
          <a:p>
            <a:pPr lvl="0"/>
            <a:r>
              <a:rPr lang="en-GB"/>
              <a:t>Click to edit Master text styles</a:t>
            </a:r>
          </a:p>
        </p:txBody>
      </p:sp>
      <p:sp>
        <p:nvSpPr>
          <p:cNvPr id="9" name="Text Placeholder 17">
            <a:extLst>
              <a:ext uri="{FF2B5EF4-FFF2-40B4-BE49-F238E27FC236}">
                <a16:creationId xmlns:a16="http://schemas.microsoft.com/office/drawing/2014/main" id="{4CE2F9BA-306D-784B-8D80-80E072D48A2A}"/>
              </a:ext>
            </a:extLst>
          </p:cNvPr>
          <p:cNvSpPr>
            <a:spLocks noGrp="1"/>
          </p:cNvSpPr>
          <p:nvPr>
            <p:ph type="body" sz="quarter" idx="19" hasCustomPrompt="1"/>
          </p:nvPr>
        </p:nvSpPr>
        <p:spPr>
          <a:xfrm>
            <a:off x="1150937" y="6393509"/>
            <a:ext cx="8734425" cy="206074"/>
          </a:xfrm>
        </p:spPr>
        <p:txBody>
          <a:bodyPr anchor="ctr">
            <a:noAutofit/>
          </a:bodyPr>
          <a:lstStyle>
            <a:lvl1pPr>
              <a:spcBef>
                <a:spcPts val="600"/>
              </a:spcBef>
              <a:defRPr sz="800">
                <a:solidFill>
                  <a:schemeClr val="tx1"/>
                </a:solidFill>
              </a:defRPr>
            </a:lvl1pPr>
          </a:lstStyle>
          <a:p>
            <a:pPr lvl="0"/>
            <a:r>
              <a:rPr lang="en-US" dirty="0"/>
              <a:t>Click to add footer text</a:t>
            </a:r>
          </a:p>
        </p:txBody>
      </p:sp>
    </p:spTree>
    <p:extLst>
      <p:ext uri="{BB962C8B-B14F-4D97-AF65-F5344CB8AC3E}">
        <p14:creationId xmlns:p14="http://schemas.microsoft.com/office/powerpoint/2010/main" val="3279802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359999" y="430717"/>
            <a:ext cx="11466875" cy="404119"/>
          </a:xfrm>
          <a:prstGeom prst="rect">
            <a:avLst/>
          </a:prstGeom>
        </p:spPr>
        <p:txBody>
          <a:bodyPr vert="horz" lIns="0" tIns="0" rIns="0" bIns="0" rtlCol="0" anchor="t">
            <a:noAutofit/>
          </a:bodyPr>
          <a:lstStyle/>
          <a:p>
            <a:r>
              <a:rPr lang="en-GB" dirty="0"/>
              <a:t>Click to edit Master title style</a:t>
            </a:r>
          </a:p>
        </p:txBody>
      </p:sp>
      <p:sp>
        <p:nvSpPr>
          <p:cNvPr id="9" name="Text Placeholder 2"/>
          <p:cNvSpPr>
            <a:spLocks noGrp="1"/>
          </p:cNvSpPr>
          <p:nvPr>
            <p:ph type="body" sz="quarter" idx="16"/>
          </p:nvPr>
        </p:nvSpPr>
        <p:spPr>
          <a:xfrm>
            <a:off x="357188" y="909635"/>
            <a:ext cx="11477331" cy="396875"/>
          </a:xfrm>
        </p:spPr>
        <p:txBody>
          <a:bodyPr/>
          <a:lstStyle>
            <a:lvl1pPr>
              <a:defRPr sz="1800"/>
            </a:lvl1pPr>
          </a:lstStyle>
          <a:p>
            <a:pPr lvl="0"/>
            <a:r>
              <a:rPr lang="en-GB"/>
              <a:t>Click to edit Master text styles</a:t>
            </a:r>
          </a:p>
        </p:txBody>
      </p:sp>
      <p:sp>
        <p:nvSpPr>
          <p:cNvPr id="5" name="Text Placeholder 17">
            <a:extLst>
              <a:ext uri="{FF2B5EF4-FFF2-40B4-BE49-F238E27FC236}">
                <a16:creationId xmlns:a16="http://schemas.microsoft.com/office/drawing/2014/main" id="{082ABACE-3E5C-CB4B-A29F-2C5B70CBC67E}"/>
              </a:ext>
            </a:extLst>
          </p:cNvPr>
          <p:cNvSpPr>
            <a:spLocks noGrp="1"/>
          </p:cNvSpPr>
          <p:nvPr>
            <p:ph type="body" sz="quarter" idx="15" hasCustomPrompt="1"/>
          </p:nvPr>
        </p:nvSpPr>
        <p:spPr>
          <a:xfrm>
            <a:off x="1150937" y="6393509"/>
            <a:ext cx="8734425" cy="206074"/>
          </a:xfrm>
        </p:spPr>
        <p:txBody>
          <a:bodyPr anchor="ctr">
            <a:noAutofit/>
          </a:bodyPr>
          <a:lstStyle>
            <a:lvl1pPr>
              <a:spcBef>
                <a:spcPts val="600"/>
              </a:spcBef>
              <a:defRPr sz="800">
                <a:solidFill>
                  <a:schemeClr val="tx1"/>
                </a:solidFill>
              </a:defRPr>
            </a:lvl1pPr>
          </a:lstStyle>
          <a:p>
            <a:pPr lvl="0"/>
            <a:r>
              <a:rPr lang="en-US" dirty="0"/>
              <a:t>Click to add footer text</a:t>
            </a:r>
          </a:p>
        </p:txBody>
      </p:sp>
    </p:spTree>
    <p:extLst>
      <p:ext uri="{BB962C8B-B14F-4D97-AF65-F5344CB8AC3E}">
        <p14:creationId xmlns:p14="http://schemas.microsoft.com/office/powerpoint/2010/main" val="1708201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9999" y="430718"/>
            <a:ext cx="11466875" cy="704346"/>
          </a:xfrm>
          <a:prstGeom prst="rect">
            <a:avLst/>
          </a:prstGeom>
        </p:spPr>
        <p:txBody>
          <a:bodyPr vert="horz" lIns="0" tIns="0" rIns="0" bIns="0" rtlCol="0" anchor="t">
            <a:noAutofit/>
          </a:bodyPr>
          <a:lstStyle/>
          <a:p>
            <a:r>
              <a:rPr lang="en-GB" dirty="0"/>
              <a:t>Click to edit Master title style</a:t>
            </a:r>
          </a:p>
        </p:txBody>
      </p:sp>
      <p:sp>
        <p:nvSpPr>
          <p:cNvPr id="3" name="Text Placeholder 2"/>
          <p:cNvSpPr>
            <a:spLocks noGrp="1"/>
          </p:cNvSpPr>
          <p:nvPr>
            <p:ph type="body" idx="1"/>
          </p:nvPr>
        </p:nvSpPr>
        <p:spPr>
          <a:xfrm>
            <a:off x="359999" y="1708150"/>
            <a:ext cx="11466875" cy="4003675"/>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2"/>
            <a:endParaRPr lang="en-GB" dirty="0"/>
          </a:p>
        </p:txBody>
      </p:sp>
      <p:sp>
        <p:nvSpPr>
          <p:cNvPr id="90" name="TextBox 89"/>
          <p:cNvSpPr txBox="1"/>
          <p:nvPr userDrawn="1"/>
        </p:nvSpPr>
        <p:spPr>
          <a:xfrm>
            <a:off x="359999" y="6389957"/>
            <a:ext cx="969264" cy="201168"/>
          </a:xfrm>
          <a:prstGeom prst="rect">
            <a:avLst/>
          </a:prstGeom>
        </p:spPr>
        <p:txBody>
          <a:bodyPr vert="horz" lIns="0" tIns="0" rIns="0" bIns="0" rtlCol="0" anchor="ctr"/>
          <a:lstStyle>
            <a:defPPr>
              <a:defRPr lang="en-US"/>
            </a:defPPr>
            <a:lvl1pPr algn="r">
              <a:defRPr sz="1000"/>
            </a:lvl1pPr>
          </a:lstStyle>
          <a:p>
            <a:pPr lvl="0" algn="l"/>
            <a:fld id="{40852B0B-9EFB-4F41-802D-346EA0745C48}" type="slidenum">
              <a:rPr lang="en-US" smtClean="0"/>
              <a:pPr lvl="0" algn="l"/>
              <a:t>‹#›</a:t>
            </a:fld>
            <a:endParaRPr lang="en-US" dirty="0"/>
          </a:p>
        </p:txBody>
      </p:sp>
      <p:sp>
        <p:nvSpPr>
          <p:cNvPr id="12" name="Freeform 11">
            <a:extLst>
              <a:ext uri="{FF2B5EF4-FFF2-40B4-BE49-F238E27FC236}">
                <a16:creationId xmlns:a16="http://schemas.microsoft.com/office/drawing/2014/main" id="{2306B5E6-62CE-CF4D-ABF6-8D09232434CD}"/>
              </a:ext>
            </a:extLst>
          </p:cNvPr>
          <p:cNvSpPr/>
          <p:nvPr userDrawn="1"/>
        </p:nvSpPr>
        <p:spPr>
          <a:xfrm rot="16200000">
            <a:off x="11539136" y="430717"/>
            <a:ext cx="304068" cy="304069"/>
          </a:xfrm>
          <a:custGeom>
            <a:avLst/>
            <a:gdLst>
              <a:gd name="connsiteX0" fmla="*/ 471216 w 471216"/>
              <a:gd name="connsiteY0" fmla="*/ 0 h 471217"/>
              <a:gd name="connsiteX1" fmla="*/ 471216 w 471216"/>
              <a:gd name="connsiteY1" fmla="*/ 468044 h 471217"/>
              <a:gd name="connsiteX2" fmla="*/ 468043 w 471216"/>
              <a:gd name="connsiteY2" fmla="*/ 468044 h 471217"/>
              <a:gd name="connsiteX3" fmla="*/ 468043 w 471216"/>
              <a:gd name="connsiteY3" fmla="*/ 471217 h 471217"/>
              <a:gd name="connsiteX4" fmla="*/ 0 w 471216"/>
              <a:gd name="connsiteY4" fmla="*/ 471217 h 471217"/>
              <a:gd name="connsiteX5" fmla="*/ 0 w 471216"/>
              <a:gd name="connsiteY5" fmla="*/ 301629 h 471217"/>
              <a:gd name="connsiteX6" fmla="*/ 301628 w 471216"/>
              <a:gd name="connsiteY6" fmla="*/ 301629 h 471217"/>
              <a:gd name="connsiteX7" fmla="*/ 301628 w 471216"/>
              <a:gd name="connsiteY7" fmla="*/ 0 h 471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1216" h="471217">
                <a:moveTo>
                  <a:pt x="471216" y="0"/>
                </a:moveTo>
                <a:lnTo>
                  <a:pt x="471216" y="468044"/>
                </a:lnTo>
                <a:lnTo>
                  <a:pt x="468043" y="468044"/>
                </a:lnTo>
                <a:lnTo>
                  <a:pt x="468043" y="471217"/>
                </a:lnTo>
                <a:lnTo>
                  <a:pt x="0" y="471217"/>
                </a:lnTo>
                <a:lnTo>
                  <a:pt x="0" y="301629"/>
                </a:lnTo>
                <a:lnTo>
                  <a:pt x="301628" y="301629"/>
                </a:lnTo>
                <a:lnTo>
                  <a:pt x="301628"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sp>
        <p:nvSpPr>
          <p:cNvPr id="13" name="Rectangle 12">
            <a:extLst>
              <a:ext uri="{FF2B5EF4-FFF2-40B4-BE49-F238E27FC236}">
                <a16:creationId xmlns:a16="http://schemas.microsoft.com/office/drawing/2014/main" id="{4EBCA7C5-98AD-AA46-A0AB-23BEB1961F13}"/>
              </a:ext>
            </a:extLst>
          </p:cNvPr>
          <p:cNvSpPr/>
          <p:nvPr userDrawn="1"/>
        </p:nvSpPr>
        <p:spPr>
          <a:xfrm>
            <a:off x="0" y="6769100"/>
            <a:ext cx="12192000" cy="1143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pic>
        <p:nvPicPr>
          <p:cNvPr id="15" name="Picture 14">
            <a:extLst>
              <a:ext uri="{FF2B5EF4-FFF2-40B4-BE49-F238E27FC236}">
                <a16:creationId xmlns:a16="http://schemas.microsoft.com/office/drawing/2014/main" id="{99CF7FB2-78B2-8F40-8B42-12F0F667691D}"/>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0649686" y="6232763"/>
            <a:ext cx="1319200" cy="471143"/>
          </a:xfrm>
          <a:prstGeom prst="rect">
            <a:avLst/>
          </a:prstGeom>
        </p:spPr>
      </p:pic>
    </p:spTree>
    <p:extLst>
      <p:ext uri="{BB962C8B-B14F-4D97-AF65-F5344CB8AC3E}">
        <p14:creationId xmlns:p14="http://schemas.microsoft.com/office/powerpoint/2010/main" val="3680662798"/>
      </p:ext>
    </p:extLst>
  </p:cSld>
  <p:clrMap bg1="lt1" tx1="dk1" bg2="lt2" tx2="dk2" accent1="accent1" accent2="accent2" accent3="accent3" accent4="accent4" accent5="accent5" accent6="accent6" hlink="hlink" folHlink="folHlink"/>
  <p:sldLayoutIdLst>
    <p:sldLayoutId id="2147483683" r:id="rId1"/>
    <p:sldLayoutId id="2147483731" r:id="rId2"/>
    <p:sldLayoutId id="2147483697" r:id="rId3"/>
    <p:sldLayoutId id="2147483668" r:id="rId4"/>
    <p:sldLayoutId id="2147483730" r:id="rId5"/>
    <p:sldLayoutId id="2147483659" r:id="rId6"/>
    <p:sldLayoutId id="2147483721" r:id="rId7"/>
    <p:sldLayoutId id="2147483722" r:id="rId8"/>
    <p:sldLayoutId id="2147483726" r:id="rId9"/>
    <p:sldLayoutId id="2147483729" r:id="rId10"/>
    <p:sldLayoutId id="2147483725" r:id="rId11"/>
    <p:sldLayoutId id="2147483732" r:id="rId12"/>
    <p:sldLayoutId id="2147483733"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100000"/>
        </a:lnSpc>
        <a:spcBef>
          <a:spcPts val="600"/>
        </a:spcBef>
        <a:buNone/>
        <a:defRPr sz="2900" b="1" i="0" kern="1200">
          <a:solidFill>
            <a:schemeClr val="accent1"/>
          </a:solidFill>
          <a:latin typeface="Arial Narrow" panose="020B0604020202020204" pitchFamily="34" charset="0"/>
          <a:ea typeface="+mj-ea"/>
          <a:cs typeface="Arial Narrow" panose="020B0604020202020204" pitchFamily="34" charset="0"/>
        </a:defRPr>
      </a:lvl1pPr>
    </p:titleStyle>
    <p:bodyStyle>
      <a:lvl1pPr marL="0" indent="0" algn="l" defTabSz="914400" rtl="0" eaLnBrk="1" latinLnBrk="0" hangingPunct="1">
        <a:lnSpc>
          <a:spcPct val="100000"/>
        </a:lnSpc>
        <a:spcBef>
          <a:spcPts val="12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2pPr>
      <a:lvl3pPr marL="361950" indent="-180975" algn="l" defTabSz="914400" rtl="0" eaLnBrk="1" latinLnBrk="0" hangingPunct="1">
        <a:lnSpc>
          <a:spcPct val="100000"/>
        </a:lnSpc>
        <a:spcBef>
          <a:spcPts val="600"/>
        </a:spcBef>
        <a:buFont typeface="Wingdings" panose="05000000000000000000" pitchFamily="2" charset="2"/>
        <a:buChar char="§"/>
        <a:defRPr lang="en-GB" sz="1400" kern="1200" dirty="0">
          <a:solidFill>
            <a:schemeClr val="tx1"/>
          </a:solidFill>
          <a:latin typeface="+mn-lt"/>
          <a:ea typeface="+mn-ea"/>
          <a:cs typeface="+mn-cs"/>
        </a:defRPr>
      </a:lvl3pPr>
      <a:lvl4pPr marL="361950" indent="-180975" algn="l" defTabSz="914400" rtl="0" eaLnBrk="1" latinLnBrk="0" hangingPunct="1">
        <a:lnSpc>
          <a:spcPct val="100000"/>
        </a:lnSpc>
        <a:spcBef>
          <a:spcPts val="1200"/>
        </a:spcBef>
        <a:buFontTx/>
        <a:buNone/>
        <a:defRPr lang="en-GB" sz="1400" b="0" kern="1200" dirty="0">
          <a:solidFill>
            <a:schemeClr val="tx1"/>
          </a:solidFill>
          <a:latin typeface="+mn-lt"/>
          <a:ea typeface="+mn-ea"/>
          <a:cs typeface="+mn-cs"/>
        </a:defRPr>
      </a:lvl4pPr>
      <a:lvl5pPr marL="361950" indent="-180975" algn="l" defTabSz="914400" rtl="0" eaLnBrk="1" latinLnBrk="0" hangingPunct="1">
        <a:lnSpc>
          <a:spcPct val="100000"/>
        </a:lnSpc>
        <a:spcBef>
          <a:spcPts val="600"/>
        </a:spcBef>
        <a:buFontTx/>
        <a:buNone/>
        <a:defRPr lang="en-GB" sz="14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27" userDrawn="1">
          <p15:clr>
            <a:srgbClr val="A4A3A4"/>
          </p15:clr>
        </p15:guide>
        <p15:guide id="2" orient="horz" pos="2159" userDrawn="1">
          <p15:clr>
            <a:srgbClr val="A4A3A4"/>
          </p15:clr>
        </p15:guide>
        <p15:guide id="3" pos="725" userDrawn="1">
          <p15:clr>
            <a:srgbClr val="A4A3A4"/>
          </p15:clr>
        </p15:guide>
        <p15:guide id="4" pos="842" userDrawn="1">
          <p15:clr>
            <a:srgbClr val="A4A3A4"/>
          </p15:clr>
        </p15:guide>
        <p15:guide id="5" pos="1335" userDrawn="1">
          <p15:clr>
            <a:srgbClr val="A4A3A4"/>
          </p15:clr>
        </p15:guide>
        <p15:guide id="6" pos="1454" userDrawn="1">
          <p15:clr>
            <a:srgbClr val="A4A3A4"/>
          </p15:clr>
        </p15:guide>
        <p15:guide id="7" pos="1944" userDrawn="1">
          <p15:clr>
            <a:srgbClr val="A4A3A4"/>
          </p15:clr>
        </p15:guide>
        <p15:guide id="8" pos="2064" userDrawn="1">
          <p15:clr>
            <a:srgbClr val="A4A3A4"/>
          </p15:clr>
        </p15:guide>
        <p15:guide id="9" pos="2558" userDrawn="1">
          <p15:clr>
            <a:srgbClr val="A4A3A4"/>
          </p15:clr>
        </p15:guide>
        <p15:guide id="10" pos="2678" userDrawn="1">
          <p15:clr>
            <a:srgbClr val="A4A3A4"/>
          </p15:clr>
        </p15:guide>
        <p15:guide id="11" pos="3170" userDrawn="1">
          <p15:clr>
            <a:srgbClr val="A4A3A4"/>
          </p15:clr>
        </p15:guide>
        <p15:guide id="12" pos="3288" userDrawn="1">
          <p15:clr>
            <a:srgbClr val="A4A3A4"/>
          </p15:clr>
        </p15:guide>
        <p15:guide id="13" pos="3780" userDrawn="1">
          <p15:clr>
            <a:srgbClr val="A4A3A4"/>
          </p15:clr>
        </p15:guide>
        <p15:guide id="14" pos="3900" userDrawn="1">
          <p15:clr>
            <a:srgbClr val="A4A3A4"/>
          </p15:clr>
        </p15:guide>
        <p15:guide id="15" pos="4392" userDrawn="1">
          <p15:clr>
            <a:srgbClr val="A4A3A4"/>
          </p15:clr>
        </p15:guide>
        <p15:guide id="16" pos="4512" userDrawn="1">
          <p15:clr>
            <a:srgbClr val="A4A3A4"/>
          </p15:clr>
        </p15:guide>
        <p15:guide id="17" pos="5124" userDrawn="1">
          <p15:clr>
            <a:srgbClr val="A4A3A4"/>
          </p15:clr>
        </p15:guide>
        <p15:guide id="18" pos="5004" userDrawn="1">
          <p15:clr>
            <a:srgbClr val="A4A3A4"/>
          </p15:clr>
        </p15:guide>
        <p15:guide id="19" pos="5616" userDrawn="1">
          <p15:clr>
            <a:srgbClr val="A4A3A4"/>
          </p15:clr>
        </p15:guide>
        <p15:guide id="20" pos="5736" userDrawn="1">
          <p15:clr>
            <a:srgbClr val="A4A3A4"/>
          </p15:clr>
        </p15:guide>
        <p15:guide id="21" pos="6227" userDrawn="1">
          <p15:clr>
            <a:srgbClr val="A4A3A4"/>
          </p15:clr>
        </p15:guide>
        <p15:guide id="22" pos="6348" userDrawn="1">
          <p15:clr>
            <a:srgbClr val="A4A3A4"/>
          </p15:clr>
        </p15:guide>
        <p15:guide id="23" pos="6839" userDrawn="1">
          <p15:clr>
            <a:srgbClr val="A4A3A4"/>
          </p15:clr>
        </p15:guide>
        <p15:guide id="24" pos="6960" userDrawn="1">
          <p15:clr>
            <a:srgbClr val="A4A3A4"/>
          </p15:clr>
        </p15:guide>
        <p15:guide id="25" pos="7451" userDrawn="1">
          <p15:clr>
            <a:srgbClr val="A4A3A4"/>
          </p15:clr>
        </p15:guide>
        <p15:guide id="26" orient="horz" pos="1799" userDrawn="1">
          <p15:clr>
            <a:srgbClr val="A4A3A4"/>
          </p15:clr>
        </p15:guide>
        <p15:guide id="27" orient="horz" pos="1437" userDrawn="1">
          <p15:clr>
            <a:srgbClr val="A4A3A4"/>
          </p15:clr>
        </p15:guide>
        <p15:guide id="28" orient="horz" pos="1077" userDrawn="1">
          <p15:clr>
            <a:srgbClr val="A4A3A4"/>
          </p15:clr>
        </p15:guide>
        <p15:guide id="29" orient="horz" pos="717" userDrawn="1">
          <p15:clr>
            <a:srgbClr val="A4A3A4"/>
          </p15:clr>
        </p15:guide>
        <p15:guide id="30" orient="horz" pos="2519" userDrawn="1">
          <p15:clr>
            <a:srgbClr val="A4A3A4"/>
          </p15:clr>
        </p15:guide>
        <p15:guide id="31" orient="horz" pos="2879" userDrawn="1">
          <p15:clr>
            <a:srgbClr val="A4A3A4"/>
          </p15:clr>
        </p15:guide>
        <p15:guide id="32" orient="horz" pos="3240" userDrawn="1">
          <p15:clr>
            <a:srgbClr val="A4A3A4"/>
          </p15:clr>
        </p15:guide>
        <p15:guide id="33" orient="horz" pos="3600" userDrawn="1">
          <p15:clr>
            <a:srgbClr val="A4A3A4"/>
          </p15:clr>
        </p15:guide>
        <p15:guide id="34" orient="horz" pos="3855" userDrawn="1">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8" Type="http://schemas.openxmlformats.org/officeDocument/2006/relationships/image" Target="../media/image24.emf"/><Relationship Id="rId13" Type="http://schemas.openxmlformats.org/officeDocument/2006/relationships/image" Target="../media/image29.png"/><Relationship Id="rId3" Type="http://schemas.openxmlformats.org/officeDocument/2006/relationships/image" Target="../media/image20.jpg"/><Relationship Id="rId7" Type="http://schemas.openxmlformats.org/officeDocument/2006/relationships/image" Target="../media/image23.tiff"/><Relationship Id="rId12" Type="http://schemas.openxmlformats.org/officeDocument/2006/relationships/image" Target="../media/image28.emf"/><Relationship Id="rId2" Type="http://schemas.openxmlformats.org/officeDocument/2006/relationships/notesSlide" Target="../notesSlides/notesSlide15.xml"/><Relationship Id="rId16" Type="http://schemas.openxmlformats.org/officeDocument/2006/relationships/image" Target="../media/image32.svg"/><Relationship Id="rId1" Type="http://schemas.openxmlformats.org/officeDocument/2006/relationships/slideLayout" Target="../slideLayouts/slideLayout9.xml"/><Relationship Id="rId6" Type="http://schemas.openxmlformats.org/officeDocument/2006/relationships/image" Target="../media/image22.tiff"/><Relationship Id="rId11" Type="http://schemas.openxmlformats.org/officeDocument/2006/relationships/image" Target="../media/image27.tiff"/><Relationship Id="rId5" Type="http://schemas.openxmlformats.org/officeDocument/2006/relationships/image" Target="../media/image21.tiff"/><Relationship Id="rId15" Type="http://schemas.openxmlformats.org/officeDocument/2006/relationships/image" Target="../media/image31.png"/><Relationship Id="rId10" Type="http://schemas.openxmlformats.org/officeDocument/2006/relationships/image" Target="../media/image26.emf"/><Relationship Id="rId4" Type="http://schemas.openxmlformats.org/officeDocument/2006/relationships/image" Target="../media/image1.png"/><Relationship Id="rId9" Type="http://schemas.openxmlformats.org/officeDocument/2006/relationships/image" Target="../media/image25.emf"/><Relationship Id="rId14" Type="http://schemas.openxmlformats.org/officeDocument/2006/relationships/image" Target="../media/image30.svg"/></Relationships>
</file>

<file path=ppt/slides/_rels/slide1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notesSlide" Target="../notesSlides/notesSlide17.xml"/><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slideLayout" Target="../slideLayouts/slideLayout9.xml"/><Relationship Id="rId1" Type="http://schemas.openxmlformats.org/officeDocument/2006/relationships/tags" Target="../tags/tag2.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8.xml"/><Relationship Id="rId1" Type="http://schemas.openxmlformats.org/officeDocument/2006/relationships/slideLayout" Target="../slideLayouts/slideLayout10.xml"/><Relationship Id="rId5" Type="http://schemas.openxmlformats.org/officeDocument/2006/relationships/chart" Target="../charts/chart3.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9.xml"/><Relationship Id="rId1" Type="http://schemas.openxmlformats.org/officeDocument/2006/relationships/slideLayout" Target="../slideLayouts/slideLayout10.xml"/><Relationship Id="rId5" Type="http://schemas.openxmlformats.org/officeDocument/2006/relationships/chart" Target="../charts/chart4.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chart" Target="../charts/chart5.xml"/><Relationship Id="rId7" Type="http://schemas.openxmlformats.org/officeDocument/2006/relationships/image" Target="../media/image35.png"/><Relationship Id="rId12"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image" Target="../media/image48.png"/><Relationship Id="rId11" Type="http://schemas.openxmlformats.org/officeDocument/2006/relationships/image" Target="../media/image52.png"/><Relationship Id="rId5" Type="http://schemas.openxmlformats.org/officeDocument/2006/relationships/image" Target="../media/image47.png"/><Relationship Id="rId15" Type="http://schemas.openxmlformats.org/officeDocument/2006/relationships/image" Target="../media/image43.png"/><Relationship Id="rId10" Type="http://schemas.openxmlformats.org/officeDocument/2006/relationships/image" Target="../media/image51.png"/><Relationship Id="rId4" Type="http://schemas.openxmlformats.org/officeDocument/2006/relationships/image" Target="../media/image46.png"/><Relationship Id="rId9" Type="http://schemas.openxmlformats.org/officeDocument/2006/relationships/image" Target="../media/image50.png"/><Relationship Id="rId1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2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5.jpg"/><Relationship Id="rId3" Type="http://schemas.openxmlformats.org/officeDocument/2006/relationships/notesSlide" Target="../notesSlides/notesSlide23.xml"/><Relationship Id="rId7" Type="http://schemas.openxmlformats.org/officeDocument/2006/relationships/image" Target="../media/image60.jpeg"/><Relationship Id="rId12" Type="http://schemas.openxmlformats.org/officeDocument/2006/relationships/image" Target="../media/image42.png"/><Relationship Id="rId2" Type="http://schemas.openxmlformats.org/officeDocument/2006/relationships/slideLayout" Target="../slideLayouts/slideLayout10.xml"/><Relationship Id="rId1" Type="http://schemas.openxmlformats.org/officeDocument/2006/relationships/tags" Target="../tags/tag3.xml"/><Relationship Id="rId6" Type="http://schemas.openxmlformats.org/officeDocument/2006/relationships/image" Target="../media/image59.png"/><Relationship Id="rId11" Type="http://schemas.openxmlformats.org/officeDocument/2006/relationships/image" Target="../media/image64.jpeg"/><Relationship Id="rId5" Type="http://schemas.openxmlformats.org/officeDocument/2006/relationships/image" Target="../media/image58.emf"/><Relationship Id="rId10" Type="http://schemas.openxmlformats.org/officeDocument/2006/relationships/image" Target="../media/image63.png"/><Relationship Id="rId4" Type="http://schemas.openxmlformats.org/officeDocument/2006/relationships/image" Target="../media/image57.emf"/><Relationship Id="rId9" Type="http://schemas.openxmlformats.org/officeDocument/2006/relationships/image" Target="../media/image62.emf"/></Relationships>
</file>

<file path=ppt/slides/_rels/slide24.xml.rels><?xml version="1.0" encoding="UTF-8" standalone="yes"?>
<Relationships xmlns="http://schemas.openxmlformats.org/package/2006/relationships"><Relationship Id="rId3" Type="http://schemas.openxmlformats.org/officeDocument/2006/relationships/image" Target="../media/image66.tiff"/><Relationship Id="rId2" Type="http://schemas.openxmlformats.org/officeDocument/2006/relationships/notesSlide" Target="../notesSlides/notesSlide24.xml"/><Relationship Id="rId1" Type="http://schemas.openxmlformats.org/officeDocument/2006/relationships/slideLayout" Target="../slideLayouts/slideLayout10.xml"/><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3" Type="http://schemas.openxmlformats.org/officeDocument/2006/relationships/image" Target="../media/image68.tiff"/><Relationship Id="rId2" Type="http://schemas.openxmlformats.org/officeDocument/2006/relationships/notesSlide" Target="../notesSlides/notesSlide25.xml"/><Relationship Id="rId1" Type="http://schemas.openxmlformats.org/officeDocument/2006/relationships/slideLayout" Target="../slideLayouts/slideLayout10.xml"/><Relationship Id="rId4" Type="http://schemas.openxmlformats.org/officeDocument/2006/relationships/image" Target="../media/image69.png"/></Relationships>
</file>

<file path=ppt/slides/_rels/slide26.xml.rels><?xml version="1.0" encoding="UTF-8" standalone="yes"?>
<Relationships xmlns="http://schemas.openxmlformats.org/package/2006/relationships"><Relationship Id="rId3" Type="http://schemas.openxmlformats.org/officeDocument/2006/relationships/image" Target="../media/image70.tiff"/><Relationship Id="rId2" Type="http://schemas.openxmlformats.org/officeDocument/2006/relationships/notesSlide" Target="../notesSlides/notesSlide26.xml"/><Relationship Id="rId1" Type="http://schemas.openxmlformats.org/officeDocument/2006/relationships/slideLayout" Target="../slideLayouts/slideLayout10.xml"/><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28.xml"/><Relationship Id="rId1" Type="http://schemas.openxmlformats.org/officeDocument/2006/relationships/slideLayout" Target="../slideLayouts/slideLayout10.xml"/><Relationship Id="rId5" Type="http://schemas.openxmlformats.org/officeDocument/2006/relationships/image" Target="../media/image75.svg"/><Relationship Id="rId4" Type="http://schemas.openxmlformats.org/officeDocument/2006/relationships/image" Target="../media/image74.png"/></Relationships>
</file>

<file path=ppt/slides/_rels/slide29.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29.xml"/><Relationship Id="rId1" Type="http://schemas.openxmlformats.org/officeDocument/2006/relationships/slideLayout" Target="../slideLayouts/slideLayout10.xml"/><Relationship Id="rId4" Type="http://schemas.openxmlformats.org/officeDocument/2006/relationships/image" Target="../media/image77.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30.xml"/><Relationship Id="rId1" Type="http://schemas.openxmlformats.org/officeDocument/2006/relationships/slideLayout" Target="../slideLayouts/slideLayout10.xml"/><Relationship Id="rId5" Type="http://schemas.openxmlformats.org/officeDocument/2006/relationships/image" Target="../media/image80.svg"/><Relationship Id="rId4" Type="http://schemas.openxmlformats.org/officeDocument/2006/relationships/image" Target="../media/image79.png"/></Relationships>
</file>

<file path=ppt/slides/_rels/slide31.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31.xml"/><Relationship Id="rId1" Type="http://schemas.openxmlformats.org/officeDocument/2006/relationships/slideLayout" Target="../slideLayouts/slideLayout10.xml"/><Relationship Id="rId4" Type="http://schemas.openxmlformats.org/officeDocument/2006/relationships/image" Target="../media/image82.png"/></Relationships>
</file>

<file path=ppt/slides/_rels/slide32.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32.xml"/><Relationship Id="rId1" Type="http://schemas.openxmlformats.org/officeDocument/2006/relationships/slideLayout" Target="../slideLayouts/slideLayout10.xml"/><Relationship Id="rId4" Type="http://schemas.openxmlformats.org/officeDocument/2006/relationships/image" Target="../media/image84.tiff"/></Relationships>
</file>

<file path=ppt/slides/_rels/slide3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3.xml"/><Relationship Id="rId1" Type="http://schemas.openxmlformats.org/officeDocument/2006/relationships/slideLayout" Target="../slideLayouts/slideLayout10.xml"/><Relationship Id="rId4" Type="http://schemas.openxmlformats.org/officeDocument/2006/relationships/image" Target="../media/image88.png"/></Relationships>
</file>

<file path=ppt/slides/_rels/slide3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4.xml"/><Relationship Id="rId1" Type="http://schemas.openxmlformats.org/officeDocument/2006/relationships/slideLayout" Target="../slideLayouts/slideLayout10.xml"/><Relationship Id="rId4" Type="http://schemas.openxmlformats.org/officeDocument/2006/relationships/image" Target="../media/image65.jpg"/></Relationships>
</file>

<file path=ppt/slides/_rels/slide3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5.xml"/><Relationship Id="rId1" Type="http://schemas.openxmlformats.org/officeDocument/2006/relationships/slideLayout" Target="../slideLayouts/slideLayout10.xml"/><Relationship Id="rId4" Type="http://schemas.openxmlformats.org/officeDocument/2006/relationships/image" Target="../media/image91.tiff"/></Relationships>
</file>

<file path=ppt/slides/_rels/slide3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6.xml"/><Relationship Id="rId1" Type="http://schemas.openxmlformats.org/officeDocument/2006/relationships/slideLayout" Target="../slideLayouts/slideLayout10.xml"/><Relationship Id="rId4" Type="http://schemas.openxmlformats.org/officeDocument/2006/relationships/image" Target="../media/image93.png"/></Relationships>
</file>

<file path=ppt/slides/_rels/slide3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0.jpeg"/><Relationship Id="rId2" Type="http://schemas.openxmlformats.org/officeDocument/2006/relationships/slideLayout" Target="../slideLayouts/slideLayout10.xml"/><Relationship Id="rId1" Type="http://schemas.openxmlformats.org/officeDocument/2006/relationships/tags" Target="../tags/tag1.xml"/><Relationship Id="rId6" Type="http://schemas.openxmlformats.org/officeDocument/2006/relationships/image" Target="../media/image9.tiff"/><Relationship Id="rId5" Type="http://schemas.openxmlformats.org/officeDocument/2006/relationships/image" Target="../media/image8.tiff"/><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4">
            <a:extLst>
              <a:ext uri="{FF2B5EF4-FFF2-40B4-BE49-F238E27FC236}">
                <a16:creationId xmlns:a16="http://schemas.microsoft.com/office/drawing/2014/main" id="{3F375855-5E6B-4345-A31B-3D8C72E7EA84}"/>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prstGeom prst="rect">
            <a:avLst/>
          </a:prstGeom>
        </p:spPr>
      </p:pic>
      <p:sp>
        <p:nvSpPr>
          <p:cNvPr id="6" name="Rectangle 5">
            <a:extLst>
              <a:ext uri="{FF2B5EF4-FFF2-40B4-BE49-F238E27FC236}">
                <a16:creationId xmlns:a16="http://schemas.microsoft.com/office/drawing/2014/main" id="{F84099DA-8FE5-F646-9677-CA373A98A809}"/>
              </a:ext>
            </a:extLst>
          </p:cNvPr>
          <p:cNvSpPr/>
          <p:nvPr/>
        </p:nvSpPr>
        <p:spPr>
          <a:xfrm>
            <a:off x="0" y="414338"/>
            <a:ext cx="6000750" cy="5836338"/>
          </a:xfrm>
          <a:prstGeom prst="rect">
            <a:avLst/>
          </a:prstGeom>
          <a:solidFill>
            <a:schemeClr val="accent1">
              <a:alpha val="90000"/>
            </a:schemeClr>
          </a:solidFill>
          <a:ln>
            <a:noFill/>
          </a:ln>
          <a:effectLst>
            <a:innerShdw blurRad="63500" dist="50800" dir="18900000">
              <a:prstClr val="black">
                <a:alpha val="3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sp>
        <p:nvSpPr>
          <p:cNvPr id="7" name="Freeform 6">
            <a:extLst>
              <a:ext uri="{FF2B5EF4-FFF2-40B4-BE49-F238E27FC236}">
                <a16:creationId xmlns:a16="http://schemas.microsoft.com/office/drawing/2014/main" id="{C1F58715-1BD0-354B-82EF-F0E599ADF47A}"/>
              </a:ext>
            </a:extLst>
          </p:cNvPr>
          <p:cNvSpPr/>
          <p:nvPr/>
        </p:nvSpPr>
        <p:spPr>
          <a:xfrm rot="16200000">
            <a:off x="11061702" y="430716"/>
            <a:ext cx="781502" cy="781505"/>
          </a:xfrm>
          <a:custGeom>
            <a:avLst/>
            <a:gdLst>
              <a:gd name="connsiteX0" fmla="*/ 471216 w 471216"/>
              <a:gd name="connsiteY0" fmla="*/ 0 h 471217"/>
              <a:gd name="connsiteX1" fmla="*/ 471216 w 471216"/>
              <a:gd name="connsiteY1" fmla="*/ 468044 h 471217"/>
              <a:gd name="connsiteX2" fmla="*/ 468043 w 471216"/>
              <a:gd name="connsiteY2" fmla="*/ 468044 h 471217"/>
              <a:gd name="connsiteX3" fmla="*/ 468043 w 471216"/>
              <a:gd name="connsiteY3" fmla="*/ 471217 h 471217"/>
              <a:gd name="connsiteX4" fmla="*/ 0 w 471216"/>
              <a:gd name="connsiteY4" fmla="*/ 471217 h 471217"/>
              <a:gd name="connsiteX5" fmla="*/ 0 w 471216"/>
              <a:gd name="connsiteY5" fmla="*/ 301629 h 471217"/>
              <a:gd name="connsiteX6" fmla="*/ 301628 w 471216"/>
              <a:gd name="connsiteY6" fmla="*/ 301629 h 471217"/>
              <a:gd name="connsiteX7" fmla="*/ 301628 w 471216"/>
              <a:gd name="connsiteY7" fmla="*/ 0 h 471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1216" h="471217">
                <a:moveTo>
                  <a:pt x="471216" y="0"/>
                </a:moveTo>
                <a:lnTo>
                  <a:pt x="471216" y="468044"/>
                </a:lnTo>
                <a:lnTo>
                  <a:pt x="468043" y="468044"/>
                </a:lnTo>
                <a:lnTo>
                  <a:pt x="468043" y="471217"/>
                </a:lnTo>
                <a:lnTo>
                  <a:pt x="0" y="471217"/>
                </a:lnTo>
                <a:lnTo>
                  <a:pt x="0" y="301629"/>
                </a:lnTo>
                <a:lnTo>
                  <a:pt x="301628" y="301629"/>
                </a:lnTo>
                <a:lnTo>
                  <a:pt x="301628" y="0"/>
                </a:lnTo>
                <a:close/>
              </a:path>
            </a:pathLst>
          </a:custGeom>
          <a:solidFill>
            <a:srgbClr val="DEB971">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pic>
        <p:nvPicPr>
          <p:cNvPr id="8" name="Picture 7">
            <a:extLst>
              <a:ext uri="{FF2B5EF4-FFF2-40B4-BE49-F238E27FC236}">
                <a16:creationId xmlns:a16="http://schemas.microsoft.com/office/drawing/2014/main" id="{04ACB6C8-6DBB-9A49-96BB-87B8B45588E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3609" y="774482"/>
            <a:ext cx="3179671" cy="1135597"/>
          </a:xfrm>
          <a:prstGeom prst="rect">
            <a:avLst/>
          </a:prstGeom>
        </p:spPr>
      </p:pic>
      <p:sp>
        <p:nvSpPr>
          <p:cNvPr id="2" name="Title 1">
            <a:extLst>
              <a:ext uri="{FF2B5EF4-FFF2-40B4-BE49-F238E27FC236}">
                <a16:creationId xmlns:a16="http://schemas.microsoft.com/office/drawing/2014/main" id="{5F4F17DD-E7FC-C44D-89B2-83118C5D0B08}"/>
              </a:ext>
            </a:extLst>
          </p:cNvPr>
          <p:cNvSpPr>
            <a:spLocks noGrp="1"/>
          </p:cNvSpPr>
          <p:nvPr>
            <p:ph type="ctrTitle"/>
          </p:nvPr>
        </p:nvSpPr>
        <p:spPr>
          <a:xfrm>
            <a:off x="360363" y="2324417"/>
            <a:ext cx="4665663" cy="1787237"/>
          </a:xfrm>
        </p:spPr>
        <p:txBody>
          <a:bodyPr/>
          <a:lstStyle/>
          <a:p>
            <a:r>
              <a:rPr lang="en-US" sz="4800" dirty="0"/>
              <a:t>CODI Investor Presentation</a:t>
            </a:r>
          </a:p>
        </p:txBody>
      </p:sp>
      <p:sp>
        <p:nvSpPr>
          <p:cNvPr id="3" name="Subtitle 2">
            <a:extLst>
              <a:ext uri="{FF2B5EF4-FFF2-40B4-BE49-F238E27FC236}">
                <a16:creationId xmlns:a16="http://schemas.microsoft.com/office/drawing/2014/main" id="{B58EB662-4654-A046-9838-389D4E9DD1BE}"/>
              </a:ext>
            </a:extLst>
          </p:cNvPr>
          <p:cNvSpPr>
            <a:spLocks noGrp="1"/>
          </p:cNvSpPr>
          <p:nvPr>
            <p:ph type="subTitle" idx="1"/>
          </p:nvPr>
        </p:nvSpPr>
        <p:spPr>
          <a:xfrm>
            <a:off x="9880847" y="6055189"/>
            <a:ext cx="1856357" cy="390974"/>
          </a:xfrm>
        </p:spPr>
        <p:txBody>
          <a:bodyPr/>
          <a:lstStyle/>
          <a:p>
            <a:r>
              <a:rPr lang="en-US" sz="1800" dirty="0">
                <a:solidFill>
                  <a:srgbClr val="DEB971"/>
                </a:solidFill>
              </a:rPr>
              <a:t>APRIL 2021</a:t>
            </a:r>
          </a:p>
        </p:txBody>
      </p:sp>
      <p:cxnSp>
        <p:nvCxnSpPr>
          <p:cNvPr id="5" name="Straight Connector 4">
            <a:extLst>
              <a:ext uri="{FF2B5EF4-FFF2-40B4-BE49-F238E27FC236}">
                <a16:creationId xmlns:a16="http://schemas.microsoft.com/office/drawing/2014/main" id="{D0F0E3F7-9976-CE49-8EA2-35E212EB9623}"/>
              </a:ext>
            </a:extLst>
          </p:cNvPr>
          <p:cNvCxnSpPr/>
          <p:nvPr/>
        </p:nvCxnSpPr>
        <p:spPr>
          <a:xfrm>
            <a:off x="360363" y="4402730"/>
            <a:ext cx="4665663" cy="0"/>
          </a:xfrm>
          <a:prstGeom prst="line">
            <a:avLst/>
          </a:prstGeom>
          <a:ln w="12700">
            <a:solidFill>
              <a:schemeClr val="accent4"/>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0517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1FBB052-986E-0342-A305-C7EC35E0B674}"/>
              </a:ext>
            </a:extLst>
          </p:cNvPr>
          <p:cNvSpPr/>
          <p:nvPr/>
        </p:nvSpPr>
        <p:spPr>
          <a:xfrm>
            <a:off x="2205" y="0"/>
            <a:ext cx="12189795" cy="6119813"/>
          </a:xfrm>
          <a:prstGeom prst="rect">
            <a:avLst/>
          </a:prstGeom>
          <a:solidFill>
            <a:schemeClr val="accent2">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pic>
        <p:nvPicPr>
          <p:cNvPr id="5" name="Picture 4">
            <a:extLst>
              <a:ext uri="{FF2B5EF4-FFF2-40B4-BE49-F238E27FC236}">
                <a16:creationId xmlns:a16="http://schemas.microsoft.com/office/drawing/2014/main" id="{EDAA3F9F-7320-0D45-A985-5100290D255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45598"/>
            <a:ext cx="4553712" cy="6097869"/>
          </a:xfrm>
          <a:prstGeom prst="rect">
            <a:avLst/>
          </a:prstGeom>
        </p:spPr>
      </p:pic>
      <p:sp>
        <p:nvSpPr>
          <p:cNvPr id="18" name="Rectangle 17">
            <a:extLst>
              <a:ext uri="{FF2B5EF4-FFF2-40B4-BE49-F238E27FC236}">
                <a16:creationId xmlns:a16="http://schemas.microsoft.com/office/drawing/2014/main" id="{4EA7D903-546D-1B44-A9CC-0B7B0A16153E}"/>
              </a:ext>
            </a:extLst>
          </p:cNvPr>
          <p:cNvSpPr/>
          <p:nvPr/>
        </p:nvSpPr>
        <p:spPr>
          <a:xfrm>
            <a:off x="0" y="2358721"/>
            <a:ext cx="3063240" cy="1595003"/>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sp>
        <p:nvSpPr>
          <p:cNvPr id="2" name="Title 1">
            <a:extLst>
              <a:ext uri="{FF2B5EF4-FFF2-40B4-BE49-F238E27FC236}">
                <a16:creationId xmlns:a16="http://schemas.microsoft.com/office/drawing/2014/main" id="{0B9AA868-4938-ED4A-A16C-CF6D3B150798}"/>
              </a:ext>
            </a:extLst>
          </p:cNvPr>
          <p:cNvSpPr>
            <a:spLocks noGrp="1"/>
          </p:cNvSpPr>
          <p:nvPr>
            <p:ph type="title"/>
          </p:nvPr>
        </p:nvSpPr>
        <p:spPr>
          <a:xfrm>
            <a:off x="359999" y="2597108"/>
            <a:ext cx="2401489" cy="404119"/>
          </a:xfrm>
        </p:spPr>
        <p:txBody>
          <a:bodyPr/>
          <a:lstStyle/>
          <a:p>
            <a:r>
              <a:rPr lang="en-US" sz="3600" dirty="0">
                <a:solidFill>
                  <a:schemeClr val="bg1"/>
                </a:solidFill>
              </a:rPr>
              <a:t>Why CODI Now?</a:t>
            </a:r>
          </a:p>
        </p:txBody>
      </p:sp>
      <p:sp>
        <p:nvSpPr>
          <p:cNvPr id="14" name="Freeform 13">
            <a:extLst>
              <a:ext uri="{FF2B5EF4-FFF2-40B4-BE49-F238E27FC236}">
                <a16:creationId xmlns:a16="http://schemas.microsoft.com/office/drawing/2014/main" id="{F7C1AE2A-AF14-534A-98EB-9DF7F00E143F}"/>
              </a:ext>
            </a:extLst>
          </p:cNvPr>
          <p:cNvSpPr/>
          <p:nvPr/>
        </p:nvSpPr>
        <p:spPr>
          <a:xfrm rot="16200000">
            <a:off x="3955883" y="430716"/>
            <a:ext cx="459658" cy="459660"/>
          </a:xfrm>
          <a:custGeom>
            <a:avLst/>
            <a:gdLst>
              <a:gd name="connsiteX0" fmla="*/ 471216 w 471216"/>
              <a:gd name="connsiteY0" fmla="*/ 0 h 471217"/>
              <a:gd name="connsiteX1" fmla="*/ 471216 w 471216"/>
              <a:gd name="connsiteY1" fmla="*/ 468044 h 471217"/>
              <a:gd name="connsiteX2" fmla="*/ 468043 w 471216"/>
              <a:gd name="connsiteY2" fmla="*/ 468044 h 471217"/>
              <a:gd name="connsiteX3" fmla="*/ 468043 w 471216"/>
              <a:gd name="connsiteY3" fmla="*/ 471217 h 471217"/>
              <a:gd name="connsiteX4" fmla="*/ 0 w 471216"/>
              <a:gd name="connsiteY4" fmla="*/ 471217 h 471217"/>
              <a:gd name="connsiteX5" fmla="*/ 0 w 471216"/>
              <a:gd name="connsiteY5" fmla="*/ 301629 h 471217"/>
              <a:gd name="connsiteX6" fmla="*/ 301628 w 471216"/>
              <a:gd name="connsiteY6" fmla="*/ 301629 h 471217"/>
              <a:gd name="connsiteX7" fmla="*/ 301628 w 471216"/>
              <a:gd name="connsiteY7" fmla="*/ 0 h 471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1216" h="471217">
                <a:moveTo>
                  <a:pt x="471216" y="0"/>
                </a:moveTo>
                <a:lnTo>
                  <a:pt x="471216" y="468044"/>
                </a:lnTo>
                <a:lnTo>
                  <a:pt x="468043" y="468044"/>
                </a:lnTo>
                <a:lnTo>
                  <a:pt x="468043" y="471217"/>
                </a:lnTo>
                <a:lnTo>
                  <a:pt x="0" y="471217"/>
                </a:lnTo>
                <a:lnTo>
                  <a:pt x="0" y="301629"/>
                </a:lnTo>
                <a:lnTo>
                  <a:pt x="301628" y="301629"/>
                </a:lnTo>
                <a:lnTo>
                  <a:pt x="301628" y="0"/>
                </a:lnTo>
                <a:close/>
              </a:path>
            </a:pathLst>
          </a:custGeom>
          <a:solidFill>
            <a:schemeClr val="accent3">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sp>
        <p:nvSpPr>
          <p:cNvPr id="15" name="Rectangle 14">
            <a:extLst>
              <a:ext uri="{FF2B5EF4-FFF2-40B4-BE49-F238E27FC236}">
                <a16:creationId xmlns:a16="http://schemas.microsoft.com/office/drawing/2014/main" id="{A8304C10-EB8B-0646-A933-D1B37DC451CE}"/>
              </a:ext>
            </a:extLst>
          </p:cNvPr>
          <p:cNvSpPr/>
          <p:nvPr/>
        </p:nvSpPr>
        <p:spPr>
          <a:xfrm>
            <a:off x="4764024" y="1083675"/>
            <a:ext cx="7062850" cy="4687248"/>
          </a:xfrm>
          <a:prstGeom prst="rect">
            <a:avLst/>
          </a:prstGeom>
        </p:spPr>
        <p:txBody>
          <a:bodyPr wrap="square" numCol="2" spcCol="365760">
            <a:noAutofit/>
          </a:bodyPr>
          <a:lstStyle/>
          <a:p>
            <a:pPr>
              <a:spcBef>
                <a:spcPts val="1200"/>
              </a:spcBef>
              <a:buClr>
                <a:srgbClr val="0070C0"/>
              </a:buClr>
              <a:buSzPct val="155000"/>
            </a:pPr>
            <a:r>
              <a:rPr lang="en-US" sz="1700" dirty="0">
                <a:solidFill>
                  <a:schemeClr val="accent1"/>
                </a:solidFill>
                <a:latin typeface="+mj-lt"/>
                <a:cs typeface="Arial" panose="020B0604020202020204" pitchFamily="34" charset="0"/>
              </a:rPr>
              <a:t>STRONG BALANCE SHEET</a:t>
            </a:r>
          </a:p>
          <a:p>
            <a:pPr marL="182880" lvl="1" indent="-182880">
              <a:spcBef>
                <a:spcPts val="800"/>
              </a:spcBef>
              <a:buSzPct val="100000"/>
              <a:buFont typeface="Arial" panose="020B0604020202020204" pitchFamily="34" charset="0"/>
              <a:buChar char="•"/>
            </a:pPr>
            <a:r>
              <a:rPr lang="en-US" sz="1400" dirty="0">
                <a:solidFill>
                  <a:schemeClr val="accent1"/>
                </a:solidFill>
                <a:cs typeface="Arial" panose="020B0604020202020204" pitchFamily="34" charset="0"/>
              </a:rPr>
              <a:t>Leverage 2.98x</a:t>
            </a:r>
          </a:p>
          <a:p>
            <a:pPr marL="182880" lvl="1" indent="-182880">
              <a:spcBef>
                <a:spcPts val="800"/>
              </a:spcBef>
              <a:buSzPct val="100000"/>
              <a:buFont typeface="Arial" panose="020B0604020202020204" pitchFamily="34" charset="0"/>
              <a:buChar char="•"/>
            </a:pPr>
            <a:r>
              <a:rPr lang="en-US" sz="1400" dirty="0">
                <a:solidFill>
                  <a:schemeClr val="accent1"/>
                </a:solidFill>
                <a:cs typeface="Arial" panose="020B0604020202020204" pitchFamily="34" charset="0"/>
              </a:rPr>
              <a:t>Approximately $594mm of availability to deploy</a:t>
            </a:r>
          </a:p>
          <a:p>
            <a:pPr>
              <a:spcBef>
                <a:spcPts val="1200"/>
              </a:spcBef>
              <a:buClr>
                <a:srgbClr val="0070C0"/>
              </a:buClr>
              <a:buSzPct val="155000"/>
            </a:pPr>
            <a:r>
              <a:rPr lang="en-US" sz="1700" dirty="0">
                <a:solidFill>
                  <a:schemeClr val="accent1"/>
                </a:solidFill>
                <a:latin typeface="+mj-lt"/>
                <a:cs typeface="Arial" panose="020B0604020202020204" pitchFamily="34" charset="0"/>
              </a:rPr>
              <a:t>LOWEST COST OF CAPITAL IN OUR HISTORY</a:t>
            </a:r>
          </a:p>
          <a:p>
            <a:pPr marL="182880" lvl="1" indent="-182880">
              <a:spcBef>
                <a:spcPts val="800"/>
              </a:spcBef>
              <a:buSzPct val="100000"/>
              <a:buFont typeface="Arial" panose="020B0604020202020204" pitchFamily="34" charset="0"/>
              <a:buChar char="•"/>
            </a:pPr>
            <a:r>
              <a:rPr lang="en-US" sz="1400" dirty="0">
                <a:solidFill>
                  <a:schemeClr val="accent1"/>
                </a:solidFill>
                <a:cs typeface="Arial" panose="020B0604020202020204" pitchFamily="34" charset="0"/>
              </a:rPr>
              <a:t>2021 debt refinancing extended maturities and added $1.0B at 5.250% of unsecured debt with flexible covenants, while redeeming 8.000% debt</a:t>
            </a:r>
          </a:p>
          <a:p>
            <a:pPr marL="182880" lvl="1" indent="-182880">
              <a:spcBef>
                <a:spcPts val="800"/>
              </a:spcBef>
              <a:buSzPct val="100000"/>
              <a:buFont typeface="Arial" panose="020B0604020202020204" pitchFamily="34" charset="0"/>
              <a:buChar char="•"/>
            </a:pPr>
            <a:r>
              <a:rPr lang="en-US" sz="1400" dirty="0">
                <a:solidFill>
                  <a:schemeClr val="accent1"/>
                </a:solidFill>
                <a:cs typeface="Arial" panose="020B0604020202020204" pitchFamily="34" charset="0"/>
              </a:rPr>
              <a:t>Roughly half of capital, non-dilutive, at an average cost of 6.5%</a:t>
            </a:r>
          </a:p>
          <a:p>
            <a:pPr marL="0" lvl="1">
              <a:spcBef>
                <a:spcPts val="800"/>
              </a:spcBef>
              <a:buSzPct val="100000"/>
            </a:pPr>
            <a:endParaRPr lang="en-US" sz="1400" dirty="0">
              <a:solidFill>
                <a:schemeClr val="accent1"/>
              </a:solidFill>
              <a:cs typeface="Arial" panose="020B0604020202020204" pitchFamily="34" charset="0"/>
            </a:endParaRPr>
          </a:p>
          <a:p>
            <a:pPr>
              <a:spcBef>
                <a:spcPts val="1200"/>
              </a:spcBef>
              <a:buClr>
                <a:srgbClr val="0070C0"/>
              </a:buClr>
              <a:buSzPct val="155000"/>
            </a:pPr>
            <a:endParaRPr lang="en-US" sz="1700" dirty="0">
              <a:solidFill>
                <a:schemeClr val="accent1"/>
              </a:solidFill>
              <a:latin typeface="+mj-lt"/>
              <a:cs typeface="Arial" panose="020B0604020202020204" pitchFamily="34" charset="0"/>
            </a:endParaRPr>
          </a:p>
          <a:p>
            <a:pPr>
              <a:spcBef>
                <a:spcPts val="1200"/>
              </a:spcBef>
              <a:buClr>
                <a:srgbClr val="0070C0"/>
              </a:buClr>
              <a:buSzPct val="155000"/>
            </a:pPr>
            <a:r>
              <a:rPr lang="en-US" sz="1700" dirty="0">
                <a:solidFill>
                  <a:schemeClr val="accent1"/>
                </a:solidFill>
                <a:latin typeface="+mj-lt"/>
                <a:cs typeface="Arial" panose="020B0604020202020204" pitchFamily="34" charset="0"/>
              </a:rPr>
              <a:t>CODI IS POSITIONED TO DELIVER REGARDLESS OF ECONOMIC CLIMATE</a:t>
            </a:r>
          </a:p>
          <a:p>
            <a:pPr marL="182880" lvl="1" indent="-182880">
              <a:spcBef>
                <a:spcPts val="1200"/>
              </a:spcBef>
              <a:buSzPct val="100000"/>
              <a:buFont typeface="Arial" panose="020B0604020202020204" pitchFamily="34" charset="0"/>
              <a:buChar char="•"/>
            </a:pPr>
            <a:r>
              <a:rPr lang="en-US" sz="1400" b="1" dirty="0">
                <a:solidFill>
                  <a:schemeClr val="accent1"/>
                </a:solidFill>
                <a:cs typeface="Arial" panose="020B0604020202020204" pitchFamily="34" charset="0"/>
              </a:rPr>
              <a:t>If economic expansion </a:t>
            </a:r>
            <a:r>
              <a:rPr lang="en-US" sz="1400" dirty="0">
                <a:solidFill>
                  <a:schemeClr val="accent1"/>
                </a:solidFill>
                <a:cs typeface="Arial" panose="020B0604020202020204" pitchFamily="34" charset="0"/>
              </a:rPr>
              <a:t>— ten remaining subsidiaries producing strong Cash Flow which on an annualized basis is expected to exceed distribution; poised to grow in economic expansion </a:t>
            </a:r>
          </a:p>
          <a:p>
            <a:pPr marL="182880" lvl="1" indent="-182880">
              <a:spcBef>
                <a:spcPts val="1200"/>
              </a:spcBef>
              <a:buSzPct val="100000"/>
              <a:buFont typeface="Arial" panose="020B0604020202020204" pitchFamily="34" charset="0"/>
              <a:buChar char="•"/>
            </a:pPr>
            <a:r>
              <a:rPr lang="en-US" sz="1400" b="1" dirty="0">
                <a:solidFill>
                  <a:schemeClr val="accent1"/>
                </a:solidFill>
                <a:cs typeface="Arial" panose="020B0604020202020204" pitchFamily="34" charset="0"/>
              </a:rPr>
              <a:t>If economic downturn </a:t>
            </a:r>
            <a:r>
              <a:rPr lang="en-US" sz="1400" dirty="0">
                <a:solidFill>
                  <a:schemeClr val="accent1"/>
                </a:solidFill>
                <a:cs typeface="Arial" panose="020B0604020202020204" pitchFamily="34" charset="0"/>
              </a:rPr>
              <a:t>— Cash Flow from existing subsidiaries expected to decline, however offset by $594mm in available capital to deploy into acquisitions at attractive prices</a:t>
            </a:r>
          </a:p>
        </p:txBody>
      </p:sp>
      <p:sp>
        <p:nvSpPr>
          <p:cNvPr id="17" name="Freeform 16">
            <a:extLst>
              <a:ext uri="{FF2B5EF4-FFF2-40B4-BE49-F238E27FC236}">
                <a16:creationId xmlns:a16="http://schemas.microsoft.com/office/drawing/2014/main" id="{4EE6A1CB-5372-C045-B3BB-DB0ABAC8A5B3}"/>
              </a:ext>
            </a:extLst>
          </p:cNvPr>
          <p:cNvSpPr/>
          <p:nvPr/>
        </p:nvSpPr>
        <p:spPr>
          <a:xfrm rot="16200000">
            <a:off x="11539136" y="430717"/>
            <a:ext cx="304068" cy="304069"/>
          </a:xfrm>
          <a:custGeom>
            <a:avLst/>
            <a:gdLst>
              <a:gd name="connsiteX0" fmla="*/ 471216 w 471216"/>
              <a:gd name="connsiteY0" fmla="*/ 0 h 471217"/>
              <a:gd name="connsiteX1" fmla="*/ 471216 w 471216"/>
              <a:gd name="connsiteY1" fmla="*/ 468044 h 471217"/>
              <a:gd name="connsiteX2" fmla="*/ 468043 w 471216"/>
              <a:gd name="connsiteY2" fmla="*/ 468044 h 471217"/>
              <a:gd name="connsiteX3" fmla="*/ 468043 w 471216"/>
              <a:gd name="connsiteY3" fmla="*/ 471217 h 471217"/>
              <a:gd name="connsiteX4" fmla="*/ 0 w 471216"/>
              <a:gd name="connsiteY4" fmla="*/ 471217 h 471217"/>
              <a:gd name="connsiteX5" fmla="*/ 0 w 471216"/>
              <a:gd name="connsiteY5" fmla="*/ 301629 h 471217"/>
              <a:gd name="connsiteX6" fmla="*/ 301628 w 471216"/>
              <a:gd name="connsiteY6" fmla="*/ 301629 h 471217"/>
              <a:gd name="connsiteX7" fmla="*/ 301628 w 471216"/>
              <a:gd name="connsiteY7" fmla="*/ 0 h 471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1216" h="471217">
                <a:moveTo>
                  <a:pt x="471216" y="0"/>
                </a:moveTo>
                <a:lnTo>
                  <a:pt x="471216" y="468044"/>
                </a:lnTo>
                <a:lnTo>
                  <a:pt x="468043" y="468044"/>
                </a:lnTo>
                <a:lnTo>
                  <a:pt x="468043" y="471217"/>
                </a:lnTo>
                <a:lnTo>
                  <a:pt x="0" y="471217"/>
                </a:lnTo>
                <a:lnTo>
                  <a:pt x="0" y="301629"/>
                </a:lnTo>
                <a:lnTo>
                  <a:pt x="301628" y="301629"/>
                </a:lnTo>
                <a:lnTo>
                  <a:pt x="301628"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spTree>
    <p:extLst>
      <p:ext uri="{BB962C8B-B14F-4D97-AF65-F5344CB8AC3E}">
        <p14:creationId xmlns:p14="http://schemas.microsoft.com/office/powerpoint/2010/main" val="4004999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a:extLst>
              <a:ext uri="{FF2B5EF4-FFF2-40B4-BE49-F238E27FC236}">
                <a16:creationId xmlns:a16="http://schemas.microsoft.com/office/drawing/2014/main" id="{C618E4D9-CD83-064D-BA58-2220BB0AF2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13" t="34992" r="1527" b="41805"/>
          <a:stretch/>
        </p:blipFill>
        <p:spPr bwMode="auto">
          <a:xfrm>
            <a:off x="0" y="4838700"/>
            <a:ext cx="12192000" cy="1928653"/>
          </a:xfrm>
          <a:prstGeom prst="rect">
            <a:avLst/>
          </a:prstGeom>
          <a:noFill/>
          <a:extLst>
            <a:ext uri="{909E8E84-426E-40DD-AFC4-6F175D3DCCD1}">
              <a14:hiddenFill xmlns:a14="http://schemas.microsoft.com/office/drawing/2010/main">
                <a:solidFill>
                  <a:srgbClr val="FFFFFF"/>
                </a:solidFill>
              </a14:hiddenFill>
            </a:ext>
          </a:extLst>
        </p:spPr>
      </p:pic>
      <p:sp>
        <p:nvSpPr>
          <p:cNvPr id="49" name="Rectangle 48">
            <a:extLst>
              <a:ext uri="{FF2B5EF4-FFF2-40B4-BE49-F238E27FC236}">
                <a16:creationId xmlns:a16="http://schemas.microsoft.com/office/drawing/2014/main" id="{314C1EA8-F16A-9A4D-9356-B3841C4E89FC}"/>
              </a:ext>
            </a:extLst>
          </p:cNvPr>
          <p:cNvSpPr/>
          <p:nvPr/>
        </p:nvSpPr>
        <p:spPr>
          <a:xfrm>
            <a:off x="206062" y="4347223"/>
            <a:ext cx="11762824" cy="890565"/>
          </a:xfrm>
          <a:prstGeom prst="rect">
            <a:avLst/>
          </a:prstGeom>
          <a:solidFill>
            <a:schemeClr val="bg1"/>
          </a:solidFill>
          <a:ln>
            <a:noFill/>
          </a:ln>
          <a:effectLst>
            <a:innerShdw blurRad="63500" dist="50800" dir="5400000">
              <a:prstClr val="black">
                <a:alpha val="1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sp>
        <p:nvSpPr>
          <p:cNvPr id="9" name="Rectangle 8">
            <a:extLst>
              <a:ext uri="{FF2B5EF4-FFF2-40B4-BE49-F238E27FC236}">
                <a16:creationId xmlns:a16="http://schemas.microsoft.com/office/drawing/2014/main" id="{B9CD1CAA-9EB3-C14D-8D17-B431C69CCD31}"/>
              </a:ext>
            </a:extLst>
          </p:cNvPr>
          <p:cNvSpPr/>
          <p:nvPr/>
        </p:nvSpPr>
        <p:spPr>
          <a:xfrm>
            <a:off x="8964503" y="1627818"/>
            <a:ext cx="2953526" cy="7073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91440" bIns="45720" numCol="1" spcCol="0" rtlCol="0" fromWordArt="0" anchor="ctr" anchorCtr="0" forceAA="0" compatLnSpc="1">
            <a:prstTxWarp prst="textNoShape">
              <a:avLst/>
            </a:prstTxWarp>
            <a:noAutofit/>
          </a:bodyPr>
          <a:lstStyle/>
          <a:p>
            <a:pPr algn="ctr"/>
            <a:r>
              <a:rPr lang="en-US" sz="1600" dirty="0">
                <a:solidFill>
                  <a:schemeClr val="accent1"/>
                </a:solidFill>
              </a:rPr>
              <a:t>Reported Positive First Quarter Financial Results</a:t>
            </a:r>
          </a:p>
        </p:txBody>
      </p:sp>
      <p:sp>
        <p:nvSpPr>
          <p:cNvPr id="15" name="Rectangle 14">
            <a:extLst>
              <a:ext uri="{FF2B5EF4-FFF2-40B4-BE49-F238E27FC236}">
                <a16:creationId xmlns:a16="http://schemas.microsoft.com/office/drawing/2014/main" id="{4A777FF0-0372-414F-97E3-935F73EF1874}"/>
              </a:ext>
            </a:extLst>
          </p:cNvPr>
          <p:cNvSpPr/>
          <p:nvPr/>
        </p:nvSpPr>
        <p:spPr>
          <a:xfrm>
            <a:off x="343114" y="1710761"/>
            <a:ext cx="3199203" cy="7073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91440" bIns="45720" numCol="1" spcCol="0" rtlCol="0" fromWordArt="0" anchor="ctr" anchorCtr="0" forceAA="0" compatLnSpc="1">
            <a:prstTxWarp prst="textNoShape">
              <a:avLst/>
            </a:prstTxWarp>
            <a:noAutofit/>
          </a:bodyPr>
          <a:lstStyle/>
          <a:p>
            <a:pPr algn="ctr"/>
            <a:r>
              <a:rPr lang="en-US" sz="1600" dirty="0">
                <a:solidFill>
                  <a:schemeClr val="accent1"/>
                </a:solidFill>
              </a:rPr>
              <a:t>Refinanced Debt</a:t>
            </a:r>
          </a:p>
          <a:p>
            <a:pPr algn="ctr"/>
            <a:r>
              <a:rPr lang="en-US" sz="1400" dirty="0">
                <a:solidFill>
                  <a:schemeClr val="accent1"/>
                </a:solidFill>
              </a:rPr>
              <a:t>March 2021</a:t>
            </a:r>
          </a:p>
        </p:txBody>
      </p:sp>
      <p:sp>
        <p:nvSpPr>
          <p:cNvPr id="2" name="Title 1">
            <a:extLst>
              <a:ext uri="{FF2B5EF4-FFF2-40B4-BE49-F238E27FC236}">
                <a16:creationId xmlns:a16="http://schemas.microsoft.com/office/drawing/2014/main" id="{0B9AA868-4938-ED4A-A16C-CF6D3B150798}"/>
              </a:ext>
            </a:extLst>
          </p:cNvPr>
          <p:cNvSpPr>
            <a:spLocks noGrp="1"/>
          </p:cNvSpPr>
          <p:nvPr>
            <p:ph type="title"/>
          </p:nvPr>
        </p:nvSpPr>
        <p:spPr>
          <a:xfrm>
            <a:off x="359999" y="342536"/>
            <a:ext cx="11466875" cy="404119"/>
          </a:xfrm>
        </p:spPr>
        <p:txBody>
          <a:bodyPr/>
          <a:lstStyle/>
          <a:p>
            <a:r>
              <a:rPr lang="en-US" dirty="0"/>
              <a:t>Significant Events in 2021 &amp; 2020 </a:t>
            </a:r>
            <a:endParaRPr lang="en-US" dirty="0">
              <a:solidFill>
                <a:srgbClr val="FF0000"/>
              </a:solidFill>
            </a:endParaRPr>
          </a:p>
        </p:txBody>
      </p:sp>
      <p:sp>
        <p:nvSpPr>
          <p:cNvPr id="5" name="TextBox 4">
            <a:extLst>
              <a:ext uri="{FF2B5EF4-FFF2-40B4-BE49-F238E27FC236}">
                <a16:creationId xmlns:a16="http://schemas.microsoft.com/office/drawing/2014/main" id="{A3543406-1B06-744F-A725-268B9B7D90AC}"/>
              </a:ext>
            </a:extLst>
          </p:cNvPr>
          <p:cNvSpPr txBox="1"/>
          <p:nvPr/>
        </p:nvSpPr>
        <p:spPr>
          <a:xfrm>
            <a:off x="359999" y="6389957"/>
            <a:ext cx="969264" cy="201168"/>
          </a:xfrm>
          <a:prstGeom prst="rect">
            <a:avLst/>
          </a:prstGeom>
        </p:spPr>
        <p:txBody>
          <a:bodyPr vert="horz" lIns="0" tIns="0" rIns="0" bIns="0" rtlCol="0" anchor="ctr"/>
          <a:lstStyle>
            <a:defPPr>
              <a:defRPr lang="en-US"/>
            </a:defPPr>
            <a:lvl1pPr algn="r">
              <a:defRPr sz="1000"/>
            </a:lvl1pPr>
          </a:lstStyle>
          <a:p>
            <a:pPr lvl="0" algn="l"/>
            <a:fld id="{40852B0B-9EFB-4F41-802D-346EA0745C48}" type="slidenum">
              <a:rPr lang="en-US" smtClean="0">
                <a:solidFill>
                  <a:schemeClr val="bg1"/>
                </a:solidFill>
              </a:rPr>
              <a:pPr lvl="0" algn="l"/>
              <a:t>11</a:t>
            </a:fld>
            <a:endParaRPr lang="en-US" dirty="0">
              <a:solidFill>
                <a:schemeClr val="bg1"/>
              </a:solidFill>
            </a:endParaRPr>
          </a:p>
        </p:txBody>
      </p:sp>
      <p:grpSp>
        <p:nvGrpSpPr>
          <p:cNvPr id="39" name="Group 38">
            <a:extLst>
              <a:ext uri="{FF2B5EF4-FFF2-40B4-BE49-F238E27FC236}">
                <a16:creationId xmlns:a16="http://schemas.microsoft.com/office/drawing/2014/main" id="{35B50EFA-FBB2-2E45-B45B-6966055B575D}"/>
              </a:ext>
            </a:extLst>
          </p:cNvPr>
          <p:cNvGrpSpPr/>
          <p:nvPr/>
        </p:nvGrpSpPr>
        <p:grpSpPr>
          <a:xfrm>
            <a:off x="360861" y="2339625"/>
            <a:ext cx="2793819" cy="1007873"/>
            <a:chOff x="8992797" y="2738150"/>
            <a:chExt cx="2793819" cy="1007873"/>
          </a:xfrm>
        </p:grpSpPr>
        <p:sp>
          <p:nvSpPr>
            <p:cNvPr id="35" name="Rectangle 34">
              <a:extLst>
                <a:ext uri="{FF2B5EF4-FFF2-40B4-BE49-F238E27FC236}">
                  <a16:creationId xmlns:a16="http://schemas.microsoft.com/office/drawing/2014/main" id="{30088960-2360-7F4F-A6A6-A0455407DA19}"/>
                </a:ext>
              </a:extLst>
            </p:cNvPr>
            <p:cNvSpPr/>
            <p:nvPr/>
          </p:nvSpPr>
          <p:spPr>
            <a:xfrm>
              <a:off x="9008482" y="2899637"/>
              <a:ext cx="2679975" cy="846386"/>
            </a:xfrm>
            <a:prstGeom prst="rect">
              <a:avLst/>
            </a:prstGeom>
          </p:spPr>
          <p:txBody>
            <a:bodyPr wrap="square" lIns="0" rIns="0">
              <a:noAutofit/>
            </a:bodyPr>
            <a:lstStyle/>
            <a:p>
              <a:pPr marL="182880" indent="-182880">
                <a:spcAft>
                  <a:spcPts val="900"/>
                </a:spcAft>
                <a:buSzPct val="100000"/>
                <a:buFont typeface="Arial" panose="020B0604020202020204" pitchFamily="34" charset="0"/>
                <a:buChar char="•"/>
              </a:pPr>
              <a:r>
                <a:rPr lang="en-US" sz="1300" dirty="0"/>
                <a:t>Issued $1.0 billion of 5.250% Senior Notes due 2029</a:t>
              </a:r>
            </a:p>
            <a:p>
              <a:pPr marL="182880" indent="-182880">
                <a:spcAft>
                  <a:spcPts val="900"/>
                </a:spcAft>
                <a:buSzPct val="100000"/>
                <a:buFont typeface="Arial" panose="020B0604020202020204" pitchFamily="34" charset="0"/>
                <a:buChar char="•"/>
              </a:pPr>
              <a:r>
                <a:rPr lang="en-US" sz="1300" dirty="0"/>
                <a:t>Repaid $600 million of 8.000% Senior Notes due 2026</a:t>
              </a:r>
            </a:p>
            <a:p>
              <a:pPr marL="182880" indent="-182880">
                <a:spcAft>
                  <a:spcPts val="900"/>
                </a:spcAft>
                <a:buSzPct val="100000"/>
                <a:buFont typeface="Arial" panose="020B0604020202020204" pitchFamily="34" charset="0"/>
                <a:buChar char="•"/>
              </a:pPr>
              <a:r>
                <a:rPr lang="en-US" sz="1300" dirty="0"/>
                <a:t>$~600 million availability on Revolver, extend maturity to 2026</a:t>
              </a:r>
            </a:p>
            <a:p>
              <a:pPr marL="182880" indent="-182880">
                <a:spcAft>
                  <a:spcPts val="900"/>
                </a:spcAft>
                <a:buSzPct val="100000"/>
                <a:buFont typeface="Arial" panose="020B0604020202020204" pitchFamily="34" charset="0"/>
                <a:buChar char="•"/>
              </a:pPr>
              <a:r>
                <a:rPr lang="en-US" sz="1300" dirty="0"/>
                <a:t>Upgraded by Moody’s and S&amp;P</a:t>
              </a:r>
            </a:p>
          </p:txBody>
        </p:sp>
        <p:cxnSp>
          <p:nvCxnSpPr>
            <p:cNvPr id="37" name="Straight Connector 36">
              <a:extLst>
                <a:ext uri="{FF2B5EF4-FFF2-40B4-BE49-F238E27FC236}">
                  <a16:creationId xmlns:a16="http://schemas.microsoft.com/office/drawing/2014/main" id="{8F3B168E-E8C0-2E4E-8B18-5E77A48C986B}"/>
                </a:ext>
              </a:extLst>
            </p:cNvPr>
            <p:cNvCxnSpPr>
              <a:cxnSpLocks/>
            </p:cNvCxnSpPr>
            <p:nvPr/>
          </p:nvCxnSpPr>
          <p:spPr>
            <a:xfrm>
              <a:off x="8992797" y="2738150"/>
              <a:ext cx="2793819" cy="0"/>
            </a:xfrm>
            <a:prstGeom prst="line">
              <a:avLst/>
            </a:prstGeom>
            <a:ln w="12700">
              <a:solidFill>
                <a:schemeClr val="bg1">
                  <a:lumMod val="85000"/>
                </a:schemeClr>
              </a:solidFill>
              <a:tailEnd type="none"/>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64405C91-1F73-594C-9CCD-C37EB43F60A1}"/>
              </a:ext>
            </a:extLst>
          </p:cNvPr>
          <p:cNvGrpSpPr/>
          <p:nvPr/>
        </p:nvGrpSpPr>
        <p:grpSpPr>
          <a:xfrm>
            <a:off x="8964503" y="2329484"/>
            <a:ext cx="2858331" cy="983501"/>
            <a:chOff x="8141306" y="2742387"/>
            <a:chExt cx="2858331" cy="983501"/>
          </a:xfrm>
        </p:grpSpPr>
        <p:sp>
          <p:nvSpPr>
            <p:cNvPr id="41" name="Rectangle 40">
              <a:extLst>
                <a:ext uri="{FF2B5EF4-FFF2-40B4-BE49-F238E27FC236}">
                  <a16:creationId xmlns:a16="http://schemas.microsoft.com/office/drawing/2014/main" id="{6BB0C051-32B1-7C41-BE62-CC9132A951ED}"/>
                </a:ext>
              </a:extLst>
            </p:cNvPr>
            <p:cNvSpPr/>
            <p:nvPr/>
          </p:nvSpPr>
          <p:spPr>
            <a:xfrm>
              <a:off x="8141307" y="2879502"/>
              <a:ext cx="2858330" cy="846386"/>
            </a:xfrm>
            <a:prstGeom prst="rect">
              <a:avLst/>
            </a:prstGeom>
          </p:spPr>
          <p:txBody>
            <a:bodyPr wrap="square" lIns="0" rIns="0">
              <a:noAutofit/>
            </a:bodyPr>
            <a:lstStyle/>
            <a:p>
              <a:pPr marL="182880" indent="-182880">
                <a:spcAft>
                  <a:spcPts val="900"/>
                </a:spcAft>
                <a:buSzPct val="100000"/>
                <a:buFont typeface="Arial" panose="020B0604020202020204" pitchFamily="34" charset="0"/>
                <a:buChar char="•"/>
              </a:pPr>
              <a:r>
                <a:rPr lang="en-US" sz="1200" dirty="0"/>
                <a:t>Branded Consumer businesses QTD net sales up 33.2% and adjusted EBITDA up 82.9% compared to Q1 2020.</a:t>
              </a:r>
            </a:p>
            <a:p>
              <a:pPr marL="182880" indent="-182880">
                <a:spcAft>
                  <a:spcPts val="900"/>
                </a:spcAft>
                <a:buSzPct val="100000"/>
                <a:buFont typeface="Arial" panose="020B0604020202020204" pitchFamily="34" charset="0"/>
                <a:buChar char="•"/>
              </a:pPr>
              <a:r>
                <a:rPr lang="en-US" sz="1200" b="1" dirty="0"/>
                <a:t>Raised full year guidance</a:t>
              </a:r>
              <a:r>
                <a:rPr lang="en-US" sz="1200" dirty="0"/>
                <a:t> implying ~15% YOY growth in Adjusted EBITDA</a:t>
              </a:r>
            </a:p>
            <a:p>
              <a:pPr marL="182880" indent="-182880">
                <a:spcAft>
                  <a:spcPts val="900"/>
                </a:spcAft>
                <a:buSzPct val="100000"/>
                <a:buFont typeface="Arial" panose="020B0604020202020204" pitchFamily="34" charset="0"/>
                <a:buChar char="•"/>
              </a:pPr>
              <a:r>
                <a:rPr lang="en-US" sz="1200" b="1" dirty="0"/>
                <a:t>Full Year 2021 Adjusted EBITDA guidance is $325 to $345mm</a:t>
              </a:r>
            </a:p>
            <a:p>
              <a:pPr marL="182880" indent="-182880">
                <a:spcAft>
                  <a:spcPts val="900"/>
                </a:spcAft>
                <a:buSzPct val="100000"/>
                <a:buFont typeface="Arial" panose="020B0604020202020204" pitchFamily="34" charset="0"/>
                <a:buChar char="•"/>
              </a:pPr>
              <a:r>
                <a:rPr lang="en-US" sz="1200" dirty="0"/>
                <a:t>Payout Ratio expected to be 70% to 60% for full year 2021</a:t>
              </a:r>
            </a:p>
          </p:txBody>
        </p:sp>
        <p:cxnSp>
          <p:nvCxnSpPr>
            <p:cNvPr id="42" name="Straight Connector 41">
              <a:extLst>
                <a:ext uri="{FF2B5EF4-FFF2-40B4-BE49-F238E27FC236}">
                  <a16:creationId xmlns:a16="http://schemas.microsoft.com/office/drawing/2014/main" id="{A68A0C34-D0CD-B64E-8B09-EDB585883B5D}"/>
                </a:ext>
              </a:extLst>
            </p:cNvPr>
            <p:cNvCxnSpPr>
              <a:cxnSpLocks/>
            </p:cNvCxnSpPr>
            <p:nvPr/>
          </p:nvCxnSpPr>
          <p:spPr>
            <a:xfrm>
              <a:off x="8141306" y="2742387"/>
              <a:ext cx="2858330" cy="0"/>
            </a:xfrm>
            <a:prstGeom prst="line">
              <a:avLst/>
            </a:prstGeom>
            <a:ln w="12700">
              <a:solidFill>
                <a:schemeClr val="bg1">
                  <a:lumMod val="85000"/>
                </a:schemeClr>
              </a:solidFill>
              <a:tailEnd type="none"/>
            </a:ln>
          </p:spPr>
          <p:style>
            <a:lnRef idx="1">
              <a:schemeClr val="accent1"/>
            </a:lnRef>
            <a:fillRef idx="0">
              <a:schemeClr val="accent1"/>
            </a:fillRef>
            <a:effectRef idx="0">
              <a:schemeClr val="accent1"/>
            </a:effectRef>
            <a:fontRef idx="minor">
              <a:schemeClr val="tx1"/>
            </a:fontRef>
          </p:style>
        </p:cxnSp>
      </p:grpSp>
      <p:sp>
        <p:nvSpPr>
          <p:cNvPr id="34" name="Rectangle 33">
            <a:extLst>
              <a:ext uri="{FF2B5EF4-FFF2-40B4-BE49-F238E27FC236}">
                <a16:creationId xmlns:a16="http://schemas.microsoft.com/office/drawing/2014/main" id="{2BA4DA10-F1BA-4C8D-ADC8-A26DCEA35676}"/>
              </a:ext>
            </a:extLst>
          </p:cNvPr>
          <p:cNvSpPr/>
          <p:nvPr/>
        </p:nvSpPr>
        <p:spPr>
          <a:xfrm>
            <a:off x="3418930" y="1190998"/>
            <a:ext cx="5228062" cy="4040160"/>
          </a:xfrm>
          <a:prstGeom prst="rect">
            <a:avLst/>
          </a:prstGeom>
          <a:solidFill>
            <a:schemeClr val="accent5">
              <a:lumMod val="20000"/>
              <a:lumOff val="80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45720" numCol="1" spcCol="0" rtlCol="0" fromWordArt="0" anchor="t" anchorCtr="0" forceAA="0" compatLnSpc="1">
            <a:prstTxWarp prst="textNoShape">
              <a:avLst/>
            </a:prstTxWarp>
            <a:noAutofit/>
          </a:bodyPr>
          <a:lstStyle/>
          <a:p>
            <a:endParaRPr lang="en-US" sz="2000" b="1" dirty="0">
              <a:solidFill>
                <a:schemeClr val="accent1"/>
              </a:solidFill>
              <a:latin typeface="Franklin Gothic Demi" panose="020B0603020102020204" pitchFamily="34" charset="0"/>
            </a:endParaRPr>
          </a:p>
        </p:txBody>
      </p:sp>
      <p:sp>
        <p:nvSpPr>
          <p:cNvPr id="44" name="Rectangle 43">
            <a:extLst>
              <a:ext uri="{FF2B5EF4-FFF2-40B4-BE49-F238E27FC236}">
                <a16:creationId xmlns:a16="http://schemas.microsoft.com/office/drawing/2014/main" id="{323D7559-EE83-3646-96C5-A92919DD90EF}"/>
              </a:ext>
            </a:extLst>
          </p:cNvPr>
          <p:cNvSpPr/>
          <p:nvPr/>
        </p:nvSpPr>
        <p:spPr>
          <a:xfrm>
            <a:off x="3671565" y="2503605"/>
            <a:ext cx="1984518" cy="846386"/>
          </a:xfrm>
          <a:prstGeom prst="rect">
            <a:avLst/>
          </a:prstGeom>
        </p:spPr>
        <p:txBody>
          <a:bodyPr wrap="square" lIns="0" rIns="0">
            <a:noAutofit/>
          </a:bodyPr>
          <a:lstStyle/>
          <a:p>
            <a:pPr marL="182880" indent="-182880">
              <a:spcAft>
                <a:spcPts val="600"/>
              </a:spcAft>
              <a:buSzPct val="100000"/>
              <a:buFont typeface="Arial" panose="020B0604020202020204" pitchFamily="34" charset="0"/>
              <a:buChar char="•"/>
            </a:pPr>
            <a:r>
              <a:rPr lang="en-US" sz="1300" dirty="0"/>
              <a:t>Acquired for $200mm; </a:t>
            </a:r>
          </a:p>
          <a:p>
            <a:pPr marL="182880" indent="-182880">
              <a:spcAft>
                <a:spcPts val="600"/>
              </a:spcAft>
              <a:buSzPct val="100000"/>
              <a:buFont typeface="Arial" panose="020B0604020202020204" pitchFamily="34" charset="0"/>
              <a:buChar char="•"/>
            </a:pPr>
            <a:r>
              <a:rPr lang="en-US" sz="1300" dirty="0"/>
              <a:t>Leading manufacturer and distributor of baseball and softball equipment under the Marucci and Victus brands</a:t>
            </a:r>
          </a:p>
          <a:p>
            <a:pPr marL="182880" indent="-182880">
              <a:spcAft>
                <a:spcPts val="600"/>
              </a:spcAft>
              <a:buSzPct val="100000"/>
              <a:buFont typeface="Arial" panose="020B0604020202020204" pitchFamily="34" charset="0"/>
              <a:buChar char="•"/>
            </a:pPr>
            <a:r>
              <a:rPr lang="en-US" sz="1300" dirty="0"/>
              <a:t>Highly passionate consumer base; ‘fastest growing brand in baseball’</a:t>
            </a:r>
          </a:p>
        </p:txBody>
      </p:sp>
      <p:cxnSp>
        <p:nvCxnSpPr>
          <p:cNvPr id="45" name="Straight Connector 44">
            <a:extLst>
              <a:ext uri="{FF2B5EF4-FFF2-40B4-BE49-F238E27FC236}">
                <a16:creationId xmlns:a16="http://schemas.microsoft.com/office/drawing/2014/main" id="{A7A9C7A0-244E-C049-8671-AC4948D1F93E}"/>
              </a:ext>
            </a:extLst>
          </p:cNvPr>
          <p:cNvCxnSpPr>
            <a:cxnSpLocks/>
          </p:cNvCxnSpPr>
          <p:nvPr/>
        </p:nvCxnSpPr>
        <p:spPr>
          <a:xfrm>
            <a:off x="6146276" y="2351124"/>
            <a:ext cx="2316685" cy="0"/>
          </a:xfrm>
          <a:prstGeom prst="line">
            <a:avLst/>
          </a:prstGeom>
          <a:ln w="12700">
            <a:solidFill>
              <a:schemeClr val="accent1"/>
            </a:solidFill>
            <a:tailEnd type="none"/>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5FA5F568-4723-4CCF-9A60-BA80832AAD9C}"/>
              </a:ext>
            </a:extLst>
          </p:cNvPr>
          <p:cNvCxnSpPr>
            <a:cxnSpLocks/>
          </p:cNvCxnSpPr>
          <p:nvPr/>
        </p:nvCxnSpPr>
        <p:spPr>
          <a:xfrm>
            <a:off x="3531315" y="2351124"/>
            <a:ext cx="2244935" cy="0"/>
          </a:xfrm>
          <a:prstGeom prst="line">
            <a:avLst/>
          </a:prstGeom>
          <a:ln w="12700">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E4995B84-ED96-0443-9C71-B722305C8CB7}"/>
              </a:ext>
            </a:extLst>
          </p:cNvPr>
          <p:cNvSpPr/>
          <p:nvPr/>
        </p:nvSpPr>
        <p:spPr>
          <a:xfrm>
            <a:off x="3598510" y="1705117"/>
            <a:ext cx="2177740" cy="7073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91440" bIns="45720" numCol="1" spcCol="0" rtlCol="0" fromWordArt="0" anchor="ctr" anchorCtr="0" forceAA="0" compatLnSpc="1">
            <a:prstTxWarp prst="textNoShape">
              <a:avLst/>
            </a:prstTxWarp>
            <a:noAutofit/>
          </a:bodyPr>
          <a:lstStyle/>
          <a:p>
            <a:pPr algn="ctr"/>
            <a:r>
              <a:rPr lang="en-US" sz="1600" dirty="0">
                <a:solidFill>
                  <a:schemeClr val="accent1"/>
                </a:solidFill>
              </a:rPr>
              <a:t>Marucci Sports </a:t>
            </a:r>
          </a:p>
          <a:p>
            <a:pPr algn="ctr"/>
            <a:r>
              <a:rPr lang="en-US" sz="1400" dirty="0">
                <a:solidFill>
                  <a:schemeClr val="accent1"/>
                </a:solidFill>
              </a:rPr>
              <a:t>April 2020</a:t>
            </a:r>
          </a:p>
        </p:txBody>
      </p:sp>
      <p:sp>
        <p:nvSpPr>
          <p:cNvPr id="6" name="Rectangle 5">
            <a:extLst>
              <a:ext uri="{FF2B5EF4-FFF2-40B4-BE49-F238E27FC236}">
                <a16:creationId xmlns:a16="http://schemas.microsoft.com/office/drawing/2014/main" id="{19B87F9D-D260-4370-9315-EB5305D49651}"/>
              </a:ext>
            </a:extLst>
          </p:cNvPr>
          <p:cNvSpPr/>
          <p:nvPr/>
        </p:nvSpPr>
        <p:spPr>
          <a:xfrm>
            <a:off x="6214225" y="1668906"/>
            <a:ext cx="2457368" cy="7909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91440" bIns="45720" numCol="1" spcCol="0" rtlCol="0" fromWordArt="0" anchor="ctr" anchorCtr="0" forceAA="0" compatLnSpc="1">
            <a:prstTxWarp prst="textNoShape">
              <a:avLst/>
            </a:prstTxWarp>
            <a:noAutofit/>
          </a:bodyPr>
          <a:lstStyle/>
          <a:p>
            <a:pPr algn="ctr"/>
            <a:r>
              <a:rPr lang="en-US" sz="1600" dirty="0">
                <a:solidFill>
                  <a:schemeClr val="accent1"/>
                </a:solidFill>
              </a:rPr>
              <a:t>BOA Technology </a:t>
            </a:r>
          </a:p>
          <a:p>
            <a:pPr algn="ctr"/>
            <a:r>
              <a:rPr lang="en-US" sz="1400" dirty="0">
                <a:solidFill>
                  <a:schemeClr val="accent1"/>
                </a:solidFill>
              </a:rPr>
              <a:t>October 2020</a:t>
            </a:r>
          </a:p>
        </p:txBody>
      </p:sp>
      <p:sp>
        <p:nvSpPr>
          <p:cNvPr id="8" name="Rectangle 7">
            <a:extLst>
              <a:ext uri="{FF2B5EF4-FFF2-40B4-BE49-F238E27FC236}">
                <a16:creationId xmlns:a16="http://schemas.microsoft.com/office/drawing/2014/main" id="{B0049B3E-9FC5-4286-967D-67A8DB17414D}"/>
              </a:ext>
            </a:extLst>
          </p:cNvPr>
          <p:cNvSpPr/>
          <p:nvPr/>
        </p:nvSpPr>
        <p:spPr>
          <a:xfrm>
            <a:off x="6227371" y="2465515"/>
            <a:ext cx="2303887" cy="846386"/>
          </a:xfrm>
          <a:prstGeom prst="rect">
            <a:avLst/>
          </a:prstGeom>
        </p:spPr>
        <p:txBody>
          <a:bodyPr wrap="square" lIns="0" rIns="0">
            <a:noAutofit/>
          </a:bodyPr>
          <a:lstStyle/>
          <a:p>
            <a:pPr marL="182880" indent="-182880">
              <a:spcAft>
                <a:spcPts val="600"/>
              </a:spcAft>
              <a:buSzPct val="100000"/>
              <a:buFont typeface="Arial" panose="020B0604020202020204" pitchFamily="34" charset="0"/>
              <a:buChar char="•"/>
            </a:pPr>
            <a:r>
              <a:rPr lang="en-US" sz="1300" dirty="0"/>
              <a:t>Acquired for $454mm; </a:t>
            </a:r>
          </a:p>
          <a:p>
            <a:pPr marL="182880" indent="-182880">
              <a:spcAft>
                <a:spcPts val="600"/>
              </a:spcAft>
              <a:buSzPct val="100000"/>
              <a:buFont typeface="Arial" panose="020B0604020202020204" pitchFamily="34" charset="0"/>
              <a:buChar char="•"/>
            </a:pPr>
            <a:r>
              <a:rPr lang="en-US" sz="1300" dirty="0"/>
              <a:t>Designer and marketer of dial-based closure systems that deliver performance fit across footwear, headwear and medical bracing products</a:t>
            </a:r>
          </a:p>
          <a:p>
            <a:pPr marL="182880" indent="-182880">
              <a:spcAft>
                <a:spcPts val="600"/>
              </a:spcAft>
              <a:buSzPct val="100000"/>
              <a:buFont typeface="Arial" panose="020B0604020202020204" pitchFamily="34" charset="0"/>
              <a:buChar char="•"/>
            </a:pPr>
            <a:r>
              <a:rPr lang="en-US" sz="1300" dirty="0"/>
              <a:t>Market leader with strong brand awareness in core categories</a:t>
            </a:r>
          </a:p>
          <a:p>
            <a:pPr marL="182880" indent="-182880">
              <a:spcAft>
                <a:spcPts val="600"/>
              </a:spcAft>
              <a:buSzPct val="100000"/>
              <a:buFont typeface="Arial" panose="020B0604020202020204" pitchFamily="34" charset="0"/>
              <a:buChar char="•"/>
            </a:pPr>
            <a:r>
              <a:rPr lang="en-US" sz="1300" dirty="0"/>
              <a:t>Diverse customer base with global end-market focus</a:t>
            </a:r>
          </a:p>
          <a:p>
            <a:pPr marL="182880" indent="-182880">
              <a:spcAft>
                <a:spcPts val="600"/>
              </a:spcAft>
              <a:buSzPct val="100000"/>
              <a:buFont typeface="Arial" panose="020B0604020202020204" pitchFamily="34" charset="0"/>
              <a:buChar char="•"/>
            </a:pPr>
            <a:endParaRPr lang="en-US" sz="1300" dirty="0"/>
          </a:p>
        </p:txBody>
      </p:sp>
      <p:sp>
        <p:nvSpPr>
          <p:cNvPr id="4" name="Rectangle 3"/>
          <p:cNvSpPr/>
          <p:nvPr/>
        </p:nvSpPr>
        <p:spPr>
          <a:xfrm>
            <a:off x="5172812" y="1240993"/>
            <a:ext cx="1425198" cy="369332"/>
          </a:xfrm>
          <a:prstGeom prst="rect">
            <a:avLst/>
          </a:prstGeom>
        </p:spPr>
        <p:txBody>
          <a:bodyPr wrap="none">
            <a:spAutoFit/>
          </a:bodyPr>
          <a:lstStyle/>
          <a:p>
            <a:r>
              <a:rPr lang="en-US" b="1" dirty="0">
                <a:solidFill>
                  <a:schemeClr val="accent1"/>
                </a:solidFill>
                <a:latin typeface="Franklin Gothic Demi" panose="020B0603020102020204" pitchFamily="34" charset="0"/>
              </a:rPr>
              <a:t>Acquisitions</a:t>
            </a:r>
          </a:p>
        </p:txBody>
      </p:sp>
    </p:spTree>
    <p:extLst>
      <p:ext uri="{BB962C8B-B14F-4D97-AF65-F5344CB8AC3E}">
        <p14:creationId xmlns:p14="http://schemas.microsoft.com/office/powerpoint/2010/main" val="1135920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9FD1CFA-1A0F-B841-AB9B-36E471A2360B}"/>
              </a:ext>
            </a:extLst>
          </p:cNvPr>
          <p:cNvSpPr/>
          <p:nvPr/>
        </p:nvSpPr>
        <p:spPr>
          <a:xfrm>
            <a:off x="0" y="228600"/>
            <a:ext cx="11709400" cy="6045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pic>
        <p:nvPicPr>
          <p:cNvPr id="12" name="Picture Placeholder 4">
            <a:extLst>
              <a:ext uri="{FF2B5EF4-FFF2-40B4-BE49-F238E27FC236}">
                <a16:creationId xmlns:a16="http://schemas.microsoft.com/office/drawing/2014/main" id="{704D9BA6-BD15-A24E-9CB6-E50A41771D2F}"/>
              </a:ext>
            </a:extLst>
          </p:cNvPr>
          <p:cNvPicPr>
            <a:picLocks noGrp="1" noChangeAspect="1"/>
          </p:cNvPicPr>
          <p:nvPr>
            <p:ph type="pic" sz="quarter" idx="18"/>
          </p:nvPr>
        </p:nvPicPr>
        <p:blipFill>
          <a:blip r:embed="rId3" cstate="screen">
            <a:extLst>
              <a:ext uri="{28A0092B-C50C-407E-A947-70E740481C1C}">
                <a14:useLocalDpi xmlns:a14="http://schemas.microsoft.com/office/drawing/2010/main"/>
              </a:ext>
            </a:extLst>
          </a:blip>
          <a:srcRect/>
          <a:stretch>
            <a:fillRect/>
          </a:stretch>
        </p:blipFill>
        <p:spPr>
          <a:prstGeom prst="rect">
            <a:avLst/>
          </a:prstGeom>
        </p:spPr>
      </p:pic>
      <p:sp>
        <p:nvSpPr>
          <p:cNvPr id="14" name="Rectangle 13">
            <a:extLst>
              <a:ext uri="{FF2B5EF4-FFF2-40B4-BE49-F238E27FC236}">
                <a16:creationId xmlns:a16="http://schemas.microsoft.com/office/drawing/2014/main" id="{0E42300D-995B-DB47-8829-D4007F34D636}"/>
              </a:ext>
            </a:extLst>
          </p:cNvPr>
          <p:cNvSpPr/>
          <p:nvPr/>
        </p:nvSpPr>
        <p:spPr>
          <a:xfrm>
            <a:off x="0" y="1410329"/>
            <a:ext cx="4584700" cy="3542671"/>
          </a:xfrm>
          <a:prstGeom prst="rect">
            <a:avLst/>
          </a:prstGeom>
          <a:solidFill>
            <a:srgbClr val="DEB971">
              <a:alpha val="95000"/>
            </a:srgbClr>
          </a:solidFill>
          <a:ln>
            <a:noFill/>
          </a:ln>
          <a:effectLst>
            <a:innerShdw blurRad="139700" dist="508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sp>
        <p:nvSpPr>
          <p:cNvPr id="10" name="Freeform 9">
            <a:extLst>
              <a:ext uri="{FF2B5EF4-FFF2-40B4-BE49-F238E27FC236}">
                <a16:creationId xmlns:a16="http://schemas.microsoft.com/office/drawing/2014/main" id="{13C28CFA-220F-F046-8071-75BE904D89ED}"/>
              </a:ext>
            </a:extLst>
          </p:cNvPr>
          <p:cNvSpPr/>
          <p:nvPr/>
        </p:nvSpPr>
        <p:spPr>
          <a:xfrm rot="16200000">
            <a:off x="10410412" y="430716"/>
            <a:ext cx="781502" cy="781505"/>
          </a:xfrm>
          <a:custGeom>
            <a:avLst/>
            <a:gdLst>
              <a:gd name="connsiteX0" fmla="*/ 471216 w 471216"/>
              <a:gd name="connsiteY0" fmla="*/ 0 h 471217"/>
              <a:gd name="connsiteX1" fmla="*/ 471216 w 471216"/>
              <a:gd name="connsiteY1" fmla="*/ 468044 h 471217"/>
              <a:gd name="connsiteX2" fmla="*/ 468043 w 471216"/>
              <a:gd name="connsiteY2" fmla="*/ 468044 h 471217"/>
              <a:gd name="connsiteX3" fmla="*/ 468043 w 471216"/>
              <a:gd name="connsiteY3" fmla="*/ 471217 h 471217"/>
              <a:gd name="connsiteX4" fmla="*/ 0 w 471216"/>
              <a:gd name="connsiteY4" fmla="*/ 471217 h 471217"/>
              <a:gd name="connsiteX5" fmla="*/ 0 w 471216"/>
              <a:gd name="connsiteY5" fmla="*/ 301629 h 471217"/>
              <a:gd name="connsiteX6" fmla="*/ 301628 w 471216"/>
              <a:gd name="connsiteY6" fmla="*/ 301629 h 471217"/>
              <a:gd name="connsiteX7" fmla="*/ 301628 w 471216"/>
              <a:gd name="connsiteY7" fmla="*/ 0 h 471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1216" h="471217">
                <a:moveTo>
                  <a:pt x="471216" y="0"/>
                </a:moveTo>
                <a:lnTo>
                  <a:pt x="471216" y="468044"/>
                </a:lnTo>
                <a:lnTo>
                  <a:pt x="468043" y="468044"/>
                </a:lnTo>
                <a:lnTo>
                  <a:pt x="468043" y="471217"/>
                </a:lnTo>
                <a:lnTo>
                  <a:pt x="0" y="471217"/>
                </a:lnTo>
                <a:lnTo>
                  <a:pt x="0" y="301629"/>
                </a:lnTo>
                <a:lnTo>
                  <a:pt x="301628" y="301629"/>
                </a:lnTo>
                <a:lnTo>
                  <a:pt x="301628" y="0"/>
                </a:lnTo>
                <a:close/>
              </a:path>
            </a:pathLst>
          </a:custGeom>
          <a:solidFill>
            <a:schemeClr val="accent4">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cxnSp>
        <p:nvCxnSpPr>
          <p:cNvPr id="11" name="Straight Connector 10">
            <a:extLst>
              <a:ext uri="{FF2B5EF4-FFF2-40B4-BE49-F238E27FC236}">
                <a16:creationId xmlns:a16="http://schemas.microsoft.com/office/drawing/2014/main" id="{CBD6A0A3-FE00-E440-B76E-A41908C71AA5}"/>
              </a:ext>
            </a:extLst>
          </p:cNvPr>
          <p:cNvCxnSpPr/>
          <p:nvPr/>
        </p:nvCxnSpPr>
        <p:spPr>
          <a:xfrm>
            <a:off x="360363" y="3784600"/>
            <a:ext cx="3086100" cy="0"/>
          </a:xfrm>
          <a:prstGeom prst="line">
            <a:avLst/>
          </a:prstGeom>
          <a:ln w="12700">
            <a:solidFill>
              <a:schemeClr val="accent3">
                <a:lumMod val="75000"/>
              </a:schemeClr>
            </a:solidFill>
            <a:tailEnd type="none"/>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912A834E-46A2-8444-B7DF-FD2CFB74C29F}"/>
              </a:ext>
            </a:extLst>
          </p:cNvPr>
          <p:cNvSpPr>
            <a:spLocks noGrp="1"/>
          </p:cNvSpPr>
          <p:nvPr>
            <p:ph type="body" sz="quarter" idx="15"/>
          </p:nvPr>
        </p:nvSpPr>
        <p:spPr/>
        <p:txBody>
          <a:bodyPr/>
          <a:lstStyle/>
          <a:p>
            <a:r>
              <a:rPr lang="en-US" dirty="0"/>
              <a:t>Closer Look at </a:t>
            </a:r>
            <a:br>
              <a:rPr lang="en-US" dirty="0"/>
            </a:br>
            <a:r>
              <a:rPr lang="en-US" dirty="0"/>
              <a:t>the Strategy </a:t>
            </a:r>
          </a:p>
          <a:p>
            <a:endParaRPr lang="en-US" dirty="0"/>
          </a:p>
        </p:txBody>
      </p:sp>
    </p:spTree>
    <p:extLst>
      <p:ext uri="{BB962C8B-B14F-4D97-AF65-F5344CB8AC3E}">
        <p14:creationId xmlns:p14="http://schemas.microsoft.com/office/powerpoint/2010/main" val="1384954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BDDE0AA-9A9A-CC43-91FC-31AC068B614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709738"/>
            <a:ext cx="3846276" cy="3433761"/>
          </a:xfrm>
          <a:prstGeom prst="rect">
            <a:avLst/>
          </a:prstGeom>
        </p:spPr>
      </p:pic>
      <p:sp>
        <p:nvSpPr>
          <p:cNvPr id="5" name="Title 4">
            <a:extLst>
              <a:ext uri="{FF2B5EF4-FFF2-40B4-BE49-F238E27FC236}">
                <a16:creationId xmlns:a16="http://schemas.microsoft.com/office/drawing/2014/main" id="{6038F1CB-7FBE-554E-82DA-48918801A862}"/>
              </a:ext>
            </a:extLst>
          </p:cNvPr>
          <p:cNvSpPr>
            <a:spLocks noGrp="1"/>
          </p:cNvSpPr>
          <p:nvPr>
            <p:ph type="title"/>
          </p:nvPr>
        </p:nvSpPr>
        <p:spPr/>
        <p:txBody>
          <a:bodyPr/>
          <a:lstStyle/>
          <a:p>
            <a:r>
              <a:rPr lang="en-US" dirty="0"/>
              <a:t>The Permanent Capital Advantage </a:t>
            </a:r>
          </a:p>
        </p:txBody>
      </p:sp>
      <p:grpSp>
        <p:nvGrpSpPr>
          <p:cNvPr id="9" name="Group 8">
            <a:extLst>
              <a:ext uri="{FF2B5EF4-FFF2-40B4-BE49-F238E27FC236}">
                <a16:creationId xmlns:a16="http://schemas.microsoft.com/office/drawing/2014/main" id="{46510F40-368E-A14B-904A-C9E592CF3090}"/>
              </a:ext>
            </a:extLst>
          </p:cNvPr>
          <p:cNvGrpSpPr/>
          <p:nvPr/>
        </p:nvGrpSpPr>
        <p:grpSpPr>
          <a:xfrm>
            <a:off x="359998" y="5308600"/>
            <a:ext cx="11468465" cy="811047"/>
            <a:chOff x="357188" y="5418781"/>
            <a:chExt cx="11466512" cy="700866"/>
          </a:xfrm>
        </p:grpSpPr>
        <p:sp>
          <p:nvSpPr>
            <p:cNvPr id="10" name="Rectangle 9">
              <a:extLst>
                <a:ext uri="{FF2B5EF4-FFF2-40B4-BE49-F238E27FC236}">
                  <a16:creationId xmlns:a16="http://schemas.microsoft.com/office/drawing/2014/main" id="{7E29FB10-9539-5241-B2DB-7BA8D5A9347A}"/>
                </a:ext>
              </a:extLst>
            </p:cNvPr>
            <p:cNvSpPr/>
            <p:nvPr/>
          </p:nvSpPr>
          <p:spPr>
            <a:xfrm>
              <a:off x="357188" y="5418781"/>
              <a:ext cx="11466512" cy="700866"/>
            </a:xfrm>
            <a:prstGeom prst="rect">
              <a:avLst/>
            </a:prstGeom>
            <a:solidFill>
              <a:srgbClr val="DEB971"/>
            </a:solidFill>
          </p:spPr>
          <p:txBody>
            <a:bodyPr anchor="ctr">
              <a:noAutofit/>
            </a:bodyPr>
            <a:lstStyle/>
            <a:p>
              <a:pPr algn="ctr"/>
              <a:r>
                <a:rPr lang="en-US" dirty="0">
                  <a:solidFill>
                    <a:schemeClr val="bg1"/>
                  </a:solidFill>
                  <a:ea typeface="Calibri" panose="020F0502020204030204" pitchFamily="34" charset="0"/>
                </a:rPr>
                <a:t>CODI’s permanent capital structure provides a competitive advantage throughout the entire lifecycle </a:t>
              </a:r>
              <a:br>
                <a:rPr lang="en-US" dirty="0">
                  <a:solidFill>
                    <a:schemeClr val="bg1"/>
                  </a:solidFill>
                  <a:ea typeface="Calibri" panose="020F0502020204030204" pitchFamily="34" charset="0"/>
                </a:rPr>
              </a:br>
              <a:r>
                <a:rPr lang="en-US" dirty="0">
                  <a:solidFill>
                    <a:schemeClr val="bg1"/>
                  </a:solidFill>
                  <a:ea typeface="Calibri" panose="020F0502020204030204" pitchFamily="34" charset="0"/>
                </a:rPr>
                <a:t>of an asset from sourcing to exit and through various economic cycles</a:t>
              </a:r>
            </a:p>
          </p:txBody>
        </p:sp>
        <p:sp>
          <p:nvSpPr>
            <p:cNvPr id="11" name="Rectangle 10">
              <a:extLst>
                <a:ext uri="{FF2B5EF4-FFF2-40B4-BE49-F238E27FC236}">
                  <a16:creationId xmlns:a16="http://schemas.microsoft.com/office/drawing/2014/main" id="{8FF4AB77-8BC3-D449-8605-AA0304EDA137}"/>
                </a:ext>
              </a:extLst>
            </p:cNvPr>
            <p:cNvSpPr/>
            <p:nvPr/>
          </p:nvSpPr>
          <p:spPr>
            <a:xfrm>
              <a:off x="493208" y="5509322"/>
              <a:ext cx="11194473" cy="519785"/>
            </a:xfrm>
            <a:prstGeom prst="rect">
              <a:avLst/>
            </a:prstGeom>
            <a:noFill/>
            <a:ln w="6350">
              <a:solidFill>
                <a:schemeClr val="bg1"/>
              </a:solidFill>
            </a:ln>
          </p:spPr>
          <p:txBody>
            <a:bodyPr anchor="ctr">
              <a:noAutofit/>
            </a:bodyPr>
            <a:lstStyle/>
            <a:p>
              <a:pPr algn="ctr"/>
              <a:endParaRPr lang="en-US" dirty="0">
                <a:solidFill>
                  <a:schemeClr val="bg1"/>
                </a:solidFill>
                <a:ea typeface="Calibri" panose="020F0502020204030204" pitchFamily="34" charset="0"/>
              </a:endParaRPr>
            </a:p>
          </p:txBody>
        </p:sp>
      </p:grpSp>
      <p:sp>
        <p:nvSpPr>
          <p:cNvPr id="19" name="Rectangle 18">
            <a:extLst>
              <a:ext uri="{FF2B5EF4-FFF2-40B4-BE49-F238E27FC236}">
                <a16:creationId xmlns:a16="http://schemas.microsoft.com/office/drawing/2014/main" id="{FC5BF484-3C3F-4340-AA4F-0E40860D8C6A}"/>
              </a:ext>
            </a:extLst>
          </p:cNvPr>
          <p:cNvSpPr/>
          <p:nvPr/>
        </p:nvSpPr>
        <p:spPr>
          <a:xfrm>
            <a:off x="365295" y="2281238"/>
            <a:ext cx="3955970" cy="1866392"/>
          </a:xfrm>
          <a:prstGeom prst="rect">
            <a:avLst/>
          </a:prstGeom>
          <a:solidFill>
            <a:schemeClr val="accent1">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sp>
        <p:nvSpPr>
          <p:cNvPr id="24" name="Rectangle 23">
            <a:extLst>
              <a:ext uri="{FF2B5EF4-FFF2-40B4-BE49-F238E27FC236}">
                <a16:creationId xmlns:a16="http://schemas.microsoft.com/office/drawing/2014/main" id="{38B46E9D-D3A0-0E4A-AC62-F9ED8F8FDAF9}"/>
              </a:ext>
            </a:extLst>
          </p:cNvPr>
          <p:cNvSpPr/>
          <p:nvPr/>
        </p:nvSpPr>
        <p:spPr>
          <a:xfrm>
            <a:off x="4524222" y="1868866"/>
            <a:ext cx="7304241" cy="584775"/>
          </a:xfrm>
          <a:prstGeom prst="rect">
            <a:avLst/>
          </a:prstGeom>
        </p:spPr>
        <p:txBody>
          <a:bodyPr wrap="square">
            <a:spAutoFit/>
          </a:bodyPr>
          <a:lstStyle/>
          <a:p>
            <a:pPr>
              <a:spcBef>
                <a:spcPts val="1800"/>
              </a:spcBef>
              <a:spcAft>
                <a:spcPts val="600"/>
              </a:spcAft>
              <a:buClr>
                <a:srgbClr val="0070C0"/>
              </a:buClr>
              <a:buSzPct val="155000"/>
            </a:pPr>
            <a:r>
              <a:rPr lang="en-US" sz="1600" dirty="0">
                <a:solidFill>
                  <a:srgbClr val="193749"/>
                </a:solidFill>
                <a:latin typeface="Franklin Gothic Medium" panose="020B0603020102020204"/>
                <a:cs typeface="Arial" panose="020B0604020202020204" pitchFamily="34" charset="0"/>
              </a:rPr>
              <a:t>CODI can remain patient and choose not to buy when valuations are inflated. Our actions over the past two years demonstrate the effectiveness of this strategy:</a:t>
            </a:r>
          </a:p>
        </p:txBody>
      </p:sp>
      <p:sp>
        <p:nvSpPr>
          <p:cNvPr id="26" name="Rectangle 25">
            <a:extLst>
              <a:ext uri="{FF2B5EF4-FFF2-40B4-BE49-F238E27FC236}">
                <a16:creationId xmlns:a16="http://schemas.microsoft.com/office/drawing/2014/main" id="{104BEC03-E074-0B4D-8330-0EF18826AE34}"/>
              </a:ext>
            </a:extLst>
          </p:cNvPr>
          <p:cNvSpPr/>
          <p:nvPr/>
        </p:nvSpPr>
        <p:spPr>
          <a:xfrm>
            <a:off x="4524222" y="3353212"/>
            <a:ext cx="7125431" cy="1374735"/>
          </a:xfrm>
          <a:prstGeom prst="rect">
            <a:avLst/>
          </a:prstGeom>
        </p:spPr>
        <p:txBody>
          <a:bodyPr wrap="square" numCol="3" spcCol="274320">
            <a:noAutofit/>
          </a:bodyPr>
          <a:lstStyle/>
          <a:p>
            <a:pPr marL="0" lvl="1">
              <a:spcBef>
                <a:spcPts val="200"/>
              </a:spcBef>
              <a:spcAft>
                <a:spcPts val="600"/>
              </a:spcAft>
              <a:buSzPct val="100000"/>
            </a:pPr>
            <a:r>
              <a:rPr lang="en-US" sz="1400" dirty="0">
                <a:solidFill>
                  <a:srgbClr val="4E5050"/>
                </a:solidFill>
                <a:cs typeface="Arial" panose="020B0604020202020204" pitchFamily="34" charset="0"/>
              </a:rPr>
              <a:t>Generated tangible, </a:t>
            </a:r>
            <a:br>
              <a:rPr lang="en-US" sz="1400" dirty="0">
                <a:solidFill>
                  <a:srgbClr val="4E5050"/>
                </a:solidFill>
                <a:cs typeface="Arial" panose="020B0604020202020204" pitchFamily="34" charset="0"/>
              </a:rPr>
            </a:br>
            <a:r>
              <a:rPr lang="en-US" sz="1400" dirty="0">
                <a:solidFill>
                  <a:srgbClr val="4E5050"/>
                </a:solidFill>
                <a:cs typeface="Arial" panose="020B0604020202020204" pitchFamily="34" charset="0"/>
              </a:rPr>
              <a:t>sustained value for shareholders by selling two businesses opportunistically for sizeable gains </a:t>
            </a:r>
          </a:p>
          <a:p>
            <a:pPr marL="0" lvl="1">
              <a:spcBef>
                <a:spcPts val="200"/>
              </a:spcBef>
              <a:spcAft>
                <a:spcPts val="600"/>
              </a:spcAft>
              <a:buSzPct val="100000"/>
            </a:pPr>
            <a:br>
              <a:rPr lang="en-US" sz="1400" dirty="0">
                <a:solidFill>
                  <a:srgbClr val="4E5050"/>
                </a:solidFill>
                <a:cs typeface="Arial" panose="020B0604020202020204" pitchFamily="34" charset="0"/>
              </a:rPr>
            </a:br>
            <a:r>
              <a:rPr lang="en-US" sz="1400" dirty="0">
                <a:solidFill>
                  <a:srgbClr val="4E5050"/>
                </a:solidFill>
                <a:cs typeface="Arial" panose="020B0604020202020204" pitchFamily="34" charset="0"/>
              </a:rPr>
              <a:t>Used proceeds to repay </a:t>
            </a:r>
            <a:br>
              <a:rPr lang="en-US" sz="1400" dirty="0">
                <a:solidFill>
                  <a:srgbClr val="4E5050"/>
                </a:solidFill>
                <a:cs typeface="Arial" panose="020B0604020202020204" pitchFamily="34" charset="0"/>
              </a:rPr>
            </a:br>
            <a:r>
              <a:rPr lang="en-US" sz="1400" dirty="0">
                <a:solidFill>
                  <a:srgbClr val="4E5050"/>
                </a:solidFill>
                <a:cs typeface="Arial" panose="020B0604020202020204" pitchFamily="34" charset="0"/>
              </a:rPr>
              <a:t>debt and strengthen </a:t>
            </a:r>
            <a:br>
              <a:rPr lang="en-US" sz="1400" dirty="0">
                <a:solidFill>
                  <a:srgbClr val="4E5050"/>
                </a:solidFill>
                <a:cs typeface="Arial" panose="020B0604020202020204" pitchFamily="34" charset="0"/>
              </a:rPr>
            </a:br>
            <a:r>
              <a:rPr lang="en-US" sz="1400" dirty="0">
                <a:solidFill>
                  <a:srgbClr val="4E5050"/>
                </a:solidFill>
                <a:cs typeface="Arial" panose="020B0604020202020204" pitchFamily="34" charset="0"/>
              </a:rPr>
              <a:t>balance sheet</a:t>
            </a:r>
          </a:p>
          <a:p>
            <a:pPr marL="0" lvl="1">
              <a:spcBef>
                <a:spcPts val="200"/>
              </a:spcBef>
              <a:spcAft>
                <a:spcPts val="600"/>
              </a:spcAft>
              <a:buSzPct val="100000"/>
            </a:pPr>
            <a:br>
              <a:rPr lang="en-US" sz="1400" dirty="0">
                <a:solidFill>
                  <a:srgbClr val="4E5050"/>
                </a:solidFill>
                <a:cs typeface="Arial" panose="020B0604020202020204" pitchFamily="34" charset="0"/>
              </a:rPr>
            </a:br>
            <a:br>
              <a:rPr lang="en-US" sz="1400" dirty="0">
                <a:solidFill>
                  <a:srgbClr val="4E5050"/>
                </a:solidFill>
                <a:cs typeface="Arial" panose="020B0604020202020204" pitchFamily="34" charset="0"/>
              </a:rPr>
            </a:br>
            <a:br>
              <a:rPr lang="en-US" sz="1400" dirty="0">
                <a:solidFill>
                  <a:srgbClr val="4E5050"/>
                </a:solidFill>
                <a:cs typeface="Arial" panose="020B0604020202020204" pitchFamily="34" charset="0"/>
              </a:rPr>
            </a:br>
            <a:r>
              <a:rPr lang="en-US" sz="1400" dirty="0">
                <a:solidFill>
                  <a:srgbClr val="4E5050"/>
                </a:solidFill>
                <a:cs typeface="Arial" panose="020B0604020202020204" pitchFamily="34" charset="0"/>
              </a:rPr>
              <a:t>Permanent capital structure and strong balance sheet allowed CODI to move forward with the acquisitions of </a:t>
            </a:r>
            <a:r>
              <a:rPr lang="en-US" sz="1400" dirty="0" err="1">
                <a:solidFill>
                  <a:srgbClr val="4E5050"/>
                </a:solidFill>
                <a:cs typeface="Arial" panose="020B0604020202020204" pitchFamily="34" charset="0"/>
              </a:rPr>
              <a:t>Marucci</a:t>
            </a:r>
            <a:r>
              <a:rPr lang="en-US" sz="1400" dirty="0">
                <a:solidFill>
                  <a:srgbClr val="4E5050"/>
                </a:solidFill>
                <a:cs typeface="Arial" panose="020B0604020202020204" pitchFamily="34" charset="0"/>
              </a:rPr>
              <a:t> Sports and BOA</a:t>
            </a:r>
          </a:p>
        </p:txBody>
      </p:sp>
      <p:sp>
        <p:nvSpPr>
          <p:cNvPr id="31" name="Rectangle 30">
            <a:extLst>
              <a:ext uri="{FF2B5EF4-FFF2-40B4-BE49-F238E27FC236}">
                <a16:creationId xmlns:a16="http://schemas.microsoft.com/office/drawing/2014/main" id="{C1FFBD16-A081-614A-8244-88C35FF403F9}"/>
              </a:ext>
            </a:extLst>
          </p:cNvPr>
          <p:cNvSpPr/>
          <p:nvPr/>
        </p:nvSpPr>
        <p:spPr>
          <a:xfrm>
            <a:off x="4632153" y="2618742"/>
            <a:ext cx="592429" cy="5385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sp>
        <p:nvSpPr>
          <p:cNvPr id="32" name="Rectangle 31">
            <a:extLst>
              <a:ext uri="{FF2B5EF4-FFF2-40B4-BE49-F238E27FC236}">
                <a16:creationId xmlns:a16="http://schemas.microsoft.com/office/drawing/2014/main" id="{814AAA39-5655-0E45-A57E-2869AC374745}"/>
              </a:ext>
            </a:extLst>
          </p:cNvPr>
          <p:cNvSpPr/>
          <p:nvPr/>
        </p:nvSpPr>
        <p:spPr>
          <a:xfrm>
            <a:off x="7042111" y="2629788"/>
            <a:ext cx="592429" cy="5385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sp>
        <p:nvSpPr>
          <p:cNvPr id="33" name="Rectangle 32">
            <a:extLst>
              <a:ext uri="{FF2B5EF4-FFF2-40B4-BE49-F238E27FC236}">
                <a16:creationId xmlns:a16="http://schemas.microsoft.com/office/drawing/2014/main" id="{817221C9-E076-2C41-9FEB-1A673D6A0146}"/>
              </a:ext>
            </a:extLst>
          </p:cNvPr>
          <p:cNvSpPr/>
          <p:nvPr/>
        </p:nvSpPr>
        <p:spPr>
          <a:xfrm>
            <a:off x="9452069" y="2617983"/>
            <a:ext cx="592429" cy="5385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grpSp>
        <p:nvGrpSpPr>
          <p:cNvPr id="34" name="Group 33">
            <a:extLst>
              <a:ext uri="{FF2B5EF4-FFF2-40B4-BE49-F238E27FC236}">
                <a16:creationId xmlns:a16="http://schemas.microsoft.com/office/drawing/2014/main" id="{B7DA408D-7849-F44B-8A44-A40B3C2A5A5A}"/>
              </a:ext>
            </a:extLst>
          </p:cNvPr>
          <p:cNvGrpSpPr/>
          <p:nvPr/>
        </p:nvGrpSpPr>
        <p:grpSpPr>
          <a:xfrm>
            <a:off x="4672430" y="2668795"/>
            <a:ext cx="498851" cy="421108"/>
            <a:chOff x="-3181350" y="-1374775"/>
            <a:chExt cx="1833562" cy="1547812"/>
          </a:xfrm>
          <a:solidFill>
            <a:schemeClr val="accent1"/>
          </a:solidFill>
        </p:grpSpPr>
        <p:sp>
          <p:nvSpPr>
            <p:cNvPr id="35" name="Freeform 165">
              <a:extLst>
                <a:ext uri="{FF2B5EF4-FFF2-40B4-BE49-F238E27FC236}">
                  <a16:creationId xmlns:a16="http://schemas.microsoft.com/office/drawing/2014/main" id="{DE3A8B21-5913-4649-818A-35E9710B4DD8}"/>
                </a:ext>
              </a:extLst>
            </p:cNvPr>
            <p:cNvSpPr>
              <a:spLocks noEditPoints="1"/>
            </p:cNvSpPr>
            <p:nvPr/>
          </p:nvSpPr>
          <p:spPr bwMode="auto">
            <a:xfrm>
              <a:off x="-3181350" y="-900113"/>
              <a:ext cx="1833562" cy="1073150"/>
            </a:xfrm>
            <a:custGeom>
              <a:avLst/>
              <a:gdLst>
                <a:gd name="T0" fmla="*/ 993 w 1155"/>
                <a:gd name="T1" fmla="*/ 385 h 676"/>
                <a:gd name="T2" fmla="*/ 1014 w 1155"/>
                <a:gd name="T3" fmla="*/ 381 h 676"/>
                <a:gd name="T4" fmla="*/ 1038 w 1155"/>
                <a:gd name="T5" fmla="*/ 369 h 676"/>
                <a:gd name="T6" fmla="*/ 1055 w 1155"/>
                <a:gd name="T7" fmla="*/ 347 h 676"/>
                <a:gd name="T8" fmla="*/ 1064 w 1155"/>
                <a:gd name="T9" fmla="*/ 320 h 676"/>
                <a:gd name="T10" fmla="*/ 1064 w 1155"/>
                <a:gd name="T11" fmla="*/ 64 h 676"/>
                <a:gd name="T12" fmla="*/ 1055 w 1155"/>
                <a:gd name="T13" fmla="*/ 37 h 676"/>
                <a:gd name="T14" fmla="*/ 1038 w 1155"/>
                <a:gd name="T15" fmla="*/ 16 h 676"/>
                <a:gd name="T16" fmla="*/ 1014 w 1155"/>
                <a:gd name="T17" fmla="*/ 3 h 676"/>
                <a:gd name="T18" fmla="*/ 692 w 1155"/>
                <a:gd name="T19" fmla="*/ 0 h 676"/>
                <a:gd name="T20" fmla="*/ 670 w 1155"/>
                <a:gd name="T21" fmla="*/ 3 h 676"/>
                <a:gd name="T22" fmla="*/ 646 w 1155"/>
                <a:gd name="T23" fmla="*/ 16 h 676"/>
                <a:gd name="T24" fmla="*/ 628 w 1155"/>
                <a:gd name="T25" fmla="*/ 37 h 676"/>
                <a:gd name="T26" fmla="*/ 621 w 1155"/>
                <a:gd name="T27" fmla="*/ 64 h 676"/>
                <a:gd name="T28" fmla="*/ 621 w 1155"/>
                <a:gd name="T29" fmla="*/ 320 h 676"/>
                <a:gd name="T30" fmla="*/ 628 w 1155"/>
                <a:gd name="T31" fmla="*/ 347 h 676"/>
                <a:gd name="T32" fmla="*/ 646 w 1155"/>
                <a:gd name="T33" fmla="*/ 369 h 676"/>
                <a:gd name="T34" fmla="*/ 670 w 1155"/>
                <a:gd name="T35" fmla="*/ 381 h 676"/>
                <a:gd name="T36" fmla="*/ 716 w 1155"/>
                <a:gd name="T37" fmla="*/ 385 h 676"/>
                <a:gd name="T38" fmla="*/ 576 w 1155"/>
                <a:gd name="T39" fmla="*/ 223 h 676"/>
                <a:gd name="T40" fmla="*/ 570 w 1155"/>
                <a:gd name="T41" fmla="*/ 206 h 676"/>
                <a:gd name="T42" fmla="*/ 553 w 1155"/>
                <a:gd name="T43" fmla="*/ 200 h 676"/>
                <a:gd name="T44" fmla="*/ 391 w 1155"/>
                <a:gd name="T45" fmla="*/ 201 h 676"/>
                <a:gd name="T46" fmla="*/ 378 w 1155"/>
                <a:gd name="T47" fmla="*/ 214 h 676"/>
                <a:gd name="T48" fmla="*/ 318 w 1155"/>
                <a:gd name="T49" fmla="*/ 624 h 676"/>
                <a:gd name="T50" fmla="*/ 317 w 1155"/>
                <a:gd name="T51" fmla="*/ 443 h 676"/>
                <a:gd name="T52" fmla="*/ 304 w 1155"/>
                <a:gd name="T53" fmla="*/ 431 h 676"/>
                <a:gd name="T54" fmla="*/ 143 w 1155"/>
                <a:gd name="T55" fmla="*/ 429 h 676"/>
                <a:gd name="T56" fmla="*/ 126 w 1155"/>
                <a:gd name="T57" fmla="*/ 436 h 676"/>
                <a:gd name="T58" fmla="*/ 119 w 1155"/>
                <a:gd name="T59" fmla="*/ 453 h 676"/>
                <a:gd name="T60" fmla="*/ 21 w 1155"/>
                <a:gd name="T61" fmla="*/ 625 h 676"/>
                <a:gd name="T62" fmla="*/ 4 w 1155"/>
                <a:gd name="T63" fmla="*/ 636 h 676"/>
                <a:gd name="T64" fmla="*/ 0 w 1155"/>
                <a:gd name="T65" fmla="*/ 650 h 676"/>
                <a:gd name="T66" fmla="*/ 8 w 1155"/>
                <a:gd name="T67" fmla="*/ 668 h 676"/>
                <a:gd name="T68" fmla="*/ 25 w 1155"/>
                <a:gd name="T69" fmla="*/ 676 h 676"/>
                <a:gd name="T70" fmla="*/ 1140 w 1155"/>
                <a:gd name="T71" fmla="*/ 673 h 676"/>
                <a:gd name="T72" fmla="*/ 1154 w 1155"/>
                <a:gd name="T73" fmla="*/ 659 h 676"/>
                <a:gd name="T74" fmla="*/ 1155 w 1155"/>
                <a:gd name="T75" fmla="*/ 644 h 676"/>
                <a:gd name="T76" fmla="*/ 1144 w 1155"/>
                <a:gd name="T77" fmla="*/ 629 h 676"/>
                <a:gd name="T78" fmla="*/ 1130 w 1155"/>
                <a:gd name="T79" fmla="*/ 624 h 676"/>
                <a:gd name="T80" fmla="*/ 763 w 1155"/>
                <a:gd name="T81" fmla="*/ 125 h 676"/>
                <a:gd name="T82" fmla="*/ 692 w 1155"/>
                <a:gd name="T83" fmla="*/ 337 h 676"/>
                <a:gd name="T84" fmla="*/ 678 w 1155"/>
                <a:gd name="T85" fmla="*/ 334 h 676"/>
                <a:gd name="T86" fmla="*/ 667 w 1155"/>
                <a:gd name="T87" fmla="*/ 318 h 676"/>
                <a:gd name="T88" fmla="*/ 667 w 1155"/>
                <a:gd name="T89" fmla="*/ 66 h 676"/>
                <a:gd name="T90" fmla="*/ 678 w 1155"/>
                <a:gd name="T91" fmla="*/ 51 h 676"/>
                <a:gd name="T92" fmla="*/ 993 w 1155"/>
                <a:gd name="T93" fmla="*/ 46 h 676"/>
                <a:gd name="T94" fmla="*/ 1007 w 1155"/>
                <a:gd name="T95" fmla="*/ 51 h 676"/>
                <a:gd name="T96" fmla="*/ 1017 w 1155"/>
                <a:gd name="T97" fmla="*/ 66 h 676"/>
                <a:gd name="T98" fmla="*/ 1017 w 1155"/>
                <a:gd name="T99" fmla="*/ 318 h 676"/>
                <a:gd name="T100" fmla="*/ 1007 w 1155"/>
                <a:gd name="T101" fmla="*/ 334 h 676"/>
                <a:gd name="T102" fmla="*/ 969 w 1155"/>
                <a:gd name="T103" fmla="*/ 337 h 676"/>
                <a:gd name="T104" fmla="*/ 921 w 1155"/>
                <a:gd name="T105" fmla="*/ 385 h 676"/>
                <a:gd name="T106" fmla="*/ 874 w 1155"/>
                <a:gd name="T107" fmla="*/ 624 h 676"/>
                <a:gd name="T108" fmla="*/ 821 w 1155"/>
                <a:gd name="T109" fmla="*/ 352 h 676"/>
                <a:gd name="T110" fmla="*/ 808 w 1155"/>
                <a:gd name="T111" fmla="*/ 624 h 676"/>
                <a:gd name="T112" fmla="*/ 763 w 1155"/>
                <a:gd name="T113" fmla="*/ 621 h 676"/>
                <a:gd name="T114" fmla="*/ 530 w 1155"/>
                <a:gd name="T115" fmla="*/ 624 h 676"/>
                <a:gd name="T116" fmla="*/ 271 w 1155"/>
                <a:gd name="T117" fmla="*/ 477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55" h="676">
                  <a:moveTo>
                    <a:pt x="1130" y="624"/>
                  </a:moveTo>
                  <a:lnTo>
                    <a:pt x="969" y="624"/>
                  </a:lnTo>
                  <a:lnTo>
                    <a:pt x="969" y="385"/>
                  </a:lnTo>
                  <a:lnTo>
                    <a:pt x="993" y="385"/>
                  </a:lnTo>
                  <a:lnTo>
                    <a:pt x="993" y="385"/>
                  </a:lnTo>
                  <a:lnTo>
                    <a:pt x="1000" y="385"/>
                  </a:lnTo>
                  <a:lnTo>
                    <a:pt x="1008" y="384"/>
                  </a:lnTo>
                  <a:lnTo>
                    <a:pt x="1014" y="381"/>
                  </a:lnTo>
                  <a:lnTo>
                    <a:pt x="1021" y="379"/>
                  </a:lnTo>
                  <a:lnTo>
                    <a:pt x="1027" y="376"/>
                  </a:lnTo>
                  <a:lnTo>
                    <a:pt x="1033" y="373"/>
                  </a:lnTo>
                  <a:lnTo>
                    <a:pt x="1038" y="369"/>
                  </a:lnTo>
                  <a:lnTo>
                    <a:pt x="1043" y="363"/>
                  </a:lnTo>
                  <a:lnTo>
                    <a:pt x="1048" y="359"/>
                  </a:lnTo>
                  <a:lnTo>
                    <a:pt x="1052" y="353"/>
                  </a:lnTo>
                  <a:lnTo>
                    <a:pt x="1055" y="347"/>
                  </a:lnTo>
                  <a:lnTo>
                    <a:pt x="1059" y="340"/>
                  </a:lnTo>
                  <a:lnTo>
                    <a:pt x="1061" y="334"/>
                  </a:lnTo>
                  <a:lnTo>
                    <a:pt x="1063" y="327"/>
                  </a:lnTo>
                  <a:lnTo>
                    <a:pt x="1064" y="320"/>
                  </a:lnTo>
                  <a:lnTo>
                    <a:pt x="1064" y="313"/>
                  </a:lnTo>
                  <a:lnTo>
                    <a:pt x="1064" y="71"/>
                  </a:lnTo>
                  <a:lnTo>
                    <a:pt x="1064" y="71"/>
                  </a:lnTo>
                  <a:lnTo>
                    <a:pt x="1064" y="64"/>
                  </a:lnTo>
                  <a:lnTo>
                    <a:pt x="1063" y="57"/>
                  </a:lnTo>
                  <a:lnTo>
                    <a:pt x="1061" y="50"/>
                  </a:lnTo>
                  <a:lnTo>
                    <a:pt x="1059" y="43"/>
                  </a:lnTo>
                  <a:lnTo>
                    <a:pt x="1055" y="37"/>
                  </a:lnTo>
                  <a:lnTo>
                    <a:pt x="1052" y="31"/>
                  </a:lnTo>
                  <a:lnTo>
                    <a:pt x="1048" y="26"/>
                  </a:lnTo>
                  <a:lnTo>
                    <a:pt x="1043" y="20"/>
                  </a:lnTo>
                  <a:lnTo>
                    <a:pt x="1038" y="16"/>
                  </a:lnTo>
                  <a:lnTo>
                    <a:pt x="1033" y="12"/>
                  </a:lnTo>
                  <a:lnTo>
                    <a:pt x="1027" y="9"/>
                  </a:lnTo>
                  <a:lnTo>
                    <a:pt x="1021" y="5"/>
                  </a:lnTo>
                  <a:lnTo>
                    <a:pt x="1014" y="3"/>
                  </a:lnTo>
                  <a:lnTo>
                    <a:pt x="1008" y="1"/>
                  </a:lnTo>
                  <a:lnTo>
                    <a:pt x="1000" y="0"/>
                  </a:lnTo>
                  <a:lnTo>
                    <a:pt x="993" y="0"/>
                  </a:lnTo>
                  <a:lnTo>
                    <a:pt x="692" y="0"/>
                  </a:lnTo>
                  <a:lnTo>
                    <a:pt x="692" y="0"/>
                  </a:lnTo>
                  <a:lnTo>
                    <a:pt x="684" y="0"/>
                  </a:lnTo>
                  <a:lnTo>
                    <a:pt x="677" y="1"/>
                  </a:lnTo>
                  <a:lnTo>
                    <a:pt x="670" y="3"/>
                  </a:lnTo>
                  <a:lnTo>
                    <a:pt x="664" y="5"/>
                  </a:lnTo>
                  <a:lnTo>
                    <a:pt x="657" y="9"/>
                  </a:lnTo>
                  <a:lnTo>
                    <a:pt x="652" y="12"/>
                  </a:lnTo>
                  <a:lnTo>
                    <a:pt x="646" y="16"/>
                  </a:lnTo>
                  <a:lnTo>
                    <a:pt x="641" y="20"/>
                  </a:lnTo>
                  <a:lnTo>
                    <a:pt x="636" y="26"/>
                  </a:lnTo>
                  <a:lnTo>
                    <a:pt x="633" y="31"/>
                  </a:lnTo>
                  <a:lnTo>
                    <a:pt x="628" y="37"/>
                  </a:lnTo>
                  <a:lnTo>
                    <a:pt x="626" y="43"/>
                  </a:lnTo>
                  <a:lnTo>
                    <a:pt x="623" y="50"/>
                  </a:lnTo>
                  <a:lnTo>
                    <a:pt x="622" y="57"/>
                  </a:lnTo>
                  <a:lnTo>
                    <a:pt x="621" y="64"/>
                  </a:lnTo>
                  <a:lnTo>
                    <a:pt x="620" y="71"/>
                  </a:lnTo>
                  <a:lnTo>
                    <a:pt x="620" y="313"/>
                  </a:lnTo>
                  <a:lnTo>
                    <a:pt x="620" y="313"/>
                  </a:lnTo>
                  <a:lnTo>
                    <a:pt x="621" y="320"/>
                  </a:lnTo>
                  <a:lnTo>
                    <a:pt x="622" y="327"/>
                  </a:lnTo>
                  <a:lnTo>
                    <a:pt x="623" y="334"/>
                  </a:lnTo>
                  <a:lnTo>
                    <a:pt x="626" y="340"/>
                  </a:lnTo>
                  <a:lnTo>
                    <a:pt x="628" y="347"/>
                  </a:lnTo>
                  <a:lnTo>
                    <a:pt x="633" y="353"/>
                  </a:lnTo>
                  <a:lnTo>
                    <a:pt x="636" y="359"/>
                  </a:lnTo>
                  <a:lnTo>
                    <a:pt x="641" y="363"/>
                  </a:lnTo>
                  <a:lnTo>
                    <a:pt x="646" y="369"/>
                  </a:lnTo>
                  <a:lnTo>
                    <a:pt x="652" y="373"/>
                  </a:lnTo>
                  <a:lnTo>
                    <a:pt x="657" y="376"/>
                  </a:lnTo>
                  <a:lnTo>
                    <a:pt x="664" y="379"/>
                  </a:lnTo>
                  <a:lnTo>
                    <a:pt x="670" y="381"/>
                  </a:lnTo>
                  <a:lnTo>
                    <a:pt x="677" y="384"/>
                  </a:lnTo>
                  <a:lnTo>
                    <a:pt x="684" y="385"/>
                  </a:lnTo>
                  <a:lnTo>
                    <a:pt x="692" y="385"/>
                  </a:lnTo>
                  <a:lnTo>
                    <a:pt x="716" y="385"/>
                  </a:lnTo>
                  <a:lnTo>
                    <a:pt x="716" y="624"/>
                  </a:lnTo>
                  <a:lnTo>
                    <a:pt x="576" y="624"/>
                  </a:lnTo>
                  <a:lnTo>
                    <a:pt x="576" y="223"/>
                  </a:lnTo>
                  <a:lnTo>
                    <a:pt x="576" y="223"/>
                  </a:lnTo>
                  <a:lnTo>
                    <a:pt x="576" y="218"/>
                  </a:lnTo>
                  <a:lnTo>
                    <a:pt x="574" y="214"/>
                  </a:lnTo>
                  <a:lnTo>
                    <a:pt x="572" y="210"/>
                  </a:lnTo>
                  <a:lnTo>
                    <a:pt x="570" y="206"/>
                  </a:lnTo>
                  <a:lnTo>
                    <a:pt x="566" y="203"/>
                  </a:lnTo>
                  <a:lnTo>
                    <a:pt x="562" y="201"/>
                  </a:lnTo>
                  <a:lnTo>
                    <a:pt x="558" y="200"/>
                  </a:lnTo>
                  <a:lnTo>
                    <a:pt x="553" y="200"/>
                  </a:lnTo>
                  <a:lnTo>
                    <a:pt x="400" y="200"/>
                  </a:lnTo>
                  <a:lnTo>
                    <a:pt x="400" y="200"/>
                  </a:lnTo>
                  <a:lnTo>
                    <a:pt x="396" y="200"/>
                  </a:lnTo>
                  <a:lnTo>
                    <a:pt x="391" y="201"/>
                  </a:lnTo>
                  <a:lnTo>
                    <a:pt x="387" y="203"/>
                  </a:lnTo>
                  <a:lnTo>
                    <a:pt x="384" y="206"/>
                  </a:lnTo>
                  <a:lnTo>
                    <a:pt x="381" y="210"/>
                  </a:lnTo>
                  <a:lnTo>
                    <a:pt x="378" y="214"/>
                  </a:lnTo>
                  <a:lnTo>
                    <a:pt x="377" y="218"/>
                  </a:lnTo>
                  <a:lnTo>
                    <a:pt x="377" y="223"/>
                  </a:lnTo>
                  <a:lnTo>
                    <a:pt x="377" y="624"/>
                  </a:lnTo>
                  <a:lnTo>
                    <a:pt x="318" y="624"/>
                  </a:lnTo>
                  <a:lnTo>
                    <a:pt x="318" y="453"/>
                  </a:lnTo>
                  <a:lnTo>
                    <a:pt x="318" y="453"/>
                  </a:lnTo>
                  <a:lnTo>
                    <a:pt x="318" y="447"/>
                  </a:lnTo>
                  <a:lnTo>
                    <a:pt x="317" y="443"/>
                  </a:lnTo>
                  <a:lnTo>
                    <a:pt x="315" y="440"/>
                  </a:lnTo>
                  <a:lnTo>
                    <a:pt x="311" y="436"/>
                  </a:lnTo>
                  <a:lnTo>
                    <a:pt x="308" y="433"/>
                  </a:lnTo>
                  <a:lnTo>
                    <a:pt x="304" y="431"/>
                  </a:lnTo>
                  <a:lnTo>
                    <a:pt x="300" y="430"/>
                  </a:lnTo>
                  <a:lnTo>
                    <a:pt x="295" y="429"/>
                  </a:lnTo>
                  <a:lnTo>
                    <a:pt x="143" y="429"/>
                  </a:lnTo>
                  <a:lnTo>
                    <a:pt x="143" y="429"/>
                  </a:lnTo>
                  <a:lnTo>
                    <a:pt x="137" y="430"/>
                  </a:lnTo>
                  <a:lnTo>
                    <a:pt x="133" y="431"/>
                  </a:lnTo>
                  <a:lnTo>
                    <a:pt x="130" y="433"/>
                  </a:lnTo>
                  <a:lnTo>
                    <a:pt x="126" y="436"/>
                  </a:lnTo>
                  <a:lnTo>
                    <a:pt x="123" y="440"/>
                  </a:lnTo>
                  <a:lnTo>
                    <a:pt x="121" y="443"/>
                  </a:lnTo>
                  <a:lnTo>
                    <a:pt x="119" y="447"/>
                  </a:lnTo>
                  <a:lnTo>
                    <a:pt x="119" y="453"/>
                  </a:lnTo>
                  <a:lnTo>
                    <a:pt x="119" y="624"/>
                  </a:lnTo>
                  <a:lnTo>
                    <a:pt x="25" y="624"/>
                  </a:lnTo>
                  <a:lnTo>
                    <a:pt x="25" y="624"/>
                  </a:lnTo>
                  <a:lnTo>
                    <a:pt x="21" y="625"/>
                  </a:lnTo>
                  <a:lnTo>
                    <a:pt x="15" y="626"/>
                  </a:lnTo>
                  <a:lnTo>
                    <a:pt x="11" y="629"/>
                  </a:lnTo>
                  <a:lnTo>
                    <a:pt x="8" y="631"/>
                  </a:lnTo>
                  <a:lnTo>
                    <a:pt x="4" y="636"/>
                  </a:lnTo>
                  <a:lnTo>
                    <a:pt x="2" y="640"/>
                  </a:lnTo>
                  <a:lnTo>
                    <a:pt x="0" y="644"/>
                  </a:lnTo>
                  <a:lnTo>
                    <a:pt x="0" y="650"/>
                  </a:lnTo>
                  <a:lnTo>
                    <a:pt x="0" y="650"/>
                  </a:lnTo>
                  <a:lnTo>
                    <a:pt x="0" y="655"/>
                  </a:lnTo>
                  <a:lnTo>
                    <a:pt x="2" y="659"/>
                  </a:lnTo>
                  <a:lnTo>
                    <a:pt x="4" y="664"/>
                  </a:lnTo>
                  <a:lnTo>
                    <a:pt x="8" y="668"/>
                  </a:lnTo>
                  <a:lnTo>
                    <a:pt x="11" y="671"/>
                  </a:lnTo>
                  <a:lnTo>
                    <a:pt x="15" y="673"/>
                  </a:lnTo>
                  <a:lnTo>
                    <a:pt x="21" y="674"/>
                  </a:lnTo>
                  <a:lnTo>
                    <a:pt x="25" y="676"/>
                  </a:lnTo>
                  <a:lnTo>
                    <a:pt x="1130" y="676"/>
                  </a:lnTo>
                  <a:lnTo>
                    <a:pt x="1130" y="676"/>
                  </a:lnTo>
                  <a:lnTo>
                    <a:pt x="1135" y="674"/>
                  </a:lnTo>
                  <a:lnTo>
                    <a:pt x="1140" y="673"/>
                  </a:lnTo>
                  <a:lnTo>
                    <a:pt x="1144" y="671"/>
                  </a:lnTo>
                  <a:lnTo>
                    <a:pt x="1147" y="668"/>
                  </a:lnTo>
                  <a:lnTo>
                    <a:pt x="1150" y="664"/>
                  </a:lnTo>
                  <a:lnTo>
                    <a:pt x="1154" y="659"/>
                  </a:lnTo>
                  <a:lnTo>
                    <a:pt x="1155" y="655"/>
                  </a:lnTo>
                  <a:lnTo>
                    <a:pt x="1155" y="650"/>
                  </a:lnTo>
                  <a:lnTo>
                    <a:pt x="1155" y="650"/>
                  </a:lnTo>
                  <a:lnTo>
                    <a:pt x="1155" y="644"/>
                  </a:lnTo>
                  <a:lnTo>
                    <a:pt x="1154" y="640"/>
                  </a:lnTo>
                  <a:lnTo>
                    <a:pt x="1150" y="636"/>
                  </a:lnTo>
                  <a:lnTo>
                    <a:pt x="1147" y="631"/>
                  </a:lnTo>
                  <a:lnTo>
                    <a:pt x="1144" y="629"/>
                  </a:lnTo>
                  <a:lnTo>
                    <a:pt x="1140" y="626"/>
                  </a:lnTo>
                  <a:lnTo>
                    <a:pt x="1135" y="625"/>
                  </a:lnTo>
                  <a:lnTo>
                    <a:pt x="1130" y="624"/>
                  </a:lnTo>
                  <a:lnTo>
                    <a:pt x="1130" y="624"/>
                  </a:lnTo>
                  <a:close/>
                  <a:moveTo>
                    <a:pt x="763" y="621"/>
                  </a:moveTo>
                  <a:lnTo>
                    <a:pt x="763" y="385"/>
                  </a:lnTo>
                  <a:lnTo>
                    <a:pt x="763" y="173"/>
                  </a:lnTo>
                  <a:lnTo>
                    <a:pt x="763" y="125"/>
                  </a:lnTo>
                  <a:lnTo>
                    <a:pt x="716" y="125"/>
                  </a:lnTo>
                  <a:lnTo>
                    <a:pt x="716" y="173"/>
                  </a:lnTo>
                  <a:lnTo>
                    <a:pt x="716" y="337"/>
                  </a:lnTo>
                  <a:lnTo>
                    <a:pt x="692" y="337"/>
                  </a:lnTo>
                  <a:lnTo>
                    <a:pt x="692" y="337"/>
                  </a:lnTo>
                  <a:lnTo>
                    <a:pt x="687" y="337"/>
                  </a:lnTo>
                  <a:lnTo>
                    <a:pt x="682" y="336"/>
                  </a:lnTo>
                  <a:lnTo>
                    <a:pt x="678" y="334"/>
                  </a:lnTo>
                  <a:lnTo>
                    <a:pt x="674" y="331"/>
                  </a:lnTo>
                  <a:lnTo>
                    <a:pt x="671" y="326"/>
                  </a:lnTo>
                  <a:lnTo>
                    <a:pt x="669" y="323"/>
                  </a:lnTo>
                  <a:lnTo>
                    <a:pt x="667" y="318"/>
                  </a:lnTo>
                  <a:lnTo>
                    <a:pt x="667" y="313"/>
                  </a:lnTo>
                  <a:lnTo>
                    <a:pt x="667" y="71"/>
                  </a:lnTo>
                  <a:lnTo>
                    <a:pt x="667" y="71"/>
                  </a:lnTo>
                  <a:lnTo>
                    <a:pt x="667" y="66"/>
                  </a:lnTo>
                  <a:lnTo>
                    <a:pt x="669" y="61"/>
                  </a:lnTo>
                  <a:lnTo>
                    <a:pt x="671" y="57"/>
                  </a:lnTo>
                  <a:lnTo>
                    <a:pt x="674" y="54"/>
                  </a:lnTo>
                  <a:lnTo>
                    <a:pt x="678" y="51"/>
                  </a:lnTo>
                  <a:lnTo>
                    <a:pt x="682" y="49"/>
                  </a:lnTo>
                  <a:lnTo>
                    <a:pt x="687" y="47"/>
                  </a:lnTo>
                  <a:lnTo>
                    <a:pt x="692" y="46"/>
                  </a:lnTo>
                  <a:lnTo>
                    <a:pt x="993" y="46"/>
                  </a:lnTo>
                  <a:lnTo>
                    <a:pt x="993" y="46"/>
                  </a:lnTo>
                  <a:lnTo>
                    <a:pt x="998" y="47"/>
                  </a:lnTo>
                  <a:lnTo>
                    <a:pt x="1002" y="49"/>
                  </a:lnTo>
                  <a:lnTo>
                    <a:pt x="1007" y="51"/>
                  </a:lnTo>
                  <a:lnTo>
                    <a:pt x="1010" y="54"/>
                  </a:lnTo>
                  <a:lnTo>
                    <a:pt x="1013" y="57"/>
                  </a:lnTo>
                  <a:lnTo>
                    <a:pt x="1015" y="61"/>
                  </a:lnTo>
                  <a:lnTo>
                    <a:pt x="1017" y="66"/>
                  </a:lnTo>
                  <a:lnTo>
                    <a:pt x="1017" y="71"/>
                  </a:lnTo>
                  <a:lnTo>
                    <a:pt x="1017" y="313"/>
                  </a:lnTo>
                  <a:lnTo>
                    <a:pt x="1017" y="313"/>
                  </a:lnTo>
                  <a:lnTo>
                    <a:pt x="1017" y="318"/>
                  </a:lnTo>
                  <a:lnTo>
                    <a:pt x="1015" y="323"/>
                  </a:lnTo>
                  <a:lnTo>
                    <a:pt x="1013" y="326"/>
                  </a:lnTo>
                  <a:lnTo>
                    <a:pt x="1010" y="331"/>
                  </a:lnTo>
                  <a:lnTo>
                    <a:pt x="1007" y="334"/>
                  </a:lnTo>
                  <a:lnTo>
                    <a:pt x="1002" y="336"/>
                  </a:lnTo>
                  <a:lnTo>
                    <a:pt x="998" y="337"/>
                  </a:lnTo>
                  <a:lnTo>
                    <a:pt x="993" y="337"/>
                  </a:lnTo>
                  <a:lnTo>
                    <a:pt x="969" y="337"/>
                  </a:lnTo>
                  <a:lnTo>
                    <a:pt x="969" y="125"/>
                  </a:lnTo>
                  <a:lnTo>
                    <a:pt x="921" y="125"/>
                  </a:lnTo>
                  <a:lnTo>
                    <a:pt x="921" y="361"/>
                  </a:lnTo>
                  <a:lnTo>
                    <a:pt x="921" y="385"/>
                  </a:lnTo>
                  <a:lnTo>
                    <a:pt x="921" y="623"/>
                  </a:lnTo>
                  <a:lnTo>
                    <a:pt x="921" y="623"/>
                  </a:lnTo>
                  <a:lnTo>
                    <a:pt x="916" y="624"/>
                  </a:lnTo>
                  <a:lnTo>
                    <a:pt x="874" y="624"/>
                  </a:lnTo>
                  <a:lnTo>
                    <a:pt x="874" y="624"/>
                  </a:lnTo>
                  <a:lnTo>
                    <a:pt x="867" y="623"/>
                  </a:lnTo>
                  <a:lnTo>
                    <a:pt x="867" y="352"/>
                  </a:lnTo>
                  <a:lnTo>
                    <a:pt x="821" y="352"/>
                  </a:lnTo>
                  <a:lnTo>
                    <a:pt x="821" y="621"/>
                  </a:lnTo>
                  <a:lnTo>
                    <a:pt x="821" y="621"/>
                  </a:lnTo>
                  <a:lnTo>
                    <a:pt x="814" y="623"/>
                  </a:lnTo>
                  <a:lnTo>
                    <a:pt x="808" y="624"/>
                  </a:lnTo>
                  <a:lnTo>
                    <a:pt x="776" y="624"/>
                  </a:lnTo>
                  <a:lnTo>
                    <a:pt x="776" y="624"/>
                  </a:lnTo>
                  <a:lnTo>
                    <a:pt x="769" y="623"/>
                  </a:lnTo>
                  <a:lnTo>
                    <a:pt x="763" y="621"/>
                  </a:lnTo>
                  <a:lnTo>
                    <a:pt x="763" y="621"/>
                  </a:lnTo>
                  <a:close/>
                  <a:moveTo>
                    <a:pt x="424" y="246"/>
                  </a:moveTo>
                  <a:lnTo>
                    <a:pt x="530" y="246"/>
                  </a:lnTo>
                  <a:lnTo>
                    <a:pt x="530" y="624"/>
                  </a:lnTo>
                  <a:lnTo>
                    <a:pt x="424" y="624"/>
                  </a:lnTo>
                  <a:lnTo>
                    <a:pt x="424" y="246"/>
                  </a:lnTo>
                  <a:close/>
                  <a:moveTo>
                    <a:pt x="166" y="477"/>
                  </a:moveTo>
                  <a:lnTo>
                    <a:pt x="271" y="477"/>
                  </a:lnTo>
                  <a:lnTo>
                    <a:pt x="271" y="624"/>
                  </a:lnTo>
                  <a:lnTo>
                    <a:pt x="166" y="624"/>
                  </a:lnTo>
                  <a:lnTo>
                    <a:pt x="166" y="477"/>
                  </a:lnTo>
                  <a:close/>
                </a:path>
              </a:pathLst>
            </a:custGeom>
            <a:grpFill/>
            <a:ln>
              <a:solidFill>
                <a:schemeClr val="accent2"/>
              </a:solidFill>
            </a:ln>
          </p:spPr>
          <p:txBody>
            <a:bodyPr vert="horz" wrap="square" lIns="91440" tIns="45720" rIns="91440" bIns="45720" numCol="1" anchor="t" anchorCtr="0" compatLnSpc="1">
              <a:prstTxWarp prst="textNoShape">
                <a:avLst/>
              </a:prstTxWarp>
            </a:bodyPr>
            <a:lstStyle/>
            <a:p>
              <a:endParaRPr lang="en-US" dirty="0"/>
            </a:p>
          </p:txBody>
        </p:sp>
        <p:sp>
          <p:nvSpPr>
            <p:cNvPr id="36" name="Freeform 166">
              <a:extLst>
                <a:ext uri="{FF2B5EF4-FFF2-40B4-BE49-F238E27FC236}">
                  <a16:creationId xmlns:a16="http://schemas.microsoft.com/office/drawing/2014/main" id="{6AFF9FBA-DCC5-7948-9E18-0D6BA53F08F6}"/>
                </a:ext>
              </a:extLst>
            </p:cNvPr>
            <p:cNvSpPr>
              <a:spLocks noEditPoints="1"/>
            </p:cNvSpPr>
            <p:nvPr/>
          </p:nvSpPr>
          <p:spPr bwMode="auto">
            <a:xfrm>
              <a:off x="-3089275" y="-1374775"/>
              <a:ext cx="769937" cy="892175"/>
            </a:xfrm>
            <a:custGeom>
              <a:avLst/>
              <a:gdLst>
                <a:gd name="T0" fmla="*/ 57 w 485"/>
                <a:gd name="T1" fmla="*/ 560 h 562"/>
                <a:gd name="T2" fmla="*/ 77 w 485"/>
                <a:gd name="T3" fmla="*/ 556 h 562"/>
                <a:gd name="T4" fmla="*/ 137 w 485"/>
                <a:gd name="T5" fmla="*/ 531 h 562"/>
                <a:gd name="T6" fmla="*/ 206 w 485"/>
                <a:gd name="T7" fmla="*/ 489 h 562"/>
                <a:gd name="T8" fmla="*/ 277 w 485"/>
                <a:gd name="T9" fmla="*/ 430 h 562"/>
                <a:gd name="T10" fmla="*/ 340 w 485"/>
                <a:gd name="T11" fmla="*/ 354 h 562"/>
                <a:gd name="T12" fmla="*/ 365 w 485"/>
                <a:gd name="T13" fmla="*/ 311 h 562"/>
                <a:gd name="T14" fmla="*/ 383 w 485"/>
                <a:gd name="T15" fmla="*/ 264 h 562"/>
                <a:gd name="T16" fmla="*/ 450 w 485"/>
                <a:gd name="T17" fmla="*/ 264 h 562"/>
                <a:gd name="T18" fmla="*/ 466 w 485"/>
                <a:gd name="T19" fmla="*/ 259 h 562"/>
                <a:gd name="T20" fmla="*/ 478 w 485"/>
                <a:gd name="T21" fmla="*/ 249 h 562"/>
                <a:gd name="T22" fmla="*/ 483 w 485"/>
                <a:gd name="T23" fmla="*/ 239 h 562"/>
                <a:gd name="T24" fmla="*/ 484 w 485"/>
                <a:gd name="T25" fmla="*/ 224 h 562"/>
                <a:gd name="T26" fmla="*/ 478 w 485"/>
                <a:gd name="T27" fmla="*/ 208 h 562"/>
                <a:gd name="T28" fmla="*/ 344 w 485"/>
                <a:gd name="T29" fmla="*/ 20 h 562"/>
                <a:gd name="T30" fmla="*/ 318 w 485"/>
                <a:gd name="T31" fmla="*/ 2 h 562"/>
                <a:gd name="T32" fmla="*/ 308 w 485"/>
                <a:gd name="T33" fmla="*/ 0 h 562"/>
                <a:gd name="T34" fmla="*/ 288 w 485"/>
                <a:gd name="T35" fmla="*/ 5 h 562"/>
                <a:gd name="T36" fmla="*/ 140 w 485"/>
                <a:gd name="T37" fmla="*/ 203 h 562"/>
                <a:gd name="T38" fmla="*/ 135 w 485"/>
                <a:gd name="T39" fmla="*/ 213 h 562"/>
                <a:gd name="T40" fmla="*/ 131 w 485"/>
                <a:gd name="T41" fmla="*/ 230 h 562"/>
                <a:gd name="T42" fmla="*/ 136 w 485"/>
                <a:gd name="T43" fmla="*/ 245 h 562"/>
                <a:gd name="T44" fmla="*/ 141 w 485"/>
                <a:gd name="T45" fmla="*/ 252 h 562"/>
                <a:gd name="T46" fmla="*/ 155 w 485"/>
                <a:gd name="T47" fmla="*/ 261 h 562"/>
                <a:gd name="T48" fmla="*/ 172 w 485"/>
                <a:gd name="T49" fmla="*/ 264 h 562"/>
                <a:gd name="T50" fmla="*/ 216 w 485"/>
                <a:gd name="T51" fmla="*/ 278 h 562"/>
                <a:gd name="T52" fmla="*/ 190 w 485"/>
                <a:gd name="T53" fmla="*/ 322 h 562"/>
                <a:gd name="T54" fmla="*/ 142 w 485"/>
                <a:gd name="T55" fmla="*/ 379 h 562"/>
                <a:gd name="T56" fmla="*/ 89 w 485"/>
                <a:gd name="T57" fmla="*/ 429 h 562"/>
                <a:gd name="T58" fmla="*/ 51 w 485"/>
                <a:gd name="T59" fmla="*/ 455 h 562"/>
                <a:gd name="T60" fmla="*/ 29 w 485"/>
                <a:gd name="T61" fmla="*/ 466 h 562"/>
                <a:gd name="T62" fmla="*/ 6 w 485"/>
                <a:gd name="T63" fmla="*/ 490 h 562"/>
                <a:gd name="T64" fmla="*/ 0 w 485"/>
                <a:gd name="T65" fmla="*/ 515 h 562"/>
                <a:gd name="T66" fmla="*/ 4 w 485"/>
                <a:gd name="T67" fmla="*/ 531 h 562"/>
                <a:gd name="T68" fmla="*/ 19 w 485"/>
                <a:gd name="T69" fmla="*/ 551 h 562"/>
                <a:gd name="T70" fmla="*/ 42 w 485"/>
                <a:gd name="T71" fmla="*/ 560 h 562"/>
                <a:gd name="T72" fmla="*/ 59 w 485"/>
                <a:gd name="T73" fmla="*/ 503 h 562"/>
                <a:gd name="T74" fmla="*/ 91 w 485"/>
                <a:gd name="T75" fmla="*/ 486 h 562"/>
                <a:gd name="T76" fmla="*/ 142 w 485"/>
                <a:gd name="T77" fmla="*/ 445 h 562"/>
                <a:gd name="T78" fmla="*/ 193 w 485"/>
                <a:gd name="T79" fmla="*/ 393 h 562"/>
                <a:gd name="T80" fmla="*/ 236 w 485"/>
                <a:gd name="T81" fmla="*/ 335 h 562"/>
                <a:gd name="T82" fmla="*/ 266 w 485"/>
                <a:gd name="T83" fmla="*/ 278 h 562"/>
                <a:gd name="T84" fmla="*/ 276 w 485"/>
                <a:gd name="T85" fmla="*/ 244 h 562"/>
                <a:gd name="T86" fmla="*/ 273 w 485"/>
                <a:gd name="T87" fmla="*/ 230 h 562"/>
                <a:gd name="T88" fmla="*/ 266 w 485"/>
                <a:gd name="T89" fmla="*/ 222 h 562"/>
                <a:gd name="T90" fmla="*/ 252 w 485"/>
                <a:gd name="T91" fmla="*/ 218 h 562"/>
                <a:gd name="T92" fmla="*/ 428 w 485"/>
                <a:gd name="T93" fmla="*/ 218 h 562"/>
                <a:gd name="T94" fmla="*/ 362 w 485"/>
                <a:gd name="T95" fmla="*/ 218 h 562"/>
                <a:gd name="T96" fmla="*/ 346 w 485"/>
                <a:gd name="T97" fmla="*/ 228 h 562"/>
                <a:gd name="T98" fmla="*/ 343 w 485"/>
                <a:gd name="T99" fmla="*/ 235 h 562"/>
                <a:gd name="T100" fmla="*/ 327 w 485"/>
                <a:gd name="T101" fmla="*/ 282 h 562"/>
                <a:gd name="T102" fmla="*/ 304 w 485"/>
                <a:gd name="T103" fmla="*/ 324 h 562"/>
                <a:gd name="T104" fmla="*/ 266 w 485"/>
                <a:gd name="T105" fmla="*/ 373 h 562"/>
                <a:gd name="T106" fmla="*/ 199 w 485"/>
                <a:gd name="T107" fmla="*/ 435 h 562"/>
                <a:gd name="T108" fmla="*/ 132 w 485"/>
                <a:gd name="T109" fmla="*/ 479 h 562"/>
                <a:gd name="T110" fmla="*/ 77 w 485"/>
                <a:gd name="T111" fmla="*/ 506 h 562"/>
                <a:gd name="T112" fmla="*/ 52 w 485"/>
                <a:gd name="T113" fmla="*/ 514 h 562"/>
                <a:gd name="T114" fmla="*/ 48 w 485"/>
                <a:gd name="T115" fmla="*/ 513 h 562"/>
                <a:gd name="T116" fmla="*/ 53 w 485"/>
                <a:gd name="T117" fmla="*/ 506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85" h="562">
                  <a:moveTo>
                    <a:pt x="50" y="562"/>
                  </a:moveTo>
                  <a:lnTo>
                    <a:pt x="50" y="562"/>
                  </a:lnTo>
                  <a:lnTo>
                    <a:pt x="57" y="560"/>
                  </a:lnTo>
                  <a:lnTo>
                    <a:pt x="62" y="559"/>
                  </a:lnTo>
                  <a:lnTo>
                    <a:pt x="62" y="559"/>
                  </a:lnTo>
                  <a:lnTo>
                    <a:pt x="77" y="556"/>
                  </a:lnTo>
                  <a:lnTo>
                    <a:pt x="96" y="550"/>
                  </a:lnTo>
                  <a:lnTo>
                    <a:pt x="115" y="541"/>
                  </a:lnTo>
                  <a:lnTo>
                    <a:pt x="137" y="531"/>
                  </a:lnTo>
                  <a:lnTo>
                    <a:pt x="158" y="519"/>
                  </a:lnTo>
                  <a:lnTo>
                    <a:pt x="182" y="505"/>
                  </a:lnTo>
                  <a:lnTo>
                    <a:pt x="206" y="489"/>
                  </a:lnTo>
                  <a:lnTo>
                    <a:pt x="230" y="471"/>
                  </a:lnTo>
                  <a:lnTo>
                    <a:pt x="253" y="451"/>
                  </a:lnTo>
                  <a:lnTo>
                    <a:pt x="277" y="430"/>
                  </a:lnTo>
                  <a:lnTo>
                    <a:pt x="300" y="406"/>
                  </a:lnTo>
                  <a:lnTo>
                    <a:pt x="320" y="381"/>
                  </a:lnTo>
                  <a:lnTo>
                    <a:pt x="340" y="354"/>
                  </a:lnTo>
                  <a:lnTo>
                    <a:pt x="349" y="340"/>
                  </a:lnTo>
                  <a:lnTo>
                    <a:pt x="357" y="326"/>
                  </a:lnTo>
                  <a:lnTo>
                    <a:pt x="365" y="311"/>
                  </a:lnTo>
                  <a:lnTo>
                    <a:pt x="371" y="296"/>
                  </a:lnTo>
                  <a:lnTo>
                    <a:pt x="378" y="280"/>
                  </a:lnTo>
                  <a:lnTo>
                    <a:pt x="383" y="264"/>
                  </a:lnTo>
                  <a:lnTo>
                    <a:pt x="444" y="264"/>
                  </a:lnTo>
                  <a:lnTo>
                    <a:pt x="444" y="264"/>
                  </a:lnTo>
                  <a:lnTo>
                    <a:pt x="450" y="264"/>
                  </a:lnTo>
                  <a:lnTo>
                    <a:pt x="456" y="263"/>
                  </a:lnTo>
                  <a:lnTo>
                    <a:pt x="461" y="261"/>
                  </a:lnTo>
                  <a:lnTo>
                    <a:pt x="466" y="259"/>
                  </a:lnTo>
                  <a:lnTo>
                    <a:pt x="471" y="257"/>
                  </a:lnTo>
                  <a:lnTo>
                    <a:pt x="474" y="252"/>
                  </a:lnTo>
                  <a:lnTo>
                    <a:pt x="478" y="249"/>
                  </a:lnTo>
                  <a:lnTo>
                    <a:pt x="481" y="245"/>
                  </a:lnTo>
                  <a:lnTo>
                    <a:pt x="481" y="245"/>
                  </a:lnTo>
                  <a:lnTo>
                    <a:pt x="483" y="239"/>
                  </a:lnTo>
                  <a:lnTo>
                    <a:pt x="484" y="234"/>
                  </a:lnTo>
                  <a:lnTo>
                    <a:pt x="485" y="230"/>
                  </a:lnTo>
                  <a:lnTo>
                    <a:pt x="484" y="224"/>
                  </a:lnTo>
                  <a:lnTo>
                    <a:pt x="483" y="219"/>
                  </a:lnTo>
                  <a:lnTo>
                    <a:pt x="482" y="213"/>
                  </a:lnTo>
                  <a:lnTo>
                    <a:pt x="478" y="208"/>
                  </a:lnTo>
                  <a:lnTo>
                    <a:pt x="475" y="203"/>
                  </a:lnTo>
                  <a:lnTo>
                    <a:pt x="344" y="20"/>
                  </a:lnTo>
                  <a:lnTo>
                    <a:pt x="344" y="20"/>
                  </a:lnTo>
                  <a:lnTo>
                    <a:pt x="337" y="11"/>
                  </a:lnTo>
                  <a:lnTo>
                    <a:pt x="328" y="5"/>
                  </a:lnTo>
                  <a:lnTo>
                    <a:pt x="318" y="2"/>
                  </a:lnTo>
                  <a:lnTo>
                    <a:pt x="313" y="0"/>
                  </a:lnTo>
                  <a:lnTo>
                    <a:pt x="308" y="0"/>
                  </a:lnTo>
                  <a:lnTo>
                    <a:pt x="308" y="0"/>
                  </a:lnTo>
                  <a:lnTo>
                    <a:pt x="302" y="0"/>
                  </a:lnTo>
                  <a:lnTo>
                    <a:pt x="298" y="2"/>
                  </a:lnTo>
                  <a:lnTo>
                    <a:pt x="288" y="5"/>
                  </a:lnTo>
                  <a:lnTo>
                    <a:pt x="278" y="11"/>
                  </a:lnTo>
                  <a:lnTo>
                    <a:pt x="272" y="20"/>
                  </a:lnTo>
                  <a:lnTo>
                    <a:pt x="140" y="203"/>
                  </a:lnTo>
                  <a:lnTo>
                    <a:pt x="140" y="203"/>
                  </a:lnTo>
                  <a:lnTo>
                    <a:pt x="137" y="208"/>
                  </a:lnTo>
                  <a:lnTo>
                    <a:pt x="135" y="213"/>
                  </a:lnTo>
                  <a:lnTo>
                    <a:pt x="132" y="219"/>
                  </a:lnTo>
                  <a:lnTo>
                    <a:pt x="131" y="224"/>
                  </a:lnTo>
                  <a:lnTo>
                    <a:pt x="131" y="230"/>
                  </a:lnTo>
                  <a:lnTo>
                    <a:pt x="131" y="234"/>
                  </a:lnTo>
                  <a:lnTo>
                    <a:pt x="133" y="239"/>
                  </a:lnTo>
                  <a:lnTo>
                    <a:pt x="136" y="245"/>
                  </a:lnTo>
                  <a:lnTo>
                    <a:pt x="136" y="245"/>
                  </a:lnTo>
                  <a:lnTo>
                    <a:pt x="138" y="249"/>
                  </a:lnTo>
                  <a:lnTo>
                    <a:pt x="141" y="252"/>
                  </a:lnTo>
                  <a:lnTo>
                    <a:pt x="145" y="257"/>
                  </a:lnTo>
                  <a:lnTo>
                    <a:pt x="150" y="259"/>
                  </a:lnTo>
                  <a:lnTo>
                    <a:pt x="155" y="261"/>
                  </a:lnTo>
                  <a:lnTo>
                    <a:pt x="160" y="263"/>
                  </a:lnTo>
                  <a:lnTo>
                    <a:pt x="166" y="264"/>
                  </a:lnTo>
                  <a:lnTo>
                    <a:pt x="172" y="264"/>
                  </a:lnTo>
                  <a:lnTo>
                    <a:pt x="222" y="264"/>
                  </a:lnTo>
                  <a:lnTo>
                    <a:pt x="222" y="264"/>
                  </a:lnTo>
                  <a:lnTo>
                    <a:pt x="216" y="278"/>
                  </a:lnTo>
                  <a:lnTo>
                    <a:pt x="208" y="292"/>
                  </a:lnTo>
                  <a:lnTo>
                    <a:pt x="199" y="306"/>
                  </a:lnTo>
                  <a:lnTo>
                    <a:pt x="190" y="322"/>
                  </a:lnTo>
                  <a:lnTo>
                    <a:pt x="179" y="336"/>
                  </a:lnTo>
                  <a:lnTo>
                    <a:pt x="167" y="351"/>
                  </a:lnTo>
                  <a:lnTo>
                    <a:pt x="142" y="379"/>
                  </a:lnTo>
                  <a:lnTo>
                    <a:pt x="116" y="406"/>
                  </a:lnTo>
                  <a:lnTo>
                    <a:pt x="102" y="418"/>
                  </a:lnTo>
                  <a:lnTo>
                    <a:pt x="89" y="429"/>
                  </a:lnTo>
                  <a:lnTo>
                    <a:pt x="76" y="439"/>
                  </a:lnTo>
                  <a:lnTo>
                    <a:pt x="63" y="448"/>
                  </a:lnTo>
                  <a:lnTo>
                    <a:pt x="51" y="455"/>
                  </a:lnTo>
                  <a:lnTo>
                    <a:pt x="40" y="460"/>
                  </a:lnTo>
                  <a:lnTo>
                    <a:pt x="40" y="460"/>
                  </a:lnTo>
                  <a:lnTo>
                    <a:pt x="29" y="466"/>
                  </a:lnTo>
                  <a:lnTo>
                    <a:pt x="19" y="474"/>
                  </a:lnTo>
                  <a:lnTo>
                    <a:pt x="11" y="482"/>
                  </a:lnTo>
                  <a:lnTo>
                    <a:pt x="6" y="490"/>
                  </a:lnTo>
                  <a:lnTo>
                    <a:pt x="3" y="499"/>
                  </a:lnTo>
                  <a:lnTo>
                    <a:pt x="2" y="508"/>
                  </a:lnTo>
                  <a:lnTo>
                    <a:pt x="0" y="515"/>
                  </a:lnTo>
                  <a:lnTo>
                    <a:pt x="2" y="523"/>
                  </a:lnTo>
                  <a:lnTo>
                    <a:pt x="2" y="523"/>
                  </a:lnTo>
                  <a:lnTo>
                    <a:pt x="4" y="531"/>
                  </a:lnTo>
                  <a:lnTo>
                    <a:pt x="8" y="539"/>
                  </a:lnTo>
                  <a:lnTo>
                    <a:pt x="12" y="545"/>
                  </a:lnTo>
                  <a:lnTo>
                    <a:pt x="19" y="551"/>
                  </a:lnTo>
                  <a:lnTo>
                    <a:pt x="25" y="555"/>
                  </a:lnTo>
                  <a:lnTo>
                    <a:pt x="33" y="558"/>
                  </a:lnTo>
                  <a:lnTo>
                    <a:pt x="42" y="560"/>
                  </a:lnTo>
                  <a:lnTo>
                    <a:pt x="50" y="562"/>
                  </a:lnTo>
                  <a:lnTo>
                    <a:pt x="50" y="562"/>
                  </a:lnTo>
                  <a:close/>
                  <a:moveTo>
                    <a:pt x="59" y="503"/>
                  </a:moveTo>
                  <a:lnTo>
                    <a:pt x="59" y="503"/>
                  </a:lnTo>
                  <a:lnTo>
                    <a:pt x="75" y="496"/>
                  </a:lnTo>
                  <a:lnTo>
                    <a:pt x="91" y="486"/>
                  </a:lnTo>
                  <a:lnTo>
                    <a:pt x="108" y="474"/>
                  </a:lnTo>
                  <a:lnTo>
                    <a:pt x="125" y="460"/>
                  </a:lnTo>
                  <a:lnTo>
                    <a:pt x="142" y="445"/>
                  </a:lnTo>
                  <a:lnTo>
                    <a:pt x="159" y="429"/>
                  </a:lnTo>
                  <a:lnTo>
                    <a:pt x="177" y="411"/>
                  </a:lnTo>
                  <a:lnTo>
                    <a:pt x="193" y="393"/>
                  </a:lnTo>
                  <a:lnTo>
                    <a:pt x="209" y="373"/>
                  </a:lnTo>
                  <a:lnTo>
                    <a:pt x="223" y="354"/>
                  </a:lnTo>
                  <a:lnTo>
                    <a:pt x="236" y="335"/>
                  </a:lnTo>
                  <a:lnTo>
                    <a:pt x="248" y="315"/>
                  </a:lnTo>
                  <a:lnTo>
                    <a:pt x="259" y="297"/>
                  </a:lnTo>
                  <a:lnTo>
                    <a:pt x="266" y="278"/>
                  </a:lnTo>
                  <a:lnTo>
                    <a:pt x="273" y="261"/>
                  </a:lnTo>
                  <a:lnTo>
                    <a:pt x="276" y="244"/>
                  </a:lnTo>
                  <a:lnTo>
                    <a:pt x="276" y="244"/>
                  </a:lnTo>
                  <a:lnTo>
                    <a:pt x="276" y="239"/>
                  </a:lnTo>
                  <a:lnTo>
                    <a:pt x="275" y="234"/>
                  </a:lnTo>
                  <a:lnTo>
                    <a:pt x="273" y="230"/>
                  </a:lnTo>
                  <a:lnTo>
                    <a:pt x="271" y="225"/>
                  </a:lnTo>
                  <a:lnTo>
                    <a:pt x="271" y="225"/>
                  </a:lnTo>
                  <a:lnTo>
                    <a:pt x="266" y="222"/>
                  </a:lnTo>
                  <a:lnTo>
                    <a:pt x="262" y="220"/>
                  </a:lnTo>
                  <a:lnTo>
                    <a:pt x="258" y="218"/>
                  </a:lnTo>
                  <a:lnTo>
                    <a:pt x="252" y="218"/>
                  </a:lnTo>
                  <a:lnTo>
                    <a:pt x="188" y="218"/>
                  </a:lnTo>
                  <a:lnTo>
                    <a:pt x="308" y="49"/>
                  </a:lnTo>
                  <a:lnTo>
                    <a:pt x="428" y="218"/>
                  </a:lnTo>
                  <a:lnTo>
                    <a:pt x="366" y="218"/>
                  </a:lnTo>
                  <a:lnTo>
                    <a:pt x="366" y="218"/>
                  </a:lnTo>
                  <a:lnTo>
                    <a:pt x="362" y="218"/>
                  </a:lnTo>
                  <a:lnTo>
                    <a:pt x="358" y="219"/>
                  </a:lnTo>
                  <a:lnTo>
                    <a:pt x="351" y="222"/>
                  </a:lnTo>
                  <a:lnTo>
                    <a:pt x="346" y="228"/>
                  </a:lnTo>
                  <a:lnTo>
                    <a:pt x="344" y="232"/>
                  </a:lnTo>
                  <a:lnTo>
                    <a:pt x="343" y="235"/>
                  </a:lnTo>
                  <a:lnTo>
                    <a:pt x="343" y="235"/>
                  </a:lnTo>
                  <a:lnTo>
                    <a:pt x="338" y="251"/>
                  </a:lnTo>
                  <a:lnTo>
                    <a:pt x="332" y="266"/>
                  </a:lnTo>
                  <a:lnTo>
                    <a:pt x="327" y="282"/>
                  </a:lnTo>
                  <a:lnTo>
                    <a:pt x="319" y="296"/>
                  </a:lnTo>
                  <a:lnTo>
                    <a:pt x="312" y="310"/>
                  </a:lnTo>
                  <a:lnTo>
                    <a:pt x="304" y="324"/>
                  </a:lnTo>
                  <a:lnTo>
                    <a:pt x="296" y="337"/>
                  </a:lnTo>
                  <a:lnTo>
                    <a:pt x="286" y="350"/>
                  </a:lnTo>
                  <a:lnTo>
                    <a:pt x="266" y="373"/>
                  </a:lnTo>
                  <a:lnTo>
                    <a:pt x="245" y="396"/>
                  </a:lnTo>
                  <a:lnTo>
                    <a:pt x="222" y="417"/>
                  </a:lnTo>
                  <a:lnTo>
                    <a:pt x="199" y="435"/>
                  </a:lnTo>
                  <a:lnTo>
                    <a:pt x="177" y="451"/>
                  </a:lnTo>
                  <a:lnTo>
                    <a:pt x="154" y="466"/>
                  </a:lnTo>
                  <a:lnTo>
                    <a:pt x="132" y="479"/>
                  </a:lnTo>
                  <a:lnTo>
                    <a:pt x="113" y="490"/>
                  </a:lnTo>
                  <a:lnTo>
                    <a:pt x="93" y="499"/>
                  </a:lnTo>
                  <a:lnTo>
                    <a:pt x="77" y="506"/>
                  </a:lnTo>
                  <a:lnTo>
                    <a:pt x="63" y="511"/>
                  </a:lnTo>
                  <a:lnTo>
                    <a:pt x="52" y="514"/>
                  </a:lnTo>
                  <a:lnTo>
                    <a:pt x="52" y="514"/>
                  </a:lnTo>
                  <a:lnTo>
                    <a:pt x="49" y="514"/>
                  </a:lnTo>
                  <a:lnTo>
                    <a:pt x="48" y="513"/>
                  </a:lnTo>
                  <a:lnTo>
                    <a:pt x="48" y="513"/>
                  </a:lnTo>
                  <a:lnTo>
                    <a:pt x="48" y="512"/>
                  </a:lnTo>
                  <a:lnTo>
                    <a:pt x="50" y="510"/>
                  </a:lnTo>
                  <a:lnTo>
                    <a:pt x="53" y="506"/>
                  </a:lnTo>
                  <a:lnTo>
                    <a:pt x="59" y="503"/>
                  </a:lnTo>
                  <a:lnTo>
                    <a:pt x="59" y="503"/>
                  </a:lnTo>
                  <a:close/>
                </a:path>
              </a:pathLst>
            </a:custGeom>
            <a:grpFill/>
            <a:ln>
              <a:solidFill>
                <a:schemeClr val="accent2"/>
              </a:solidFill>
            </a:ln>
          </p:spPr>
          <p:txBody>
            <a:bodyPr vert="horz" wrap="square" lIns="91440" tIns="45720" rIns="91440" bIns="45720" numCol="1" anchor="t" anchorCtr="0" compatLnSpc="1">
              <a:prstTxWarp prst="textNoShape">
                <a:avLst/>
              </a:prstTxWarp>
            </a:bodyPr>
            <a:lstStyle/>
            <a:p>
              <a:endParaRPr lang="en-US" dirty="0"/>
            </a:p>
          </p:txBody>
        </p:sp>
        <p:sp>
          <p:nvSpPr>
            <p:cNvPr id="37" name="Freeform 167">
              <a:extLst>
                <a:ext uri="{FF2B5EF4-FFF2-40B4-BE49-F238E27FC236}">
                  <a16:creationId xmlns:a16="http://schemas.microsoft.com/office/drawing/2014/main" id="{39A6AE07-3DAF-3140-ADA6-1473DAFA058F}"/>
                </a:ext>
              </a:extLst>
            </p:cNvPr>
            <p:cNvSpPr>
              <a:spLocks noEditPoints="1"/>
            </p:cNvSpPr>
            <p:nvPr/>
          </p:nvSpPr>
          <p:spPr bwMode="auto">
            <a:xfrm>
              <a:off x="-2005013" y="-1279525"/>
              <a:ext cx="322262" cy="320675"/>
            </a:xfrm>
            <a:custGeom>
              <a:avLst/>
              <a:gdLst>
                <a:gd name="T0" fmla="*/ 101 w 203"/>
                <a:gd name="T1" fmla="*/ 202 h 202"/>
                <a:gd name="T2" fmla="*/ 122 w 203"/>
                <a:gd name="T3" fmla="*/ 200 h 202"/>
                <a:gd name="T4" fmla="*/ 140 w 203"/>
                <a:gd name="T5" fmla="*/ 195 h 202"/>
                <a:gd name="T6" fmla="*/ 158 w 203"/>
                <a:gd name="T7" fmla="*/ 185 h 202"/>
                <a:gd name="T8" fmla="*/ 173 w 203"/>
                <a:gd name="T9" fmla="*/ 173 h 202"/>
                <a:gd name="T10" fmla="*/ 186 w 203"/>
                <a:gd name="T11" fmla="*/ 158 h 202"/>
                <a:gd name="T12" fmla="*/ 194 w 203"/>
                <a:gd name="T13" fmla="*/ 140 h 202"/>
                <a:gd name="T14" fmla="*/ 201 w 203"/>
                <a:gd name="T15" fmla="*/ 122 h 202"/>
                <a:gd name="T16" fmla="*/ 203 w 203"/>
                <a:gd name="T17" fmla="*/ 102 h 202"/>
                <a:gd name="T18" fmla="*/ 202 w 203"/>
                <a:gd name="T19" fmla="*/ 91 h 202"/>
                <a:gd name="T20" fmla="*/ 198 w 203"/>
                <a:gd name="T21" fmla="*/ 71 h 202"/>
                <a:gd name="T22" fmla="*/ 190 w 203"/>
                <a:gd name="T23" fmla="*/ 53 h 202"/>
                <a:gd name="T24" fmla="*/ 179 w 203"/>
                <a:gd name="T25" fmla="*/ 37 h 202"/>
                <a:gd name="T26" fmla="*/ 165 w 203"/>
                <a:gd name="T27" fmla="*/ 23 h 202"/>
                <a:gd name="T28" fmla="*/ 149 w 203"/>
                <a:gd name="T29" fmla="*/ 12 h 202"/>
                <a:gd name="T30" fmla="*/ 132 w 203"/>
                <a:gd name="T31" fmla="*/ 4 h 202"/>
                <a:gd name="T32" fmla="*/ 111 w 203"/>
                <a:gd name="T33" fmla="*/ 1 h 202"/>
                <a:gd name="T34" fmla="*/ 101 w 203"/>
                <a:gd name="T35" fmla="*/ 0 h 202"/>
                <a:gd name="T36" fmla="*/ 81 w 203"/>
                <a:gd name="T37" fmla="*/ 2 h 202"/>
                <a:gd name="T38" fmla="*/ 61 w 203"/>
                <a:gd name="T39" fmla="*/ 8 h 202"/>
                <a:gd name="T40" fmla="*/ 45 w 203"/>
                <a:gd name="T41" fmla="*/ 17 h 202"/>
                <a:gd name="T42" fmla="*/ 30 w 203"/>
                <a:gd name="T43" fmla="*/ 30 h 202"/>
                <a:gd name="T44" fmla="*/ 17 w 203"/>
                <a:gd name="T45" fmla="*/ 44 h 202"/>
                <a:gd name="T46" fmla="*/ 8 w 203"/>
                <a:gd name="T47" fmla="*/ 62 h 202"/>
                <a:gd name="T48" fmla="*/ 2 w 203"/>
                <a:gd name="T49" fmla="*/ 81 h 202"/>
                <a:gd name="T50" fmla="*/ 0 w 203"/>
                <a:gd name="T51" fmla="*/ 102 h 202"/>
                <a:gd name="T52" fmla="*/ 1 w 203"/>
                <a:gd name="T53" fmla="*/ 111 h 202"/>
                <a:gd name="T54" fmla="*/ 4 w 203"/>
                <a:gd name="T55" fmla="*/ 132 h 202"/>
                <a:gd name="T56" fmla="*/ 13 w 203"/>
                <a:gd name="T57" fmla="*/ 149 h 202"/>
                <a:gd name="T58" fmla="*/ 23 w 203"/>
                <a:gd name="T59" fmla="*/ 165 h 202"/>
                <a:gd name="T60" fmla="*/ 36 w 203"/>
                <a:gd name="T61" fmla="*/ 179 h 202"/>
                <a:gd name="T62" fmla="*/ 53 w 203"/>
                <a:gd name="T63" fmla="*/ 190 h 202"/>
                <a:gd name="T64" fmla="*/ 71 w 203"/>
                <a:gd name="T65" fmla="*/ 198 h 202"/>
                <a:gd name="T66" fmla="*/ 91 w 203"/>
                <a:gd name="T67" fmla="*/ 202 h 202"/>
                <a:gd name="T68" fmla="*/ 101 w 203"/>
                <a:gd name="T69" fmla="*/ 202 h 202"/>
                <a:gd name="T70" fmla="*/ 101 w 203"/>
                <a:gd name="T71" fmla="*/ 46 h 202"/>
                <a:gd name="T72" fmla="*/ 122 w 203"/>
                <a:gd name="T73" fmla="*/ 51 h 202"/>
                <a:gd name="T74" fmla="*/ 139 w 203"/>
                <a:gd name="T75" fmla="*/ 63 h 202"/>
                <a:gd name="T76" fmla="*/ 151 w 203"/>
                <a:gd name="T77" fmla="*/ 80 h 202"/>
                <a:gd name="T78" fmla="*/ 155 w 203"/>
                <a:gd name="T79" fmla="*/ 102 h 202"/>
                <a:gd name="T80" fmla="*/ 154 w 203"/>
                <a:gd name="T81" fmla="*/ 112 h 202"/>
                <a:gd name="T82" fmla="*/ 147 w 203"/>
                <a:gd name="T83" fmla="*/ 132 h 202"/>
                <a:gd name="T84" fmla="*/ 132 w 203"/>
                <a:gd name="T85" fmla="*/ 146 h 202"/>
                <a:gd name="T86" fmla="*/ 112 w 203"/>
                <a:gd name="T87" fmla="*/ 155 h 202"/>
                <a:gd name="T88" fmla="*/ 101 w 203"/>
                <a:gd name="T89" fmla="*/ 156 h 202"/>
                <a:gd name="T90" fmla="*/ 80 w 203"/>
                <a:gd name="T91" fmla="*/ 151 h 202"/>
                <a:gd name="T92" fmla="*/ 62 w 203"/>
                <a:gd name="T93" fmla="*/ 139 h 202"/>
                <a:gd name="T94" fmla="*/ 52 w 203"/>
                <a:gd name="T95" fmla="*/ 122 h 202"/>
                <a:gd name="T96" fmla="*/ 47 w 203"/>
                <a:gd name="T97" fmla="*/ 102 h 202"/>
                <a:gd name="T98" fmla="*/ 48 w 203"/>
                <a:gd name="T99" fmla="*/ 91 h 202"/>
                <a:gd name="T100" fmla="*/ 56 w 203"/>
                <a:gd name="T101" fmla="*/ 71 h 202"/>
                <a:gd name="T102" fmla="*/ 71 w 203"/>
                <a:gd name="T103" fmla="*/ 56 h 202"/>
                <a:gd name="T104" fmla="*/ 91 w 203"/>
                <a:gd name="T105" fmla="*/ 48 h 202"/>
                <a:gd name="T106" fmla="*/ 101 w 203"/>
                <a:gd name="T107" fmla="*/ 46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3" h="202">
                  <a:moveTo>
                    <a:pt x="101" y="202"/>
                  </a:moveTo>
                  <a:lnTo>
                    <a:pt x="101" y="202"/>
                  </a:lnTo>
                  <a:lnTo>
                    <a:pt x="111" y="202"/>
                  </a:lnTo>
                  <a:lnTo>
                    <a:pt x="122" y="200"/>
                  </a:lnTo>
                  <a:lnTo>
                    <a:pt x="132" y="198"/>
                  </a:lnTo>
                  <a:lnTo>
                    <a:pt x="140" y="195"/>
                  </a:lnTo>
                  <a:lnTo>
                    <a:pt x="149" y="190"/>
                  </a:lnTo>
                  <a:lnTo>
                    <a:pt x="158" y="185"/>
                  </a:lnTo>
                  <a:lnTo>
                    <a:pt x="165" y="179"/>
                  </a:lnTo>
                  <a:lnTo>
                    <a:pt x="173" y="173"/>
                  </a:lnTo>
                  <a:lnTo>
                    <a:pt x="179" y="165"/>
                  </a:lnTo>
                  <a:lnTo>
                    <a:pt x="186" y="158"/>
                  </a:lnTo>
                  <a:lnTo>
                    <a:pt x="190" y="149"/>
                  </a:lnTo>
                  <a:lnTo>
                    <a:pt x="194" y="140"/>
                  </a:lnTo>
                  <a:lnTo>
                    <a:pt x="198" y="132"/>
                  </a:lnTo>
                  <a:lnTo>
                    <a:pt x="201" y="122"/>
                  </a:lnTo>
                  <a:lnTo>
                    <a:pt x="202" y="111"/>
                  </a:lnTo>
                  <a:lnTo>
                    <a:pt x="203" y="102"/>
                  </a:lnTo>
                  <a:lnTo>
                    <a:pt x="203" y="102"/>
                  </a:lnTo>
                  <a:lnTo>
                    <a:pt x="202" y="91"/>
                  </a:lnTo>
                  <a:lnTo>
                    <a:pt x="201" y="81"/>
                  </a:lnTo>
                  <a:lnTo>
                    <a:pt x="198" y="71"/>
                  </a:lnTo>
                  <a:lnTo>
                    <a:pt x="194" y="62"/>
                  </a:lnTo>
                  <a:lnTo>
                    <a:pt x="190" y="53"/>
                  </a:lnTo>
                  <a:lnTo>
                    <a:pt x="186" y="44"/>
                  </a:lnTo>
                  <a:lnTo>
                    <a:pt x="179" y="37"/>
                  </a:lnTo>
                  <a:lnTo>
                    <a:pt x="173" y="30"/>
                  </a:lnTo>
                  <a:lnTo>
                    <a:pt x="165" y="23"/>
                  </a:lnTo>
                  <a:lnTo>
                    <a:pt x="158" y="17"/>
                  </a:lnTo>
                  <a:lnTo>
                    <a:pt x="149" y="12"/>
                  </a:lnTo>
                  <a:lnTo>
                    <a:pt x="140" y="8"/>
                  </a:lnTo>
                  <a:lnTo>
                    <a:pt x="132" y="4"/>
                  </a:lnTo>
                  <a:lnTo>
                    <a:pt x="122" y="2"/>
                  </a:lnTo>
                  <a:lnTo>
                    <a:pt x="111" y="1"/>
                  </a:lnTo>
                  <a:lnTo>
                    <a:pt x="101" y="0"/>
                  </a:lnTo>
                  <a:lnTo>
                    <a:pt x="101" y="0"/>
                  </a:lnTo>
                  <a:lnTo>
                    <a:pt x="91" y="1"/>
                  </a:lnTo>
                  <a:lnTo>
                    <a:pt x="81" y="2"/>
                  </a:lnTo>
                  <a:lnTo>
                    <a:pt x="71" y="4"/>
                  </a:lnTo>
                  <a:lnTo>
                    <a:pt x="61" y="8"/>
                  </a:lnTo>
                  <a:lnTo>
                    <a:pt x="53" y="12"/>
                  </a:lnTo>
                  <a:lnTo>
                    <a:pt x="45" y="17"/>
                  </a:lnTo>
                  <a:lnTo>
                    <a:pt x="36" y="23"/>
                  </a:lnTo>
                  <a:lnTo>
                    <a:pt x="30" y="30"/>
                  </a:lnTo>
                  <a:lnTo>
                    <a:pt x="23" y="37"/>
                  </a:lnTo>
                  <a:lnTo>
                    <a:pt x="17" y="44"/>
                  </a:lnTo>
                  <a:lnTo>
                    <a:pt x="13" y="53"/>
                  </a:lnTo>
                  <a:lnTo>
                    <a:pt x="8" y="62"/>
                  </a:lnTo>
                  <a:lnTo>
                    <a:pt x="4" y="71"/>
                  </a:lnTo>
                  <a:lnTo>
                    <a:pt x="2" y="81"/>
                  </a:lnTo>
                  <a:lnTo>
                    <a:pt x="1" y="91"/>
                  </a:lnTo>
                  <a:lnTo>
                    <a:pt x="0" y="102"/>
                  </a:lnTo>
                  <a:lnTo>
                    <a:pt x="0" y="102"/>
                  </a:lnTo>
                  <a:lnTo>
                    <a:pt x="1" y="111"/>
                  </a:lnTo>
                  <a:lnTo>
                    <a:pt x="2" y="122"/>
                  </a:lnTo>
                  <a:lnTo>
                    <a:pt x="4" y="132"/>
                  </a:lnTo>
                  <a:lnTo>
                    <a:pt x="8" y="140"/>
                  </a:lnTo>
                  <a:lnTo>
                    <a:pt x="13" y="149"/>
                  </a:lnTo>
                  <a:lnTo>
                    <a:pt x="17" y="158"/>
                  </a:lnTo>
                  <a:lnTo>
                    <a:pt x="23" y="165"/>
                  </a:lnTo>
                  <a:lnTo>
                    <a:pt x="30" y="173"/>
                  </a:lnTo>
                  <a:lnTo>
                    <a:pt x="36" y="179"/>
                  </a:lnTo>
                  <a:lnTo>
                    <a:pt x="45" y="185"/>
                  </a:lnTo>
                  <a:lnTo>
                    <a:pt x="53" y="190"/>
                  </a:lnTo>
                  <a:lnTo>
                    <a:pt x="61" y="195"/>
                  </a:lnTo>
                  <a:lnTo>
                    <a:pt x="71" y="198"/>
                  </a:lnTo>
                  <a:lnTo>
                    <a:pt x="81" y="200"/>
                  </a:lnTo>
                  <a:lnTo>
                    <a:pt x="91" y="202"/>
                  </a:lnTo>
                  <a:lnTo>
                    <a:pt x="101" y="202"/>
                  </a:lnTo>
                  <a:lnTo>
                    <a:pt x="101" y="202"/>
                  </a:lnTo>
                  <a:close/>
                  <a:moveTo>
                    <a:pt x="101" y="46"/>
                  </a:moveTo>
                  <a:lnTo>
                    <a:pt x="101" y="46"/>
                  </a:lnTo>
                  <a:lnTo>
                    <a:pt x="112" y="48"/>
                  </a:lnTo>
                  <a:lnTo>
                    <a:pt x="122" y="51"/>
                  </a:lnTo>
                  <a:lnTo>
                    <a:pt x="132" y="56"/>
                  </a:lnTo>
                  <a:lnTo>
                    <a:pt x="139" y="63"/>
                  </a:lnTo>
                  <a:lnTo>
                    <a:pt x="147" y="71"/>
                  </a:lnTo>
                  <a:lnTo>
                    <a:pt x="151" y="80"/>
                  </a:lnTo>
                  <a:lnTo>
                    <a:pt x="154" y="91"/>
                  </a:lnTo>
                  <a:lnTo>
                    <a:pt x="155" y="102"/>
                  </a:lnTo>
                  <a:lnTo>
                    <a:pt x="155" y="102"/>
                  </a:lnTo>
                  <a:lnTo>
                    <a:pt x="154" y="112"/>
                  </a:lnTo>
                  <a:lnTo>
                    <a:pt x="151" y="122"/>
                  </a:lnTo>
                  <a:lnTo>
                    <a:pt x="147" y="132"/>
                  </a:lnTo>
                  <a:lnTo>
                    <a:pt x="139" y="139"/>
                  </a:lnTo>
                  <a:lnTo>
                    <a:pt x="132" y="146"/>
                  </a:lnTo>
                  <a:lnTo>
                    <a:pt x="122" y="151"/>
                  </a:lnTo>
                  <a:lnTo>
                    <a:pt x="112" y="155"/>
                  </a:lnTo>
                  <a:lnTo>
                    <a:pt x="101" y="156"/>
                  </a:lnTo>
                  <a:lnTo>
                    <a:pt x="101" y="156"/>
                  </a:lnTo>
                  <a:lnTo>
                    <a:pt x="91" y="155"/>
                  </a:lnTo>
                  <a:lnTo>
                    <a:pt x="80" y="151"/>
                  </a:lnTo>
                  <a:lnTo>
                    <a:pt x="71" y="146"/>
                  </a:lnTo>
                  <a:lnTo>
                    <a:pt x="62" y="139"/>
                  </a:lnTo>
                  <a:lnTo>
                    <a:pt x="56" y="132"/>
                  </a:lnTo>
                  <a:lnTo>
                    <a:pt x="52" y="122"/>
                  </a:lnTo>
                  <a:lnTo>
                    <a:pt x="48" y="112"/>
                  </a:lnTo>
                  <a:lnTo>
                    <a:pt x="47" y="102"/>
                  </a:lnTo>
                  <a:lnTo>
                    <a:pt x="47" y="102"/>
                  </a:lnTo>
                  <a:lnTo>
                    <a:pt x="48" y="91"/>
                  </a:lnTo>
                  <a:lnTo>
                    <a:pt x="52" y="80"/>
                  </a:lnTo>
                  <a:lnTo>
                    <a:pt x="56" y="71"/>
                  </a:lnTo>
                  <a:lnTo>
                    <a:pt x="62" y="63"/>
                  </a:lnTo>
                  <a:lnTo>
                    <a:pt x="71" y="56"/>
                  </a:lnTo>
                  <a:lnTo>
                    <a:pt x="80" y="51"/>
                  </a:lnTo>
                  <a:lnTo>
                    <a:pt x="91" y="48"/>
                  </a:lnTo>
                  <a:lnTo>
                    <a:pt x="101" y="46"/>
                  </a:lnTo>
                  <a:lnTo>
                    <a:pt x="101" y="46"/>
                  </a:lnTo>
                  <a:close/>
                </a:path>
              </a:pathLst>
            </a:custGeom>
            <a:grpFill/>
            <a:ln>
              <a:solidFill>
                <a:schemeClr val="accent2"/>
              </a:solidFill>
            </a:ln>
          </p:spPr>
          <p:txBody>
            <a:bodyPr vert="horz" wrap="square" lIns="91440" tIns="45720" rIns="91440" bIns="45720" numCol="1" anchor="t" anchorCtr="0" compatLnSpc="1">
              <a:prstTxWarp prst="textNoShape">
                <a:avLst/>
              </a:prstTxWarp>
            </a:bodyPr>
            <a:lstStyle/>
            <a:p>
              <a:endParaRPr lang="en-US" dirty="0"/>
            </a:p>
          </p:txBody>
        </p:sp>
      </p:grpSp>
      <p:sp>
        <p:nvSpPr>
          <p:cNvPr id="41" name="Freeform 22">
            <a:extLst>
              <a:ext uri="{FF2B5EF4-FFF2-40B4-BE49-F238E27FC236}">
                <a16:creationId xmlns:a16="http://schemas.microsoft.com/office/drawing/2014/main" id="{3AE71316-23AF-554B-BED1-C4A26A7CB6CA}"/>
              </a:ext>
            </a:extLst>
          </p:cNvPr>
          <p:cNvSpPr>
            <a:spLocks/>
          </p:cNvSpPr>
          <p:nvPr/>
        </p:nvSpPr>
        <p:spPr bwMode="auto">
          <a:xfrm>
            <a:off x="7116558" y="2703317"/>
            <a:ext cx="444362" cy="411117"/>
          </a:xfrm>
          <a:custGeom>
            <a:avLst/>
            <a:gdLst>
              <a:gd name="T0" fmla="*/ 1522 w 1522"/>
              <a:gd name="T1" fmla="*/ 595 h 1408"/>
              <a:gd name="T2" fmla="*/ 1364 w 1522"/>
              <a:gd name="T3" fmla="*/ 482 h 1408"/>
              <a:gd name="T4" fmla="*/ 1333 w 1522"/>
              <a:gd name="T5" fmla="*/ 451 h 1408"/>
              <a:gd name="T6" fmla="*/ 1308 w 1522"/>
              <a:gd name="T7" fmla="*/ 492 h 1408"/>
              <a:gd name="T8" fmla="*/ 1196 w 1522"/>
              <a:gd name="T9" fmla="*/ 649 h 1408"/>
              <a:gd name="T10" fmla="*/ 1261 w 1522"/>
              <a:gd name="T11" fmla="*/ 696 h 1408"/>
              <a:gd name="T12" fmla="*/ 1321 w 1522"/>
              <a:gd name="T13" fmla="*/ 611 h 1408"/>
              <a:gd name="T14" fmla="*/ 1328 w 1522"/>
              <a:gd name="T15" fmla="*/ 704 h 1408"/>
              <a:gd name="T16" fmla="*/ 704 w 1522"/>
              <a:gd name="T17" fmla="*/ 1328 h 1408"/>
              <a:gd name="T18" fmla="*/ 80 w 1522"/>
              <a:gd name="T19" fmla="*/ 704 h 1408"/>
              <a:gd name="T20" fmla="*/ 704 w 1522"/>
              <a:gd name="T21" fmla="*/ 80 h 1408"/>
              <a:gd name="T22" fmla="*/ 1257 w 1522"/>
              <a:gd name="T23" fmla="*/ 414 h 1408"/>
              <a:gd name="T24" fmla="*/ 1328 w 1522"/>
              <a:gd name="T25" fmla="*/ 377 h 1408"/>
              <a:gd name="T26" fmla="*/ 704 w 1522"/>
              <a:gd name="T27" fmla="*/ 0 h 1408"/>
              <a:gd name="T28" fmla="*/ 0 w 1522"/>
              <a:gd name="T29" fmla="*/ 704 h 1408"/>
              <a:gd name="T30" fmla="*/ 704 w 1522"/>
              <a:gd name="T31" fmla="*/ 1408 h 1408"/>
              <a:gd name="T32" fmla="*/ 1408 w 1522"/>
              <a:gd name="T33" fmla="*/ 704 h 1408"/>
              <a:gd name="T34" fmla="*/ 1401 w 1522"/>
              <a:gd name="T35" fmla="*/ 607 h 1408"/>
              <a:gd name="T36" fmla="*/ 1476 w 1522"/>
              <a:gd name="T37" fmla="*/ 660 h 1408"/>
              <a:gd name="T38" fmla="*/ 1522 w 1522"/>
              <a:gd name="T39" fmla="*/ 595 h 1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22" h="1408">
                <a:moveTo>
                  <a:pt x="1522" y="595"/>
                </a:moveTo>
                <a:cubicBezTo>
                  <a:pt x="1364" y="482"/>
                  <a:pt x="1364" y="482"/>
                  <a:pt x="1364" y="482"/>
                </a:cubicBezTo>
                <a:cubicBezTo>
                  <a:pt x="1333" y="451"/>
                  <a:pt x="1333" y="451"/>
                  <a:pt x="1333" y="451"/>
                </a:cubicBezTo>
                <a:cubicBezTo>
                  <a:pt x="1308" y="492"/>
                  <a:pt x="1308" y="492"/>
                  <a:pt x="1308" y="492"/>
                </a:cubicBezTo>
                <a:cubicBezTo>
                  <a:pt x="1196" y="649"/>
                  <a:pt x="1196" y="649"/>
                  <a:pt x="1196" y="649"/>
                </a:cubicBezTo>
                <a:cubicBezTo>
                  <a:pt x="1261" y="696"/>
                  <a:pt x="1261" y="696"/>
                  <a:pt x="1261" y="696"/>
                </a:cubicBezTo>
                <a:cubicBezTo>
                  <a:pt x="1321" y="611"/>
                  <a:pt x="1321" y="611"/>
                  <a:pt x="1321" y="611"/>
                </a:cubicBezTo>
                <a:cubicBezTo>
                  <a:pt x="1326" y="642"/>
                  <a:pt x="1328" y="673"/>
                  <a:pt x="1328" y="704"/>
                </a:cubicBezTo>
                <a:cubicBezTo>
                  <a:pt x="1328" y="1048"/>
                  <a:pt x="1048" y="1328"/>
                  <a:pt x="704" y="1328"/>
                </a:cubicBezTo>
                <a:cubicBezTo>
                  <a:pt x="360" y="1328"/>
                  <a:pt x="80" y="1048"/>
                  <a:pt x="80" y="704"/>
                </a:cubicBezTo>
                <a:cubicBezTo>
                  <a:pt x="80" y="360"/>
                  <a:pt x="360" y="80"/>
                  <a:pt x="704" y="80"/>
                </a:cubicBezTo>
                <a:cubicBezTo>
                  <a:pt x="937" y="80"/>
                  <a:pt x="1149" y="208"/>
                  <a:pt x="1257" y="414"/>
                </a:cubicBezTo>
                <a:cubicBezTo>
                  <a:pt x="1328" y="377"/>
                  <a:pt x="1328" y="377"/>
                  <a:pt x="1328" y="377"/>
                </a:cubicBezTo>
                <a:cubicBezTo>
                  <a:pt x="1206" y="145"/>
                  <a:pt x="967" y="0"/>
                  <a:pt x="704" y="0"/>
                </a:cubicBezTo>
                <a:cubicBezTo>
                  <a:pt x="316" y="0"/>
                  <a:pt x="0" y="316"/>
                  <a:pt x="0" y="704"/>
                </a:cubicBezTo>
                <a:cubicBezTo>
                  <a:pt x="0" y="1092"/>
                  <a:pt x="316" y="1408"/>
                  <a:pt x="704" y="1408"/>
                </a:cubicBezTo>
                <a:cubicBezTo>
                  <a:pt x="1092" y="1408"/>
                  <a:pt x="1408" y="1092"/>
                  <a:pt x="1408" y="704"/>
                </a:cubicBezTo>
                <a:cubicBezTo>
                  <a:pt x="1408" y="671"/>
                  <a:pt x="1406" y="639"/>
                  <a:pt x="1401" y="607"/>
                </a:cubicBezTo>
                <a:cubicBezTo>
                  <a:pt x="1476" y="660"/>
                  <a:pt x="1476" y="660"/>
                  <a:pt x="1476" y="660"/>
                </a:cubicBezTo>
                <a:lnTo>
                  <a:pt x="1522" y="595"/>
                </a:lnTo>
                <a:close/>
              </a:path>
            </a:pathLst>
          </a:custGeom>
          <a:solidFill>
            <a:schemeClr val="accent1"/>
          </a:solidFill>
          <a:ln>
            <a:solidFill>
              <a:schemeClr val="accent2"/>
            </a:solidFill>
          </a:ln>
        </p:spPr>
        <p:txBody>
          <a:bodyPr vert="horz" wrap="square" lIns="91440" tIns="45720" rIns="91440" bIns="45720" numCol="1" anchor="t" anchorCtr="0" compatLnSpc="1">
            <a:prstTxWarp prst="textNoShape">
              <a:avLst/>
            </a:prstTxWarp>
          </a:bodyPr>
          <a:lstStyle/>
          <a:p>
            <a:endParaRPr lang="en-US" dirty="0"/>
          </a:p>
        </p:txBody>
      </p:sp>
      <p:grpSp>
        <p:nvGrpSpPr>
          <p:cNvPr id="42" name="Group 41">
            <a:extLst>
              <a:ext uri="{FF2B5EF4-FFF2-40B4-BE49-F238E27FC236}">
                <a16:creationId xmlns:a16="http://schemas.microsoft.com/office/drawing/2014/main" id="{4FAAEE27-DD0B-AA40-974F-7AA2DD1C69CB}"/>
              </a:ext>
            </a:extLst>
          </p:cNvPr>
          <p:cNvGrpSpPr/>
          <p:nvPr/>
        </p:nvGrpSpPr>
        <p:grpSpPr>
          <a:xfrm>
            <a:off x="9593198" y="2706560"/>
            <a:ext cx="316445" cy="388506"/>
            <a:chOff x="-5377031" y="2434135"/>
            <a:chExt cx="1443038" cy="1771650"/>
          </a:xfrm>
          <a:solidFill>
            <a:schemeClr val="accent1"/>
          </a:solidFill>
        </p:grpSpPr>
        <p:sp>
          <p:nvSpPr>
            <p:cNvPr id="43" name="Freeform 13">
              <a:extLst>
                <a:ext uri="{FF2B5EF4-FFF2-40B4-BE49-F238E27FC236}">
                  <a16:creationId xmlns:a16="http://schemas.microsoft.com/office/drawing/2014/main" id="{9395ADB6-E0B6-4046-91B1-360186AE2613}"/>
                </a:ext>
              </a:extLst>
            </p:cNvPr>
            <p:cNvSpPr>
              <a:spLocks/>
            </p:cNvSpPr>
            <p:nvPr/>
          </p:nvSpPr>
          <p:spPr bwMode="auto">
            <a:xfrm>
              <a:off x="-5130968" y="3138985"/>
              <a:ext cx="271463" cy="238125"/>
            </a:xfrm>
            <a:custGeom>
              <a:avLst/>
              <a:gdLst>
                <a:gd name="T0" fmla="*/ 77 w 171"/>
                <a:gd name="T1" fmla="*/ 150 h 150"/>
                <a:gd name="T2" fmla="*/ 0 w 171"/>
                <a:gd name="T3" fmla="*/ 88 h 150"/>
                <a:gd name="T4" fmla="*/ 29 w 171"/>
                <a:gd name="T5" fmla="*/ 51 h 150"/>
                <a:gd name="T6" fmla="*/ 69 w 171"/>
                <a:gd name="T7" fmla="*/ 82 h 150"/>
                <a:gd name="T8" fmla="*/ 133 w 171"/>
                <a:gd name="T9" fmla="*/ 0 h 150"/>
                <a:gd name="T10" fmla="*/ 171 w 171"/>
                <a:gd name="T11" fmla="*/ 29 h 150"/>
                <a:gd name="T12" fmla="*/ 77 w 171"/>
                <a:gd name="T13" fmla="*/ 150 h 150"/>
              </a:gdLst>
              <a:ahLst/>
              <a:cxnLst>
                <a:cxn ang="0">
                  <a:pos x="T0" y="T1"/>
                </a:cxn>
                <a:cxn ang="0">
                  <a:pos x="T2" y="T3"/>
                </a:cxn>
                <a:cxn ang="0">
                  <a:pos x="T4" y="T5"/>
                </a:cxn>
                <a:cxn ang="0">
                  <a:pos x="T6" y="T7"/>
                </a:cxn>
                <a:cxn ang="0">
                  <a:pos x="T8" y="T9"/>
                </a:cxn>
                <a:cxn ang="0">
                  <a:pos x="T10" y="T11"/>
                </a:cxn>
                <a:cxn ang="0">
                  <a:pos x="T12" y="T13"/>
                </a:cxn>
              </a:cxnLst>
              <a:rect l="0" t="0" r="r" b="b"/>
              <a:pathLst>
                <a:path w="171" h="150">
                  <a:moveTo>
                    <a:pt x="77" y="150"/>
                  </a:moveTo>
                  <a:lnTo>
                    <a:pt x="0" y="88"/>
                  </a:lnTo>
                  <a:lnTo>
                    <a:pt x="29" y="51"/>
                  </a:lnTo>
                  <a:lnTo>
                    <a:pt x="69" y="82"/>
                  </a:lnTo>
                  <a:lnTo>
                    <a:pt x="133" y="0"/>
                  </a:lnTo>
                  <a:lnTo>
                    <a:pt x="171" y="29"/>
                  </a:lnTo>
                  <a:lnTo>
                    <a:pt x="77" y="150"/>
                  </a:lnTo>
                  <a:close/>
                </a:path>
              </a:pathLst>
            </a:custGeom>
            <a:grpFill/>
            <a:ln>
              <a:solidFill>
                <a:schemeClr val="accent2"/>
              </a:solidFill>
            </a:ln>
          </p:spPr>
          <p:txBody>
            <a:bodyPr vert="horz" wrap="square" lIns="91440" tIns="45720" rIns="91440" bIns="45720" numCol="1" anchor="t" anchorCtr="0" compatLnSpc="1">
              <a:prstTxWarp prst="textNoShape">
                <a:avLst/>
              </a:prstTxWarp>
            </a:bodyPr>
            <a:lstStyle/>
            <a:p>
              <a:endParaRPr lang="en-US" dirty="0"/>
            </a:p>
          </p:txBody>
        </p:sp>
        <p:sp>
          <p:nvSpPr>
            <p:cNvPr id="44" name="Freeform 14">
              <a:extLst>
                <a:ext uri="{FF2B5EF4-FFF2-40B4-BE49-F238E27FC236}">
                  <a16:creationId xmlns:a16="http://schemas.microsoft.com/office/drawing/2014/main" id="{72FC50E3-2016-3740-B6EC-B0DF727C5E9E}"/>
                </a:ext>
              </a:extLst>
            </p:cNvPr>
            <p:cNvSpPr>
              <a:spLocks/>
            </p:cNvSpPr>
            <p:nvPr/>
          </p:nvSpPr>
          <p:spPr bwMode="auto">
            <a:xfrm>
              <a:off x="-5130968" y="3418385"/>
              <a:ext cx="271463" cy="241300"/>
            </a:xfrm>
            <a:custGeom>
              <a:avLst/>
              <a:gdLst>
                <a:gd name="T0" fmla="*/ 77 w 171"/>
                <a:gd name="T1" fmla="*/ 152 h 152"/>
                <a:gd name="T2" fmla="*/ 0 w 171"/>
                <a:gd name="T3" fmla="*/ 90 h 152"/>
                <a:gd name="T4" fmla="*/ 29 w 171"/>
                <a:gd name="T5" fmla="*/ 51 h 152"/>
                <a:gd name="T6" fmla="*/ 69 w 171"/>
                <a:gd name="T7" fmla="*/ 84 h 152"/>
                <a:gd name="T8" fmla="*/ 133 w 171"/>
                <a:gd name="T9" fmla="*/ 0 h 152"/>
                <a:gd name="T10" fmla="*/ 171 w 171"/>
                <a:gd name="T11" fmla="*/ 29 h 152"/>
                <a:gd name="T12" fmla="*/ 77 w 171"/>
                <a:gd name="T13" fmla="*/ 152 h 152"/>
              </a:gdLst>
              <a:ahLst/>
              <a:cxnLst>
                <a:cxn ang="0">
                  <a:pos x="T0" y="T1"/>
                </a:cxn>
                <a:cxn ang="0">
                  <a:pos x="T2" y="T3"/>
                </a:cxn>
                <a:cxn ang="0">
                  <a:pos x="T4" y="T5"/>
                </a:cxn>
                <a:cxn ang="0">
                  <a:pos x="T6" y="T7"/>
                </a:cxn>
                <a:cxn ang="0">
                  <a:pos x="T8" y="T9"/>
                </a:cxn>
                <a:cxn ang="0">
                  <a:pos x="T10" y="T11"/>
                </a:cxn>
                <a:cxn ang="0">
                  <a:pos x="T12" y="T13"/>
                </a:cxn>
              </a:cxnLst>
              <a:rect l="0" t="0" r="r" b="b"/>
              <a:pathLst>
                <a:path w="171" h="152">
                  <a:moveTo>
                    <a:pt x="77" y="152"/>
                  </a:moveTo>
                  <a:lnTo>
                    <a:pt x="0" y="90"/>
                  </a:lnTo>
                  <a:lnTo>
                    <a:pt x="29" y="51"/>
                  </a:lnTo>
                  <a:lnTo>
                    <a:pt x="69" y="84"/>
                  </a:lnTo>
                  <a:lnTo>
                    <a:pt x="133" y="0"/>
                  </a:lnTo>
                  <a:lnTo>
                    <a:pt x="171" y="29"/>
                  </a:lnTo>
                  <a:lnTo>
                    <a:pt x="77" y="152"/>
                  </a:lnTo>
                  <a:close/>
                </a:path>
              </a:pathLst>
            </a:custGeom>
            <a:grpFill/>
            <a:ln>
              <a:solidFill>
                <a:schemeClr val="accent2"/>
              </a:solidFill>
            </a:ln>
          </p:spPr>
          <p:txBody>
            <a:bodyPr vert="horz" wrap="square" lIns="91440" tIns="45720" rIns="91440" bIns="45720" numCol="1" anchor="t" anchorCtr="0" compatLnSpc="1">
              <a:prstTxWarp prst="textNoShape">
                <a:avLst/>
              </a:prstTxWarp>
            </a:bodyPr>
            <a:lstStyle/>
            <a:p>
              <a:endParaRPr lang="en-US" dirty="0"/>
            </a:p>
          </p:txBody>
        </p:sp>
        <p:sp>
          <p:nvSpPr>
            <p:cNvPr id="45" name="Freeform 15">
              <a:extLst>
                <a:ext uri="{FF2B5EF4-FFF2-40B4-BE49-F238E27FC236}">
                  <a16:creationId xmlns:a16="http://schemas.microsoft.com/office/drawing/2014/main" id="{A4AC478C-840E-C640-BEA1-D221576EC552}"/>
                </a:ext>
              </a:extLst>
            </p:cNvPr>
            <p:cNvSpPr>
              <a:spLocks/>
            </p:cNvSpPr>
            <p:nvPr/>
          </p:nvSpPr>
          <p:spPr bwMode="auto">
            <a:xfrm>
              <a:off x="-5130968" y="3699373"/>
              <a:ext cx="271463" cy="239713"/>
            </a:xfrm>
            <a:custGeom>
              <a:avLst/>
              <a:gdLst>
                <a:gd name="T0" fmla="*/ 77 w 171"/>
                <a:gd name="T1" fmla="*/ 151 h 151"/>
                <a:gd name="T2" fmla="*/ 0 w 171"/>
                <a:gd name="T3" fmla="*/ 89 h 151"/>
                <a:gd name="T4" fmla="*/ 29 w 171"/>
                <a:gd name="T5" fmla="*/ 52 h 151"/>
                <a:gd name="T6" fmla="*/ 69 w 171"/>
                <a:gd name="T7" fmla="*/ 83 h 151"/>
                <a:gd name="T8" fmla="*/ 133 w 171"/>
                <a:gd name="T9" fmla="*/ 0 h 151"/>
                <a:gd name="T10" fmla="*/ 171 w 171"/>
                <a:gd name="T11" fmla="*/ 30 h 151"/>
                <a:gd name="T12" fmla="*/ 77 w 171"/>
                <a:gd name="T13" fmla="*/ 151 h 151"/>
              </a:gdLst>
              <a:ahLst/>
              <a:cxnLst>
                <a:cxn ang="0">
                  <a:pos x="T0" y="T1"/>
                </a:cxn>
                <a:cxn ang="0">
                  <a:pos x="T2" y="T3"/>
                </a:cxn>
                <a:cxn ang="0">
                  <a:pos x="T4" y="T5"/>
                </a:cxn>
                <a:cxn ang="0">
                  <a:pos x="T6" y="T7"/>
                </a:cxn>
                <a:cxn ang="0">
                  <a:pos x="T8" y="T9"/>
                </a:cxn>
                <a:cxn ang="0">
                  <a:pos x="T10" y="T11"/>
                </a:cxn>
                <a:cxn ang="0">
                  <a:pos x="T12" y="T13"/>
                </a:cxn>
              </a:cxnLst>
              <a:rect l="0" t="0" r="r" b="b"/>
              <a:pathLst>
                <a:path w="171" h="151">
                  <a:moveTo>
                    <a:pt x="77" y="151"/>
                  </a:moveTo>
                  <a:lnTo>
                    <a:pt x="0" y="89"/>
                  </a:lnTo>
                  <a:lnTo>
                    <a:pt x="29" y="52"/>
                  </a:lnTo>
                  <a:lnTo>
                    <a:pt x="69" y="83"/>
                  </a:lnTo>
                  <a:lnTo>
                    <a:pt x="133" y="0"/>
                  </a:lnTo>
                  <a:lnTo>
                    <a:pt x="171" y="30"/>
                  </a:lnTo>
                  <a:lnTo>
                    <a:pt x="77" y="151"/>
                  </a:lnTo>
                  <a:close/>
                </a:path>
              </a:pathLst>
            </a:custGeom>
            <a:grpFill/>
            <a:ln>
              <a:solidFill>
                <a:schemeClr val="accent2"/>
              </a:solidFill>
            </a:ln>
          </p:spPr>
          <p:txBody>
            <a:bodyPr vert="horz" wrap="square" lIns="91440" tIns="45720" rIns="91440" bIns="45720" numCol="1" anchor="t" anchorCtr="0" compatLnSpc="1">
              <a:prstTxWarp prst="textNoShape">
                <a:avLst/>
              </a:prstTxWarp>
            </a:bodyPr>
            <a:lstStyle/>
            <a:p>
              <a:endParaRPr lang="en-US" dirty="0"/>
            </a:p>
          </p:txBody>
        </p:sp>
        <p:sp>
          <p:nvSpPr>
            <p:cNvPr id="46" name="Freeform 16">
              <a:extLst>
                <a:ext uri="{FF2B5EF4-FFF2-40B4-BE49-F238E27FC236}">
                  <a16:creationId xmlns:a16="http://schemas.microsoft.com/office/drawing/2014/main" id="{701F44FF-BF8B-D54F-B0C6-FD6E4145E0EA}"/>
                </a:ext>
              </a:extLst>
            </p:cNvPr>
            <p:cNvSpPr>
              <a:spLocks noEditPoints="1"/>
            </p:cNvSpPr>
            <p:nvPr/>
          </p:nvSpPr>
          <p:spPr bwMode="auto">
            <a:xfrm>
              <a:off x="-5377031" y="2434135"/>
              <a:ext cx="1443038" cy="1771650"/>
            </a:xfrm>
            <a:custGeom>
              <a:avLst/>
              <a:gdLst>
                <a:gd name="T0" fmla="*/ 285 w 909"/>
                <a:gd name="T1" fmla="*/ 0 h 1116"/>
                <a:gd name="T2" fmla="*/ 278 w 909"/>
                <a:gd name="T3" fmla="*/ 2 h 1116"/>
                <a:gd name="T4" fmla="*/ 270 w 909"/>
                <a:gd name="T5" fmla="*/ 4 h 1116"/>
                <a:gd name="T6" fmla="*/ 14 w 909"/>
                <a:gd name="T7" fmla="*/ 219 h 1116"/>
                <a:gd name="T8" fmla="*/ 8 w 909"/>
                <a:gd name="T9" fmla="*/ 225 h 1116"/>
                <a:gd name="T10" fmla="*/ 3 w 909"/>
                <a:gd name="T11" fmla="*/ 237 h 1116"/>
                <a:gd name="T12" fmla="*/ 0 w 909"/>
                <a:gd name="T13" fmla="*/ 243 h 1116"/>
                <a:gd name="T14" fmla="*/ 0 w 909"/>
                <a:gd name="T15" fmla="*/ 1020 h 1116"/>
                <a:gd name="T16" fmla="*/ 3 w 909"/>
                <a:gd name="T17" fmla="*/ 1040 h 1116"/>
                <a:gd name="T18" fmla="*/ 8 w 909"/>
                <a:gd name="T19" fmla="*/ 1059 h 1116"/>
                <a:gd name="T20" fmla="*/ 17 w 909"/>
                <a:gd name="T21" fmla="*/ 1075 h 1116"/>
                <a:gd name="T22" fmla="*/ 43 w 909"/>
                <a:gd name="T23" fmla="*/ 1100 h 1116"/>
                <a:gd name="T24" fmla="*/ 59 w 909"/>
                <a:gd name="T25" fmla="*/ 1109 h 1116"/>
                <a:gd name="T26" fmla="*/ 77 w 909"/>
                <a:gd name="T27" fmla="*/ 1115 h 1116"/>
                <a:gd name="T28" fmla="*/ 97 w 909"/>
                <a:gd name="T29" fmla="*/ 1116 h 1116"/>
                <a:gd name="T30" fmla="*/ 811 w 909"/>
                <a:gd name="T31" fmla="*/ 1116 h 1116"/>
                <a:gd name="T32" fmla="*/ 832 w 909"/>
                <a:gd name="T33" fmla="*/ 1115 h 1116"/>
                <a:gd name="T34" fmla="*/ 850 w 909"/>
                <a:gd name="T35" fmla="*/ 1109 h 1116"/>
                <a:gd name="T36" fmla="*/ 866 w 909"/>
                <a:gd name="T37" fmla="*/ 1100 h 1116"/>
                <a:gd name="T38" fmla="*/ 891 w 909"/>
                <a:gd name="T39" fmla="*/ 1075 h 1116"/>
                <a:gd name="T40" fmla="*/ 900 w 909"/>
                <a:gd name="T41" fmla="*/ 1059 h 1116"/>
                <a:gd name="T42" fmla="*/ 906 w 909"/>
                <a:gd name="T43" fmla="*/ 1040 h 1116"/>
                <a:gd name="T44" fmla="*/ 909 w 909"/>
                <a:gd name="T45" fmla="*/ 1020 h 1116"/>
                <a:gd name="T46" fmla="*/ 909 w 909"/>
                <a:gd name="T47" fmla="*/ 96 h 1116"/>
                <a:gd name="T48" fmla="*/ 906 w 909"/>
                <a:gd name="T49" fmla="*/ 77 h 1116"/>
                <a:gd name="T50" fmla="*/ 900 w 909"/>
                <a:gd name="T51" fmla="*/ 59 h 1116"/>
                <a:gd name="T52" fmla="*/ 891 w 909"/>
                <a:gd name="T53" fmla="*/ 43 h 1116"/>
                <a:gd name="T54" fmla="*/ 866 w 909"/>
                <a:gd name="T55" fmla="*/ 16 h 1116"/>
                <a:gd name="T56" fmla="*/ 850 w 909"/>
                <a:gd name="T57" fmla="*/ 7 h 1116"/>
                <a:gd name="T58" fmla="*/ 832 w 909"/>
                <a:gd name="T59" fmla="*/ 2 h 1116"/>
                <a:gd name="T60" fmla="*/ 811 w 909"/>
                <a:gd name="T61" fmla="*/ 0 h 1116"/>
                <a:gd name="T62" fmla="*/ 841 w 909"/>
                <a:gd name="T63" fmla="*/ 1020 h 1116"/>
                <a:gd name="T64" fmla="*/ 841 w 909"/>
                <a:gd name="T65" fmla="*/ 1026 h 1116"/>
                <a:gd name="T66" fmla="*/ 837 w 909"/>
                <a:gd name="T67" fmla="*/ 1037 h 1116"/>
                <a:gd name="T68" fmla="*/ 828 w 909"/>
                <a:gd name="T69" fmla="*/ 1046 h 1116"/>
                <a:gd name="T70" fmla="*/ 817 w 909"/>
                <a:gd name="T71" fmla="*/ 1050 h 1116"/>
                <a:gd name="T72" fmla="*/ 97 w 909"/>
                <a:gd name="T73" fmla="*/ 1050 h 1116"/>
                <a:gd name="T74" fmla="*/ 91 w 909"/>
                <a:gd name="T75" fmla="*/ 1050 h 1116"/>
                <a:gd name="T76" fmla="*/ 81 w 909"/>
                <a:gd name="T77" fmla="*/ 1046 h 1116"/>
                <a:gd name="T78" fmla="*/ 72 w 909"/>
                <a:gd name="T79" fmla="*/ 1037 h 1116"/>
                <a:gd name="T80" fmla="*/ 68 w 909"/>
                <a:gd name="T81" fmla="*/ 1026 h 1116"/>
                <a:gd name="T82" fmla="*/ 68 w 909"/>
                <a:gd name="T83" fmla="*/ 275 h 1116"/>
                <a:gd name="T84" fmla="*/ 279 w 909"/>
                <a:gd name="T85" fmla="*/ 284 h 1116"/>
                <a:gd name="T86" fmla="*/ 177 w 909"/>
                <a:gd name="T87" fmla="*/ 352 h 1116"/>
                <a:gd name="T88" fmla="*/ 347 w 909"/>
                <a:gd name="T89" fmla="*/ 68 h 1116"/>
                <a:gd name="T90" fmla="*/ 811 w 909"/>
                <a:gd name="T91" fmla="*/ 68 h 1116"/>
                <a:gd name="T92" fmla="*/ 823 w 909"/>
                <a:gd name="T93" fmla="*/ 70 h 1116"/>
                <a:gd name="T94" fmla="*/ 832 w 909"/>
                <a:gd name="T95" fmla="*/ 75 h 1116"/>
                <a:gd name="T96" fmla="*/ 838 w 909"/>
                <a:gd name="T97" fmla="*/ 86 h 1116"/>
                <a:gd name="T98" fmla="*/ 841 w 909"/>
                <a:gd name="T99" fmla="*/ 96 h 1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09" h="1116">
                  <a:moveTo>
                    <a:pt x="811" y="0"/>
                  </a:moveTo>
                  <a:lnTo>
                    <a:pt x="285" y="0"/>
                  </a:lnTo>
                  <a:lnTo>
                    <a:pt x="278" y="2"/>
                  </a:lnTo>
                  <a:lnTo>
                    <a:pt x="278" y="2"/>
                  </a:lnTo>
                  <a:lnTo>
                    <a:pt x="278" y="2"/>
                  </a:lnTo>
                  <a:lnTo>
                    <a:pt x="270" y="4"/>
                  </a:lnTo>
                  <a:lnTo>
                    <a:pt x="264" y="9"/>
                  </a:lnTo>
                  <a:lnTo>
                    <a:pt x="14" y="219"/>
                  </a:lnTo>
                  <a:lnTo>
                    <a:pt x="14" y="219"/>
                  </a:lnTo>
                  <a:lnTo>
                    <a:pt x="8" y="225"/>
                  </a:lnTo>
                  <a:lnTo>
                    <a:pt x="6" y="231"/>
                  </a:lnTo>
                  <a:lnTo>
                    <a:pt x="3" y="237"/>
                  </a:lnTo>
                  <a:lnTo>
                    <a:pt x="1" y="243"/>
                  </a:lnTo>
                  <a:lnTo>
                    <a:pt x="0" y="243"/>
                  </a:lnTo>
                  <a:lnTo>
                    <a:pt x="0" y="1020"/>
                  </a:lnTo>
                  <a:lnTo>
                    <a:pt x="0" y="1020"/>
                  </a:lnTo>
                  <a:lnTo>
                    <a:pt x="1" y="1031"/>
                  </a:lnTo>
                  <a:lnTo>
                    <a:pt x="3" y="1040"/>
                  </a:lnTo>
                  <a:lnTo>
                    <a:pt x="4" y="1050"/>
                  </a:lnTo>
                  <a:lnTo>
                    <a:pt x="8" y="1059"/>
                  </a:lnTo>
                  <a:lnTo>
                    <a:pt x="11" y="1066"/>
                  </a:lnTo>
                  <a:lnTo>
                    <a:pt x="17" y="1075"/>
                  </a:lnTo>
                  <a:lnTo>
                    <a:pt x="29" y="1088"/>
                  </a:lnTo>
                  <a:lnTo>
                    <a:pt x="43" y="1100"/>
                  </a:lnTo>
                  <a:lnTo>
                    <a:pt x="51" y="1106"/>
                  </a:lnTo>
                  <a:lnTo>
                    <a:pt x="59" y="1109"/>
                  </a:lnTo>
                  <a:lnTo>
                    <a:pt x="68" y="1114"/>
                  </a:lnTo>
                  <a:lnTo>
                    <a:pt x="77" y="1115"/>
                  </a:lnTo>
                  <a:lnTo>
                    <a:pt x="87" y="1116"/>
                  </a:lnTo>
                  <a:lnTo>
                    <a:pt x="97" y="1116"/>
                  </a:lnTo>
                  <a:lnTo>
                    <a:pt x="811" y="1116"/>
                  </a:lnTo>
                  <a:lnTo>
                    <a:pt x="811" y="1116"/>
                  </a:lnTo>
                  <a:lnTo>
                    <a:pt x="822" y="1116"/>
                  </a:lnTo>
                  <a:lnTo>
                    <a:pt x="832" y="1115"/>
                  </a:lnTo>
                  <a:lnTo>
                    <a:pt x="841" y="1114"/>
                  </a:lnTo>
                  <a:lnTo>
                    <a:pt x="850" y="1109"/>
                  </a:lnTo>
                  <a:lnTo>
                    <a:pt x="857" y="1106"/>
                  </a:lnTo>
                  <a:lnTo>
                    <a:pt x="866" y="1100"/>
                  </a:lnTo>
                  <a:lnTo>
                    <a:pt x="879" y="1088"/>
                  </a:lnTo>
                  <a:lnTo>
                    <a:pt x="891" y="1075"/>
                  </a:lnTo>
                  <a:lnTo>
                    <a:pt x="897" y="1066"/>
                  </a:lnTo>
                  <a:lnTo>
                    <a:pt x="900" y="1059"/>
                  </a:lnTo>
                  <a:lnTo>
                    <a:pt x="905" y="1050"/>
                  </a:lnTo>
                  <a:lnTo>
                    <a:pt x="906" y="1040"/>
                  </a:lnTo>
                  <a:lnTo>
                    <a:pt x="908" y="1031"/>
                  </a:lnTo>
                  <a:lnTo>
                    <a:pt x="909" y="1020"/>
                  </a:lnTo>
                  <a:lnTo>
                    <a:pt x="909" y="96"/>
                  </a:lnTo>
                  <a:lnTo>
                    <a:pt x="909" y="96"/>
                  </a:lnTo>
                  <a:lnTo>
                    <a:pt x="908" y="87"/>
                  </a:lnTo>
                  <a:lnTo>
                    <a:pt x="906" y="77"/>
                  </a:lnTo>
                  <a:lnTo>
                    <a:pt x="905" y="68"/>
                  </a:lnTo>
                  <a:lnTo>
                    <a:pt x="900" y="59"/>
                  </a:lnTo>
                  <a:lnTo>
                    <a:pt x="897" y="50"/>
                  </a:lnTo>
                  <a:lnTo>
                    <a:pt x="891" y="43"/>
                  </a:lnTo>
                  <a:lnTo>
                    <a:pt x="879" y="28"/>
                  </a:lnTo>
                  <a:lnTo>
                    <a:pt x="866" y="16"/>
                  </a:lnTo>
                  <a:lnTo>
                    <a:pt x="857" y="12"/>
                  </a:lnTo>
                  <a:lnTo>
                    <a:pt x="850" y="7"/>
                  </a:lnTo>
                  <a:lnTo>
                    <a:pt x="841" y="4"/>
                  </a:lnTo>
                  <a:lnTo>
                    <a:pt x="832" y="2"/>
                  </a:lnTo>
                  <a:lnTo>
                    <a:pt x="822" y="0"/>
                  </a:lnTo>
                  <a:lnTo>
                    <a:pt x="811" y="0"/>
                  </a:lnTo>
                  <a:lnTo>
                    <a:pt x="811" y="0"/>
                  </a:lnTo>
                  <a:close/>
                  <a:moveTo>
                    <a:pt x="841" y="1020"/>
                  </a:moveTo>
                  <a:lnTo>
                    <a:pt x="841" y="1020"/>
                  </a:lnTo>
                  <a:lnTo>
                    <a:pt x="841" y="1026"/>
                  </a:lnTo>
                  <a:lnTo>
                    <a:pt x="838" y="1032"/>
                  </a:lnTo>
                  <a:lnTo>
                    <a:pt x="837" y="1037"/>
                  </a:lnTo>
                  <a:lnTo>
                    <a:pt x="832" y="1041"/>
                  </a:lnTo>
                  <a:lnTo>
                    <a:pt x="828" y="1046"/>
                  </a:lnTo>
                  <a:lnTo>
                    <a:pt x="823" y="1047"/>
                  </a:lnTo>
                  <a:lnTo>
                    <a:pt x="817" y="1050"/>
                  </a:lnTo>
                  <a:lnTo>
                    <a:pt x="811" y="1050"/>
                  </a:lnTo>
                  <a:lnTo>
                    <a:pt x="97" y="1050"/>
                  </a:lnTo>
                  <a:lnTo>
                    <a:pt x="97" y="1050"/>
                  </a:lnTo>
                  <a:lnTo>
                    <a:pt x="91" y="1050"/>
                  </a:lnTo>
                  <a:lnTo>
                    <a:pt x="85" y="1047"/>
                  </a:lnTo>
                  <a:lnTo>
                    <a:pt x="81" y="1046"/>
                  </a:lnTo>
                  <a:lnTo>
                    <a:pt x="77" y="1041"/>
                  </a:lnTo>
                  <a:lnTo>
                    <a:pt x="72" y="1037"/>
                  </a:lnTo>
                  <a:lnTo>
                    <a:pt x="71" y="1032"/>
                  </a:lnTo>
                  <a:lnTo>
                    <a:pt x="68" y="1026"/>
                  </a:lnTo>
                  <a:lnTo>
                    <a:pt x="68" y="1020"/>
                  </a:lnTo>
                  <a:lnTo>
                    <a:pt x="68" y="275"/>
                  </a:lnTo>
                  <a:lnTo>
                    <a:pt x="279" y="98"/>
                  </a:lnTo>
                  <a:lnTo>
                    <a:pt x="279" y="284"/>
                  </a:lnTo>
                  <a:lnTo>
                    <a:pt x="177" y="284"/>
                  </a:lnTo>
                  <a:lnTo>
                    <a:pt x="177" y="352"/>
                  </a:lnTo>
                  <a:lnTo>
                    <a:pt x="346" y="352"/>
                  </a:lnTo>
                  <a:lnTo>
                    <a:pt x="347" y="68"/>
                  </a:lnTo>
                  <a:lnTo>
                    <a:pt x="811" y="68"/>
                  </a:lnTo>
                  <a:lnTo>
                    <a:pt x="811" y="68"/>
                  </a:lnTo>
                  <a:lnTo>
                    <a:pt x="817" y="68"/>
                  </a:lnTo>
                  <a:lnTo>
                    <a:pt x="823" y="70"/>
                  </a:lnTo>
                  <a:lnTo>
                    <a:pt x="828" y="73"/>
                  </a:lnTo>
                  <a:lnTo>
                    <a:pt x="832" y="75"/>
                  </a:lnTo>
                  <a:lnTo>
                    <a:pt x="837" y="80"/>
                  </a:lnTo>
                  <a:lnTo>
                    <a:pt x="838" y="86"/>
                  </a:lnTo>
                  <a:lnTo>
                    <a:pt x="841" y="90"/>
                  </a:lnTo>
                  <a:lnTo>
                    <a:pt x="841" y="96"/>
                  </a:lnTo>
                  <a:lnTo>
                    <a:pt x="841" y="1020"/>
                  </a:lnTo>
                  <a:close/>
                </a:path>
              </a:pathLst>
            </a:custGeom>
            <a:grpFill/>
            <a:ln>
              <a:solidFill>
                <a:schemeClr val="accent2"/>
              </a:solidFill>
            </a:ln>
          </p:spPr>
          <p:txBody>
            <a:bodyPr vert="horz" wrap="square" lIns="91440" tIns="45720" rIns="91440" bIns="45720" numCol="1" anchor="t" anchorCtr="0" compatLnSpc="1">
              <a:prstTxWarp prst="textNoShape">
                <a:avLst/>
              </a:prstTxWarp>
            </a:bodyPr>
            <a:lstStyle/>
            <a:p>
              <a:endParaRPr lang="en-US" dirty="0"/>
            </a:p>
          </p:txBody>
        </p:sp>
        <p:sp>
          <p:nvSpPr>
            <p:cNvPr id="47" name="Freeform 17">
              <a:extLst>
                <a:ext uri="{FF2B5EF4-FFF2-40B4-BE49-F238E27FC236}">
                  <a16:creationId xmlns:a16="http://schemas.microsoft.com/office/drawing/2014/main" id="{7965F2DA-2198-8D4B-9966-A90E9D9F04D7}"/>
                </a:ext>
              </a:extLst>
            </p:cNvPr>
            <p:cNvSpPr>
              <a:spLocks/>
            </p:cNvSpPr>
            <p:nvPr/>
          </p:nvSpPr>
          <p:spPr bwMode="auto">
            <a:xfrm>
              <a:off x="-4773781" y="3800973"/>
              <a:ext cx="585788" cy="104775"/>
            </a:xfrm>
            <a:custGeom>
              <a:avLst/>
              <a:gdLst>
                <a:gd name="T0" fmla="*/ 335 w 369"/>
                <a:gd name="T1" fmla="*/ 66 h 66"/>
                <a:gd name="T2" fmla="*/ 34 w 369"/>
                <a:gd name="T3" fmla="*/ 66 h 66"/>
                <a:gd name="T4" fmla="*/ 34 w 369"/>
                <a:gd name="T5" fmla="*/ 66 h 66"/>
                <a:gd name="T6" fmla="*/ 26 w 369"/>
                <a:gd name="T7" fmla="*/ 66 h 66"/>
                <a:gd name="T8" fmla="*/ 20 w 369"/>
                <a:gd name="T9" fmla="*/ 65 h 66"/>
                <a:gd name="T10" fmla="*/ 14 w 369"/>
                <a:gd name="T11" fmla="*/ 60 h 66"/>
                <a:gd name="T12" fmla="*/ 9 w 369"/>
                <a:gd name="T13" fmla="*/ 57 h 66"/>
                <a:gd name="T14" fmla="*/ 6 w 369"/>
                <a:gd name="T15" fmla="*/ 51 h 66"/>
                <a:gd name="T16" fmla="*/ 3 w 369"/>
                <a:gd name="T17" fmla="*/ 46 h 66"/>
                <a:gd name="T18" fmla="*/ 0 w 369"/>
                <a:gd name="T19" fmla="*/ 40 h 66"/>
                <a:gd name="T20" fmla="*/ 0 w 369"/>
                <a:gd name="T21" fmla="*/ 34 h 66"/>
                <a:gd name="T22" fmla="*/ 0 w 369"/>
                <a:gd name="T23" fmla="*/ 34 h 66"/>
                <a:gd name="T24" fmla="*/ 0 w 369"/>
                <a:gd name="T25" fmla="*/ 26 h 66"/>
                <a:gd name="T26" fmla="*/ 3 w 369"/>
                <a:gd name="T27" fmla="*/ 20 h 66"/>
                <a:gd name="T28" fmla="*/ 6 w 369"/>
                <a:gd name="T29" fmla="*/ 14 h 66"/>
                <a:gd name="T30" fmla="*/ 9 w 369"/>
                <a:gd name="T31" fmla="*/ 9 h 66"/>
                <a:gd name="T32" fmla="*/ 14 w 369"/>
                <a:gd name="T33" fmla="*/ 6 h 66"/>
                <a:gd name="T34" fmla="*/ 20 w 369"/>
                <a:gd name="T35" fmla="*/ 3 h 66"/>
                <a:gd name="T36" fmla="*/ 26 w 369"/>
                <a:gd name="T37" fmla="*/ 0 h 66"/>
                <a:gd name="T38" fmla="*/ 34 w 369"/>
                <a:gd name="T39" fmla="*/ 0 h 66"/>
                <a:gd name="T40" fmla="*/ 335 w 369"/>
                <a:gd name="T41" fmla="*/ 0 h 66"/>
                <a:gd name="T42" fmla="*/ 335 w 369"/>
                <a:gd name="T43" fmla="*/ 0 h 66"/>
                <a:gd name="T44" fmla="*/ 343 w 369"/>
                <a:gd name="T45" fmla="*/ 0 h 66"/>
                <a:gd name="T46" fmla="*/ 349 w 369"/>
                <a:gd name="T47" fmla="*/ 3 h 66"/>
                <a:gd name="T48" fmla="*/ 355 w 369"/>
                <a:gd name="T49" fmla="*/ 6 h 66"/>
                <a:gd name="T50" fmla="*/ 359 w 369"/>
                <a:gd name="T51" fmla="*/ 9 h 66"/>
                <a:gd name="T52" fmla="*/ 363 w 369"/>
                <a:gd name="T53" fmla="*/ 14 h 66"/>
                <a:gd name="T54" fmla="*/ 366 w 369"/>
                <a:gd name="T55" fmla="*/ 20 h 66"/>
                <a:gd name="T56" fmla="*/ 369 w 369"/>
                <a:gd name="T57" fmla="*/ 26 h 66"/>
                <a:gd name="T58" fmla="*/ 369 w 369"/>
                <a:gd name="T59" fmla="*/ 34 h 66"/>
                <a:gd name="T60" fmla="*/ 369 w 369"/>
                <a:gd name="T61" fmla="*/ 34 h 66"/>
                <a:gd name="T62" fmla="*/ 369 w 369"/>
                <a:gd name="T63" fmla="*/ 40 h 66"/>
                <a:gd name="T64" fmla="*/ 366 w 369"/>
                <a:gd name="T65" fmla="*/ 46 h 66"/>
                <a:gd name="T66" fmla="*/ 363 w 369"/>
                <a:gd name="T67" fmla="*/ 51 h 66"/>
                <a:gd name="T68" fmla="*/ 359 w 369"/>
                <a:gd name="T69" fmla="*/ 57 h 66"/>
                <a:gd name="T70" fmla="*/ 355 w 369"/>
                <a:gd name="T71" fmla="*/ 60 h 66"/>
                <a:gd name="T72" fmla="*/ 349 w 369"/>
                <a:gd name="T73" fmla="*/ 65 h 66"/>
                <a:gd name="T74" fmla="*/ 343 w 369"/>
                <a:gd name="T75" fmla="*/ 66 h 66"/>
                <a:gd name="T76" fmla="*/ 335 w 369"/>
                <a:gd name="T77" fmla="*/ 66 h 66"/>
                <a:gd name="T78" fmla="*/ 335 w 369"/>
                <a:gd name="T79"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69" h="66">
                  <a:moveTo>
                    <a:pt x="335" y="66"/>
                  </a:moveTo>
                  <a:lnTo>
                    <a:pt x="34" y="66"/>
                  </a:lnTo>
                  <a:lnTo>
                    <a:pt x="34" y="66"/>
                  </a:lnTo>
                  <a:lnTo>
                    <a:pt x="26" y="66"/>
                  </a:lnTo>
                  <a:lnTo>
                    <a:pt x="20" y="65"/>
                  </a:lnTo>
                  <a:lnTo>
                    <a:pt x="14" y="60"/>
                  </a:lnTo>
                  <a:lnTo>
                    <a:pt x="9" y="57"/>
                  </a:lnTo>
                  <a:lnTo>
                    <a:pt x="6" y="51"/>
                  </a:lnTo>
                  <a:lnTo>
                    <a:pt x="3" y="46"/>
                  </a:lnTo>
                  <a:lnTo>
                    <a:pt x="0" y="40"/>
                  </a:lnTo>
                  <a:lnTo>
                    <a:pt x="0" y="34"/>
                  </a:lnTo>
                  <a:lnTo>
                    <a:pt x="0" y="34"/>
                  </a:lnTo>
                  <a:lnTo>
                    <a:pt x="0" y="26"/>
                  </a:lnTo>
                  <a:lnTo>
                    <a:pt x="3" y="20"/>
                  </a:lnTo>
                  <a:lnTo>
                    <a:pt x="6" y="14"/>
                  </a:lnTo>
                  <a:lnTo>
                    <a:pt x="9" y="9"/>
                  </a:lnTo>
                  <a:lnTo>
                    <a:pt x="14" y="6"/>
                  </a:lnTo>
                  <a:lnTo>
                    <a:pt x="20" y="3"/>
                  </a:lnTo>
                  <a:lnTo>
                    <a:pt x="26" y="0"/>
                  </a:lnTo>
                  <a:lnTo>
                    <a:pt x="34" y="0"/>
                  </a:lnTo>
                  <a:lnTo>
                    <a:pt x="335" y="0"/>
                  </a:lnTo>
                  <a:lnTo>
                    <a:pt x="335" y="0"/>
                  </a:lnTo>
                  <a:lnTo>
                    <a:pt x="343" y="0"/>
                  </a:lnTo>
                  <a:lnTo>
                    <a:pt x="349" y="3"/>
                  </a:lnTo>
                  <a:lnTo>
                    <a:pt x="355" y="6"/>
                  </a:lnTo>
                  <a:lnTo>
                    <a:pt x="359" y="9"/>
                  </a:lnTo>
                  <a:lnTo>
                    <a:pt x="363" y="14"/>
                  </a:lnTo>
                  <a:lnTo>
                    <a:pt x="366" y="20"/>
                  </a:lnTo>
                  <a:lnTo>
                    <a:pt x="369" y="26"/>
                  </a:lnTo>
                  <a:lnTo>
                    <a:pt x="369" y="34"/>
                  </a:lnTo>
                  <a:lnTo>
                    <a:pt x="369" y="34"/>
                  </a:lnTo>
                  <a:lnTo>
                    <a:pt x="369" y="40"/>
                  </a:lnTo>
                  <a:lnTo>
                    <a:pt x="366" y="46"/>
                  </a:lnTo>
                  <a:lnTo>
                    <a:pt x="363" y="51"/>
                  </a:lnTo>
                  <a:lnTo>
                    <a:pt x="359" y="57"/>
                  </a:lnTo>
                  <a:lnTo>
                    <a:pt x="355" y="60"/>
                  </a:lnTo>
                  <a:lnTo>
                    <a:pt x="349" y="65"/>
                  </a:lnTo>
                  <a:lnTo>
                    <a:pt x="343" y="66"/>
                  </a:lnTo>
                  <a:lnTo>
                    <a:pt x="335" y="66"/>
                  </a:lnTo>
                  <a:lnTo>
                    <a:pt x="335" y="66"/>
                  </a:lnTo>
                  <a:close/>
                </a:path>
              </a:pathLst>
            </a:custGeom>
            <a:grpFill/>
            <a:ln>
              <a:solidFill>
                <a:schemeClr val="accent2"/>
              </a:solidFill>
            </a:ln>
          </p:spPr>
          <p:txBody>
            <a:bodyPr vert="horz" wrap="square" lIns="91440" tIns="45720" rIns="91440" bIns="45720" numCol="1" anchor="t" anchorCtr="0" compatLnSpc="1">
              <a:prstTxWarp prst="textNoShape">
                <a:avLst/>
              </a:prstTxWarp>
            </a:bodyPr>
            <a:lstStyle/>
            <a:p>
              <a:endParaRPr lang="en-US" dirty="0"/>
            </a:p>
          </p:txBody>
        </p:sp>
        <p:sp>
          <p:nvSpPr>
            <p:cNvPr id="48" name="Freeform 18">
              <a:extLst>
                <a:ext uri="{FF2B5EF4-FFF2-40B4-BE49-F238E27FC236}">
                  <a16:creationId xmlns:a16="http://schemas.microsoft.com/office/drawing/2014/main" id="{7F3D121D-1003-B445-975B-E964E83221CA}"/>
                </a:ext>
              </a:extLst>
            </p:cNvPr>
            <p:cNvSpPr>
              <a:spLocks/>
            </p:cNvSpPr>
            <p:nvPr/>
          </p:nvSpPr>
          <p:spPr bwMode="auto">
            <a:xfrm>
              <a:off x="-4773781" y="3502523"/>
              <a:ext cx="585788" cy="107950"/>
            </a:xfrm>
            <a:custGeom>
              <a:avLst/>
              <a:gdLst>
                <a:gd name="T0" fmla="*/ 335 w 369"/>
                <a:gd name="T1" fmla="*/ 68 h 68"/>
                <a:gd name="T2" fmla="*/ 34 w 369"/>
                <a:gd name="T3" fmla="*/ 68 h 68"/>
                <a:gd name="T4" fmla="*/ 34 w 369"/>
                <a:gd name="T5" fmla="*/ 68 h 68"/>
                <a:gd name="T6" fmla="*/ 26 w 369"/>
                <a:gd name="T7" fmla="*/ 66 h 68"/>
                <a:gd name="T8" fmla="*/ 20 w 369"/>
                <a:gd name="T9" fmla="*/ 65 h 68"/>
                <a:gd name="T10" fmla="*/ 14 w 369"/>
                <a:gd name="T11" fmla="*/ 62 h 68"/>
                <a:gd name="T12" fmla="*/ 9 w 369"/>
                <a:gd name="T13" fmla="*/ 58 h 68"/>
                <a:gd name="T14" fmla="*/ 6 w 369"/>
                <a:gd name="T15" fmla="*/ 53 h 68"/>
                <a:gd name="T16" fmla="*/ 3 w 369"/>
                <a:gd name="T17" fmla="*/ 47 h 68"/>
                <a:gd name="T18" fmla="*/ 0 w 369"/>
                <a:gd name="T19" fmla="*/ 41 h 68"/>
                <a:gd name="T20" fmla="*/ 0 w 369"/>
                <a:gd name="T21" fmla="*/ 34 h 68"/>
                <a:gd name="T22" fmla="*/ 0 w 369"/>
                <a:gd name="T23" fmla="*/ 34 h 68"/>
                <a:gd name="T24" fmla="*/ 0 w 369"/>
                <a:gd name="T25" fmla="*/ 28 h 68"/>
                <a:gd name="T26" fmla="*/ 3 w 369"/>
                <a:gd name="T27" fmla="*/ 21 h 68"/>
                <a:gd name="T28" fmla="*/ 6 w 369"/>
                <a:gd name="T29" fmla="*/ 15 h 68"/>
                <a:gd name="T30" fmla="*/ 9 w 369"/>
                <a:gd name="T31" fmla="*/ 10 h 68"/>
                <a:gd name="T32" fmla="*/ 14 w 369"/>
                <a:gd name="T33" fmla="*/ 6 h 68"/>
                <a:gd name="T34" fmla="*/ 20 w 369"/>
                <a:gd name="T35" fmla="*/ 3 h 68"/>
                <a:gd name="T36" fmla="*/ 26 w 369"/>
                <a:gd name="T37" fmla="*/ 1 h 68"/>
                <a:gd name="T38" fmla="*/ 34 w 369"/>
                <a:gd name="T39" fmla="*/ 0 h 68"/>
                <a:gd name="T40" fmla="*/ 335 w 369"/>
                <a:gd name="T41" fmla="*/ 0 h 68"/>
                <a:gd name="T42" fmla="*/ 335 w 369"/>
                <a:gd name="T43" fmla="*/ 0 h 68"/>
                <a:gd name="T44" fmla="*/ 343 w 369"/>
                <a:gd name="T45" fmla="*/ 1 h 68"/>
                <a:gd name="T46" fmla="*/ 349 w 369"/>
                <a:gd name="T47" fmla="*/ 3 h 68"/>
                <a:gd name="T48" fmla="*/ 355 w 369"/>
                <a:gd name="T49" fmla="*/ 6 h 68"/>
                <a:gd name="T50" fmla="*/ 359 w 369"/>
                <a:gd name="T51" fmla="*/ 10 h 68"/>
                <a:gd name="T52" fmla="*/ 363 w 369"/>
                <a:gd name="T53" fmla="*/ 15 h 68"/>
                <a:gd name="T54" fmla="*/ 366 w 369"/>
                <a:gd name="T55" fmla="*/ 21 h 68"/>
                <a:gd name="T56" fmla="*/ 369 w 369"/>
                <a:gd name="T57" fmla="*/ 28 h 68"/>
                <a:gd name="T58" fmla="*/ 369 w 369"/>
                <a:gd name="T59" fmla="*/ 34 h 68"/>
                <a:gd name="T60" fmla="*/ 369 w 369"/>
                <a:gd name="T61" fmla="*/ 34 h 68"/>
                <a:gd name="T62" fmla="*/ 369 w 369"/>
                <a:gd name="T63" fmla="*/ 41 h 68"/>
                <a:gd name="T64" fmla="*/ 366 w 369"/>
                <a:gd name="T65" fmla="*/ 47 h 68"/>
                <a:gd name="T66" fmla="*/ 363 w 369"/>
                <a:gd name="T67" fmla="*/ 53 h 68"/>
                <a:gd name="T68" fmla="*/ 359 w 369"/>
                <a:gd name="T69" fmla="*/ 58 h 68"/>
                <a:gd name="T70" fmla="*/ 355 w 369"/>
                <a:gd name="T71" fmla="*/ 62 h 68"/>
                <a:gd name="T72" fmla="*/ 349 w 369"/>
                <a:gd name="T73" fmla="*/ 65 h 68"/>
                <a:gd name="T74" fmla="*/ 343 w 369"/>
                <a:gd name="T75" fmla="*/ 66 h 68"/>
                <a:gd name="T76" fmla="*/ 335 w 369"/>
                <a:gd name="T77" fmla="*/ 68 h 68"/>
                <a:gd name="T78" fmla="*/ 335 w 369"/>
                <a:gd name="T79"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69" h="68">
                  <a:moveTo>
                    <a:pt x="335" y="68"/>
                  </a:moveTo>
                  <a:lnTo>
                    <a:pt x="34" y="68"/>
                  </a:lnTo>
                  <a:lnTo>
                    <a:pt x="34" y="68"/>
                  </a:lnTo>
                  <a:lnTo>
                    <a:pt x="26" y="66"/>
                  </a:lnTo>
                  <a:lnTo>
                    <a:pt x="20" y="65"/>
                  </a:lnTo>
                  <a:lnTo>
                    <a:pt x="14" y="62"/>
                  </a:lnTo>
                  <a:lnTo>
                    <a:pt x="9" y="58"/>
                  </a:lnTo>
                  <a:lnTo>
                    <a:pt x="6" y="53"/>
                  </a:lnTo>
                  <a:lnTo>
                    <a:pt x="3" y="47"/>
                  </a:lnTo>
                  <a:lnTo>
                    <a:pt x="0" y="41"/>
                  </a:lnTo>
                  <a:lnTo>
                    <a:pt x="0" y="34"/>
                  </a:lnTo>
                  <a:lnTo>
                    <a:pt x="0" y="34"/>
                  </a:lnTo>
                  <a:lnTo>
                    <a:pt x="0" y="28"/>
                  </a:lnTo>
                  <a:lnTo>
                    <a:pt x="3" y="21"/>
                  </a:lnTo>
                  <a:lnTo>
                    <a:pt x="6" y="15"/>
                  </a:lnTo>
                  <a:lnTo>
                    <a:pt x="9" y="10"/>
                  </a:lnTo>
                  <a:lnTo>
                    <a:pt x="14" y="6"/>
                  </a:lnTo>
                  <a:lnTo>
                    <a:pt x="20" y="3"/>
                  </a:lnTo>
                  <a:lnTo>
                    <a:pt x="26" y="1"/>
                  </a:lnTo>
                  <a:lnTo>
                    <a:pt x="34" y="0"/>
                  </a:lnTo>
                  <a:lnTo>
                    <a:pt x="335" y="0"/>
                  </a:lnTo>
                  <a:lnTo>
                    <a:pt x="335" y="0"/>
                  </a:lnTo>
                  <a:lnTo>
                    <a:pt x="343" y="1"/>
                  </a:lnTo>
                  <a:lnTo>
                    <a:pt x="349" y="3"/>
                  </a:lnTo>
                  <a:lnTo>
                    <a:pt x="355" y="6"/>
                  </a:lnTo>
                  <a:lnTo>
                    <a:pt x="359" y="10"/>
                  </a:lnTo>
                  <a:lnTo>
                    <a:pt x="363" y="15"/>
                  </a:lnTo>
                  <a:lnTo>
                    <a:pt x="366" y="21"/>
                  </a:lnTo>
                  <a:lnTo>
                    <a:pt x="369" y="28"/>
                  </a:lnTo>
                  <a:lnTo>
                    <a:pt x="369" y="34"/>
                  </a:lnTo>
                  <a:lnTo>
                    <a:pt x="369" y="34"/>
                  </a:lnTo>
                  <a:lnTo>
                    <a:pt x="369" y="41"/>
                  </a:lnTo>
                  <a:lnTo>
                    <a:pt x="366" y="47"/>
                  </a:lnTo>
                  <a:lnTo>
                    <a:pt x="363" y="53"/>
                  </a:lnTo>
                  <a:lnTo>
                    <a:pt x="359" y="58"/>
                  </a:lnTo>
                  <a:lnTo>
                    <a:pt x="355" y="62"/>
                  </a:lnTo>
                  <a:lnTo>
                    <a:pt x="349" y="65"/>
                  </a:lnTo>
                  <a:lnTo>
                    <a:pt x="343" y="66"/>
                  </a:lnTo>
                  <a:lnTo>
                    <a:pt x="335" y="68"/>
                  </a:lnTo>
                  <a:lnTo>
                    <a:pt x="335" y="68"/>
                  </a:lnTo>
                  <a:close/>
                </a:path>
              </a:pathLst>
            </a:custGeom>
            <a:grpFill/>
            <a:ln>
              <a:solidFill>
                <a:schemeClr val="accent2"/>
              </a:solidFill>
            </a:ln>
          </p:spPr>
          <p:txBody>
            <a:bodyPr vert="horz" wrap="square" lIns="91440" tIns="45720" rIns="91440" bIns="45720" numCol="1" anchor="t" anchorCtr="0" compatLnSpc="1">
              <a:prstTxWarp prst="textNoShape">
                <a:avLst/>
              </a:prstTxWarp>
            </a:bodyPr>
            <a:lstStyle/>
            <a:p>
              <a:endParaRPr lang="en-US" dirty="0"/>
            </a:p>
          </p:txBody>
        </p:sp>
        <p:sp>
          <p:nvSpPr>
            <p:cNvPr id="49" name="Freeform 19">
              <a:extLst>
                <a:ext uri="{FF2B5EF4-FFF2-40B4-BE49-F238E27FC236}">
                  <a16:creationId xmlns:a16="http://schemas.microsoft.com/office/drawing/2014/main" id="{8EFDF6A4-58DC-D243-BA0B-CD3811587B15}"/>
                </a:ext>
              </a:extLst>
            </p:cNvPr>
            <p:cNvSpPr>
              <a:spLocks/>
            </p:cNvSpPr>
            <p:nvPr/>
          </p:nvSpPr>
          <p:spPr bwMode="auto">
            <a:xfrm>
              <a:off x="-4773781" y="3207248"/>
              <a:ext cx="585788" cy="104775"/>
            </a:xfrm>
            <a:custGeom>
              <a:avLst/>
              <a:gdLst>
                <a:gd name="T0" fmla="*/ 335 w 369"/>
                <a:gd name="T1" fmla="*/ 66 h 66"/>
                <a:gd name="T2" fmla="*/ 34 w 369"/>
                <a:gd name="T3" fmla="*/ 66 h 66"/>
                <a:gd name="T4" fmla="*/ 34 w 369"/>
                <a:gd name="T5" fmla="*/ 66 h 66"/>
                <a:gd name="T6" fmla="*/ 26 w 369"/>
                <a:gd name="T7" fmla="*/ 66 h 66"/>
                <a:gd name="T8" fmla="*/ 20 w 369"/>
                <a:gd name="T9" fmla="*/ 65 h 66"/>
                <a:gd name="T10" fmla="*/ 14 w 369"/>
                <a:gd name="T11" fmla="*/ 62 h 66"/>
                <a:gd name="T12" fmla="*/ 9 w 369"/>
                <a:gd name="T13" fmla="*/ 57 h 66"/>
                <a:gd name="T14" fmla="*/ 6 w 369"/>
                <a:gd name="T15" fmla="*/ 51 h 66"/>
                <a:gd name="T16" fmla="*/ 3 w 369"/>
                <a:gd name="T17" fmla="*/ 47 h 66"/>
                <a:gd name="T18" fmla="*/ 0 w 369"/>
                <a:gd name="T19" fmla="*/ 39 h 66"/>
                <a:gd name="T20" fmla="*/ 0 w 369"/>
                <a:gd name="T21" fmla="*/ 34 h 66"/>
                <a:gd name="T22" fmla="*/ 0 w 369"/>
                <a:gd name="T23" fmla="*/ 34 h 66"/>
                <a:gd name="T24" fmla="*/ 0 w 369"/>
                <a:gd name="T25" fmla="*/ 26 h 66"/>
                <a:gd name="T26" fmla="*/ 3 w 369"/>
                <a:gd name="T27" fmla="*/ 20 h 66"/>
                <a:gd name="T28" fmla="*/ 6 w 369"/>
                <a:gd name="T29" fmla="*/ 14 h 66"/>
                <a:gd name="T30" fmla="*/ 9 w 369"/>
                <a:gd name="T31" fmla="*/ 10 h 66"/>
                <a:gd name="T32" fmla="*/ 14 w 369"/>
                <a:gd name="T33" fmla="*/ 5 h 66"/>
                <a:gd name="T34" fmla="*/ 20 w 369"/>
                <a:gd name="T35" fmla="*/ 3 h 66"/>
                <a:gd name="T36" fmla="*/ 26 w 369"/>
                <a:gd name="T37" fmla="*/ 0 h 66"/>
                <a:gd name="T38" fmla="*/ 34 w 369"/>
                <a:gd name="T39" fmla="*/ 0 h 66"/>
                <a:gd name="T40" fmla="*/ 335 w 369"/>
                <a:gd name="T41" fmla="*/ 0 h 66"/>
                <a:gd name="T42" fmla="*/ 335 w 369"/>
                <a:gd name="T43" fmla="*/ 0 h 66"/>
                <a:gd name="T44" fmla="*/ 343 w 369"/>
                <a:gd name="T45" fmla="*/ 0 h 66"/>
                <a:gd name="T46" fmla="*/ 349 w 369"/>
                <a:gd name="T47" fmla="*/ 3 h 66"/>
                <a:gd name="T48" fmla="*/ 355 w 369"/>
                <a:gd name="T49" fmla="*/ 5 h 66"/>
                <a:gd name="T50" fmla="*/ 359 w 369"/>
                <a:gd name="T51" fmla="*/ 10 h 66"/>
                <a:gd name="T52" fmla="*/ 363 w 369"/>
                <a:gd name="T53" fmla="*/ 14 h 66"/>
                <a:gd name="T54" fmla="*/ 366 w 369"/>
                <a:gd name="T55" fmla="*/ 20 h 66"/>
                <a:gd name="T56" fmla="*/ 369 w 369"/>
                <a:gd name="T57" fmla="*/ 26 h 66"/>
                <a:gd name="T58" fmla="*/ 369 w 369"/>
                <a:gd name="T59" fmla="*/ 34 h 66"/>
                <a:gd name="T60" fmla="*/ 369 w 369"/>
                <a:gd name="T61" fmla="*/ 34 h 66"/>
                <a:gd name="T62" fmla="*/ 369 w 369"/>
                <a:gd name="T63" fmla="*/ 39 h 66"/>
                <a:gd name="T64" fmla="*/ 366 w 369"/>
                <a:gd name="T65" fmla="*/ 47 h 66"/>
                <a:gd name="T66" fmla="*/ 363 w 369"/>
                <a:gd name="T67" fmla="*/ 51 h 66"/>
                <a:gd name="T68" fmla="*/ 359 w 369"/>
                <a:gd name="T69" fmla="*/ 57 h 66"/>
                <a:gd name="T70" fmla="*/ 355 w 369"/>
                <a:gd name="T71" fmla="*/ 62 h 66"/>
                <a:gd name="T72" fmla="*/ 349 w 369"/>
                <a:gd name="T73" fmla="*/ 65 h 66"/>
                <a:gd name="T74" fmla="*/ 343 w 369"/>
                <a:gd name="T75" fmla="*/ 66 h 66"/>
                <a:gd name="T76" fmla="*/ 335 w 369"/>
                <a:gd name="T77" fmla="*/ 66 h 66"/>
                <a:gd name="T78" fmla="*/ 335 w 369"/>
                <a:gd name="T79"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69" h="66">
                  <a:moveTo>
                    <a:pt x="335" y="66"/>
                  </a:moveTo>
                  <a:lnTo>
                    <a:pt x="34" y="66"/>
                  </a:lnTo>
                  <a:lnTo>
                    <a:pt x="34" y="66"/>
                  </a:lnTo>
                  <a:lnTo>
                    <a:pt x="26" y="66"/>
                  </a:lnTo>
                  <a:lnTo>
                    <a:pt x="20" y="65"/>
                  </a:lnTo>
                  <a:lnTo>
                    <a:pt x="14" y="62"/>
                  </a:lnTo>
                  <a:lnTo>
                    <a:pt x="9" y="57"/>
                  </a:lnTo>
                  <a:lnTo>
                    <a:pt x="6" y="51"/>
                  </a:lnTo>
                  <a:lnTo>
                    <a:pt x="3" y="47"/>
                  </a:lnTo>
                  <a:lnTo>
                    <a:pt x="0" y="39"/>
                  </a:lnTo>
                  <a:lnTo>
                    <a:pt x="0" y="34"/>
                  </a:lnTo>
                  <a:lnTo>
                    <a:pt x="0" y="34"/>
                  </a:lnTo>
                  <a:lnTo>
                    <a:pt x="0" y="26"/>
                  </a:lnTo>
                  <a:lnTo>
                    <a:pt x="3" y="20"/>
                  </a:lnTo>
                  <a:lnTo>
                    <a:pt x="6" y="14"/>
                  </a:lnTo>
                  <a:lnTo>
                    <a:pt x="9" y="10"/>
                  </a:lnTo>
                  <a:lnTo>
                    <a:pt x="14" y="5"/>
                  </a:lnTo>
                  <a:lnTo>
                    <a:pt x="20" y="3"/>
                  </a:lnTo>
                  <a:lnTo>
                    <a:pt x="26" y="0"/>
                  </a:lnTo>
                  <a:lnTo>
                    <a:pt x="34" y="0"/>
                  </a:lnTo>
                  <a:lnTo>
                    <a:pt x="335" y="0"/>
                  </a:lnTo>
                  <a:lnTo>
                    <a:pt x="335" y="0"/>
                  </a:lnTo>
                  <a:lnTo>
                    <a:pt x="343" y="0"/>
                  </a:lnTo>
                  <a:lnTo>
                    <a:pt x="349" y="3"/>
                  </a:lnTo>
                  <a:lnTo>
                    <a:pt x="355" y="5"/>
                  </a:lnTo>
                  <a:lnTo>
                    <a:pt x="359" y="10"/>
                  </a:lnTo>
                  <a:lnTo>
                    <a:pt x="363" y="14"/>
                  </a:lnTo>
                  <a:lnTo>
                    <a:pt x="366" y="20"/>
                  </a:lnTo>
                  <a:lnTo>
                    <a:pt x="369" y="26"/>
                  </a:lnTo>
                  <a:lnTo>
                    <a:pt x="369" y="34"/>
                  </a:lnTo>
                  <a:lnTo>
                    <a:pt x="369" y="34"/>
                  </a:lnTo>
                  <a:lnTo>
                    <a:pt x="369" y="39"/>
                  </a:lnTo>
                  <a:lnTo>
                    <a:pt x="366" y="47"/>
                  </a:lnTo>
                  <a:lnTo>
                    <a:pt x="363" y="51"/>
                  </a:lnTo>
                  <a:lnTo>
                    <a:pt x="359" y="57"/>
                  </a:lnTo>
                  <a:lnTo>
                    <a:pt x="355" y="62"/>
                  </a:lnTo>
                  <a:lnTo>
                    <a:pt x="349" y="65"/>
                  </a:lnTo>
                  <a:lnTo>
                    <a:pt x="343" y="66"/>
                  </a:lnTo>
                  <a:lnTo>
                    <a:pt x="335" y="66"/>
                  </a:lnTo>
                  <a:lnTo>
                    <a:pt x="335" y="66"/>
                  </a:lnTo>
                  <a:close/>
                </a:path>
              </a:pathLst>
            </a:custGeom>
            <a:grpFill/>
            <a:ln>
              <a:solidFill>
                <a:schemeClr val="accent2"/>
              </a:solidFill>
            </a:ln>
          </p:spPr>
          <p:txBody>
            <a:bodyPr vert="horz" wrap="square" lIns="91440" tIns="45720" rIns="91440" bIns="45720" numCol="1" anchor="t" anchorCtr="0" compatLnSpc="1">
              <a:prstTxWarp prst="textNoShape">
                <a:avLst/>
              </a:prstTxWarp>
            </a:bodyPr>
            <a:lstStyle/>
            <a:p>
              <a:endParaRPr lang="en-US" dirty="0"/>
            </a:p>
          </p:txBody>
        </p:sp>
      </p:grpSp>
      <p:sp>
        <p:nvSpPr>
          <p:cNvPr id="38" name="Rectangle 37">
            <a:extLst>
              <a:ext uri="{FF2B5EF4-FFF2-40B4-BE49-F238E27FC236}">
                <a16:creationId xmlns:a16="http://schemas.microsoft.com/office/drawing/2014/main" id="{BE44F137-5BF2-B04D-9B0F-7DF78F9FC049}"/>
              </a:ext>
            </a:extLst>
          </p:cNvPr>
          <p:cNvSpPr/>
          <p:nvPr/>
        </p:nvSpPr>
        <p:spPr>
          <a:xfrm>
            <a:off x="526528" y="2516857"/>
            <a:ext cx="3315889" cy="2517881"/>
          </a:xfrm>
          <a:prstGeom prst="rect">
            <a:avLst/>
          </a:prstGeom>
        </p:spPr>
        <p:txBody>
          <a:bodyPr wrap="square" lIns="0" numCol="1" spcCol="274320">
            <a:noAutofit/>
          </a:bodyPr>
          <a:lstStyle/>
          <a:p>
            <a:pPr marR="0">
              <a:spcBef>
                <a:spcPts val="1200"/>
              </a:spcBef>
              <a:spcAft>
                <a:spcPts val="0"/>
              </a:spcAft>
              <a:buClr>
                <a:srgbClr val="0070C0"/>
              </a:buClr>
              <a:buSzPct val="155000"/>
            </a:pPr>
            <a:r>
              <a:rPr lang="en-US" sz="1600" dirty="0">
                <a:solidFill>
                  <a:schemeClr val="bg1"/>
                </a:solidFill>
                <a:latin typeface="+mj-lt"/>
                <a:cs typeface="Arial" panose="020B0604020202020204" pitchFamily="34" charset="0"/>
              </a:rPr>
              <a:t>Traditional private equity players are pressured to transact in a market characterized by rich valuations, abundant credit and fund life-related pressures</a:t>
            </a:r>
          </a:p>
        </p:txBody>
      </p:sp>
    </p:spTree>
    <p:extLst>
      <p:ext uri="{BB962C8B-B14F-4D97-AF65-F5344CB8AC3E}">
        <p14:creationId xmlns:p14="http://schemas.microsoft.com/office/powerpoint/2010/main" val="328541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FBA39D5-93A4-EF42-B3BB-F1CE99D5CCAD}"/>
              </a:ext>
            </a:extLst>
          </p:cNvPr>
          <p:cNvPicPr>
            <a:picLocks noChangeAspect="1"/>
          </p:cNvPicPr>
          <p:nvPr/>
        </p:nvPicPr>
        <p:blipFill>
          <a:blip r:embed="rId3"/>
          <a:stretch>
            <a:fillRect/>
          </a:stretch>
        </p:blipFill>
        <p:spPr>
          <a:xfrm>
            <a:off x="0" y="3371440"/>
            <a:ext cx="12192000" cy="3403600"/>
          </a:xfrm>
          <a:prstGeom prst="rect">
            <a:avLst/>
          </a:prstGeom>
        </p:spPr>
      </p:pic>
      <p:sp>
        <p:nvSpPr>
          <p:cNvPr id="6" name="Rectangle 5">
            <a:extLst>
              <a:ext uri="{FF2B5EF4-FFF2-40B4-BE49-F238E27FC236}">
                <a16:creationId xmlns:a16="http://schemas.microsoft.com/office/drawing/2014/main" id="{BD9F35B1-9418-0C44-BA21-BD00D7806C85}"/>
              </a:ext>
            </a:extLst>
          </p:cNvPr>
          <p:cNvSpPr/>
          <p:nvPr/>
        </p:nvSpPr>
        <p:spPr>
          <a:xfrm>
            <a:off x="358773" y="4683389"/>
            <a:ext cx="11468100" cy="890565"/>
          </a:xfrm>
          <a:prstGeom prst="rect">
            <a:avLst/>
          </a:prstGeom>
          <a:solidFill>
            <a:schemeClr val="bg1"/>
          </a:solidFill>
          <a:ln>
            <a:noFill/>
          </a:ln>
          <a:effectLst>
            <a:innerShdw blurRad="63500" dist="50800" dir="5400000">
              <a:prstClr val="black">
                <a:alpha val="1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sp>
        <p:nvSpPr>
          <p:cNvPr id="8" name="Rectangle 7">
            <a:extLst>
              <a:ext uri="{FF2B5EF4-FFF2-40B4-BE49-F238E27FC236}">
                <a16:creationId xmlns:a16="http://schemas.microsoft.com/office/drawing/2014/main" id="{F1C2D475-6D78-E541-81D1-BD2BAF149F54}"/>
              </a:ext>
            </a:extLst>
          </p:cNvPr>
          <p:cNvSpPr/>
          <p:nvPr/>
        </p:nvSpPr>
        <p:spPr>
          <a:xfrm>
            <a:off x="358773" y="2445373"/>
            <a:ext cx="11468100" cy="233548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sp>
        <p:nvSpPr>
          <p:cNvPr id="18" name="Freeform 17">
            <a:extLst>
              <a:ext uri="{FF2B5EF4-FFF2-40B4-BE49-F238E27FC236}">
                <a16:creationId xmlns:a16="http://schemas.microsoft.com/office/drawing/2014/main" id="{1E768EEB-0265-1943-97D8-B7669D8D32A3}"/>
              </a:ext>
            </a:extLst>
          </p:cNvPr>
          <p:cNvSpPr/>
          <p:nvPr/>
        </p:nvSpPr>
        <p:spPr>
          <a:xfrm rot="16200000">
            <a:off x="11613524" y="5838946"/>
            <a:ext cx="229682" cy="229683"/>
          </a:xfrm>
          <a:custGeom>
            <a:avLst/>
            <a:gdLst>
              <a:gd name="connsiteX0" fmla="*/ 471216 w 471216"/>
              <a:gd name="connsiteY0" fmla="*/ 0 h 471217"/>
              <a:gd name="connsiteX1" fmla="*/ 471216 w 471216"/>
              <a:gd name="connsiteY1" fmla="*/ 468044 h 471217"/>
              <a:gd name="connsiteX2" fmla="*/ 468043 w 471216"/>
              <a:gd name="connsiteY2" fmla="*/ 468044 h 471217"/>
              <a:gd name="connsiteX3" fmla="*/ 468043 w 471216"/>
              <a:gd name="connsiteY3" fmla="*/ 471217 h 471217"/>
              <a:gd name="connsiteX4" fmla="*/ 0 w 471216"/>
              <a:gd name="connsiteY4" fmla="*/ 471217 h 471217"/>
              <a:gd name="connsiteX5" fmla="*/ 0 w 471216"/>
              <a:gd name="connsiteY5" fmla="*/ 301629 h 471217"/>
              <a:gd name="connsiteX6" fmla="*/ 301628 w 471216"/>
              <a:gd name="connsiteY6" fmla="*/ 301629 h 471217"/>
              <a:gd name="connsiteX7" fmla="*/ 301628 w 471216"/>
              <a:gd name="connsiteY7" fmla="*/ 0 h 471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1216" h="471217">
                <a:moveTo>
                  <a:pt x="471216" y="0"/>
                </a:moveTo>
                <a:lnTo>
                  <a:pt x="471216" y="468044"/>
                </a:lnTo>
                <a:lnTo>
                  <a:pt x="468043" y="468044"/>
                </a:lnTo>
                <a:lnTo>
                  <a:pt x="468043" y="471217"/>
                </a:lnTo>
                <a:lnTo>
                  <a:pt x="0" y="471217"/>
                </a:lnTo>
                <a:lnTo>
                  <a:pt x="0" y="301629"/>
                </a:lnTo>
                <a:lnTo>
                  <a:pt x="301628" y="301629"/>
                </a:lnTo>
                <a:lnTo>
                  <a:pt x="301628" y="0"/>
                </a:lnTo>
                <a:close/>
              </a:path>
            </a:pathLst>
          </a:custGeom>
          <a:solidFill>
            <a:srgbClr val="DEB97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grpSp>
        <p:nvGrpSpPr>
          <p:cNvPr id="26" name="Group 25">
            <a:extLst>
              <a:ext uri="{FF2B5EF4-FFF2-40B4-BE49-F238E27FC236}">
                <a16:creationId xmlns:a16="http://schemas.microsoft.com/office/drawing/2014/main" id="{A1203731-2903-3B47-B203-020FB7CA385E}"/>
              </a:ext>
            </a:extLst>
          </p:cNvPr>
          <p:cNvGrpSpPr/>
          <p:nvPr/>
        </p:nvGrpSpPr>
        <p:grpSpPr>
          <a:xfrm>
            <a:off x="321675" y="1709738"/>
            <a:ext cx="11505197" cy="3004430"/>
            <a:chOff x="321676" y="1709738"/>
            <a:chExt cx="8638570" cy="3004430"/>
          </a:xfrm>
        </p:grpSpPr>
        <p:grpSp>
          <p:nvGrpSpPr>
            <p:cNvPr id="9" name="Group 8">
              <a:extLst>
                <a:ext uri="{FF2B5EF4-FFF2-40B4-BE49-F238E27FC236}">
                  <a16:creationId xmlns:a16="http://schemas.microsoft.com/office/drawing/2014/main" id="{4BC285D2-BE09-9D4F-9609-E3FB9CFCD753}"/>
                </a:ext>
              </a:extLst>
            </p:cNvPr>
            <p:cNvGrpSpPr/>
            <p:nvPr/>
          </p:nvGrpSpPr>
          <p:grpSpPr>
            <a:xfrm>
              <a:off x="360362" y="1709738"/>
              <a:ext cx="8599884" cy="571500"/>
              <a:chOff x="360362" y="1709738"/>
              <a:chExt cx="8599884" cy="571500"/>
            </a:xfrm>
          </p:grpSpPr>
          <p:sp>
            <p:nvSpPr>
              <p:cNvPr id="10" name="Rectangle 9">
                <a:extLst>
                  <a:ext uri="{FF2B5EF4-FFF2-40B4-BE49-F238E27FC236}">
                    <a16:creationId xmlns:a16="http://schemas.microsoft.com/office/drawing/2014/main" id="{AFC782CF-6184-9B4C-A912-9A8EAEAB52AA}"/>
                  </a:ext>
                </a:extLst>
              </p:cNvPr>
              <p:cNvSpPr/>
              <p:nvPr/>
            </p:nvSpPr>
            <p:spPr>
              <a:xfrm>
                <a:off x="360362" y="1709738"/>
                <a:ext cx="2866628" cy="571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latin typeface="Franklin Gothic Medium" panose="020B0603020102020204" pitchFamily="34" charset="0"/>
                  </a:rPr>
                  <a:t>Strategic </a:t>
                </a:r>
                <a:br>
                  <a:rPr lang="en-US" sz="1600" dirty="0">
                    <a:latin typeface="Franklin Gothic Medium" panose="020B0603020102020204" pitchFamily="34" charset="0"/>
                  </a:rPr>
                </a:br>
                <a:r>
                  <a:rPr lang="en-US" sz="1600" dirty="0">
                    <a:latin typeface="Franklin Gothic Medium" panose="020B0603020102020204" pitchFamily="34" charset="0"/>
                  </a:rPr>
                  <a:t>Acquisitions</a:t>
                </a:r>
              </a:p>
            </p:txBody>
          </p:sp>
          <p:sp>
            <p:nvSpPr>
              <p:cNvPr id="11" name="Rectangle 10">
                <a:extLst>
                  <a:ext uri="{FF2B5EF4-FFF2-40B4-BE49-F238E27FC236}">
                    <a16:creationId xmlns:a16="http://schemas.microsoft.com/office/drawing/2014/main" id="{0118C855-12E0-B146-8252-40CC5EC0284B}"/>
                  </a:ext>
                </a:extLst>
              </p:cNvPr>
              <p:cNvSpPr/>
              <p:nvPr/>
            </p:nvSpPr>
            <p:spPr>
              <a:xfrm>
                <a:off x="3226990" y="1709738"/>
                <a:ext cx="2866628" cy="571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latin typeface="Franklin Gothic Medium" panose="020B0603020102020204" pitchFamily="34" charset="0"/>
                  </a:rPr>
                  <a:t>Active </a:t>
                </a:r>
                <a:br>
                  <a:rPr lang="en-US" sz="1600" dirty="0">
                    <a:latin typeface="Franklin Gothic Medium" panose="020B0603020102020204" pitchFamily="34" charset="0"/>
                  </a:rPr>
                </a:br>
                <a:r>
                  <a:rPr lang="en-US" sz="1600" dirty="0">
                    <a:latin typeface="Franklin Gothic Medium" panose="020B0603020102020204" pitchFamily="34" charset="0"/>
                  </a:rPr>
                  <a:t>Management</a:t>
                </a:r>
              </a:p>
            </p:txBody>
          </p:sp>
          <p:sp>
            <p:nvSpPr>
              <p:cNvPr id="12" name="Rectangle 11">
                <a:extLst>
                  <a:ext uri="{FF2B5EF4-FFF2-40B4-BE49-F238E27FC236}">
                    <a16:creationId xmlns:a16="http://schemas.microsoft.com/office/drawing/2014/main" id="{33381C31-FBD2-FD4E-ABF4-20ACD3660A79}"/>
                  </a:ext>
                </a:extLst>
              </p:cNvPr>
              <p:cNvSpPr/>
              <p:nvPr/>
            </p:nvSpPr>
            <p:spPr>
              <a:xfrm>
                <a:off x="6093618" y="1709738"/>
                <a:ext cx="2866628" cy="571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latin typeface="Franklin Gothic Medium" panose="020B0603020102020204" pitchFamily="34" charset="0"/>
                  </a:rPr>
                  <a:t>Opportunistic </a:t>
                </a:r>
                <a:br>
                  <a:rPr lang="en-US" sz="1600" dirty="0">
                    <a:latin typeface="Franklin Gothic Medium" panose="020B0603020102020204" pitchFamily="34" charset="0"/>
                  </a:rPr>
                </a:br>
                <a:r>
                  <a:rPr lang="en-US" sz="1600" dirty="0">
                    <a:latin typeface="Franklin Gothic Medium" panose="020B0603020102020204" pitchFamily="34" charset="0"/>
                  </a:rPr>
                  <a:t>Divestitures</a:t>
                </a:r>
              </a:p>
            </p:txBody>
          </p:sp>
        </p:grpSp>
        <p:sp>
          <p:nvSpPr>
            <p:cNvPr id="14" name="TextBox 13">
              <a:extLst>
                <a:ext uri="{FF2B5EF4-FFF2-40B4-BE49-F238E27FC236}">
                  <a16:creationId xmlns:a16="http://schemas.microsoft.com/office/drawing/2014/main" id="{F85F6A20-9530-2441-A3A6-7EE0641D28EC}"/>
                </a:ext>
              </a:extLst>
            </p:cNvPr>
            <p:cNvSpPr txBox="1"/>
            <p:nvPr/>
          </p:nvSpPr>
          <p:spPr>
            <a:xfrm>
              <a:off x="321676" y="1780045"/>
              <a:ext cx="696912" cy="430887"/>
            </a:xfrm>
            <a:prstGeom prst="rect">
              <a:avLst/>
            </a:prstGeom>
            <a:noFill/>
          </p:spPr>
          <p:txBody>
            <a:bodyPr wrap="square" lIns="0" tIns="0" rIns="0" bIns="0" rtlCol="0">
              <a:spAutoFit/>
            </a:bodyPr>
            <a:lstStyle/>
            <a:p>
              <a:pPr algn="ctr"/>
              <a:r>
                <a:rPr lang="en-US" sz="2800" b="1" dirty="0">
                  <a:solidFill>
                    <a:schemeClr val="accent4"/>
                  </a:solidFill>
                  <a:latin typeface="Franklin Gothic Heavy" panose="020B0603020102020204" pitchFamily="34" charset="0"/>
                </a:rPr>
                <a:t>01</a:t>
              </a:r>
            </a:p>
          </p:txBody>
        </p:sp>
        <p:sp>
          <p:nvSpPr>
            <p:cNvPr id="15" name="TextBox 14">
              <a:extLst>
                <a:ext uri="{FF2B5EF4-FFF2-40B4-BE49-F238E27FC236}">
                  <a16:creationId xmlns:a16="http://schemas.microsoft.com/office/drawing/2014/main" id="{41890947-28E1-F44D-8847-F9872E6637A4}"/>
                </a:ext>
              </a:extLst>
            </p:cNvPr>
            <p:cNvSpPr txBox="1"/>
            <p:nvPr/>
          </p:nvSpPr>
          <p:spPr>
            <a:xfrm>
              <a:off x="3089275" y="1780045"/>
              <a:ext cx="696912" cy="430887"/>
            </a:xfrm>
            <a:prstGeom prst="rect">
              <a:avLst/>
            </a:prstGeom>
            <a:noFill/>
          </p:spPr>
          <p:txBody>
            <a:bodyPr wrap="square" lIns="0" tIns="0" rIns="0" bIns="0" rtlCol="0">
              <a:spAutoFit/>
            </a:bodyPr>
            <a:lstStyle/>
            <a:p>
              <a:pPr algn="ctr"/>
              <a:r>
                <a:rPr lang="en-US" sz="2800" b="1" dirty="0">
                  <a:solidFill>
                    <a:schemeClr val="accent4"/>
                  </a:solidFill>
                  <a:latin typeface="Franklin Gothic Heavy" panose="020B0603020102020204" pitchFamily="34" charset="0"/>
                </a:rPr>
                <a:t>02</a:t>
              </a:r>
            </a:p>
          </p:txBody>
        </p:sp>
        <p:sp>
          <p:nvSpPr>
            <p:cNvPr id="17" name="TextBox 16">
              <a:extLst>
                <a:ext uri="{FF2B5EF4-FFF2-40B4-BE49-F238E27FC236}">
                  <a16:creationId xmlns:a16="http://schemas.microsoft.com/office/drawing/2014/main" id="{B76D4657-2C69-6149-8B87-31A20D4F00C1}"/>
                </a:ext>
              </a:extLst>
            </p:cNvPr>
            <p:cNvSpPr txBox="1"/>
            <p:nvPr/>
          </p:nvSpPr>
          <p:spPr>
            <a:xfrm>
              <a:off x="5986823" y="1780045"/>
              <a:ext cx="696912" cy="430887"/>
            </a:xfrm>
            <a:prstGeom prst="rect">
              <a:avLst/>
            </a:prstGeom>
            <a:noFill/>
          </p:spPr>
          <p:txBody>
            <a:bodyPr wrap="square" lIns="0" tIns="0" rIns="0" bIns="0" rtlCol="0">
              <a:spAutoFit/>
            </a:bodyPr>
            <a:lstStyle/>
            <a:p>
              <a:pPr algn="ctr"/>
              <a:r>
                <a:rPr lang="en-US" sz="2800" b="1" dirty="0">
                  <a:solidFill>
                    <a:schemeClr val="accent4"/>
                  </a:solidFill>
                  <a:latin typeface="Franklin Gothic Heavy" panose="020B0603020102020204" pitchFamily="34" charset="0"/>
                </a:rPr>
                <a:t>03</a:t>
              </a:r>
            </a:p>
          </p:txBody>
        </p:sp>
        <p:sp>
          <p:nvSpPr>
            <p:cNvPr id="20" name="Rectangle 19">
              <a:extLst>
                <a:ext uri="{FF2B5EF4-FFF2-40B4-BE49-F238E27FC236}">
                  <a16:creationId xmlns:a16="http://schemas.microsoft.com/office/drawing/2014/main" id="{A8CE8517-B253-174E-AF3C-490CE696604F}"/>
                </a:ext>
              </a:extLst>
            </p:cNvPr>
            <p:cNvSpPr/>
            <p:nvPr/>
          </p:nvSpPr>
          <p:spPr>
            <a:xfrm>
              <a:off x="349250" y="2375066"/>
              <a:ext cx="2866628" cy="2339102"/>
            </a:xfrm>
            <a:prstGeom prst="rect">
              <a:avLst/>
            </a:prstGeom>
          </p:spPr>
          <p:txBody>
            <a:bodyPr wrap="square" rIns="274320">
              <a:spAutoFit/>
            </a:bodyPr>
            <a:lstStyle/>
            <a:p>
              <a:pPr marL="182880" marR="0" lvl="0" indent="-182880">
                <a:spcBef>
                  <a:spcPts val="0"/>
                </a:spcBef>
                <a:spcAft>
                  <a:spcPts val="800"/>
                </a:spcAft>
                <a:buFont typeface="Arial" panose="020B0604020202020204" pitchFamily="34" charset="0"/>
                <a:buChar char="•"/>
              </a:pPr>
              <a:r>
                <a:rPr lang="en-US" sz="1400" dirty="0">
                  <a:ea typeface="Calibri" panose="020F0502020204030204" pitchFamily="34" charset="0"/>
                </a:rPr>
                <a:t>Decentralized, regional business development efforts </a:t>
              </a:r>
            </a:p>
            <a:p>
              <a:pPr marL="182880" marR="0" lvl="0" indent="-182880">
                <a:spcBef>
                  <a:spcPts val="0"/>
                </a:spcBef>
                <a:spcAft>
                  <a:spcPts val="800"/>
                </a:spcAft>
                <a:buFont typeface="Arial" panose="020B0604020202020204" pitchFamily="34" charset="0"/>
                <a:buChar char="•"/>
              </a:pPr>
              <a:r>
                <a:rPr lang="en-US" sz="1400" dirty="0">
                  <a:ea typeface="Calibri" panose="020F0502020204030204" pitchFamily="34" charset="0"/>
                </a:rPr>
                <a:t>Balance sheet provides certainty of financing and speed of closure</a:t>
              </a:r>
            </a:p>
            <a:p>
              <a:pPr marL="182880" marR="0" lvl="0" indent="-182880">
                <a:spcBef>
                  <a:spcPts val="0"/>
                </a:spcBef>
                <a:spcAft>
                  <a:spcPts val="800"/>
                </a:spcAft>
                <a:buFont typeface="Arial" panose="020B0604020202020204" pitchFamily="34" charset="0"/>
                <a:buChar char="•"/>
              </a:pPr>
              <a:r>
                <a:rPr lang="en-US" sz="1400" dirty="0">
                  <a:ea typeface="Calibri" panose="020F0502020204030204" pitchFamily="34" charset="0"/>
                </a:rPr>
                <a:t>Permanent capital avoids “moral hazard” faced by private equity managers operating under a fixed fund life </a:t>
              </a:r>
            </a:p>
            <a:p>
              <a:pPr marL="182880" marR="0" lvl="0" indent="-182880">
                <a:spcBef>
                  <a:spcPts val="0"/>
                </a:spcBef>
                <a:spcAft>
                  <a:spcPts val="800"/>
                </a:spcAft>
                <a:buFont typeface="Arial" panose="020B0604020202020204" pitchFamily="34" charset="0"/>
                <a:buChar char="•"/>
              </a:pPr>
              <a:r>
                <a:rPr lang="en-US" sz="1400" dirty="0">
                  <a:ea typeface="Calibri" panose="020F0502020204030204" pitchFamily="34" charset="0"/>
                </a:rPr>
                <a:t>Approach and model is attractive to management teams </a:t>
              </a:r>
            </a:p>
          </p:txBody>
        </p:sp>
        <p:sp>
          <p:nvSpPr>
            <p:cNvPr id="21" name="Rectangle 20">
              <a:extLst>
                <a:ext uri="{FF2B5EF4-FFF2-40B4-BE49-F238E27FC236}">
                  <a16:creationId xmlns:a16="http://schemas.microsoft.com/office/drawing/2014/main" id="{D83BC913-F073-3A47-9ECB-FF825B06F37F}"/>
                </a:ext>
              </a:extLst>
            </p:cNvPr>
            <p:cNvSpPr/>
            <p:nvPr/>
          </p:nvSpPr>
          <p:spPr>
            <a:xfrm>
              <a:off x="3215877" y="2375066"/>
              <a:ext cx="2875969" cy="2226250"/>
            </a:xfrm>
            <a:prstGeom prst="rect">
              <a:avLst/>
            </a:prstGeom>
          </p:spPr>
          <p:txBody>
            <a:bodyPr wrap="square" rIns="274320">
              <a:spAutoFit/>
            </a:bodyPr>
            <a:lstStyle/>
            <a:p>
              <a:pPr marL="182880" marR="0" lvl="0" indent="-182880">
                <a:spcBef>
                  <a:spcPts val="0"/>
                </a:spcBef>
                <a:spcAft>
                  <a:spcPts val="800"/>
                </a:spcAft>
                <a:buFont typeface="Arial" panose="020B0604020202020204" pitchFamily="34" charset="0"/>
                <a:buChar char="•"/>
              </a:pPr>
              <a:r>
                <a:rPr lang="en-US" sz="1400" dirty="0">
                  <a:ea typeface="Calibri" panose="020F0502020204030204" pitchFamily="34" charset="0"/>
                </a:rPr>
                <a:t>Enables a conservative, low leverage approach </a:t>
              </a:r>
            </a:p>
            <a:p>
              <a:pPr marL="182880" marR="0" lvl="0" indent="-182880">
                <a:spcBef>
                  <a:spcPts val="0"/>
                </a:spcBef>
                <a:spcAft>
                  <a:spcPts val="800"/>
                </a:spcAft>
                <a:buFont typeface="Arial" panose="020B0604020202020204" pitchFamily="34" charset="0"/>
                <a:buChar char="•"/>
              </a:pPr>
              <a:r>
                <a:rPr lang="en-US" sz="1400" dirty="0">
                  <a:ea typeface="Calibri" panose="020F0502020204030204" pitchFamily="34" charset="0"/>
                </a:rPr>
                <a:t>Permanent capital available to invest in businesses to drive long term value creation</a:t>
              </a:r>
            </a:p>
            <a:p>
              <a:pPr marL="365760" marR="0" lvl="0" indent="-182880">
                <a:spcBef>
                  <a:spcPts val="0"/>
                </a:spcBef>
                <a:spcAft>
                  <a:spcPts val="800"/>
                </a:spcAft>
                <a:buFont typeface="Arial" panose="020B0604020202020204" pitchFamily="34" charset="0"/>
                <a:buChar char="•"/>
              </a:pPr>
              <a:r>
                <a:rPr lang="en-US" sz="1400" dirty="0">
                  <a:ea typeface="Calibri" panose="020F0502020204030204" pitchFamily="34" charset="0"/>
                </a:rPr>
                <a:t>Build management teams</a:t>
              </a:r>
            </a:p>
            <a:p>
              <a:pPr marL="365760" marR="0" lvl="0" indent="-182880">
                <a:spcBef>
                  <a:spcPts val="0"/>
                </a:spcBef>
                <a:spcAft>
                  <a:spcPts val="800"/>
                </a:spcAft>
                <a:buFont typeface="Arial" panose="020B0604020202020204" pitchFamily="34" charset="0"/>
                <a:buChar char="•"/>
              </a:pPr>
              <a:r>
                <a:rPr lang="en-US" sz="1400" dirty="0">
                  <a:ea typeface="Calibri" panose="020F0502020204030204" pitchFamily="34" charset="0"/>
                </a:rPr>
                <a:t>Invest in lasting infrastructure</a:t>
              </a:r>
            </a:p>
            <a:p>
              <a:pPr marL="365760" marR="0" lvl="0" indent="-182880">
                <a:spcBef>
                  <a:spcPts val="0"/>
                </a:spcBef>
                <a:spcAft>
                  <a:spcPts val="800"/>
                </a:spcAft>
                <a:buFont typeface="Arial" panose="020B0604020202020204" pitchFamily="34" charset="0"/>
                <a:buChar char="•"/>
              </a:pPr>
              <a:r>
                <a:rPr lang="en-US" sz="1400" dirty="0">
                  <a:ea typeface="Calibri" panose="020F0502020204030204" pitchFamily="34" charset="0"/>
                </a:rPr>
                <a:t>Organic growth and add-on acquisitions</a:t>
              </a:r>
            </a:p>
          </p:txBody>
        </p:sp>
        <p:sp>
          <p:nvSpPr>
            <p:cNvPr id="22" name="Rectangle 21">
              <a:extLst>
                <a:ext uri="{FF2B5EF4-FFF2-40B4-BE49-F238E27FC236}">
                  <a16:creationId xmlns:a16="http://schemas.microsoft.com/office/drawing/2014/main" id="{80333834-6719-284D-B46D-9D87939E20DA}"/>
                </a:ext>
              </a:extLst>
            </p:cNvPr>
            <p:cNvSpPr/>
            <p:nvPr/>
          </p:nvSpPr>
          <p:spPr>
            <a:xfrm>
              <a:off x="6093436" y="2375066"/>
              <a:ext cx="2866628" cy="1590179"/>
            </a:xfrm>
            <a:prstGeom prst="rect">
              <a:avLst/>
            </a:prstGeom>
          </p:spPr>
          <p:txBody>
            <a:bodyPr wrap="square" rIns="274320">
              <a:spAutoFit/>
            </a:bodyPr>
            <a:lstStyle/>
            <a:p>
              <a:pPr marL="182880" marR="0" lvl="0" indent="-182880">
                <a:spcBef>
                  <a:spcPts val="0"/>
                </a:spcBef>
                <a:spcAft>
                  <a:spcPts val="800"/>
                </a:spcAft>
                <a:buFont typeface="Arial" panose="020B0604020202020204" pitchFamily="34" charset="0"/>
                <a:buChar char="•"/>
              </a:pPr>
              <a:r>
                <a:rPr lang="en-US" sz="1400" dirty="0">
                  <a:ea typeface="Calibri" panose="020F0502020204030204" pitchFamily="34" charset="0"/>
                </a:rPr>
                <a:t>Flexible model optimizes and prioritizes outcomes for all stakeholders</a:t>
              </a:r>
            </a:p>
            <a:p>
              <a:pPr marL="182880" marR="0" lvl="0" indent="-182880">
                <a:spcBef>
                  <a:spcPts val="0"/>
                </a:spcBef>
                <a:spcAft>
                  <a:spcPts val="800"/>
                </a:spcAft>
                <a:buFont typeface="Arial" panose="020B0604020202020204" pitchFamily="34" charset="0"/>
                <a:buChar char="•"/>
              </a:pPr>
              <a:r>
                <a:rPr lang="en-US" sz="1400" dirty="0">
                  <a:ea typeface="Calibri" panose="020F0502020204030204" pitchFamily="34" charset="0"/>
                </a:rPr>
                <a:t>Strong industry relationships</a:t>
              </a:r>
            </a:p>
            <a:p>
              <a:pPr marL="182880" marR="0" lvl="0" indent="-182880">
                <a:spcBef>
                  <a:spcPts val="0"/>
                </a:spcBef>
                <a:spcAft>
                  <a:spcPts val="800"/>
                </a:spcAft>
                <a:buFont typeface="Arial" panose="020B0604020202020204" pitchFamily="34" charset="0"/>
                <a:buChar char="•"/>
              </a:pPr>
              <a:r>
                <a:rPr lang="en-US" sz="1400" dirty="0">
                  <a:ea typeface="Calibri" panose="020F0502020204030204" pitchFamily="34" charset="0"/>
                </a:rPr>
                <a:t>Diverse range of exit strategies — have generated realized gains in excess of $1 billion</a:t>
              </a:r>
            </a:p>
          </p:txBody>
        </p:sp>
      </p:grpSp>
      <p:sp>
        <p:nvSpPr>
          <p:cNvPr id="2" name="Title 1">
            <a:extLst>
              <a:ext uri="{FF2B5EF4-FFF2-40B4-BE49-F238E27FC236}">
                <a16:creationId xmlns:a16="http://schemas.microsoft.com/office/drawing/2014/main" id="{12A161C1-ED26-8040-A96B-D74CCE0737F9}"/>
              </a:ext>
            </a:extLst>
          </p:cNvPr>
          <p:cNvSpPr>
            <a:spLocks noGrp="1"/>
          </p:cNvSpPr>
          <p:nvPr>
            <p:ph type="title"/>
          </p:nvPr>
        </p:nvSpPr>
        <p:spPr/>
        <p:txBody>
          <a:bodyPr/>
          <a:lstStyle/>
          <a:p>
            <a:r>
              <a:rPr lang="en-US" dirty="0"/>
              <a:t>CODI in Action </a:t>
            </a:r>
          </a:p>
        </p:txBody>
      </p:sp>
      <p:sp>
        <p:nvSpPr>
          <p:cNvPr id="3" name="Text Placeholder 2">
            <a:extLst>
              <a:ext uri="{FF2B5EF4-FFF2-40B4-BE49-F238E27FC236}">
                <a16:creationId xmlns:a16="http://schemas.microsoft.com/office/drawing/2014/main" id="{F485576E-88A8-A444-8C34-477015469E3A}"/>
              </a:ext>
            </a:extLst>
          </p:cNvPr>
          <p:cNvSpPr>
            <a:spLocks noGrp="1"/>
          </p:cNvSpPr>
          <p:nvPr>
            <p:ph type="body" sz="quarter" idx="16"/>
          </p:nvPr>
        </p:nvSpPr>
        <p:spPr/>
        <p:txBody>
          <a:bodyPr/>
          <a:lstStyle/>
          <a:p>
            <a:r>
              <a:rPr lang="en-US" dirty="0"/>
              <a:t>Permanent capital structure drives value at every stage of investment as CODI leverages its sector expertise and superior governance and transparency to build businesses for the long-term</a:t>
            </a:r>
          </a:p>
          <a:p>
            <a:endParaRPr lang="en-US" dirty="0"/>
          </a:p>
        </p:txBody>
      </p:sp>
      <p:sp>
        <p:nvSpPr>
          <p:cNvPr id="24" name="TextBox 23">
            <a:extLst>
              <a:ext uri="{FF2B5EF4-FFF2-40B4-BE49-F238E27FC236}">
                <a16:creationId xmlns:a16="http://schemas.microsoft.com/office/drawing/2014/main" id="{018CDA2F-9E6F-6F4E-86C7-FCD14F5065C6}"/>
              </a:ext>
            </a:extLst>
          </p:cNvPr>
          <p:cNvSpPr txBox="1"/>
          <p:nvPr/>
        </p:nvSpPr>
        <p:spPr>
          <a:xfrm>
            <a:off x="359999" y="6389957"/>
            <a:ext cx="969264" cy="201168"/>
          </a:xfrm>
          <a:prstGeom prst="rect">
            <a:avLst/>
          </a:prstGeom>
        </p:spPr>
        <p:txBody>
          <a:bodyPr vert="horz" lIns="0" tIns="0" rIns="0" bIns="0" rtlCol="0" anchor="ctr"/>
          <a:lstStyle>
            <a:defPPr>
              <a:defRPr lang="en-US"/>
            </a:defPPr>
            <a:lvl1pPr algn="r">
              <a:defRPr sz="1000"/>
            </a:lvl1pPr>
          </a:lstStyle>
          <a:p>
            <a:pPr lvl="0" algn="l"/>
            <a:fld id="{40852B0B-9EFB-4F41-802D-346EA0745C48}" type="slidenum">
              <a:rPr lang="en-US" smtClean="0">
                <a:solidFill>
                  <a:schemeClr val="bg1"/>
                </a:solidFill>
              </a:rPr>
              <a:pPr lvl="0" algn="l"/>
              <a:t>14</a:t>
            </a:fld>
            <a:endParaRPr lang="en-US" dirty="0">
              <a:solidFill>
                <a:schemeClr val="bg1"/>
              </a:solidFill>
            </a:endParaRPr>
          </a:p>
        </p:txBody>
      </p:sp>
      <p:pic>
        <p:nvPicPr>
          <p:cNvPr id="25" name="Picture 24">
            <a:extLst>
              <a:ext uri="{FF2B5EF4-FFF2-40B4-BE49-F238E27FC236}">
                <a16:creationId xmlns:a16="http://schemas.microsoft.com/office/drawing/2014/main" id="{F56E022A-9C44-B14A-8A2C-DBACAE52BD3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49686" y="6232763"/>
            <a:ext cx="1319200" cy="471143"/>
          </a:xfrm>
          <a:prstGeom prst="rect">
            <a:avLst/>
          </a:prstGeom>
        </p:spPr>
      </p:pic>
    </p:spTree>
    <p:extLst>
      <p:ext uri="{BB962C8B-B14F-4D97-AF65-F5344CB8AC3E}">
        <p14:creationId xmlns:p14="http://schemas.microsoft.com/office/powerpoint/2010/main" val="2572040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2846FEA-742A-534B-B9F0-1D54DF178FAC}"/>
              </a:ext>
            </a:extLst>
          </p:cNvPr>
          <p:cNvPicPr>
            <a:picLocks noChangeAspect="1"/>
          </p:cNvPicPr>
          <p:nvPr/>
        </p:nvPicPr>
        <p:blipFill rotWithShape="1">
          <a:blip r:embed="rId3"/>
          <a:srcRect l="-1" t="26914" r="233" b="21843"/>
          <a:stretch/>
        </p:blipFill>
        <p:spPr>
          <a:xfrm>
            <a:off x="0" y="1724637"/>
            <a:ext cx="12191999" cy="3262103"/>
          </a:xfrm>
          <a:prstGeom prst="rect">
            <a:avLst/>
          </a:prstGeom>
        </p:spPr>
      </p:pic>
      <p:sp>
        <p:nvSpPr>
          <p:cNvPr id="5" name="Rectangle 4">
            <a:extLst>
              <a:ext uri="{FF2B5EF4-FFF2-40B4-BE49-F238E27FC236}">
                <a16:creationId xmlns:a16="http://schemas.microsoft.com/office/drawing/2014/main" id="{3C031966-BD9C-C444-A4C2-3C4AF394659E}"/>
              </a:ext>
            </a:extLst>
          </p:cNvPr>
          <p:cNvSpPr/>
          <p:nvPr/>
        </p:nvSpPr>
        <p:spPr>
          <a:xfrm>
            <a:off x="0" y="1730266"/>
            <a:ext cx="12191998" cy="3022575"/>
          </a:xfrm>
          <a:prstGeom prst="rect">
            <a:avLst/>
          </a:prstGeom>
          <a:solidFill>
            <a:schemeClr val="accent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sp>
        <p:nvSpPr>
          <p:cNvPr id="18" name="Rectangle 17">
            <a:extLst>
              <a:ext uri="{FF2B5EF4-FFF2-40B4-BE49-F238E27FC236}">
                <a16:creationId xmlns:a16="http://schemas.microsoft.com/office/drawing/2014/main" id="{65F7FF82-61D1-8745-9E39-ED4DCC2C905A}"/>
              </a:ext>
            </a:extLst>
          </p:cNvPr>
          <p:cNvSpPr/>
          <p:nvPr/>
        </p:nvSpPr>
        <p:spPr>
          <a:xfrm>
            <a:off x="1" y="4752841"/>
            <a:ext cx="12220412" cy="2014665"/>
          </a:xfrm>
          <a:prstGeom prst="rect">
            <a:avLst/>
          </a:prstGeom>
          <a:solidFill>
            <a:schemeClr val="accent5">
              <a:lumMod val="20000"/>
              <a:lumOff val="80000"/>
            </a:schemeClr>
          </a:solidFill>
          <a:ln>
            <a:noFill/>
          </a:ln>
          <a:effectLst>
            <a:innerShdw blurRad="127000" dist="50800" dir="16200000">
              <a:prstClr val="black">
                <a:alpha val="2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182880" rIns="91440" bIns="45720" numCol="1" spcCol="0" rtlCol="0" fromWordArt="0" anchor="t" anchorCtr="0" forceAA="0" compatLnSpc="1">
            <a:prstTxWarp prst="textNoShape">
              <a:avLst/>
            </a:prstTxWarp>
            <a:noAutofit/>
          </a:bodyPr>
          <a:lstStyle/>
          <a:p>
            <a:pPr algn="ctr" fontAlgn="t"/>
            <a:r>
              <a:rPr lang="en-US" sz="1600" b="1" cap="all" dirty="0">
                <a:solidFill>
                  <a:schemeClr val="accent1"/>
                </a:solidFill>
                <a:latin typeface="Franklin Gothic Demi" panose="020B0603020102020204" pitchFamily="34" charset="0"/>
              </a:rPr>
              <a:t>Pillars of our strategy</a:t>
            </a:r>
            <a:endParaRPr lang="en-US" sz="1200" dirty="0">
              <a:solidFill>
                <a:schemeClr val="accent1"/>
              </a:solidFill>
            </a:endParaRPr>
          </a:p>
        </p:txBody>
      </p:sp>
      <p:cxnSp>
        <p:nvCxnSpPr>
          <p:cNvPr id="19" name="Straight Connector 18">
            <a:extLst>
              <a:ext uri="{FF2B5EF4-FFF2-40B4-BE49-F238E27FC236}">
                <a16:creationId xmlns:a16="http://schemas.microsoft.com/office/drawing/2014/main" id="{57199D89-0A79-E642-A725-64EEDA8F7BFA}"/>
              </a:ext>
            </a:extLst>
          </p:cNvPr>
          <p:cNvCxnSpPr>
            <a:cxnSpLocks/>
          </p:cNvCxnSpPr>
          <p:nvPr/>
        </p:nvCxnSpPr>
        <p:spPr>
          <a:xfrm>
            <a:off x="273278" y="5033811"/>
            <a:ext cx="4400323" cy="0"/>
          </a:xfrm>
          <a:prstGeom prst="line">
            <a:avLst/>
          </a:prstGeom>
          <a:ln w="12700">
            <a:solidFill>
              <a:schemeClr val="accent1"/>
            </a:solidFill>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AFAC6B-F023-894A-8261-58D264BC3148}"/>
              </a:ext>
            </a:extLst>
          </p:cNvPr>
          <p:cNvCxnSpPr>
            <a:cxnSpLocks/>
          </p:cNvCxnSpPr>
          <p:nvPr/>
        </p:nvCxnSpPr>
        <p:spPr>
          <a:xfrm>
            <a:off x="7682100" y="5033811"/>
            <a:ext cx="4286786" cy="0"/>
          </a:xfrm>
          <a:prstGeom prst="line">
            <a:avLst/>
          </a:prstGeom>
          <a:ln w="12700">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44CF344-D91A-2C42-B2C7-A6C9EF0243F3}"/>
              </a:ext>
            </a:extLst>
          </p:cNvPr>
          <p:cNvSpPr>
            <a:spLocks noGrp="1"/>
          </p:cNvSpPr>
          <p:nvPr>
            <p:ph type="title"/>
          </p:nvPr>
        </p:nvSpPr>
        <p:spPr>
          <a:xfrm>
            <a:off x="359999" y="430717"/>
            <a:ext cx="11466875" cy="404119"/>
          </a:xfrm>
        </p:spPr>
        <p:txBody>
          <a:bodyPr/>
          <a:lstStyle/>
          <a:p>
            <a:r>
              <a:rPr lang="en-US" dirty="0"/>
              <a:t>Commitment to ESG </a:t>
            </a:r>
          </a:p>
        </p:txBody>
      </p:sp>
      <p:sp>
        <p:nvSpPr>
          <p:cNvPr id="3" name="Text Placeholder 2">
            <a:extLst>
              <a:ext uri="{FF2B5EF4-FFF2-40B4-BE49-F238E27FC236}">
                <a16:creationId xmlns:a16="http://schemas.microsoft.com/office/drawing/2014/main" id="{EE7D498A-1516-A54F-B78C-86DF9406C9B0}"/>
              </a:ext>
            </a:extLst>
          </p:cNvPr>
          <p:cNvSpPr>
            <a:spLocks noGrp="1"/>
          </p:cNvSpPr>
          <p:nvPr>
            <p:ph type="body" sz="quarter" idx="16"/>
          </p:nvPr>
        </p:nvSpPr>
        <p:spPr>
          <a:xfrm>
            <a:off x="357188" y="909635"/>
            <a:ext cx="11477331" cy="396875"/>
          </a:xfrm>
        </p:spPr>
        <p:txBody>
          <a:bodyPr/>
          <a:lstStyle/>
          <a:p>
            <a:r>
              <a:rPr lang="en-US" dirty="0"/>
              <a:t>Our mission is to deliver superior investment results while mitigating risk and conducting our business in a socially responsible and ethical manner </a:t>
            </a:r>
          </a:p>
        </p:txBody>
      </p:sp>
      <p:sp>
        <p:nvSpPr>
          <p:cNvPr id="8" name="Rectangle 7">
            <a:extLst>
              <a:ext uri="{FF2B5EF4-FFF2-40B4-BE49-F238E27FC236}">
                <a16:creationId xmlns:a16="http://schemas.microsoft.com/office/drawing/2014/main" id="{9D7470E6-12BC-2C4F-899D-F919801EEF2D}"/>
              </a:ext>
            </a:extLst>
          </p:cNvPr>
          <p:cNvSpPr/>
          <p:nvPr/>
        </p:nvSpPr>
        <p:spPr>
          <a:xfrm>
            <a:off x="0" y="1711588"/>
            <a:ext cx="3314997" cy="3046881"/>
          </a:xfrm>
          <a:prstGeom prst="rect">
            <a:avLst/>
          </a:prstGeom>
          <a:solidFill>
            <a:srgbClr val="DEB97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sp>
        <p:nvSpPr>
          <p:cNvPr id="6" name="Rectangle 5">
            <a:extLst>
              <a:ext uri="{FF2B5EF4-FFF2-40B4-BE49-F238E27FC236}">
                <a16:creationId xmlns:a16="http://schemas.microsoft.com/office/drawing/2014/main" id="{CCB3CD8E-5AF9-B647-BE78-7B8A2EF23CFA}"/>
              </a:ext>
            </a:extLst>
          </p:cNvPr>
          <p:cNvSpPr/>
          <p:nvPr/>
        </p:nvSpPr>
        <p:spPr>
          <a:xfrm>
            <a:off x="357189" y="1800588"/>
            <a:ext cx="2665411" cy="2616101"/>
          </a:xfrm>
          <a:prstGeom prst="rect">
            <a:avLst/>
          </a:prstGeom>
        </p:spPr>
        <p:txBody>
          <a:bodyPr wrap="square" lIns="0">
            <a:spAutoFit/>
          </a:bodyPr>
          <a:lstStyle/>
          <a:p>
            <a:pPr marR="0" lvl="0">
              <a:spcBef>
                <a:spcPts val="0"/>
              </a:spcBef>
              <a:spcAft>
                <a:spcPts val="1200"/>
              </a:spcAft>
            </a:pPr>
            <a:r>
              <a:rPr lang="en-US" sz="1400" dirty="0">
                <a:solidFill>
                  <a:schemeClr val="bg1"/>
                </a:solidFill>
                <a:latin typeface="Franklin Gothic Medium" panose="020B0603020102020204" pitchFamily="34" charset="0"/>
                <a:ea typeface="Calibri" panose="020F0502020204030204" pitchFamily="34" charset="0"/>
              </a:rPr>
              <a:t>ESG is embedded in all aspects of our investment process from the original investment selection, to the subsequent value creation and eventual divestiture with a goal of continuous improvement</a:t>
            </a:r>
          </a:p>
          <a:p>
            <a:pPr marR="0" lvl="0">
              <a:spcBef>
                <a:spcPts val="0"/>
              </a:spcBef>
              <a:spcAft>
                <a:spcPts val="1200"/>
              </a:spcAft>
            </a:pPr>
            <a:r>
              <a:rPr lang="en-US" sz="1400" dirty="0">
                <a:solidFill>
                  <a:schemeClr val="bg1"/>
                </a:solidFill>
                <a:latin typeface="Franklin Gothic Medium" panose="020B0603020102020204" pitchFamily="34" charset="0"/>
                <a:ea typeface="Calibri" panose="020F0502020204030204" pitchFamily="34" charset="0"/>
              </a:rPr>
              <a:t>Our long-term approach, deep expertise and commitment to sustainability are critical to ensuring we are a trusted partner to our subsidiary companies</a:t>
            </a:r>
          </a:p>
        </p:txBody>
      </p:sp>
      <p:graphicFrame>
        <p:nvGraphicFramePr>
          <p:cNvPr id="9" name="Table 8">
            <a:extLst>
              <a:ext uri="{FF2B5EF4-FFF2-40B4-BE49-F238E27FC236}">
                <a16:creationId xmlns:a16="http://schemas.microsoft.com/office/drawing/2014/main" id="{3BBE6925-7CA2-2D44-9D01-28251F16A7DC}"/>
              </a:ext>
            </a:extLst>
          </p:cNvPr>
          <p:cNvGraphicFramePr>
            <a:graphicFrameLocks noGrp="1"/>
          </p:cNvGraphicFramePr>
          <p:nvPr/>
        </p:nvGraphicFramePr>
        <p:xfrm>
          <a:off x="7682100" y="1724637"/>
          <a:ext cx="4340433" cy="3014498"/>
        </p:xfrm>
        <a:graphic>
          <a:graphicData uri="http://schemas.openxmlformats.org/drawingml/2006/table">
            <a:tbl>
              <a:tblPr>
                <a:tableStyleId>{5C22544A-7EE6-4342-B048-85BDC9FD1C3A}</a:tableStyleId>
              </a:tblPr>
              <a:tblGrid>
                <a:gridCol w="4340433">
                  <a:extLst>
                    <a:ext uri="{9D8B030D-6E8A-4147-A177-3AD203B41FA5}">
                      <a16:colId xmlns:a16="http://schemas.microsoft.com/office/drawing/2014/main" val="1002977388"/>
                    </a:ext>
                  </a:extLst>
                </a:gridCol>
              </a:tblGrid>
              <a:tr h="6973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bg1"/>
                          </a:solidFill>
                          <a:effectLst/>
                          <a:latin typeface="+mn-lt"/>
                          <a:ea typeface="+mn-ea"/>
                          <a:cs typeface="+mn-cs"/>
                        </a:rPr>
                        <a:t>Going greener through its commitment to reducing the company’s carbon footprint</a:t>
                      </a:r>
                    </a:p>
                  </a:txBody>
                  <a:tcPr marL="1005840"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68000"/>
                      </a:schemeClr>
                    </a:solidFill>
                  </a:tcPr>
                </a:tc>
                <a:extLst>
                  <a:ext uri="{0D108BD9-81ED-4DB2-BD59-A6C34878D82A}">
                    <a16:rowId xmlns:a16="http://schemas.microsoft.com/office/drawing/2014/main" val="21840995"/>
                  </a:ext>
                </a:extLst>
              </a:tr>
              <a:tr h="6973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bg1"/>
                          </a:solidFill>
                          <a:effectLst/>
                          <a:latin typeface="+mn-lt"/>
                          <a:ea typeface="+mn-ea"/>
                          <a:cs typeface="+mn-cs"/>
                        </a:rPr>
                        <a:t>Made recent investments in LEED-certified facility and sophisticated water reclamation system </a:t>
                      </a:r>
                    </a:p>
                  </a:txBody>
                  <a:tcPr marL="1005840"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68000"/>
                      </a:schemeClr>
                    </a:solidFill>
                  </a:tcPr>
                </a:tc>
                <a:extLst>
                  <a:ext uri="{0D108BD9-81ED-4DB2-BD59-A6C34878D82A}">
                    <a16:rowId xmlns:a16="http://schemas.microsoft.com/office/drawing/2014/main" val="2317876675"/>
                  </a:ext>
                </a:extLst>
              </a:tr>
              <a:tr h="6973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bg1"/>
                          </a:solidFill>
                          <a:effectLst/>
                          <a:latin typeface="+mn-lt"/>
                          <a:ea typeface="+mn-ea"/>
                          <a:cs typeface="+mn-cs"/>
                        </a:rPr>
                        <a:t>Committed to sourcing timber from sustainable forests / establishing an end-of-life, recycling program</a:t>
                      </a:r>
                    </a:p>
                  </a:txBody>
                  <a:tcPr marL="1005840"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68000"/>
                      </a:schemeClr>
                    </a:solidFill>
                  </a:tcPr>
                </a:tc>
                <a:extLst>
                  <a:ext uri="{0D108BD9-81ED-4DB2-BD59-A6C34878D82A}">
                    <a16:rowId xmlns:a16="http://schemas.microsoft.com/office/drawing/2014/main" val="2037635654"/>
                  </a:ext>
                </a:extLst>
              </a:tr>
              <a:tr h="9225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bg1"/>
                          </a:solidFill>
                          <a:effectLst/>
                          <a:latin typeface="+mn-lt"/>
                          <a:ea typeface="+mn-ea"/>
                          <a:cs typeface="+mn-cs"/>
                        </a:rPr>
                        <a:t>First industry player to introduce </a:t>
                      </a:r>
                      <a:r>
                        <a:rPr lang="en-US" sz="1200" b="0" kern="1200" baseline="0" dirty="0" err="1">
                          <a:solidFill>
                            <a:schemeClr val="bg1"/>
                          </a:solidFill>
                          <a:effectLst/>
                          <a:latin typeface="+mn-lt"/>
                          <a:ea typeface="+mn-ea"/>
                          <a:cs typeface="+mn-cs"/>
                        </a:rPr>
                        <a:t>BioEPS</a:t>
                      </a:r>
                      <a:r>
                        <a:rPr lang="en-US" sz="1200" b="0" kern="1200" baseline="30000" dirty="0">
                          <a:solidFill>
                            <a:schemeClr val="bg1"/>
                          </a:solidFill>
                          <a:effectLst/>
                          <a:latin typeface="+mn-lt"/>
                          <a:ea typeface="+mn-ea"/>
                          <a:cs typeface="+mn-cs"/>
                        </a:rPr>
                        <a:t>®</a:t>
                      </a:r>
                      <a:r>
                        <a:rPr lang="en-US" sz="1200" b="0" kern="1200" baseline="0" dirty="0">
                          <a:solidFill>
                            <a:schemeClr val="bg1"/>
                          </a:solidFill>
                          <a:effectLst/>
                          <a:latin typeface="+mn-lt"/>
                          <a:ea typeface="+mn-ea"/>
                          <a:cs typeface="+mn-cs"/>
                        </a:rPr>
                        <a:t>, a high performance protective and thermal packaging solution that is 100% sustainable, recyclable, biodegradable and reusable</a:t>
                      </a:r>
                      <a:endParaRPr lang="en-US" sz="1200" b="0" kern="1200" dirty="0">
                        <a:solidFill>
                          <a:schemeClr val="bg1"/>
                        </a:solidFill>
                        <a:effectLst/>
                        <a:latin typeface="+mn-lt"/>
                        <a:ea typeface="+mn-ea"/>
                        <a:cs typeface="+mn-cs"/>
                      </a:endParaRPr>
                    </a:p>
                  </a:txBody>
                  <a:tcPr marL="1005840" anchor="ctr">
                    <a:lnL w="12700" cmpd="sng">
                      <a:noFill/>
                    </a:lnL>
                    <a:lnR w="12700" cmpd="sng">
                      <a:noFill/>
                    </a:lnR>
                    <a:lnT w="6350" cap="flat" cmpd="sng" algn="ctr">
                      <a:solidFill>
                        <a:schemeClr val="bg1"/>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solidFill>
                      <a:schemeClr val="accent1">
                        <a:alpha val="68000"/>
                      </a:schemeClr>
                    </a:solidFill>
                  </a:tcPr>
                </a:tc>
                <a:extLst>
                  <a:ext uri="{0D108BD9-81ED-4DB2-BD59-A6C34878D82A}">
                    <a16:rowId xmlns:a16="http://schemas.microsoft.com/office/drawing/2014/main" val="913901693"/>
                  </a:ext>
                </a:extLst>
              </a:tr>
            </a:tbl>
          </a:graphicData>
        </a:graphic>
      </p:graphicFrame>
      <p:pic>
        <p:nvPicPr>
          <p:cNvPr id="11" name="Picture 10">
            <a:extLst>
              <a:ext uri="{FF2B5EF4-FFF2-40B4-BE49-F238E27FC236}">
                <a16:creationId xmlns:a16="http://schemas.microsoft.com/office/drawing/2014/main" id="{6DCF952D-0786-1B43-B303-A428B8B9A8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49686" y="6232763"/>
            <a:ext cx="1319200" cy="471143"/>
          </a:xfrm>
          <a:prstGeom prst="rect">
            <a:avLst/>
          </a:prstGeom>
        </p:spPr>
      </p:pic>
      <p:pic>
        <p:nvPicPr>
          <p:cNvPr id="15" name="Picture 14">
            <a:extLst>
              <a:ext uri="{FF2B5EF4-FFF2-40B4-BE49-F238E27FC236}">
                <a16:creationId xmlns:a16="http://schemas.microsoft.com/office/drawing/2014/main" id="{FD549BB0-3697-7345-8735-1B34A0B5A0C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63022" y="1934910"/>
            <a:ext cx="754470" cy="330530"/>
          </a:xfrm>
          <a:prstGeom prst="rect">
            <a:avLst/>
          </a:prstGeom>
        </p:spPr>
      </p:pic>
      <p:pic>
        <p:nvPicPr>
          <p:cNvPr id="16" name="Picture 15">
            <a:extLst>
              <a:ext uri="{FF2B5EF4-FFF2-40B4-BE49-F238E27FC236}">
                <a16:creationId xmlns:a16="http://schemas.microsoft.com/office/drawing/2014/main" id="{000497ED-D433-8B48-879E-360E1B03BBF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34640" y="3399372"/>
            <a:ext cx="754470" cy="172215"/>
          </a:xfrm>
          <a:prstGeom prst="rect">
            <a:avLst/>
          </a:prstGeom>
        </p:spPr>
      </p:pic>
      <p:pic>
        <p:nvPicPr>
          <p:cNvPr id="17" name="Picture 16">
            <a:extLst>
              <a:ext uri="{FF2B5EF4-FFF2-40B4-BE49-F238E27FC236}">
                <a16:creationId xmlns:a16="http://schemas.microsoft.com/office/drawing/2014/main" id="{93C2E696-3667-E542-8594-27DDB9EBCAB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791404" y="2698832"/>
            <a:ext cx="697706" cy="208406"/>
          </a:xfrm>
          <a:prstGeom prst="rect">
            <a:avLst/>
          </a:prstGeom>
        </p:spPr>
      </p:pic>
      <p:graphicFrame>
        <p:nvGraphicFramePr>
          <p:cNvPr id="23" name="Table 22">
            <a:extLst>
              <a:ext uri="{FF2B5EF4-FFF2-40B4-BE49-F238E27FC236}">
                <a16:creationId xmlns:a16="http://schemas.microsoft.com/office/drawing/2014/main" id="{3BBE6925-7CA2-2D44-9D01-28251F16A7DC}"/>
              </a:ext>
            </a:extLst>
          </p:cNvPr>
          <p:cNvGraphicFramePr>
            <a:graphicFrameLocks noGrp="1"/>
          </p:cNvGraphicFramePr>
          <p:nvPr/>
        </p:nvGraphicFramePr>
        <p:xfrm>
          <a:off x="3379788" y="1724637"/>
          <a:ext cx="4132845" cy="3022575"/>
        </p:xfrm>
        <a:graphic>
          <a:graphicData uri="http://schemas.openxmlformats.org/drawingml/2006/table">
            <a:tbl>
              <a:tblPr>
                <a:tableStyleId>{5C22544A-7EE6-4342-B048-85BDC9FD1C3A}</a:tableStyleId>
              </a:tblPr>
              <a:tblGrid>
                <a:gridCol w="4132845">
                  <a:extLst>
                    <a:ext uri="{9D8B030D-6E8A-4147-A177-3AD203B41FA5}">
                      <a16:colId xmlns:a16="http://schemas.microsoft.com/office/drawing/2014/main" val="1002977388"/>
                    </a:ext>
                  </a:extLst>
                </a:gridCol>
              </a:tblGrid>
              <a:tr h="10075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bg1"/>
                          </a:solidFill>
                          <a:effectLst/>
                          <a:latin typeface="+mn-lt"/>
                          <a:ea typeface="+mn-ea"/>
                          <a:cs typeface="+mn-cs"/>
                        </a:rPr>
                        <a:t>Committed</a:t>
                      </a:r>
                      <a:r>
                        <a:rPr lang="en-US" sz="1200" b="0" kern="1200" baseline="0" dirty="0">
                          <a:solidFill>
                            <a:schemeClr val="bg1"/>
                          </a:solidFill>
                          <a:effectLst/>
                          <a:latin typeface="+mn-lt"/>
                          <a:ea typeface="+mn-ea"/>
                          <a:cs typeface="+mn-cs"/>
                        </a:rPr>
                        <a:t> to reducing use of virgin plastic by at least 50% within 10 years; will incorporate recycled or renewably sourced materials into 100% of products by 2027</a:t>
                      </a:r>
                      <a:endParaRPr lang="en-US" sz="1200" b="0" kern="1200" dirty="0">
                        <a:solidFill>
                          <a:schemeClr val="bg1"/>
                        </a:solidFill>
                        <a:effectLst/>
                        <a:latin typeface="+mn-lt"/>
                        <a:ea typeface="+mn-ea"/>
                        <a:cs typeface="+mn-cs"/>
                      </a:endParaRPr>
                    </a:p>
                  </a:txBody>
                  <a:tcPr marL="1005840" marR="0" anchor="ctr">
                    <a:lnL w="12700" cmpd="sng">
                      <a:noFill/>
                    </a:lnL>
                    <a:lnR w="12700" cmpd="sng">
                      <a:noFill/>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68000"/>
                      </a:schemeClr>
                    </a:solidFill>
                  </a:tcPr>
                </a:tc>
                <a:extLst>
                  <a:ext uri="{0D108BD9-81ED-4DB2-BD59-A6C34878D82A}">
                    <a16:rowId xmlns:a16="http://schemas.microsoft.com/office/drawing/2014/main" val="4248402416"/>
                  </a:ext>
                </a:extLst>
              </a:tr>
              <a:tr h="10075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bg1"/>
                          </a:solidFill>
                          <a:effectLst/>
                          <a:latin typeface="+mn-lt"/>
                          <a:ea typeface="+mn-ea"/>
                          <a:cs typeface="+mn-cs"/>
                        </a:rPr>
                        <a:t>Paint </a:t>
                      </a:r>
                      <a:r>
                        <a:rPr lang="en-US" sz="1200" b="0" kern="1200" baseline="0" dirty="0">
                          <a:solidFill>
                            <a:schemeClr val="bg1"/>
                          </a:solidFill>
                          <a:effectLst/>
                          <a:latin typeface="+mn-lt"/>
                          <a:ea typeface="+mn-ea"/>
                          <a:cs typeface="+mn-cs"/>
                        </a:rPr>
                        <a:t>process is one of the most environmentally safe in U.S., removing 95% of all VOCs </a:t>
                      </a:r>
                      <a:endParaRPr lang="en-US" sz="1200" b="0" kern="1200" dirty="0">
                        <a:solidFill>
                          <a:schemeClr val="bg1"/>
                        </a:solidFill>
                        <a:effectLst/>
                        <a:latin typeface="+mn-lt"/>
                        <a:ea typeface="+mn-ea"/>
                        <a:cs typeface="+mn-cs"/>
                      </a:endParaRPr>
                    </a:p>
                  </a:txBody>
                  <a:tcPr marL="1005840"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68000"/>
                      </a:schemeClr>
                    </a:solidFill>
                  </a:tcPr>
                </a:tc>
                <a:extLst>
                  <a:ext uri="{0D108BD9-81ED-4DB2-BD59-A6C34878D82A}">
                    <a16:rowId xmlns:a16="http://schemas.microsoft.com/office/drawing/2014/main" val="21840995"/>
                  </a:ext>
                </a:extLst>
              </a:tr>
              <a:tr h="10075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bg1"/>
                          </a:solidFill>
                          <a:effectLst/>
                          <a:latin typeface="+mn-lt"/>
                          <a:ea typeface="+mn-ea"/>
                          <a:cs typeface="+mn-cs"/>
                        </a:rPr>
                        <a:t>“</a:t>
                      </a:r>
                      <a:r>
                        <a:rPr lang="en-US" sz="1200" b="0" kern="1200" dirty="0" err="1">
                          <a:solidFill>
                            <a:schemeClr val="bg1"/>
                          </a:solidFill>
                          <a:effectLst/>
                          <a:latin typeface="+mn-lt"/>
                          <a:ea typeface="+mn-ea"/>
                          <a:cs typeface="+mn-cs"/>
                        </a:rPr>
                        <a:t>Everlove</a:t>
                      </a:r>
                      <a:r>
                        <a:rPr lang="en-US" sz="1200" b="0" kern="1200" dirty="0">
                          <a:solidFill>
                            <a:schemeClr val="bg1"/>
                          </a:solidFill>
                          <a:effectLst/>
                          <a:latin typeface="+mn-lt"/>
                          <a:ea typeface="+mn-ea"/>
                          <a:cs typeface="+mn-cs"/>
                        </a:rPr>
                        <a:t>” buyback and resale program benefits families and the planet by extending the use of </a:t>
                      </a:r>
                      <a:r>
                        <a:rPr lang="en-US" sz="1200" b="0" kern="1200" dirty="0" err="1">
                          <a:solidFill>
                            <a:schemeClr val="bg1"/>
                          </a:solidFill>
                          <a:effectLst/>
                          <a:latin typeface="+mn-lt"/>
                          <a:ea typeface="+mn-ea"/>
                          <a:cs typeface="+mn-cs"/>
                        </a:rPr>
                        <a:t>Ergobaby</a:t>
                      </a:r>
                      <a:r>
                        <a:rPr lang="en-US" sz="1200" b="0" kern="1200" dirty="0">
                          <a:solidFill>
                            <a:schemeClr val="bg1"/>
                          </a:solidFill>
                          <a:effectLst/>
                          <a:latin typeface="+mn-lt"/>
                          <a:ea typeface="+mn-ea"/>
                          <a:cs typeface="+mn-cs"/>
                        </a:rPr>
                        <a:t> carriers</a:t>
                      </a:r>
                    </a:p>
                  </a:txBody>
                  <a:tcPr marL="1005840"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accent1">
                        <a:alpha val="68000"/>
                      </a:schemeClr>
                    </a:solidFill>
                  </a:tcPr>
                </a:tc>
                <a:extLst>
                  <a:ext uri="{0D108BD9-81ED-4DB2-BD59-A6C34878D82A}">
                    <a16:rowId xmlns:a16="http://schemas.microsoft.com/office/drawing/2014/main" val="1867537288"/>
                  </a:ext>
                </a:extLst>
              </a:tr>
            </a:tbl>
          </a:graphicData>
        </a:graphic>
      </p:graphicFrame>
      <p:grpSp>
        <p:nvGrpSpPr>
          <p:cNvPr id="36" name="Group 35">
            <a:extLst>
              <a:ext uri="{FF2B5EF4-FFF2-40B4-BE49-F238E27FC236}">
                <a16:creationId xmlns:a16="http://schemas.microsoft.com/office/drawing/2014/main" id="{5D263C48-1322-8345-85FA-22277E8C8014}"/>
              </a:ext>
            </a:extLst>
          </p:cNvPr>
          <p:cNvGrpSpPr/>
          <p:nvPr/>
        </p:nvGrpSpPr>
        <p:grpSpPr>
          <a:xfrm>
            <a:off x="1591489" y="5569550"/>
            <a:ext cx="1970796" cy="523220"/>
            <a:chOff x="352715" y="5572680"/>
            <a:chExt cx="1970796" cy="523220"/>
          </a:xfrm>
        </p:grpSpPr>
        <p:pic>
          <p:nvPicPr>
            <p:cNvPr id="25" name="Picture 24">
              <a:extLst>
                <a:ext uri="{FF2B5EF4-FFF2-40B4-BE49-F238E27FC236}">
                  <a16:creationId xmlns:a16="http://schemas.microsoft.com/office/drawing/2014/main" id="{64219F0A-1496-4242-B299-D683387D168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52715" y="5576580"/>
              <a:ext cx="483076" cy="515421"/>
            </a:xfrm>
            <a:prstGeom prst="rect">
              <a:avLst/>
            </a:prstGeom>
          </p:spPr>
        </p:pic>
        <p:sp>
          <p:nvSpPr>
            <p:cNvPr id="31" name="Rectangle 30">
              <a:extLst>
                <a:ext uri="{FF2B5EF4-FFF2-40B4-BE49-F238E27FC236}">
                  <a16:creationId xmlns:a16="http://schemas.microsoft.com/office/drawing/2014/main" id="{EACBB872-59A3-EC47-9D8E-78D2591EDBF8}"/>
                </a:ext>
              </a:extLst>
            </p:cNvPr>
            <p:cNvSpPr/>
            <p:nvPr/>
          </p:nvSpPr>
          <p:spPr>
            <a:xfrm>
              <a:off x="1029631" y="5572680"/>
              <a:ext cx="1293880" cy="523220"/>
            </a:xfrm>
            <a:prstGeom prst="rect">
              <a:avLst/>
            </a:prstGeom>
          </p:spPr>
          <p:txBody>
            <a:bodyPr wrap="none">
              <a:spAutoFit/>
            </a:bodyPr>
            <a:lstStyle/>
            <a:p>
              <a:pPr lvl="0">
                <a:spcAft>
                  <a:spcPts val="300"/>
                </a:spcAft>
                <a:defRPr/>
              </a:pPr>
              <a:r>
                <a:rPr lang="en-US" sz="1400" b="1" dirty="0">
                  <a:solidFill>
                    <a:srgbClr val="859CA8">
                      <a:lumMod val="75000"/>
                    </a:srgbClr>
                  </a:solidFill>
                  <a:latin typeface="Franklin Gothic Demi" panose="020B0603020102020204" pitchFamily="34" charset="0"/>
                </a:rPr>
                <a:t>INVESTING </a:t>
              </a:r>
              <a:br>
                <a:rPr lang="en-US" sz="1400" b="1" dirty="0">
                  <a:solidFill>
                    <a:srgbClr val="859CA8">
                      <a:lumMod val="75000"/>
                    </a:srgbClr>
                  </a:solidFill>
                  <a:latin typeface="Franklin Gothic Demi" panose="020B0603020102020204" pitchFamily="34" charset="0"/>
                </a:rPr>
              </a:br>
              <a:r>
                <a:rPr lang="en-US" sz="1400" b="1" dirty="0">
                  <a:solidFill>
                    <a:srgbClr val="859CA8">
                      <a:lumMod val="75000"/>
                    </a:srgbClr>
                  </a:solidFill>
                  <a:latin typeface="Franklin Gothic Demi" panose="020B0603020102020204" pitchFamily="34" charset="0"/>
                </a:rPr>
                <a:t>RESPONSIBLY</a:t>
              </a:r>
            </a:p>
          </p:txBody>
        </p:sp>
      </p:grpSp>
      <p:grpSp>
        <p:nvGrpSpPr>
          <p:cNvPr id="34" name="Group 33">
            <a:extLst>
              <a:ext uri="{FF2B5EF4-FFF2-40B4-BE49-F238E27FC236}">
                <a16:creationId xmlns:a16="http://schemas.microsoft.com/office/drawing/2014/main" id="{C6818F7E-893E-8541-A59A-6E38B9ED5755}"/>
              </a:ext>
            </a:extLst>
          </p:cNvPr>
          <p:cNvGrpSpPr/>
          <p:nvPr/>
        </p:nvGrpSpPr>
        <p:grpSpPr>
          <a:xfrm>
            <a:off x="4328804" y="5461828"/>
            <a:ext cx="2736171" cy="738664"/>
            <a:chOff x="4041783" y="5464958"/>
            <a:chExt cx="2736171" cy="738664"/>
          </a:xfrm>
        </p:grpSpPr>
        <p:pic>
          <p:nvPicPr>
            <p:cNvPr id="26" name="Picture 25">
              <a:extLst>
                <a:ext uri="{FF2B5EF4-FFF2-40B4-BE49-F238E27FC236}">
                  <a16:creationId xmlns:a16="http://schemas.microsoft.com/office/drawing/2014/main" id="{5EF2888E-4000-0B40-8942-1381217ED18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041783" y="5614570"/>
              <a:ext cx="382702" cy="439440"/>
            </a:xfrm>
            <a:prstGeom prst="rect">
              <a:avLst/>
            </a:prstGeom>
          </p:spPr>
        </p:pic>
        <p:sp>
          <p:nvSpPr>
            <p:cNvPr id="32" name="Rectangle 31">
              <a:extLst>
                <a:ext uri="{FF2B5EF4-FFF2-40B4-BE49-F238E27FC236}">
                  <a16:creationId xmlns:a16="http://schemas.microsoft.com/office/drawing/2014/main" id="{34B0E28A-E933-8249-BFE8-3C96630558C1}"/>
                </a:ext>
              </a:extLst>
            </p:cNvPr>
            <p:cNvSpPr/>
            <p:nvPr/>
          </p:nvSpPr>
          <p:spPr>
            <a:xfrm>
              <a:off x="4615824" y="5464958"/>
              <a:ext cx="2162130" cy="738664"/>
            </a:xfrm>
            <a:prstGeom prst="rect">
              <a:avLst/>
            </a:prstGeom>
          </p:spPr>
          <p:txBody>
            <a:bodyPr wrap="none">
              <a:spAutoFit/>
            </a:bodyPr>
            <a:lstStyle/>
            <a:p>
              <a:pPr lvl="0">
                <a:spcAft>
                  <a:spcPts val="300"/>
                </a:spcAft>
                <a:defRPr/>
              </a:pPr>
              <a:r>
                <a:rPr lang="en-US" sz="1400" b="1" dirty="0">
                  <a:solidFill>
                    <a:srgbClr val="859CA8">
                      <a:lumMod val="75000"/>
                    </a:srgbClr>
                  </a:solidFill>
                  <a:latin typeface="Franklin Gothic Demi" panose="020B0603020102020204" pitchFamily="34" charset="0"/>
                </a:rPr>
                <a:t>ATTRACTING, RETAINING </a:t>
              </a:r>
              <a:br>
                <a:rPr lang="en-US" sz="1400" b="1" dirty="0">
                  <a:solidFill>
                    <a:srgbClr val="859CA8">
                      <a:lumMod val="75000"/>
                    </a:srgbClr>
                  </a:solidFill>
                  <a:latin typeface="Franklin Gothic Demi" panose="020B0603020102020204" pitchFamily="34" charset="0"/>
                </a:rPr>
              </a:br>
              <a:r>
                <a:rPr lang="en-US" sz="1400" b="1" dirty="0">
                  <a:solidFill>
                    <a:srgbClr val="859CA8">
                      <a:lumMod val="75000"/>
                    </a:srgbClr>
                  </a:solidFill>
                  <a:latin typeface="Franklin Gothic Demi" panose="020B0603020102020204" pitchFamily="34" charset="0"/>
                </a:rPr>
                <a:t>AND DEVELOPING THE </a:t>
              </a:r>
              <a:br>
                <a:rPr lang="en-US" sz="1400" b="1" dirty="0">
                  <a:solidFill>
                    <a:srgbClr val="859CA8">
                      <a:lumMod val="75000"/>
                    </a:srgbClr>
                  </a:solidFill>
                  <a:latin typeface="Franklin Gothic Demi" panose="020B0603020102020204" pitchFamily="34" charset="0"/>
                </a:rPr>
              </a:br>
              <a:r>
                <a:rPr lang="en-US" sz="1400" b="1" dirty="0">
                  <a:solidFill>
                    <a:srgbClr val="859CA8">
                      <a:lumMod val="75000"/>
                    </a:srgbClr>
                  </a:solidFill>
                  <a:latin typeface="Franklin Gothic Demi" panose="020B0603020102020204" pitchFamily="34" charset="0"/>
                </a:rPr>
                <a:t>BEST PROFESSIONALS</a:t>
              </a:r>
            </a:p>
          </p:txBody>
        </p:sp>
      </p:grpSp>
      <p:grpSp>
        <p:nvGrpSpPr>
          <p:cNvPr id="35" name="Group 34">
            <a:extLst>
              <a:ext uri="{FF2B5EF4-FFF2-40B4-BE49-F238E27FC236}">
                <a16:creationId xmlns:a16="http://schemas.microsoft.com/office/drawing/2014/main" id="{DD17D30E-19B1-F747-8DE0-A1962D61EF6A}"/>
              </a:ext>
            </a:extLst>
          </p:cNvPr>
          <p:cNvGrpSpPr/>
          <p:nvPr/>
        </p:nvGrpSpPr>
        <p:grpSpPr>
          <a:xfrm>
            <a:off x="7949159" y="5558737"/>
            <a:ext cx="2583342" cy="544846"/>
            <a:chOff x="7767516" y="5561867"/>
            <a:chExt cx="2583342" cy="544846"/>
          </a:xfrm>
        </p:grpSpPr>
        <p:pic>
          <p:nvPicPr>
            <p:cNvPr id="27" name="Picture 26">
              <a:extLst>
                <a:ext uri="{FF2B5EF4-FFF2-40B4-BE49-F238E27FC236}">
                  <a16:creationId xmlns:a16="http://schemas.microsoft.com/office/drawing/2014/main" id="{C3C573F1-A20E-2345-984E-6C33EBB5BCE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767516" y="5561867"/>
              <a:ext cx="544846" cy="544846"/>
            </a:xfrm>
            <a:prstGeom prst="rect">
              <a:avLst/>
            </a:prstGeom>
          </p:spPr>
        </p:pic>
        <p:sp>
          <p:nvSpPr>
            <p:cNvPr id="33" name="Rectangle 32">
              <a:extLst>
                <a:ext uri="{FF2B5EF4-FFF2-40B4-BE49-F238E27FC236}">
                  <a16:creationId xmlns:a16="http://schemas.microsoft.com/office/drawing/2014/main" id="{FCFF3A2E-0FBA-724C-870F-139A3814EF2F}"/>
                </a:ext>
              </a:extLst>
            </p:cNvPr>
            <p:cNvSpPr/>
            <p:nvPr/>
          </p:nvSpPr>
          <p:spPr>
            <a:xfrm>
              <a:off x="8429691" y="5572680"/>
              <a:ext cx="1921167" cy="523220"/>
            </a:xfrm>
            <a:prstGeom prst="rect">
              <a:avLst/>
            </a:prstGeom>
          </p:spPr>
          <p:txBody>
            <a:bodyPr wrap="none">
              <a:spAutoFit/>
            </a:bodyPr>
            <a:lstStyle/>
            <a:p>
              <a:pPr lvl="0">
                <a:spcAft>
                  <a:spcPts val="300"/>
                </a:spcAft>
                <a:defRPr/>
              </a:pPr>
              <a:r>
                <a:rPr lang="en-US" sz="1400" b="1" dirty="0">
                  <a:solidFill>
                    <a:srgbClr val="859CA8">
                      <a:lumMod val="75000"/>
                    </a:srgbClr>
                  </a:solidFill>
                  <a:latin typeface="Franklin Gothic Demi" panose="020B0603020102020204" pitchFamily="34" charset="0"/>
                </a:rPr>
                <a:t>ENGAGING WITH OUR </a:t>
              </a:r>
              <a:br>
                <a:rPr lang="en-US" sz="1400" b="1" dirty="0">
                  <a:solidFill>
                    <a:srgbClr val="859CA8">
                      <a:lumMod val="75000"/>
                    </a:srgbClr>
                  </a:solidFill>
                  <a:latin typeface="Franklin Gothic Demi" panose="020B0603020102020204" pitchFamily="34" charset="0"/>
                </a:rPr>
              </a:br>
              <a:r>
                <a:rPr lang="en-US" sz="1400" b="1" dirty="0">
                  <a:solidFill>
                    <a:srgbClr val="859CA8">
                      <a:lumMod val="75000"/>
                    </a:srgbClr>
                  </a:solidFill>
                  <a:latin typeface="Franklin Gothic Demi" panose="020B0603020102020204" pitchFamily="34" charset="0"/>
                </a:rPr>
                <a:t>LOCAL COMMUNITIES</a:t>
              </a:r>
            </a:p>
          </p:txBody>
        </p:sp>
      </p:grpSp>
      <p:pic>
        <p:nvPicPr>
          <p:cNvPr id="37" name="Picture 36">
            <a:extLst>
              <a:ext uri="{FF2B5EF4-FFF2-40B4-BE49-F238E27FC236}">
                <a16:creationId xmlns:a16="http://schemas.microsoft.com/office/drawing/2014/main" id="{FF37BDFE-5131-464D-B88F-BC3EC334E71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552894" y="3888302"/>
            <a:ext cx="469900" cy="636976"/>
          </a:xfrm>
          <a:prstGeom prst="rect">
            <a:avLst/>
          </a:prstGeom>
        </p:spPr>
      </p:pic>
      <p:pic>
        <p:nvPicPr>
          <p:cNvPr id="38" name="Picture 37">
            <a:extLst>
              <a:ext uri="{FF2B5EF4-FFF2-40B4-BE49-F238E27FC236}">
                <a16:creationId xmlns:a16="http://schemas.microsoft.com/office/drawing/2014/main" id="{1C907426-7CF7-4847-BB2A-732C5BE02376}"/>
              </a:ext>
            </a:extLst>
          </p:cNvPr>
          <p:cNvPicPr>
            <a:picLocks noChangeAspect="1"/>
          </p:cNvPicPr>
          <p:nvPr/>
        </p:nvPicPr>
        <p:blipFill>
          <a:blip r:embed="rId12"/>
          <a:stretch>
            <a:fillRect/>
          </a:stretch>
        </p:blipFill>
        <p:spPr>
          <a:xfrm>
            <a:off x="7791404" y="4118821"/>
            <a:ext cx="631251" cy="235141"/>
          </a:xfrm>
          <a:prstGeom prst="rect">
            <a:avLst/>
          </a:prstGeom>
        </p:spPr>
      </p:pic>
      <p:pic>
        <p:nvPicPr>
          <p:cNvPr id="40" name="Graphic 39">
            <a:extLst>
              <a:ext uri="{FF2B5EF4-FFF2-40B4-BE49-F238E27FC236}">
                <a16:creationId xmlns:a16="http://schemas.microsoft.com/office/drawing/2014/main" id="{411012D1-406F-E24E-B201-A287E270C94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562285" y="2025239"/>
            <a:ext cx="503366" cy="503366"/>
          </a:xfrm>
          <a:prstGeom prst="rect">
            <a:avLst/>
          </a:prstGeom>
        </p:spPr>
      </p:pic>
      <p:pic>
        <p:nvPicPr>
          <p:cNvPr id="42" name="Graphic 41">
            <a:extLst>
              <a:ext uri="{FF2B5EF4-FFF2-40B4-BE49-F238E27FC236}">
                <a16:creationId xmlns:a16="http://schemas.microsoft.com/office/drawing/2014/main" id="{40BF651E-E432-1A4D-AB87-CF19EEC69CA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468558" y="3019147"/>
            <a:ext cx="766679" cy="425933"/>
          </a:xfrm>
          <a:prstGeom prst="rect">
            <a:avLst/>
          </a:prstGeom>
        </p:spPr>
      </p:pic>
    </p:spTree>
    <p:extLst>
      <p:ext uri="{BB962C8B-B14F-4D97-AF65-F5344CB8AC3E}">
        <p14:creationId xmlns:p14="http://schemas.microsoft.com/office/powerpoint/2010/main" val="31372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5D21D6-337F-6E46-AAF3-DA98A5AC952B}"/>
              </a:ext>
            </a:extLst>
          </p:cNvPr>
          <p:cNvPicPr>
            <a:picLocks noChangeAspect="1"/>
          </p:cNvPicPr>
          <p:nvPr/>
        </p:nvPicPr>
        <p:blipFill>
          <a:blip r:embed="rId3"/>
          <a:stretch>
            <a:fillRect/>
          </a:stretch>
        </p:blipFill>
        <p:spPr>
          <a:xfrm>
            <a:off x="1778" y="1284745"/>
            <a:ext cx="11874500" cy="4635500"/>
          </a:xfrm>
          <a:prstGeom prst="rect">
            <a:avLst/>
          </a:prstGeom>
        </p:spPr>
      </p:pic>
      <p:sp>
        <p:nvSpPr>
          <p:cNvPr id="2" name="Title 1">
            <a:extLst>
              <a:ext uri="{FF2B5EF4-FFF2-40B4-BE49-F238E27FC236}">
                <a16:creationId xmlns:a16="http://schemas.microsoft.com/office/drawing/2014/main" id="{992D29B0-7203-B74E-B8FA-964CE9F10B44}"/>
              </a:ext>
            </a:extLst>
          </p:cNvPr>
          <p:cNvSpPr>
            <a:spLocks noGrp="1"/>
          </p:cNvSpPr>
          <p:nvPr>
            <p:ph type="title"/>
          </p:nvPr>
        </p:nvSpPr>
        <p:spPr/>
        <p:txBody>
          <a:bodyPr/>
          <a:lstStyle/>
          <a:p>
            <a:r>
              <a:rPr lang="en-US" dirty="0"/>
              <a:t>Profile of a Potential CODI Subsidiary </a:t>
            </a:r>
          </a:p>
        </p:txBody>
      </p:sp>
      <p:grpSp>
        <p:nvGrpSpPr>
          <p:cNvPr id="15" name="Group 14">
            <a:extLst>
              <a:ext uri="{FF2B5EF4-FFF2-40B4-BE49-F238E27FC236}">
                <a16:creationId xmlns:a16="http://schemas.microsoft.com/office/drawing/2014/main" id="{DC06876F-6F4A-FF47-B337-8D81BB849E29}"/>
              </a:ext>
            </a:extLst>
          </p:cNvPr>
          <p:cNvGrpSpPr/>
          <p:nvPr/>
        </p:nvGrpSpPr>
        <p:grpSpPr>
          <a:xfrm>
            <a:off x="378683" y="1600200"/>
            <a:ext cx="11497597" cy="4343400"/>
            <a:chOff x="359999" y="1651473"/>
            <a:chExt cx="11548204" cy="5112070"/>
          </a:xfrm>
        </p:grpSpPr>
        <p:sp>
          <p:nvSpPr>
            <p:cNvPr id="11" name="Rectangle 10">
              <a:extLst>
                <a:ext uri="{FF2B5EF4-FFF2-40B4-BE49-F238E27FC236}">
                  <a16:creationId xmlns:a16="http://schemas.microsoft.com/office/drawing/2014/main" id="{518BCCA3-15AF-FE49-911B-71B99CC27EE8}"/>
                </a:ext>
              </a:extLst>
            </p:cNvPr>
            <p:cNvSpPr/>
            <p:nvPr/>
          </p:nvSpPr>
          <p:spPr>
            <a:xfrm>
              <a:off x="359999" y="1651473"/>
              <a:ext cx="7443696" cy="51120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spcAft>
                  <a:spcPts val="1200"/>
                </a:spcAft>
              </a:pPr>
              <a:r>
                <a:rPr lang="en-US" sz="2000" b="1" dirty="0">
                  <a:solidFill>
                    <a:schemeClr val="accent1"/>
                  </a:solidFill>
                  <a:latin typeface="Franklin Gothic Demi" panose="020B0603020102020204" pitchFamily="34" charset="0"/>
                </a:rPr>
                <a:t>PLATFORM</a:t>
              </a:r>
            </a:p>
            <a:p>
              <a:pPr lvl="0">
                <a:spcAft>
                  <a:spcPts val="1800"/>
                </a:spcAft>
              </a:pPr>
              <a:r>
                <a:rPr lang="en-US" sz="1600" dirty="0">
                  <a:solidFill>
                    <a:schemeClr val="accent1"/>
                  </a:solidFill>
                </a:rPr>
                <a:t>Leading niche industrial or branded consumer company headquartered in </a:t>
              </a:r>
              <a:br>
                <a:rPr lang="en-US" sz="1600" dirty="0">
                  <a:solidFill>
                    <a:schemeClr val="accent1"/>
                  </a:solidFill>
                </a:rPr>
              </a:br>
              <a:r>
                <a:rPr lang="en-US" sz="1600" dirty="0">
                  <a:solidFill>
                    <a:schemeClr val="accent1"/>
                  </a:solidFill>
                </a:rPr>
                <a:t>North America</a:t>
              </a:r>
            </a:p>
            <a:p>
              <a:pPr lvl="0">
                <a:spcAft>
                  <a:spcPts val="1800"/>
                </a:spcAft>
              </a:pPr>
              <a:r>
                <a:rPr lang="en-US" sz="1600" dirty="0">
                  <a:solidFill>
                    <a:schemeClr val="accent1"/>
                  </a:solidFill>
                </a:rPr>
                <a:t>Highly defensible position and meaningful organic or external growth opportunities  </a:t>
              </a:r>
            </a:p>
            <a:p>
              <a:pPr lvl="0">
                <a:spcAft>
                  <a:spcPts val="1800"/>
                </a:spcAft>
              </a:pPr>
              <a:r>
                <a:rPr lang="en-US" sz="1600" dirty="0">
                  <a:solidFill>
                    <a:schemeClr val="accent1"/>
                  </a:solidFill>
                </a:rPr>
                <a:t>Operating in industry with favorable long-term macroeconomic trends</a:t>
              </a:r>
            </a:p>
            <a:p>
              <a:pPr lvl="0">
                <a:spcAft>
                  <a:spcPts val="1800"/>
                </a:spcAft>
              </a:pPr>
              <a:r>
                <a:rPr lang="en-US" sz="1600" dirty="0">
                  <a:solidFill>
                    <a:schemeClr val="accent1"/>
                  </a:solidFill>
                </a:rPr>
                <a:t>Low technological or product obsolescence risk</a:t>
              </a:r>
            </a:p>
            <a:p>
              <a:pPr lvl="0">
                <a:spcAft>
                  <a:spcPts val="1800"/>
                </a:spcAft>
              </a:pPr>
              <a:r>
                <a:rPr lang="en-US" sz="1600" dirty="0">
                  <a:solidFill>
                    <a:schemeClr val="accent1"/>
                  </a:solidFill>
                </a:rPr>
                <a:t>Proven management team and diverse customer and supplier base </a:t>
              </a:r>
            </a:p>
            <a:p>
              <a:pPr>
                <a:spcAft>
                  <a:spcPts val="1800"/>
                </a:spcAft>
              </a:pPr>
              <a:r>
                <a:rPr lang="en-US" sz="1600" spc="-20" dirty="0">
                  <a:solidFill>
                    <a:srgbClr val="1A3747"/>
                  </a:solidFill>
                  <a:latin typeface="Franklin Gothic Book" panose="02020603050405020304" pitchFamily="2"/>
                </a:rPr>
                <a:t>Preferred transaction size $100 – $800 million </a:t>
              </a:r>
            </a:p>
            <a:p>
              <a:pPr lvl="0">
                <a:spcAft>
                  <a:spcPts val="1800"/>
                </a:spcAft>
              </a:pPr>
              <a:r>
                <a:rPr lang="en-US" sz="1600" dirty="0">
                  <a:solidFill>
                    <a:schemeClr val="accent1"/>
                  </a:solidFill>
                </a:rPr>
                <a:t>Strong margins and minimal CapEx requirements / Strong free cash flow generation</a:t>
              </a:r>
            </a:p>
          </p:txBody>
        </p:sp>
        <p:sp>
          <p:nvSpPr>
            <p:cNvPr id="12" name="Rectangle 11">
              <a:extLst>
                <a:ext uri="{FF2B5EF4-FFF2-40B4-BE49-F238E27FC236}">
                  <a16:creationId xmlns:a16="http://schemas.microsoft.com/office/drawing/2014/main" id="{6EB79CB6-0DAF-8C43-9430-F25A76AE6DF1}"/>
                </a:ext>
              </a:extLst>
            </p:cNvPr>
            <p:cNvSpPr/>
            <p:nvPr/>
          </p:nvSpPr>
          <p:spPr>
            <a:xfrm>
              <a:off x="7803697" y="4252351"/>
              <a:ext cx="4104506" cy="2511191"/>
            </a:xfrm>
            <a:prstGeom prst="rect">
              <a:avLst/>
            </a:prstGeom>
            <a:solidFill>
              <a:schemeClr val="accent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91440" bIns="45720" numCol="1" spcCol="0" rtlCol="0" fromWordArt="0" anchor="ctr" anchorCtr="0" forceAA="0" compatLnSpc="1">
              <a:prstTxWarp prst="textNoShape">
                <a:avLst/>
              </a:prstTxWarp>
              <a:noAutofit/>
            </a:bodyPr>
            <a:lstStyle/>
            <a:p>
              <a:pPr>
                <a:spcAft>
                  <a:spcPts val="1200"/>
                </a:spcAft>
              </a:pPr>
              <a:r>
                <a:rPr lang="en-US" sz="2000" b="1" dirty="0">
                  <a:latin typeface="Franklin Gothic Demi" panose="020B0603020102020204" pitchFamily="34" charset="0"/>
                </a:rPr>
                <a:t>STRATEGIC ADD-ONS</a:t>
              </a:r>
              <a:endParaRPr lang="en-US" dirty="0"/>
            </a:p>
            <a:p>
              <a:pPr lvl="0">
                <a:spcAft>
                  <a:spcPts val="1800"/>
                </a:spcAft>
              </a:pPr>
              <a:r>
                <a:rPr lang="en-US" sz="1600" dirty="0"/>
                <a:t>Strategic fit within a subsidiary company</a:t>
              </a:r>
            </a:p>
            <a:p>
              <a:pPr lvl="0">
                <a:spcAft>
                  <a:spcPts val="1800"/>
                </a:spcAft>
              </a:pPr>
              <a:r>
                <a:rPr lang="en-US" sz="1600" dirty="0"/>
                <a:t>Ability to generate meaningful synergies</a:t>
              </a:r>
            </a:p>
          </p:txBody>
        </p:sp>
      </p:grpSp>
      <p:grpSp>
        <p:nvGrpSpPr>
          <p:cNvPr id="6" name="Group 5">
            <a:extLst>
              <a:ext uri="{FF2B5EF4-FFF2-40B4-BE49-F238E27FC236}">
                <a16:creationId xmlns:a16="http://schemas.microsoft.com/office/drawing/2014/main" id="{BB9D8247-5919-1149-96E7-534492976901}"/>
              </a:ext>
            </a:extLst>
          </p:cNvPr>
          <p:cNvGrpSpPr/>
          <p:nvPr/>
        </p:nvGrpSpPr>
        <p:grpSpPr>
          <a:xfrm>
            <a:off x="469899" y="2921322"/>
            <a:ext cx="7152178" cy="2426790"/>
            <a:chOff x="469900" y="2921322"/>
            <a:chExt cx="5257800" cy="2426790"/>
          </a:xfrm>
        </p:grpSpPr>
        <p:cxnSp>
          <p:nvCxnSpPr>
            <p:cNvPr id="18" name="Straight Connector 17">
              <a:extLst>
                <a:ext uri="{FF2B5EF4-FFF2-40B4-BE49-F238E27FC236}">
                  <a16:creationId xmlns:a16="http://schemas.microsoft.com/office/drawing/2014/main" id="{D6CC3DD9-71A8-4D47-B74E-037D1FAE7017}"/>
                </a:ext>
              </a:extLst>
            </p:cNvPr>
            <p:cNvCxnSpPr/>
            <p:nvPr/>
          </p:nvCxnSpPr>
          <p:spPr>
            <a:xfrm>
              <a:off x="469900" y="2921322"/>
              <a:ext cx="5257800" cy="0"/>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FC7D37E-C514-164F-90D2-2EED5AF95205}"/>
                </a:ext>
              </a:extLst>
            </p:cNvPr>
            <p:cNvCxnSpPr/>
            <p:nvPr/>
          </p:nvCxnSpPr>
          <p:spPr>
            <a:xfrm>
              <a:off x="469900" y="3428197"/>
              <a:ext cx="5257800" cy="0"/>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16F46-008C-9B4C-B538-162E1EB200CD}"/>
                </a:ext>
              </a:extLst>
            </p:cNvPr>
            <p:cNvCxnSpPr/>
            <p:nvPr/>
          </p:nvCxnSpPr>
          <p:spPr>
            <a:xfrm>
              <a:off x="469900" y="3910761"/>
              <a:ext cx="5257800" cy="0"/>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3532C12-0B81-8040-B6EF-0B47F30BD2F8}"/>
                </a:ext>
              </a:extLst>
            </p:cNvPr>
            <p:cNvCxnSpPr/>
            <p:nvPr/>
          </p:nvCxnSpPr>
          <p:spPr>
            <a:xfrm>
              <a:off x="469900" y="4406062"/>
              <a:ext cx="5257800" cy="0"/>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3223D94-671B-DB4F-918D-6419C1EA884F}"/>
                </a:ext>
              </a:extLst>
            </p:cNvPr>
            <p:cNvCxnSpPr/>
            <p:nvPr/>
          </p:nvCxnSpPr>
          <p:spPr>
            <a:xfrm>
              <a:off x="469900" y="4899111"/>
              <a:ext cx="5257800" cy="0"/>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01C780C-AA43-4040-9D50-1D6F072CD565}"/>
                </a:ext>
              </a:extLst>
            </p:cNvPr>
            <p:cNvCxnSpPr/>
            <p:nvPr/>
          </p:nvCxnSpPr>
          <p:spPr>
            <a:xfrm>
              <a:off x="469900" y="5348112"/>
              <a:ext cx="5257800" cy="0"/>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BC991CB4-707F-B742-92FB-FE3E8EE9D022}"/>
              </a:ext>
            </a:extLst>
          </p:cNvPr>
          <p:cNvGrpSpPr/>
          <p:nvPr/>
        </p:nvGrpSpPr>
        <p:grpSpPr>
          <a:xfrm>
            <a:off x="7974956" y="5118709"/>
            <a:ext cx="3548443" cy="533400"/>
            <a:chOff x="6311900" y="5107134"/>
            <a:chExt cx="5257800" cy="533400"/>
          </a:xfrm>
        </p:grpSpPr>
        <p:cxnSp>
          <p:nvCxnSpPr>
            <p:cNvPr id="32" name="Straight Connector 31">
              <a:extLst>
                <a:ext uri="{FF2B5EF4-FFF2-40B4-BE49-F238E27FC236}">
                  <a16:creationId xmlns:a16="http://schemas.microsoft.com/office/drawing/2014/main" id="{ED2852BC-447A-DA47-91C9-0E86DC59AFE9}"/>
                </a:ext>
              </a:extLst>
            </p:cNvPr>
            <p:cNvCxnSpPr/>
            <p:nvPr/>
          </p:nvCxnSpPr>
          <p:spPr>
            <a:xfrm>
              <a:off x="6311900" y="5107134"/>
              <a:ext cx="5257800" cy="0"/>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FDE600D-EBD8-3C40-BA37-376DF57CFDDC}"/>
                </a:ext>
              </a:extLst>
            </p:cNvPr>
            <p:cNvCxnSpPr/>
            <p:nvPr/>
          </p:nvCxnSpPr>
          <p:spPr>
            <a:xfrm>
              <a:off x="6311900" y="5640534"/>
              <a:ext cx="5257800" cy="0"/>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grpSp>
      <p:cxnSp>
        <p:nvCxnSpPr>
          <p:cNvPr id="20" name="Straight Connector 19">
            <a:extLst>
              <a:ext uri="{FF2B5EF4-FFF2-40B4-BE49-F238E27FC236}">
                <a16:creationId xmlns:a16="http://schemas.microsoft.com/office/drawing/2014/main" id="{B02FC925-FE79-AE4E-A2CF-2F8F4283DC0B}"/>
              </a:ext>
            </a:extLst>
          </p:cNvPr>
          <p:cNvCxnSpPr/>
          <p:nvPr/>
        </p:nvCxnSpPr>
        <p:spPr>
          <a:xfrm>
            <a:off x="469899" y="5813028"/>
            <a:ext cx="7152178" cy="0"/>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0594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9951330-FEF2-6B49-A4E4-DAF1FEB61180}"/>
              </a:ext>
            </a:extLst>
          </p:cNvPr>
          <p:cNvSpPr/>
          <p:nvPr/>
        </p:nvSpPr>
        <p:spPr>
          <a:xfrm>
            <a:off x="0" y="0"/>
            <a:ext cx="12192000" cy="5939406"/>
          </a:xfrm>
          <a:prstGeom prst="rect">
            <a:avLst/>
          </a:prstGeom>
          <a:solidFill>
            <a:schemeClr val="accent2">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sp>
        <p:nvSpPr>
          <p:cNvPr id="12" name="Rectangle 11">
            <a:extLst>
              <a:ext uri="{FF2B5EF4-FFF2-40B4-BE49-F238E27FC236}">
                <a16:creationId xmlns:a16="http://schemas.microsoft.com/office/drawing/2014/main" id="{62EB39F2-E0D8-834F-AC46-518CC5E6A4F0}"/>
              </a:ext>
            </a:extLst>
          </p:cNvPr>
          <p:cNvSpPr/>
          <p:nvPr/>
        </p:nvSpPr>
        <p:spPr>
          <a:xfrm>
            <a:off x="32034" y="1481359"/>
            <a:ext cx="11948473" cy="44404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sp>
        <p:nvSpPr>
          <p:cNvPr id="13" name="Freeform 12">
            <a:extLst>
              <a:ext uri="{FF2B5EF4-FFF2-40B4-BE49-F238E27FC236}">
                <a16:creationId xmlns:a16="http://schemas.microsoft.com/office/drawing/2014/main" id="{82673414-42FF-6E4A-B35A-602521EDDCCD}"/>
              </a:ext>
            </a:extLst>
          </p:cNvPr>
          <p:cNvSpPr/>
          <p:nvPr/>
        </p:nvSpPr>
        <p:spPr>
          <a:xfrm rot="16200000">
            <a:off x="11539136" y="430717"/>
            <a:ext cx="304068" cy="304069"/>
          </a:xfrm>
          <a:custGeom>
            <a:avLst/>
            <a:gdLst>
              <a:gd name="connsiteX0" fmla="*/ 471216 w 471216"/>
              <a:gd name="connsiteY0" fmla="*/ 0 h 471217"/>
              <a:gd name="connsiteX1" fmla="*/ 471216 w 471216"/>
              <a:gd name="connsiteY1" fmla="*/ 468044 h 471217"/>
              <a:gd name="connsiteX2" fmla="*/ 468043 w 471216"/>
              <a:gd name="connsiteY2" fmla="*/ 468044 h 471217"/>
              <a:gd name="connsiteX3" fmla="*/ 468043 w 471216"/>
              <a:gd name="connsiteY3" fmla="*/ 471217 h 471217"/>
              <a:gd name="connsiteX4" fmla="*/ 0 w 471216"/>
              <a:gd name="connsiteY4" fmla="*/ 471217 h 471217"/>
              <a:gd name="connsiteX5" fmla="*/ 0 w 471216"/>
              <a:gd name="connsiteY5" fmla="*/ 301629 h 471217"/>
              <a:gd name="connsiteX6" fmla="*/ 301628 w 471216"/>
              <a:gd name="connsiteY6" fmla="*/ 301629 h 471217"/>
              <a:gd name="connsiteX7" fmla="*/ 301628 w 471216"/>
              <a:gd name="connsiteY7" fmla="*/ 0 h 471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1216" h="471217">
                <a:moveTo>
                  <a:pt x="471216" y="0"/>
                </a:moveTo>
                <a:lnTo>
                  <a:pt x="471216" y="468044"/>
                </a:lnTo>
                <a:lnTo>
                  <a:pt x="468043" y="468044"/>
                </a:lnTo>
                <a:lnTo>
                  <a:pt x="468043" y="471217"/>
                </a:lnTo>
                <a:lnTo>
                  <a:pt x="0" y="471217"/>
                </a:lnTo>
                <a:lnTo>
                  <a:pt x="0" y="301629"/>
                </a:lnTo>
                <a:lnTo>
                  <a:pt x="301628" y="301629"/>
                </a:lnTo>
                <a:lnTo>
                  <a:pt x="301628"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sp>
        <p:nvSpPr>
          <p:cNvPr id="2" name="Title 1">
            <a:extLst>
              <a:ext uri="{FF2B5EF4-FFF2-40B4-BE49-F238E27FC236}">
                <a16:creationId xmlns:a16="http://schemas.microsoft.com/office/drawing/2014/main" id="{D914D7EC-FFF0-1643-9173-54595F4E7517}"/>
              </a:ext>
            </a:extLst>
          </p:cNvPr>
          <p:cNvSpPr>
            <a:spLocks noGrp="1"/>
          </p:cNvSpPr>
          <p:nvPr>
            <p:ph type="title"/>
          </p:nvPr>
        </p:nvSpPr>
        <p:spPr/>
        <p:txBody>
          <a:bodyPr/>
          <a:lstStyle/>
          <a:p>
            <a:r>
              <a:rPr lang="en-US" dirty="0"/>
              <a:t>Subsidiary Snapshot</a:t>
            </a:r>
            <a:br>
              <a:rPr lang="en-US" dirty="0"/>
            </a:br>
            <a:endParaRPr lang="en-US" dirty="0"/>
          </a:p>
        </p:txBody>
      </p:sp>
      <p:sp>
        <p:nvSpPr>
          <p:cNvPr id="7" name="Text Placeholder 6">
            <a:extLst>
              <a:ext uri="{FF2B5EF4-FFF2-40B4-BE49-F238E27FC236}">
                <a16:creationId xmlns:a16="http://schemas.microsoft.com/office/drawing/2014/main" id="{BBBF8E39-16A3-C646-B19A-6012FA3BA652}"/>
              </a:ext>
            </a:extLst>
          </p:cNvPr>
          <p:cNvSpPr>
            <a:spLocks noGrp="1"/>
          </p:cNvSpPr>
          <p:nvPr>
            <p:ph type="body" sz="quarter" idx="16"/>
          </p:nvPr>
        </p:nvSpPr>
        <p:spPr/>
        <p:txBody>
          <a:bodyPr/>
          <a:lstStyle/>
          <a:p>
            <a:r>
              <a:rPr lang="en-US" dirty="0"/>
              <a:t>($ millions)</a:t>
            </a:r>
          </a:p>
          <a:p>
            <a:endParaRPr lang="en-US" dirty="0"/>
          </a:p>
        </p:txBody>
      </p:sp>
      <p:graphicFrame>
        <p:nvGraphicFramePr>
          <p:cNvPr id="14" name="Group 327">
            <a:extLst>
              <a:ext uri="{FF2B5EF4-FFF2-40B4-BE49-F238E27FC236}">
                <a16:creationId xmlns:a16="http://schemas.microsoft.com/office/drawing/2014/main" id="{618A5EE9-6126-2F43-BE58-2D02335D35F6}"/>
              </a:ext>
            </a:extLst>
          </p:cNvPr>
          <p:cNvGraphicFramePr>
            <a:graphicFrameLocks noGrp="1"/>
          </p:cNvGraphicFramePr>
          <p:nvPr>
            <p:custDataLst>
              <p:tags r:id="rId1"/>
            </p:custDataLst>
            <p:extLst>
              <p:ext uri="{D42A27DB-BD31-4B8C-83A1-F6EECF244321}">
                <p14:modId xmlns:p14="http://schemas.microsoft.com/office/powerpoint/2010/main" val="1285097331"/>
              </p:ext>
            </p:extLst>
          </p:nvPr>
        </p:nvGraphicFramePr>
        <p:xfrm>
          <a:off x="286161" y="1499324"/>
          <a:ext cx="10211224" cy="4940544"/>
        </p:xfrm>
        <a:graphic>
          <a:graphicData uri="http://schemas.openxmlformats.org/drawingml/2006/table">
            <a:tbl>
              <a:tblPr/>
              <a:tblGrid>
                <a:gridCol w="1590801">
                  <a:extLst>
                    <a:ext uri="{9D8B030D-6E8A-4147-A177-3AD203B41FA5}">
                      <a16:colId xmlns:a16="http://schemas.microsoft.com/office/drawing/2014/main" val="20000"/>
                    </a:ext>
                  </a:extLst>
                </a:gridCol>
                <a:gridCol w="1016437">
                  <a:extLst>
                    <a:ext uri="{9D8B030D-6E8A-4147-A177-3AD203B41FA5}">
                      <a16:colId xmlns:a16="http://schemas.microsoft.com/office/drawing/2014/main" val="2397294145"/>
                    </a:ext>
                  </a:extLst>
                </a:gridCol>
                <a:gridCol w="1106129">
                  <a:extLst>
                    <a:ext uri="{9D8B030D-6E8A-4147-A177-3AD203B41FA5}">
                      <a16:colId xmlns:a16="http://schemas.microsoft.com/office/drawing/2014/main" val="20001"/>
                    </a:ext>
                  </a:extLst>
                </a:gridCol>
                <a:gridCol w="1356851">
                  <a:extLst>
                    <a:ext uri="{9D8B030D-6E8A-4147-A177-3AD203B41FA5}">
                      <a16:colId xmlns:a16="http://schemas.microsoft.com/office/drawing/2014/main" val="20002"/>
                    </a:ext>
                  </a:extLst>
                </a:gridCol>
                <a:gridCol w="1297859">
                  <a:extLst>
                    <a:ext uri="{9D8B030D-6E8A-4147-A177-3AD203B41FA5}">
                      <a16:colId xmlns:a16="http://schemas.microsoft.com/office/drawing/2014/main" val="20003"/>
                    </a:ext>
                  </a:extLst>
                </a:gridCol>
                <a:gridCol w="1080453">
                  <a:extLst>
                    <a:ext uri="{9D8B030D-6E8A-4147-A177-3AD203B41FA5}">
                      <a16:colId xmlns:a16="http://schemas.microsoft.com/office/drawing/2014/main" val="20004"/>
                    </a:ext>
                  </a:extLst>
                </a:gridCol>
                <a:gridCol w="1381347">
                  <a:extLst>
                    <a:ext uri="{9D8B030D-6E8A-4147-A177-3AD203B41FA5}">
                      <a16:colId xmlns:a16="http://schemas.microsoft.com/office/drawing/2014/main" val="20005"/>
                    </a:ext>
                  </a:extLst>
                </a:gridCol>
                <a:gridCol w="1381347">
                  <a:extLst>
                    <a:ext uri="{9D8B030D-6E8A-4147-A177-3AD203B41FA5}">
                      <a16:colId xmlns:a16="http://schemas.microsoft.com/office/drawing/2014/main" val="20008"/>
                    </a:ext>
                  </a:extLst>
                </a:gridCol>
              </a:tblGrid>
              <a:tr h="216023">
                <a:tc rowSpan="2">
                  <a:txBody>
                    <a:bodyPr/>
                    <a:lstStyle/>
                    <a:p>
                      <a:pPr marL="0" marR="0" lvl="0" indent="0" algn="l" defTabSz="1019175" rtl="0" eaLnBrk="1" fontAlgn="base" latinLnBrk="0" hangingPunct="1">
                        <a:lnSpc>
                          <a:spcPct val="120000"/>
                        </a:lnSpc>
                        <a:spcBef>
                          <a:spcPts val="0"/>
                        </a:spcBef>
                        <a:spcAft>
                          <a:spcPts val="0"/>
                        </a:spcAft>
                        <a:buClrTx/>
                        <a:buSzTx/>
                        <a:buFontTx/>
                        <a:buNone/>
                        <a:tabLst/>
                      </a:pPr>
                      <a:r>
                        <a:rPr kumimoji="0" lang="en-US" sz="900" b="1" i="0" u="none" strike="noStrike" cap="none" normalizeH="0" baseline="0" dirty="0">
                          <a:ln>
                            <a:noFill/>
                          </a:ln>
                          <a:solidFill>
                            <a:schemeClr val="bg1"/>
                          </a:solidFill>
                          <a:effectLst/>
                          <a:latin typeface="+mn-lt"/>
                          <a:cs typeface="Arial" panose="020B0604020202020204" pitchFamily="34" charset="0"/>
                        </a:rPr>
                        <a:t>Subsidiaries</a:t>
                      </a:r>
                    </a:p>
                  </a:txBody>
                  <a:tcPr marL="45720" marR="45720" marT="27432" marB="27432" anchor="ctr" horzOverflow="overflow">
                    <a:lnL>
                      <a:noFill/>
                    </a:lnL>
                    <a:lnR w="63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solidFill>
                      <a:schemeClr val="accent1"/>
                    </a:solidFill>
                  </a:tcPr>
                </a:tc>
                <a:tc rowSpan="2">
                  <a:txBody>
                    <a:bodyPr/>
                    <a:lstStyle/>
                    <a:p>
                      <a:pPr marL="0" marR="0" lvl="0" indent="0" algn="ctr" defTabSz="1019175" rtl="0" eaLnBrk="1" fontAlgn="base" latinLnBrk="0" hangingPunct="1">
                        <a:lnSpc>
                          <a:spcPct val="120000"/>
                        </a:lnSpc>
                        <a:spcBef>
                          <a:spcPts val="0"/>
                        </a:spcBef>
                        <a:spcAft>
                          <a:spcPts val="0"/>
                        </a:spcAft>
                        <a:buClrTx/>
                        <a:buSzTx/>
                        <a:buFontTx/>
                        <a:buNone/>
                        <a:tabLst/>
                        <a:defRPr/>
                      </a:pPr>
                      <a:r>
                        <a:rPr kumimoji="0" lang="en-US" sz="900" b="1" i="0" u="none" strike="noStrike" cap="none" normalizeH="0" baseline="0" dirty="0">
                          <a:ln>
                            <a:noFill/>
                          </a:ln>
                          <a:solidFill>
                            <a:schemeClr val="bg1"/>
                          </a:solidFill>
                          <a:effectLst/>
                          <a:latin typeface="+mn-lt"/>
                          <a:cs typeface="Arial" panose="020B0604020202020204" pitchFamily="34" charset="0"/>
                        </a:rPr>
                        <a:t>Year Acquired</a:t>
                      </a:r>
                    </a:p>
                  </a:txBody>
                  <a:tcPr marL="45720" marR="45720" marT="27432" marB="27432" anchor="ctr" horzOverflow="overflow">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solidFill>
                      <a:schemeClr val="accent1"/>
                    </a:solidFill>
                  </a:tcPr>
                </a:tc>
                <a:tc gridSpan="5">
                  <a:txBody>
                    <a:bodyPr/>
                    <a:lstStyle/>
                    <a:p>
                      <a:pPr marL="0" marR="0" lvl="0" indent="0" algn="ctr" defTabSz="1019175" rtl="0" eaLnBrk="1" fontAlgn="base" latinLnBrk="0" hangingPunct="1">
                        <a:lnSpc>
                          <a:spcPct val="120000"/>
                        </a:lnSpc>
                        <a:spcBef>
                          <a:spcPts val="0"/>
                        </a:spcBef>
                        <a:spcAft>
                          <a:spcPts val="0"/>
                        </a:spcAft>
                        <a:buClrTx/>
                        <a:buSzTx/>
                        <a:buFontTx/>
                        <a:buNone/>
                        <a:tabLst/>
                      </a:pPr>
                      <a:r>
                        <a:rPr kumimoji="0" lang="en-US" sz="900" b="1" i="0" u="none" strike="noStrike" cap="none" normalizeH="0" baseline="0" dirty="0">
                          <a:ln>
                            <a:noFill/>
                          </a:ln>
                          <a:solidFill>
                            <a:schemeClr val="bg1"/>
                          </a:solidFill>
                          <a:effectLst/>
                          <a:latin typeface="+mn-lt"/>
                          <a:cs typeface="Arial" panose="020B0604020202020204" pitchFamily="34" charset="0"/>
                        </a:rPr>
                        <a:t>TTM 3/31/21</a:t>
                      </a:r>
                      <a:r>
                        <a:rPr kumimoji="0" lang="en-US" sz="900" b="1" i="0" u="none" strike="noStrike" cap="none" normalizeH="0" baseline="30000" dirty="0">
                          <a:ln>
                            <a:noFill/>
                          </a:ln>
                          <a:solidFill>
                            <a:schemeClr val="bg1"/>
                          </a:solidFill>
                          <a:effectLst/>
                          <a:latin typeface="+mn-lt"/>
                          <a:cs typeface="Arial" panose="020B0604020202020204" pitchFamily="34" charset="0"/>
                        </a:rPr>
                        <a:t>(1)</a:t>
                      </a:r>
                    </a:p>
                  </a:txBody>
                  <a:tcPr marT="27432" marB="27432" anchor="ctr" horzOverflow="overflow">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hMerge="1">
                  <a:txBody>
                    <a:bodyPr/>
                    <a:lstStyle/>
                    <a:p>
                      <a:pPr marL="0" marR="0" lvl="0" indent="0" algn="ctr" defTabSz="1019175" rtl="0" eaLnBrk="1" fontAlgn="base" latinLnBrk="0" hangingPunct="1">
                        <a:lnSpc>
                          <a:spcPct val="120000"/>
                        </a:lnSpc>
                        <a:spcBef>
                          <a:spcPts val="0"/>
                        </a:spcBef>
                        <a:spcAft>
                          <a:spcPts val="0"/>
                        </a:spcAft>
                        <a:buClrTx/>
                        <a:buSzTx/>
                        <a:buFontTx/>
                        <a:buNone/>
                        <a:tabLst/>
                      </a:pPr>
                      <a:endParaRPr kumimoji="0" lang="en-US" sz="900" b="1" i="0" u="none" strike="noStrike" cap="none" normalizeH="0" baseline="30000" dirty="0">
                        <a:ln>
                          <a:noFill/>
                        </a:ln>
                        <a:solidFill>
                          <a:schemeClr val="bg1"/>
                        </a:solidFill>
                        <a:effectLst/>
                        <a:latin typeface="Arial" panose="020B0604020202020204" pitchFamily="34" charset="0"/>
                        <a:cs typeface="Arial" panose="020B0604020202020204" pitchFamily="34" charset="0"/>
                      </a:endParaRPr>
                    </a:p>
                  </a:txBody>
                  <a:tcPr marT="27432" marB="27432"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233F8F"/>
                    </a:solidFill>
                  </a:tcPr>
                </a:tc>
                <a:tc hMerge="1">
                  <a:txBody>
                    <a:bodyPr/>
                    <a:lstStyle/>
                    <a:p>
                      <a:pPr marL="0" marR="0" lvl="0" indent="0" algn="ctr" defTabSz="1019175" rtl="0" eaLnBrk="1" fontAlgn="base" latinLnBrk="0" hangingPunct="1">
                        <a:lnSpc>
                          <a:spcPct val="120000"/>
                        </a:lnSpc>
                        <a:spcBef>
                          <a:spcPts val="0"/>
                        </a:spcBef>
                        <a:spcAft>
                          <a:spcPts val="0"/>
                        </a:spcAft>
                        <a:buClrTx/>
                        <a:buSzTx/>
                        <a:buFontTx/>
                        <a:buNone/>
                        <a:tabLst/>
                      </a:pPr>
                      <a:endParaRPr kumimoji="0" lang="en-US" sz="900" b="1" i="0" u="none" strike="noStrike" cap="none" normalizeH="0" baseline="30000" dirty="0">
                        <a:ln>
                          <a:noFill/>
                        </a:ln>
                        <a:solidFill>
                          <a:schemeClr val="bg1"/>
                        </a:solidFill>
                        <a:effectLst/>
                        <a:latin typeface="Arial" panose="020B0604020202020204" pitchFamily="34" charset="0"/>
                        <a:cs typeface="Arial" panose="020B0604020202020204" pitchFamily="34" charset="0"/>
                      </a:endParaRPr>
                    </a:p>
                  </a:txBody>
                  <a:tcPr marT="27432" marB="27432"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233F8F"/>
                    </a:solidFill>
                  </a:tcPr>
                </a:tc>
                <a:tc hMerge="1">
                  <a:txBody>
                    <a:bodyPr/>
                    <a:lstStyle/>
                    <a:p>
                      <a:pPr marL="0" marR="0" lvl="0" indent="0" algn="ctr" defTabSz="1019175" rtl="0" eaLnBrk="1" fontAlgn="base" latinLnBrk="0" hangingPunct="1">
                        <a:lnSpc>
                          <a:spcPct val="120000"/>
                        </a:lnSpc>
                        <a:spcBef>
                          <a:spcPts val="0"/>
                        </a:spcBef>
                        <a:spcAft>
                          <a:spcPts val="0"/>
                        </a:spcAft>
                        <a:buClrTx/>
                        <a:buSzTx/>
                        <a:buFontTx/>
                        <a:buNone/>
                        <a:tabLst/>
                      </a:pPr>
                      <a:endParaRPr kumimoji="0" lang="en-US" sz="900" b="1" i="0" u="none" strike="noStrike" cap="none" normalizeH="0" baseline="30000" dirty="0">
                        <a:ln>
                          <a:noFill/>
                        </a:ln>
                        <a:solidFill>
                          <a:schemeClr val="bg1"/>
                        </a:solidFill>
                        <a:effectLst/>
                        <a:latin typeface="Arial" panose="020B0604020202020204" pitchFamily="34" charset="0"/>
                        <a:cs typeface="Arial" panose="020B0604020202020204" pitchFamily="34" charset="0"/>
                      </a:endParaRPr>
                    </a:p>
                  </a:txBody>
                  <a:tcPr marT="27432" marB="27432"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233F8F"/>
                    </a:solidFill>
                  </a:tcPr>
                </a:tc>
                <a:tc rowSpan="2">
                  <a:txBody>
                    <a:bodyPr/>
                    <a:lstStyle/>
                    <a:p>
                      <a:pPr marL="0" marR="0" lvl="0" indent="0" algn="ctr" defTabSz="1019175" rtl="0" eaLnBrk="1" fontAlgn="base" latinLnBrk="0" hangingPunct="1">
                        <a:lnSpc>
                          <a:spcPct val="120000"/>
                        </a:lnSpc>
                        <a:spcBef>
                          <a:spcPts val="0"/>
                        </a:spcBef>
                        <a:spcAft>
                          <a:spcPts val="0"/>
                        </a:spcAft>
                        <a:buClrTx/>
                        <a:buSzTx/>
                        <a:buFontTx/>
                        <a:buNone/>
                        <a:tabLst/>
                        <a:defRPr/>
                      </a:pPr>
                      <a:r>
                        <a:rPr kumimoji="0" lang="en-US" sz="1000" b="1" i="0" u="none" strike="noStrike" cap="none" normalizeH="0" baseline="0" dirty="0">
                          <a:ln>
                            <a:noFill/>
                          </a:ln>
                          <a:solidFill>
                            <a:schemeClr val="bg1"/>
                          </a:solidFill>
                          <a:effectLst/>
                          <a:latin typeface="+mn-lt"/>
                          <a:cs typeface="Arial" panose="020B0604020202020204" pitchFamily="34" charset="0"/>
                        </a:rPr>
                        <a:t>Purchase Price + </a:t>
                      </a:r>
                      <a:br>
                        <a:rPr kumimoji="0" lang="en-US" sz="1000" b="1" i="0" u="none" strike="noStrike" cap="none" normalizeH="0" baseline="0" dirty="0">
                          <a:ln>
                            <a:noFill/>
                          </a:ln>
                          <a:solidFill>
                            <a:schemeClr val="bg1"/>
                          </a:solidFill>
                          <a:effectLst/>
                          <a:latin typeface="+mn-lt"/>
                          <a:cs typeface="Arial" panose="020B0604020202020204" pitchFamily="34" charset="0"/>
                        </a:rPr>
                      </a:br>
                      <a:r>
                        <a:rPr kumimoji="0" lang="en-US" sz="1000" b="1" i="0" u="none" strike="noStrike" cap="none" normalizeH="0" baseline="0" dirty="0">
                          <a:ln>
                            <a:noFill/>
                          </a:ln>
                          <a:solidFill>
                            <a:schemeClr val="bg1"/>
                          </a:solidFill>
                          <a:effectLst/>
                          <a:latin typeface="+mn-lt"/>
                          <a:cs typeface="Arial" panose="020B0604020202020204" pitchFamily="34" charset="0"/>
                        </a:rPr>
                        <a:t>Add-ons</a:t>
                      </a:r>
                      <a:endParaRPr kumimoji="0" lang="en-US" sz="1000" b="1" i="0" u="none" strike="noStrike" cap="none" normalizeH="0" baseline="30000" dirty="0">
                        <a:ln>
                          <a:noFill/>
                        </a:ln>
                        <a:solidFill>
                          <a:schemeClr val="bg1"/>
                        </a:solidFill>
                        <a:effectLst/>
                        <a:latin typeface="+mn-lt"/>
                        <a:cs typeface="Arial" panose="020B0604020202020204" pitchFamily="34" charset="0"/>
                      </a:endParaRPr>
                    </a:p>
                  </a:txBody>
                  <a:tcPr marL="45720" marR="45720" marT="27432" marB="27432" anchor="ctr" horzOverflow="overflow">
                    <a:lnL w="635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solidFill>
                      <a:schemeClr val="accent1"/>
                    </a:solidFill>
                  </a:tcPr>
                </a:tc>
                <a:extLst>
                  <a:ext uri="{0D108BD9-81ED-4DB2-BD59-A6C34878D82A}">
                    <a16:rowId xmlns:a16="http://schemas.microsoft.com/office/drawing/2014/main" val="10000"/>
                  </a:ext>
                </a:extLst>
              </a:tr>
              <a:tr h="296773">
                <a:tc vMerge="1">
                  <a:txBody>
                    <a:bodyPr/>
                    <a:lstStyle/>
                    <a:p>
                      <a:endParaRPr lang="en-US"/>
                    </a:p>
                  </a:txBody>
                  <a:tcPr/>
                </a:tc>
                <a:tc vMerge="1">
                  <a:txBody>
                    <a:bodyPr/>
                    <a:lstStyle/>
                    <a:p>
                      <a:endParaRPr lang="en-US"/>
                    </a:p>
                  </a:txBody>
                  <a:tcPr/>
                </a:tc>
                <a:tc>
                  <a:txBody>
                    <a:bodyPr/>
                    <a:lstStyle/>
                    <a:p>
                      <a:pPr marL="0" marR="0" lvl="0" indent="0" algn="ctr" defTabSz="1019175" rtl="0" eaLnBrk="1" fontAlgn="base" latinLnBrk="0" hangingPunct="1">
                        <a:lnSpc>
                          <a:spcPct val="120000"/>
                        </a:lnSpc>
                        <a:spcBef>
                          <a:spcPts val="0"/>
                        </a:spcBef>
                        <a:spcAft>
                          <a:spcPts val="0"/>
                        </a:spcAft>
                        <a:buClrTx/>
                        <a:buSzTx/>
                        <a:buFontTx/>
                        <a:buNone/>
                        <a:tabLst/>
                      </a:pPr>
                      <a:r>
                        <a:rPr kumimoji="0" lang="en-US" sz="900" b="1" i="0" u="none" strike="noStrike" cap="none" normalizeH="0" baseline="0" dirty="0">
                          <a:ln>
                            <a:noFill/>
                          </a:ln>
                          <a:solidFill>
                            <a:schemeClr val="bg1"/>
                          </a:solidFill>
                          <a:effectLst/>
                          <a:latin typeface="+mn-lt"/>
                          <a:cs typeface="Arial" panose="020B0604020202020204" pitchFamily="34" charset="0"/>
                        </a:rPr>
                        <a:t>Revenue</a:t>
                      </a:r>
                    </a:p>
                  </a:txBody>
                  <a:tcPr marL="45720" marR="45720" marT="27432" marB="27432" anchor="ctr" horzOverflow="overflow">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solidFill>
                      <a:schemeClr val="accent5"/>
                    </a:solidFill>
                  </a:tcPr>
                </a:tc>
                <a:tc>
                  <a:txBody>
                    <a:bodyPr/>
                    <a:lstStyle/>
                    <a:p>
                      <a:pPr marL="0" marR="0" lvl="0" indent="0" algn="ctr" defTabSz="1019175" rtl="0" eaLnBrk="1" fontAlgn="base" latinLnBrk="0" hangingPunct="1">
                        <a:lnSpc>
                          <a:spcPct val="120000"/>
                        </a:lnSpc>
                        <a:spcBef>
                          <a:spcPts val="0"/>
                        </a:spcBef>
                        <a:spcAft>
                          <a:spcPts val="0"/>
                        </a:spcAft>
                        <a:buClrTx/>
                        <a:buSzTx/>
                        <a:buFontTx/>
                        <a:buNone/>
                        <a:tabLst/>
                      </a:pPr>
                      <a:r>
                        <a:rPr kumimoji="0" lang="en-US" sz="900" b="1" i="0" u="none" strike="noStrike" cap="none" normalizeH="0" baseline="0" dirty="0">
                          <a:ln>
                            <a:noFill/>
                          </a:ln>
                          <a:solidFill>
                            <a:schemeClr val="bg1"/>
                          </a:solidFill>
                          <a:effectLst/>
                          <a:latin typeface="+mn-lt"/>
                          <a:cs typeface="Arial" panose="020B0604020202020204" pitchFamily="34" charset="0"/>
                        </a:rPr>
                        <a:t>Adj. EBITDA</a:t>
                      </a:r>
                    </a:p>
                  </a:txBody>
                  <a:tcPr marL="45720" marR="45720" marT="27432" marB="27432" anchor="ctr" horzOverflow="overflow">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solidFill>
                      <a:schemeClr val="accent5"/>
                    </a:solidFill>
                  </a:tcPr>
                </a:tc>
                <a:tc>
                  <a:txBody>
                    <a:bodyPr/>
                    <a:lstStyle/>
                    <a:p>
                      <a:pPr marL="0" marR="0" lvl="0" indent="0" algn="ctr" defTabSz="1019175" rtl="0" eaLnBrk="1" fontAlgn="base" latinLnBrk="0" hangingPunct="1">
                        <a:lnSpc>
                          <a:spcPct val="120000"/>
                        </a:lnSpc>
                        <a:spcBef>
                          <a:spcPts val="0"/>
                        </a:spcBef>
                        <a:spcAft>
                          <a:spcPts val="0"/>
                        </a:spcAft>
                        <a:buClrTx/>
                        <a:buSzTx/>
                        <a:buFontTx/>
                        <a:buNone/>
                        <a:tabLst/>
                      </a:pPr>
                      <a:r>
                        <a:rPr kumimoji="0" lang="en-US" sz="900" b="1" i="0" u="none" strike="noStrike" cap="none" normalizeH="0" baseline="0" dirty="0">
                          <a:ln>
                            <a:noFill/>
                          </a:ln>
                          <a:solidFill>
                            <a:schemeClr val="bg1"/>
                          </a:solidFill>
                          <a:effectLst/>
                          <a:latin typeface="+mn-lt"/>
                          <a:cs typeface="Arial" panose="020B0604020202020204" pitchFamily="34" charset="0"/>
                        </a:rPr>
                        <a:t>Adj. EBITDA Margin</a:t>
                      </a:r>
                    </a:p>
                  </a:txBody>
                  <a:tcPr marL="45720" marR="45720" marT="27432" marB="27432" anchor="ctr" horzOverflow="overflow">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solidFill>
                      <a:schemeClr val="accent5"/>
                    </a:solidFill>
                  </a:tcPr>
                </a:tc>
                <a:tc>
                  <a:txBody>
                    <a:bodyPr/>
                    <a:lstStyle/>
                    <a:p>
                      <a:pPr marL="0" marR="0" lvl="0" indent="0" algn="ctr" defTabSz="1019175" rtl="0" eaLnBrk="1" fontAlgn="base" latinLnBrk="0" hangingPunct="1">
                        <a:lnSpc>
                          <a:spcPct val="120000"/>
                        </a:lnSpc>
                        <a:spcBef>
                          <a:spcPts val="0"/>
                        </a:spcBef>
                        <a:spcAft>
                          <a:spcPts val="0"/>
                        </a:spcAft>
                        <a:buClrTx/>
                        <a:buSzTx/>
                        <a:buFontTx/>
                        <a:buNone/>
                        <a:tabLst/>
                      </a:pPr>
                      <a:r>
                        <a:rPr kumimoji="0" lang="en-US" sz="900" b="1" i="0" u="none" strike="noStrike" cap="none" normalizeH="0" baseline="0" dirty="0">
                          <a:ln>
                            <a:noFill/>
                          </a:ln>
                          <a:solidFill>
                            <a:schemeClr val="bg1"/>
                          </a:solidFill>
                          <a:effectLst/>
                          <a:latin typeface="+mn-lt"/>
                          <a:cs typeface="Arial" panose="020B0604020202020204" pitchFamily="34" charset="0"/>
                        </a:rPr>
                        <a:t>Maintenance Capex</a:t>
                      </a:r>
                    </a:p>
                  </a:txBody>
                  <a:tcPr marL="45720" marR="45720" marT="27432" marB="27432" anchor="ctr" horzOverflow="overflow">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solidFill>
                      <a:schemeClr val="accent5"/>
                    </a:solidFill>
                  </a:tcPr>
                </a:tc>
                <a:tc>
                  <a:txBody>
                    <a:bodyPr/>
                    <a:lstStyle/>
                    <a:p>
                      <a:pPr marL="0" marR="0" lvl="0" indent="0" algn="ctr" defTabSz="1019175" rtl="0" eaLnBrk="1" fontAlgn="base" latinLnBrk="0" hangingPunct="1">
                        <a:lnSpc>
                          <a:spcPct val="120000"/>
                        </a:lnSpc>
                        <a:spcBef>
                          <a:spcPts val="0"/>
                        </a:spcBef>
                        <a:spcAft>
                          <a:spcPts val="0"/>
                        </a:spcAft>
                        <a:buClrTx/>
                        <a:buSzTx/>
                        <a:buFontTx/>
                        <a:buNone/>
                        <a:tabLst/>
                      </a:pPr>
                      <a:r>
                        <a:rPr kumimoji="0" lang="en-US" sz="900" b="1" i="0" u="none" strike="noStrike" cap="none" normalizeH="0" baseline="0" dirty="0">
                          <a:ln>
                            <a:noFill/>
                          </a:ln>
                          <a:solidFill>
                            <a:schemeClr val="bg1"/>
                          </a:solidFill>
                          <a:effectLst/>
                          <a:latin typeface="+mn-lt"/>
                          <a:cs typeface="Arial" panose="020B0604020202020204" pitchFamily="34" charset="0"/>
                        </a:rPr>
                        <a:t>Growth Capex</a:t>
                      </a:r>
                    </a:p>
                  </a:txBody>
                  <a:tcPr marL="45720" marR="45720" marT="27432" marB="27432" anchor="ctr" horzOverflow="overflow">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solidFill>
                      <a:schemeClr val="accent5"/>
                    </a:solidFill>
                  </a:tcPr>
                </a:tc>
                <a:tc vMerge="1">
                  <a:txBody>
                    <a:bodyPr/>
                    <a:lstStyle/>
                    <a:p>
                      <a:endParaRPr lang="en-US" dirty="0"/>
                    </a:p>
                  </a:txBody>
                  <a:tcPr/>
                </a:tc>
                <a:extLst>
                  <a:ext uri="{0D108BD9-81ED-4DB2-BD59-A6C34878D82A}">
                    <a16:rowId xmlns:a16="http://schemas.microsoft.com/office/drawing/2014/main" val="10001"/>
                  </a:ext>
                </a:extLst>
              </a:tr>
              <a:tr h="340596">
                <a:tc>
                  <a:txBody>
                    <a:bodyPr/>
                    <a:lstStyle/>
                    <a:p>
                      <a:pPr marL="0" marR="0" lvl="0" indent="0" algn="l" defTabSz="1019175" rtl="0" eaLnBrk="1" fontAlgn="base" latinLnBrk="0" hangingPunct="1">
                        <a:lnSpc>
                          <a:spcPct val="120000"/>
                        </a:lnSpc>
                        <a:spcBef>
                          <a:spcPts val="100"/>
                        </a:spcBef>
                        <a:spcAft>
                          <a:spcPts val="100"/>
                        </a:spcAft>
                        <a:buClrTx/>
                        <a:buSzTx/>
                        <a:buFont typeface="Wingdings" pitchFamily="2" charset="2"/>
                        <a:buNone/>
                        <a:tabLst/>
                        <a:defRPr/>
                      </a:pPr>
                      <a:endParaRPr kumimoji="0" lang="en-US" sz="900" b="1" i="0" u="none" strike="noStrike" cap="none" normalizeH="0" baseline="0" dirty="0">
                        <a:ln>
                          <a:noFill/>
                        </a:ln>
                        <a:solidFill>
                          <a:srgbClr val="000000"/>
                        </a:solidFill>
                        <a:effectLst/>
                        <a:latin typeface="+mn-lt"/>
                        <a:cs typeface="Arial" panose="020B0604020202020204" pitchFamily="34" charset="0"/>
                      </a:endParaRPr>
                    </a:p>
                  </a:txBody>
                  <a:tcPr marL="97198" marR="97198" marT="27432" marB="27432" anchor="ctr" horzOverflow="overflow">
                    <a:lnL>
                      <a:noFill/>
                    </a:lnL>
                    <a:lnR>
                      <a:noFill/>
                    </a:lnR>
                    <a:lnT w="12700" cap="flat" cmpd="sng" algn="ctr">
                      <a:no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tc>
                  <a:txBody>
                    <a:bodyPr/>
                    <a:lstStyle/>
                    <a:p>
                      <a:pPr marL="171450" marR="0" lvl="0" indent="-171450" algn="ctr" defTabSz="1019175" rtl="0" eaLnBrk="1" fontAlgn="base" latinLnBrk="0" hangingPunct="1">
                        <a:lnSpc>
                          <a:spcPct val="100000"/>
                        </a:lnSpc>
                        <a:spcBef>
                          <a:spcPts val="200"/>
                        </a:spcBef>
                        <a:spcAft>
                          <a:spcPts val="100"/>
                        </a:spcAft>
                        <a:buClrTx/>
                        <a:buSzPct val="80000"/>
                        <a:buFont typeface="Wingdings" pitchFamily="2" charset="2"/>
                        <a:buNone/>
                        <a:tabLst/>
                        <a:defRPr/>
                      </a:pPr>
                      <a:r>
                        <a:rPr kumimoji="0" lang="en-US" sz="900" b="0" i="0" u="none" strike="noStrike" kern="1200" cap="none" normalizeH="0" baseline="0" dirty="0">
                          <a:ln>
                            <a:noFill/>
                          </a:ln>
                          <a:solidFill>
                            <a:schemeClr val="tx1"/>
                          </a:solidFill>
                          <a:effectLst/>
                          <a:latin typeface="+mn-lt"/>
                          <a:ea typeface="+mn-ea"/>
                          <a:cs typeface="Arial" panose="020B0604020202020204" pitchFamily="34" charset="0"/>
                        </a:rPr>
                        <a:t>2016</a:t>
                      </a:r>
                    </a:p>
                  </a:txBody>
                  <a:tcPr marL="97198" marR="97198" marT="27432" marB="27432" anchor="ctr" horzOverflow="overflow">
                    <a:lnL>
                      <a:noFill/>
                    </a:lnL>
                    <a:lnR>
                      <a:noFill/>
                    </a:lnR>
                    <a:lnT w="12700" cap="flat" cmpd="sng" algn="ctr">
                      <a:no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tc>
                  <a:txBody>
                    <a:bodyPr/>
                    <a:lstStyle/>
                    <a:p>
                      <a:pPr marL="171450" marR="0" lvl="0" indent="-171450" algn="ctr" defTabSz="1019175" rtl="0" eaLnBrk="1" fontAlgn="base" latinLnBrk="0" hangingPunct="1">
                        <a:lnSpc>
                          <a:spcPct val="100000"/>
                        </a:lnSpc>
                        <a:spcBef>
                          <a:spcPts val="200"/>
                        </a:spcBef>
                        <a:spcAft>
                          <a:spcPts val="100"/>
                        </a:spcAft>
                        <a:buClrTx/>
                        <a:buSzPct val="80000"/>
                        <a:buFont typeface="Wingdings" pitchFamily="2" charset="2"/>
                        <a:buNone/>
                        <a:tabLst/>
                        <a:defRPr/>
                      </a:pPr>
                      <a:r>
                        <a:rPr kumimoji="0" lang="en-US" sz="900" b="0" i="0" u="none" strike="noStrike" kern="1200" cap="none" normalizeH="0" baseline="0" dirty="0">
                          <a:ln>
                            <a:noFill/>
                          </a:ln>
                          <a:solidFill>
                            <a:schemeClr val="tx1"/>
                          </a:solidFill>
                          <a:effectLst/>
                          <a:latin typeface="+mn-lt"/>
                          <a:ea typeface="+mn-ea"/>
                          <a:cs typeface="Arial" panose="020B0604020202020204" pitchFamily="34" charset="0"/>
                          <a:sym typeface="Wingdings" pitchFamily="2" charset="2"/>
                        </a:rPr>
                        <a:t>$405</a:t>
                      </a:r>
                      <a:endParaRPr kumimoji="0" lang="en-US" sz="900" b="0" i="0" u="none" strike="noStrike" kern="1200" cap="none" normalizeH="0" baseline="30000" dirty="0">
                        <a:ln>
                          <a:noFill/>
                        </a:ln>
                        <a:solidFill>
                          <a:schemeClr val="tx1"/>
                        </a:solidFill>
                        <a:effectLst/>
                        <a:latin typeface="+mn-lt"/>
                        <a:ea typeface="+mn-ea"/>
                        <a:cs typeface="Arial" panose="020B0604020202020204" pitchFamily="34" charset="0"/>
                        <a:sym typeface="Wingdings" pitchFamily="2" charset="2"/>
                      </a:endParaRPr>
                    </a:p>
                  </a:txBody>
                  <a:tcPr marL="97198" marR="97198" marT="27432" marB="27432" anchor="ctr" horzOverflow="overflow">
                    <a:lnL>
                      <a:noFill/>
                    </a:lnL>
                    <a:lnR>
                      <a:noFill/>
                    </a:lnR>
                    <a:lnT w="12700" cap="flat" cmpd="sng" algn="ctr">
                      <a:no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tc>
                  <a:txBody>
                    <a:bodyPr/>
                    <a:lstStyle/>
                    <a:p>
                      <a:pPr marL="171450" marR="0" lvl="0" indent="-171450" algn="ctr" defTabSz="1019175" rtl="0" eaLnBrk="1" fontAlgn="base" latinLnBrk="0" hangingPunct="1">
                        <a:lnSpc>
                          <a:spcPct val="100000"/>
                        </a:lnSpc>
                        <a:spcBef>
                          <a:spcPts val="200"/>
                        </a:spcBef>
                        <a:spcAft>
                          <a:spcPts val="100"/>
                        </a:spcAft>
                        <a:buClrTx/>
                        <a:buSzPct val="80000"/>
                        <a:buFont typeface="Wingdings" pitchFamily="2" charset="2"/>
                        <a:buNone/>
                        <a:tabLst/>
                        <a:defRPr/>
                      </a:pPr>
                      <a:r>
                        <a:rPr kumimoji="0" lang="en-US" sz="900" b="0" i="0" u="none" strike="noStrike" kern="1200" cap="none" normalizeH="0" baseline="0" dirty="0">
                          <a:ln>
                            <a:noFill/>
                          </a:ln>
                          <a:solidFill>
                            <a:schemeClr val="tx1"/>
                          </a:solidFill>
                          <a:effectLst/>
                          <a:latin typeface="+mn-lt"/>
                          <a:ea typeface="+mn-ea"/>
                          <a:cs typeface="Arial" panose="020B0604020202020204" pitchFamily="34" charset="0"/>
                          <a:sym typeface="Wingdings" pitchFamily="2" charset="2"/>
                        </a:rPr>
                        <a:t>$56</a:t>
                      </a:r>
                    </a:p>
                  </a:txBody>
                  <a:tcPr marL="97198" marR="97198" marT="27432" marB="27432" anchor="ctr" horzOverflow="overflow">
                    <a:lnL>
                      <a:noFill/>
                    </a:lnL>
                    <a:lnR>
                      <a:noFill/>
                    </a:lnR>
                    <a:lnT w="12700" cap="flat" cmpd="sng" algn="ctr">
                      <a:no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tc>
                  <a:txBody>
                    <a:bodyPr/>
                    <a:lstStyle/>
                    <a:p>
                      <a:pPr marL="171450" marR="0" lvl="0" indent="-171450" algn="ctr" defTabSz="1019175" rtl="0" eaLnBrk="1" fontAlgn="base" latinLnBrk="0" hangingPunct="1">
                        <a:lnSpc>
                          <a:spcPct val="100000"/>
                        </a:lnSpc>
                        <a:spcBef>
                          <a:spcPts val="200"/>
                        </a:spcBef>
                        <a:spcAft>
                          <a:spcPts val="100"/>
                        </a:spcAft>
                        <a:buClrTx/>
                        <a:buSzPct val="80000"/>
                        <a:buFont typeface="Wingdings" pitchFamily="2" charset="2"/>
                        <a:buNone/>
                        <a:tabLst/>
                        <a:defRPr/>
                      </a:pPr>
                      <a:r>
                        <a:rPr kumimoji="0" lang="en-US" sz="900" b="0" i="1" u="none" strike="noStrike" kern="1200" cap="none" normalizeH="0" baseline="0" dirty="0">
                          <a:ln>
                            <a:noFill/>
                          </a:ln>
                          <a:solidFill>
                            <a:schemeClr val="tx1"/>
                          </a:solidFill>
                          <a:effectLst/>
                          <a:latin typeface="+mn-lt"/>
                          <a:ea typeface="+mn-ea"/>
                          <a:cs typeface="Arial" panose="020B0604020202020204" pitchFamily="34" charset="0"/>
                          <a:sym typeface="Wingdings" pitchFamily="2" charset="2"/>
                        </a:rPr>
                        <a:t>14%</a:t>
                      </a:r>
                    </a:p>
                  </a:txBody>
                  <a:tcPr marL="97198" marR="97198" marT="27432" marB="27432" anchor="ctr" horzOverflow="overflow">
                    <a:lnL>
                      <a:noFill/>
                    </a:lnL>
                    <a:lnR>
                      <a:noFill/>
                    </a:lnR>
                    <a:lnT w="12700" cap="flat" cmpd="sng" algn="ctr">
                      <a:no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tc>
                  <a:txBody>
                    <a:bodyPr/>
                    <a:lstStyle/>
                    <a:p>
                      <a:pPr marL="171450" marR="0" lvl="0" indent="-171450" algn="ctr" defTabSz="1019175" rtl="0" eaLnBrk="1" fontAlgn="base" latinLnBrk="0" hangingPunct="1">
                        <a:lnSpc>
                          <a:spcPct val="100000"/>
                        </a:lnSpc>
                        <a:spcBef>
                          <a:spcPts val="200"/>
                        </a:spcBef>
                        <a:spcAft>
                          <a:spcPts val="100"/>
                        </a:spcAft>
                        <a:buClrTx/>
                        <a:buSzPct val="80000"/>
                        <a:buFont typeface="Wingdings" pitchFamily="2" charset="2"/>
                        <a:buNone/>
                        <a:tabLst/>
                        <a:defRPr/>
                      </a:pPr>
                      <a:r>
                        <a:rPr kumimoji="0" lang="en-US" sz="900" b="0" i="0" u="none" strike="noStrike" kern="1200" cap="none" normalizeH="0" baseline="0" dirty="0">
                          <a:ln>
                            <a:noFill/>
                          </a:ln>
                          <a:solidFill>
                            <a:schemeClr val="tx1"/>
                          </a:solidFill>
                          <a:effectLst/>
                          <a:latin typeface="+mn-lt"/>
                          <a:ea typeface="+mn-ea"/>
                          <a:cs typeface="Arial" panose="020B0604020202020204" pitchFamily="34" charset="0"/>
                          <a:sym typeface="Wingdings" pitchFamily="2" charset="2"/>
                        </a:rPr>
                        <a:t>$1.6</a:t>
                      </a:r>
                      <a:endParaRPr kumimoji="0" lang="en-US" sz="900" b="0" i="0" u="none" strike="noStrike" kern="1200" cap="none" normalizeH="0" baseline="30000" dirty="0">
                        <a:ln>
                          <a:noFill/>
                        </a:ln>
                        <a:solidFill>
                          <a:schemeClr val="tx1"/>
                        </a:solidFill>
                        <a:effectLst/>
                        <a:latin typeface="+mn-lt"/>
                        <a:ea typeface="+mn-ea"/>
                        <a:cs typeface="Arial" panose="020B0604020202020204" pitchFamily="34" charset="0"/>
                        <a:sym typeface="Wingdings" pitchFamily="2" charset="2"/>
                      </a:endParaRPr>
                    </a:p>
                  </a:txBody>
                  <a:tcPr marL="97198" marR="97198" marT="27432" marB="27432" anchor="ctr" horzOverflow="overflow">
                    <a:lnL>
                      <a:noFill/>
                    </a:lnL>
                    <a:lnR>
                      <a:noFill/>
                    </a:lnR>
                    <a:lnT w="12700" cap="flat" cmpd="sng" algn="ctr">
                      <a:no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tc>
                  <a:txBody>
                    <a:bodyPr/>
                    <a:lstStyle/>
                    <a:p>
                      <a:pPr marL="171450" marR="0" lvl="0" indent="-171450" algn="ctr" defTabSz="1019175" rtl="0" eaLnBrk="1" fontAlgn="base" latinLnBrk="0" hangingPunct="1">
                        <a:lnSpc>
                          <a:spcPct val="100000"/>
                        </a:lnSpc>
                        <a:spcBef>
                          <a:spcPts val="200"/>
                        </a:spcBef>
                        <a:spcAft>
                          <a:spcPts val="100"/>
                        </a:spcAft>
                        <a:buClrTx/>
                        <a:buSzPct val="80000"/>
                        <a:buFont typeface="Wingdings" pitchFamily="2" charset="2"/>
                        <a:buNone/>
                        <a:tabLst/>
                        <a:defRPr/>
                      </a:pPr>
                      <a:r>
                        <a:rPr kumimoji="0" lang="en-US" sz="900" b="0" i="0" u="none" strike="noStrike" kern="1200" cap="none" normalizeH="0" baseline="0" dirty="0">
                          <a:ln>
                            <a:noFill/>
                          </a:ln>
                          <a:solidFill>
                            <a:schemeClr val="tx1"/>
                          </a:solidFill>
                          <a:effectLst/>
                          <a:highlight>
                            <a:srgbClr val="FFFFFF"/>
                          </a:highlight>
                          <a:latin typeface="+mn-lt"/>
                          <a:ea typeface="+mn-ea"/>
                          <a:cs typeface="Arial" panose="020B0604020202020204" pitchFamily="34" charset="0"/>
                          <a:sym typeface="Wingdings" pitchFamily="2" charset="2"/>
                        </a:rPr>
                        <a:t>$7.6</a:t>
                      </a:r>
                      <a:r>
                        <a:rPr kumimoji="0" lang="en-US" sz="900" b="0" i="0" u="none" strike="noStrike" kern="1200" cap="none" normalizeH="0" baseline="30000" dirty="0">
                          <a:ln>
                            <a:noFill/>
                          </a:ln>
                          <a:solidFill>
                            <a:schemeClr val="tx1"/>
                          </a:solidFill>
                          <a:effectLst/>
                          <a:highlight>
                            <a:srgbClr val="FFFFFF"/>
                          </a:highlight>
                          <a:latin typeface="+mn-lt"/>
                          <a:ea typeface="+mn-ea"/>
                          <a:cs typeface="Arial" panose="020B0604020202020204" pitchFamily="34" charset="0"/>
                          <a:sym typeface="Wingdings" pitchFamily="2" charset="2"/>
                        </a:rPr>
                        <a:t>(2)</a:t>
                      </a:r>
                    </a:p>
                  </a:txBody>
                  <a:tcPr marL="97198" marR="97198" marT="27432" marB="27432" anchor="ctr" horzOverflow="overflow">
                    <a:lnL>
                      <a:noFill/>
                    </a:lnL>
                    <a:lnR>
                      <a:noFill/>
                    </a:lnR>
                    <a:lnT w="12700" cap="flat" cmpd="sng" algn="ctr">
                      <a:no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tc>
                  <a:txBody>
                    <a:bodyPr/>
                    <a:lstStyle/>
                    <a:p>
                      <a:pPr marL="173736" marR="0" indent="-173736" algn="ctr" rtl="0" eaLnBrk="1" fontAlgn="base" latinLnBrk="0" hangingPunct="1">
                        <a:spcBef>
                          <a:spcPts val="100"/>
                        </a:spcBef>
                        <a:spcAft>
                          <a:spcPts val="100"/>
                        </a:spcAft>
                        <a:buClrTx/>
                        <a:buSzPct val="80000"/>
                        <a:buFont typeface="Wingdings"/>
                        <a:buNone/>
                      </a:pPr>
                      <a:r>
                        <a:rPr lang="en-US" sz="1000" b="1" i="0" kern="1200" dirty="0">
                          <a:solidFill>
                            <a:schemeClr val="tx1"/>
                          </a:solidFill>
                          <a:latin typeface="+mn-lt"/>
                          <a:ea typeface="+mn-ea"/>
                          <a:cs typeface="Arial" panose="020B0604020202020204" pitchFamily="34" charset="0"/>
                        </a:rPr>
                        <a:t>$400</a:t>
                      </a:r>
                    </a:p>
                  </a:txBody>
                  <a:tcPr marL="97198" marR="97198" marT="27432" marB="27432" anchor="ctr" horzOverflow="overflow">
                    <a:lnL>
                      <a:noFill/>
                    </a:lnL>
                    <a:lnR>
                      <a:noFill/>
                    </a:lnR>
                    <a:lnT w="12700" cap="flat" cmpd="sng" algn="ctr">
                      <a:no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40596">
                <a:tc>
                  <a:txBody>
                    <a:bodyPr/>
                    <a:lstStyle/>
                    <a:p>
                      <a:pPr marL="0" marR="0" lvl="0" indent="0" algn="l" defTabSz="1019175" rtl="0" eaLnBrk="1" fontAlgn="base" latinLnBrk="0" hangingPunct="1">
                        <a:lnSpc>
                          <a:spcPct val="120000"/>
                        </a:lnSpc>
                        <a:spcBef>
                          <a:spcPts val="100"/>
                        </a:spcBef>
                        <a:spcAft>
                          <a:spcPts val="100"/>
                        </a:spcAft>
                        <a:buClrTx/>
                        <a:buSzTx/>
                        <a:buFont typeface="Wingdings" pitchFamily="2" charset="2"/>
                        <a:buNone/>
                        <a:tabLst/>
                        <a:defRPr/>
                      </a:pPr>
                      <a:endParaRPr kumimoji="0" lang="en-US" sz="900" b="1" i="0" u="none" strike="noStrike" cap="none" normalizeH="0" baseline="0" dirty="0">
                        <a:ln>
                          <a:noFill/>
                        </a:ln>
                        <a:solidFill>
                          <a:schemeClr val="tx1"/>
                        </a:solidFill>
                        <a:effectLst/>
                        <a:latin typeface="+mn-lt"/>
                        <a:cs typeface="Arial" panose="020B0604020202020204" pitchFamily="34" charset="0"/>
                        <a:sym typeface="Wingdings" pitchFamily="2" charset="2"/>
                      </a:endParaRPr>
                    </a:p>
                  </a:txBody>
                  <a:tcPr marL="97198" marR="97198" marT="27432" marB="27432" anchor="ctr" horzOverflow="overflow">
                    <a:lnL>
                      <a:noFill/>
                    </a:lnL>
                    <a:lnR>
                      <a:noFill/>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tc>
                  <a:txBody>
                    <a:bodyPr/>
                    <a:lstStyle/>
                    <a:p>
                      <a:pPr marL="171450" marR="0" lvl="0" indent="-171450" algn="ctr" defTabSz="1019175" rtl="0" eaLnBrk="1" fontAlgn="base" latinLnBrk="0" hangingPunct="1">
                        <a:lnSpc>
                          <a:spcPct val="100000"/>
                        </a:lnSpc>
                        <a:spcBef>
                          <a:spcPts val="200"/>
                        </a:spcBef>
                        <a:spcAft>
                          <a:spcPts val="100"/>
                        </a:spcAft>
                        <a:buClrTx/>
                        <a:buSzPct val="80000"/>
                        <a:buFont typeface="Wingdings" pitchFamily="2" charset="2"/>
                        <a:buNone/>
                        <a:tabLst/>
                        <a:defRPr/>
                      </a:pPr>
                      <a:r>
                        <a:rPr kumimoji="0" lang="en-US" sz="900" b="0" i="0" u="none" strike="noStrike" kern="1200" cap="none" normalizeH="0" baseline="0" dirty="0">
                          <a:ln>
                            <a:noFill/>
                          </a:ln>
                          <a:solidFill>
                            <a:schemeClr val="tx1"/>
                          </a:solidFill>
                          <a:effectLst/>
                          <a:latin typeface="+mn-lt"/>
                          <a:ea typeface="+mn-ea"/>
                          <a:cs typeface="Arial" panose="020B0604020202020204" pitchFamily="34" charset="0"/>
                          <a:sym typeface="Wingdings" pitchFamily="2" charset="2"/>
                        </a:rPr>
                        <a:t>2017</a:t>
                      </a:r>
                    </a:p>
                  </a:txBody>
                  <a:tcPr marL="97198" marR="97198" marT="27432" marB="27432" anchor="ctr" horzOverflow="overflow">
                    <a:lnL>
                      <a:noFill/>
                    </a:lnL>
                    <a:lnR>
                      <a:noFill/>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tc>
                  <a:txBody>
                    <a:bodyPr/>
                    <a:lstStyle/>
                    <a:p>
                      <a:pPr marL="171450" marR="0" lvl="0" indent="-171450" algn="ctr" defTabSz="1019175" rtl="0" eaLnBrk="1" fontAlgn="base" latinLnBrk="0" hangingPunct="1">
                        <a:lnSpc>
                          <a:spcPct val="100000"/>
                        </a:lnSpc>
                        <a:spcBef>
                          <a:spcPts val="200"/>
                        </a:spcBef>
                        <a:spcAft>
                          <a:spcPts val="100"/>
                        </a:spcAft>
                        <a:buClrTx/>
                        <a:buSzPct val="80000"/>
                        <a:buFont typeface="Wingdings" pitchFamily="2" charset="2"/>
                        <a:buNone/>
                        <a:tabLst/>
                        <a:defRPr/>
                      </a:pPr>
                      <a:r>
                        <a:rPr kumimoji="0" lang="en-US" sz="900" b="0" i="0" u="none" strike="noStrike" kern="1200" cap="none" normalizeH="0" baseline="0" dirty="0">
                          <a:ln>
                            <a:noFill/>
                          </a:ln>
                          <a:solidFill>
                            <a:schemeClr val="tx1"/>
                          </a:solidFill>
                          <a:effectLst/>
                          <a:latin typeface="+mn-lt"/>
                          <a:ea typeface="+mn-ea"/>
                          <a:cs typeface="Arial" panose="020B0604020202020204" pitchFamily="34" charset="0"/>
                          <a:sym typeface="Wingdings" pitchFamily="2" charset="2"/>
                        </a:rPr>
                        <a:t>$251</a:t>
                      </a:r>
                    </a:p>
                  </a:txBody>
                  <a:tcPr marL="97198" marR="97198" marT="27432" marB="27432" anchor="ctr" horzOverflow="overflow">
                    <a:lnL>
                      <a:noFill/>
                    </a:lnL>
                    <a:lnR>
                      <a:noFill/>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tc>
                  <a:txBody>
                    <a:bodyPr/>
                    <a:lstStyle/>
                    <a:p>
                      <a:pPr marL="171450" marR="0" lvl="0" indent="-171450" algn="ctr" defTabSz="1019175" rtl="0" eaLnBrk="1" fontAlgn="base" latinLnBrk="0" hangingPunct="1">
                        <a:lnSpc>
                          <a:spcPct val="100000"/>
                        </a:lnSpc>
                        <a:spcBef>
                          <a:spcPts val="200"/>
                        </a:spcBef>
                        <a:spcAft>
                          <a:spcPts val="100"/>
                        </a:spcAft>
                        <a:buClrTx/>
                        <a:buSzPct val="80000"/>
                        <a:buFont typeface="Wingdings" pitchFamily="2" charset="2"/>
                        <a:buNone/>
                        <a:tabLst/>
                        <a:defRPr/>
                      </a:pPr>
                      <a:r>
                        <a:rPr kumimoji="0" lang="en-US" sz="900" b="0" i="0" u="none" strike="noStrike" kern="1200" cap="none" normalizeH="0" baseline="0" dirty="0">
                          <a:ln>
                            <a:noFill/>
                          </a:ln>
                          <a:solidFill>
                            <a:schemeClr val="tx1"/>
                          </a:solidFill>
                          <a:effectLst/>
                          <a:latin typeface="+mn-lt"/>
                          <a:ea typeface="+mn-ea"/>
                          <a:cs typeface="Arial" panose="020B0604020202020204" pitchFamily="34" charset="0"/>
                          <a:sym typeface="Wingdings" pitchFamily="2" charset="2"/>
                        </a:rPr>
                        <a:t>$49</a:t>
                      </a:r>
                      <a:endParaRPr kumimoji="0" lang="en-US" sz="900" b="0" i="0" u="none" strike="noStrike" kern="1200" cap="none" normalizeH="0" baseline="30000" dirty="0">
                        <a:ln>
                          <a:noFill/>
                        </a:ln>
                        <a:solidFill>
                          <a:schemeClr val="tx1"/>
                        </a:solidFill>
                        <a:effectLst/>
                        <a:latin typeface="+mn-lt"/>
                        <a:ea typeface="+mn-ea"/>
                        <a:cs typeface="Arial" panose="020B0604020202020204" pitchFamily="34" charset="0"/>
                        <a:sym typeface="Wingdings" pitchFamily="2" charset="2"/>
                      </a:endParaRPr>
                    </a:p>
                  </a:txBody>
                  <a:tcPr marL="97198" marR="97198" marT="27432" marB="27432" anchor="ctr" horzOverflow="overflow">
                    <a:lnL>
                      <a:noFill/>
                    </a:lnL>
                    <a:lnR>
                      <a:noFill/>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tc>
                  <a:txBody>
                    <a:bodyPr/>
                    <a:lstStyle/>
                    <a:p>
                      <a:pPr marL="171450" marR="0" lvl="0" indent="-171450" algn="ctr" defTabSz="1019175" rtl="0" eaLnBrk="1" fontAlgn="base" latinLnBrk="0" hangingPunct="1">
                        <a:lnSpc>
                          <a:spcPct val="100000"/>
                        </a:lnSpc>
                        <a:spcBef>
                          <a:spcPts val="200"/>
                        </a:spcBef>
                        <a:spcAft>
                          <a:spcPts val="100"/>
                        </a:spcAft>
                        <a:buClrTx/>
                        <a:buSzPct val="80000"/>
                        <a:buFont typeface="Wingdings" pitchFamily="2" charset="2"/>
                        <a:buNone/>
                        <a:tabLst/>
                        <a:defRPr/>
                      </a:pPr>
                      <a:r>
                        <a:rPr kumimoji="0" lang="en-US" sz="900" b="0" i="1" u="none" strike="noStrike" kern="1200" cap="none" normalizeH="0" baseline="0" dirty="0">
                          <a:ln>
                            <a:noFill/>
                          </a:ln>
                          <a:solidFill>
                            <a:schemeClr val="tx1"/>
                          </a:solidFill>
                          <a:effectLst/>
                          <a:latin typeface="+mn-lt"/>
                          <a:ea typeface="+mn-ea"/>
                          <a:cs typeface="Arial" panose="020B0604020202020204" pitchFamily="34" charset="0"/>
                          <a:sym typeface="Wingdings" pitchFamily="2" charset="2"/>
                        </a:rPr>
                        <a:t>20%</a:t>
                      </a:r>
                    </a:p>
                  </a:txBody>
                  <a:tcPr marL="97198" marR="97198" marT="27432" marB="27432" anchor="ctr" horzOverflow="overflow">
                    <a:lnL>
                      <a:noFill/>
                    </a:lnL>
                    <a:lnR>
                      <a:noFill/>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tc>
                  <a:txBody>
                    <a:bodyPr/>
                    <a:lstStyle/>
                    <a:p>
                      <a:pPr marL="171450" marR="0" lvl="0" indent="-171450" algn="ctr" defTabSz="1019175" rtl="0" eaLnBrk="1" fontAlgn="base" latinLnBrk="0" hangingPunct="1">
                        <a:lnSpc>
                          <a:spcPct val="100000"/>
                        </a:lnSpc>
                        <a:spcBef>
                          <a:spcPts val="200"/>
                        </a:spcBef>
                        <a:spcAft>
                          <a:spcPts val="100"/>
                        </a:spcAft>
                        <a:buClrTx/>
                        <a:buSzPct val="80000"/>
                        <a:buFont typeface="Wingdings" pitchFamily="2" charset="2"/>
                        <a:buNone/>
                        <a:tabLst/>
                        <a:defRPr/>
                      </a:pPr>
                      <a:r>
                        <a:rPr kumimoji="0" lang="en-US" sz="900" b="0" i="0" u="none" strike="noStrike" kern="1200" cap="none" normalizeH="0" baseline="0" dirty="0">
                          <a:ln>
                            <a:noFill/>
                          </a:ln>
                          <a:solidFill>
                            <a:schemeClr val="tx1"/>
                          </a:solidFill>
                          <a:effectLst/>
                          <a:latin typeface="+mn-lt"/>
                          <a:ea typeface="+mn-ea"/>
                          <a:cs typeface="Arial" panose="020B0604020202020204" pitchFamily="34" charset="0"/>
                          <a:sym typeface="Wingdings" pitchFamily="2" charset="2"/>
                        </a:rPr>
                        <a:t>$3.9</a:t>
                      </a:r>
                    </a:p>
                  </a:txBody>
                  <a:tcPr marL="97198" marR="97198" marT="27432" marB="27432" anchor="ctr" horzOverflow="overflow">
                    <a:lnL>
                      <a:noFill/>
                    </a:lnL>
                    <a:lnR>
                      <a:noFill/>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tc>
                  <a:txBody>
                    <a:bodyPr/>
                    <a:lstStyle/>
                    <a:p>
                      <a:pPr marL="173736" marR="0" lvl="0" indent="-173736" algn="ctr" defTabSz="914400" rtl="0" eaLnBrk="1" fontAlgn="base" latinLnBrk="0" hangingPunct="1">
                        <a:lnSpc>
                          <a:spcPct val="100000"/>
                        </a:lnSpc>
                        <a:spcBef>
                          <a:spcPts val="200"/>
                        </a:spcBef>
                        <a:spcAft>
                          <a:spcPts val="100"/>
                        </a:spcAft>
                        <a:buClrTx/>
                        <a:buSzTx/>
                        <a:buFontTx/>
                        <a:buNone/>
                        <a:tabLst/>
                        <a:defRPr/>
                      </a:pPr>
                      <a:r>
                        <a:rPr kumimoji="0" lang="en-US" sz="900" b="0" i="0" u="none" strike="noStrike" kern="1200" cap="none" spc="0" normalizeH="0" baseline="0" noProof="0" dirty="0">
                          <a:ln>
                            <a:noFill/>
                          </a:ln>
                          <a:solidFill>
                            <a:srgbClr val="4E5050"/>
                          </a:solidFill>
                          <a:effectLst/>
                          <a:highlight>
                            <a:srgbClr val="FFFFFF"/>
                          </a:highlight>
                          <a:uLnTx/>
                          <a:uFillTx/>
                          <a:latin typeface="+mn-lt"/>
                          <a:ea typeface="+mn-ea"/>
                          <a:cs typeface="Arial" panose="020B0604020202020204" pitchFamily="34" charset="0"/>
                        </a:rPr>
                        <a:t>—</a:t>
                      </a:r>
                    </a:p>
                  </a:txBody>
                  <a:tcPr marL="97198" marR="97198" marT="27432" marB="27432" anchor="ctr" horzOverflow="overflow">
                    <a:lnL>
                      <a:noFill/>
                    </a:lnL>
                    <a:lnR>
                      <a:noFill/>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tc>
                  <a:txBody>
                    <a:bodyPr/>
                    <a:lstStyle/>
                    <a:p>
                      <a:pPr marL="173736" marR="0" indent="-173736" algn="ctr" defTabSz="914400" rtl="0" eaLnBrk="1" fontAlgn="base" latinLnBrk="0" hangingPunct="1">
                        <a:lnSpc>
                          <a:spcPct val="100000"/>
                        </a:lnSpc>
                        <a:spcBef>
                          <a:spcPts val="100"/>
                        </a:spcBef>
                        <a:spcAft>
                          <a:spcPts val="100"/>
                        </a:spcAft>
                        <a:buClrTx/>
                        <a:buSzPct val="80000"/>
                        <a:buFont typeface="Wingdings"/>
                        <a:buNone/>
                        <a:tabLst/>
                        <a:defRPr/>
                      </a:pPr>
                      <a:r>
                        <a:rPr lang="en-US" sz="1000" b="1" i="0" kern="1200" baseline="0" dirty="0">
                          <a:solidFill>
                            <a:schemeClr val="tx1"/>
                          </a:solidFill>
                          <a:latin typeface="+mn-lt"/>
                          <a:ea typeface="+mn-ea"/>
                          <a:cs typeface="Arial" panose="020B0604020202020204" pitchFamily="34" charset="0"/>
                        </a:rPr>
                        <a:t>$248</a:t>
                      </a:r>
                    </a:p>
                  </a:txBody>
                  <a:tcPr marL="97198" marR="97198" marT="27432" marB="27432" anchor="ctr" horzOverflow="overflow">
                    <a:lnL>
                      <a:noFill/>
                    </a:lnL>
                    <a:lnR>
                      <a:noFill/>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40596">
                <a:tc>
                  <a:txBody>
                    <a:bodyPr/>
                    <a:lstStyle/>
                    <a:p>
                      <a:pPr marL="0" marR="0" lvl="0" indent="0" algn="l" defTabSz="1019175" rtl="0" eaLnBrk="1" fontAlgn="base" latinLnBrk="0" hangingPunct="1">
                        <a:lnSpc>
                          <a:spcPct val="120000"/>
                        </a:lnSpc>
                        <a:spcBef>
                          <a:spcPts val="100"/>
                        </a:spcBef>
                        <a:spcAft>
                          <a:spcPts val="100"/>
                        </a:spcAft>
                        <a:buClrTx/>
                        <a:buSzTx/>
                        <a:buFont typeface="Wingdings" pitchFamily="2" charset="2"/>
                        <a:buNone/>
                        <a:tabLst/>
                        <a:defRPr/>
                      </a:pPr>
                      <a:endParaRPr kumimoji="0" lang="en-US" sz="900" b="1" i="0" u="none" strike="noStrike" cap="none" normalizeH="0" baseline="0" dirty="0">
                        <a:ln>
                          <a:noFill/>
                        </a:ln>
                        <a:solidFill>
                          <a:srgbClr val="000000"/>
                        </a:solidFill>
                        <a:effectLst/>
                        <a:latin typeface="+mn-lt"/>
                        <a:cs typeface="Arial" panose="020B0604020202020204" pitchFamily="34" charset="0"/>
                      </a:endParaRPr>
                    </a:p>
                  </a:txBody>
                  <a:tcPr marL="97198" marR="97198" marT="27432" marB="27432" anchor="ctr" horzOverflow="overflow">
                    <a:lnL>
                      <a:noFill/>
                    </a:lnL>
                    <a:lnR>
                      <a:noFill/>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tc>
                  <a:txBody>
                    <a:bodyPr/>
                    <a:lstStyle/>
                    <a:p>
                      <a:pPr marL="171450" marR="0" lvl="0" indent="-171450" algn="ctr" defTabSz="1019175" rtl="0" eaLnBrk="1" fontAlgn="base" latinLnBrk="0" hangingPunct="1">
                        <a:lnSpc>
                          <a:spcPct val="100000"/>
                        </a:lnSpc>
                        <a:spcBef>
                          <a:spcPts val="200"/>
                        </a:spcBef>
                        <a:spcAft>
                          <a:spcPts val="100"/>
                        </a:spcAft>
                        <a:buClrTx/>
                        <a:buSzPct val="80000"/>
                        <a:buFont typeface="Wingdings" pitchFamily="2" charset="2"/>
                        <a:buNone/>
                        <a:tabLst/>
                        <a:defRPr/>
                      </a:pPr>
                      <a:r>
                        <a:rPr kumimoji="0" lang="en-US" sz="900" b="0" i="0" u="none" strike="noStrike" kern="1200" cap="none" normalizeH="0" baseline="0" dirty="0">
                          <a:ln>
                            <a:noFill/>
                          </a:ln>
                          <a:solidFill>
                            <a:schemeClr val="tx1"/>
                          </a:solidFill>
                          <a:effectLst/>
                          <a:latin typeface="+mn-lt"/>
                          <a:ea typeface="+mn-ea"/>
                          <a:cs typeface="Arial" panose="020B0604020202020204" pitchFamily="34" charset="0"/>
                        </a:rPr>
                        <a:t>2010</a:t>
                      </a:r>
                    </a:p>
                  </a:txBody>
                  <a:tcPr marL="97198" marR="97198" marT="27432" marB="27432" anchor="ctr" horzOverflow="overflow">
                    <a:lnL>
                      <a:noFill/>
                    </a:lnL>
                    <a:lnR>
                      <a:noFill/>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tc>
                  <a:txBody>
                    <a:bodyPr/>
                    <a:lstStyle/>
                    <a:p>
                      <a:pPr marL="171450" marR="0" lvl="0" indent="-171450" algn="ctr" defTabSz="1019175" rtl="0" eaLnBrk="1" fontAlgn="base" latinLnBrk="0" hangingPunct="1">
                        <a:lnSpc>
                          <a:spcPct val="100000"/>
                        </a:lnSpc>
                        <a:spcBef>
                          <a:spcPts val="200"/>
                        </a:spcBef>
                        <a:spcAft>
                          <a:spcPts val="100"/>
                        </a:spcAft>
                        <a:buClrTx/>
                        <a:buSzPct val="80000"/>
                        <a:buFont typeface="Wingdings" pitchFamily="2" charset="2"/>
                        <a:buNone/>
                        <a:tabLst/>
                        <a:defRPr/>
                      </a:pPr>
                      <a:r>
                        <a:rPr kumimoji="0" lang="en-US" sz="900" b="0" i="0" u="none" strike="noStrike" kern="1200" cap="none" normalizeH="0" baseline="0" dirty="0">
                          <a:ln>
                            <a:noFill/>
                          </a:ln>
                          <a:solidFill>
                            <a:schemeClr val="tx1"/>
                          </a:solidFill>
                          <a:effectLst/>
                          <a:latin typeface="+mn-lt"/>
                          <a:ea typeface="+mn-ea"/>
                          <a:cs typeface="Arial" panose="020B0604020202020204" pitchFamily="34" charset="0"/>
                          <a:sym typeface="Wingdings" pitchFamily="2" charset="2"/>
                        </a:rPr>
                        <a:t>$78</a:t>
                      </a:r>
                    </a:p>
                  </a:txBody>
                  <a:tcPr marL="97198" marR="97198" marT="27432" marB="27432" anchor="ctr" horzOverflow="overflow">
                    <a:lnL>
                      <a:noFill/>
                    </a:lnL>
                    <a:lnR>
                      <a:noFill/>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tc>
                  <a:txBody>
                    <a:bodyPr/>
                    <a:lstStyle/>
                    <a:p>
                      <a:pPr marL="171450" marR="0" lvl="0" indent="-171450" algn="ctr" defTabSz="1019175" rtl="0" eaLnBrk="1" fontAlgn="base" latinLnBrk="0" hangingPunct="1">
                        <a:lnSpc>
                          <a:spcPct val="100000"/>
                        </a:lnSpc>
                        <a:spcBef>
                          <a:spcPts val="200"/>
                        </a:spcBef>
                        <a:spcAft>
                          <a:spcPts val="100"/>
                        </a:spcAft>
                        <a:buClrTx/>
                        <a:buSzPct val="80000"/>
                        <a:buFont typeface="Wingdings" pitchFamily="2" charset="2"/>
                        <a:buNone/>
                        <a:tabLst/>
                        <a:defRPr/>
                      </a:pPr>
                      <a:r>
                        <a:rPr kumimoji="0" lang="en-US" sz="900" b="0" i="0" u="none" strike="noStrike" kern="1200" cap="none" normalizeH="0" baseline="0" dirty="0">
                          <a:ln>
                            <a:noFill/>
                          </a:ln>
                          <a:solidFill>
                            <a:schemeClr val="tx1"/>
                          </a:solidFill>
                          <a:effectLst/>
                          <a:latin typeface="+mn-lt"/>
                          <a:ea typeface="+mn-ea"/>
                          <a:cs typeface="Arial" panose="020B0604020202020204" pitchFamily="34" charset="0"/>
                          <a:sym typeface="Wingdings" pitchFamily="2" charset="2"/>
                        </a:rPr>
                        <a:t>$16</a:t>
                      </a:r>
                    </a:p>
                  </a:txBody>
                  <a:tcPr marL="97198" marR="97198" marT="27432" marB="27432" anchor="ctr" horzOverflow="overflow">
                    <a:lnL>
                      <a:noFill/>
                    </a:lnL>
                    <a:lnR>
                      <a:noFill/>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tc>
                  <a:txBody>
                    <a:bodyPr/>
                    <a:lstStyle/>
                    <a:p>
                      <a:pPr marL="171450" marR="0" lvl="0" indent="-171450" algn="ctr" defTabSz="1019175" rtl="0" eaLnBrk="1" fontAlgn="base" latinLnBrk="0" hangingPunct="1">
                        <a:lnSpc>
                          <a:spcPct val="100000"/>
                        </a:lnSpc>
                        <a:spcBef>
                          <a:spcPts val="200"/>
                        </a:spcBef>
                        <a:spcAft>
                          <a:spcPts val="100"/>
                        </a:spcAft>
                        <a:buClrTx/>
                        <a:buSzPct val="80000"/>
                        <a:buFont typeface="Wingdings" pitchFamily="2" charset="2"/>
                        <a:buNone/>
                        <a:tabLst/>
                        <a:defRPr/>
                      </a:pPr>
                      <a:r>
                        <a:rPr kumimoji="0" lang="en-US" sz="900" b="0" i="1" u="none" strike="noStrike" kern="1200" cap="none" normalizeH="0" baseline="0" dirty="0">
                          <a:ln>
                            <a:noFill/>
                          </a:ln>
                          <a:solidFill>
                            <a:schemeClr val="tx1"/>
                          </a:solidFill>
                          <a:effectLst/>
                          <a:latin typeface="+mn-lt"/>
                          <a:ea typeface="+mn-ea"/>
                          <a:cs typeface="Arial" panose="020B0604020202020204" pitchFamily="34" charset="0"/>
                          <a:sym typeface="Wingdings" pitchFamily="2" charset="2"/>
                        </a:rPr>
                        <a:t>21%</a:t>
                      </a:r>
                    </a:p>
                  </a:txBody>
                  <a:tcPr marL="97198" marR="97198" marT="27432" marB="27432" anchor="ctr" horzOverflow="overflow">
                    <a:lnL>
                      <a:noFill/>
                    </a:lnL>
                    <a:lnR>
                      <a:noFill/>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tc>
                  <a:txBody>
                    <a:bodyPr/>
                    <a:lstStyle/>
                    <a:p>
                      <a:pPr marL="171450" marR="0" lvl="0" indent="-171450" algn="ctr" defTabSz="1019175" rtl="0" eaLnBrk="1" fontAlgn="base" latinLnBrk="0" hangingPunct="1">
                        <a:lnSpc>
                          <a:spcPct val="100000"/>
                        </a:lnSpc>
                        <a:spcBef>
                          <a:spcPts val="200"/>
                        </a:spcBef>
                        <a:spcAft>
                          <a:spcPts val="100"/>
                        </a:spcAft>
                        <a:buClrTx/>
                        <a:buSzPct val="80000"/>
                        <a:buFont typeface="Wingdings" pitchFamily="2" charset="2"/>
                        <a:buNone/>
                        <a:tabLst/>
                        <a:defRPr/>
                      </a:pPr>
                      <a:r>
                        <a:rPr kumimoji="0" lang="en-US" sz="900" b="0" i="0" u="none" strike="noStrike" kern="1200" cap="none" normalizeH="0" baseline="0" dirty="0">
                          <a:ln>
                            <a:noFill/>
                          </a:ln>
                          <a:solidFill>
                            <a:schemeClr val="tx1"/>
                          </a:solidFill>
                          <a:effectLst/>
                          <a:latin typeface="+mn-lt"/>
                          <a:ea typeface="+mn-ea"/>
                          <a:cs typeface="Arial" panose="020B0604020202020204" pitchFamily="34" charset="0"/>
                          <a:sym typeface="Wingdings" pitchFamily="2" charset="2"/>
                        </a:rPr>
                        <a:t>$0.4</a:t>
                      </a:r>
                    </a:p>
                  </a:txBody>
                  <a:tcPr marL="97198" marR="97198" marT="27432" marB="27432" anchor="ctr" horzOverflow="overflow">
                    <a:lnL>
                      <a:noFill/>
                    </a:lnL>
                    <a:lnR>
                      <a:noFill/>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tc>
                  <a:txBody>
                    <a:bodyPr/>
                    <a:lstStyle/>
                    <a:p>
                      <a:pPr marL="173736" marR="0" lvl="0" indent="-173736" algn="ctr" defTabSz="914400" rtl="0" eaLnBrk="1" fontAlgn="base" latinLnBrk="0" hangingPunct="1">
                        <a:lnSpc>
                          <a:spcPct val="100000"/>
                        </a:lnSpc>
                        <a:spcBef>
                          <a:spcPts val="200"/>
                        </a:spcBef>
                        <a:spcAft>
                          <a:spcPts val="100"/>
                        </a:spcAft>
                        <a:buClrTx/>
                        <a:buSzTx/>
                        <a:buFontTx/>
                        <a:buNone/>
                        <a:tabLst/>
                        <a:defRPr/>
                      </a:pPr>
                      <a:r>
                        <a:rPr kumimoji="0" lang="en-US" sz="900" b="0" i="0" u="none" strike="noStrike" kern="1200" cap="none" spc="0" normalizeH="0" baseline="0" noProof="0" dirty="0">
                          <a:ln>
                            <a:noFill/>
                          </a:ln>
                          <a:solidFill>
                            <a:srgbClr val="4E5050"/>
                          </a:solidFill>
                          <a:effectLst/>
                          <a:highlight>
                            <a:srgbClr val="FFFFFF"/>
                          </a:highlight>
                          <a:uLnTx/>
                          <a:uFillTx/>
                          <a:latin typeface="+mn-lt"/>
                          <a:ea typeface="+mn-ea"/>
                          <a:cs typeface="Arial" panose="020B0604020202020204" pitchFamily="34" charset="0"/>
                        </a:rPr>
                        <a:t>—</a:t>
                      </a:r>
                    </a:p>
                  </a:txBody>
                  <a:tcPr marL="97198" marR="97198" marT="27432" marB="27432" anchor="ctr" horzOverflow="overflow">
                    <a:lnL>
                      <a:noFill/>
                    </a:lnL>
                    <a:lnR>
                      <a:noFill/>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tc>
                  <a:txBody>
                    <a:bodyPr/>
                    <a:lstStyle/>
                    <a:p>
                      <a:pPr marL="173736" marR="0" indent="-173736" algn="ctr" rtl="0" eaLnBrk="1" fontAlgn="base" latinLnBrk="0" hangingPunct="1">
                        <a:spcBef>
                          <a:spcPts val="100"/>
                        </a:spcBef>
                        <a:spcAft>
                          <a:spcPts val="100"/>
                        </a:spcAft>
                        <a:buClrTx/>
                        <a:buSzPct val="80000"/>
                        <a:buFont typeface="Wingdings"/>
                        <a:buNone/>
                      </a:pPr>
                      <a:r>
                        <a:rPr lang="en-US" sz="1000" b="1" kern="1200" dirty="0">
                          <a:solidFill>
                            <a:schemeClr val="tx1"/>
                          </a:solidFill>
                          <a:latin typeface="+mn-lt"/>
                          <a:ea typeface="+mn-ea"/>
                          <a:cs typeface="Arial" panose="020B0604020202020204" pitchFamily="34" charset="0"/>
                        </a:rPr>
                        <a:t>$168</a:t>
                      </a:r>
                    </a:p>
                  </a:txBody>
                  <a:tcPr marL="97198" marR="97198" marT="27432" marB="27432" anchor="ctr" horzOverflow="overflow">
                    <a:lnL>
                      <a:noFill/>
                    </a:lnL>
                    <a:lnR>
                      <a:noFill/>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40596">
                <a:tc>
                  <a:txBody>
                    <a:bodyPr/>
                    <a:lstStyle/>
                    <a:p>
                      <a:pPr marL="0" marR="0" lvl="0" indent="0" algn="l" defTabSz="1019175" rtl="0" eaLnBrk="1" fontAlgn="base" latinLnBrk="0" hangingPunct="1">
                        <a:lnSpc>
                          <a:spcPct val="120000"/>
                        </a:lnSpc>
                        <a:spcBef>
                          <a:spcPts val="100"/>
                        </a:spcBef>
                        <a:spcAft>
                          <a:spcPts val="100"/>
                        </a:spcAft>
                        <a:buClrTx/>
                        <a:buSzTx/>
                        <a:buFont typeface="Wingdings" pitchFamily="2" charset="2"/>
                        <a:buNone/>
                        <a:tabLst/>
                        <a:defRPr/>
                      </a:pPr>
                      <a:endParaRPr kumimoji="0" lang="en-US" sz="900" b="1" i="0" u="none" strike="noStrike" cap="none" normalizeH="0" baseline="0" dirty="0">
                        <a:ln>
                          <a:noFill/>
                        </a:ln>
                        <a:solidFill>
                          <a:schemeClr val="tx1"/>
                        </a:solidFill>
                        <a:effectLst/>
                        <a:latin typeface="+mn-lt"/>
                        <a:cs typeface="Arial" panose="020B0604020202020204" pitchFamily="34" charset="0"/>
                        <a:sym typeface="Wingdings" pitchFamily="2" charset="2"/>
                      </a:endParaRPr>
                    </a:p>
                  </a:txBody>
                  <a:tcPr marL="97198" marR="97198" marT="27432" marB="27432" anchor="ctr" horzOverflow="overflow">
                    <a:lnL>
                      <a:noFill/>
                    </a:lnL>
                    <a:lnR>
                      <a:noFill/>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tc>
                  <a:txBody>
                    <a:bodyPr/>
                    <a:lstStyle/>
                    <a:p>
                      <a:pPr marL="171450" marR="0" lvl="0" indent="-171450" algn="ctr" defTabSz="1019175" rtl="0" eaLnBrk="1" fontAlgn="base" latinLnBrk="0" hangingPunct="1">
                        <a:lnSpc>
                          <a:spcPct val="100000"/>
                        </a:lnSpc>
                        <a:spcBef>
                          <a:spcPts val="200"/>
                        </a:spcBef>
                        <a:spcAft>
                          <a:spcPts val="100"/>
                        </a:spcAft>
                        <a:buClrTx/>
                        <a:buSzPct val="80000"/>
                        <a:buFont typeface="Wingdings" pitchFamily="2" charset="2"/>
                        <a:buNone/>
                        <a:tabLst/>
                        <a:defRPr/>
                      </a:pPr>
                      <a:r>
                        <a:rPr kumimoji="0" lang="en-US" sz="900" b="0" i="0" u="none" strike="noStrike" kern="1200" cap="none" normalizeH="0" baseline="0" dirty="0">
                          <a:ln>
                            <a:noFill/>
                          </a:ln>
                          <a:solidFill>
                            <a:schemeClr val="tx1"/>
                          </a:solidFill>
                          <a:effectLst/>
                          <a:latin typeface="+mn-lt"/>
                          <a:ea typeface="+mn-ea"/>
                          <a:cs typeface="Arial" panose="020B0604020202020204" pitchFamily="34" charset="0"/>
                          <a:sym typeface="Wingdings" pitchFamily="2" charset="2"/>
                        </a:rPr>
                        <a:t>2010</a:t>
                      </a:r>
                    </a:p>
                  </a:txBody>
                  <a:tcPr marL="97198" marR="97198" marT="27432" marB="27432" anchor="ctr" horzOverflow="overflow">
                    <a:lnL>
                      <a:noFill/>
                    </a:lnL>
                    <a:lnR>
                      <a:noFill/>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tc>
                  <a:txBody>
                    <a:bodyPr/>
                    <a:lstStyle/>
                    <a:p>
                      <a:pPr marL="171450" marR="0" lvl="0" indent="-171450" algn="ctr" defTabSz="1019175" rtl="0" eaLnBrk="1" fontAlgn="base" latinLnBrk="0" hangingPunct="1">
                        <a:lnSpc>
                          <a:spcPct val="100000"/>
                        </a:lnSpc>
                        <a:spcBef>
                          <a:spcPts val="200"/>
                        </a:spcBef>
                        <a:spcAft>
                          <a:spcPts val="100"/>
                        </a:spcAft>
                        <a:buClrTx/>
                        <a:buSzPct val="80000"/>
                        <a:buFont typeface="Wingdings" pitchFamily="2" charset="2"/>
                        <a:buNone/>
                        <a:tabLst/>
                        <a:defRPr/>
                      </a:pPr>
                      <a:r>
                        <a:rPr kumimoji="0" lang="en-US" sz="900" b="0" i="0" u="none" strike="noStrike" kern="1200" cap="none" normalizeH="0" baseline="0" dirty="0">
                          <a:ln>
                            <a:noFill/>
                          </a:ln>
                          <a:solidFill>
                            <a:schemeClr val="tx1"/>
                          </a:solidFill>
                          <a:effectLst/>
                          <a:latin typeface="+mn-lt"/>
                          <a:ea typeface="+mn-ea"/>
                          <a:cs typeface="Arial" panose="020B0604020202020204" pitchFamily="34" charset="0"/>
                          <a:sym typeface="Wingdings" pitchFamily="2" charset="2"/>
                        </a:rPr>
                        <a:t>$120</a:t>
                      </a:r>
                    </a:p>
                  </a:txBody>
                  <a:tcPr marL="97198" marR="97198" marT="27432" marB="27432" anchor="ctr" horzOverflow="overflow">
                    <a:lnL>
                      <a:noFill/>
                    </a:lnL>
                    <a:lnR>
                      <a:noFill/>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tc>
                  <a:txBody>
                    <a:bodyPr/>
                    <a:lstStyle/>
                    <a:p>
                      <a:pPr marL="171450" marR="0" lvl="0" indent="-171450" algn="ctr" defTabSz="1019175" rtl="0" eaLnBrk="1" fontAlgn="base" latinLnBrk="0" hangingPunct="1">
                        <a:lnSpc>
                          <a:spcPct val="100000"/>
                        </a:lnSpc>
                        <a:spcBef>
                          <a:spcPts val="200"/>
                        </a:spcBef>
                        <a:spcAft>
                          <a:spcPts val="100"/>
                        </a:spcAft>
                        <a:buClrTx/>
                        <a:buSzPct val="80000"/>
                        <a:buFont typeface="Wingdings" pitchFamily="2" charset="2"/>
                        <a:buNone/>
                        <a:tabLst/>
                        <a:defRPr/>
                      </a:pPr>
                      <a:r>
                        <a:rPr kumimoji="0" lang="en-US" sz="900" b="0" i="0" u="none" strike="noStrike" kern="1200" cap="none" normalizeH="0" baseline="0" dirty="0">
                          <a:ln>
                            <a:noFill/>
                          </a:ln>
                          <a:solidFill>
                            <a:schemeClr val="tx1"/>
                          </a:solidFill>
                          <a:effectLst/>
                          <a:latin typeface="+mn-lt"/>
                          <a:ea typeface="+mn-ea"/>
                          <a:cs typeface="Arial" panose="020B0604020202020204" pitchFamily="34" charset="0"/>
                          <a:sym typeface="Wingdings" pitchFamily="2" charset="2"/>
                        </a:rPr>
                        <a:t>$21</a:t>
                      </a:r>
                    </a:p>
                  </a:txBody>
                  <a:tcPr marL="97198" marR="97198" marT="27432" marB="27432" anchor="ctr" horzOverflow="overflow">
                    <a:lnL>
                      <a:noFill/>
                    </a:lnL>
                    <a:lnR>
                      <a:noFill/>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tc>
                  <a:txBody>
                    <a:bodyPr/>
                    <a:lstStyle/>
                    <a:p>
                      <a:pPr marL="171450" marR="0" lvl="0" indent="-171450" algn="ctr" defTabSz="1019175" rtl="0" eaLnBrk="1" fontAlgn="base" latinLnBrk="0" hangingPunct="1">
                        <a:lnSpc>
                          <a:spcPct val="100000"/>
                        </a:lnSpc>
                        <a:spcBef>
                          <a:spcPts val="200"/>
                        </a:spcBef>
                        <a:spcAft>
                          <a:spcPts val="100"/>
                        </a:spcAft>
                        <a:buClrTx/>
                        <a:buSzPct val="80000"/>
                        <a:buFont typeface="Wingdings" pitchFamily="2" charset="2"/>
                        <a:buNone/>
                        <a:tabLst/>
                        <a:defRPr/>
                      </a:pPr>
                      <a:r>
                        <a:rPr kumimoji="0" lang="en-US" sz="900" b="0" i="1" u="none" strike="noStrike" kern="1200" cap="none" normalizeH="0" baseline="0" dirty="0">
                          <a:ln>
                            <a:noFill/>
                          </a:ln>
                          <a:solidFill>
                            <a:schemeClr val="tx1"/>
                          </a:solidFill>
                          <a:effectLst/>
                          <a:latin typeface="+mn-lt"/>
                          <a:ea typeface="+mn-ea"/>
                          <a:cs typeface="Arial" panose="020B0604020202020204" pitchFamily="34" charset="0"/>
                          <a:sym typeface="Wingdings" pitchFamily="2" charset="2"/>
                        </a:rPr>
                        <a:t>18%</a:t>
                      </a:r>
                    </a:p>
                  </a:txBody>
                  <a:tcPr marL="97198" marR="97198" marT="27432" marB="27432" anchor="ctr" horzOverflow="overflow">
                    <a:lnL>
                      <a:noFill/>
                    </a:lnL>
                    <a:lnR>
                      <a:noFill/>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tc>
                  <a:txBody>
                    <a:bodyPr/>
                    <a:lstStyle/>
                    <a:p>
                      <a:pPr marL="171450" marR="0" lvl="0" indent="-171450" algn="ctr" defTabSz="1019175" rtl="0" eaLnBrk="1" fontAlgn="base" latinLnBrk="0" hangingPunct="1">
                        <a:lnSpc>
                          <a:spcPct val="100000"/>
                        </a:lnSpc>
                        <a:spcBef>
                          <a:spcPts val="200"/>
                        </a:spcBef>
                        <a:spcAft>
                          <a:spcPts val="100"/>
                        </a:spcAft>
                        <a:buClrTx/>
                        <a:buSzPct val="80000"/>
                        <a:buFont typeface="Wingdings" pitchFamily="2" charset="2"/>
                        <a:buNone/>
                        <a:tabLst/>
                        <a:defRPr/>
                      </a:pPr>
                      <a:r>
                        <a:rPr kumimoji="0" lang="en-US" sz="900" b="0" i="0" u="none" strike="noStrike" kern="1200" cap="none" normalizeH="0" baseline="0" dirty="0">
                          <a:ln>
                            <a:noFill/>
                          </a:ln>
                          <a:solidFill>
                            <a:schemeClr val="tx1"/>
                          </a:solidFill>
                          <a:effectLst/>
                          <a:highlight>
                            <a:srgbClr val="FFFFFF"/>
                          </a:highlight>
                          <a:latin typeface="+mn-lt"/>
                          <a:ea typeface="+mn-ea"/>
                          <a:cs typeface="Arial" panose="020B0604020202020204" pitchFamily="34" charset="0"/>
                          <a:sym typeface="Wingdings" pitchFamily="2" charset="2"/>
                        </a:rPr>
                        <a:t>$0.5</a:t>
                      </a:r>
                    </a:p>
                  </a:txBody>
                  <a:tcPr marL="97198" marR="97198" marT="27432" marB="27432" anchor="ctr" horzOverflow="overflow">
                    <a:lnL>
                      <a:noFill/>
                    </a:lnL>
                    <a:lnR>
                      <a:noFill/>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tc>
                  <a:txBody>
                    <a:bodyPr/>
                    <a:lstStyle/>
                    <a:p>
                      <a:pPr marL="171450" marR="0" lvl="0" indent="-171450" algn="ctr" defTabSz="1019175" rtl="0" eaLnBrk="1" fontAlgn="base" latinLnBrk="0" hangingPunct="1">
                        <a:lnSpc>
                          <a:spcPct val="100000"/>
                        </a:lnSpc>
                        <a:spcBef>
                          <a:spcPts val="200"/>
                        </a:spcBef>
                        <a:spcAft>
                          <a:spcPts val="100"/>
                        </a:spcAft>
                        <a:buClrTx/>
                        <a:buSzPct val="80000"/>
                        <a:buFont typeface="Wingdings" pitchFamily="2" charset="2"/>
                        <a:buNone/>
                        <a:tabLst/>
                        <a:defRPr/>
                      </a:pPr>
                      <a:r>
                        <a:rPr kumimoji="0" lang="en-US" sz="900" b="0" i="0" u="none" strike="noStrike" kern="1200" cap="none" normalizeH="0" baseline="0" dirty="0">
                          <a:ln>
                            <a:noFill/>
                          </a:ln>
                          <a:solidFill>
                            <a:schemeClr val="tx1"/>
                          </a:solidFill>
                          <a:effectLst/>
                          <a:highlight>
                            <a:srgbClr val="FFFFFF"/>
                          </a:highlight>
                          <a:latin typeface="+mn-lt"/>
                          <a:ea typeface="+mn-ea"/>
                          <a:cs typeface="Arial" panose="020B0604020202020204" pitchFamily="34" charset="0"/>
                          <a:sym typeface="Wingdings" pitchFamily="2" charset="2"/>
                        </a:rPr>
                        <a:t>$0.6</a:t>
                      </a:r>
                    </a:p>
                  </a:txBody>
                  <a:tcPr marL="97198" marR="97198" marT="27432" marB="27432" anchor="ctr" horzOverflow="overflow">
                    <a:lnL>
                      <a:noFill/>
                    </a:lnL>
                    <a:lnR>
                      <a:noFill/>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tc>
                  <a:txBody>
                    <a:bodyPr/>
                    <a:lstStyle/>
                    <a:p>
                      <a:pPr marL="173736" marR="0" indent="-173736" algn="ctr" defTabSz="914400" rtl="0" eaLnBrk="1" fontAlgn="base" latinLnBrk="0" hangingPunct="1">
                        <a:lnSpc>
                          <a:spcPct val="100000"/>
                        </a:lnSpc>
                        <a:spcBef>
                          <a:spcPts val="100"/>
                        </a:spcBef>
                        <a:spcAft>
                          <a:spcPts val="100"/>
                        </a:spcAft>
                        <a:buClrTx/>
                        <a:buSzPct val="80000"/>
                        <a:buFont typeface="Wingdings"/>
                        <a:buNone/>
                        <a:tabLst/>
                        <a:defRPr/>
                      </a:pPr>
                      <a:r>
                        <a:rPr lang="en-US" sz="1000" b="1" dirty="0">
                          <a:latin typeface="+mn-lt"/>
                          <a:cs typeface="Arial" panose="020B0604020202020204" pitchFamily="34" charset="0"/>
                        </a:rPr>
                        <a:t>$71</a:t>
                      </a:r>
                    </a:p>
                  </a:txBody>
                  <a:tcPr marL="97198" marR="97198" marT="27432" marB="27432" anchor="ctr" horzOverflow="overflow">
                    <a:lnL>
                      <a:noFill/>
                    </a:lnL>
                    <a:lnR>
                      <a:noFill/>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40596">
                <a:tc>
                  <a:txBody>
                    <a:bodyPr/>
                    <a:lstStyle/>
                    <a:p>
                      <a:pPr marL="0" marR="0" lvl="0" indent="0" algn="l" defTabSz="1019175" rtl="0" eaLnBrk="1" fontAlgn="base" latinLnBrk="0" hangingPunct="1">
                        <a:lnSpc>
                          <a:spcPct val="120000"/>
                        </a:lnSpc>
                        <a:spcBef>
                          <a:spcPts val="100"/>
                        </a:spcBef>
                        <a:spcAft>
                          <a:spcPts val="100"/>
                        </a:spcAft>
                        <a:buClrTx/>
                        <a:buSzTx/>
                        <a:buFont typeface="Wingdings" pitchFamily="2" charset="2"/>
                        <a:buNone/>
                        <a:tabLst/>
                        <a:defRPr/>
                      </a:pPr>
                      <a:endParaRPr kumimoji="0" lang="en-US" sz="900" b="1" i="0" u="none" strike="noStrike" cap="none" normalizeH="0" baseline="0" dirty="0">
                        <a:ln>
                          <a:noFill/>
                        </a:ln>
                        <a:solidFill>
                          <a:schemeClr val="tx1"/>
                        </a:solidFill>
                        <a:effectLst/>
                        <a:latin typeface="+mn-lt"/>
                        <a:cs typeface="Arial" panose="020B0604020202020204" pitchFamily="34" charset="0"/>
                        <a:sym typeface="Wingdings" pitchFamily="2" charset="2"/>
                      </a:endParaRPr>
                    </a:p>
                  </a:txBody>
                  <a:tcPr marL="97198" marR="97198" marT="27432" marB="27432" anchor="ctr" horzOverflow="overflow">
                    <a:lnL>
                      <a:noFill/>
                    </a:lnL>
                    <a:lnR>
                      <a:noFill/>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tc>
                  <a:txBody>
                    <a:bodyPr/>
                    <a:lstStyle/>
                    <a:p>
                      <a:pPr marL="171450" marR="0" lvl="0" indent="-171450" algn="ctr" defTabSz="1019175" rtl="0" eaLnBrk="1" fontAlgn="base" latinLnBrk="0" hangingPunct="1">
                        <a:lnSpc>
                          <a:spcPct val="100000"/>
                        </a:lnSpc>
                        <a:spcBef>
                          <a:spcPts val="200"/>
                        </a:spcBef>
                        <a:spcAft>
                          <a:spcPts val="100"/>
                        </a:spcAft>
                        <a:buClrTx/>
                        <a:buSzPct val="80000"/>
                        <a:buFont typeface="Wingdings" pitchFamily="2" charset="2"/>
                        <a:buNone/>
                        <a:tabLst/>
                        <a:defRPr/>
                      </a:pPr>
                      <a:r>
                        <a:rPr kumimoji="0" lang="en-US" sz="900" b="0" i="0" u="none" strike="noStrike" kern="1200" cap="none" normalizeH="0" baseline="0" dirty="0">
                          <a:ln>
                            <a:noFill/>
                          </a:ln>
                          <a:solidFill>
                            <a:schemeClr val="tx1"/>
                          </a:solidFill>
                          <a:effectLst/>
                          <a:latin typeface="+mn-lt"/>
                          <a:ea typeface="+mn-ea"/>
                          <a:cs typeface="Arial" panose="020B0604020202020204" pitchFamily="34" charset="0"/>
                          <a:sym typeface="Wingdings" pitchFamily="2" charset="2"/>
                        </a:rPr>
                        <a:t>2020</a:t>
                      </a:r>
                    </a:p>
                  </a:txBody>
                  <a:tcPr marL="97198" marR="97198" marT="27432" marB="27432" anchor="ctr" horzOverflow="overflow">
                    <a:lnL>
                      <a:noFill/>
                    </a:lnL>
                    <a:lnR>
                      <a:noFill/>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tc>
                  <a:txBody>
                    <a:bodyPr/>
                    <a:lstStyle/>
                    <a:p>
                      <a:pPr marL="171450" marR="0" lvl="0" indent="-171450" algn="ctr" defTabSz="1019175" rtl="0" eaLnBrk="1" fontAlgn="base" latinLnBrk="0" hangingPunct="1">
                        <a:lnSpc>
                          <a:spcPct val="100000"/>
                        </a:lnSpc>
                        <a:spcBef>
                          <a:spcPts val="200"/>
                        </a:spcBef>
                        <a:spcAft>
                          <a:spcPts val="100"/>
                        </a:spcAft>
                        <a:buClrTx/>
                        <a:buSzPct val="80000"/>
                        <a:buFont typeface="Wingdings" pitchFamily="2" charset="2"/>
                        <a:buNone/>
                        <a:tabLst/>
                        <a:defRPr/>
                      </a:pPr>
                      <a:r>
                        <a:rPr kumimoji="0" lang="en-US" sz="900" b="0" i="0" u="none" strike="noStrike" kern="1200" cap="none" normalizeH="0" baseline="0" dirty="0">
                          <a:ln>
                            <a:noFill/>
                          </a:ln>
                          <a:solidFill>
                            <a:schemeClr val="tx1"/>
                          </a:solidFill>
                          <a:effectLst/>
                          <a:latin typeface="+mn-lt"/>
                          <a:ea typeface="+mn-ea"/>
                          <a:cs typeface="Arial" panose="020B0604020202020204" pitchFamily="34" charset="0"/>
                          <a:sym typeface="Wingdings" pitchFamily="2" charset="2"/>
                        </a:rPr>
                        <a:t>$80</a:t>
                      </a:r>
                    </a:p>
                  </a:txBody>
                  <a:tcPr marL="97198" marR="97198" marT="27432" marB="27432" anchor="ctr" horzOverflow="overflow">
                    <a:lnL>
                      <a:noFill/>
                    </a:lnL>
                    <a:lnR>
                      <a:noFill/>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tc>
                  <a:txBody>
                    <a:bodyPr/>
                    <a:lstStyle/>
                    <a:p>
                      <a:pPr marL="171450" marR="0" lvl="0" indent="-171450" algn="ctr" defTabSz="1019175" rtl="0" eaLnBrk="1" fontAlgn="base" latinLnBrk="0" hangingPunct="1">
                        <a:lnSpc>
                          <a:spcPct val="100000"/>
                        </a:lnSpc>
                        <a:spcBef>
                          <a:spcPts val="200"/>
                        </a:spcBef>
                        <a:spcAft>
                          <a:spcPts val="100"/>
                        </a:spcAft>
                        <a:buClrTx/>
                        <a:buSzPct val="80000"/>
                        <a:buFont typeface="Wingdings" pitchFamily="2" charset="2"/>
                        <a:buNone/>
                        <a:tabLst/>
                        <a:defRPr/>
                      </a:pPr>
                      <a:r>
                        <a:rPr kumimoji="0" lang="en-US" sz="900" b="0" i="0" u="none" strike="noStrike" kern="1200" cap="none" normalizeH="0" baseline="0" dirty="0">
                          <a:ln>
                            <a:noFill/>
                          </a:ln>
                          <a:solidFill>
                            <a:schemeClr val="tx1"/>
                          </a:solidFill>
                          <a:effectLst/>
                          <a:latin typeface="+mn-lt"/>
                          <a:ea typeface="+mn-ea"/>
                          <a:cs typeface="Arial" panose="020B0604020202020204" pitchFamily="34" charset="0"/>
                          <a:sym typeface="Wingdings" pitchFamily="2" charset="2"/>
                        </a:rPr>
                        <a:t>$22</a:t>
                      </a:r>
                    </a:p>
                  </a:txBody>
                  <a:tcPr marL="97198" marR="97198" marT="27432" marB="27432" anchor="ctr" horzOverflow="overflow">
                    <a:lnL>
                      <a:noFill/>
                    </a:lnL>
                    <a:lnR>
                      <a:noFill/>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tc>
                  <a:txBody>
                    <a:bodyPr/>
                    <a:lstStyle/>
                    <a:p>
                      <a:pPr marL="171450" marR="0" lvl="0" indent="-171450" algn="ctr" defTabSz="1019175" rtl="0" eaLnBrk="1" fontAlgn="base" latinLnBrk="0" hangingPunct="1">
                        <a:lnSpc>
                          <a:spcPct val="100000"/>
                        </a:lnSpc>
                        <a:spcBef>
                          <a:spcPts val="200"/>
                        </a:spcBef>
                        <a:spcAft>
                          <a:spcPts val="100"/>
                        </a:spcAft>
                        <a:buClrTx/>
                        <a:buSzPct val="80000"/>
                        <a:buFont typeface="Wingdings" pitchFamily="2" charset="2"/>
                        <a:buNone/>
                        <a:tabLst/>
                        <a:defRPr/>
                      </a:pPr>
                      <a:r>
                        <a:rPr kumimoji="0" lang="en-US" sz="900" b="0" i="1" u="none" strike="noStrike" kern="1200" cap="none" normalizeH="0" baseline="0" dirty="0">
                          <a:ln>
                            <a:noFill/>
                          </a:ln>
                          <a:solidFill>
                            <a:schemeClr val="tx1"/>
                          </a:solidFill>
                          <a:effectLst/>
                          <a:latin typeface="+mn-lt"/>
                          <a:ea typeface="+mn-ea"/>
                          <a:cs typeface="Arial" panose="020B0604020202020204" pitchFamily="34" charset="0"/>
                          <a:sym typeface="Wingdings" pitchFamily="2" charset="2"/>
                        </a:rPr>
                        <a:t>28%</a:t>
                      </a:r>
                    </a:p>
                  </a:txBody>
                  <a:tcPr marL="97198" marR="97198" marT="27432" marB="27432" anchor="ctr" horzOverflow="overflow">
                    <a:lnL>
                      <a:noFill/>
                    </a:lnL>
                    <a:lnR>
                      <a:noFill/>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tc>
                  <a:txBody>
                    <a:bodyPr/>
                    <a:lstStyle/>
                    <a:p>
                      <a:pPr marL="173736" marR="0" lvl="0" indent="-173736" algn="ctr" defTabSz="914400" rtl="0" eaLnBrk="1" fontAlgn="base" latinLnBrk="0" hangingPunct="1">
                        <a:lnSpc>
                          <a:spcPct val="100000"/>
                        </a:lnSpc>
                        <a:spcBef>
                          <a:spcPts val="200"/>
                        </a:spcBef>
                        <a:spcAft>
                          <a:spcPts val="100"/>
                        </a:spcAft>
                        <a:buClrTx/>
                        <a:buSzTx/>
                        <a:buFontTx/>
                        <a:buNone/>
                        <a:tabLst/>
                        <a:defRPr/>
                      </a:pPr>
                      <a:r>
                        <a:rPr lang="en-US" sz="900" b="0" i="0" u="none" strike="noStrike" kern="1200" dirty="0">
                          <a:solidFill>
                            <a:schemeClr val="tx1"/>
                          </a:solidFill>
                          <a:highlight>
                            <a:srgbClr val="FFFFFF"/>
                          </a:highlight>
                          <a:latin typeface="+mn-lt"/>
                          <a:cs typeface="Arial" panose="020B0604020202020204" pitchFamily="34" charset="0"/>
                        </a:rPr>
                        <a:t>$1.5</a:t>
                      </a:r>
                    </a:p>
                  </a:txBody>
                  <a:tcPr marL="97198" marR="97198" marT="27432" marB="27432" anchor="ctr" horzOverflow="overflow">
                    <a:lnL>
                      <a:noFill/>
                    </a:lnL>
                    <a:lnR>
                      <a:noFill/>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tc>
                  <a:txBody>
                    <a:bodyPr/>
                    <a:lstStyle/>
                    <a:p>
                      <a:pPr marL="173736" marR="0" lvl="0" indent="-173736" algn="ctr" defTabSz="914400" rtl="0" eaLnBrk="1" fontAlgn="base" latinLnBrk="0" hangingPunct="1">
                        <a:lnSpc>
                          <a:spcPct val="100000"/>
                        </a:lnSpc>
                        <a:spcBef>
                          <a:spcPts val="200"/>
                        </a:spcBef>
                        <a:spcAft>
                          <a:spcPts val="100"/>
                        </a:spcAft>
                        <a:buClrTx/>
                        <a:buSzTx/>
                        <a:buFontTx/>
                        <a:buNone/>
                        <a:tabLst/>
                        <a:defRPr/>
                      </a:pPr>
                      <a:r>
                        <a:rPr lang="en-US" sz="900" b="0" i="0" u="none" strike="noStrike" kern="1200" dirty="0">
                          <a:solidFill>
                            <a:schemeClr val="tx1"/>
                          </a:solidFill>
                          <a:highlight>
                            <a:srgbClr val="FFFFFF"/>
                          </a:highlight>
                          <a:latin typeface="+mn-lt"/>
                          <a:cs typeface="Arial" panose="020B0604020202020204" pitchFamily="34" charset="0"/>
                        </a:rPr>
                        <a:t>—</a:t>
                      </a:r>
                    </a:p>
                  </a:txBody>
                  <a:tcPr marL="97198" marR="97198" marT="27432" marB="27432" anchor="ctr" horzOverflow="overflow">
                    <a:lnL>
                      <a:noFill/>
                    </a:lnL>
                    <a:lnR>
                      <a:noFill/>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tc>
                  <a:txBody>
                    <a:bodyPr/>
                    <a:lstStyle/>
                    <a:p>
                      <a:pPr marL="173736" marR="0" lvl="0" indent="-173736" algn="ctr" defTabSz="914400" rtl="0" eaLnBrk="1" fontAlgn="base" latinLnBrk="0" hangingPunct="1">
                        <a:lnSpc>
                          <a:spcPct val="100000"/>
                        </a:lnSpc>
                        <a:spcBef>
                          <a:spcPts val="100"/>
                        </a:spcBef>
                        <a:spcAft>
                          <a:spcPts val="100"/>
                        </a:spcAft>
                        <a:buClrTx/>
                        <a:buSzPct val="80000"/>
                        <a:buFont typeface="Wingdings"/>
                        <a:buNone/>
                        <a:tabLst/>
                        <a:defRPr/>
                      </a:pPr>
                      <a:r>
                        <a:rPr lang="en-US" sz="1000" b="1" dirty="0">
                          <a:latin typeface="+mn-lt"/>
                          <a:cs typeface="Arial" panose="020B0604020202020204" pitchFamily="34" charset="0"/>
                        </a:rPr>
                        <a:t>$200</a:t>
                      </a:r>
                    </a:p>
                  </a:txBody>
                  <a:tcPr marL="97198" marR="97198" marT="27432" marB="27432" anchor="ctr" horzOverflow="overflow">
                    <a:lnL>
                      <a:noFill/>
                    </a:lnL>
                    <a:lnR>
                      <a:noFill/>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819100710"/>
                  </a:ext>
                </a:extLst>
              </a:tr>
              <a:tr h="340596">
                <a:tc>
                  <a:txBody>
                    <a:bodyPr/>
                    <a:lstStyle/>
                    <a:p>
                      <a:pPr marL="0" marR="0" lvl="0" indent="0" algn="l" defTabSz="1019175" rtl="0" eaLnBrk="1" fontAlgn="base" latinLnBrk="0" hangingPunct="1">
                        <a:lnSpc>
                          <a:spcPct val="120000"/>
                        </a:lnSpc>
                        <a:spcBef>
                          <a:spcPts val="100"/>
                        </a:spcBef>
                        <a:spcAft>
                          <a:spcPts val="100"/>
                        </a:spcAft>
                        <a:buClrTx/>
                        <a:buSzTx/>
                        <a:buFont typeface="Wingdings" pitchFamily="2" charset="2"/>
                        <a:buNone/>
                        <a:tabLst/>
                        <a:defRPr/>
                      </a:pPr>
                      <a:endParaRPr kumimoji="0" lang="en-US" sz="900" b="1" i="0" u="none" strike="noStrike" cap="none" normalizeH="0" baseline="0" dirty="0">
                        <a:ln>
                          <a:noFill/>
                        </a:ln>
                        <a:solidFill>
                          <a:schemeClr val="tx1"/>
                        </a:solidFill>
                        <a:effectLst/>
                        <a:latin typeface="+mn-lt"/>
                        <a:cs typeface="Arial" panose="020B0604020202020204" pitchFamily="34" charset="0"/>
                        <a:sym typeface="Wingdings" pitchFamily="2" charset="2"/>
                      </a:endParaRPr>
                    </a:p>
                  </a:txBody>
                  <a:tcPr marL="97198" marR="97198" marT="27432" marB="27432" anchor="ctr" horzOverflow="overflow">
                    <a:lnL>
                      <a:noFill/>
                    </a:lnL>
                    <a:lnR>
                      <a:noFill/>
                    </a:lnR>
                    <a:lnT w="12700" cap="flat" cmpd="sng" algn="ctr">
                      <a:solidFill>
                        <a:srgbClr val="C0C0C0"/>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171450" marR="0" lvl="0" indent="-171450" algn="ctr" defTabSz="1019175" rtl="0" eaLnBrk="1" fontAlgn="base" latinLnBrk="0" hangingPunct="1">
                        <a:lnSpc>
                          <a:spcPct val="100000"/>
                        </a:lnSpc>
                        <a:spcBef>
                          <a:spcPts val="200"/>
                        </a:spcBef>
                        <a:spcAft>
                          <a:spcPts val="100"/>
                        </a:spcAft>
                        <a:buClrTx/>
                        <a:buSzPct val="80000"/>
                        <a:buFont typeface="Wingdings" pitchFamily="2" charset="2"/>
                        <a:buNone/>
                        <a:tabLst/>
                        <a:defRPr/>
                      </a:pPr>
                      <a:r>
                        <a:rPr kumimoji="0" lang="en-US" sz="900" b="0" i="0" u="none" strike="noStrike" kern="1200" cap="none" normalizeH="0" baseline="0" dirty="0">
                          <a:ln>
                            <a:noFill/>
                          </a:ln>
                          <a:solidFill>
                            <a:schemeClr val="tx1"/>
                          </a:solidFill>
                          <a:effectLst/>
                          <a:latin typeface="+mn-lt"/>
                          <a:ea typeface="+mn-ea"/>
                          <a:cs typeface="Arial" panose="020B0604020202020204" pitchFamily="34" charset="0"/>
                          <a:sym typeface="Wingdings" pitchFamily="2" charset="2"/>
                        </a:rPr>
                        <a:t>2020</a:t>
                      </a:r>
                    </a:p>
                  </a:txBody>
                  <a:tcPr marL="97198" marR="97198" marT="27432" marB="27432" anchor="ctr" horzOverflow="overflow">
                    <a:lnL>
                      <a:noFill/>
                    </a:lnL>
                    <a:lnR>
                      <a:noFill/>
                    </a:lnR>
                    <a:lnT w="12700" cap="flat" cmpd="sng" algn="ctr">
                      <a:solidFill>
                        <a:srgbClr val="C0C0C0"/>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171450" marR="0" lvl="0" indent="-171450" algn="ctr" defTabSz="1019175" rtl="0" eaLnBrk="1" fontAlgn="base" latinLnBrk="0" hangingPunct="1">
                        <a:lnSpc>
                          <a:spcPct val="100000"/>
                        </a:lnSpc>
                        <a:spcBef>
                          <a:spcPts val="200"/>
                        </a:spcBef>
                        <a:spcAft>
                          <a:spcPts val="100"/>
                        </a:spcAft>
                        <a:buClrTx/>
                        <a:buSzPct val="80000"/>
                        <a:buFont typeface="Wingdings" pitchFamily="2" charset="2"/>
                        <a:buNone/>
                        <a:tabLst/>
                        <a:defRPr/>
                      </a:pPr>
                      <a:r>
                        <a:rPr kumimoji="0" lang="en-US" sz="900" b="0" i="0" u="none" strike="noStrike" kern="1200" cap="none" normalizeH="0" baseline="0" dirty="0">
                          <a:ln>
                            <a:noFill/>
                          </a:ln>
                          <a:solidFill>
                            <a:schemeClr val="tx1"/>
                          </a:solidFill>
                          <a:effectLst/>
                          <a:latin typeface="+mn-lt"/>
                          <a:ea typeface="+mn-ea"/>
                          <a:cs typeface="Arial" panose="020B0604020202020204" pitchFamily="34" charset="0"/>
                          <a:sym typeface="Wingdings" pitchFamily="2" charset="2"/>
                        </a:rPr>
                        <a:t>$116</a:t>
                      </a:r>
                    </a:p>
                  </a:txBody>
                  <a:tcPr marL="97198" marR="97198" marT="27432" marB="27432" anchor="ctr" horzOverflow="overflow">
                    <a:lnL>
                      <a:noFill/>
                    </a:lnL>
                    <a:lnR>
                      <a:noFill/>
                    </a:lnR>
                    <a:lnT w="12700" cap="flat" cmpd="sng" algn="ctr">
                      <a:solidFill>
                        <a:srgbClr val="C0C0C0"/>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171450" marR="0" lvl="0" indent="-171450" algn="ctr" defTabSz="1019175" rtl="0" eaLnBrk="1" fontAlgn="base" latinLnBrk="0" hangingPunct="1">
                        <a:lnSpc>
                          <a:spcPct val="100000"/>
                        </a:lnSpc>
                        <a:spcBef>
                          <a:spcPts val="200"/>
                        </a:spcBef>
                        <a:spcAft>
                          <a:spcPts val="100"/>
                        </a:spcAft>
                        <a:buClrTx/>
                        <a:buSzPct val="80000"/>
                        <a:buFont typeface="Wingdings" pitchFamily="2" charset="2"/>
                        <a:buNone/>
                        <a:tabLst/>
                        <a:defRPr/>
                      </a:pPr>
                      <a:r>
                        <a:rPr kumimoji="0" lang="en-US" sz="900" b="0" i="0" u="none" strike="noStrike" kern="1200" cap="none" normalizeH="0" baseline="0" dirty="0">
                          <a:ln>
                            <a:noFill/>
                          </a:ln>
                          <a:solidFill>
                            <a:schemeClr val="tx1"/>
                          </a:solidFill>
                          <a:effectLst/>
                          <a:latin typeface="+mn-lt"/>
                          <a:ea typeface="+mn-ea"/>
                          <a:cs typeface="Arial" panose="020B0604020202020204" pitchFamily="34" charset="0"/>
                          <a:sym typeface="Wingdings" pitchFamily="2" charset="2"/>
                        </a:rPr>
                        <a:t>$40</a:t>
                      </a:r>
                    </a:p>
                  </a:txBody>
                  <a:tcPr marL="97198" marR="97198" marT="27432" marB="27432" anchor="ctr" horzOverflow="overflow">
                    <a:lnL>
                      <a:noFill/>
                    </a:lnL>
                    <a:lnR>
                      <a:noFill/>
                    </a:lnR>
                    <a:lnT w="12700" cap="flat" cmpd="sng" algn="ctr">
                      <a:solidFill>
                        <a:srgbClr val="C0C0C0"/>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171450" marR="0" lvl="0" indent="-171450" algn="ctr" defTabSz="1019175" rtl="0" eaLnBrk="1" fontAlgn="base" latinLnBrk="0" hangingPunct="1">
                        <a:lnSpc>
                          <a:spcPct val="100000"/>
                        </a:lnSpc>
                        <a:spcBef>
                          <a:spcPts val="200"/>
                        </a:spcBef>
                        <a:spcAft>
                          <a:spcPts val="100"/>
                        </a:spcAft>
                        <a:buClrTx/>
                        <a:buSzPct val="80000"/>
                        <a:buFont typeface="Wingdings" pitchFamily="2" charset="2"/>
                        <a:buNone/>
                        <a:tabLst/>
                        <a:defRPr/>
                      </a:pPr>
                      <a:r>
                        <a:rPr kumimoji="0" lang="en-US" sz="900" b="0" i="1" u="none" strike="noStrike" kern="1200" cap="none" normalizeH="0" baseline="0" dirty="0">
                          <a:ln>
                            <a:noFill/>
                          </a:ln>
                          <a:solidFill>
                            <a:schemeClr val="tx1"/>
                          </a:solidFill>
                          <a:effectLst/>
                          <a:latin typeface="+mn-lt"/>
                          <a:ea typeface="+mn-ea"/>
                          <a:cs typeface="Arial" panose="020B0604020202020204" pitchFamily="34" charset="0"/>
                          <a:sym typeface="Wingdings" pitchFamily="2" charset="2"/>
                        </a:rPr>
                        <a:t>34%</a:t>
                      </a:r>
                    </a:p>
                  </a:txBody>
                  <a:tcPr marL="97198" marR="97198" marT="27432" marB="27432" anchor="ctr" horzOverflow="overflow">
                    <a:lnL>
                      <a:noFill/>
                    </a:lnL>
                    <a:lnR>
                      <a:noFill/>
                    </a:lnR>
                    <a:lnT w="12700" cap="flat" cmpd="sng" algn="ctr">
                      <a:solidFill>
                        <a:srgbClr val="C0C0C0"/>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173736" marR="0" lvl="0" indent="-173736" algn="ctr" defTabSz="914400" rtl="0" eaLnBrk="1" fontAlgn="base" latinLnBrk="0" hangingPunct="1">
                        <a:lnSpc>
                          <a:spcPct val="100000"/>
                        </a:lnSpc>
                        <a:spcBef>
                          <a:spcPts val="200"/>
                        </a:spcBef>
                        <a:spcAft>
                          <a:spcPts val="100"/>
                        </a:spcAft>
                        <a:buClrTx/>
                        <a:buSzTx/>
                        <a:buFontTx/>
                        <a:buNone/>
                        <a:tabLst/>
                        <a:defRPr/>
                      </a:pPr>
                      <a:r>
                        <a:rPr lang="en-US" sz="900" b="0" i="0" u="none" strike="noStrike" kern="1200" dirty="0">
                          <a:solidFill>
                            <a:schemeClr val="tx1"/>
                          </a:solidFill>
                          <a:highlight>
                            <a:srgbClr val="FFFFFF"/>
                          </a:highlight>
                          <a:latin typeface="+mn-lt"/>
                          <a:cs typeface="Arial" panose="020B0604020202020204" pitchFamily="34" charset="0"/>
                        </a:rPr>
                        <a:t>$1.0</a:t>
                      </a:r>
                    </a:p>
                  </a:txBody>
                  <a:tcPr marL="97198" marR="97198" marT="27432" marB="27432" anchor="ctr" horzOverflow="overflow">
                    <a:lnL>
                      <a:noFill/>
                    </a:lnL>
                    <a:lnR>
                      <a:noFill/>
                    </a:lnR>
                    <a:lnT w="12700" cap="flat" cmpd="sng" algn="ctr">
                      <a:solidFill>
                        <a:srgbClr val="C0C0C0"/>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173736" marR="0" lvl="0" indent="-173736" algn="ctr" defTabSz="914400" rtl="0" eaLnBrk="1" fontAlgn="base" latinLnBrk="0" hangingPunct="1">
                        <a:lnSpc>
                          <a:spcPct val="100000"/>
                        </a:lnSpc>
                        <a:spcBef>
                          <a:spcPts val="200"/>
                        </a:spcBef>
                        <a:spcAft>
                          <a:spcPts val="100"/>
                        </a:spcAft>
                        <a:buClrTx/>
                        <a:buSzTx/>
                        <a:buFontTx/>
                        <a:buNone/>
                        <a:tabLst/>
                        <a:defRPr/>
                      </a:pPr>
                      <a:r>
                        <a:rPr lang="en-US" sz="900" b="0" i="0" u="none" strike="noStrike" kern="1200" dirty="0">
                          <a:solidFill>
                            <a:schemeClr val="tx1"/>
                          </a:solidFill>
                          <a:highlight>
                            <a:srgbClr val="FFFFFF"/>
                          </a:highlight>
                          <a:latin typeface="+mn-lt"/>
                          <a:cs typeface="Arial" panose="020B0604020202020204" pitchFamily="34" charset="0"/>
                        </a:rPr>
                        <a:t>$0.6</a:t>
                      </a:r>
                    </a:p>
                  </a:txBody>
                  <a:tcPr marL="97198" marR="97198" marT="27432" marB="27432" anchor="ctr" horzOverflow="overflow">
                    <a:lnL>
                      <a:noFill/>
                    </a:lnL>
                    <a:lnR>
                      <a:noFill/>
                    </a:lnR>
                    <a:lnT w="12700" cap="flat" cmpd="sng" algn="ctr">
                      <a:solidFill>
                        <a:srgbClr val="C0C0C0"/>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173736" marR="0" indent="-173736" algn="ctr" rtl="0" eaLnBrk="1" fontAlgn="base" latinLnBrk="0" hangingPunct="1">
                        <a:spcBef>
                          <a:spcPts val="100"/>
                        </a:spcBef>
                        <a:spcAft>
                          <a:spcPts val="100"/>
                        </a:spcAft>
                        <a:buClrTx/>
                        <a:buSzPct val="80000"/>
                        <a:buFont typeface="Wingdings"/>
                        <a:buNone/>
                      </a:pPr>
                      <a:r>
                        <a:rPr lang="en-US" sz="1000" b="1" dirty="0">
                          <a:latin typeface="+mn-lt"/>
                          <a:cs typeface="Arial" panose="020B0604020202020204" pitchFamily="34" charset="0"/>
                        </a:rPr>
                        <a:t>$454</a:t>
                      </a:r>
                    </a:p>
                  </a:txBody>
                  <a:tcPr marL="97198" marR="97198" marT="27432" marB="27432" anchor="ctr" horzOverflow="overflow">
                    <a:lnL>
                      <a:noFill/>
                    </a:lnL>
                    <a:lnR>
                      <a:noFill/>
                    </a:lnR>
                    <a:lnT w="12700" cap="flat" cmpd="sng" algn="ctr">
                      <a:solidFill>
                        <a:srgbClr val="C0C0C0"/>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71430961"/>
                  </a:ext>
                </a:extLst>
              </a:tr>
              <a:tr h="340596">
                <a:tc>
                  <a:txBody>
                    <a:bodyPr/>
                    <a:lstStyle/>
                    <a:p>
                      <a:pPr marL="0" marR="0" lvl="0" indent="0" algn="l" defTabSz="1019175" rtl="0" eaLnBrk="1" fontAlgn="base" latinLnBrk="0" hangingPunct="1">
                        <a:lnSpc>
                          <a:spcPct val="120000"/>
                        </a:lnSpc>
                        <a:spcBef>
                          <a:spcPts val="100"/>
                        </a:spcBef>
                        <a:spcAft>
                          <a:spcPts val="100"/>
                        </a:spcAft>
                        <a:buClrTx/>
                        <a:buSzTx/>
                        <a:buFont typeface="Wingdings" pitchFamily="2" charset="2"/>
                        <a:buNone/>
                        <a:tabLst/>
                        <a:defRPr/>
                      </a:pPr>
                      <a:r>
                        <a:rPr kumimoji="0" lang="en-US" sz="900" b="1" i="0" u="none" strike="noStrike" cap="none" normalizeH="0" baseline="0" dirty="0">
                          <a:ln>
                            <a:noFill/>
                          </a:ln>
                          <a:solidFill>
                            <a:schemeClr val="tx1"/>
                          </a:solidFill>
                          <a:effectLst/>
                          <a:latin typeface="+mn-lt"/>
                          <a:cs typeface="Arial" panose="020B0604020202020204" pitchFamily="34" charset="0"/>
                          <a:sym typeface="Wingdings" pitchFamily="2" charset="2"/>
                        </a:rPr>
                        <a:t>Total Branded Consumer:</a:t>
                      </a:r>
                    </a:p>
                  </a:txBody>
                  <a:tcPr marL="97198" marR="97198" marT="27432" marB="27432" anchor="ctr"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pPr marL="171450" marR="0" lvl="0" indent="-171450" algn="ctr" defTabSz="1019175" rtl="0" eaLnBrk="1" fontAlgn="base" latinLnBrk="0" hangingPunct="1">
                        <a:lnSpc>
                          <a:spcPct val="100000"/>
                        </a:lnSpc>
                        <a:spcBef>
                          <a:spcPts val="200"/>
                        </a:spcBef>
                        <a:spcAft>
                          <a:spcPts val="100"/>
                        </a:spcAft>
                        <a:buClrTx/>
                        <a:buSzPct val="80000"/>
                        <a:buFont typeface="Wingdings" pitchFamily="2" charset="2"/>
                        <a:buNone/>
                        <a:tabLst/>
                        <a:defRPr/>
                      </a:pPr>
                      <a:endParaRPr kumimoji="0" lang="en-US" sz="900" b="0" i="0" u="none" strike="noStrike" kern="1200" cap="none" normalizeH="0" baseline="0" dirty="0">
                        <a:ln>
                          <a:noFill/>
                        </a:ln>
                        <a:solidFill>
                          <a:schemeClr val="tx1"/>
                        </a:solidFill>
                        <a:effectLst/>
                        <a:latin typeface="+mn-lt"/>
                        <a:ea typeface="+mn-ea"/>
                        <a:cs typeface="Arial" panose="020B0604020202020204" pitchFamily="34" charset="0"/>
                        <a:sym typeface="Wingdings" pitchFamily="2" charset="2"/>
                      </a:endParaRPr>
                    </a:p>
                  </a:txBody>
                  <a:tcPr marL="97198" marR="97198" marT="27432" marB="27432" anchor="ctr"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pPr marL="171450" marR="0" lvl="0" indent="-171450" algn="ctr" defTabSz="1019175" rtl="0" eaLnBrk="1" fontAlgn="base" latinLnBrk="0" hangingPunct="1">
                        <a:lnSpc>
                          <a:spcPct val="100000"/>
                        </a:lnSpc>
                        <a:spcBef>
                          <a:spcPts val="200"/>
                        </a:spcBef>
                        <a:spcAft>
                          <a:spcPts val="100"/>
                        </a:spcAft>
                        <a:buClrTx/>
                        <a:buSzPct val="80000"/>
                        <a:buFont typeface="Wingdings" pitchFamily="2" charset="2"/>
                        <a:buNone/>
                        <a:tabLst/>
                        <a:defRPr/>
                      </a:pPr>
                      <a:r>
                        <a:rPr kumimoji="0" lang="en-US" sz="900" b="1" i="0" u="none" strike="noStrike" kern="1200" cap="none" normalizeH="0" baseline="0" dirty="0">
                          <a:ln>
                            <a:noFill/>
                          </a:ln>
                          <a:solidFill>
                            <a:schemeClr val="tx1"/>
                          </a:solidFill>
                          <a:effectLst/>
                          <a:latin typeface="+mn-lt"/>
                          <a:ea typeface="+mn-ea"/>
                          <a:cs typeface="Arial" panose="020B0604020202020204" pitchFamily="34" charset="0"/>
                          <a:sym typeface="Wingdings" pitchFamily="2" charset="2"/>
                        </a:rPr>
                        <a:t>$1,050</a:t>
                      </a:r>
                    </a:p>
                  </a:txBody>
                  <a:tcPr marL="97198" marR="97198" marT="27432" marB="27432" anchor="ctr"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pPr marL="171450" marR="0" lvl="0" indent="-171450" algn="ctr" defTabSz="1019175" rtl="0" eaLnBrk="1" fontAlgn="base" latinLnBrk="0" hangingPunct="1">
                        <a:lnSpc>
                          <a:spcPct val="100000"/>
                        </a:lnSpc>
                        <a:spcBef>
                          <a:spcPts val="200"/>
                        </a:spcBef>
                        <a:spcAft>
                          <a:spcPts val="100"/>
                        </a:spcAft>
                        <a:buClrTx/>
                        <a:buSzPct val="80000"/>
                        <a:buFont typeface="Wingdings" pitchFamily="2" charset="2"/>
                        <a:buNone/>
                        <a:tabLst/>
                        <a:defRPr/>
                      </a:pPr>
                      <a:r>
                        <a:rPr kumimoji="0" lang="en-US" sz="900" b="1" i="0" u="none" strike="noStrike" kern="1200" cap="none" normalizeH="0" baseline="0" dirty="0">
                          <a:ln>
                            <a:noFill/>
                          </a:ln>
                          <a:solidFill>
                            <a:schemeClr val="tx1"/>
                          </a:solidFill>
                          <a:effectLst/>
                          <a:latin typeface="+mn-lt"/>
                          <a:ea typeface="+mn-ea"/>
                          <a:cs typeface="Arial" panose="020B0604020202020204" pitchFamily="34" charset="0"/>
                          <a:sym typeface="Wingdings" pitchFamily="2" charset="2"/>
                        </a:rPr>
                        <a:t>$204</a:t>
                      </a:r>
                    </a:p>
                  </a:txBody>
                  <a:tcPr marL="97198" marR="97198" marT="27432" marB="27432" anchor="ctr"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pPr marL="171450" marR="0" lvl="0" indent="-171450" algn="ctr" defTabSz="1019175" rtl="0" eaLnBrk="1" fontAlgn="base" latinLnBrk="0" hangingPunct="1">
                        <a:lnSpc>
                          <a:spcPct val="100000"/>
                        </a:lnSpc>
                        <a:spcBef>
                          <a:spcPts val="200"/>
                        </a:spcBef>
                        <a:spcAft>
                          <a:spcPts val="100"/>
                        </a:spcAft>
                        <a:buClrTx/>
                        <a:buSzPct val="80000"/>
                        <a:buFont typeface="Wingdings" pitchFamily="2" charset="2"/>
                        <a:buNone/>
                        <a:tabLst/>
                        <a:defRPr/>
                      </a:pPr>
                      <a:r>
                        <a:rPr kumimoji="0" lang="en-US" sz="900" b="1" i="1" u="none" strike="noStrike" kern="1200" cap="none" normalizeH="0" baseline="0" dirty="0">
                          <a:ln>
                            <a:noFill/>
                          </a:ln>
                          <a:solidFill>
                            <a:schemeClr val="tx1"/>
                          </a:solidFill>
                          <a:effectLst/>
                          <a:latin typeface="+mn-lt"/>
                          <a:ea typeface="+mn-ea"/>
                          <a:cs typeface="Arial" panose="020B0604020202020204" pitchFamily="34" charset="0"/>
                          <a:sym typeface="Wingdings" pitchFamily="2" charset="2"/>
                        </a:rPr>
                        <a:t>19%</a:t>
                      </a:r>
                    </a:p>
                  </a:txBody>
                  <a:tcPr marL="97198" marR="97198" marT="27432" marB="27432" anchor="ctr"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pPr marL="171450" marR="0" lvl="0" indent="-171450" algn="ctr" defTabSz="1019175" rtl="0" eaLnBrk="1" fontAlgn="base" latinLnBrk="0" hangingPunct="1">
                        <a:lnSpc>
                          <a:spcPct val="100000"/>
                        </a:lnSpc>
                        <a:spcBef>
                          <a:spcPts val="200"/>
                        </a:spcBef>
                        <a:spcAft>
                          <a:spcPts val="100"/>
                        </a:spcAft>
                        <a:buClrTx/>
                        <a:buSzPct val="80000"/>
                        <a:buFont typeface="Wingdings" pitchFamily="2" charset="2"/>
                        <a:buNone/>
                        <a:tabLst/>
                        <a:defRPr/>
                      </a:pPr>
                      <a:r>
                        <a:rPr kumimoji="0" lang="en-US" sz="900" b="1" i="0" u="none" strike="noStrike" kern="1200" cap="none" normalizeH="0" baseline="0" dirty="0">
                          <a:ln>
                            <a:noFill/>
                          </a:ln>
                          <a:solidFill>
                            <a:schemeClr val="tx1"/>
                          </a:solidFill>
                          <a:effectLst/>
                          <a:latin typeface="+mn-lt"/>
                          <a:ea typeface="+mn-ea"/>
                          <a:cs typeface="Arial" panose="020B0604020202020204" pitchFamily="34" charset="0"/>
                          <a:sym typeface="Wingdings" pitchFamily="2" charset="2"/>
                        </a:rPr>
                        <a:t>$8.9</a:t>
                      </a:r>
                    </a:p>
                  </a:txBody>
                  <a:tcPr marL="97198" marR="97198" marT="27432" marB="27432" anchor="ctr"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pPr marL="171450" marR="0" lvl="0" indent="-171450" algn="ctr" defTabSz="1019175" rtl="0" eaLnBrk="1" fontAlgn="base" latinLnBrk="0" hangingPunct="1">
                        <a:lnSpc>
                          <a:spcPct val="100000"/>
                        </a:lnSpc>
                        <a:spcBef>
                          <a:spcPts val="200"/>
                        </a:spcBef>
                        <a:spcAft>
                          <a:spcPts val="100"/>
                        </a:spcAft>
                        <a:buClrTx/>
                        <a:buSzPct val="80000"/>
                        <a:buFont typeface="Wingdings" pitchFamily="2" charset="2"/>
                        <a:buNone/>
                        <a:tabLst/>
                        <a:defRPr/>
                      </a:pPr>
                      <a:r>
                        <a:rPr kumimoji="0" lang="en-US" sz="900" b="1" i="0" u="none" strike="noStrike" kern="1200" cap="none" normalizeH="0" baseline="0" dirty="0">
                          <a:ln>
                            <a:noFill/>
                          </a:ln>
                          <a:solidFill>
                            <a:schemeClr val="tx1"/>
                          </a:solidFill>
                          <a:effectLst/>
                          <a:latin typeface="+mn-lt"/>
                          <a:ea typeface="+mn-ea"/>
                          <a:cs typeface="Arial" panose="020B0604020202020204" pitchFamily="34" charset="0"/>
                          <a:sym typeface="Wingdings" pitchFamily="2" charset="2"/>
                        </a:rPr>
                        <a:t>$8.8</a:t>
                      </a:r>
                    </a:p>
                  </a:txBody>
                  <a:tcPr marL="97198" marR="97198" marT="27432" marB="27432" anchor="ctr"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pPr marL="173736" marR="0" indent="-173736" algn="ctr" rtl="0" eaLnBrk="1" fontAlgn="base" latinLnBrk="0" hangingPunct="1">
                        <a:spcBef>
                          <a:spcPts val="100"/>
                        </a:spcBef>
                        <a:spcAft>
                          <a:spcPts val="100"/>
                        </a:spcAft>
                        <a:buClrTx/>
                        <a:buSzPct val="80000"/>
                        <a:buFont typeface="Wingdings"/>
                        <a:buNone/>
                      </a:pPr>
                      <a:endParaRPr lang="en-US" sz="1000" b="1" i="0" kern="1200" dirty="0">
                        <a:solidFill>
                          <a:schemeClr val="tx1"/>
                        </a:solidFill>
                        <a:latin typeface="+mn-lt"/>
                        <a:ea typeface="+mn-ea"/>
                        <a:cs typeface="Arial" panose="020B0604020202020204" pitchFamily="34" charset="0"/>
                      </a:endParaRPr>
                    </a:p>
                  </a:txBody>
                  <a:tcPr marL="97198" marR="97198" marT="27432" marB="27432" anchor="ctr"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7"/>
                  </a:ext>
                </a:extLst>
              </a:tr>
              <a:tr h="340596">
                <a:tc>
                  <a:txBody>
                    <a:bodyPr/>
                    <a:lstStyle/>
                    <a:p>
                      <a:pPr marL="0" marR="0" lvl="0" indent="0" algn="l" defTabSz="1019175" rtl="0" eaLnBrk="1" fontAlgn="base" latinLnBrk="0" hangingPunct="1">
                        <a:lnSpc>
                          <a:spcPct val="120000"/>
                        </a:lnSpc>
                        <a:spcBef>
                          <a:spcPts val="100"/>
                        </a:spcBef>
                        <a:spcAft>
                          <a:spcPts val="100"/>
                        </a:spcAft>
                        <a:buClrTx/>
                        <a:buSzTx/>
                        <a:buFont typeface="Wingdings" pitchFamily="2" charset="2"/>
                        <a:buNone/>
                        <a:tabLst/>
                        <a:defRPr/>
                      </a:pPr>
                      <a:endParaRPr kumimoji="0" lang="en-US" sz="900" b="1" i="0" u="none" strike="noStrike" cap="none" normalizeH="0" baseline="0" dirty="0">
                        <a:ln>
                          <a:noFill/>
                        </a:ln>
                        <a:solidFill>
                          <a:schemeClr val="tx1"/>
                        </a:solidFill>
                        <a:effectLst/>
                        <a:latin typeface="+mn-lt"/>
                        <a:cs typeface="Arial" panose="020B0604020202020204" pitchFamily="34" charset="0"/>
                        <a:sym typeface="Wingdings" pitchFamily="2" charset="2"/>
                      </a:endParaRPr>
                    </a:p>
                  </a:txBody>
                  <a:tcPr marL="97198" marR="97198" marT="27432" marB="27432" anchor="ctr" horzOverflow="overflow">
                    <a:lnL>
                      <a:noFill/>
                    </a:lnL>
                    <a:lnR>
                      <a:noFill/>
                    </a:lnR>
                    <a:lnT w="12700" cap="flat" cmpd="sng" algn="ctr">
                      <a:no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tc>
                  <a:txBody>
                    <a:bodyPr/>
                    <a:lstStyle/>
                    <a:p>
                      <a:pPr marL="171450" marR="0" lvl="0" indent="-171450" algn="ctr" defTabSz="1019175" rtl="0" eaLnBrk="1" fontAlgn="base" latinLnBrk="0" hangingPunct="1">
                        <a:lnSpc>
                          <a:spcPct val="100000"/>
                        </a:lnSpc>
                        <a:spcBef>
                          <a:spcPts val="200"/>
                        </a:spcBef>
                        <a:spcAft>
                          <a:spcPts val="100"/>
                        </a:spcAft>
                        <a:buClrTx/>
                        <a:buSzPct val="80000"/>
                        <a:buFont typeface="Wingdings" pitchFamily="2" charset="2"/>
                        <a:buNone/>
                        <a:tabLst/>
                        <a:defRPr/>
                      </a:pPr>
                      <a:r>
                        <a:rPr kumimoji="0" lang="en-US" sz="900" b="0" i="0" u="none" strike="noStrike" kern="1200" cap="none" normalizeH="0" baseline="0" dirty="0">
                          <a:ln>
                            <a:noFill/>
                          </a:ln>
                          <a:solidFill>
                            <a:schemeClr val="tx1"/>
                          </a:solidFill>
                          <a:effectLst/>
                          <a:latin typeface="+mn-lt"/>
                          <a:ea typeface="+mn-ea"/>
                          <a:cs typeface="Arial" panose="020B0604020202020204" pitchFamily="34" charset="0"/>
                          <a:sym typeface="Wingdings" pitchFamily="2" charset="2"/>
                        </a:rPr>
                        <a:t>2014</a:t>
                      </a:r>
                    </a:p>
                  </a:txBody>
                  <a:tcPr marL="97198" marR="97198" marT="27432" marB="27432" anchor="ctr" horzOverflow="overflow">
                    <a:lnL>
                      <a:noFill/>
                    </a:lnL>
                    <a:lnR>
                      <a:noFill/>
                    </a:lnR>
                    <a:lnT w="12700" cap="flat" cmpd="sng" algn="ctr">
                      <a:no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tc>
                  <a:txBody>
                    <a:bodyPr/>
                    <a:lstStyle/>
                    <a:p>
                      <a:pPr marL="171450" marR="0" lvl="0" indent="-171450" algn="ctr" defTabSz="1019175" rtl="0" eaLnBrk="1" fontAlgn="base" latinLnBrk="0" hangingPunct="1">
                        <a:lnSpc>
                          <a:spcPct val="100000"/>
                        </a:lnSpc>
                        <a:spcBef>
                          <a:spcPts val="200"/>
                        </a:spcBef>
                        <a:spcAft>
                          <a:spcPts val="100"/>
                        </a:spcAft>
                        <a:buClrTx/>
                        <a:buSzPct val="80000"/>
                        <a:buFont typeface="Wingdings" pitchFamily="2" charset="2"/>
                        <a:buNone/>
                        <a:tabLst/>
                        <a:defRPr/>
                      </a:pPr>
                      <a:r>
                        <a:rPr kumimoji="0" lang="en-US" sz="900" b="0" i="0" u="none" strike="noStrike" kern="1200" cap="none" normalizeH="0" baseline="0" dirty="0">
                          <a:ln>
                            <a:noFill/>
                          </a:ln>
                          <a:solidFill>
                            <a:schemeClr val="tx1"/>
                          </a:solidFill>
                          <a:effectLst/>
                          <a:latin typeface="+mn-lt"/>
                          <a:ea typeface="+mn-ea"/>
                          <a:cs typeface="Arial" panose="020B0604020202020204" pitchFamily="34" charset="0"/>
                          <a:sym typeface="Wingdings" pitchFamily="2" charset="2"/>
                        </a:rPr>
                        <a:t>$364</a:t>
                      </a:r>
                      <a:endParaRPr kumimoji="0" lang="en-US" sz="900" b="0" i="0" u="none" strike="noStrike" kern="1200" cap="none" normalizeH="0" baseline="30000" dirty="0">
                        <a:ln>
                          <a:noFill/>
                        </a:ln>
                        <a:solidFill>
                          <a:schemeClr val="tx1"/>
                        </a:solidFill>
                        <a:effectLst/>
                        <a:latin typeface="+mn-lt"/>
                        <a:ea typeface="+mn-ea"/>
                        <a:cs typeface="Arial" panose="020B0604020202020204" pitchFamily="34" charset="0"/>
                        <a:sym typeface="Wingdings" pitchFamily="2" charset="2"/>
                      </a:endParaRPr>
                    </a:p>
                  </a:txBody>
                  <a:tcPr marL="97198" marR="97198" marT="27432" marB="27432" anchor="ctr" horzOverflow="overflow">
                    <a:lnL>
                      <a:noFill/>
                    </a:lnL>
                    <a:lnR>
                      <a:noFill/>
                    </a:lnR>
                    <a:lnT w="12700" cap="flat" cmpd="sng" algn="ctr">
                      <a:no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tc>
                  <a:txBody>
                    <a:bodyPr/>
                    <a:lstStyle/>
                    <a:p>
                      <a:pPr marL="171450" marR="0" lvl="0" indent="-171450" algn="ctr" defTabSz="1019175" rtl="0" eaLnBrk="1" fontAlgn="base" latinLnBrk="0" hangingPunct="1">
                        <a:lnSpc>
                          <a:spcPct val="100000"/>
                        </a:lnSpc>
                        <a:spcBef>
                          <a:spcPts val="200"/>
                        </a:spcBef>
                        <a:spcAft>
                          <a:spcPts val="100"/>
                        </a:spcAft>
                        <a:buClrTx/>
                        <a:buSzPct val="80000"/>
                        <a:buFont typeface="Wingdings" pitchFamily="2" charset="2"/>
                        <a:buNone/>
                        <a:tabLst/>
                        <a:defRPr/>
                      </a:pPr>
                      <a:r>
                        <a:rPr kumimoji="0" lang="en-US" sz="900" b="0" i="0" u="none" strike="noStrike" kern="1200" cap="none" normalizeH="0" baseline="0" dirty="0">
                          <a:ln>
                            <a:noFill/>
                          </a:ln>
                          <a:solidFill>
                            <a:schemeClr val="tx1"/>
                          </a:solidFill>
                          <a:effectLst/>
                          <a:latin typeface="+mn-lt"/>
                          <a:ea typeface="+mn-ea"/>
                          <a:cs typeface="Arial" panose="020B0604020202020204" pitchFamily="34" charset="0"/>
                          <a:sym typeface="Wingdings" pitchFamily="2" charset="2"/>
                        </a:rPr>
                        <a:t>$48</a:t>
                      </a:r>
                      <a:endParaRPr kumimoji="0" lang="en-US" sz="900" b="0" i="0" u="none" strike="noStrike" kern="1200" cap="none" normalizeH="0" baseline="30000" dirty="0">
                        <a:ln>
                          <a:noFill/>
                        </a:ln>
                        <a:solidFill>
                          <a:schemeClr val="tx1"/>
                        </a:solidFill>
                        <a:effectLst/>
                        <a:latin typeface="+mn-lt"/>
                        <a:ea typeface="+mn-ea"/>
                        <a:cs typeface="Arial" panose="020B0604020202020204" pitchFamily="34" charset="0"/>
                        <a:sym typeface="Wingdings" pitchFamily="2" charset="2"/>
                      </a:endParaRPr>
                    </a:p>
                  </a:txBody>
                  <a:tcPr marL="97198" marR="97198" marT="27432" marB="27432" anchor="ctr" horzOverflow="overflow">
                    <a:lnL>
                      <a:noFill/>
                    </a:lnL>
                    <a:lnR>
                      <a:noFill/>
                    </a:lnR>
                    <a:lnT w="12700" cap="flat" cmpd="sng" algn="ctr">
                      <a:no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tc>
                  <a:txBody>
                    <a:bodyPr/>
                    <a:lstStyle/>
                    <a:p>
                      <a:pPr marL="171450" marR="0" lvl="0" indent="-171450" algn="ctr" defTabSz="1019175" rtl="0" eaLnBrk="1" fontAlgn="base" latinLnBrk="0" hangingPunct="1">
                        <a:lnSpc>
                          <a:spcPct val="100000"/>
                        </a:lnSpc>
                        <a:spcBef>
                          <a:spcPts val="200"/>
                        </a:spcBef>
                        <a:spcAft>
                          <a:spcPts val="100"/>
                        </a:spcAft>
                        <a:buClrTx/>
                        <a:buSzPct val="80000"/>
                        <a:buFont typeface="Wingdings" pitchFamily="2" charset="2"/>
                        <a:buNone/>
                        <a:tabLst/>
                        <a:defRPr/>
                      </a:pPr>
                      <a:r>
                        <a:rPr kumimoji="0" lang="en-US" sz="900" b="0" i="1" u="none" strike="noStrike" kern="1200" cap="none" normalizeH="0" baseline="0" dirty="0">
                          <a:ln>
                            <a:noFill/>
                          </a:ln>
                          <a:solidFill>
                            <a:schemeClr val="tx1"/>
                          </a:solidFill>
                          <a:effectLst/>
                          <a:latin typeface="+mn-lt"/>
                          <a:ea typeface="+mn-ea"/>
                          <a:cs typeface="Arial" panose="020B0604020202020204" pitchFamily="34" charset="0"/>
                          <a:sym typeface="Wingdings" pitchFamily="2" charset="2"/>
                        </a:rPr>
                        <a:t>13%</a:t>
                      </a:r>
                    </a:p>
                  </a:txBody>
                  <a:tcPr marL="97198" marR="97198" marT="27432" marB="27432" anchor="ctr" horzOverflow="overflow">
                    <a:lnL>
                      <a:noFill/>
                    </a:lnL>
                    <a:lnR>
                      <a:noFill/>
                    </a:lnR>
                    <a:lnT w="12700" cap="flat" cmpd="sng" algn="ctr">
                      <a:no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tc>
                  <a:txBody>
                    <a:bodyPr/>
                    <a:lstStyle/>
                    <a:p>
                      <a:pPr marL="171450" marR="0" lvl="0" indent="-171450" algn="ctr" defTabSz="1019175" rtl="0" eaLnBrk="1" fontAlgn="base" latinLnBrk="0" hangingPunct="1">
                        <a:lnSpc>
                          <a:spcPct val="100000"/>
                        </a:lnSpc>
                        <a:spcBef>
                          <a:spcPts val="200"/>
                        </a:spcBef>
                        <a:spcAft>
                          <a:spcPts val="100"/>
                        </a:spcAft>
                        <a:buClrTx/>
                        <a:buSzPct val="80000"/>
                        <a:buFont typeface="Wingdings" pitchFamily="2" charset="2"/>
                        <a:buNone/>
                        <a:tabLst/>
                        <a:defRPr/>
                      </a:pPr>
                      <a:r>
                        <a:rPr kumimoji="0" lang="en-US" sz="900" b="0" i="0" u="none" strike="noStrike" kern="1200" cap="none" normalizeH="0" baseline="0" dirty="0">
                          <a:ln>
                            <a:noFill/>
                          </a:ln>
                          <a:solidFill>
                            <a:schemeClr val="tx1"/>
                          </a:solidFill>
                          <a:effectLst/>
                          <a:latin typeface="+mn-lt"/>
                          <a:ea typeface="+mn-ea"/>
                          <a:cs typeface="Arial" panose="020B0604020202020204" pitchFamily="34" charset="0"/>
                          <a:sym typeface="Wingdings" pitchFamily="2" charset="2"/>
                        </a:rPr>
                        <a:t>$1.9</a:t>
                      </a:r>
                    </a:p>
                  </a:txBody>
                  <a:tcPr marL="97198" marR="97198" marT="27432" marB="27432" anchor="ctr" horzOverflow="overflow">
                    <a:lnL>
                      <a:noFill/>
                    </a:lnL>
                    <a:lnR>
                      <a:noFill/>
                    </a:lnR>
                    <a:lnT w="12700" cap="flat" cmpd="sng" algn="ctr">
                      <a:no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tc>
                  <a:txBody>
                    <a:bodyPr/>
                    <a:lstStyle/>
                    <a:p>
                      <a:pPr marL="171450" marR="0" lvl="0" indent="-171450" algn="ctr" defTabSz="1019175" rtl="0" eaLnBrk="1" fontAlgn="base" latinLnBrk="0" hangingPunct="1">
                        <a:lnSpc>
                          <a:spcPct val="100000"/>
                        </a:lnSpc>
                        <a:spcBef>
                          <a:spcPts val="200"/>
                        </a:spcBef>
                        <a:spcAft>
                          <a:spcPts val="100"/>
                        </a:spcAft>
                        <a:buClrTx/>
                        <a:buSzPct val="80000"/>
                        <a:buFont typeface="Wingdings" pitchFamily="2" charset="2"/>
                        <a:buNone/>
                        <a:tabLst/>
                        <a:defRPr/>
                      </a:pPr>
                      <a:r>
                        <a:rPr kumimoji="0" lang="en-US" sz="900" b="0" i="0" u="none" strike="noStrike" kern="1200" cap="none" normalizeH="0" baseline="0" dirty="0">
                          <a:ln>
                            <a:noFill/>
                          </a:ln>
                          <a:solidFill>
                            <a:schemeClr val="tx1"/>
                          </a:solidFill>
                          <a:effectLst/>
                          <a:highlight>
                            <a:srgbClr val="FFFFFF"/>
                          </a:highlight>
                          <a:latin typeface="+mn-lt"/>
                          <a:ea typeface="+mn-ea"/>
                          <a:cs typeface="Arial" panose="020B0604020202020204" pitchFamily="34" charset="0"/>
                          <a:sym typeface="Wingdings" pitchFamily="2" charset="2"/>
                        </a:rPr>
                        <a:t>$4.3</a:t>
                      </a:r>
                    </a:p>
                  </a:txBody>
                  <a:tcPr marL="97198" marR="97198" marT="27432" marB="27432" anchor="ctr" horzOverflow="overflow">
                    <a:lnL>
                      <a:noFill/>
                    </a:lnL>
                    <a:lnR>
                      <a:noFill/>
                    </a:lnR>
                    <a:lnT w="12700" cap="flat" cmpd="sng" algn="ctr">
                      <a:no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tc>
                  <a:txBody>
                    <a:bodyPr/>
                    <a:lstStyle/>
                    <a:p>
                      <a:pPr marL="173736" marR="0" indent="-173736" algn="ctr" rtl="0" eaLnBrk="1" fontAlgn="base" latinLnBrk="0" hangingPunct="1">
                        <a:spcBef>
                          <a:spcPts val="100"/>
                        </a:spcBef>
                        <a:spcAft>
                          <a:spcPts val="100"/>
                        </a:spcAft>
                        <a:buClrTx/>
                        <a:buSzPct val="80000"/>
                        <a:buFont typeface="Wingdings"/>
                        <a:buNone/>
                      </a:pPr>
                      <a:r>
                        <a:rPr lang="en-US" sz="1000" b="1" i="0" kern="1200" dirty="0">
                          <a:solidFill>
                            <a:schemeClr val="tx1"/>
                          </a:solidFill>
                          <a:latin typeface="+mn-lt"/>
                          <a:ea typeface="+mn-ea"/>
                          <a:cs typeface="Arial" panose="020B0604020202020204" pitchFamily="34" charset="0"/>
                        </a:rPr>
                        <a:t>$344</a:t>
                      </a:r>
                    </a:p>
                  </a:txBody>
                  <a:tcPr marL="97198" marR="97198" marT="27432" marB="27432" anchor="ctr" horzOverflow="overflow">
                    <a:lnL>
                      <a:noFill/>
                    </a:lnL>
                    <a:lnR>
                      <a:noFill/>
                    </a:lnR>
                    <a:lnT w="12700" cap="flat" cmpd="sng" algn="ctr">
                      <a:no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40596">
                <a:tc>
                  <a:txBody>
                    <a:bodyPr/>
                    <a:lstStyle/>
                    <a:p>
                      <a:pPr marL="0" marR="0" indent="0" algn="l" rtl="0" eaLnBrk="1" fontAlgn="base" latinLnBrk="0" hangingPunct="1">
                        <a:lnSpc>
                          <a:spcPct val="120000"/>
                        </a:lnSpc>
                        <a:spcBef>
                          <a:spcPts val="100"/>
                        </a:spcBef>
                        <a:spcAft>
                          <a:spcPts val="100"/>
                        </a:spcAft>
                      </a:pPr>
                      <a:endParaRPr lang="en-US" sz="900" b="1" i="0" u="none" strike="noStrike" kern="1200" baseline="0" dirty="0">
                        <a:solidFill>
                          <a:schemeClr val="tx1"/>
                        </a:solidFill>
                        <a:latin typeface="+mn-lt"/>
                        <a:cs typeface="Arial" panose="020B0604020202020204" pitchFamily="34" charset="0"/>
                      </a:endParaRPr>
                    </a:p>
                  </a:txBody>
                  <a:tcPr marL="97155" marR="97155" marT="27432" marB="27432" anchor="ctr">
                    <a:lnL>
                      <a:noFill/>
                    </a:lnL>
                    <a:lnR>
                      <a:noFill/>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tc>
                  <a:txBody>
                    <a:bodyPr/>
                    <a:lstStyle/>
                    <a:p>
                      <a:pPr marL="171450" marR="0" lvl="0" indent="-171450" algn="ctr" defTabSz="1019175" rtl="0" eaLnBrk="1" fontAlgn="base" latinLnBrk="0" hangingPunct="1">
                        <a:lnSpc>
                          <a:spcPct val="100000"/>
                        </a:lnSpc>
                        <a:spcBef>
                          <a:spcPts val="200"/>
                        </a:spcBef>
                        <a:spcAft>
                          <a:spcPts val="100"/>
                        </a:spcAft>
                        <a:buClrTx/>
                        <a:buSzPct val="80000"/>
                        <a:buFont typeface="Wingdings" pitchFamily="2" charset="2"/>
                        <a:buNone/>
                        <a:tabLst/>
                        <a:defRPr/>
                      </a:pPr>
                      <a:r>
                        <a:rPr kumimoji="0" lang="en-US" sz="900" b="0" i="0" u="none" strike="noStrike" kern="1200" cap="none" normalizeH="0" baseline="0" dirty="0">
                          <a:ln>
                            <a:noFill/>
                          </a:ln>
                          <a:solidFill>
                            <a:schemeClr val="tx1"/>
                          </a:solidFill>
                          <a:effectLst/>
                          <a:latin typeface="+mn-lt"/>
                          <a:ea typeface="+mn-ea"/>
                          <a:cs typeface="Arial" panose="020B0604020202020204" pitchFamily="34" charset="0"/>
                        </a:rPr>
                        <a:t>2018</a:t>
                      </a:r>
                    </a:p>
                  </a:txBody>
                  <a:tcPr marL="97155" marR="97155" marT="27432" marB="27432" anchor="ctr">
                    <a:lnL>
                      <a:noFill/>
                    </a:lnL>
                    <a:lnR>
                      <a:noFill/>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tc>
                  <a:txBody>
                    <a:bodyPr/>
                    <a:lstStyle/>
                    <a:p>
                      <a:pPr marL="171450" marR="0" lvl="0" indent="-171450" algn="ctr" defTabSz="1019175" rtl="0" eaLnBrk="1" fontAlgn="base" latinLnBrk="0" hangingPunct="1">
                        <a:lnSpc>
                          <a:spcPct val="100000"/>
                        </a:lnSpc>
                        <a:spcBef>
                          <a:spcPts val="200"/>
                        </a:spcBef>
                        <a:spcAft>
                          <a:spcPts val="100"/>
                        </a:spcAft>
                        <a:buClrTx/>
                        <a:buSzPct val="80000"/>
                        <a:buFont typeface="Wingdings" pitchFamily="2" charset="2"/>
                        <a:buNone/>
                        <a:tabLst/>
                        <a:defRPr/>
                      </a:pPr>
                      <a:r>
                        <a:rPr kumimoji="0" lang="en-US" sz="900" b="0" i="0" u="none" strike="noStrike" kern="1200" cap="none" normalizeH="0" baseline="0" dirty="0">
                          <a:ln>
                            <a:noFill/>
                          </a:ln>
                          <a:solidFill>
                            <a:schemeClr val="tx1"/>
                          </a:solidFill>
                          <a:effectLst/>
                          <a:latin typeface="+mn-lt"/>
                          <a:ea typeface="+mn-ea"/>
                          <a:cs typeface="Arial" panose="020B0604020202020204" pitchFamily="34" charset="0"/>
                          <a:sym typeface="Wingdings" pitchFamily="2" charset="2"/>
                        </a:rPr>
                        <a:t>$140</a:t>
                      </a:r>
                    </a:p>
                  </a:txBody>
                  <a:tcPr marL="97198" marR="97198" marT="27432" marB="27432" anchor="ctr" horzOverflow="overflow">
                    <a:lnL>
                      <a:noFill/>
                    </a:lnL>
                    <a:lnR>
                      <a:noFill/>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tc>
                  <a:txBody>
                    <a:bodyPr/>
                    <a:lstStyle/>
                    <a:p>
                      <a:pPr marL="171450" marR="0" lvl="0" indent="-171450" algn="ctr" defTabSz="1019175" rtl="0" eaLnBrk="1" fontAlgn="base" latinLnBrk="0" hangingPunct="1">
                        <a:lnSpc>
                          <a:spcPct val="100000"/>
                        </a:lnSpc>
                        <a:spcBef>
                          <a:spcPts val="200"/>
                        </a:spcBef>
                        <a:spcAft>
                          <a:spcPts val="100"/>
                        </a:spcAft>
                        <a:buClrTx/>
                        <a:buSzPct val="80000"/>
                        <a:buFont typeface="Wingdings" pitchFamily="2" charset="2"/>
                        <a:buNone/>
                        <a:tabLst/>
                        <a:defRPr/>
                      </a:pPr>
                      <a:r>
                        <a:rPr kumimoji="0" lang="en-US" sz="900" b="0" i="0" u="none" strike="noStrike" kern="1200" cap="none" normalizeH="0" baseline="0" dirty="0">
                          <a:ln>
                            <a:noFill/>
                          </a:ln>
                          <a:solidFill>
                            <a:schemeClr val="tx1"/>
                          </a:solidFill>
                          <a:effectLst/>
                          <a:latin typeface="+mn-lt"/>
                          <a:ea typeface="+mn-ea"/>
                          <a:cs typeface="Arial" panose="020B0604020202020204" pitchFamily="34" charset="0"/>
                          <a:sym typeface="Wingdings" pitchFamily="2" charset="2"/>
                        </a:rPr>
                        <a:t>$31</a:t>
                      </a:r>
                    </a:p>
                  </a:txBody>
                  <a:tcPr marL="97198" marR="97198" marT="27432" marB="27432" anchor="ctr" horzOverflow="overflow">
                    <a:lnL>
                      <a:noFill/>
                    </a:lnL>
                    <a:lnR>
                      <a:noFill/>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tc>
                  <a:txBody>
                    <a:bodyPr/>
                    <a:lstStyle/>
                    <a:p>
                      <a:pPr marL="171450" marR="0" lvl="0" indent="-171450" algn="ctr" defTabSz="1019175" rtl="0" eaLnBrk="1" fontAlgn="base" latinLnBrk="0" hangingPunct="1">
                        <a:lnSpc>
                          <a:spcPct val="100000"/>
                        </a:lnSpc>
                        <a:spcBef>
                          <a:spcPts val="200"/>
                        </a:spcBef>
                        <a:spcAft>
                          <a:spcPts val="100"/>
                        </a:spcAft>
                        <a:buClrTx/>
                        <a:buSzPct val="80000"/>
                        <a:buFont typeface="Wingdings" pitchFamily="2" charset="2"/>
                        <a:buNone/>
                        <a:tabLst/>
                        <a:defRPr/>
                      </a:pPr>
                      <a:r>
                        <a:rPr kumimoji="0" lang="en-US" sz="900" b="0" i="1" u="none" strike="noStrike" kern="1200" cap="none" normalizeH="0" baseline="0" dirty="0">
                          <a:ln>
                            <a:noFill/>
                          </a:ln>
                          <a:solidFill>
                            <a:schemeClr val="tx1"/>
                          </a:solidFill>
                          <a:effectLst/>
                          <a:latin typeface="+mn-lt"/>
                          <a:ea typeface="+mn-ea"/>
                          <a:cs typeface="Arial" panose="020B0604020202020204" pitchFamily="34" charset="0"/>
                          <a:sym typeface="Wingdings" pitchFamily="2" charset="2"/>
                        </a:rPr>
                        <a:t>22%</a:t>
                      </a:r>
                    </a:p>
                  </a:txBody>
                  <a:tcPr marL="97198" marR="97198" marT="27432" marB="27432" anchor="ctr" horzOverflow="overflow">
                    <a:lnL>
                      <a:noFill/>
                    </a:lnL>
                    <a:lnR>
                      <a:noFill/>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tc>
                  <a:txBody>
                    <a:bodyPr/>
                    <a:lstStyle/>
                    <a:p>
                      <a:pPr marL="171450" marR="0" lvl="0" indent="-171450" algn="ctr" defTabSz="1019175" rtl="0" eaLnBrk="1" fontAlgn="base" latinLnBrk="0" hangingPunct="1">
                        <a:lnSpc>
                          <a:spcPct val="100000"/>
                        </a:lnSpc>
                        <a:spcBef>
                          <a:spcPts val="200"/>
                        </a:spcBef>
                        <a:spcAft>
                          <a:spcPts val="100"/>
                        </a:spcAft>
                        <a:buClrTx/>
                        <a:buSzPct val="80000"/>
                        <a:buFont typeface="Wingdings" pitchFamily="2" charset="2"/>
                        <a:buNone/>
                        <a:tabLst/>
                        <a:defRPr/>
                      </a:pPr>
                      <a:r>
                        <a:rPr kumimoji="0" lang="en-US" sz="900" b="0" i="0" u="none" strike="noStrike" kern="1200" cap="none" normalizeH="0" baseline="0" dirty="0">
                          <a:ln>
                            <a:noFill/>
                          </a:ln>
                          <a:solidFill>
                            <a:schemeClr val="tx1"/>
                          </a:solidFill>
                          <a:effectLst/>
                          <a:latin typeface="+mn-lt"/>
                          <a:ea typeface="+mn-ea"/>
                          <a:cs typeface="Arial" panose="020B0604020202020204" pitchFamily="34" charset="0"/>
                          <a:sym typeface="Wingdings" pitchFamily="2" charset="2"/>
                        </a:rPr>
                        <a:t>$2.3</a:t>
                      </a:r>
                    </a:p>
                  </a:txBody>
                  <a:tcPr marL="97198" marR="97198" marT="27432" marB="27432" anchor="ctr" horzOverflow="overflow">
                    <a:lnL>
                      <a:noFill/>
                    </a:lnL>
                    <a:lnR>
                      <a:noFill/>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tc>
                  <a:txBody>
                    <a:bodyPr/>
                    <a:lstStyle/>
                    <a:p>
                      <a:pPr marL="171450" marR="0" lvl="0" indent="-171450" algn="ctr" defTabSz="1019175" rtl="0" eaLnBrk="1" fontAlgn="base" latinLnBrk="0" hangingPunct="1">
                        <a:lnSpc>
                          <a:spcPct val="100000"/>
                        </a:lnSpc>
                        <a:spcBef>
                          <a:spcPts val="200"/>
                        </a:spcBef>
                        <a:spcAft>
                          <a:spcPts val="100"/>
                        </a:spcAft>
                        <a:buClrTx/>
                        <a:buSzPct val="80000"/>
                        <a:buFont typeface="Wingdings" pitchFamily="2" charset="2"/>
                        <a:buNone/>
                        <a:tabLst/>
                        <a:defRPr/>
                      </a:pPr>
                      <a:r>
                        <a:rPr lang="en-US" sz="900" b="0" i="0" u="none" strike="noStrike" kern="1200" dirty="0">
                          <a:solidFill>
                            <a:schemeClr val="tx1"/>
                          </a:solidFill>
                          <a:highlight>
                            <a:srgbClr val="FFFFFF"/>
                          </a:highlight>
                          <a:latin typeface="+mn-lt"/>
                          <a:cs typeface="Arial" panose="020B0604020202020204" pitchFamily="34" charset="0"/>
                        </a:rPr>
                        <a:t>—</a:t>
                      </a:r>
                    </a:p>
                  </a:txBody>
                  <a:tcPr marL="97198" marR="97198" marT="27432" marB="27432" anchor="ctr" horzOverflow="overflow">
                    <a:lnL>
                      <a:noFill/>
                    </a:lnL>
                    <a:lnR>
                      <a:noFill/>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tc>
                  <a:txBody>
                    <a:bodyPr/>
                    <a:lstStyle/>
                    <a:p>
                      <a:pPr marL="173736" marR="0" indent="-173736" algn="ctr" rtl="0" eaLnBrk="1" fontAlgn="base" latinLnBrk="0" hangingPunct="1">
                        <a:spcBef>
                          <a:spcPts val="100"/>
                        </a:spcBef>
                        <a:spcAft>
                          <a:spcPts val="100"/>
                        </a:spcAft>
                        <a:buClrTx/>
                        <a:buSzPct val="80000"/>
                        <a:buFont typeface="Wingdings"/>
                        <a:buNone/>
                      </a:pPr>
                      <a:r>
                        <a:rPr kumimoji="0" lang="en-US" sz="1000" b="1" i="0" u="none" strike="noStrike" kern="1200" cap="none" normalizeH="0" baseline="0" dirty="0">
                          <a:ln>
                            <a:noFill/>
                          </a:ln>
                          <a:solidFill>
                            <a:schemeClr val="tx1"/>
                          </a:solidFill>
                          <a:effectLst/>
                          <a:latin typeface="+mn-lt"/>
                          <a:ea typeface="+mn-ea"/>
                          <a:cs typeface="Arial" panose="020B0604020202020204" pitchFamily="34" charset="0"/>
                          <a:sym typeface="Wingdings" pitchFamily="2" charset="2"/>
                        </a:rPr>
                        <a:t>$261</a:t>
                      </a:r>
                    </a:p>
                  </a:txBody>
                  <a:tcPr marL="97198" marR="97198" marT="27432" marB="27432" anchor="ctr" horzOverflow="overflow">
                    <a:lnL>
                      <a:noFill/>
                    </a:lnL>
                    <a:lnR>
                      <a:noFill/>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40596">
                <a:tc>
                  <a:txBody>
                    <a:bodyPr/>
                    <a:lstStyle/>
                    <a:p>
                      <a:pPr marL="0" marR="0" lvl="0" indent="0" algn="l" defTabSz="1019175" rtl="0" eaLnBrk="1" fontAlgn="base" latinLnBrk="0" hangingPunct="1">
                        <a:lnSpc>
                          <a:spcPct val="120000"/>
                        </a:lnSpc>
                        <a:spcBef>
                          <a:spcPts val="100"/>
                        </a:spcBef>
                        <a:spcAft>
                          <a:spcPts val="100"/>
                        </a:spcAft>
                        <a:buClrTx/>
                        <a:buSzTx/>
                        <a:buFont typeface="Wingdings" pitchFamily="2" charset="2"/>
                        <a:buNone/>
                        <a:tabLst/>
                        <a:defRPr/>
                      </a:pPr>
                      <a:endParaRPr kumimoji="0" lang="en-US" sz="900" b="1" i="0" u="none" strike="noStrike" cap="none" normalizeH="0" baseline="0" dirty="0">
                        <a:ln>
                          <a:noFill/>
                        </a:ln>
                        <a:solidFill>
                          <a:schemeClr val="tx1"/>
                        </a:solidFill>
                        <a:effectLst/>
                        <a:latin typeface="+mn-lt"/>
                        <a:cs typeface="Arial" panose="020B0604020202020204" pitchFamily="34" charset="0"/>
                        <a:sym typeface="Wingdings" pitchFamily="2" charset="2"/>
                      </a:endParaRPr>
                    </a:p>
                  </a:txBody>
                  <a:tcPr marL="97198" marR="97198" marT="27432" marB="27432" anchor="ctr" horzOverflow="overflow">
                    <a:lnL>
                      <a:noFill/>
                    </a:lnL>
                    <a:lnR>
                      <a:noFill/>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tc>
                  <a:txBody>
                    <a:bodyPr/>
                    <a:lstStyle/>
                    <a:p>
                      <a:pPr marL="171450" marR="0" lvl="0" indent="-171450" algn="ctr" defTabSz="1019175" rtl="0" eaLnBrk="1" fontAlgn="base" latinLnBrk="0" hangingPunct="1">
                        <a:lnSpc>
                          <a:spcPct val="100000"/>
                        </a:lnSpc>
                        <a:spcBef>
                          <a:spcPts val="200"/>
                        </a:spcBef>
                        <a:spcAft>
                          <a:spcPts val="100"/>
                        </a:spcAft>
                        <a:buClrTx/>
                        <a:buSzPct val="80000"/>
                        <a:buFont typeface="Wingdings" pitchFamily="2" charset="2"/>
                        <a:buNone/>
                        <a:tabLst/>
                        <a:defRPr/>
                      </a:pPr>
                      <a:r>
                        <a:rPr kumimoji="0" lang="en-US" sz="900" b="0" i="0" u="none" strike="noStrike" kern="1200" cap="none" normalizeH="0" baseline="0" dirty="0">
                          <a:ln>
                            <a:noFill/>
                          </a:ln>
                          <a:solidFill>
                            <a:schemeClr val="tx1"/>
                          </a:solidFill>
                          <a:effectLst/>
                          <a:latin typeface="+mn-lt"/>
                          <a:ea typeface="+mn-ea"/>
                          <a:cs typeface="Arial" panose="020B0604020202020204" pitchFamily="34" charset="0"/>
                          <a:sym typeface="Wingdings" pitchFamily="2" charset="2"/>
                        </a:rPr>
                        <a:t>2012</a:t>
                      </a:r>
                    </a:p>
                  </a:txBody>
                  <a:tcPr marL="97198" marR="97198" marT="27432" marB="27432" anchor="ctr" horzOverflow="overflow">
                    <a:lnL>
                      <a:noFill/>
                    </a:lnL>
                    <a:lnR>
                      <a:noFill/>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tc>
                  <a:txBody>
                    <a:bodyPr/>
                    <a:lstStyle/>
                    <a:p>
                      <a:pPr marL="173736" marR="0" indent="-173736" algn="ctr" rtl="0" eaLnBrk="1" fontAlgn="base" latinLnBrk="0" hangingPunct="1">
                        <a:spcBef>
                          <a:spcPts val="200"/>
                        </a:spcBef>
                        <a:spcAft>
                          <a:spcPts val="100"/>
                        </a:spcAft>
                      </a:pPr>
                      <a:r>
                        <a:rPr lang="en-US" sz="900" b="0" i="0" u="none" strike="noStrike" kern="1200" baseline="0" dirty="0">
                          <a:solidFill>
                            <a:schemeClr val="tx1"/>
                          </a:solidFill>
                          <a:latin typeface="+mn-lt"/>
                          <a:cs typeface="Arial" panose="020B0604020202020204" pitchFamily="34" charset="0"/>
                        </a:rPr>
                        <a:t>$102</a:t>
                      </a:r>
                      <a:endParaRPr lang="en-US" sz="900" b="0" i="0" u="none" strike="noStrike" kern="1200" dirty="0">
                        <a:solidFill>
                          <a:schemeClr val="tx1"/>
                        </a:solidFill>
                        <a:latin typeface="+mn-lt"/>
                        <a:cs typeface="Arial" panose="020B0604020202020204" pitchFamily="34" charset="0"/>
                      </a:endParaRPr>
                    </a:p>
                  </a:txBody>
                  <a:tcPr marL="97155" marR="97155" marT="27432" marB="27432" anchor="ctr">
                    <a:lnL>
                      <a:noFill/>
                    </a:lnL>
                    <a:lnR>
                      <a:noFill/>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tc>
                  <a:txBody>
                    <a:bodyPr/>
                    <a:lstStyle/>
                    <a:p>
                      <a:pPr marL="173736" marR="0" indent="-173736" algn="ctr" rtl="0" eaLnBrk="1" fontAlgn="base" latinLnBrk="0" hangingPunct="1">
                        <a:spcBef>
                          <a:spcPts val="200"/>
                        </a:spcBef>
                        <a:spcAft>
                          <a:spcPts val="100"/>
                        </a:spcAft>
                      </a:pPr>
                      <a:r>
                        <a:rPr lang="en-US" sz="900" b="0" i="0" u="none" strike="noStrike" kern="1200" baseline="0" dirty="0">
                          <a:solidFill>
                            <a:schemeClr val="tx1"/>
                          </a:solidFill>
                          <a:latin typeface="+mn-lt"/>
                          <a:cs typeface="Arial" panose="020B0604020202020204" pitchFamily="34" charset="0"/>
                        </a:rPr>
                        <a:t>$11</a:t>
                      </a:r>
                      <a:endParaRPr lang="en-US" sz="900" b="0" i="0" u="none" strike="noStrike" kern="1200" dirty="0">
                        <a:solidFill>
                          <a:schemeClr val="tx1"/>
                        </a:solidFill>
                        <a:latin typeface="+mn-lt"/>
                        <a:cs typeface="Arial" panose="020B0604020202020204" pitchFamily="34" charset="0"/>
                      </a:endParaRPr>
                    </a:p>
                  </a:txBody>
                  <a:tcPr marL="97155" marR="97155" marT="27432" marB="27432" anchor="ctr">
                    <a:lnL>
                      <a:noFill/>
                    </a:lnL>
                    <a:lnR>
                      <a:noFill/>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tc>
                  <a:txBody>
                    <a:bodyPr/>
                    <a:lstStyle/>
                    <a:p>
                      <a:pPr marL="173736" marR="0" indent="-173736" algn="ctr" rtl="0" eaLnBrk="1" fontAlgn="base" latinLnBrk="0" hangingPunct="1">
                        <a:spcBef>
                          <a:spcPts val="200"/>
                        </a:spcBef>
                        <a:spcAft>
                          <a:spcPts val="100"/>
                        </a:spcAft>
                      </a:pPr>
                      <a:r>
                        <a:rPr lang="en-US" sz="900" b="0" i="1" u="none" strike="noStrike" kern="1200" dirty="0">
                          <a:solidFill>
                            <a:schemeClr val="tx1"/>
                          </a:solidFill>
                          <a:latin typeface="+mn-lt"/>
                          <a:cs typeface="Arial" panose="020B0604020202020204" pitchFamily="34" charset="0"/>
                        </a:rPr>
                        <a:t>11%</a:t>
                      </a:r>
                    </a:p>
                  </a:txBody>
                  <a:tcPr marL="97155" marR="97155" marT="27432" marB="27432" anchor="ctr">
                    <a:lnL>
                      <a:noFill/>
                    </a:lnL>
                    <a:lnR>
                      <a:noFill/>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tc>
                  <a:txBody>
                    <a:bodyPr/>
                    <a:lstStyle/>
                    <a:p>
                      <a:pPr marL="173736" marR="0" indent="-173736" algn="ctr" rtl="0" eaLnBrk="1" fontAlgn="base" latinLnBrk="0" hangingPunct="1">
                        <a:spcBef>
                          <a:spcPts val="200"/>
                        </a:spcBef>
                        <a:spcAft>
                          <a:spcPts val="100"/>
                        </a:spcAft>
                      </a:pPr>
                      <a:r>
                        <a:rPr lang="en-US" sz="900" b="0" i="0" u="none" strike="noStrike" kern="1200" dirty="0">
                          <a:solidFill>
                            <a:schemeClr val="tx1"/>
                          </a:solidFill>
                          <a:latin typeface="+mn-lt"/>
                          <a:cs typeface="Arial" panose="020B0604020202020204" pitchFamily="34" charset="0"/>
                        </a:rPr>
                        <a:t>$4.8</a:t>
                      </a:r>
                    </a:p>
                  </a:txBody>
                  <a:tcPr marL="97155" marR="97155" marT="27432" marB="27432" anchor="ctr">
                    <a:lnL>
                      <a:noFill/>
                    </a:lnL>
                    <a:lnR>
                      <a:noFill/>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tc>
                  <a:txBody>
                    <a:bodyPr/>
                    <a:lstStyle/>
                    <a:p>
                      <a:pPr marL="173736" marR="0" indent="-173736" algn="ctr" rtl="0" eaLnBrk="1" fontAlgn="base" latinLnBrk="0" hangingPunct="1">
                        <a:spcBef>
                          <a:spcPts val="200"/>
                        </a:spcBef>
                        <a:spcAft>
                          <a:spcPts val="100"/>
                        </a:spcAft>
                      </a:pPr>
                      <a:r>
                        <a:rPr lang="en-US" sz="900" b="0" i="0" u="none" strike="noStrike" kern="1200" dirty="0">
                          <a:solidFill>
                            <a:schemeClr val="tx1"/>
                          </a:solidFill>
                          <a:highlight>
                            <a:srgbClr val="FFFFFF"/>
                          </a:highlight>
                          <a:latin typeface="+mn-lt"/>
                          <a:cs typeface="Arial" panose="020B0604020202020204" pitchFamily="34" charset="0"/>
                        </a:rPr>
                        <a:t>—</a:t>
                      </a:r>
                    </a:p>
                  </a:txBody>
                  <a:tcPr marL="97155" marR="97155" marT="27432" marB="27432" anchor="ctr">
                    <a:lnL>
                      <a:noFill/>
                    </a:lnL>
                    <a:lnR>
                      <a:noFill/>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tc>
                  <a:txBody>
                    <a:bodyPr/>
                    <a:lstStyle/>
                    <a:p>
                      <a:pPr marL="173736" marR="0" lvl="0" indent="-173736" algn="ctr" defTabSz="914400" rtl="0" eaLnBrk="1" fontAlgn="base" latinLnBrk="0" hangingPunct="1">
                        <a:lnSpc>
                          <a:spcPct val="100000"/>
                        </a:lnSpc>
                        <a:spcBef>
                          <a:spcPts val="100"/>
                        </a:spcBef>
                        <a:spcAft>
                          <a:spcPts val="100"/>
                        </a:spcAft>
                        <a:buClrTx/>
                        <a:buSzPct val="80000"/>
                        <a:buFont typeface="Wingdings"/>
                        <a:buNone/>
                        <a:tabLst/>
                        <a:defRPr/>
                      </a:pPr>
                      <a:r>
                        <a:rPr lang="en-US" sz="1000" b="1" i="0" kern="1200" baseline="0" dirty="0">
                          <a:solidFill>
                            <a:schemeClr val="tx1"/>
                          </a:solidFill>
                          <a:latin typeface="+mn-lt"/>
                          <a:ea typeface="+mn-ea"/>
                          <a:cs typeface="Arial" panose="020B0604020202020204" pitchFamily="34" charset="0"/>
                        </a:rPr>
                        <a:t>$165</a:t>
                      </a:r>
                    </a:p>
                  </a:txBody>
                  <a:tcPr marL="97198" marR="97198" marT="27432" marB="27432" anchor="ctr" horzOverflow="overflow">
                    <a:lnL>
                      <a:noFill/>
                    </a:lnL>
                    <a:lnR>
                      <a:noFill/>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340596">
                <a:tc>
                  <a:txBody>
                    <a:bodyPr/>
                    <a:lstStyle/>
                    <a:p>
                      <a:pPr marL="0" marR="0" indent="0" algn="l" rtl="0" eaLnBrk="1" fontAlgn="base" latinLnBrk="0" hangingPunct="1">
                        <a:lnSpc>
                          <a:spcPct val="120000"/>
                        </a:lnSpc>
                        <a:spcBef>
                          <a:spcPts val="100"/>
                        </a:spcBef>
                        <a:spcAft>
                          <a:spcPts val="100"/>
                        </a:spcAft>
                      </a:pPr>
                      <a:endParaRPr lang="en-US" sz="900" b="1" i="0" u="none" strike="noStrike" kern="1200" baseline="0" dirty="0">
                        <a:solidFill>
                          <a:schemeClr val="tx1"/>
                        </a:solidFill>
                        <a:latin typeface="+mn-lt"/>
                        <a:cs typeface="Arial" panose="020B0604020202020204" pitchFamily="34" charset="0"/>
                      </a:endParaRPr>
                    </a:p>
                  </a:txBody>
                  <a:tcPr marL="97155" marR="97155" marT="27432" marB="27432" anchor="ctr">
                    <a:lnL>
                      <a:noFill/>
                    </a:lnL>
                    <a:lnR>
                      <a:noFill/>
                    </a:lnR>
                    <a:lnT w="12700" cap="flat" cmpd="sng" algn="ctr">
                      <a:solidFill>
                        <a:srgbClr val="C0C0C0"/>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171450" marR="0" lvl="0" indent="-171450" algn="ctr" defTabSz="1019175" rtl="0" eaLnBrk="1" fontAlgn="base" latinLnBrk="0" hangingPunct="1">
                        <a:lnSpc>
                          <a:spcPct val="100000"/>
                        </a:lnSpc>
                        <a:spcBef>
                          <a:spcPts val="200"/>
                        </a:spcBef>
                        <a:spcAft>
                          <a:spcPts val="100"/>
                        </a:spcAft>
                        <a:buClrTx/>
                        <a:buSzPct val="80000"/>
                        <a:buFont typeface="Wingdings" pitchFamily="2" charset="2"/>
                        <a:buNone/>
                        <a:tabLst/>
                        <a:defRPr/>
                      </a:pPr>
                      <a:r>
                        <a:rPr kumimoji="0" lang="en-US" sz="900" b="0" i="0" u="none" strike="noStrike" kern="1200" cap="none" normalizeH="0" baseline="0" dirty="0">
                          <a:ln>
                            <a:noFill/>
                          </a:ln>
                          <a:solidFill>
                            <a:schemeClr val="tx1"/>
                          </a:solidFill>
                          <a:effectLst/>
                          <a:latin typeface="+mn-lt"/>
                          <a:ea typeface="+mn-ea"/>
                          <a:cs typeface="Arial" panose="020B0604020202020204" pitchFamily="34" charset="0"/>
                        </a:rPr>
                        <a:t>2006</a:t>
                      </a:r>
                    </a:p>
                  </a:txBody>
                  <a:tcPr marL="97155" marR="97155" marT="27432" marB="27432" anchor="ctr">
                    <a:lnL>
                      <a:noFill/>
                    </a:lnL>
                    <a:lnR>
                      <a:noFill/>
                    </a:lnR>
                    <a:lnT w="12700" cap="flat" cmpd="sng" algn="ctr">
                      <a:solidFill>
                        <a:srgbClr val="C0C0C0"/>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171450" marR="0" lvl="0" indent="-171450" algn="ctr" defTabSz="1019175" rtl="0" eaLnBrk="1" fontAlgn="base" latinLnBrk="0" hangingPunct="1">
                        <a:lnSpc>
                          <a:spcPct val="100000"/>
                        </a:lnSpc>
                        <a:spcBef>
                          <a:spcPts val="200"/>
                        </a:spcBef>
                        <a:spcAft>
                          <a:spcPts val="100"/>
                        </a:spcAft>
                        <a:buClrTx/>
                        <a:buSzPct val="80000"/>
                        <a:buFont typeface="Wingdings" pitchFamily="2" charset="2"/>
                        <a:buNone/>
                        <a:tabLst/>
                        <a:defRPr/>
                      </a:pPr>
                      <a:r>
                        <a:rPr kumimoji="0" lang="en-US" sz="900" b="0" i="0" u="none" strike="noStrike" kern="1200" cap="none" normalizeH="0" baseline="0" dirty="0">
                          <a:ln>
                            <a:noFill/>
                          </a:ln>
                          <a:solidFill>
                            <a:schemeClr val="tx1"/>
                          </a:solidFill>
                          <a:effectLst/>
                          <a:latin typeface="+mn-lt"/>
                          <a:ea typeface="+mn-ea"/>
                          <a:cs typeface="Arial" panose="020B0604020202020204" pitchFamily="34" charset="0"/>
                          <a:sym typeface="Wingdings" pitchFamily="2" charset="2"/>
                        </a:rPr>
                        <a:t>$88</a:t>
                      </a:r>
                    </a:p>
                  </a:txBody>
                  <a:tcPr marL="97198" marR="97198" marT="27432" marB="27432" anchor="ctr" horzOverflow="overflow">
                    <a:lnL>
                      <a:noFill/>
                    </a:lnL>
                    <a:lnR>
                      <a:noFill/>
                    </a:lnR>
                    <a:lnT w="12700" cap="flat" cmpd="sng" algn="ctr">
                      <a:solidFill>
                        <a:srgbClr val="C0C0C0"/>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171450" marR="0" lvl="0" indent="-171450" algn="ctr" defTabSz="1019175" rtl="0" eaLnBrk="1" fontAlgn="base" latinLnBrk="0" hangingPunct="1">
                        <a:lnSpc>
                          <a:spcPct val="100000"/>
                        </a:lnSpc>
                        <a:spcBef>
                          <a:spcPts val="200"/>
                        </a:spcBef>
                        <a:spcAft>
                          <a:spcPts val="100"/>
                        </a:spcAft>
                        <a:buClrTx/>
                        <a:buSzPct val="80000"/>
                        <a:buFont typeface="Wingdings" pitchFamily="2" charset="2"/>
                        <a:buNone/>
                        <a:tabLst/>
                        <a:defRPr/>
                      </a:pPr>
                      <a:r>
                        <a:rPr kumimoji="0" lang="en-US" sz="900" b="0" i="0" u="none" strike="noStrike" kern="1200" cap="none" normalizeH="0" baseline="0" dirty="0">
                          <a:ln>
                            <a:noFill/>
                          </a:ln>
                          <a:solidFill>
                            <a:schemeClr val="tx1"/>
                          </a:solidFill>
                          <a:effectLst/>
                          <a:latin typeface="+mn-lt"/>
                          <a:ea typeface="+mn-ea"/>
                          <a:cs typeface="Arial" panose="020B0604020202020204" pitchFamily="34" charset="0"/>
                          <a:sym typeface="Wingdings" pitchFamily="2" charset="2"/>
                        </a:rPr>
                        <a:t>$26</a:t>
                      </a:r>
                    </a:p>
                  </a:txBody>
                  <a:tcPr marL="97198" marR="97198" marT="27432" marB="27432" anchor="ctr" horzOverflow="overflow">
                    <a:lnL>
                      <a:noFill/>
                    </a:lnL>
                    <a:lnR>
                      <a:noFill/>
                    </a:lnR>
                    <a:lnT w="12700" cap="flat" cmpd="sng" algn="ctr">
                      <a:solidFill>
                        <a:srgbClr val="C0C0C0"/>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171450" marR="0" lvl="0" indent="-171450" algn="ctr" defTabSz="1019175" rtl="0" eaLnBrk="1" fontAlgn="base" latinLnBrk="0" hangingPunct="1">
                        <a:lnSpc>
                          <a:spcPct val="100000"/>
                        </a:lnSpc>
                        <a:spcBef>
                          <a:spcPts val="200"/>
                        </a:spcBef>
                        <a:spcAft>
                          <a:spcPts val="100"/>
                        </a:spcAft>
                        <a:buClrTx/>
                        <a:buSzPct val="80000"/>
                        <a:buFont typeface="Wingdings" pitchFamily="2" charset="2"/>
                        <a:buNone/>
                        <a:tabLst/>
                        <a:defRPr/>
                      </a:pPr>
                      <a:r>
                        <a:rPr kumimoji="0" lang="en-US" sz="900" b="0" i="1" u="none" strike="noStrike" kern="1200" cap="none" normalizeH="0" baseline="0" dirty="0">
                          <a:ln>
                            <a:noFill/>
                          </a:ln>
                          <a:solidFill>
                            <a:schemeClr val="tx1"/>
                          </a:solidFill>
                          <a:effectLst/>
                          <a:latin typeface="+mn-lt"/>
                          <a:ea typeface="+mn-ea"/>
                          <a:cs typeface="Arial" panose="020B0604020202020204" pitchFamily="34" charset="0"/>
                          <a:sym typeface="Wingdings" pitchFamily="2" charset="2"/>
                        </a:rPr>
                        <a:t>30%</a:t>
                      </a:r>
                    </a:p>
                  </a:txBody>
                  <a:tcPr marL="97198" marR="97198" marT="27432" marB="27432" anchor="ctr" horzOverflow="overflow">
                    <a:lnL>
                      <a:noFill/>
                    </a:lnL>
                    <a:lnR>
                      <a:noFill/>
                    </a:lnR>
                    <a:lnT w="12700" cap="flat" cmpd="sng" algn="ctr">
                      <a:solidFill>
                        <a:srgbClr val="C0C0C0"/>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171450" marR="0" lvl="0" indent="-171450" algn="ctr" defTabSz="1019175" rtl="0" eaLnBrk="1" fontAlgn="base" latinLnBrk="0" hangingPunct="1">
                        <a:lnSpc>
                          <a:spcPct val="100000"/>
                        </a:lnSpc>
                        <a:spcBef>
                          <a:spcPts val="200"/>
                        </a:spcBef>
                        <a:spcAft>
                          <a:spcPts val="100"/>
                        </a:spcAft>
                        <a:buClrTx/>
                        <a:buSzPct val="80000"/>
                        <a:buFont typeface="Wingdings" pitchFamily="2" charset="2"/>
                        <a:buNone/>
                        <a:tabLst/>
                        <a:defRPr/>
                      </a:pPr>
                      <a:r>
                        <a:rPr kumimoji="0" lang="en-US" sz="900" b="0" i="0" u="none" strike="noStrike" kern="1200" cap="none" normalizeH="0" baseline="0" dirty="0">
                          <a:ln>
                            <a:noFill/>
                          </a:ln>
                          <a:solidFill>
                            <a:schemeClr val="tx1"/>
                          </a:solidFill>
                          <a:effectLst/>
                          <a:latin typeface="+mn-lt"/>
                          <a:ea typeface="+mn-ea"/>
                          <a:cs typeface="Arial" panose="020B0604020202020204" pitchFamily="34" charset="0"/>
                          <a:sym typeface="Wingdings" pitchFamily="2" charset="2"/>
                        </a:rPr>
                        <a:t>$0.7</a:t>
                      </a:r>
                    </a:p>
                  </a:txBody>
                  <a:tcPr marL="97198" marR="97198" marT="27432" marB="27432" anchor="ctr" horzOverflow="overflow">
                    <a:lnL>
                      <a:noFill/>
                    </a:lnL>
                    <a:lnR>
                      <a:noFill/>
                    </a:lnR>
                    <a:lnT w="12700" cap="flat" cmpd="sng" algn="ctr">
                      <a:solidFill>
                        <a:srgbClr val="C0C0C0"/>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173736" marR="0" indent="-173736" algn="ctr" rtl="0" eaLnBrk="1" fontAlgn="base" latinLnBrk="0" hangingPunct="1">
                        <a:spcBef>
                          <a:spcPts val="200"/>
                        </a:spcBef>
                        <a:spcAft>
                          <a:spcPts val="100"/>
                        </a:spcAft>
                      </a:pPr>
                      <a:r>
                        <a:rPr lang="en-US" sz="900" b="0" i="0" u="none" strike="noStrike" kern="1200" dirty="0">
                          <a:solidFill>
                            <a:schemeClr val="tx1"/>
                          </a:solidFill>
                          <a:highlight>
                            <a:srgbClr val="FFFFFF"/>
                          </a:highlight>
                          <a:latin typeface="+mn-lt"/>
                          <a:cs typeface="Arial" panose="020B0604020202020204" pitchFamily="34" charset="0"/>
                        </a:rPr>
                        <a:t>—</a:t>
                      </a:r>
                    </a:p>
                  </a:txBody>
                  <a:tcPr marL="97198" marR="97198" marT="27432" marB="27432" anchor="ctr" horzOverflow="overflow">
                    <a:lnL>
                      <a:noFill/>
                    </a:lnL>
                    <a:lnR>
                      <a:noFill/>
                    </a:lnR>
                    <a:lnT w="12700" cap="flat" cmpd="sng" algn="ctr">
                      <a:solidFill>
                        <a:srgbClr val="C0C0C0"/>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173736" marR="0" indent="-173736" algn="ctr" rtl="0" eaLnBrk="1" fontAlgn="base" latinLnBrk="0" hangingPunct="1">
                        <a:spcBef>
                          <a:spcPts val="100"/>
                        </a:spcBef>
                        <a:spcAft>
                          <a:spcPts val="100"/>
                        </a:spcAft>
                        <a:buClrTx/>
                        <a:buSzPct val="80000"/>
                        <a:buFont typeface="Wingdings"/>
                        <a:buNone/>
                      </a:pPr>
                      <a:r>
                        <a:rPr kumimoji="0" lang="en-US" sz="1000" b="1" i="0" u="none" strike="noStrike" kern="1200" cap="none" normalizeH="0" baseline="0" dirty="0">
                          <a:ln>
                            <a:noFill/>
                          </a:ln>
                          <a:solidFill>
                            <a:schemeClr val="tx1"/>
                          </a:solidFill>
                          <a:effectLst/>
                          <a:latin typeface="+mn-lt"/>
                          <a:ea typeface="+mn-ea"/>
                          <a:cs typeface="Arial" panose="020B0604020202020204" pitchFamily="34" charset="0"/>
                          <a:sym typeface="Wingdings" pitchFamily="2" charset="2"/>
                        </a:rPr>
                        <a:t>$100</a:t>
                      </a:r>
                    </a:p>
                  </a:txBody>
                  <a:tcPr marL="97198" marR="97198" marT="27432" marB="27432" anchor="ctr" horzOverflow="overflow">
                    <a:lnL>
                      <a:noFill/>
                    </a:lnL>
                    <a:lnR>
                      <a:noFill/>
                    </a:lnR>
                    <a:lnT w="12700" cap="flat" cmpd="sng" algn="ctr">
                      <a:solidFill>
                        <a:srgbClr val="C0C0C0"/>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340596">
                <a:tc>
                  <a:txBody>
                    <a:bodyPr/>
                    <a:lstStyle/>
                    <a:p>
                      <a:pPr marL="0" marR="0" lvl="0" indent="0" algn="l" defTabSz="1019175" rtl="0" eaLnBrk="1" fontAlgn="base" latinLnBrk="0" hangingPunct="1">
                        <a:lnSpc>
                          <a:spcPct val="120000"/>
                        </a:lnSpc>
                        <a:spcBef>
                          <a:spcPts val="100"/>
                        </a:spcBef>
                        <a:spcAft>
                          <a:spcPts val="100"/>
                        </a:spcAft>
                        <a:buClrTx/>
                        <a:buSzTx/>
                        <a:buFont typeface="Wingdings" pitchFamily="2" charset="2"/>
                        <a:buNone/>
                        <a:tabLst/>
                        <a:defRPr/>
                      </a:pPr>
                      <a:r>
                        <a:rPr kumimoji="0" lang="en-US" sz="900" b="1" i="0" u="none" strike="noStrike" cap="none" normalizeH="0" baseline="0" dirty="0">
                          <a:ln>
                            <a:noFill/>
                          </a:ln>
                          <a:solidFill>
                            <a:schemeClr val="tx1"/>
                          </a:solidFill>
                          <a:effectLst/>
                          <a:latin typeface="+mn-lt"/>
                          <a:cs typeface="Arial" panose="020B0604020202020204" pitchFamily="34" charset="0"/>
                          <a:sym typeface="Wingdings" pitchFamily="2" charset="2"/>
                        </a:rPr>
                        <a:t>Total Niche Industrial:</a:t>
                      </a:r>
                    </a:p>
                  </a:txBody>
                  <a:tcPr marL="97198" marR="97198" marT="27432" marB="27432" anchor="ctr"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pPr marL="171450" marR="0" lvl="0" indent="-171450" algn="ctr" defTabSz="1019175" rtl="0" eaLnBrk="1" fontAlgn="base" latinLnBrk="0" hangingPunct="1">
                        <a:lnSpc>
                          <a:spcPct val="100000"/>
                        </a:lnSpc>
                        <a:spcBef>
                          <a:spcPts val="200"/>
                        </a:spcBef>
                        <a:spcAft>
                          <a:spcPts val="100"/>
                        </a:spcAft>
                        <a:buClrTx/>
                        <a:buSzPct val="80000"/>
                        <a:buFont typeface="Wingdings" pitchFamily="2" charset="2"/>
                        <a:buNone/>
                        <a:tabLst/>
                        <a:defRPr/>
                      </a:pPr>
                      <a:endParaRPr kumimoji="0" lang="en-US" sz="900" b="0" i="0" u="none" strike="noStrike" kern="1200" cap="none" normalizeH="0" baseline="0" dirty="0">
                        <a:ln>
                          <a:noFill/>
                        </a:ln>
                        <a:solidFill>
                          <a:schemeClr val="tx1"/>
                        </a:solidFill>
                        <a:effectLst/>
                        <a:latin typeface="+mn-lt"/>
                        <a:ea typeface="+mn-ea"/>
                        <a:cs typeface="Arial" panose="020B0604020202020204" pitchFamily="34" charset="0"/>
                        <a:sym typeface="Wingdings" pitchFamily="2" charset="2"/>
                      </a:endParaRPr>
                    </a:p>
                  </a:txBody>
                  <a:tcPr marL="97198" marR="97198" marT="27432" marB="27432" anchor="ctr"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pPr marL="171450" marR="0" lvl="0" indent="-171450" algn="ctr" defTabSz="1019175" rtl="0" eaLnBrk="1" fontAlgn="base" latinLnBrk="0" hangingPunct="1">
                        <a:lnSpc>
                          <a:spcPct val="100000"/>
                        </a:lnSpc>
                        <a:spcBef>
                          <a:spcPts val="200"/>
                        </a:spcBef>
                        <a:spcAft>
                          <a:spcPts val="100"/>
                        </a:spcAft>
                        <a:buClrTx/>
                        <a:buSzPct val="80000"/>
                        <a:buFont typeface="Wingdings" pitchFamily="2" charset="2"/>
                        <a:buNone/>
                        <a:tabLst/>
                        <a:defRPr/>
                      </a:pPr>
                      <a:r>
                        <a:rPr kumimoji="0" lang="en-US" sz="900" b="1" i="0" u="none" strike="noStrike" kern="1200" cap="none" normalizeH="0" baseline="0" dirty="0">
                          <a:ln>
                            <a:noFill/>
                          </a:ln>
                          <a:solidFill>
                            <a:schemeClr val="tx1"/>
                          </a:solidFill>
                          <a:effectLst/>
                          <a:latin typeface="+mn-lt"/>
                          <a:ea typeface="+mn-ea"/>
                          <a:cs typeface="Arial" panose="020B0604020202020204" pitchFamily="34" charset="0"/>
                          <a:sym typeface="Wingdings" pitchFamily="2" charset="2"/>
                        </a:rPr>
                        <a:t>$694</a:t>
                      </a:r>
                    </a:p>
                  </a:txBody>
                  <a:tcPr marL="97198" marR="97198" marT="27432" marB="27432" anchor="ctr"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pPr marL="171450" marR="0" lvl="0" indent="-171450" algn="ctr" defTabSz="1019175" rtl="0" eaLnBrk="1" fontAlgn="base" latinLnBrk="0" hangingPunct="1">
                        <a:lnSpc>
                          <a:spcPct val="100000"/>
                        </a:lnSpc>
                        <a:spcBef>
                          <a:spcPts val="200"/>
                        </a:spcBef>
                        <a:spcAft>
                          <a:spcPts val="100"/>
                        </a:spcAft>
                        <a:buClrTx/>
                        <a:buSzPct val="80000"/>
                        <a:buFont typeface="Wingdings" pitchFamily="2" charset="2"/>
                        <a:buNone/>
                        <a:tabLst/>
                        <a:defRPr/>
                      </a:pPr>
                      <a:r>
                        <a:rPr kumimoji="0" lang="en-US" sz="900" b="1" i="0" u="none" strike="noStrike" kern="1200" cap="none" normalizeH="0" baseline="0" dirty="0">
                          <a:ln>
                            <a:noFill/>
                          </a:ln>
                          <a:solidFill>
                            <a:schemeClr val="tx1"/>
                          </a:solidFill>
                          <a:effectLst/>
                          <a:latin typeface="+mn-lt"/>
                          <a:ea typeface="+mn-ea"/>
                          <a:cs typeface="Arial" panose="020B0604020202020204" pitchFamily="34" charset="0"/>
                          <a:sym typeface="Wingdings" pitchFamily="2" charset="2"/>
                        </a:rPr>
                        <a:t>$116</a:t>
                      </a:r>
                    </a:p>
                  </a:txBody>
                  <a:tcPr marL="97198" marR="97198" marT="27432" marB="27432" anchor="ctr"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pPr marL="171450" marR="0" lvl="0" indent="-171450" algn="ctr" defTabSz="1019175" rtl="0" eaLnBrk="1" fontAlgn="base" latinLnBrk="0" hangingPunct="1">
                        <a:lnSpc>
                          <a:spcPct val="100000"/>
                        </a:lnSpc>
                        <a:spcBef>
                          <a:spcPts val="200"/>
                        </a:spcBef>
                        <a:spcAft>
                          <a:spcPts val="100"/>
                        </a:spcAft>
                        <a:buClrTx/>
                        <a:buSzPct val="80000"/>
                        <a:buFont typeface="Wingdings" pitchFamily="2" charset="2"/>
                        <a:buNone/>
                        <a:tabLst/>
                        <a:defRPr/>
                      </a:pPr>
                      <a:r>
                        <a:rPr kumimoji="0" lang="en-US" sz="900" b="1" i="0" u="none" strike="noStrike" kern="1200" cap="none" normalizeH="0" baseline="0" dirty="0">
                          <a:ln>
                            <a:noFill/>
                          </a:ln>
                          <a:solidFill>
                            <a:schemeClr val="tx1"/>
                          </a:solidFill>
                          <a:effectLst/>
                          <a:latin typeface="+mn-lt"/>
                          <a:ea typeface="+mn-ea"/>
                          <a:cs typeface="Arial" panose="020B0604020202020204" pitchFamily="34" charset="0"/>
                          <a:sym typeface="Wingdings" pitchFamily="2" charset="2"/>
                        </a:rPr>
                        <a:t>17%  </a:t>
                      </a:r>
                    </a:p>
                  </a:txBody>
                  <a:tcPr marL="97198" marR="97198" marT="27432" marB="27432" anchor="ctr"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pPr marL="171450" marR="0" lvl="0" indent="-171450" algn="ctr" defTabSz="1019175" rtl="0" eaLnBrk="1" fontAlgn="base" latinLnBrk="0" hangingPunct="1">
                        <a:lnSpc>
                          <a:spcPct val="100000"/>
                        </a:lnSpc>
                        <a:spcBef>
                          <a:spcPts val="200"/>
                        </a:spcBef>
                        <a:spcAft>
                          <a:spcPts val="100"/>
                        </a:spcAft>
                        <a:buClrTx/>
                        <a:buSzPct val="80000"/>
                        <a:buFont typeface="Wingdings" pitchFamily="2" charset="2"/>
                        <a:buNone/>
                        <a:tabLst/>
                        <a:defRPr/>
                      </a:pPr>
                      <a:r>
                        <a:rPr kumimoji="0" lang="en-US" sz="900" b="1" i="0" u="none" strike="noStrike" kern="1200" cap="none" normalizeH="0" baseline="0" dirty="0">
                          <a:ln>
                            <a:noFill/>
                          </a:ln>
                          <a:solidFill>
                            <a:schemeClr val="tx1"/>
                          </a:solidFill>
                          <a:effectLst/>
                          <a:latin typeface="+mn-lt"/>
                          <a:ea typeface="+mn-ea"/>
                          <a:cs typeface="Arial" panose="020B0604020202020204" pitchFamily="34" charset="0"/>
                          <a:sym typeface="Wingdings" pitchFamily="2" charset="2"/>
                        </a:rPr>
                        <a:t>$9.7</a:t>
                      </a:r>
                    </a:p>
                  </a:txBody>
                  <a:tcPr marL="97198" marR="97198" marT="27432" marB="27432" anchor="ctr"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pPr marL="171450" marR="0" lvl="0" indent="-171450" algn="ctr" defTabSz="1019175" rtl="0" eaLnBrk="1" fontAlgn="base" latinLnBrk="0" hangingPunct="1">
                        <a:lnSpc>
                          <a:spcPct val="100000"/>
                        </a:lnSpc>
                        <a:spcBef>
                          <a:spcPts val="200"/>
                        </a:spcBef>
                        <a:spcAft>
                          <a:spcPts val="100"/>
                        </a:spcAft>
                        <a:buClrTx/>
                        <a:buSzPct val="80000"/>
                        <a:buFont typeface="Wingdings" pitchFamily="2" charset="2"/>
                        <a:buNone/>
                        <a:tabLst/>
                        <a:defRPr/>
                      </a:pPr>
                      <a:r>
                        <a:rPr kumimoji="0" lang="en-US" sz="900" b="1" i="0" u="none" strike="noStrike" kern="1200" cap="none" normalizeH="0" baseline="0" dirty="0">
                          <a:ln>
                            <a:noFill/>
                          </a:ln>
                          <a:solidFill>
                            <a:schemeClr val="tx1"/>
                          </a:solidFill>
                          <a:effectLst/>
                          <a:latin typeface="+mn-lt"/>
                          <a:ea typeface="+mn-ea"/>
                          <a:cs typeface="Arial" panose="020B0604020202020204" pitchFamily="34" charset="0"/>
                          <a:sym typeface="Wingdings" pitchFamily="2" charset="2"/>
                        </a:rPr>
                        <a:t>$4.3</a:t>
                      </a:r>
                    </a:p>
                  </a:txBody>
                  <a:tcPr marL="97198" marR="97198" marT="27432" marB="27432" anchor="ctr"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pPr marL="173736" marR="0" indent="-173736" algn="ctr" rtl="0" eaLnBrk="1" fontAlgn="base" latinLnBrk="0" hangingPunct="1">
                        <a:spcBef>
                          <a:spcPts val="100"/>
                        </a:spcBef>
                        <a:spcAft>
                          <a:spcPts val="100"/>
                        </a:spcAft>
                        <a:buClrTx/>
                        <a:buSzPct val="80000"/>
                        <a:buFont typeface="Wingdings"/>
                        <a:buNone/>
                      </a:pPr>
                      <a:endParaRPr lang="en-US" sz="1000" b="1" i="0" kern="1200" dirty="0">
                        <a:solidFill>
                          <a:schemeClr val="tx1"/>
                        </a:solidFill>
                        <a:latin typeface="+mn-lt"/>
                        <a:ea typeface="+mn-ea"/>
                        <a:cs typeface="Arial" panose="020B0604020202020204" pitchFamily="34" charset="0"/>
                      </a:endParaRPr>
                    </a:p>
                  </a:txBody>
                  <a:tcPr marL="97198" marR="97198" marT="27432" marB="27432" anchor="ctr"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13"/>
                  </a:ext>
                </a:extLst>
              </a:tr>
              <a:tr h="340596">
                <a:tc>
                  <a:txBody>
                    <a:bodyPr/>
                    <a:lstStyle/>
                    <a:p>
                      <a:pPr marL="171450" marR="0" lvl="0" indent="-171450" algn="ctr" defTabSz="1019175" rtl="0" eaLnBrk="1" fontAlgn="base" latinLnBrk="0" hangingPunct="1">
                        <a:lnSpc>
                          <a:spcPct val="100000"/>
                        </a:lnSpc>
                        <a:spcBef>
                          <a:spcPts val="200"/>
                        </a:spcBef>
                        <a:spcAft>
                          <a:spcPts val="100"/>
                        </a:spcAft>
                        <a:buClrTx/>
                        <a:buSzPct val="80000"/>
                        <a:buFont typeface="Wingdings" pitchFamily="2" charset="2"/>
                        <a:buNone/>
                        <a:tabLst/>
                        <a:defRPr/>
                      </a:pPr>
                      <a:r>
                        <a:rPr kumimoji="0" lang="en-US" sz="1100" b="1" i="0" u="none" strike="noStrike" kern="1200" cap="none" normalizeH="0" baseline="0" dirty="0">
                          <a:ln>
                            <a:noFill/>
                          </a:ln>
                          <a:solidFill>
                            <a:schemeClr val="bg1"/>
                          </a:solidFill>
                          <a:effectLst/>
                          <a:latin typeface="+mn-lt"/>
                          <a:ea typeface="+mn-ea"/>
                          <a:cs typeface="Arial" panose="020B0604020202020204" pitchFamily="34" charset="0"/>
                        </a:rPr>
                        <a:t>Consolidated: </a:t>
                      </a:r>
                    </a:p>
                  </a:txBody>
                  <a:tcPr marL="97155" marR="97155" marT="27432" marB="27432"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DEB971"/>
                    </a:solidFill>
                  </a:tcPr>
                </a:tc>
                <a:tc>
                  <a:txBody>
                    <a:bodyPr/>
                    <a:lstStyle/>
                    <a:p>
                      <a:pPr marL="171450" marR="0" lvl="0" indent="-171450" algn="ctr" defTabSz="1019175" rtl="0" eaLnBrk="1" fontAlgn="base" latinLnBrk="0" hangingPunct="1">
                        <a:lnSpc>
                          <a:spcPct val="100000"/>
                        </a:lnSpc>
                        <a:spcBef>
                          <a:spcPts val="200"/>
                        </a:spcBef>
                        <a:spcAft>
                          <a:spcPts val="100"/>
                        </a:spcAft>
                        <a:buClrTx/>
                        <a:buSzPct val="80000"/>
                        <a:buFont typeface="Wingdings" pitchFamily="2" charset="2"/>
                        <a:buNone/>
                        <a:tabLst/>
                        <a:defRPr/>
                      </a:pPr>
                      <a:endParaRPr kumimoji="0" lang="en-US" sz="1100" b="1" i="0" u="none" strike="noStrike" kern="1200" cap="none" normalizeH="0" baseline="0" dirty="0">
                        <a:ln>
                          <a:noFill/>
                        </a:ln>
                        <a:solidFill>
                          <a:schemeClr val="bg1"/>
                        </a:solidFill>
                        <a:effectLst/>
                        <a:latin typeface="+mn-lt"/>
                        <a:ea typeface="+mn-ea"/>
                        <a:cs typeface="Arial" panose="020B0604020202020204" pitchFamily="34" charset="0"/>
                      </a:endParaRPr>
                    </a:p>
                  </a:txBody>
                  <a:tcPr marL="97155" marR="97155" marT="27432" marB="27432"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DEB971"/>
                    </a:solidFill>
                  </a:tcPr>
                </a:tc>
                <a:tc>
                  <a:txBody>
                    <a:bodyPr/>
                    <a:lstStyle/>
                    <a:p>
                      <a:pPr marL="171450" marR="0" lvl="0" indent="-171450" algn="ctr" defTabSz="1019175" rtl="0" eaLnBrk="1" fontAlgn="base" latinLnBrk="0" hangingPunct="1">
                        <a:lnSpc>
                          <a:spcPct val="100000"/>
                        </a:lnSpc>
                        <a:spcBef>
                          <a:spcPts val="200"/>
                        </a:spcBef>
                        <a:spcAft>
                          <a:spcPts val="100"/>
                        </a:spcAft>
                        <a:buClrTx/>
                        <a:buSzPct val="80000"/>
                        <a:buFont typeface="Wingdings" pitchFamily="2" charset="2"/>
                        <a:buNone/>
                        <a:tabLst/>
                        <a:defRPr/>
                      </a:pPr>
                      <a:r>
                        <a:rPr kumimoji="0" lang="en-US" sz="1100" b="1" i="0" u="none" strike="noStrike" kern="1200" cap="none" normalizeH="0" baseline="0" dirty="0">
                          <a:ln>
                            <a:noFill/>
                          </a:ln>
                          <a:solidFill>
                            <a:schemeClr val="bg1"/>
                          </a:solidFill>
                          <a:effectLst/>
                          <a:latin typeface="+mn-lt"/>
                          <a:ea typeface="+mn-ea"/>
                          <a:cs typeface="Arial" panose="020B0604020202020204" pitchFamily="34" charset="0"/>
                          <a:sym typeface="Wingdings" pitchFamily="2" charset="2"/>
                        </a:rPr>
                        <a:t>$1,744</a:t>
                      </a:r>
                    </a:p>
                  </a:txBody>
                  <a:tcPr marL="97198" marR="97198" marT="27432" marB="27432" anchor="ctr"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DEB971"/>
                    </a:solidFill>
                  </a:tcPr>
                </a:tc>
                <a:tc>
                  <a:txBody>
                    <a:bodyPr/>
                    <a:lstStyle/>
                    <a:p>
                      <a:pPr marL="171450" marR="0" lvl="0" indent="-171450" algn="ctr" defTabSz="1019175" rtl="0" eaLnBrk="1" fontAlgn="base" latinLnBrk="0" hangingPunct="1">
                        <a:lnSpc>
                          <a:spcPct val="100000"/>
                        </a:lnSpc>
                        <a:spcBef>
                          <a:spcPts val="200"/>
                        </a:spcBef>
                        <a:spcAft>
                          <a:spcPts val="100"/>
                        </a:spcAft>
                        <a:buClrTx/>
                        <a:buSzPct val="80000"/>
                        <a:buFont typeface="Wingdings" pitchFamily="2" charset="2"/>
                        <a:buNone/>
                        <a:tabLst/>
                        <a:defRPr/>
                      </a:pPr>
                      <a:r>
                        <a:rPr kumimoji="0" lang="en-US" sz="1100" b="1" i="0" u="none" strike="noStrike" kern="1200" cap="none" normalizeH="0" baseline="0" dirty="0">
                          <a:ln>
                            <a:noFill/>
                          </a:ln>
                          <a:solidFill>
                            <a:schemeClr val="bg1"/>
                          </a:solidFill>
                          <a:effectLst/>
                          <a:latin typeface="+mn-lt"/>
                          <a:ea typeface="+mn-ea"/>
                          <a:cs typeface="Arial" panose="020B0604020202020204" pitchFamily="34" charset="0"/>
                          <a:sym typeface="Wingdings" pitchFamily="2" charset="2"/>
                        </a:rPr>
                        <a:t>$320</a:t>
                      </a:r>
                      <a:r>
                        <a:rPr kumimoji="0" lang="en-US" sz="1100" b="1" i="0" u="none" strike="noStrike" cap="none" normalizeH="0" baseline="30000" dirty="0">
                          <a:ln>
                            <a:noFill/>
                          </a:ln>
                          <a:solidFill>
                            <a:schemeClr val="bg1"/>
                          </a:solidFill>
                          <a:effectLst/>
                          <a:latin typeface="+mn-lt"/>
                          <a:cs typeface="Arial" panose="020B0604020202020204" pitchFamily="34" charset="0"/>
                        </a:rPr>
                        <a:t>(3)</a:t>
                      </a:r>
                      <a:endParaRPr kumimoji="0" lang="en-US" sz="1100" b="1" i="0" u="none" strike="noStrike" kern="1200" cap="none" normalizeH="0" baseline="0" dirty="0">
                        <a:ln>
                          <a:noFill/>
                        </a:ln>
                        <a:solidFill>
                          <a:schemeClr val="bg1"/>
                        </a:solidFill>
                        <a:effectLst/>
                        <a:latin typeface="+mn-lt"/>
                        <a:ea typeface="+mn-ea"/>
                        <a:cs typeface="Arial" panose="020B0604020202020204" pitchFamily="34" charset="0"/>
                        <a:sym typeface="Wingdings" pitchFamily="2" charset="2"/>
                      </a:endParaRPr>
                    </a:p>
                  </a:txBody>
                  <a:tcPr marL="97198" marR="97198" marT="27432" marB="27432" anchor="ctr"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DEB971"/>
                    </a:solidFill>
                  </a:tcPr>
                </a:tc>
                <a:tc>
                  <a:txBody>
                    <a:bodyPr/>
                    <a:lstStyle/>
                    <a:p>
                      <a:pPr marL="171450" marR="0" lvl="0" indent="-171450" algn="ctr" defTabSz="1019175" rtl="0" eaLnBrk="1" fontAlgn="base" latinLnBrk="0" hangingPunct="1">
                        <a:lnSpc>
                          <a:spcPct val="100000"/>
                        </a:lnSpc>
                        <a:spcBef>
                          <a:spcPts val="200"/>
                        </a:spcBef>
                        <a:spcAft>
                          <a:spcPts val="100"/>
                        </a:spcAft>
                        <a:buClrTx/>
                        <a:buSzPct val="80000"/>
                        <a:buFont typeface="Wingdings" pitchFamily="2" charset="2"/>
                        <a:buNone/>
                        <a:tabLst/>
                        <a:defRPr/>
                      </a:pPr>
                      <a:r>
                        <a:rPr kumimoji="0" lang="en-US" sz="1100" b="1" i="0" u="none" strike="noStrike" kern="1200" cap="none" normalizeH="0" baseline="0" dirty="0">
                          <a:ln>
                            <a:noFill/>
                          </a:ln>
                          <a:solidFill>
                            <a:schemeClr val="bg1"/>
                          </a:solidFill>
                          <a:effectLst/>
                          <a:latin typeface="+mn-lt"/>
                          <a:ea typeface="+mn-ea"/>
                          <a:cs typeface="Arial" panose="020B0604020202020204" pitchFamily="34" charset="0"/>
                          <a:sym typeface="Wingdings" pitchFamily="2" charset="2"/>
                        </a:rPr>
                        <a:t>18%</a:t>
                      </a:r>
                    </a:p>
                  </a:txBody>
                  <a:tcPr marL="97198" marR="97198" marT="27432" marB="27432" anchor="ctr"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DEB971"/>
                    </a:solidFill>
                  </a:tcPr>
                </a:tc>
                <a:tc>
                  <a:txBody>
                    <a:bodyPr/>
                    <a:lstStyle/>
                    <a:p>
                      <a:pPr marL="171450" marR="0" lvl="0" indent="-171450" algn="ctr" defTabSz="1019175" rtl="0" eaLnBrk="1" fontAlgn="base" latinLnBrk="0" hangingPunct="1">
                        <a:lnSpc>
                          <a:spcPct val="100000"/>
                        </a:lnSpc>
                        <a:spcBef>
                          <a:spcPts val="200"/>
                        </a:spcBef>
                        <a:spcAft>
                          <a:spcPts val="100"/>
                        </a:spcAft>
                        <a:buClrTx/>
                        <a:buSzPct val="80000"/>
                        <a:buFont typeface="Wingdings" pitchFamily="2" charset="2"/>
                        <a:buNone/>
                        <a:tabLst/>
                        <a:defRPr/>
                      </a:pPr>
                      <a:r>
                        <a:rPr kumimoji="0" lang="en-US" sz="1100" b="1" i="0" u="none" strike="noStrike" kern="1200" cap="none" normalizeH="0" baseline="0" dirty="0">
                          <a:ln>
                            <a:noFill/>
                          </a:ln>
                          <a:solidFill>
                            <a:schemeClr val="bg1"/>
                          </a:solidFill>
                          <a:effectLst/>
                          <a:latin typeface="+mn-lt"/>
                          <a:ea typeface="+mn-ea"/>
                          <a:cs typeface="Arial" panose="020B0604020202020204" pitchFamily="34" charset="0"/>
                          <a:sym typeface="Wingdings" pitchFamily="2" charset="2"/>
                        </a:rPr>
                        <a:t>$18.6</a:t>
                      </a:r>
                    </a:p>
                  </a:txBody>
                  <a:tcPr marL="97198" marR="97198" marT="27432" marB="27432" anchor="ctr"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DEB971"/>
                    </a:solidFill>
                  </a:tcPr>
                </a:tc>
                <a:tc>
                  <a:txBody>
                    <a:bodyPr/>
                    <a:lstStyle/>
                    <a:p>
                      <a:pPr marL="171450" marR="0" lvl="0" indent="-171450" algn="ctr" defTabSz="1019175" rtl="0" eaLnBrk="1" fontAlgn="base" latinLnBrk="0" hangingPunct="1">
                        <a:lnSpc>
                          <a:spcPct val="100000"/>
                        </a:lnSpc>
                        <a:spcBef>
                          <a:spcPts val="200"/>
                        </a:spcBef>
                        <a:spcAft>
                          <a:spcPts val="100"/>
                        </a:spcAft>
                        <a:buClrTx/>
                        <a:buSzPct val="80000"/>
                        <a:buFont typeface="Wingdings" pitchFamily="2" charset="2"/>
                        <a:buNone/>
                        <a:tabLst/>
                        <a:defRPr/>
                      </a:pPr>
                      <a:r>
                        <a:rPr kumimoji="0" lang="en-US" sz="1100" b="1" i="0" u="none" strike="noStrike" kern="1200" cap="none" normalizeH="0" baseline="0" dirty="0">
                          <a:ln>
                            <a:noFill/>
                          </a:ln>
                          <a:solidFill>
                            <a:schemeClr val="bg1"/>
                          </a:solidFill>
                          <a:effectLst/>
                          <a:latin typeface="+mn-lt"/>
                          <a:ea typeface="+mn-ea"/>
                          <a:cs typeface="Arial" panose="020B0604020202020204" pitchFamily="34" charset="0"/>
                          <a:sym typeface="Wingdings" pitchFamily="2" charset="2"/>
                        </a:rPr>
                        <a:t>$13.1</a:t>
                      </a:r>
                    </a:p>
                  </a:txBody>
                  <a:tcPr marL="97198" marR="97198" marT="27432" marB="27432" anchor="ctr"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DEB971"/>
                    </a:solidFill>
                  </a:tcPr>
                </a:tc>
                <a:tc>
                  <a:txBody>
                    <a:bodyPr/>
                    <a:lstStyle/>
                    <a:p>
                      <a:pPr marL="171450" marR="0" lvl="0" indent="-171450" algn="ctr" defTabSz="1019175" rtl="0" eaLnBrk="1" fontAlgn="base" latinLnBrk="0" hangingPunct="1">
                        <a:lnSpc>
                          <a:spcPct val="100000"/>
                        </a:lnSpc>
                        <a:spcBef>
                          <a:spcPts val="200"/>
                        </a:spcBef>
                        <a:spcAft>
                          <a:spcPts val="100"/>
                        </a:spcAft>
                        <a:buClrTx/>
                        <a:buSzPct val="80000"/>
                        <a:buFont typeface="Wingdings" pitchFamily="2" charset="2"/>
                        <a:buNone/>
                        <a:tabLst/>
                        <a:defRPr/>
                      </a:pPr>
                      <a:r>
                        <a:rPr kumimoji="0" lang="en-US" sz="1000" b="1" i="0" u="none" strike="noStrike" kern="1200" cap="none" normalizeH="0" baseline="0" dirty="0">
                          <a:ln>
                            <a:noFill/>
                          </a:ln>
                          <a:solidFill>
                            <a:schemeClr val="bg1"/>
                          </a:solidFill>
                          <a:effectLst/>
                          <a:latin typeface="+mn-lt"/>
                          <a:ea typeface="+mn-ea"/>
                          <a:cs typeface="Arial" panose="020B0604020202020204" pitchFamily="34" charset="0"/>
                        </a:rPr>
                        <a:t>$2,411</a:t>
                      </a:r>
                    </a:p>
                  </a:txBody>
                  <a:tcPr marL="9525" marR="9525" marT="9525"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DEB971"/>
                    </a:solidFill>
                  </a:tcPr>
                </a:tc>
                <a:extLst>
                  <a:ext uri="{0D108BD9-81ED-4DB2-BD59-A6C34878D82A}">
                    <a16:rowId xmlns:a16="http://schemas.microsoft.com/office/drawing/2014/main" val="10014"/>
                  </a:ext>
                </a:extLst>
              </a:tr>
            </a:tbl>
          </a:graphicData>
        </a:graphic>
      </p:graphicFrame>
      <p:sp>
        <p:nvSpPr>
          <p:cNvPr id="24" name="TextBox 23">
            <a:extLst>
              <a:ext uri="{FF2B5EF4-FFF2-40B4-BE49-F238E27FC236}">
                <a16:creationId xmlns:a16="http://schemas.microsoft.com/office/drawing/2014/main" id="{0813953B-7FAB-5A4D-81F6-2F6C3AC1D953}"/>
              </a:ext>
            </a:extLst>
          </p:cNvPr>
          <p:cNvSpPr txBox="1"/>
          <p:nvPr/>
        </p:nvSpPr>
        <p:spPr>
          <a:xfrm>
            <a:off x="2110595" y="4340637"/>
            <a:ext cx="399638" cy="158642"/>
          </a:xfrm>
          <a:prstGeom prst="rect">
            <a:avLst/>
          </a:prstGeom>
          <a:noFill/>
        </p:spPr>
        <p:txBody>
          <a:bodyPr wrap="square" rtlCol="0">
            <a:spAutoFit/>
          </a:bodyPr>
          <a:lstStyle/>
          <a:p>
            <a:endParaRPr lang="en-US" sz="700" dirty="0">
              <a:latin typeface="Arial" panose="020B0604020202020204" pitchFamily="34" charset="0"/>
              <a:cs typeface="Arial" panose="020B0604020202020204" pitchFamily="34" charset="0"/>
            </a:endParaRPr>
          </a:p>
        </p:txBody>
      </p:sp>
      <p:pic>
        <p:nvPicPr>
          <p:cNvPr id="25" name="Picture 24">
            <a:extLst>
              <a:ext uri="{FF2B5EF4-FFF2-40B4-BE49-F238E27FC236}">
                <a16:creationId xmlns:a16="http://schemas.microsoft.com/office/drawing/2014/main" id="{A152FD33-E0AC-2A49-94D7-DF8DA4C9118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6161" y="2446078"/>
            <a:ext cx="983758" cy="205007"/>
          </a:xfrm>
          <a:prstGeom prst="rect">
            <a:avLst/>
          </a:prstGeom>
        </p:spPr>
      </p:pic>
      <p:pic>
        <p:nvPicPr>
          <p:cNvPr id="26" name="Picture 25">
            <a:extLst>
              <a:ext uri="{FF2B5EF4-FFF2-40B4-BE49-F238E27FC236}">
                <a16:creationId xmlns:a16="http://schemas.microsoft.com/office/drawing/2014/main" id="{7D7C6659-8FA1-EB45-910F-4C62CD5F048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6161" y="2131132"/>
            <a:ext cx="566703" cy="181614"/>
          </a:xfrm>
          <a:prstGeom prst="rect">
            <a:avLst/>
          </a:prstGeom>
        </p:spPr>
      </p:pic>
      <p:pic>
        <p:nvPicPr>
          <p:cNvPr id="28" name="Picture 27">
            <a:extLst>
              <a:ext uri="{FF2B5EF4-FFF2-40B4-BE49-F238E27FC236}">
                <a16:creationId xmlns:a16="http://schemas.microsoft.com/office/drawing/2014/main" id="{AD551A65-FE63-0244-AD2F-78FC7FC78F9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8870" y="3483479"/>
            <a:ext cx="630285" cy="148214"/>
          </a:xfrm>
          <a:prstGeom prst="rect">
            <a:avLst/>
          </a:prstGeom>
        </p:spPr>
      </p:pic>
      <p:pic>
        <p:nvPicPr>
          <p:cNvPr id="4" name="Picture 3">
            <a:extLst>
              <a:ext uri="{FF2B5EF4-FFF2-40B4-BE49-F238E27FC236}">
                <a16:creationId xmlns:a16="http://schemas.microsoft.com/office/drawing/2014/main" id="{C0EE0386-B382-4F43-8F46-F7640C33AB7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6161" y="5477929"/>
            <a:ext cx="844305" cy="236405"/>
          </a:xfrm>
          <a:prstGeom prst="rect">
            <a:avLst/>
          </a:prstGeom>
        </p:spPr>
      </p:pic>
      <p:pic>
        <p:nvPicPr>
          <p:cNvPr id="6" name="Picture 5">
            <a:extLst>
              <a:ext uri="{FF2B5EF4-FFF2-40B4-BE49-F238E27FC236}">
                <a16:creationId xmlns:a16="http://schemas.microsoft.com/office/drawing/2014/main" id="{E57CE960-4CD9-4F47-92AB-3E2F05444D0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50852" y="2736481"/>
            <a:ext cx="653737" cy="334714"/>
          </a:xfrm>
          <a:prstGeom prst="rect">
            <a:avLst/>
          </a:prstGeom>
        </p:spPr>
      </p:pic>
      <p:pic>
        <p:nvPicPr>
          <p:cNvPr id="9" name="Picture 8">
            <a:extLst>
              <a:ext uri="{FF2B5EF4-FFF2-40B4-BE49-F238E27FC236}">
                <a16:creationId xmlns:a16="http://schemas.microsoft.com/office/drawing/2014/main" id="{772574D8-A38C-674D-A9A3-462518859C3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80904" y="3066505"/>
            <a:ext cx="462305" cy="259661"/>
          </a:xfrm>
          <a:prstGeom prst="rect">
            <a:avLst/>
          </a:prstGeom>
        </p:spPr>
      </p:pic>
      <p:pic>
        <p:nvPicPr>
          <p:cNvPr id="30" name="Picture 29">
            <a:extLst>
              <a:ext uri="{FF2B5EF4-FFF2-40B4-BE49-F238E27FC236}">
                <a16:creationId xmlns:a16="http://schemas.microsoft.com/office/drawing/2014/main" id="{2F0671B4-07C2-804E-954A-E7799E841B7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68870" y="4486849"/>
            <a:ext cx="383246" cy="168299"/>
          </a:xfrm>
          <a:prstGeom prst="rect">
            <a:avLst/>
          </a:prstGeom>
        </p:spPr>
      </p:pic>
      <p:pic>
        <p:nvPicPr>
          <p:cNvPr id="34" name="Picture 33">
            <a:extLst>
              <a:ext uri="{FF2B5EF4-FFF2-40B4-BE49-F238E27FC236}">
                <a16:creationId xmlns:a16="http://schemas.microsoft.com/office/drawing/2014/main" id="{A5652E3D-6832-E045-B503-40968D7D796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86161" y="5176022"/>
            <a:ext cx="1436856" cy="200975"/>
          </a:xfrm>
          <a:prstGeom prst="rect">
            <a:avLst/>
          </a:prstGeom>
        </p:spPr>
      </p:pic>
      <p:pic>
        <p:nvPicPr>
          <p:cNvPr id="3" name="Picture 2">
            <a:extLst>
              <a:ext uri="{FF2B5EF4-FFF2-40B4-BE49-F238E27FC236}">
                <a16:creationId xmlns:a16="http://schemas.microsoft.com/office/drawing/2014/main" id="{5094D848-548C-4BE4-AC32-8228404E42C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0852" y="3772044"/>
            <a:ext cx="814253" cy="300476"/>
          </a:xfrm>
          <a:prstGeom prst="rect">
            <a:avLst/>
          </a:prstGeom>
        </p:spPr>
      </p:pic>
      <p:sp>
        <p:nvSpPr>
          <p:cNvPr id="15" name="Text Placeholder 14">
            <a:extLst>
              <a:ext uri="{FF2B5EF4-FFF2-40B4-BE49-F238E27FC236}">
                <a16:creationId xmlns:a16="http://schemas.microsoft.com/office/drawing/2014/main" id="{A2FA79FA-C2ED-43A5-A8A2-9AA61AAE21B4}"/>
              </a:ext>
            </a:extLst>
          </p:cNvPr>
          <p:cNvSpPr>
            <a:spLocks noGrp="1"/>
          </p:cNvSpPr>
          <p:nvPr>
            <p:ph type="body" sz="quarter" idx="15"/>
          </p:nvPr>
        </p:nvSpPr>
        <p:spPr>
          <a:xfrm>
            <a:off x="722690" y="6537218"/>
            <a:ext cx="9774695" cy="148761"/>
          </a:xfrm>
        </p:spPr>
        <p:txBody>
          <a:bodyPr/>
          <a:lstStyle/>
          <a:p>
            <a:r>
              <a:rPr lang="en-US" b="1" dirty="0"/>
              <a:t>1</a:t>
            </a:r>
            <a:r>
              <a:rPr lang="en-US" dirty="0"/>
              <a:t>. Revenue, Adj. EBITDA, Capex shown pro forma for acquisition of Marucci and BOA Technology.    </a:t>
            </a:r>
            <a:r>
              <a:rPr lang="en-US" b="1" dirty="0"/>
              <a:t>2</a:t>
            </a:r>
            <a:r>
              <a:rPr lang="en-US" dirty="0"/>
              <a:t>. Growth Capex at 5.11 for retail store rollout.    </a:t>
            </a:r>
            <a:r>
              <a:rPr lang="en-US" b="1" dirty="0"/>
              <a:t>3</a:t>
            </a:r>
            <a:r>
              <a:rPr lang="en-US" dirty="0"/>
              <a:t>. Subsidiary Adj. EBITDA does not include ~$14million of corporate expenses.</a:t>
            </a:r>
          </a:p>
        </p:txBody>
      </p:sp>
      <p:pic>
        <p:nvPicPr>
          <p:cNvPr id="8" name="Picture 7" descr="Logo&#10;&#10;Description automatically generated">
            <a:extLst>
              <a:ext uri="{FF2B5EF4-FFF2-40B4-BE49-F238E27FC236}">
                <a16:creationId xmlns:a16="http://schemas.microsoft.com/office/drawing/2014/main" id="{0D3906E5-9F50-4C06-826F-7A5160D41C36}"/>
              </a:ext>
            </a:extLst>
          </p:cNvPr>
          <p:cNvPicPr>
            <a:picLocks noChangeAspect="1"/>
          </p:cNvPicPr>
          <p:nvPr/>
        </p:nvPicPr>
        <p:blipFill>
          <a:blip r:embed="rId13"/>
          <a:stretch>
            <a:fillRect/>
          </a:stretch>
        </p:blipFill>
        <p:spPr>
          <a:xfrm>
            <a:off x="286161" y="4763093"/>
            <a:ext cx="814253" cy="306127"/>
          </a:xfrm>
          <a:prstGeom prst="rect">
            <a:avLst/>
          </a:prstGeom>
        </p:spPr>
      </p:pic>
    </p:spTree>
    <p:extLst>
      <p:ext uri="{BB962C8B-B14F-4D97-AF65-F5344CB8AC3E}">
        <p14:creationId xmlns:p14="http://schemas.microsoft.com/office/powerpoint/2010/main" val="38837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7FD816C-01A6-0544-90E8-28D22FE9A168}"/>
              </a:ext>
            </a:extLst>
          </p:cNvPr>
          <p:cNvSpPr>
            <a:spLocks noGrp="1"/>
          </p:cNvSpPr>
          <p:nvPr>
            <p:ph type="title"/>
          </p:nvPr>
        </p:nvSpPr>
        <p:spPr/>
        <p:txBody>
          <a:bodyPr/>
          <a:lstStyle/>
          <a:p>
            <a:r>
              <a:rPr lang="en-US" dirty="0"/>
              <a:t>Diversity producing consistent cash flow </a:t>
            </a:r>
            <a:br>
              <a:rPr lang="en-US" dirty="0"/>
            </a:br>
            <a:r>
              <a:rPr lang="en-US" dirty="0"/>
              <a:t>and earnings</a:t>
            </a:r>
          </a:p>
        </p:txBody>
      </p:sp>
      <p:sp>
        <p:nvSpPr>
          <p:cNvPr id="8" name="Text Placeholder 7">
            <a:extLst>
              <a:ext uri="{FF2B5EF4-FFF2-40B4-BE49-F238E27FC236}">
                <a16:creationId xmlns:a16="http://schemas.microsoft.com/office/drawing/2014/main" id="{E9BC188F-4965-884A-A14F-F46C001348A3}"/>
              </a:ext>
            </a:extLst>
          </p:cNvPr>
          <p:cNvSpPr>
            <a:spLocks noGrp="1"/>
          </p:cNvSpPr>
          <p:nvPr>
            <p:ph type="body" sz="quarter" idx="15"/>
          </p:nvPr>
        </p:nvSpPr>
        <p:spPr/>
        <p:txBody>
          <a:bodyPr/>
          <a:lstStyle/>
          <a:p>
            <a:r>
              <a:rPr lang="en-US" dirty="0"/>
              <a:t>Note: References to Adjusted EBITDA and Revenue includes Pro Forma information for Marucci and BOA.  </a:t>
            </a:r>
          </a:p>
        </p:txBody>
      </p:sp>
      <p:pic>
        <p:nvPicPr>
          <p:cNvPr id="22" name="Picture 21">
            <a:extLst>
              <a:ext uri="{FF2B5EF4-FFF2-40B4-BE49-F238E27FC236}">
                <a16:creationId xmlns:a16="http://schemas.microsoft.com/office/drawing/2014/main" id="{9C65CD0B-8436-814C-89C2-8880F721BA2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1692154"/>
            <a:ext cx="6972299" cy="4531837"/>
          </a:xfrm>
          <a:prstGeom prst="rect">
            <a:avLst/>
          </a:prstGeom>
        </p:spPr>
      </p:pic>
      <p:sp>
        <p:nvSpPr>
          <p:cNvPr id="29" name="Rectangle 28">
            <a:extLst>
              <a:ext uri="{FF2B5EF4-FFF2-40B4-BE49-F238E27FC236}">
                <a16:creationId xmlns:a16="http://schemas.microsoft.com/office/drawing/2014/main" id="{62FA4909-B9EE-BD40-A828-BF0214CD526E}"/>
              </a:ext>
            </a:extLst>
          </p:cNvPr>
          <p:cNvSpPr/>
          <p:nvPr/>
        </p:nvSpPr>
        <p:spPr>
          <a:xfrm>
            <a:off x="7162800" y="0"/>
            <a:ext cx="5029199" cy="6769100"/>
          </a:xfrm>
          <a:prstGeom prst="rect">
            <a:avLst/>
          </a:prstGeom>
          <a:solidFill>
            <a:schemeClr val="accent5">
              <a:lumMod val="20000"/>
              <a:lumOff val="80000"/>
            </a:schemeClr>
          </a:solidFill>
          <a:ln>
            <a:noFill/>
          </a:ln>
          <a:effectLst>
            <a:innerShdw blurRad="63500" dist="50800" dir="10800000">
              <a:prstClr val="black">
                <a:alpha val="1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548640" rIns="91440" bIns="45720" numCol="1" spcCol="0" rtlCol="0" fromWordArt="0" anchor="t" anchorCtr="0" forceAA="0" compatLnSpc="1">
            <a:prstTxWarp prst="textNoShape">
              <a:avLst/>
            </a:prstTxWarp>
            <a:noAutofit/>
          </a:bodyPr>
          <a:lstStyle/>
          <a:p>
            <a:pPr algn="ctr" fontAlgn="t"/>
            <a:r>
              <a:rPr lang="en-US" sz="1600" b="1" cap="all" dirty="0">
                <a:solidFill>
                  <a:schemeClr val="accent1"/>
                </a:solidFill>
                <a:latin typeface="Franklin Gothic Demi" panose="020B0603020102020204" pitchFamily="34" charset="0"/>
              </a:rPr>
              <a:t>March 31, 2021 TTM Revenues and </a:t>
            </a:r>
            <a:br>
              <a:rPr lang="en-US" sz="1600" b="1" cap="all" dirty="0">
                <a:solidFill>
                  <a:schemeClr val="accent1"/>
                </a:solidFill>
                <a:latin typeface="Franklin Gothic Demi" panose="020B0603020102020204" pitchFamily="34" charset="0"/>
              </a:rPr>
            </a:br>
            <a:r>
              <a:rPr lang="en-US" sz="1600" b="1" cap="all" dirty="0">
                <a:solidFill>
                  <a:schemeClr val="accent1"/>
                </a:solidFill>
                <a:latin typeface="Franklin Gothic Demi" panose="020B0603020102020204" pitchFamily="34" charset="0"/>
              </a:rPr>
              <a:t>Subsidiary Pro Forma Adjusted EBITDA </a:t>
            </a:r>
            <a:br>
              <a:rPr lang="en-US" sz="1600" b="1" cap="all" dirty="0">
                <a:solidFill>
                  <a:schemeClr val="accent1"/>
                </a:solidFill>
                <a:latin typeface="Franklin Gothic Demi" panose="020B0603020102020204" pitchFamily="34" charset="0"/>
              </a:rPr>
            </a:br>
            <a:r>
              <a:rPr lang="en-US" sz="1600" b="1" cap="all" dirty="0">
                <a:solidFill>
                  <a:schemeClr val="accent1"/>
                </a:solidFill>
                <a:latin typeface="Franklin Gothic Demi" panose="020B0603020102020204" pitchFamily="34" charset="0"/>
              </a:rPr>
              <a:t>of $1.7B and $320M, respectively</a:t>
            </a:r>
          </a:p>
        </p:txBody>
      </p:sp>
      <p:sp>
        <p:nvSpPr>
          <p:cNvPr id="32" name="Rectangle 31">
            <a:extLst>
              <a:ext uri="{FF2B5EF4-FFF2-40B4-BE49-F238E27FC236}">
                <a16:creationId xmlns:a16="http://schemas.microsoft.com/office/drawing/2014/main" id="{BEE5676B-BF80-C646-B82D-98D3A531B618}"/>
              </a:ext>
            </a:extLst>
          </p:cNvPr>
          <p:cNvSpPr/>
          <p:nvPr/>
        </p:nvSpPr>
        <p:spPr>
          <a:xfrm>
            <a:off x="1" y="1709738"/>
            <a:ext cx="6972299" cy="4514253"/>
          </a:xfrm>
          <a:prstGeom prst="rect">
            <a:avLst/>
          </a:prstGeom>
          <a:solidFill>
            <a:schemeClr val="accent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sp>
        <p:nvSpPr>
          <p:cNvPr id="33" name="Rectangle 32">
            <a:extLst>
              <a:ext uri="{FF2B5EF4-FFF2-40B4-BE49-F238E27FC236}">
                <a16:creationId xmlns:a16="http://schemas.microsoft.com/office/drawing/2014/main" id="{3AD33219-4BD8-4F47-8082-98EE87300A92}"/>
              </a:ext>
            </a:extLst>
          </p:cNvPr>
          <p:cNvSpPr/>
          <p:nvPr/>
        </p:nvSpPr>
        <p:spPr>
          <a:xfrm>
            <a:off x="1" y="2194248"/>
            <a:ext cx="2179037" cy="1804665"/>
          </a:xfrm>
          <a:prstGeom prst="rect">
            <a:avLst/>
          </a:prstGeom>
          <a:solidFill>
            <a:srgbClr val="DEB97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sp>
        <p:nvSpPr>
          <p:cNvPr id="34" name="Rectangle 33">
            <a:extLst>
              <a:ext uri="{FF2B5EF4-FFF2-40B4-BE49-F238E27FC236}">
                <a16:creationId xmlns:a16="http://schemas.microsoft.com/office/drawing/2014/main" id="{A84B09DA-A9AE-DF45-AE47-C77502742E89}"/>
              </a:ext>
            </a:extLst>
          </p:cNvPr>
          <p:cNvSpPr/>
          <p:nvPr/>
        </p:nvSpPr>
        <p:spPr>
          <a:xfrm>
            <a:off x="310165" y="2657998"/>
            <a:ext cx="1739615" cy="877163"/>
          </a:xfrm>
          <a:prstGeom prst="rect">
            <a:avLst/>
          </a:prstGeom>
        </p:spPr>
        <p:txBody>
          <a:bodyPr wrap="square" lIns="0">
            <a:spAutoFit/>
          </a:bodyPr>
          <a:lstStyle/>
          <a:p>
            <a:pPr marR="0" lvl="0">
              <a:spcBef>
                <a:spcPts val="0"/>
              </a:spcBef>
              <a:spcAft>
                <a:spcPts val="1200"/>
              </a:spcAft>
            </a:pPr>
            <a:r>
              <a:rPr lang="en-US" sz="1700" dirty="0">
                <a:solidFill>
                  <a:schemeClr val="bg1"/>
                </a:solidFill>
                <a:latin typeface="Franklin Gothic Medium" panose="020B0603020102020204" pitchFamily="34" charset="0"/>
                <a:ea typeface="Calibri" panose="020F0502020204030204" pitchFamily="34" charset="0"/>
              </a:rPr>
              <a:t>Subsidiary Pro Forma Adjusted EBITDA</a:t>
            </a:r>
          </a:p>
        </p:txBody>
      </p:sp>
      <p:pic>
        <p:nvPicPr>
          <p:cNvPr id="36" name="Picture 35">
            <a:extLst>
              <a:ext uri="{FF2B5EF4-FFF2-40B4-BE49-F238E27FC236}">
                <a16:creationId xmlns:a16="http://schemas.microsoft.com/office/drawing/2014/main" id="{024D6841-27D3-A548-B1C0-5372D27421D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49686" y="6232763"/>
            <a:ext cx="1319200" cy="471143"/>
          </a:xfrm>
          <a:prstGeom prst="rect">
            <a:avLst/>
          </a:prstGeom>
        </p:spPr>
      </p:pic>
      <p:graphicFrame>
        <p:nvGraphicFramePr>
          <p:cNvPr id="41" name="Table 40">
            <a:extLst>
              <a:ext uri="{FF2B5EF4-FFF2-40B4-BE49-F238E27FC236}">
                <a16:creationId xmlns:a16="http://schemas.microsoft.com/office/drawing/2014/main" id="{B9EAB587-7FA5-8F44-95BA-78B17407384D}"/>
              </a:ext>
            </a:extLst>
          </p:cNvPr>
          <p:cNvGraphicFramePr>
            <a:graphicFrameLocks noGrp="1"/>
          </p:cNvGraphicFramePr>
          <p:nvPr>
            <p:extLst>
              <p:ext uri="{D42A27DB-BD31-4B8C-83A1-F6EECF244321}">
                <p14:modId xmlns:p14="http://schemas.microsoft.com/office/powerpoint/2010/main" val="2139121966"/>
              </p:ext>
            </p:extLst>
          </p:nvPr>
        </p:nvGraphicFramePr>
        <p:xfrm>
          <a:off x="7506789" y="1750140"/>
          <a:ext cx="4320085" cy="3728064"/>
        </p:xfrm>
        <a:graphic>
          <a:graphicData uri="http://schemas.openxmlformats.org/drawingml/2006/table">
            <a:tbl>
              <a:tblPr firstRow="1" bandRow="1">
                <a:tableStyleId>{5C22544A-7EE6-4342-B048-85BDC9FD1C3A}</a:tableStyleId>
              </a:tblPr>
              <a:tblGrid>
                <a:gridCol w="4320085">
                  <a:extLst>
                    <a:ext uri="{9D8B030D-6E8A-4147-A177-3AD203B41FA5}">
                      <a16:colId xmlns:a16="http://schemas.microsoft.com/office/drawing/2014/main" val="1576539571"/>
                    </a:ext>
                  </a:extLst>
                </a:gridCol>
              </a:tblGrid>
              <a:tr h="1864032">
                <a:tc>
                  <a:txBody>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400" b="1" i="0" u="none" strike="noStrike" kern="1200" cap="none" spc="0" normalizeH="0" baseline="0" noProof="0" dirty="0">
                          <a:ln>
                            <a:noFill/>
                          </a:ln>
                          <a:solidFill>
                            <a:schemeClr val="accent4">
                              <a:lumMod val="75000"/>
                            </a:schemeClr>
                          </a:solidFill>
                          <a:effectLst/>
                          <a:uLnTx/>
                          <a:uFillTx/>
                          <a:latin typeface="Franklin Gothic Demi" panose="020B0603020102020204" pitchFamily="34" charset="0"/>
                          <a:ea typeface="+mn-ea"/>
                          <a:cs typeface="+mn-cs"/>
                        </a:rPr>
                        <a:t>DIVERSIFIED CASH FLOWS FROM </a:t>
                      </a:r>
                      <a:br>
                        <a:rPr kumimoji="0" lang="en-US" sz="1400" b="1" i="0" u="none" strike="noStrike" kern="1200" cap="none" spc="0" normalizeH="0" baseline="0" noProof="0" dirty="0">
                          <a:ln>
                            <a:noFill/>
                          </a:ln>
                          <a:solidFill>
                            <a:schemeClr val="accent4">
                              <a:lumMod val="75000"/>
                            </a:schemeClr>
                          </a:solidFill>
                          <a:effectLst/>
                          <a:uLnTx/>
                          <a:uFillTx/>
                          <a:latin typeface="Franklin Gothic Demi" panose="020B0603020102020204" pitchFamily="34" charset="0"/>
                          <a:ea typeface="+mn-ea"/>
                          <a:cs typeface="+mn-cs"/>
                        </a:rPr>
                      </a:br>
                      <a:r>
                        <a:rPr kumimoji="0" lang="en-US" sz="1400" b="1" i="0" u="none" strike="noStrike" kern="1200" cap="none" spc="0" normalizeH="0" baseline="0" noProof="0" dirty="0">
                          <a:ln>
                            <a:noFill/>
                          </a:ln>
                          <a:solidFill>
                            <a:schemeClr val="accent4">
                              <a:lumMod val="75000"/>
                            </a:schemeClr>
                          </a:solidFill>
                          <a:effectLst/>
                          <a:uLnTx/>
                          <a:uFillTx/>
                          <a:latin typeface="Franklin Gothic Demi" panose="020B0603020102020204" pitchFamily="34" charset="0"/>
                          <a:ea typeface="+mn-ea"/>
                          <a:cs typeface="+mn-cs"/>
                        </a:rPr>
                        <a:t>10 SUBSIDIARIES</a:t>
                      </a:r>
                    </a:p>
                    <a:p>
                      <a:pPr marL="182880" marR="0" lvl="2" indent="-182880" algn="l" defTabSz="914400" rtl="0" eaLnBrk="1" fontAlgn="auto" latinLnBrk="0" hangingPunct="1">
                        <a:lnSpc>
                          <a:spcPct val="100000"/>
                        </a:lnSpc>
                        <a:spcBef>
                          <a:spcPts val="300"/>
                        </a:spcBef>
                        <a:spcAft>
                          <a:spcPts val="700"/>
                        </a:spcAft>
                        <a:buClrTx/>
                        <a:buSzPct val="100000"/>
                        <a:buFont typeface="Arial" panose="020B0604020202020204" pitchFamily="34" charset="0"/>
                        <a:buChar char="•"/>
                        <a:tabLst>
                          <a:tab pos="279400" algn="l"/>
                        </a:tabLst>
                        <a:defRPr/>
                      </a:pPr>
                      <a:r>
                        <a:rPr kumimoji="0" lang="en-US" sz="1200" b="0" i="0" u="none" strike="noStrike" kern="1200" cap="none" spc="0" normalizeH="0" baseline="0" noProof="0" dirty="0">
                          <a:ln>
                            <a:noFill/>
                          </a:ln>
                          <a:solidFill>
                            <a:srgbClr val="4E5050"/>
                          </a:solidFill>
                          <a:effectLst/>
                          <a:uLnTx/>
                          <a:uFillTx/>
                          <a:latin typeface="+mn-lt"/>
                          <a:ea typeface="+mn-ea"/>
                          <a:cs typeface="+mn-cs"/>
                        </a:rPr>
                        <a:t>4 niche industrial subsidiaries representing 40% of Revenues and 36% of Adjusted EBITDA</a:t>
                      </a:r>
                    </a:p>
                    <a:p>
                      <a:pPr marL="182880" marR="0" lvl="2" indent="-182880" algn="l" defTabSz="914400" rtl="0" eaLnBrk="1" fontAlgn="auto" latinLnBrk="0" hangingPunct="1">
                        <a:lnSpc>
                          <a:spcPct val="100000"/>
                        </a:lnSpc>
                        <a:spcBef>
                          <a:spcPts val="300"/>
                        </a:spcBef>
                        <a:spcAft>
                          <a:spcPts val="700"/>
                        </a:spcAft>
                        <a:buClrTx/>
                        <a:buSzPct val="100000"/>
                        <a:buFont typeface="Arial" panose="020B0604020202020204" pitchFamily="34" charset="0"/>
                        <a:buChar char="•"/>
                        <a:tabLst>
                          <a:tab pos="279400" algn="l"/>
                        </a:tabLst>
                        <a:defRPr/>
                      </a:pPr>
                      <a:r>
                        <a:rPr kumimoji="0" lang="en-US" sz="1200" b="0" i="0" u="none" strike="noStrike" kern="1200" cap="none" spc="0" normalizeH="0" baseline="0" noProof="0" dirty="0">
                          <a:ln>
                            <a:noFill/>
                          </a:ln>
                          <a:solidFill>
                            <a:srgbClr val="4E5050"/>
                          </a:solidFill>
                          <a:effectLst/>
                          <a:uLnTx/>
                          <a:uFillTx/>
                          <a:latin typeface="+mn-lt"/>
                          <a:ea typeface="+mn-ea"/>
                          <a:cs typeface="+mn-cs"/>
                        </a:rPr>
                        <a:t>6 branded consumer subsidiaries representing 60% of Revenues and 64% of Adjusted EBITDA</a:t>
                      </a:r>
                    </a:p>
                  </a:txBody>
                  <a:tcPr marL="1005840" anchor="ctr">
                    <a:lnL w="12700" cmpd="sng">
                      <a:noFill/>
                    </a:lnL>
                    <a:lnR w="12700" cmpd="sng">
                      <a:noFill/>
                    </a:lnR>
                    <a:lnT w="12700" cmpd="sng">
                      <a:noFill/>
                    </a:lnT>
                    <a:lnB w="635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59874224"/>
                  </a:ext>
                </a:extLst>
              </a:tr>
              <a:tr h="1864032">
                <a:tc>
                  <a:txBody>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400" b="1" i="0" u="none" strike="noStrike" kern="1200" cap="none" spc="0" normalizeH="0" baseline="0" noProof="0" dirty="0">
                          <a:ln>
                            <a:noFill/>
                          </a:ln>
                          <a:solidFill>
                            <a:schemeClr val="accent4">
                              <a:lumMod val="75000"/>
                            </a:schemeClr>
                          </a:solidFill>
                          <a:effectLst/>
                          <a:uLnTx/>
                          <a:uFillTx/>
                          <a:latin typeface="Franklin Gothic Demi" panose="020B0603020102020204" pitchFamily="34" charset="0"/>
                          <a:ea typeface="+mn-ea"/>
                          <a:cs typeface="+mn-cs"/>
                        </a:rPr>
                        <a:t>DIVERSIFIED CUSTOMER BASE </a:t>
                      </a:r>
                    </a:p>
                    <a:p>
                      <a:pPr marL="182880" marR="0" lvl="2" indent="-182880" algn="l" defTabSz="914400" rtl="0" eaLnBrk="1" fontAlgn="auto" latinLnBrk="0" hangingPunct="1">
                        <a:lnSpc>
                          <a:spcPct val="100000"/>
                        </a:lnSpc>
                        <a:spcBef>
                          <a:spcPts val="300"/>
                        </a:spcBef>
                        <a:spcAft>
                          <a:spcPts val="700"/>
                        </a:spcAft>
                        <a:buClrTx/>
                        <a:buSzPct val="100000"/>
                        <a:buFont typeface="Arial" panose="020B0604020202020204" pitchFamily="34" charset="0"/>
                        <a:buChar char="•"/>
                        <a:tabLst>
                          <a:tab pos="279400" algn="l"/>
                        </a:tabLst>
                        <a:defRPr/>
                      </a:pPr>
                      <a:r>
                        <a:rPr kumimoji="0" lang="en-US" sz="1200" b="0" i="0" u="none" strike="noStrike" kern="1200" cap="none" spc="0" normalizeH="0" baseline="0" noProof="0" dirty="0">
                          <a:ln>
                            <a:noFill/>
                          </a:ln>
                          <a:solidFill>
                            <a:srgbClr val="4E5050"/>
                          </a:solidFill>
                          <a:effectLst/>
                          <a:uLnTx/>
                          <a:uFillTx/>
                          <a:latin typeface="+mn-lt"/>
                          <a:ea typeface="+mn-ea"/>
                          <a:cs typeface="+mn-cs"/>
                        </a:rPr>
                        <a:t>10 subsidiaries in diverse industry segments reduce customer concentration risk</a:t>
                      </a:r>
                    </a:p>
                  </a:txBody>
                  <a:tcPr marL="1005840" anchor="ctr">
                    <a:lnL w="12700" cmpd="sng">
                      <a:noFill/>
                    </a:lnL>
                    <a:lnR w="12700" cmpd="sng">
                      <a:noFill/>
                    </a:lnR>
                    <a:lnT w="6350" cap="flat" cmpd="sng" algn="ctr">
                      <a:solidFill>
                        <a:schemeClr val="accent4"/>
                      </a:solid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64830396"/>
                  </a:ext>
                </a:extLst>
              </a:tr>
            </a:tbl>
          </a:graphicData>
        </a:graphic>
      </p:graphicFrame>
      <p:graphicFrame>
        <p:nvGraphicFramePr>
          <p:cNvPr id="45" name="Chart 44">
            <a:extLst>
              <a:ext uri="{FF2B5EF4-FFF2-40B4-BE49-F238E27FC236}">
                <a16:creationId xmlns:a16="http://schemas.microsoft.com/office/drawing/2014/main" id="{678EA0CA-A494-D648-BF42-6BCD19AA9647}"/>
              </a:ext>
            </a:extLst>
          </p:cNvPr>
          <p:cNvGraphicFramePr/>
          <p:nvPr>
            <p:extLst>
              <p:ext uri="{D42A27DB-BD31-4B8C-83A1-F6EECF244321}">
                <p14:modId xmlns:p14="http://schemas.microsoft.com/office/powerpoint/2010/main" val="596818422"/>
              </p:ext>
            </p:extLst>
          </p:nvPr>
        </p:nvGraphicFramePr>
        <p:xfrm>
          <a:off x="2307771" y="1846683"/>
          <a:ext cx="4406538" cy="4162231"/>
        </p:xfrm>
        <a:graphic>
          <a:graphicData uri="http://schemas.openxmlformats.org/drawingml/2006/chart">
            <c:chart xmlns:c="http://schemas.openxmlformats.org/drawingml/2006/chart" xmlns:r="http://schemas.openxmlformats.org/officeDocument/2006/relationships" r:id="rId5"/>
          </a:graphicData>
        </a:graphic>
      </p:graphicFrame>
      <p:cxnSp>
        <p:nvCxnSpPr>
          <p:cNvPr id="6" name="Straight Connector 5">
            <a:extLst>
              <a:ext uri="{FF2B5EF4-FFF2-40B4-BE49-F238E27FC236}">
                <a16:creationId xmlns:a16="http://schemas.microsoft.com/office/drawing/2014/main" id="{34B854AC-F52F-1D4E-A349-086E98538AE3}"/>
              </a:ext>
            </a:extLst>
          </p:cNvPr>
          <p:cNvCxnSpPr/>
          <p:nvPr/>
        </p:nvCxnSpPr>
        <p:spPr>
          <a:xfrm>
            <a:off x="2377440" y="4885509"/>
            <a:ext cx="4336869" cy="0"/>
          </a:xfrm>
          <a:prstGeom prst="line">
            <a:avLst/>
          </a:prstGeom>
          <a:ln w="12700">
            <a:solidFill>
              <a:schemeClr val="accent2">
                <a:lumMod val="90000"/>
              </a:schemeClr>
            </a:solidFill>
            <a:tailEnd type="none"/>
          </a:ln>
        </p:spPr>
        <p:style>
          <a:lnRef idx="1">
            <a:schemeClr val="accent1"/>
          </a:lnRef>
          <a:fillRef idx="0">
            <a:schemeClr val="accent1"/>
          </a:fillRef>
          <a:effectRef idx="0">
            <a:schemeClr val="accent1"/>
          </a:effectRef>
          <a:fontRef idx="minor">
            <a:schemeClr val="tx1"/>
          </a:fontRef>
        </p:style>
      </p:cxnSp>
      <p:sp>
        <p:nvSpPr>
          <p:cNvPr id="46" name="Freeform 10">
            <a:extLst>
              <a:ext uri="{FF2B5EF4-FFF2-40B4-BE49-F238E27FC236}">
                <a16:creationId xmlns:a16="http://schemas.microsoft.com/office/drawing/2014/main" id="{53692A85-1332-0849-9716-4D2D987BBD78}"/>
              </a:ext>
            </a:extLst>
          </p:cNvPr>
          <p:cNvSpPr>
            <a:spLocks noEditPoints="1"/>
          </p:cNvSpPr>
          <p:nvPr/>
        </p:nvSpPr>
        <p:spPr bwMode="auto">
          <a:xfrm>
            <a:off x="7695229" y="1943435"/>
            <a:ext cx="501625" cy="501625"/>
          </a:xfrm>
          <a:custGeom>
            <a:avLst/>
            <a:gdLst>
              <a:gd name="T0" fmla="*/ 2161 w 4320"/>
              <a:gd name="T1" fmla="*/ 0 h 4320"/>
              <a:gd name="T2" fmla="*/ 1726 w 4320"/>
              <a:gd name="T3" fmla="*/ 44 h 4320"/>
              <a:gd name="T4" fmla="*/ 1320 w 4320"/>
              <a:gd name="T5" fmla="*/ 171 h 4320"/>
              <a:gd name="T6" fmla="*/ 953 w 4320"/>
              <a:gd name="T7" fmla="*/ 369 h 4320"/>
              <a:gd name="T8" fmla="*/ 633 w 4320"/>
              <a:gd name="T9" fmla="*/ 633 h 4320"/>
              <a:gd name="T10" fmla="*/ 369 w 4320"/>
              <a:gd name="T11" fmla="*/ 953 h 4320"/>
              <a:gd name="T12" fmla="*/ 171 w 4320"/>
              <a:gd name="T13" fmla="*/ 1320 h 4320"/>
              <a:gd name="T14" fmla="*/ 44 w 4320"/>
              <a:gd name="T15" fmla="*/ 1724 h 4320"/>
              <a:gd name="T16" fmla="*/ 0 w 4320"/>
              <a:gd name="T17" fmla="*/ 2159 h 4320"/>
              <a:gd name="T18" fmla="*/ 34 w 4320"/>
              <a:gd name="T19" fmla="*/ 2542 h 4320"/>
              <a:gd name="T20" fmla="*/ 151 w 4320"/>
              <a:gd name="T21" fmla="*/ 2951 h 4320"/>
              <a:gd name="T22" fmla="*/ 341 w 4320"/>
              <a:gd name="T23" fmla="*/ 3324 h 4320"/>
              <a:gd name="T24" fmla="*/ 597 w 4320"/>
              <a:gd name="T25" fmla="*/ 3649 h 4320"/>
              <a:gd name="T26" fmla="*/ 911 w 4320"/>
              <a:gd name="T27" fmla="*/ 3921 h 4320"/>
              <a:gd name="T28" fmla="*/ 1272 w 4320"/>
              <a:gd name="T29" fmla="*/ 4129 h 4320"/>
              <a:gd name="T30" fmla="*/ 1673 w 4320"/>
              <a:gd name="T31" fmla="*/ 4264 h 4320"/>
              <a:gd name="T32" fmla="*/ 2105 w 4320"/>
              <a:gd name="T33" fmla="*/ 4320 h 4320"/>
              <a:gd name="T34" fmla="*/ 2488 w 4320"/>
              <a:gd name="T35" fmla="*/ 4294 h 4320"/>
              <a:gd name="T36" fmla="*/ 2903 w 4320"/>
              <a:gd name="T37" fmla="*/ 4189 h 4320"/>
              <a:gd name="T38" fmla="*/ 3280 w 4320"/>
              <a:gd name="T39" fmla="*/ 4006 h 4320"/>
              <a:gd name="T40" fmla="*/ 3612 w 4320"/>
              <a:gd name="T41" fmla="*/ 3758 h 4320"/>
              <a:gd name="T42" fmla="*/ 3891 w 4320"/>
              <a:gd name="T43" fmla="*/ 3451 h 4320"/>
              <a:gd name="T44" fmla="*/ 4108 w 4320"/>
              <a:gd name="T45" fmla="*/ 3096 h 4320"/>
              <a:gd name="T46" fmla="*/ 4253 w 4320"/>
              <a:gd name="T47" fmla="*/ 2699 h 4320"/>
              <a:gd name="T48" fmla="*/ 4318 w 4320"/>
              <a:gd name="T49" fmla="*/ 2270 h 4320"/>
              <a:gd name="T50" fmla="*/ 4304 w 4320"/>
              <a:gd name="T51" fmla="*/ 1887 h 4320"/>
              <a:gd name="T52" fmla="*/ 4209 w 4320"/>
              <a:gd name="T53" fmla="*/ 1474 h 4320"/>
              <a:gd name="T54" fmla="*/ 4038 w 4320"/>
              <a:gd name="T55" fmla="*/ 1095 h 4320"/>
              <a:gd name="T56" fmla="*/ 3802 w 4320"/>
              <a:gd name="T57" fmla="*/ 758 h 4320"/>
              <a:gd name="T58" fmla="*/ 3506 w 4320"/>
              <a:gd name="T59" fmla="*/ 472 h 4320"/>
              <a:gd name="T60" fmla="*/ 3161 w 4320"/>
              <a:gd name="T61" fmla="*/ 248 h 4320"/>
              <a:gd name="T62" fmla="*/ 2776 w 4320"/>
              <a:gd name="T63" fmla="*/ 91 h 4320"/>
              <a:gd name="T64" fmla="*/ 2357 w 4320"/>
              <a:gd name="T65" fmla="*/ 10 h 4320"/>
              <a:gd name="T66" fmla="*/ 4084 w 4320"/>
              <a:gd name="T67" fmla="*/ 2310 h 4320"/>
              <a:gd name="T68" fmla="*/ 4084 w 4320"/>
              <a:gd name="T69" fmla="*/ 2078 h 4320"/>
              <a:gd name="T70" fmla="*/ 3901 w 4320"/>
              <a:gd name="T71" fmla="*/ 1337 h 4320"/>
              <a:gd name="T72" fmla="*/ 4036 w 4320"/>
              <a:gd name="T73" fmla="*/ 1711 h 4320"/>
              <a:gd name="T74" fmla="*/ 3570 w 4320"/>
              <a:gd name="T75" fmla="*/ 845 h 4320"/>
              <a:gd name="T76" fmla="*/ 3782 w 4320"/>
              <a:gd name="T77" fmla="*/ 1121 h 4320"/>
              <a:gd name="T78" fmla="*/ 3076 w 4320"/>
              <a:gd name="T79" fmla="*/ 464 h 4320"/>
              <a:gd name="T80" fmla="*/ 3364 w 4320"/>
              <a:gd name="T81" fmla="*/ 655 h 4320"/>
              <a:gd name="T82" fmla="*/ 2625 w 4320"/>
              <a:gd name="T83" fmla="*/ 290 h 4320"/>
              <a:gd name="T84" fmla="*/ 234 w 4320"/>
              <a:gd name="T85" fmla="*/ 2064 h 4320"/>
              <a:gd name="T86" fmla="*/ 413 w 4320"/>
              <a:gd name="T87" fmla="*/ 1345 h 4320"/>
              <a:gd name="T88" fmla="*/ 831 w 4320"/>
              <a:gd name="T89" fmla="*/ 764 h 4320"/>
              <a:gd name="T90" fmla="*/ 1437 w 4320"/>
              <a:gd name="T91" fmla="*/ 375 h 4320"/>
              <a:gd name="T92" fmla="*/ 2072 w 4320"/>
              <a:gd name="T93" fmla="*/ 2157 h 4320"/>
              <a:gd name="T94" fmla="*/ 2776 w 4320"/>
              <a:gd name="T95" fmla="*/ 3987 h 4320"/>
              <a:gd name="T96" fmla="*/ 2161 w 4320"/>
              <a:gd name="T97" fmla="*/ 4088 h 4320"/>
              <a:gd name="T98" fmla="*/ 1772 w 4320"/>
              <a:gd name="T99" fmla="*/ 4050 h 4320"/>
              <a:gd name="T100" fmla="*/ 1161 w 4320"/>
              <a:gd name="T101" fmla="*/ 3808 h 4320"/>
              <a:gd name="T102" fmla="*/ 615 w 4320"/>
              <a:gd name="T103" fmla="*/ 3314 h 4320"/>
              <a:gd name="T104" fmla="*/ 292 w 4320"/>
              <a:gd name="T105" fmla="*/ 2641 h 4320"/>
              <a:gd name="T106" fmla="*/ 234 w 4320"/>
              <a:gd name="T107" fmla="*/ 2258 h 4320"/>
              <a:gd name="T108" fmla="*/ 3883 w 4320"/>
              <a:gd name="T109" fmla="*/ 3024 h 4320"/>
              <a:gd name="T110" fmla="*/ 3512 w 4320"/>
              <a:gd name="T111" fmla="*/ 3532 h 4320"/>
              <a:gd name="T112" fmla="*/ 3068 w 4320"/>
              <a:gd name="T113" fmla="*/ 386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320" h="4320">
                <a:moveTo>
                  <a:pt x="2193" y="2"/>
                </a:moveTo>
                <a:lnTo>
                  <a:pt x="2193" y="2"/>
                </a:lnTo>
                <a:lnTo>
                  <a:pt x="2189" y="0"/>
                </a:lnTo>
                <a:lnTo>
                  <a:pt x="2189" y="0"/>
                </a:lnTo>
                <a:lnTo>
                  <a:pt x="2185" y="2"/>
                </a:lnTo>
                <a:lnTo>
                  <a:pt x="2185" y="2"/>
                </a:lnTo>
                <a:lnTo>
                  <a:pt x="2161" y="0"/>
                </a:lnTo>
                <a:lnTo>
                  <a:pt x="2161" y="0"/>
                </a:lnTo>
                <a:lnTo>
                  <a:pt x="2105" y="0"/>
                </a:lnTo>
                <a:lnTo>
                  <a:pt x="2050" y="2"/>
                </a:lnTo>
                <a:lnTo>
                  <a:pt x="1994" y="6"/>
                </a:lnTo>
                <a:lnTo>
                  <a:pt x="1941" y="12"/>
                </a:lnTo>
                <a:lnTo>
                  <a:pt x="1885" y="18"/>
                </a:lnTo>
                <a:lnTo>
                  <a:pt x="1832" y="26"/>
                </a:lnTo>
                <a:lnTo>
                  <a:pt x="1778" y="34"/>
                </a:lnTo>
                <a:lnTo>
                  <a:pt x="1726" y="44"/>
                </a:lnTo>
                <a:lnTo>
                  <a:pt x="1673" y="56"/>
                </a:lnTo>
                <a:lnTo>
                  <a:pt x="1621" y="67"/>
                </a:lnTo>
                <a:lnTo>
                  <a:pt x="1570" y="81"/>
                </a:lnTo>
                <a:lnTo>
                  <a:pt x="1518" y="97"/>
                </a:lnTo>
                <a:lnTo>
                  <a:pt x="1468" y="113"/>
                </a:lnTo>
                <a:lnTo>
                  <a:pt x="1419" y="131"/>
                </a:lnTo>
                <a:lnTo>
                  <a:pt x="1369" y="151"/>
                </a:lnTo>
                <a:lnTo>
                  <a:pt x="1320" y="171"/>
                </a:lnTo>
                <a:lnTo>
                  <a:pt x="1272" y="191"/>
                </a:lnTo>
                <a:lnTo>
                  <a:pt x="1224" y="214"/>
                </a:lnTo>
                <a:lnTo>
                  <a:pt x="1179" y="236"/>
                </a:lnTo>
                <a:lnTo>
                  <a:pt x="1131" y="262"/>
                </a:lnTo>
                <a:lnTo>
                  <a:pt x="1085" y="286"/>
                </a:lnTo>
                <a:lnTo>
                  <a:pt x="1042" y="314"/>
                </a:lnTo>
                <a:lnTo>
                  <a:pt x="996" y="341"/>
                </a:lnTo>
                <a:lnTo>
                  <a:pt x="953" y="369"/>
                </a:lnTo>
                <a:lnTo>
                  <a:pt x="911" y="399"/>
                </a:lnTo>
                <a:lnTo>
                  <a:pt x="869" y="431"/>
                </a:lnTo>
                <a:lnTo>
                  <a:pt x="827" y="460"/>
                </a:lnTo>
                <a:lnTo>
                  <a:pt x="788" y="494"/>
                </a:lnTo>
                <a:lnTo>
                  <a:pt x="748" y="528"/>
                </a:lnTo>
                <a:lnTo>
                  <a:pt x="708" y="562"/>
                </a:lnTo>
                <a:lnTo>
                  <a:pt x="671" y="597"/>
                </a:lnTo>
                <a:lnTo>
                  <a:pt x="633" y="633"/>
                </a:lnTo>
                <a:lnTo>
                  <a:pt x="597" y="671"/>
                </a:lnTo>
                <a:lnTo>
                  <a:pt x="562" y="708"/>
                </a:lnTo>
                <a:lnTo>
                  <a:pt x="528" y="748"/>
                </a:lnTo>
                <a:lnTo>
                  <a:pt x="494" y="788"/>
                </a:lnTo>
                <a:lnTo>
                  <a:pt x="462" y="827"/>
                </a:lnTo>
                <a:lnTo>
                  <a:pt x="431" y="869"/>
                </a:lnTo>
                <a:lnTo>
                  <a:pt x="399" y="911"/>
                </a:lnTo>
                <a:lnTo>
                  <a:pt x="369" y="953"/>
                </a:lnTo>
                <a:lnTo>
                  <a:pt x="341" y="996"/>
                </a:lnTo>
                <a:lnTo>
                  <a:pt x="314" y="1042"/>
                </a:lnTo>
                <a:lnTo>
                  <a:pt x="288" y="1085"/>
                </a:lnTo>
                <a:lnTo>
                  <a:pt x="262" y="1131"/>
                </a:lnTo>
                <a:lnTo>
                  <a:pt x="236" y="1177"/>
                </a:lnTo>
                <a:lnTo>
                  <a:pt x="214" y="1224"/>
                </a:lnTo>
                <a:lnTo>
                  <a:pt x="191" y="1272"/>
                </a:lnTo>
                <a:lnTo>
                  <a:pt x="171" y="1320"/>
                </a:lnTo>
                <a:lnTo>
                  <a:pt x="151" y="1369"/>
                </a:lnTo>
                <a:lnTo>
                  <a:pt x="131" y="1419"/>
                </a:lnTo>
                <a:lnTo>
                  <a:pt x="113" y="1468"/>
                </a:lnTo>
                <a:lnTo>
                  <a:pt x="97" y="1518"/>
                </a:lnTo>
                <a:lnTo>
                  <a:pt x="83" y="1570"/>
                </a:lnTo>
                <a:lnTo>
                  <a:pt x="67" y="1621"/>
                </a:lnTo>
                <a:lnTo>
                  <a:pt x="56" y="1673"/>
                </a:lnTo>
                <a:lnTo>
                  <a:pt x="44" y="1724"/>
                </a:lnTo>
                <a:lnTo>
                  <a:pt x="34" y="1778"/>
                </a:lnTo>
                <a:lnTo>
                  <a:pt x="26" y="1832"/>
                </a:lnTo>
                <a:lnTo>
                  <a:pt x="18" y="1885"/>
                </a:lnTo>
                <a:lnTo>
                  <a:pt x="12" y="1939"/>
                </a:lnTo>
                <a:lnTo>
                  <a:pt x="6" y="1994"/>
                </a:lnTo>
                <a:lnTo>
                  <a:pt x="4" y="2050"/>
                </a:lnTo>
                <a:lnTo>
                  <a:pt x="2" y="2103"/>
                </a:lnTo>
                <a:lnTo>
                  <a:pt x="0" y="2159"/>
                </a:lnTo>
                <a:lnTo>
                  <a:pt x="0" y="2159"/>
                </a:lnTo>
                <a:lnTo>
                  <a:pt x="2" y="2217"/>
                </a:lnTo>
                <a:lnTo>
                  <a:pt x="4" y="2270"/>
                </a:lnTo>
                <a:lnTo>
                  <a:pt x="6" y="2326"/>
                </a:lnTo>
                <a:lnTo>
                  <a:pt x="12" y="2381"/>
                </a:lnTo>
                <a:lnTo>
                  <a:pt x="18" y="2435"/>
                </a:lnTo>
                <a:lnTo>
                  <a:pt x="26" y="2488"/>
                </a:lnTo>
                <a:lnTo>
                  <a:pt x="34" y="2542"/>
                </a:lnTo>
                <a:lnTo>
                  <a:pt x="44" y="2596"/>
                </a:lnTo>
                <a:lnTo>
                  <a:pt x="56" y="2647"/>
                </a:lnTo>
                <a:lnTo>
                  <a:pt x="67" y="2699"/>
                </a:lnTo>
                <a:lnTo>
                  <a:pt x="83" y="2750"/>
                </a:lnTo>
                <a:lnTo>
                  <a:pt x="97" y="2802"/>
                </a:lnTo>
                <a:lnTo>
                  <a:pt x="113" y="2852"/>
                </a:lnTo>
                <a:lnTo>
                  <a:pt x="131" y="2901"/>
                </a:lnTo>
                <a:lnTo>
                  <a:pt x="151" y="2951"/>
                </a:lnTo>
                <a:lnTo>
                  <a:pt x="171" y="3000"/>
                </a:lnTo>
                <a:lnTo>
                  <a:pt x="191" y="3048"/>
                </a:lnTo>
                <a:lnTo>
                  <a:pt x="214" y="3096"/>
                </a:lnTo>
                <a:lnTo>
                  <a:pt x="236" y="3143"/>
                </a:lnTo>
                <a:lnTo>
                  <a:pt x="262" y="3189"/>
                </a:lnTo>
                <a:lnTo>
                  <a:pt x="288" y="3235"/>
                </a:lnTo>
                <a:lnTo>
                  <a:pt x="314" y="3278"/>
                </a:lnTo>
                <a:lnTo>
                  <a:pt x="341" y="3324"/>
                </a:lnTo>
                <a:lnTo>
                  <a:pt x="369" y="3367"/>
                </a:lnTo>
                <a:lnTo>
                  <a:pt x="399" y="3409"/>
                </a:lnTo>
                <a:lnTo>
                  <a:pt x="431" y="3451"/>
                </a:lnTo>
                <a:lnTo>
                  <a:pt x="462" y="3493"/>
                </a:lnTo>
                <a:lnTo>
                  <a:pt x="494" y="3532"/>
                </a:lnTo>
                <a:lnTo>
                  <a:pt x="528" y="3572"/>
                </a:lnTo>
                <a:lnTo>
                  <a:pt x="562" y="3612"/>
                </a:lnTo>
                <a:lnTo>
                  <a:pt x="597" y="3649"/>
                </a:lnTo>
                <a:lnTo>
                  <a:pt x="633" y="3687"/>
                </a:lnTo>
                <a:lnTo>
                  <a:pt x="671" y="3723"/>
                </a:lnTo>
                <a:lnTo>
                  <a:pt x="708" y="3758"/>
                </a:lnTo>
                <a:lnTo>
                  <a:pt x="748" y="3792"/>
                </a:lnTo>
                <a:lnTo>
                  <a:pt x="788" y="3826"/>
                </a:lnTo>
                <a:lnTo>
                  <a:pt x="827" y="3860"/>
                </a:lnTo>
                <a:lnTo>
                  <a:pt x="869" y="3889"/>
                </a:lnTo>
                <a:lnTo>
                  <a:pt x="911" y="3921"/>
                </a:lnTo>
                <a:lnTo>
                  <a:pt x="953" y="3951"/>
                </a:lnTo>
                <a:lnTo>
                  <a:pt x="996" y="3979"/>
                </a:lnTo>
                <a:lnTo>
                  <a:pt x="1042" y="4006"/>
                </a:lnTo>
                <a:lnTo>
                  <a:pt x="1085" y="4034"/>
                </a:lnTo>
                <a:lnTo>
                  <a:pt x="1131" y="4058"/>
                </a:lnTo>
                <a:lnTo>
                  <a:pt x="1179" y="4084"/>
                </a:lnTo>
                <a:lnTo>
                  <a:pt x="1224" y="4106"/>
                </a:lnTo>
                <a:lnTo>
                  <a:pt x="1272" y="4129"/>
                </a:lnTo>
                <a:lnTo>
                  <a:pt x="1320" y="4149"/>
                </a:lnTo>
                <a:lnTo>
                  <a:pt x="1369" y="4169"/>
                </a:lnTo>
                <a:lnTo>
                  <a:pt x="1419" y="4189"/>
                </a:lnTo>
                <a:lnTo>
                  <a:pt x="1468" y="4207"/>
                </a:lnTo>
                <a:lnTo>
                  <a:pt x="1518" y="4223"/>
                </a:lnTo>
                <a:lnTo>
                  <a:pt x="1570" y="4239"/>
                </a:lnTo>
                <a:lnTo>
                  <a:pt x="1621" y="4253"/>
                </a:lnTo>
                <a:lnTo>
                  <a:pt x="1673" y="4264"/>
                </a:lnTo>
                <a:lnTo>
                  <a:pt x="1726" y="4276"/>
                </a:lnTo>
                <a:lnTo>
                  <a:pt x="1778" y="4286"/>
                </a:lnTo>
                <a:lnTo>
                  <a:pt x="1832" y="4294"/>
                </a:lnTo>
                <a:lnTo>
                  <a:pt x="1885" y="4302"/>
                </a:lnTo>
                <a:lnTo>
                  <a:pt x="1941" y="4308"/>
                </a:lnTo>
                <a:lnTo>
                  <a:pt x="1994" y="4314"/>
                </a:lnTo>
                <a:lnTo>
                  <a:pt x="2050" y="4318"/>
                </a:lnTo>
                <a:lnTo>
                  <a:pt x="2105" y="4320"/>
                </a:lnTo>
                <a:lnTo>
                  <a:pt x="2161" y="4320"/>
                </a:lnTo>
                <a:lnTo>
                  <a:pt x="2161" y="4320"/>
                </a:lnTo>
                <a:lnTo>
                  <a:pt x="2217" y="4320"/>
                </a:lnTo>
                <a:lnTo>
                  <a:pt x="2272" y="4318"/>
                </a:lnTo>
                <a:lnTo>
                  <a:pt x="2326" y="4314"/>
                </a:lnTo>
                <a:lnTo>
                  <a:pt x="2381" y="4308"/>
                </a:lnTo>
                <a:lnTo>
                  <a:pt x="2435" y="4302"/>
                </a:lnTo>
                <a:lnTo>
                  <a:pt x="2488" y="4294"/>
                </a:lnTo>
                <a:lnTo>
                  <a:pt x="2542" y="4286"/>
                </a:lnTo>
                <a:lnTo>
                  <a:pt x="2596" y="4276"/>
                </a:lnTo>
                <a:lnTo>
                  <a:pt x="2647" y="4264"/>
                </a:lnTo>
                <a:lnTo>
                  <a:pt x="2699" y="4253"/>
                </a:lnTo>
                <a:lnTo>
                  <a:pt x="2750" y="4239"/>
                </a:lnTo>
                <a:lnTo>
                  <a:pt x="2802" y="4223"/>
                </a:lnTo>
                <a:lnTo>
                  <a:pt x="2852" y="4207"/>
                </a:lnTo>
                <a:lnTo>
                  <a:pt x="2903" y="4189"/>
                </a:lnTo>
                <a:lnTo>
                  <a:pt x="2951" y="4169"/>
                </a:lnTo>
                <a:lnTo>
                  <a:pt x="3000" y="4149"/>
                </a:lnTo>
                <a:lnTo>
                  <a:pt x="3048" y="4129"/>
                </a:lnTo>
                <a:lnTo>
                  <a:pt x="3096" y="4106"/>
                </a:lnTo>
                <a:lnTo>
                  <a:pt x="3143" y="4084"/>
                </a:lnTo>
                <a:lnTo>
                  <a:pt x="3189" y="4058"/>
                </a:lnTo>
                <a:lnTo>
                  <a:pt x="3235" y="4034"/>
                </a:lnTo>
                <a:lnTo>
                  <a:pt x="3280" y="4006"/>
                </a:lnTo>
                <a:lnTo>
                  <a:pt x="3324" y="3979"/>
                </a:lnTo>
                <a:lnTo>
                  <a:pt x="3367" y="3951"/>
                </a:lnTo>
                <a:lnTo>
                  <a:pt x="3409" y="3921"/>
                </a:lnTo>
                <a:lnTo>
                  <a:pt x="3451" y="3889"/>
                </a:lnTo>
                <a:lnTo>
                  <a:pt x="3493" y="3860"/>
                </a:lnTo>
                <a:lnTo>
                  <a:pt x="3534" y="3826"/>
                </a:lnTo>
                <a:lnTo>
                  <a:pt x="3574" y="3792"/>
                </a:lnTo>
                <a:lnTo>
                  <a:pt x="3612" y="3758"/>
                </a:lnTo>
                <a:lnTo>
                  <a:pt x="3649" y="3723"/>
                </a:lnTo>
                <a:lnTo>
                  <a:pt x="3687" y="3687"/>
                </a:lnTo>
                <a:lnTo>
                  <a:pt x="3723" y="3649"/>
                </a:lnTo>
                <a:lnTo>
                  <a:pt x="3758" y="3612"/>
                </a:lnTo>
                <a:lnTo>
                  <a:pt x="3792" y="3572"/>
                </a:lnTo>
                <a:lnTo>
                  <a:pt x="3826" y="3532"/>
                </a:lnTo>
                <a:lnTo>
                  <a:pt x="3860" y="3493"/>
                </a:lnTo>
                <a:lnTo>
                  <a:pt x="3891" y="3451"/>
                </a:lnTo>
                <a:lnTo>
                  <a:pt x="3921" y="3409"/>
                </a:lnTo>
                <a:lnTo>
                  <a:pt x="3951" y="3367"/>
                </a:lnTo>
                <a:lnTo>
                  <a:pt x="3979" y="3324"/>
                </a:lnTo>
                <a:lnTo>
                  <a:pt x="4006" y="3278"/>
                </a:lnTo>
                <a:lnTo>
                  <a:pt x="4034" y="3235"/>
                </a:lnTo>
                <a:lnTo>
                  <a:pt x="4060" y="3189"/>
                </a:lnTo>
                <a:lnTo>
                  <a:pt x="4084" y="3143"/>
                </a:lnTo>
                <a:lnTo>
                  <a:pt x="4108" y="3096"/>
                </a:lnTo>
                <a:lnTo>
                  <a:pt x="4129" y="3048"/>
                </a:lnTo>
                <a:lnTo>
                  <a:pt x="4149" y="3000"/>
                </a:lnTo>
                <a:lnTo>
                  <a:pt x="4171" y="2951"/>
                </a:lnTo>
                <a:lnTo>
                  <a:pt x="4189" y="2901"/>
                </a:lnTo>
                <a:lnTo>
                  <a:pt x="4207" y="2852"/>
                </a:lnTo>
                <a:lnTo>
                  <a:pt x="4223" y="2802"/>
                </a:lnTo>
                <a:lnTo>
                  <a:pt x="4239" y="2750"/>
                </a:lnTo>
                <a:lnTo>
                  <a:pt x="4253" y="2699"/>
                </a:lnTo>
                <a:lnTo>
                  <a:pt x="4264" y="2647"/>
                </a:lnTo>
                <a:lnTo>
                  <a:pt x="4276" y="2596"/>
                </a:lnTo>
                <a:lnTo>
                  <a:pt x="4286" y="2542"/>
                </a:lnTo>
                <a:lnTo>
                  <a:pt x="4296" y="2488"/>
                </a:lnTo>
                <a:lnTo>
                  <a:pt x="4302" y="2435"/>
                </a:lnTo>
                <a:lnTo>
                  <a:pt x="4310" y="2381"/>
                </a:lnTo>
                <a:lnTo>
                  <a:pt x="4314" y="2326"/>
                </a:lnTo>
                <a:lnTo>
                  <a:pt x="4318" y="2270"/>
                </a:lnTo>
                <a:lnTo>
                  <a:pt x="4320" y="2217"/>
                </a:lnTo>
                <a:lnTo>
                  <a:pt x="4320" y="2159"/>
                </a:lnTo>
                <a:lnTo>
                  <a:pt x="4320" y="2159"/>
                </a:lnTo>
                <a:lnTo>
                  <a:pt x="4320" y="2105"/>
                </a:lnTo>
                <a:lnTo>
                  <a:pt x="4318" y="2050"/>
                </a:lnTo>
                <a:lnTo>
                  <a:pt x="4314" y="1996"/>
                </a:lnTo>
                <a:lnTo>
                  <a:pt x="4310" y="1941"/>
                </a:lnTo>
                <a:lnTo>
                  <a:pt x="4304" y="1887"/>
                </a:lnTo>
                <a:lnTo>
                  <a:pt x="4296" y="1834"/>
                </a:lnTo>
                <a:lnTo>
                  <a:pt x="4286" y="1782"/>
                </a:lnTo>
                <a:lnTo>
                  <a:pt x="4276" y="1728"/>
                </a:lnTo>
                <a:lnTo>
                  <a:pt x="4266" y="1677"/>
                </a:lnTo>
                <a:lnTo>
                  <a:pt x="4253" y="1625"/>
                </a:lnTo>
                <a:lnTo>
                  <a:pt x="4241" y="1576"/>
                </a:lnTo>
                <a:lnTo>
                  <a:pt x="4225" y="1524"/>
                </a:lnTo>
                <a:lnTo>
                  <a:pt x="4209" y="1474"/>
                </a:lnTo>
                <a:lnTo>
                  <a:pt x="4191" y="1425"/>
                </a:lnTo>
                <a:lnTo>
                  <a:pt x="4173" y="1375"/>
                </a:lnTo>
                <a:lnTo>
                  <a:pt x="4153" y="1328"/>
                </a:lnTo>
                <a:lnTo>
                  <a:pt x="4133" y="1280"/>
                </a:lnTo>
                <a:lnTo>
                  <a:pt x="4112" y="1232"/>
                </a:lnTo>
                <a:lnTo>
                  <a:pt x="4088" y="1187"/>
                </a:lnTo>
                <a:lnTo>
                  <a:pt x="4064" y="1141"/>
                </a:lnTo>
                <a:lnTo>
                  <a:pt x="4038" y="1095"/>
                </a:lnTo>
                <a:lnTo>
                  <a:pt x="4012" y="1050"/>
                </a:lnTo>
                <a:lnTo>
                  <a:pt x="3985" y="1006"/>
                </a:lnTo>
                <a:lnTo>
                  <a:pt x="3957" y="962"/>
                </a:lnTo>
                <a:lnTo>
                  <a:pt x="3927" y="921"/>
                </a:lnTo>
                <a:lnTo>
                  <a:pt x="3897" y="879"/>
                </a:lnTo>
                <a:lnTo>
                  <a:pt x="3868" y="837"/>
                </a:lnTo>
                <a:lnTo>
                  <a:pt x="3834" y="798"/>
                </a:lnTo>
                <a:lnTo>
                  <a:pt x="3802" y="758"/>
                </a:lnTo>
                <a:lnTo>
                  <a:pt x="3768" y="720"/>
                </a:lnTo>
                <a:lnTo>
                  <a:pt x="3733" y="683"/>
                </a:lnTo>
                <a:lnTo>
                  <a:pt x="3697" y="645"/>
                </a:lnTo>
                <a:lnTo>
                  <a:pt x="3661" y="609"/>
                </a:lnTo>
                <a:lnTo>
                  <a:pt x="3623" y="573"/>
                </a:lnTo>
                <a:lnTo>
                  <a:pt x="3586" y="540"/>
                </a:lnTo>
                <a:lnTo>
                  <a:pt x="3546" y="506"/>
                </a:lnTo>
                <a:lnTo>
                  <a:pt x="3506" y="472"/>
                </a:lnTo>
                <a:lnTo>
                  <a:pt x="3467" y="443"/>
                </a:lnTo>
                <a:lnTo>
                  <a:pt x="3425" y="411"/>
                </a:lnTo>
                <a:lnTo>
                  <a:pt x="3383" y="381"/>
                </a:lnTo>
                <a:lnTo>
                  <a:pt x="3340" y="353"/>
                </a:lnTo>
                <a:lnTo>
                  <a:pt x="3296" y="325"/>
                </a:lnTo>
                <a:lnTo>
                  <a:pt x="3252" y="298"/>
                </a:lnTo>
                <a:lnTo>
                  <a:pt x="3207" y="272"/>
                </a:lnTo>
                <a:lnTo>
                  <a:pt x="3161" y="248"/>
                </a:lnTo>
                <a:lnTo>
                  <a:pt x="3115" y="224"/>
                </a:lnTo>
                <a:lnTo>
                  <a:pt x="3068" y="202"/>
                </a:lnTo>
                <a:lnTo>
                  <a:pt x="3022" y="181"/>
                </a:lnTo>
                <a:lnTo>
                  <a:pt x="2973" y="161"/>
                </a:lnTo>
                <a:lnTo>
                  <a:pt x="2925" y="141"/>
                </a:lnTo>
                <a:lnTo>
                  <a:pt x="2875" y="123"/>
                </a:lnTo>
                <a:lnTo>
                  <a:pt x="2826" y="107"/>
                </a:lnTo>
                <a:lnTo>
                  <a:pt x="2776" y="91"/>
                </a:lnTo>
                <a:lnTo>
                  <a:pt x="2725" y="75"/>
                </a:lnTo>
                <a:lnTo>
                  <a:pt x="2673" y="64"/>
                </a:lnTo>
                <a:lnTo>
                  <a:pt x="2621" y="52"/>
                </a:lnTo>
                <a:lnTo>
                  <a:pt x="2570" y="40"/>
                </a:lnTo>
                <a:lnTo>
                  <a:pt x="2516" y="32"/>
                </a:lnTo>
                <a:lnTo>
                  <a:pt x="2465" y="22"/>
                </a:lnTo>
                <a:lnTo>
                  <a:pt x="2411" y="16"/>
                </a:lnTo>
                <a:lnTo>
                  <a:pt x="2357" y="10"/>
                </a:lnTo>
                <a:lnTo>
                  <a:pt x="2302" y="6"/>
                </a:lnTo>
                <a:lnTo>
                  <a:pt x="2248" y="4"/>
                </a:lnTo>
                <a:lnTo>
                  <a:pt x="2193" y="2"/>
                </a:lnTo>
                <a:lnTo>
                  <a:pt x="2193" y="2"/>
                </a:lnTo>
                <a:close/>
                <a:moveTo>
                  <a:pt x="4090" y="2159"/>
                </a:moveTo>
                <a:lnTo>
                  <a:pt x="4090" y="2159"/>
                </a:lnTo>
                <a:lnTo>
                  <a:pt x="4088" y="2234"/>
                </a:lnTo>
                <a:lnTo>
                  <a:pt x="4084" y="2310"/>
                </a:lnTo>
                <a:lnTo>
                  <a:pt x="4076" y="2383"/>
                </a:lnTo>
                <a:lnTo>
                  <a:pt x="4066" y="2455"/>
                </a:lnTo>
                <a:lnTo>
                  <a:pt x="4054" y="2526"/>
                </a:lnTo>
                <a:lnTo>
                  <a:pt x="4038" y="2598"/>
                </a:lnTo>
                <a:lnTo>
                  <a:pt x="4020" y="2667"/>
                </a:lnTo>
                <a:lnTo>
                  <a:pt x="4001" y="2736"/>
                </a:lnTo>
                <a:lnTo>
                  <a:pt x="3639" y="2596"/>
                </a:lnTo>
                <a:lnTo>
                  <a:pt x="4084" y="2078"/>
                </a:lnTo>
                <a:lnTo>
                  <a:pt x="4084" y="2078"/>
                </a:lnTo>
                <a:lnTo>
                  <a:pt x="4088" y="2119"/>
                </a:lnTo>
                <a:lnTo>
                  <a:pt x="4090" y="2159"/>
                </a:lnTo>
                <a:lnTo>
                  <a:pt x="4090" y="2159"/>
                </a:lnTo>
                <a:close/>
                <a:moveTo>
                  <a:pt x="4048" y="1766"/>
                </a:moveTo>
                <a:lnTo>
                  <a:pt x="3411" y="2506"/>
                </a:lnTo>
                <a:lnTo>
                  <a:pt x="3024" y="2357"/>
                </a:lnTo>
                <a:lnTo>
                  <a:pt x="3901" y="1337"/>
                </a:lnTo>
                <a:lnTo>
                  <a:pt x="3901" y="1337"/>
                </a:lnTo>
                <a:lnTo>
                  <a:pt x="3925" y="1387"/>
                </a:lnTo>
                <a:lnTo>
                  <a:pt x="3947" y="1441"/>
                </a:lnTo>
                <a:lnTo>
                  <a:pt x="3969" y="1492"/>
                </a:lnTo>
                <a:lnTo>
                  <a:pt x="3987" y="1546"/>
                </a:lnTo>
                <a:lnTo>
                  <a:pt x="4004" y="1599"/>
                </a:lnTo>
                <a:lnTo>
                  <a:pt x="4020" y="1655"/>
                </a:lnTo>
                <a:lnTo>
                  <a:pt x="4036" y="1711"/>
                </a:lnTo>
                <a:lnTo>
                  <a:pt x="4048" y="1766"/>
                </a:lnTo>
                <a:lnTo>
                  <a:pt x="4048" y="1766"/>
                </a:lnTo>
                <a:close/>
                <a:moveTo>
                  <a:pt x="3782" y="1121"/>
                </a:moveTo>
                <a:lnTo>
                  <a:pt x="2796" y="2268"/>
                </a:lnTo>
                <a:lnTo>
                  <a:pt x="2411" y="2119"/>
                </a:lnTo>
                <a:lnTo>
                  <a:pt x="3536" y="810"/>
                </a:lnTo>
                <a:lnTo>
                  <a:pt x="3536" y="810"/>
                </a:lnTo>
                <a:lnTo>
                  <a:pt x="3570" y="845"/>
                </a:lnTo>
                <a:lnTo>
                  <a:pt x="3604" y="883"/>
                </a:lnTo>
                <a:lnTo>
                  <a:pt x="3635" y="921"/>
                </a:lnTo>
                <a:lnTo>
                  <a:pt x="3667" y="958"/>
                </a:lnTo>
                <a:lnTo>
                  <a:pt x="3697" y="998"/>
                </a:lnTo>
                <a:lnTo>
                  <a:pt x="3727" y="1038"/>
                </a:lnTo>
                <a:lnTo>
                  <a:pt x="3754" y="1080"/>
                </a:lnTo>
                <a:lnTo>
                  <a:pt x="3782" y="1121"/>
                </a:lnTo>
                <a:lnTo>
                  <a:pt x="3782" y="1121"/>
                </a:lnTo>
                <a:close/>
                <a:moveTo>
                  <a:pt x="3364" y="655"/>
                </a:moveTo>
                <a:lnTo>
                  <a:pt x="2304" y="1889"/>
                </a:lnTo>
                <a:lnTo>
                  <a:pt x="2304" y="1288"/>
                </a:lnTo>
                <a:lnTo>
                  <a:pt x="2304" y="1288"/>
                </a:lnTo>
                <a:lnTo>
                  <a:pt x="2304" y="1286"/>
                </a:lnTo>
                <a:lnTo>
                  <a:pt x="3030" y="443"/>
                </a:lnTo>
                <a:lnTo>
                  <a:pt x="3030" y="443"/>
                </a:lnTo>
                <a:lnTo>
                  <a:pt x="3076" y="464"/>
                </a:lnTo>
                <a:lnTo>
                  <a:pt x="3119" y="488"/>
                </a:lnTo>
                <a:lnTo>
                  <a:pt x="3161" y="514"/>
                </a:lnTo>
                <a:lnTo>
                  <a:pt x="3203" y="540"/>
                </a:lnTo>
                <a:lnTo>
                  <a:pt x="3244" y="568"/>
                </a:lnTo>
                <a:lnTo>
                  <a:pt x="3284" y="595"/>
                </a:lnTo>
                <a:lnTo>
                  <a:pt x="3324" y="625"/>
                </a:lnTo>
                <a:lnTo>
                  <a:pt x="3364" y="655"/>
                </a:lnTo>
                <a:lnTo>
                  <a:pt x="3364" y="655"/>
                </a:lnTo>
                <a:close/>
                <a:moveTo>
                  <a:pt x="2304" y="933"/>
                </a:moveTo>
                <a:lnTo>
                  <a:pt x="2304" y="238"/>
                </a:lnTo>
                <a:lnTo>
                  <a:pt x="2304" y="238"/>
                </a:lnTo>
                <a:lnTo>
                  <a:pt x="2369" y="244"/>
                </a:lnTo>
                <a:lnTo>
                  <a:pt x="2435" y="252"/>
                </a:lnTo>
                <a:lnTo>
                  <a:pt x="2498" y="264"/>
                </a:lnTo>
                <a:lnTo>
                  <a:pt x="2562" y="276"/>
                </a:lnTo>
                <a:lnTo>
                  <a:pt x="2625" y="290"/>
                </a:lnTo>
                <a:lnTo>
                  <a:pt x="2687" y="308"/>
                </a:lnTo>
                <a:lnTo>
                  <a:pt x="2748" y="325"/>
                </a:lnTo>
                <a:lnTo>
                  <a:pt x="2808" y="345"/>
                </a:lnTo>
                <a:lnTo>
                  <a:pt x="2304" y="933"/>
                </a:lnTo>
                <a:close/>
                <a:moveTo>
                  <a:pt x="232" y="2159"/>
                </a:moveTo>
                <a:lnTo>
                  <a:pt x="232" y="2159"/>
                </a:lnTo>
                <a:lnTo>
                  <a:pt x="232" y="2111"/>
                </a:lnTo>
                <a:lnTo>
                  <a:pt x="234" y="2064"/>
                </a:lnTo>
                <a:lnTo>
                  <a:pt x="242" y="1969"/>
                </a:lnTo>
                <a:lnTo>
                  <a:pt x="252" y="1875"/>
                </a:lnTo>
                <a:lnTo>
                  <a:pt x="268" y="1782"/>
                </a:lnTo>
                <a:lnTo>
                  <a:pt x="290" y="1691"/>
                </a:lnTo>
                <a:lnTo>
                  <a:pt x="314" y="1603"/>
                </a:lnTo>
                <a:lnTo>
                  <a:pt x="343" y="1516"/>
                </a:lnTo>
                <a:lnTo>
                  <a:pt x="375" y="1431"/>
                </a:lnTo>
                <a:lnTo>
                  <a:pt x="413" y="1345"/>
                </a:lnTo>
                <a:lnTo>
                  <a:pt x="452" y="1266"/>
                </a:lnTo>
                <a:lnTo>
                  <a:pt x="496" y="1187"/>
                </a:lnTo>
                <a:lnTo>
                  <a:pt x="544" y="1109"/>
                </a:lnTo>
                <a:lnTo>
                  <a:pt x="595" y="1036"/>
                </a:lnTo>
                <a:lnTo>
                  <a:pt x="651" y="962"/>
                </a:lnTo>
                <a:lnTo>
                  <a:pt x="708" y="895"/>
                </a:lnTo>
                <a:lnTo>
                  <a:pt x="768" y="827"/>
                </a:lnTo>
                <a:lnTo>
                  <a:pt x="831" y="764"/>
                </a:lnTo>
                <a:lnTo>
                  <a:pt x="899" y="704"/>
                </a:lnTo>
                <a:lnTo>
                  <a:pt x="968" y="647"/>
                </a:lnTo>
                <a:lnTo>
                  <a:pt x="1040" y="593"/>
                </a:lnTo>
                <a:lnTo>
                  <a:pt x="1115" y="542"/>
                </a:lnTo>
                <a:lnTo>
                  <a:pt x="1193" y="494"/>
                </a:lnTo>
                <a:lnTo>
                  <a:pt x="1272" y="450"/>
                </a:lnTo>
                <a:lnTo>
                  <a:pt x="1353" y="411"/>
                </a:lnTo>
                <a:lnTo>
                  <a:pt x="1437" y="375"/>
                </a:lnTo>
                <a:lnTo>
                  <a:pt x="1522" y="341"/>
                </a:lnTo>
                <a:lnTo>
                  <a:pt x="1609" y="314"/>
                </a:lnTo>
                <a:lnTo>
                  <a:pt x="1699" y="290"/>
                </a:lnTo>
                <a:lnTo>
                  <a:pt x="1790" y="270"/>
                </a:lnTo>
                <a:lnTo>
                  <a:pt x="1883" y="254"/>
                </a:lnTo>
                <a:lnTo>
                  <a:pt x="1976" y="242"/>
                </a:lnTo>
                <a:lnTo>
                  <a:pt x="2072" y="236"/>
                </a:lnTo>
                <a:lnTo>
                  <a:pt x="2072" y="2157"/>
                </a:lnTo>
                <a:lnTo>
                  <a:pt x="2072" y="2157"/>
                </a:lnTo>
                <a:lnTo>
                  <a:pt x="2074" y="2177"/>
                </a:lnTo>
                <a:lnTo>
                  <a:pt x="2080" y="2197"/>
                </a:lnTo>
                <a:lnTo>
                  <a:pt x="2090" y="2215"/>
                </a:lnTo>
                <a:lnTo>
                  <a:pt x="2101" y="2230"/>
                </a:lnTo>
                <a:lnTo>
                  <a:pt x="2858" y="3957"/>
                </a:lnTo>
                <a:lnTo>
                  <a:pt x="2858" y="3957"/>
                </a:lnTo>
                <a:lnTo>
                  <a:pt x="2776" y="3987"/>
                </a:lnTo>
                <a:lnTo>
                  <a:pt x="2693" y="4012"/>
                </a:lnTo>
                <a:lnTo>
                  <a:pt x="2607" y="4034"/>
                </a:lnTo>
                <a:lnTo>
                  <a:pt x="2520" y="4054"/>
                </a:lnTo>
                <a:lnTo>
                  <a:pt x="2433" y="4068"/>
                </a:lnTo>
                <a:lnTo>
                  <a:pt x="2344" y="4080"/>
                </a:lnTo>
                <a:lnTo>
                  <a:pt x="2252" y="4086"/>
                </a:lnTo>
                <a:lnTo>
                  <a:pt x="2161" y="4088"/>
                </a:lnTo>
                <a:lnTo>
                  <a:pt x="2161" y="4088"/>
                </a:lnTo>
                <a:lnTo>
                  <a:pt x="2111" y="4088"/>
                </a:lnTo>
                <a:lnTo>
                  <a:pt x="2062" y="4086"/>
                </a:lnTo>
                <a:lnTo>
                  <a:pt x="2012" y="4084"/>
                </a:lnTo>
                <a:lnTo>
                  <a:pt x="1963" y="4078"/>
                </a:lnTo>
                <a:lnTo>
                  <a:pt x="1915" y="4074"/>
                </a:lnTo>
                <a:lnTo>
                  <a:pt x="1867" y="4066"/>
                </a:lnTo>
                <a:lnTo>
                  <a:pt x="1820" y="4058"/>
                </a:lnTo>
                <a:lnTo>
                  <a:pt x="1772" y="4050"/>
                </a:lnTo>
                <a:lnTo>
                  <a:pt x="1724" y="4038"/>
                </a:lnTo>
                <a:lnTo>
                  <a:pt x="1679" y="4028"/>
                </a:lnTo>
                <a:lnTo>
                  <a:pt x="1588" y="4002"/>
                </a:lnTo>
                <a:lnTo>
                  <a:pt x="1498" y="3971"/>
                </a:lnTo>
                <a:lnTo>
                  <a:pt x="1411" y="3937"/>
                </a:lnTo>
                <a:lnTo>
                  <a:pt x="1326" y="3897"/>
                </a:lnTo>
                <a:lnTo>
                  <a:pt x="1242" y="3856"/>
                </a:lnTo>
                <a:lnTo>
                  <a:pt x="1161" y="3808"/>
                </a:lnTo>
                <a:lnTo>
                  <a:pt x="1083" y="3758"/>
                </a:lnTo>
                <a:lnTo>
                  <a:pt x="1008" y="3705"/>
                </a:lnTo>
                <a:lnTo>
                  <a:pt x="935" y="3647"/>
                </a:lnTo>
                <a:lnTo>
                  <a:pt x="865" y="3588"/>
                </a:lnTo>
                <a:lnTo>
                  <a:pt x="798" y="3522"/>
                </a:lnTo>
                <a:lnTo>
                  <a:pt x="734" y="3457"/>
                </a:lnTo>
                <a:lnTo>
                  <a:pt x="673" y="3385"/>
                </a:lnTo>
                <a:lnTo>
                  <a:pt x="615" y="3314"/>
                </a:lnTo>
                <a:lnTo>
                  <a:pt x="562" y="3239"/>
                </a:lnTo>
                <a:lnTo>
                  <a:pt x="512" y="3159"/>
                </a:lnTo>
                <a:lnTo>
                  <a:pt x="464" y="3078"/>
                </a:lnTo>
                <a:lnTo>
                  <a:pt x="423" y="2994"/>
                </a:lnTo>
                <a:lnTo>
                  <a:pt x="383" y="2909"/>
                </a:lnTo>
                <a:lnTo>
                  <a:pt x="349" y="2822"/>
                </a:lnTo>
                <a:lnTo>
                  <a:pt x="319" y="2732"/>
                </a:lnTo>
                <a:lnTo>
                  <a:pt x="292" y="2641"/>
                </a:lnTo>
                <a:lnTo>
                  <a:pt x="282" y="2596"/>
                </a:lnTo>
                <a:lnTo>
                  <a:pt x="272" y="2548"/>
                </a:lnTo>
                <a:lnTo>
                  <a:pt x="262" y="2500"/>
                </a:lnTo>
                <a:lnTo>
                  <a:pt x="254" y="2453"/>
                </a:lnTo>
                <a:lnTo>
                  <a:pt x="248" y="2405"/>
                </a:lnTo>
                <a:lnTo>
                  <a:pt x="242" y="2357"/>
                </a:lnTo>
                <a:lnTo>
                  <a:pt x="238" y="2308"/>
                </a:lnTo>
                <a:lnTo>
                  <a:pt x="234" y="2258"/>
                </a:lnTo>
                <a:lnTo>
                  <a:pt x="232" y="2211"/>
                </a:lnTo>
                <a:lnTo>
                  <a:pt x="232" y="2159"/>
                </a:lnTo>
                <a:lnTo>
                  <a:pt x="232" y="2159"/>
                </a:lnTo>
                <a:close/>
                <a:moveTo>
                  <a:pt x="3068" y="3860"/>
                </a:moveTo>
                <a:lnTo>
                  <a:pt x="2413" y="2367"/>
                </a:lnTo>
                <a:lnTo>
                  <a:pt x="3917" y="2953"/>
                </a:lnTo>
                <a:lnTo>
                  <a:pt x="3917" y="2953"/>
                </a:lnTo>
                <a:lnTo>
                  <a:pt x="3883" y="3024"/>
                </a:lnTo>
                <a:lnTo>
                  <a:pt x="3846" y="3094"/>
                </a:lnTo>
                <a:lnTo>
                  <a:pt x="3806" y="3163"/>
                </a:lnTo>
                <a:lnTo>
                  <a:pt x="3762" y="3229"/>
                </a:lnTo>
                <a:lnTo>
                  <a:pt x="3717" y="3294"/>
                </a:lnTo>
                <a:lnTo>
                  <a:pt x="3669" y="3358"/>
                </a:lnTo>
                <a:lnTo>
                  <a:pt x="3620" y="3417"/>
                </a:lnTo>
                <a:lnTo>
                  <a:pt x="3566" y="3477"/>
                </a:lnTo>
                <a:lnTo>
                  <a:pt x="3512" y="3532"/>
                </a:lnTo>
                <a:lnTo>
                  <a:pt x="3455" y="3588"/>
                </a:lnTo>
                <a:lnTo>
                  <a:pt x="3395" y="3639"/>
                </a:lnTo>
                <a:lnTo>
                  <a:pt x="3334" y="3689"/>
                </a:lnTo>
                <a:lnTo>
                  <a:pt x="3270" y="3735"/>
                </a:lnTo>
                <a:lnTo>
                  <a:pt x="3205" y="3780"/>
                </a:lnTo>
                <a:lnTo>
                  <a:pt x="3137" y="3822"/>
                </a:lnTo>
                <a:lnTo>
                  <a:pt x="3068" y="3860"/>
                </a:lnTo>
                <a:lnTo>
                  <a:pt x="3068" y="3860"/>
                </a:lnTo>
                <a:close/>
              </a:path>
            </a:pathLst>
          </a:custGeom>
          <a:solidFill>
            <a:schemeClr val="accent1"/>
          </a:solidFill>
          <a:ln>
            <a:solidFill>
              <a:schemeClr val="accent2"/>
            </a:solidFill>
          </a:ln>
        </p:spPr>
        <p:txBody>
          <a:bodyPr vert="horz" wrap="square" lIns="91440" tIns="45720" rIns="91440" bIns="45720" numCol="1" anchor="t" anchorCtr="0" compatLnSpc="1">
            <a:prstTxWarp prst="textNoShape">
              <a:avLst/>
            </a:prstTxWarp>
          </a:bodyPr>
          <a:lstStyle/>
          <a:p>
            <a:endParaRPr lang="en-US" dirty="0"/>
          </a:p>
        </p:txBody>
      </p:sp>
      <p:grpSp>
        <p:nvGrpSpPr>
          <p:cNvPr id="47" name="Group 46">
            <a:extLst>
              <a:ext uri="{FF2B5EF4-FFF2-40B4-BE49-F238E27FC236}">
                <a16:creationId xmlns:a16="http://schemas.microsoft.com/office/drawing/2014/main" id="{D0350207-76D3-8244-99E2-4EAA8AEFC4AE}"/>
              </a:ext>
            </a:extLst>
          </p:cNvPr>
          <p:cNvGrpSpPr/>
          <p:nvPr/>
        </p:nvGrpSpPr>
        <p:grpSpPr>
          <a:xfrm>
            <a:off x="7714091" y="4084320"/>
            <a:ext cx="570294" cy="585240"/>
            <a:chOff x="-3225800" y="1841500"/>
            <a:chExt cx="1150937" cy="1181100"/>
          </a:xfrm>
          <a:solidFill>
            <a:schemeClr val="accent1"/>
          </a:solidFill>
        </p:grpSpPr>
        <p:sp>
          <p:nvSpPr>
            <p:cNvPr id="48" name="Freeform 233">
              <a:extLst>
                <a:ext uri="{FF2B5EF4-FFF2-40B4-BE49-F238E27FC236}">
                  <a16:creationId xmlns:a16="http://schemas.microsoft.com/office/drawing/2014/main" id="{FA00C696-E5E1-F34F-997B-64C19CAB0543}"/>
                </a:ext>
              </a:extLst>
            </p:cNvPr>
            <p:cNvSpPr>
              <a:spLocks noEditPoints="1"/>
            </p:cNvSpPr>
            <p:nvPr/>
          </p:nvSpPr>
          <p:spPr bwMode="auto">
            <a:xfrm>
              <a:off x="-3078163" y="1854200"/>
              <a:ext cx="260350" cy="258763"/>
            </a:xfrm>
            <a:custGeom>
              <a:avLst/>
              <a:gdLst>
                <a:gd name="T0" fmla="*/ 82 w 164"/>
                <a:gd name="T1" fmla="*/ 163 h 163"/>
                <a:gd name="T2" fmla="*/ 114 w 164"/>
                <a:gd name="T3" fmla="*/ 156 h 163"/>
                <a:gd name="T4" fmla="*/ 140 w 164"/>
                <a:gd name="T5" fmla="*/ 139 h 163"/>
                <a:gd name="T6" fmla="*/ 158 w 164"/>
                <a:gd name="T7" fmla="*/ 113 h 163"/>
                <a:gd name="T8" fmla="*/ 164 w 164"/>
                <a:gd name="T9" fmla="*/ 81 h 163"/>
                <a:gd name="T10" fmla="*/ 161 w 164"/>
                <a:gd name="T11" fmla="*/ 65 h 163"/>
                <a:gd name="T12" fmla="*/ 150 w 164"/>
                <a:gd name="T13" fmla="*/ 36 h 163"/>
                <a:gd name="T14" fmla="*/ 127 w 164"/>
                <a:gd name="T15" fmla="*/ 13 h 163"/>
                <a:gd name="T16" fmla="*/ 98 w 164"/>
                <a:gd name="T17" fmla="*/ 2 h 163"/>
                <a:gd name="T18" fmla="*/ 82 w 164"/>
                <a:gd name="T19" fmla="*/ 0 h 163"/>
                <a:gd name="T20" fmla="*/ 50 w 164"/>
                <a:gd name="T21" fmla="*/ 7 h 163"/>
                <a:gd name="T22" fmla="*/ 24 w 164"/>
                <a:gd name="T23" fmla="*/ 25 h 163"/>
                <a:gd name="T24" fmla="*/ 7 w 164"/>
                <a:gd name="T25" fmla="*/ 50 h 163"/>
                <a:gd name="T26" fmla="*/ 0 w 164"/>
                <a:gd name="T27" fmla="*/ 81 h 163"/>
                <a:gd name="T28" fmla="*/ 2 w 164"/>
                <a:gd name="T29" fmla="*/ 98 h 163"/>
                <a:gd name="T30" fmla="*/ 15 w 164"/>
                <a:gd name="T31" fmla="*/ 127 h 163"/>
                <a:gd name="T32" fmla="*/ 37 w 164"/>
                <a:gd name="T33" fmla="*/ 148 h 163"/>
                <a:gd name="T34" fmla="*/ 66 w 164"/>
                <a:gd name="T35" fmla="*/ 161 h 163"/>
                <a:gd name="T36" fmla="*/ 82 w 164"/>
                <a:gd name="T37" fmla="*/ 163 h 163"/>
                <a:gd name="T38" fmla="*/ 82 w 164"/>
                <a:gd name="T39" fmla="*/ 42 h 163"/>
                <a:gd name="T40" fmla="*/ 97 w 164"/>
                <a:gd name="T41" fmla="*/ 45 h 163"/>
                <a:gd name="T42" fmla="*/ 109 w 164"/>
                <a:gd name="T43" fmla="*/ 53 h 163"/>
                <a:gd name="T44" fmla="*/ 119 w 164"/>
                <a:gd name="T45" fmla="*/ 66 h 163"/>
                <a:gd name="T46" fmla="*/ 122 w 164"/>
                <a:gd name="T47" fmla="*/ 81 h 163"/>
                <a:gd name="T48" fmla="*/ 121 w 164"/>
                <a:gd name="T49" fmla="*/ 89 h 163"/>
                <a:gd name="T50" fmla="*/ 114 w 164"/>
                <a:gd name="T51" fmla="*/ 103 h 163"/>
                <a:gd name="T52" fmla="*/ 105 w 164"/>
                <a:gd name="T53" fmla="*/ 115 h 163"/>
                <a:gd name="T54" fmla="*/ 90 w 164"/>
                <a:gd name="T55" fmla="*/ 121 h 163"/>
                <a:gd name="T56" fmla="*/ 82 w 164"/>
                <a:gd name="T57" fmla="*/ 121 h 163"/>
                <a:gd name="T58" fmla="*/ 66 w 164"/>
                <a:gd name="T59" fmla="*/ 118 h 163"/>
                <a:gd name="T60" fmla="*/ 53 w 164"/>
                <a:gd name="T61" fmla="*/ 110 h 163"/>
                <a:gd name="T62" fmla="*/ 45 w 164"/>
                <a:gd name="T63" fmla="*/ 97 h 163"/>
                <a:gd name="T64" fmla="*/ 42 w 164"/>
                <a:gd name="T65" fmla="*/ 81 h 163"/>
                <a:gd name="T66" fmla="*/ 44 w 164"/>
                <a:gd name="T67" fmla="*/ 73 h 163"/>
                <a:gd name="T68" fmla="*/ 48 w 164"/>
                <a:gd name="T69" fmla="*/ 60 h 163"/>
                <a:gd name="T70" fmla="*/ 60 w 164"/>
                <a:gd name="T71" fmla="*/ 49 h 163"/>
                <a:gd name="T72" fmla="*/ 74 w 164"/>
                <a:gd name="T73" fmla="*/ 42 h 163"/>
                <a:gd name="T74" fmla="*/ 82 w 164"/>
                <a:gd name="T75" fmla="*/ 42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4" h="163">
                  <a:moveTo>
                    <a:pt x="82" y="163"/>
                  </a:moveTo>
                  <a:lnTo>
                    <a:pt x="82" y="163"/>
                  </a:lnTo>
                  <a:lnTo>
                    <a:pt x="98" y="161"/>
                  </a:lnTo>
                  <a:lnTo>
                    <a:pt x="114" y="156"/>
                  </a:lnTo>
                  <a:lnTo>
                    <a:pt x="127" y="148"/>
                  </a:lnTo>
                  <a:lnTo>
                    <a:pt x="140" y="139"/>
                  </a:lnTo>
                  <a:lnTo>
                    <a:pt x="150" y="127"/>
                  </a:lnTo>
                  <a:lnTo>
                    <a:pt x="158" y="113"/>
                  </a:lnTo>
                  <a:lnTo>
                    <a:pt x="161" y="98"/>
                  </a:lnTo>
                  <a:lnTo>
                    <a:pt x="164" y="81"/>
                  </a:lnTo>
                  <a:lnTo>
                    <a:pt x="164" y="81"/>
                  </a:lnTo>
                  <a:lnTo>
                    <a:pt x="161" y="65"/>
                  </a:lnTo>
                  <a:lnTo>
                    <a:pt x="158" y="50"/>
                  </a:lnTo>
                  <a:lnTo>
                    <a:pt x="150" y="36"/>
                  </a:lnTo>
                  <a:lnTo>
                    <a:pt x="140" y="25"/>
                  </a:lnTo>
                  <a:lnTo>
                    <a:pt x="127" y="13"/>
                  </a:lnTo>
                  <a:lnTo>
                    <a:pt x="114" y="7"/>
                  </a:lnTo>
                  <a:lnTo>
                    <a:pt x="98" y="2"/>
                  </a:lnTo>
                  <a:lnTo>
                    <a:pt x="82" y="0"/>
                  </a:lnTo>
                  <a:lnTo>
                    <a:pt x="82" y="0"/>
                  </a:lnTo>
                  <a:lnTo>
                    <a:pt x="66" y="2"/>
                  </a:lnTo>
                  <a:lnTo>
                    <a:pt x="50" y="7"/>
                  </a:lnTo>
                  <a:lnTo>
                    <a:pt x="37" y="13"/>
                  </a:lnTo>
                  <a:lnTo>
                    <a:pt x="24" y="25"/>
                  </a:lnTo>
                  <a:lnTo>
                    <a:pt x="15" y="36"/>
                  </a:lnTo>
                  <a:lnTo>
                    <a:pt x="7" y="50"/>
                  </a:lnTo>
                  <a:lnTo>
                    <a:pt x="2" y="65"/>
                  </a:lnTo>
                  <a:lnTo>
                    <a:pt x="0" y="81"/>
                  </a:lnTo>
                  <a:lnTo>
                    <a:pt x="0" y="81"/>
                  </a:lnTo>
                  <a:lnTo>
                    <a:pt x="2" y="98"/>
                  </a:lnTo>
                  <a:lnTo>
                    <a:pt x="7" y="113"/>
                  </a:lnTo>
                  <a:lnTo>
                    <a:pt x="15" y="127"/>
                  </a:lnTo>
                  <a:lnTo>
                    <a:pt x="24" y="139"/>
                  </a:lnTo>
                  <a:lnTo>
                    <a:pt x="37" y="148"/>
                  </a:lnTo>
                  <a:lnTo>
                    <a:pt x="50" y="156"/>
                  </a:lnTo>
                  <a:lnTo>
                    <a:pt x="66" y="161"/>
                  </a:lnTo>
                  <a:lnTo>
                    <a:pt x="82" y="163"/>
                  </a:lnTo>
                  <a:lnTo>
                    <a:pt x="82" y="163"/>
                  </a:lnTo>
                  <a:close/>
                  <a:moveTo>
                    <a:pt x="82" y="42"/>
                  </a:moveTo>
                  <a:lnTo>
                    <a:pt x="82" y="42"/>
                  </a:lnTo>
                  <a:lnTo>
                    <a:pt x="90" y="42"/>
                  </a:lnTo>
                  <a:lnTo>
                    <a:pt x="97" y="45"/>
                  </a:lnTo>
                  <a:lnTo>
                    <a:pt x="105" y="49"/>
                  </a:lnTo>
                  <a:lnTo>
                    <a:pt x="109" y="53"/>
                  </a:lnTo>
                  <a:lnTo>
                    <a:pt x="114" y="60"/>
                  </a:lnTo>
                  <a:lnTo>
                    <a:pt x="119" y="66"/>
                  </a:lnTo>
                  <a:lnTo>
                    <a:pt x="121" y="73"/>
                  </a:lnTo>
                  <a:lnTo>
                    <a:pt x="122" y="81"/>
                  </a:lnTo>
                  <a:lnTo>
                    <a:pt x="122" y="81"/>
                  </a:lnTo>
                  <a:lnTo>
                    <a:pt x="121" y="89"/>
                  </a:lnTo>
                  <a:lnTo>
                    <a:pt x="119" y="97"/>
                  </a:lnTo>
                  <a:lnTo>
                    <a:pt x="114" y="103"/>
                  </a:lnTo>
                  <a:lnTo>
                    <a:pt x="109" y="110"/>
                  </a:lnTo>
                  <a:lnTo>
                    <a:pt x="105" y="115"/>
                  </a:lnTo>
                  <a:lnTo>
                    <a:pt x="97" y="118"/>
                  </a:lnTo>
                  <a:lnTo>
                    <a:pt x="90" y="121"/>
                  </a:lnTo>
                  <a:lnTo>
                    <a:pt x="82" y="121"/>
                  </a:lnTo>
                  <a:lnTo>
                    <a:pt x="82" y="121"/>
                  </a:lnTo>
                  <a:lnTo>
                    <a:pt x="74" y="121"/>
                  </a:lnTo>
                  <a:lnTo>
                    <a:pt x="66" y="118"/>
                  </a:lnTo>
                  <a:lnTo>
                    <a:pt x="60" y="115"/>
                  </a:lnTo>
                  <a:lnTo>
                    <a:pt x="53" y="110"/>
                  </a:lnTo>
                  <a:lnTo>
                    <a:pt x="48" y="103"/>
                  </a:lnTo>
                  <a:lnTo>
                    <a:pt x="45" y="97"/>
                  </a:lnTo>
                  <a:lnTo>
                    <a:pt x="44" y="89"/>
                  </a:lnTo>
                  <a:lnTo>
                    <a:pt x="42" y="81"/>
                  </a:lnTo>
                  <a:lnTo>
                    <a:pt x="42" y="81"/>
                  </a:lnTo>
                  <a:lnTo>
                    <a:pt x="44" y="73"/>
                  </a:lnTo>
                  <a:lnTo>
                    <a:pt x="45" y="66"/>
                  </a:lnTo>
                  <a:lnTo>
                    <a:pt x="48" y="60"/>
                  </a:lnTo>
                  <a:lnTo>
                    <a:pt x="53" y="53"/>
                  </a:lnTo>
                  <a:lnTo>
                    <a:pt x="60" y="49"/>
                  </a:lnTo>
                  <a:lnTo>
                    <a:pt x="66" y="45"/>
                  </a:lnTo>
                  <a:lnTo>
                    <a:pt x="74" y="42"/>
                  </a:lnTo>
                  <a:lnTo>
                    <a:pt x="82" y="42"/>
                  </a:lnTo>
                  <a:lnTo>
                    <a:pt x="82" y="42"/>
                  </a:lnTo>
                  <a:close/>
                </a:path>
              </a:pathLst>
            </a:custGeom>
            <a:grpFill/>
            <a:ln>
              <a:solidFill>
                <a:schemeClr val="accent2"/>
              </a:solidFill>
            </a:ln>
          </p:spPr>
          <p:txBody>
            <a:bodyPr vert="horz" wrap="square" lIns="91440" tIns="45720" rIns="91440" bIns="45720" numCol="1" anchor="t" anchorCtr="0" compatLnSpc="1">
              <a:prstTxWarp prst="textNoShape">
                <a:avLst/>
              </a:prstTxWarp>
            </a:bodyPr>
            <a:lstStyle/>
            <a:p>
              <a:endParaRPr lang="en-US" dirty="0"/>
            </a:p>
          </p:txBody>
        </p:sp>
        <p:sp>
          <p:nvSpPr>
            <p:cNvPr id="49" name="Freeform 234">
              <a:extLst>
                <a:ext uri="{FF2B5EF4-FFF2-40B4-BE49-F238E27FC236}">
                  <a16:creationId xmlns:a16="http://schemas.microsoft.com/office/drawing/2014/main" id="{D8551783-1FFA-6547-B60E-AE14E13072D3}"/>
                </a:ext>
              </a:extLst>
            </p:cNvPr>
            <p:cNvSpPr>
              <a:spLocks noEditPoints="1"/>
            </p:cNvSpPr>
            <p:nvPr/>
          </p:nvSpPr>
          <p:spPr bwMode="auto">
            <a:xfrm>
              <a:off x="-3225800" y="2147888"/>
              <a:ext cx="555625" cy="842963"/>
            </a:xfrm>
            <a:custGeom>
              <a:avLst/>
              <a:gdLst>
                <a:gd name="T0" fmla="*/ 58 w 350"/>
                <a:gd name="T1" fmla="*/ 0 h 531"/>
                <a:gd name="T2" fmla="*/ 26 w 350"/>
                <a:gd name="T3" fmla="*/ 11 h 531"/>
                <a:gd name="T4" fmla="*/ 5 w 350"/>
                <a:gd name="T5" fmla="*/ 36 h 531"/>
                <a:gd name="T6" fmla="*/ 0 w 350"/>
                <a:gd name="T7" fmla="*/ 248 h 531"/>
                <a:gd name="T8" fmla="*/ 5 w 350"/>
                <a:gd name="T9" fmla="*/ 270 h 531"/>
                <a:gd name="T10" fmla="*/ 26 w 350"/>
                <a:gd name="T11" fmla="*/ 296 h 531"/>
                <a:gd name="T12" fmla="*/ 58 w 350"/>
                <a:gd name="T13" fmla="*/ 306 h 531"/>
                <a:gd name="T14" fmla="*/ 74 w 350"/>
                <a:gd name="T15" fmla="*/ 492 h 531"/>
                <a:gd name="T16" fmla="*/ 84 w 350"/>
                <a:gd name="T17" fmla="*/ 513 h 531"/>
                <a:gd name="T18" fmla="*/ 111 w 350"/>
                <a:gd name="T19" fmla="*/ 526 h 531"/>
                <a:gd name="T20" fmla="*/ 135 w 350"/>
                <a:gd name="T21" fmla="*/ 529 h 531"/>
                <a:gd name="T22" fmla="*/ 167 w 350"/>
                <a:gd name="T23" fmla="*/ 524 h 531"/>
                <a:gd name="T24" fmla="*/ 183 w 350"/>
                <a:gd name="T25" fmla="*/ 526 h 531"/>
                <a:gd name="T26" fmla="*/ 215 w 350"/>
                <a:gd name="T27" fmla="*/ 531 h 531"/>
                <a:gd name="T28" fmla="*/ 241 w 350"/>
                <a:gd name="T29" fmla="*/ 527 h 531"/>
                <a:gd name="T30" fmla="*/ 267 w 350"/>
                <a:gd name="T31" fmla="*/ 515 h 531"/>
                <a:gd name="T32" fmla="*/ 276 w 350"/>
                <a:gd name="T33" fmla="*/ 494 h 531"/>
                <a:gd name="T34" fmla="*/ 292 w 350"/>
                <a:gd name="T35" fmla="*/ 306 h 531"/>
                <a:gd name="T36" fmla="*/ 325 w 350"/>
                <a:gd name="T37" fmla="*/ 296 h 531"/>
                <a:gd name="T38" fmla="*/ 345 w 350"/>
                <a:gd name="T39" fmla="*/ 270 h 531"/>
                <a:gd name="T40" fmla="*/ 350 w 350"/>
                <a:gd name="T41" fmla="*/ 60 h 531"/>
                <a:gd name="T42" fmla="*/ 345 w 350"/>
                <a:gd name="T43" fmla="*/ 36 h 531"/>
                <a:gd name="T44" fmla="*/ 325 w 350"/>
                <a:gd name="T45" fmla="*/ 11 h 531"/>
                <a:gd name="T46" fmla="*/ 292 w 350"/>
                <a:gd name="T47" fmla="*/ 0 h 531"/>
                <a:gd name="T48" fmla="*/ 198 w 350"/>
                <a:gd name="T49" fmla="*/ 494 h 531"/>
                <a:gd name="T50" fmla="*/ 198 w 350"/>
                <a:gd name="T51" fmla="*/ 490 h 531"/>
                <a:gd name="T52" fmla="*/ 308 w 350"/>
                <a:gd name="T53" fmla="*/ 248 h 531"/>
                <a:gd name="T54" fmla="*/ 304 w 350"/>
                <a:gd name="T55" fmla="*/ 259 h 531"/>
                <a:gd name="T56" fmla="*/ 276 w 350"/>
                <a:gd name="T57" fmla="*/ 264 h 531"/>
                <a:gd name="T58" fmla="*/ 235 w 350"/>
                <a:gd name="T59" fmla="*/ 101 h 531"/>
                <a:gd name="T60" fmla="*/ 235 w 350"/>
                <a:gd name="T61" fmla="*/ 306 h 531"/>
                <a:gd name="T62" fmla="*/ 225 w 350"/>
                <a:gd name="T63" fmla="*/ 487 h 531"/>
                <a:gd name="T64" fmla="*/ 198 w 350"/>
                <a:gd name="T65" fmla="*/ 486 h 531"/>
                <a:gd name="T66" fmla="*/ 156 w 350"/>
                <a:gd name="T67" fmla="*/ 486 h 531"/>
                <a:gd name="T68" fmla="*/ 135 w 350"/>
                <a:gd name="T69" fmla="*/ 487 h 531"/>
                <a:gd name="T70" fmla="*/ 116 w 350"/>
                <a:gd name="T71" fmla="*/ 306 h 531"/>
                <a:gd name="T72" fmla="*/ 74 w 350"/>
                <a:gd name="T73" fmla="*/ 101 h 531"/>
                <a:gd name="T74" fmla="*/ 58 w 350"/>
                <a:gd name="T75" fmla="*/ 264 h 531"/>
                <a:gd name="T76" fmla="*/ 47 w 350"/>
                <a:gd name="T77" fmla="*/ 259 h 531"/>
                <a:gd name="T78" fmla="*/ 42 w 350"/>
                <a:gd name="T79" fmla="*/ 60 h 531"/>
                <a:gd name="T80" fmla="*/ 47 w 350"/>
                <a:gd name="T81" fmla="*/ 47 h 531"/>
                <a:gd name="T82" fmla="*/ 292 w 350"/>
                <a:gd name="T83" fmla="*/ 42 h 531"/>
                <a:gd name="T84" fmla="*/ 304 w 350"/>
                <a:gd name="T85" fmla="*/ 47 h 531"/>
                <a:gd name="T86" fmla="*/ 308 w 350"/>
                <a:gd name="T87" fmla="*/ 248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50" h="531">
                  <a:moveTo>
                    <a:pt x="292" y="0"/>
                  </a:moveTo>
                  <a:lnTo>
                    <a:pt x="58" y="0"/>
                  </a:lnTo>
                  <a:lnTo>
                    <a:pt x="58" y="0"/>
                  </a:lnTo>
                  <a:lnTo>
                    <a:pt x="47" y="2"/>
                  </a:lnTo>
                  <a:lnTo>
                    <a:pt x="35" y="5"/>
                  </a:lnTo>
                  <a:lnTo>
                    <a:pt x="26" y="11"/>
                  </a:lnTo>
                  <a:lnTo>
                    <a:pt x="16" y="18"/>
                  </a:lnTo>
                  <a:lnTo>
                    <a:pt x="10" y="26"/>
                  </a:lnTo>
                  <a:lnTo>
                    <a:pt x="5" y="36"/>
                  </a:lnTo>
                  <a:lnTo>
                    <a:pt x="0" y="47"/>
                  </a:lnTo>
                  <a:lnTo>
                    <a:pt x="0" y="60"/>
                  </a:lnTo>
                  <a:lnTo>
                    <a:pt x="0" y="248"/>
                  </a:lnTo>
                  <a:lnTo>
                    <a:pt x="0" y="248"/>
                  </a:lnTo>
                  <a:lnTo>
                    <a:pt x="0" y="259"/>
                  </a:lnTo>
                  <a:lnTo>
                    <a:pt x="5" y="270"/>
                  </a:lnTo>
                  <a:lnTo>
                    <a:pt x="10" y="280"/>
                  </a:lnTo>
                  <a:lnTo>
                    <a:pt x="16" y="288"/>
                  </a:lnTo>
                  <a:lnTo>
                    <a:pt x="26" y="296"/>
                  </a:lnTo>
                  <a:lnTo>
                    <a:pt x="35" y="301"/>
                  </a:lnTo>
                  <a:lnTo>
                    <a:pt x="47" y="304"/>
                  </a:lnTo>
                  <a:lnTo>
                    <a:pt x="58" y="306"/>
                  </a:lnTo>
                  <a:lnTo>
                    <a:pt x="74" y="306"/>
                  </a:lnTo>
                  <a:lnTo>
                    <a:pt x="74" y="492"/>
                  </a:lnTo>
                  <a:lnTo>
                    <a:pt x="74" y="492"/>
                  </a:lnTo>
                  <a:lnTo>
                    <a:pt x="75" y="500"/>
                  </a:lnTo>
                  <a:lnTo>
                    <a:pt x="79" y="506"/>
                  </a:lnTo>
                  <a:lnTo>
                    <a:pt x="84" y="513"/>
                  </a:lnTo>
                  <a:lnTo>
                    <a:pt x="90" y="519"/>
                  </a:lnTo>
                  <a:lnTo>
                    <a:pt x="100" y="523"/>
                  </a:lnTo>
                  <a:lnTo>
                    <a:pt x="111" y="526"/>
                  </a:lnTo>
                  <a:lnTo>
                    <a:pt x="122" y="529"/>
                  </a:lnTo>
                  <a:lnTo>
                    <a:pt x="135" y="529"/>
                  </a:lnTo>
                  <a:lnTo>
                    <a:pt x="135" y="529"/>
                  </a:lnTo>
                  <a:lnTo>
                    <a:pt x="148" y="529"/>
                  </a:lnTo>
                  <a:lnTo>
                    <a:pt x="157" y="527"/>
                  </a:lnTo>
                  <a:lnTo>
                    <a:pt x="167" y="524"/>
                  </a:lnTo>
                  <a:lnTo>
                    <a:pt x="175" y="521"/>
                  </a:lnTo>
                  <a:lnTo>
                    <a:pt x="175" y="521"/>
                  </a:lnTo>
                  <a:lnTo>
                    <a:pt x="183" y="526"/>
                  </a:lnTo>
                  <a:lnTo>
                    <a:pt x="193" y="527"/>
                  </a:lnTo>
                  <a:lnTo>
                    <a:pt x="204" y="529"/>
                  </a:lnTo>
                  <a:lnTo>
                    <a:pt x="215" y="531"/>
                  </a:lnTo>
                  <a:lnTo>
                    <a:pt x="215" y="531"/>
                  </a:lnTo>
                  <a:lnTo>
                    <a:pt x="228" y="529"/>
                  </a:lnTo>
                  <a:lnTo>
                    <a:pt x="241" y="527"/>
                  </a:lnTo>
                  <a:lnTo>
                    <a:pt x="251" y="524"/>
                  </a:lnTo>
                  <a:lnTo>
                    <a:pt x="260" y="519"/>
                  </a:lnTo>
                  <a:lnTo>
                    <a:pt x="267" y="515"/>
                  </a:lnTo>
                  <a:lnTo>
                    <a:pt x="272" y="508"/>
                  </a:lnTo>
                  <a:lnTo>
                    <a:pt x="275" y="502"/>
                  </a:lnTo>
                  <a:lnTo>
                    <a:pt x="276" y="494"/>
                  </a:lnTo>
                  <a:lnTo>
                    <a:pt x="276" y="306"/>
                  </a:lnTo>
                  <a:lnTo>
                    <a:pt x="292" y="306"/>
                  </a:lnTo>
                  <a:lnTo>
                    <a:pt x="292" y="306"/>
                  </a:lnTo>
                  <a:lnTo>
                    <a:pt x="304" y="304"/>
                  </a:lnTo>
                  <a:lnTo>
                    <a:pt x="315" y="301"/>
                  </a:lnTo>
                  <a:lnTo>
                    <a:pt x="325" y="296"/>
                  </a:lnTo>
                  <a:lnTo>
                    <a:pt x="333" y="288"/>
                  </a:lnTo>
                  <a:lnTo>
                    <a:pt x="341" y="280"/>
                  </a:lnTo>
                  <a:lnTo>
                    <a:pt x="345" y="270"/>
                  </a:lnTo>
                  <a:lnTo>
                    <a:pt x="349" y="259"/>
                  </a:lnTo>
                  <a:lnTo>
                    <a:pt x="350" y="248"/>
                  </a:lnTo>
                  <a:lnTo>
                    <a:pt x="350" y="60"/>
                  </a:lnTo>
                  <a:lnTo>
                    <a:pt x="350" y="60"/>
                  </a:lnTo>
                  <a:lnTo>
                    <a:pt x="349" y="47"/>
                  </a:lnTo>
                  <a:lnTo>
                    <a:pt x="345" y="36"/>
                  </a:lnTo>
                  <a:lnTo>
                    <a:pt x="341" y="26"/>
                  </a:lnTo>
                  <a:lnTo>
                    <a:pt x="333" y="18"/>
                  </a:lnTo>
                  <a:lnTo>
                    <a:pt x="325" y="11"/>
                  </a:lnTo>
                  <a:lnTo>
                    <a:pt x="315" y="5"/>
                  </a:lnTo>
                  <a:lnTo>
                    <a:pt x="304" y="2"/>
                  </a:lnTo>
                  <a:lnTo>
                    <a:pt x="292" y="0"/>
                  </a:lnTo>
                  <a:lnTo>
                    <a:pt x="292" y="0"/>
                  </a:lnTo>
                  <a:close/>
                  <a:moveTo>
                    <a:pt x="198" y="494"/>
                  </a:moveTo>
                  <a:lnTo>
                    <a:pt x="198" y="494"/>
                  </a:lnTo>
                  <a:lnTo>
                    <a:pt x="198" y="492"/>
                  </a:lnTo>
                  <a:lnTo>
                    <a:pt x="198" y="490"/>
                  </a:lnTo>
                  <a:lnTo>
                    <a:pt x="198" y="490"/>
                  </a:lnTo>
                  <a:lnTo>
                    <a:pt x="198" y="494"/>
                  </a:lnTo>
                  <a:lnTo>
                    <a:pt x="198" y="494"/>
                  </a:lnTo>
                  <a:close/>
                  <a:moveTo>
                    <a:pt x="308" y="248"/>
                  </a:moveTo>
                  <a:lnTo>
                    <a:pt x="308" y="248"/>
                  </a:lnTo>
                  <a:lnTo>
                    <a:pt x="307" y="254"/>
                  </a:lnTo>
                  <a:lnTo>
                    <a:pt x="304" y="259"/>
                  </a:lnTo>
                  <a:lnTo>
                    <a:pt x="299" y="262"/>
                  </a:lnTo>
                  <a:lnTo>
                    <a:pt x="292" y="264"/>
                  </a:lnTo>
                  <a:lnTo>
                    <a:pt x="276" y="264"/>
                  </a:lnTo>
                  <a:lnTo>
                    <a:pt x="276" y="138"/>
                  </a:lnTo>
                  <a:lnTo>
                    <a:pt x="276" y="101"/>
                  </a:lnTo>
                  <a:lnTo>
                    <a:pt x="235" y="101"/>
                  </a:lnTo>
                  <a:lnTo>
                    <a:pt x="235" y="138"/>
                  </a:lnTo>
                  <a:lnTo>
                    <a:pt x="235" y="285"/>
                  </a:lnTo>
                  <a:lnTo>
                    <a:pt x="235" y="306"/>
                  </a:lnTo>
                  <a:lnTo>
                    <a:pt x="235" y="486"/>
                  </a:lnTo>
                  <a:lnTo>
                    <a:pt x="235" y="486"/>
                  </a:lnTo>
                  <a:lnTo>
                    <a:pt x="225" y="487"/>
                  </a:lnTo>
                  <a:lnTo>
                    <a:pt x="215" y="489"/>
                  </a:lnTo>
                  <a:lnTo>
                    <a:pt x="206" y="487"/>
                  </a:lnTo>
                  <a:lnTo>
                    <a:pt x="198" y="486"/>
                  </a:lnTo>
                  <a:lnTo>
                    <a:pt x="198" y="278"/>
                  </a:lnTo>
                  <a:lnTo>
                    <a:pt x="156" y="278"/>
                  </a:lnTo>
                  <a:lnTo>
                    <a:pt x="156" y="486"/>
                  </a:lnTo>
                  <a:lnTo>
                    <a:pt x="156" y="486"/>
                  </a:lnTo>
                  <a:lnTo>
                    <a:pt x="146" y="487"/>
                  </a:lnTo>
                  <a:lnTo>
                    <a:pt x="135" y="487"/>
                  </a:lnTo>
                  <a:lnTo>
                    <a:pt x="125" y="487"/>
                  </a:lnTo>
                  <a:lnTo>
                    <a:pt x="116" y="486"/>
                  </a:lnTo>
                  <a:lnTo>
                    <a:pt x="116" y="306"/>
                  </a:lnTo>
                  <a:lnTo>
                    <a:pt x="116" y="138"/>
                  </a:lnTo>
                  <a:lnTo>
                    <a:pt x="116" y="101"/>
                  </a:lnTo>
                  <a:lnTo>
                    <a:pt x="74" y="101"/>
                  </a:lnTo>
                  <a:lnTo>
                    <a:pt x="74" y="138"/>
                  </a:lnTo>
                  <a:lnTo>
                    <a:pt x="74" y="264"/>
                  </a:lnTo>
                  <a:lnTo>
                    <a:pt x="58" y="264"/>
                  </a:lnTo>
                  <a:lnTo>
                    <a:pt x="58" y="264"/>
                  </a:lnTo>
                  <a:lnTo>
                    <a:pt x="51" y="262"/>
                  </a:lnTo>
                  <a:lnTo>
                    <a:pt x="47" y="259"/>
                  </a:lnTo>
                  <a:lnTo>
                    <a:pt x="42" y="254"/>
                  </a:lnTo>
                  <a:lnTo>
                    <a:pt x="42" y="248"/>
                  </a:lnTo>
                  <a:lnTo>
                    <a:pt x="42" y="60"/>
                  </a:lnTo>
                  <a:lnTo>
                    <a:pt x="42" y="60"/>
                  </a:lnTo>
                  <a:lnTo>
                    <a:pt x="42" y="53"/>
                  </a:lnTo>
                  <a:lnTo>
                    <a:pt x="47" y="47"/>
                  </a:lnTo>
                  <a:lnTo>
                    <a:pt x="51" y="44"/>
                  </a:lnTo>
                  <a:lnTo>
                    <a:pt x="58" y="42"/>
                  </a:lnTo>
                  <a:lnTo>
                    <a:pt x="292" y="42"/>
                  </a:lnTo>
                  <a:lnTo>
                    <a:pt x="292" y="42"/>
                  </a:lnTo>
                  <a:lnTo>
                    <a:pt x="299" y="44"/>
                  </a:lnTo>
                  <a:lnTo>
                    <a:pt x="304" y="47"/>
                  </a:lnTo>
                  <a:lnTo>
                    <a:pt x="307" y="53"/>
                  </a:lnTo>
                  <a:lnTo>
                    <a:pt x="308" y="60"/>
                  </a:lnTo>
                  <a:lnTo>
                    <a:pt x="308" y="248"/>
                  </a:lnTo>
                  <a:close/>
                </a:path>
              </a:pathLst>
            </a:custGeom>
            <a:grpFill/>
            <a:ln>
              <a:solidFill>
                <a:schemeClr val="accent2"/>
              </a:solidFill>
            </a:ln>
          </p:spPr>
          <p:txBody>
            <a:bodyPr vert="horz" wrap="square" lIns="91440" tIns="45720" rIns="91440" bIns="45720" numCol="1" anchor="t" anchorCtr="0" compatLnSpc="1">
              <a:prstTxWarp prst="textNoShape">
                <a:avLst/>
              </a:prstTxWarp>
            </a:bodyPr>
            <a:lstStyle/>
            <a:p>
              <a:endParaRPr lang="en-US" dirty="0"/>
            </a:p>
          </p:txBody>
        </p:sp>
        <p:sp>
          <p:nvSpPr>
            <p:cNvPr id="50" name="Freeform 235">
              <a:extLst>
                <a:ext uri="{FF2B5EF4-FFF2-40B4-BE49-F238E27FC236}">
                  <a16:creationId xmlns:a16="http://schemas.microsoft.com/office/drawing/2014/main" id="{C9148967-D2C2-AA46-8099-89B747A82FB0}"/>
                </a:ext>
              </a:extLst>
            </p:cNvPr>
            <p:cNvSpPr>
              <a:spLocks noEditPoints="1"/>
            </p:cNvSpPr>
            <p:nvPr/>
          </p:nvSpPr>
          <p:spPr bwMode="auto">
            <a:xfrm>
              <a:off x="-2608263" y="1841500"/>
              <a:ext cx="533400" cy="1181100"/>
            </a:xfrm>
            <a:custGeom>
              <a:avLst/>
              <a:gdLst>
                <a:gd name="T0" fmla="*/ 206 w 336"/>
                <a:gd name="T1" fmla="*/ 413 h 744"/>
                <a:gd name="T2" fmla="*/ 241 w 336"/>
                <a:gd name="T3" fmla="*/ 441 h 744"/>
                <a:gd name="T4" fmla="*/ 278 w 336"/>
                <a:gd name="T5" fmla="*/ 442 h 744"/>
                <a:gd name="T6" fmla="*/ 324 w 336"/>
                <a:gd name="T7" fmla="*/ 413 h 744"/>
                <a:gd name="T8" fmla="*/ 336 w 336"/>
                <a:gd name="T9" fmla="*/ 373 h 744"/>
                <a:gd name="T10" fmla="*/ 315 w 336"/>
                <a:gd name="T11" fmla="*/ 322 h 744"/>
                <a:gd name="T12" fmla="*/ 263 w 336"/>
                <a:gd name="T13" fmla="*/ 301 h 744"/>
                <a:gd name="T14" fmla="*/ 231 w 336"/>
                <a:gd name="T15" fmla="*/ 309 h 744"/>
                <a:gd name="T16" fmla="*/ 199 w 336"/>
                <a:gd name="T17" fmla="*/ 341 h 744"/>
                <a:gd name="T18" fmla="*/ 196 w 336"/>
                <a:gd name="T19" fmla="*/ 94 h 744"/>
                <a:gd name="T20" fmla="*/ 212 w 336"/>
                <a:gd name="T21" fmla="*/ 123 h 744"/>
                <a:gd name="T22" fmla="*/ 252 w 336"/>
                <a:gd name="T23" fmla="*/ 143 h 744"/>
                <a:gd name="T24" fmla="*/ 292 w 336"/>
                <a:gd name="T25" fmla="*/ 139 h 744"/>
                <a:gd name="T26" fmla="*/ 331 w 336"/>
                <a:gd name="T27" fmla="*/ 100 h 744"/>
                <a:gd name="T28" fmla="*/ 334 w 336"/>
                <a:gd name="T29" fmla="*/ 58 h 744"/>
                <a:gd name="T30" fmla="*/ 305 w 336"/>
                <a:gd name="T31" fmla="*/ 13 h 744"/>
                <a:gd name="T32" fmla="*/ 263 w 336"/>
                <a:gd name="T33" fmla="*/ 0 h 744"/>
                <a:gd name="T34" fmla="*/ 222 w 336"/>
                <a:gd name="T35" fmla="*/ 15 h 744"/>
                <a:gd name="T36" fmla="*/ 196 w 336"/>
                <a:gd name="T37" fmla="*/ 52 h 744"/>
                <a:gd name="T38" fmla="*/ 103 w 336"/>
                <a:gd name="T39" fmla="*/ 58 h 744"/>
                <a:gd name="T40" fmla="*/ 0 w 336"/>
                <a:gd name="T41" fmla="*/ 352 h 744"/>
                <a:gd name="T42" fmla="*/ 96 w 336"/>
                <a:gd name="T43" fmla="*/ 672 h 744"/>
                <a:gd name="T44" fmla="*/ 117 w 336"/>
                <a:gd name="T45" fmla="*/ 693 h 744"/>
                <a:gd name="T46" fmla="*/ 206 w 336"/>
                <a:gd name="T47" fmla="*/ 714 h 744"/>
                <a:gd name="T48" fmla="*/ 241 w 336"/>
                <a:gd name="T49" fmla="*/ 740 h 744"/>
                <a:gd name="T50" fmla="*/ 278 w 336"/>
                <a:gd name="T51" fmla="*/ 743 h 744"/>
                <a:gd name="T52" fmla="*/ 324 w 336"/>
                <a:gd name="T53" fmla="*/ 712 h 744"/>
                <a:gd name="T54" fmla="*/ 336 w 336"/>
                <a:gd name="T55" fmla="*/ 672 h 744"/>
                <a:gd name="T56" fmla="*/ 315 w 336"/>
                <a:gd name="T57" fmla="*/ 621 h 744"/>
                <a:gd name="T58" fmla="*/ 263 w 336"/>
                <a:gd name="T59" fmla="*/ 600 h 744"/>
                <a:gd name="T60" fmla="*/ 231 w 336"/>
                <a:gd name="T61" fmla="*/ 608 h 744"/>
                <a:gd name="T62" fmla="*/ 199 w 336"/>
                <a:gd name="T63" fmla="*/ 640 h 744"/>
                <a:gd name="T64" fmla="*/ 196 w 336"/>
                <a:gd name="T65" fmla="*/ 394 h 744"/>
                <a:gd name="T66" fmla="*/ 276 w 336"/>
                <a:gd name="T67" fmla="*/ 344 h 744"/>
                <a:gd name="T68" fmla="*/ 292 w 336"/>
                <a:gd name="T69" fmla="*/ 360 h 744"/>
                <a:gd name="T70" fmla="*/ 294 w 336"/>
                <a:gd name="T71" fmla="*/ 378 h 744"/>
                <a:gd name="T72" fmla="*/ 281 w 336"/>
                <a:gd name="T73" fmla="*/ 397 h 744"/>
                <a:gd name="T74" fmla="*/ 263 w 336"/>
                <a:gd name="T75" fmla="*/ 402 h 744"/>
                <a:gd name="T76" fmla="*/ 242 w 336"/>
                <a:gd name="T77" fmla="*/ 394 h 744"/>
                <a:gd name="T78" fmla="*/ 234 w 336"/>
                <a:gd name="T79" fmla="*/ 373 h 744"/>
                <a:gd name="T80" fmla="*/ 239 w 336"/>
                <a:gd name="T81" fmla="*/ 356 h 744"/>
                <a:gd name="T82" fmla="*/ 259 w 336"/>
                <a:gd name="T83" fmla="*/ 343 h 744"/>
                <a:gd name="T84" fmla="*/ 263 w 336"/>
                <a:gd name="T85" fmla="*/ 42 h 744"/>
                <a:gd name="T86" fmla="*/ 286 w 336"/>
                <a:gd name="T87" fmla="*/ 52 h 744"/>
                <a:gd name="T88" fmla="*/ 294 w 336"/>
                <a:gd name="T89" fmla="*/ 73 h 744"/>
                <a:gd name="T90" fmla="*/ 289 w 336"/>
                <a:gd name="T91" fmla="*/ 90 h 744"/>
                <a:gd name="T92" fmla="*/ 270 w 336"/>
                <a:gd name="T93" fmla="*/ 102 h 744"/>
                <a:gd name="T94" fmla="*/ 252 w 336"/>
                <a:gd name="T95" fmla="*/ 100 h 744"/>
                <a:gd name="T96" fmla="*/ 236 w 336"/>
                <a:gd name="T97" fmla="*/ 84 h 744"/>
                <a:gd name="T98" fmla="*/ 234 w 336"/>
                <a:gd name="T99" fmla="*/ 66 h 744"/>
                <a:gd name="T100" fmla="*/ 247 w 336"/>
                <a:gd name="T101" fmla="*/ 47 h 744"/>
                <a:gd name="T102" fmla="*/ 263 w 336"/>
                <a:gd name="T103" fmla="*/ 42 h 744"/>
                <a:gd name="T104" fmla="*/ 276 w 336"/>
                <a:gd name="T105" fmla="*/ 645 h 744"/>
                <a:gd name="T106" fmla="*/ 292 w 336"/>
                <a:gd name="T107" fmla="*/ 661 h 744"/>
                <a:gd name="T108" fmla="*/ 294 w 336"/>
                <a:gd name="T109" fmla="*/ 679 h 744"/>
                <a:gd name="T110" fmla="*/ 281 w 336"/>
                <a:gd name="T111" fmla="*/ 698 h 744"/>
                <a:gd name="T112" fmla="*/ 263 w 336"/>
                <a:gd name="T113" fmla="*/ 703 h 744"/>
                <a:gd name="T114" fmla="*/ 242 w 336"/>
                <a:gd name="T115" fmla="*/ 693 h 744"/>
                <a:gd name="T116" fmla="*/ 234 w 336"/>
                <a:gd name="T117" fmla="*/ 672 h 744"/>
                <a:gd name="T118" fmla="*/ 239 w 336"/>
                <a:gd name="T119" fmla="*/ 656 h 744"/>
                <a:gd name="T120" fmla="*/ 259 w 336"/>
                <a:gd name="T121" fmla="*/ 643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36" h="744">
                  <a:moveTo>
                    <a:pt x="196" y="394"/>
                  </a:moveTo>
                  <a:lnTo>
                    <a:pt x="196" y="394"/>
                  </a:lnTo>
                  <a:lnTo>
                    <a:pt x="199" y="404"/>
                  </a:lnTo>
                  <a:lnTo>
                    <a:pt x="206" y="413"/>
                  </a:lnTo>
                  <a:lnTo>
                    <a:pt x="212" y="423"/>
                  </a:lnTo>
                  <a:lnTo>
                    <a:pt x="222" y="429"/>
                  </a:lnTo>
                  <a:lnTo>
                    <a:pt x="231" y="436"/>
                  </a:lnTo>
                  <a:lnTo>
                    <a:pt x="241" y="441"/>
                  </a:lnTo>
                  <a:lnTo>
                    <a:pt x="252" y="444"/>
                  </a:lnTo>
                  <a:lnTo>
                    <a:pt x="263" y="444"/>
                  </a:lnTo>
                  <a:lnTo>
                    <a:pt x="263" y="444"/>
                  </a:lnTo>
                  <a:lnTo>
                    <a:pt x="278" y="442"/>
                  </a:lnTo>
                  <a:lnTo>
                    <a:pt x="292" y="439"/>
                  </a:lnTo>
                  <a:lnTo>
                    <a:pt x="305" y="433"/>
                  </a:lnTo>
                  <a:lnTo>
                    <a:pt x="315" y="423"/>
                  </a:lnTo>
                  <a:lnTo>
                    <a:pt x="324" y="413"/>
                  </a:lnTo>
                  <a:lnTo>
                    <a:pt x="331" y="401"/>
                  </a:lnTo>
                  <a:lnTo>
                    <a:pt x="334" y="388"/>
                  </a:lnTo>
                  <a:lnTo>
                    <a:pt x="336" y="373"/>
                  </a:lnTo>
                  <a:lnTo>
                    <a:pt x="336" y="373"/>
                  </a:lnTo>
                  <a:lnTo>
                    <a:pt x="334" y="359"/>
                  </a:lnTo>
                  <a:lnTo>
                    <a:pt x="331" y="344"/>
                  </a:lnTo>
                  <a:lnTo>
                    <a:pt x="324" y="333"/>
                  </a:lnTo>
                  <a:lnTo>
                    <a:pt x="315" y="322"/>
                  </a:lnTo>
                  <a:lnTo>
                    <a:pt x="305" y="312"/>
                  </a:lnTo>
                  <a:lnTo>
                    <a:pt x="292" y="306"/>
                  </a:lnTo>
                  <a:lnTo>
                    <a:pt x="278" y="303"/>
                  </a:lnTo>
                  <a:lnTo>
                    <a:pt x="263" y="301"/>
                  </a:lnTo>
                  <a:lnTo>
                    <a:pt x="263" y="301"/>
                  </a:lnTo>
                  <a:lnTo>
                    <a:pt x="252" y="301"/>
                  </a:lnTo>
                  <a:lnTo>
                    <a:pt x="241" y="304"/>
                  </a:lnTo>
                  <a:lnTo>
                    <a:pt x="231" y="309"/>
                  </a:lnTo>
                  <a:lnTo>
                    <a:pt x="222" y="315"/>
                  </a:lnTo>
                  <a:lnTo>
                    <a:pt x="212" y="322"/>
                  </a:lnTo>
                  <a:lnTo>
                    <a:pt x="206" y="331"/>
                  </a:lnTo>
                  <a:lnTo>
                    <a:pt x="199" y="341"/>
                  </a:lnTo>
                  <a:lnTo>
                    <a:pt x="196" y="352"/>
                  </a:lnTo>
                  <a:lnTo>
                    <a:pt x="138" y="352"/>
                  </a:lnTo>
                  <a:lnTo>
                    <a:pt x="138" y="94"/>
                  </a:lnTo>
                  <a:lnTo>
                    <a:pt x="196" y="94"/>
                  </a:lnTo>
                  <a:lnTo>
                    <a:pt x="196" y="94"/>
                  </a:lnTo>
                  <a:lnTo>
                    <a:pt x="199" y="105"/>
                  </a:lnTo>
                  <a:lnTo>
                    <a:pt x="206" y="114"/>
                  </a:lnTo>
                  <a:lnTo>
                    <a:pt x="212" y="123"/>
                  </a:lnTo>
                  <a:lnTo>
                    <a:pt x="222" y="131"/>
                  </a:lnTo>
                  <a:lnTo>
                    <a:pt x="231" y="137"/>
                  </a:lnTo>
                  <a:lnTo>
                    <a:pt x="241" y="140"/>
                  </a:lnTo>
                  <a:lnTo>
                    <a:pt x="252" y="143"/>
                  </a:lnTo>
                  <a:lnTo>
                    <a:pt x="263" y="145"/>
                  </a:lnTo>
                  <a:lnTo>
                    <a:pt x="263" y="145"/>
                  </a:lnTo>
                  <a:lnTo>
                    <a:pt x="278" y="143"/>
                  </a:lnTo>
                  <a:lnTo>
                    <a:pt x="292" y="139"/>
                  </a:lnTo>
                  <a:lnTo>
                    <a:pt x="305" y="132"/>
                  </a:lnTo>
                  <a:lnTo>
                    <a:pt x="315" y="124"/>
                  </a:lnTo>
                  <a:lnTo>
                    <a:pt x="324" y="113"/>
                  </a:lnTo>
                  <a:lnTo>
                    <a:pt x="331" y="100"/>
                  </a:lnTo>
                  <a:lnTo>
                    <a:pt x="334" y="87"/>
                  </a:lnTo>
                  <a:lnTo>
                    <a:pt x="336" y="73"/>
                  </a:lnTo>
                  <a:lnTo>
                    <a:pt x="336" y="73"/>
                  </a:lnTo>
                  <a:lnTo>
                    <a:pt x="334" y="58"/>
                  </a:lnTo>
                  <a:lnTo>
                    <a:pt x="331" y="45"/>
                  </a:lnTo>
                  <a:lnTo>
                    <a:pt x="324" y="33"/>
                  </a:lnTo>
                  <a:lnTo>
                    <a:pt x="315" y="21"/>
                  </a:lnTo>
                  <a:lnTo>
                    <a:pt x="305" y="13"/>
                  </a:lnTo>
                  <a:lnTo>
                    <a:pt x="292" y="7"/>
                  </a:lnTo>
                  <a:lnTo>
                    <a:pt x="278" y="2"/>
                  </a:lnTo>
                  <a:lnTo>
                    <a:pt x="263" y="0"/>
                  </a:lnTo>
                  <a:lnTo>
                    <a:pt x="263" y="0"/>
                  </a:lnTo>
                  <a:lnTo>
                    <a:pt x="252" y="2"/>
                  </a:lnTo>
                  <a:lnTo>
                    <a:pt x="241" y="5"/>
                  </a:lnTo>
                  <a:lnTo>
                    <a:pt x="231" y="8"/>
                  </a:lnTo>
                  <a:lnTo>
                    <a:pt x="222" y="15"/>
                  </a:lnTo>
                  <a:lnTo>
                    <a:pt x="212" y="23"/>
                  </a:lnTo>
                  <a:lnTo>
                    <a:pt x="206" y="31"/>
                  </a:lnTo>
                  <a:lnTo>
                    <a:pt x="199" y="41"/>
                  </a:lnTo>
                  <a:lnTo>
                    <a:pt x="196" y="52"/>
                  </a:lnTo>
                  <a:lnTo>
                    <a:pt x="117" y="52"/>
                  </a:lnTo>
                  <a:lnTo>
                    <a:pt x="117" y="52"/>
                  </a:lnTo>
                  <a:lnTo>
                    <a:pt x="109" y="53"/>
                  </a:lnTo>
                  <a:lnTo>
                    <a:pt x="103" y="58"/>
                  </a:lnTo>
                  <a:lnTo>
                    <a:pt x="98" y="65"/>
                  </a:lnTo>
                  <a:lnTo>
                    <a:pt x="96" y="73"/>
                  </a:lnTo>
                  <a:lnTo>
                    <a:pt x="96" y="352"/>
                  </a:lnTo>
                  <a:lnTo>
                    <a:pt x="0" y="352"/>
                  </a:lnTo>
                  <a:lnTo>
                    <a:pt x="0" y="394"/>
                  </a:lnTo>
                  <a:lnTo>
                    <a:pt x="96" y="394"/>
                  </a:lnTo>
                  <a:lnTo>
                    <a:pt x="96" y="672"/>
                  </a:lnTo>
                  <a:lnTo>
                    <a:pt x="96" y="672"/>
                  </a:lnTo>
                  <a:lnTo>
                    <a:pt x="98" y="680"/>
                  </a:lnTo>
                  <a:lnTo>
                    <a:pt x="103" y="687"/>
                  </a:lnTo>
                  <a:lnTo>
                    <a:pt x="109" y="691"/>
                  </a:lnTo>
                  <a:lnTo>
                    <a:pt x="117" y="693"/>
                  </a:lnTo>
                  <a:lnTo>
                    <a:pt x="196" y="693"/>
                  </a:lnTo>
                  <a:lnTo>
                    <a:pt x="196" y="693"/>
                  </a:lnTo>
                  <a:lnTo>
                    <a:pt x="199" y="704"/>
                  </a:lnTo>
                  <a:lnTo>
                    <a:pt x="206" y="714"/>
                  </a:lnTo>
                  <a:lnTo>
                    <a:pt x="212" y="722"/>
                  </a:lnTo>
                  <a:lnTo>
                    <a:pt x="222" y="730"/>
                  </a:lnTo>
                  <a:lnTo>
                    <a:pt x="231" y="736"/>
                  </a:lnTo>
                  <a:lnTo>
                    <a:pt x="241" y="740"/>
                  </a:lnTo>
                  <a:lnTo>
                    <a:pt x="252" y="743"/>
                  </a:lnTo>
                  <a:lnTo>
                    <a:pt x="263" y="744"/>
                  </a:lnTo>
                  <a:lnTo>
                    <a:pt x="263" y="744"/>
                  </a:lnTo>
                  <a:lnTo>
                    <a:pt x="278" y="743"/>
                  </a:lnTo>
                  <a:lnTo>
                    <a:pt x="292" y="738"/>
                  </a:lnTo>
                  <a:lnTo>
                    <a:pt x="305" y="732"/>
                  </a:lnTo>
                  <a:lnTo>
                    <a:pt x="315" y="724"/>
                  </a:lnTo>
                  <a:lnTo>
                    <a:pt x="324" y="712"/>
                  </a:lnTo>
                  <a:lnTo>
                    <a:pt x="331" y="699"/>
                  </a:lnTo>
                  <a:lnTo>
                    <a:pt x="334" y="687"/>
                  </a:lnTo>
                  <a:lnTo>
                    <a:pt x="336" y="672"/>
                  </a:lnTo>
                  <a:lnTo>
                    <a:pt x="336" y="672"/>
                  </a:lnTo>
                  <a:lnTo>
                    <a:pt x="334" y="658"/>
                  </a:lnTo>
                  <a:lnTo>
                    <a:pt x="331" y="645"/>
                  </a:lnTo>
                  <a:lnTo>
                    <a:pt x="324" y="632"/>
                  </a:lnTo>
                  <a:lnTo>
                    <a:pt x="315" y="621"/>
                  </a:lnTo>
                  <a:lnTo>
                    <a:pt x="305" y="613"/>
                  </a:lnTo>
                  <a:lnTo>
                    <a:pt x="292" y="606"/>
                  </a:lnTo>
                  <a:lnTo>
                    <a:pt x="278" y="601"/>
                  </a:lnTo>
                  <a:lnTo>
                    <a:pt x="263" y="600"/>
                  </a:lnTo>
                  <a:lnTo>
                    <a:pt x="263" y="600"/>
                  </a:lnTo>
                  <a:lnTo>
                    <a:pt x="252" y="601"/>
                  </a:lnTo>
                  <a:lnTo>
                    <a:pt x="241" y="605"/>
                  </a:lnTo>
                  <a:lnTo>
                    <a:pt x="231" y="608"/>
                  </a:lnTo>
                  <a:lnTo>
                    <a:pt x="222" y="614"/>
                  </a:lnTo>
                  <a:lnTo>
                    <a:pt x="212" y="622"/>
                  </a:lnTo>
                  <a:lnTo>
                    <a:pt x="206" y="630"/>
                  </a:lnTo>
                  <a:lnTo>
                    <a:pt x="199" y="640"/>
                  </a:lnTo>
                  <a:lnTo>
                    <a:pt x="196" y="651"/>
                  </a:lnTo>
                  <a:lnTo>
                    <a:pt x="138" y="651"/>
                  </a:lnTo>
                  <a:lnTo>
                    <a:pt x="138" y="394"/>
                  </a:lnTo>
                  <a:lnTo>
                    <a:pt x="196" y="394"/>
                  </a:lnTo>
                  <a:close/>
                  <a:moveTo>
                    <a:pt x="263" y="343"/>
                  </a:moveTo>
                  <a:lnTo>
                    <a:pt x="263" y="343"/>
                  </a:lnTo>
                  <a:lnTo>
                    <a:pt x="270" y="343"/>
                  </a:lnTo>
                  <a:lnTo>
                    <a:pt x="276" y="344"/>
                  </a:lnTo>
                  <a:lnTo>
                    <a:pt x="281" y="348"/>
                  </a:lnTo>
                  <a:lnTo>
                    <a:pt x="286" y="351"/>
                  </a:lnTo>
                  <a:lnTo>
                    <a:pt x="289" y="356"/>
                  </a:lnTo>
                  <a:lnTo>
                    <a:pt x="292" y="360"/>
                  </a:lnTo>
                  <a:lnTo>
                    <a:pt x="294" y="367"/>
                  </a:lnTo>
                  <a:lnTo>
                    <a:pt x="294" y="373"/>
                  </a:lnTo>
                  <a:lnTo>
                    <a:pt x="294" y="373"/>
                  </a:lnTo>
                  <a:lnTo>
                    <a:pt x="294" y="378"/>
                  </a:lnTo>
                  <a:lnTo>
                    <a:pt x="292" y="384"/>
                  </a:lnTo>
                  <a:lnTo>
                    <a:pt x="289" y="389"/>
                  </a:lnTo>
                  <a:lnTo>
                    <a:pt x="286" y="394"/>
                  </a:lnTo>
                  <a:lnTo>
                    <a:pt x="281" y="397"/>
                  </a:lnTo>
                  <a:lnTo>
                    <a:pt x="276" y="401"/>
                  </a:lnTo>
                  <a:lnTo>
                    <a:pt x="270" y="402"/>
                  </a:lnTo>
                  <a:lnTo>
                    <a:pt x="263" y="402"/>
                  </a:lnTo>
                  <a:lnTo>
                    <a:pt x="263" y="402"/>
                  </a:lnTo>
                  <a:lnTo>
                    <a:pt x="259" y="402"/>
                  </a:lnTo>
                  <a:lnTo>
                    <a:pt x="252" y="401"/>
                  </a:lnTo>
                  <a:lnTo>
                    <a:pt x="247" y="397"/>
                  </a:lnTo>
                  <a:lnTo>
                    <a:pt x="242" y="394"/>
                  </a:lnTo>
                  <a:lnTo>
                    <a:pt x="239" y="389"/>
                  </a:lnTo>
                  <a:lnTo>
                    <a:pt x="236" y="384"/>
                  </a:lnTo>
                  <a:lnTo>
                    <a:pt x="234" y="378"/>
                  </a:lnTo>
                  <a:lnTo>
                    <a:pt x="234" y="373"/>
                  </a:lnTo>
                  <a:lnTo>
                    <a:pt x="234" y="373"/>
                  </a:lnTo>
                  <a:lnTo>
                    <a:pt x="234" y="367"/>
                  </a:lnTo>
                  <a:lnTo>
                    <a:pt x="236" y="360"/>
                  </a:lnTo>
                  <a:lnTo>
                    <a:pt x="239" y="356"/>
                  </a:lnTo>
                  <a:lnTo>
                    <a:pt x="242" y="351"/>
                  </a:lnTo>
                  <a:lnTo>
                    <a:pt x="247" y="348"/>
                  </a:lnTo>
                  <a:lnTo>
                    <a:pt x="252" y="344"/>
                  </a:lnTo>
                  <a:lnTo>
                    <a:pt x="259" y="343"/>
                  </a:lnTo>
                  <a:lnTo>
                    <a:pt x="263" y="343"/>
                  </a:lnTo>
                  <a:lnTo>
                    <a:pt x="263" y="343"/>
                  </a:lnTo>
                  <a:close/>
                  <a:moveTo>
                    <a:pt x="263" y="42"/>
                  </a:moveTo>
                  <a:lnTo>
                    <a:pt x="263" y="42"/>
                  </a:lnTo>
                  <a:lnTo>
                    <a:pt x="270" y="44"/>
                  </a:lnTo>
                  <a:lnTo>
                    <a:pt x="276" y="45"/>
                  </a:lnTo>
                  <a:lnTo>
                    <a:pt x="281" y="47"/>
                  </a:lnTo>
                  <a:lnTo>
                    <a:pt x="286" y="52"/>
                  </a:lnTo>
                  <a:lnTo>
                    <a:pt x="289" y="55"/>
                  </a:lnTo>
                  <a:lnTo>
                    <a:pt x="292" y="61"/>
                  </a:lnTo>
                  <a:lnTo>
                    <a:pt x="294" y="66"/>
                  </a:lnTo>
                  <a:lnTo>
                    <a:pt x="294" y="73"/>
                  </a:lnTo>
                  <a:lnTo>
                    <a:pt x="294" y="73"/>
                  </a:lnTo>
                  <a:lnTo>
                    <a:pt x="294" y="79"/>
                  </a:lnTo>
                  <a:lnTo>
                    <a:pt x="292" y="84"/>
                  </a:lnTo>
                  <a:lnTo>
                    <a:pt x="289" y="90"/>
                  </a:lnTo>
                  <a:lnTo>
                    <a:pt x="286" y="94"/>
                  </a:lnTo>
                  <a:lnTo>
                    <a:pt x="281" y="98"/>
                  </a:lnTo>
                  <a:lnTo>
                    <a:pt x="276" y="100"/>
                  </a:lnTo>
                  <a:lnTo>
                    <a:pt x="270" y="102"/>
                  </a:lnTo>
                  <a:lnTo>
                    <a:pt x="263" y="103"/>
                  </a:lnTo>
                  <a:lnTo>
                    <a:pt x="263" y="103"/>
                  </a:lnTo>
                  <a:lnTo>
                    <a:pt x="259" y="102"/>
                  </a:lnTo>
                  <a:lnTo>
                    <a:pt x="252" y="100"/>
                  </a:lnTo>
                  <a:lnTo>
                    <a:pt x="247" y="98"/>
                  </a:lnTo>
                  <a:lnTo>
                    <a:pt x="242" y="94"/>
                  </a:lnTo>
                  <a:lnTo>
                    <a:pt x="239" y="90"/>
                  </a:lnTo>
                  <a:lnTo>
                    <a:pt x="236" y="84"/>
                  </a:lnTo>
                  <a:lnTo>
                    <a:pt x="234" y="79"/>
                  </a:lnTo>
                  <a:lnTo>
                    <a:pt x="234" y="73"/>
                  </a:lnTo>
                  <a:lnTo>
                    <a:pt x="234" y="73"/>
                  </a:lnTo>
                  <a:lnTo>
                    <a:pt x="234" y="66"/>
                  </a:lnTo>
                  <a:lnTo>
                    <a:pt x="236" y="61"/>
                  </a:lnTo>
                  <a:lnTo>
                    <a:pt x="239" y="55"/>
                  </a:lnTo>
                  <a:lnTo>
                    <a:pt x="242" y="52"/>
                  </a:lnTo>
                  <a:lnTo>
                    <a:pt x="247" y="47"/>
                  </a:lnTo>
                  <a:lnTo>
                    <a:pt x="252" y="45"/>
                  </a:lnTo>
                  <a:lnTo>
                    <a:pt x="259" y="44"/>
                  </a:lnTo>
                  <a:lnTo>
                    <a:pt x="263" y="42"/>
                  </a:lnTo>
                  <a:lnTo>
                    <a:pt x="263" y="42"/>
                  </a:lnTo>
                  <a:close/>
                  <a:moveTo>
                    <a:pt x="263" y="642"/>
                  </a:moveTo>
                  <a:lnTo>
                    <a:pt x="263" y="642"/>
                  </a:lnTo>
                  <a:lnTo>
                    <a:pt x="270" y="643"/>
                  </a:lnTo>
                  <a:lnTo>
                    <a:pt x="276" y="645"/>
                  </a:lnTo>
                  <a:lnTo>
                    <a:pt x="281" y="646"/>
                  </a:lnTo>
                  <a:lnTo>
                    <a:pt x="286" y="651"/>
                  </a:lnTo>
                  <a:lnTo>
                    <a:pt x="289" y="656"/>
                  </a:lnTo>
                  <a:lnTo>
                    <a:pt x="292" y="661"/>
                  </a:lnTo>
                  <a:lnTo>
                    <a:pt x="294" y="666"/>
                  </a:lnTo>
                  <a:lnTo>
                    <a:pt x="294" y="672"/>
                  </a:lnTo>
                  <a:lnTo>
                    <a:pt x="294" y="672"/>
                  </a:lnTo>
                  <a:lnTo>
                    <a:pt x="294" y="679"/>
                  </a:lnTo>
                  <a:lnTo>
                    <a:pt x="292" y="683"/>
                  </a:lnTo>
                  <a:lnTo>
                    <a:pt x="289" y="690"/>
                  </a:lnTo>
                  <a:lnTo>
                    <a:pt x="286" y="693"/>
                  </a:lnTo>
                  <a:lnTo>
                    <a:pt x="281" y="698"/>
                  </a:lnTo>
                  <a:lnTo>
                    <a:pt x="276" y="699"/>
                  </a:lnTo>
                  <a:lnTo>
                    <a:pt x="270" y="703"/>
                  </a:lnTo>
                  <a:lnTo>
                    <a:pt x="263" y="703"/>
                  </a:lnTo>
                  <a:lnTo>
                    <a:pt x="263" y="703"/>
                  </a:lnTo>
                  <a:lnTo>
                    <a:pt x="259" y="703"/>
                  </a:lnTo>
                  <a:lnTo>
                    <a:pt x="252" y="699"/>
                  </a:lnTo>
                  <a:lnTo>
                    <a:pt x="247" y="698"/>
                  </a:lnTo>
                  <a:lnTo>
                    <a:pt x="242" y="693"/>
                  </a:lnTo>
                  <a:lnTo>
                    <a:pt x="239" y="690"/>
                  </a:lnTo>
                  <a:lnTo>
                    <a:pt x="236" y="683"/>
                  </a:lnTo>
                  <a:lnTo>
                    <a:pt x="234" y="679"/>
                  </a:lnTo>
                  <a:lnTo>
                    <a:pt x="234" y="672"/>
                  </a:lnTo>
                  <a:lnTo>
                    <a:pt x="234" y="672"/>
                  </a:lnTo>
                  <a:lnTo>
                    <a:pt x="234" y="666"/>
                  </a:lnTo>
                  <a:lnTo>
                    <a:pt x="236" y="661"/>
                  </a:lnTo>
                  <a:lnTo>
                    <a:pt x="239" y="656"/>
                  </a:lnTo>
                  <a:lnTo>
                    <a:pt x="242" y="651"/>
                  </a:lnTo>
                  <a:lnTo>
                    <a:pt x="247" y="646"/>
                  </a:lnTo>
                  <a:lnTo>
                    <a:pt x="252" y="645"/>
                  </a:lnTo>
                  <a:lnTo>
                    <a:pt x="259" y="643"/>
                  </a:lnTo>
                  <a:lnTo>
                    <a:pt x="263" y="642"/>
                  </a:lnTo>
                  <a:lnTo>
                    <a:pt x="263" y="642"/>
                  </a:lnTo>
                  <a:close/>
                </a:path>
              </a:pathLst>
            </a:custGeom>
            <a:grpFill/>
            <a:ln>
              <a:solidFill>
                <a:schemeClr val="accent2"/>
              </a:solidFill>
            </a:ln>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4258136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BCACAE-687F-894E-B433-C70F2F44F03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3836992"/>
            <a:ext cx="12192000" cy="2929978"/>
          </a:xfrm>
          <a:prstGeom prst="rect">
            <a:avLst/>
          </a:prstGeom>
        </p:spPr>
      </p:pic>
      <p:sp>
        <p:nvSpPr>
          <p:cNvPr id="2" name="Title 1">
            <a:extLst>
              <a:ext uri="{FF2B5EF4-FFF2-40B4-BE49-F238E27FC236}">
                <a16:creationId xmlns:a16="http://schemas.microsoft.com/office/drawing/2014/main" id="{8552E8A9-BB71-A04B-9F9E-CB8065E02A74}"/>
              </a:ext>
            </a:extLst>
          </p:cNvPr>
          <p:cNvSpPr>
            <a:spLocks noGrp="1"/>
          </p:cNvSpPr>
          <p:nvPr>
            <p:ph type="title"/>
          </p:nvPr>
        </p:nvSpPr>
        <p:spPr/>
        <p:txBody>
          <a:bodyPr/>
          <a:lstStyle/>
          <a:p>
            <a:r>
              <a:rPr lang="en-US" dirty="0"/>
              <a:t>Demonstrated History of Value Creation</a:t>
            </a:r>
            <a:br>
              <a:rPr lang="en-US" dirty="0"/>
            </a:br>
            <a:endParaRPr lang="en-US" dirty="0"/>
          </a:p>
        </p:txBody>
      </p:sp>
      <p:sp>
        <p:nvSpPr>
          <p:cNvPr id="10" name="Text Placeholder 9">
            <a:extLst>
              <a:ext uri="{FF2B5EF4-FFF2-40B4-BE49-F238E27FC236}">
                <a16:creationId xmlns:a16="http://schemas.microsoft.com/office/drawing/2014/main" id="{05B0F148-4229-F645-BB73-2B5DA399D8CB}"/>
              </a:ext>
            </a:extLst>
          </p:cNvPr>
          <p:cNvSpPr>
            <a:spLocks noGrp="1"/>
          </p:cNvSpPr>
          <p:nvPr>
            <p:ph type="body" sz="quarter" idx="15"/>
          </p:nvPr>
        </p:nvSpPr>
        <p:spPr/>
        <p:txBody>
          <a:bodyPr/>
          <a:lstStyle/>
          <a:p>
            <a:r>
              <a:rPr lang="en-US" dirty="0">
                <a:solidFill>
                  <a:schemeClr val="bg1"/>
                </a:solidFill>
              </a:rPr>
              <a:t>Note: CAD refers to Cash Available for Distribution or Reinvestment. </a:t>
            </a:r>
          </a:p>
          <a:p>
            <a:r>
              <a:rPr lang="en-US" dirty="0">
                <a:solidFill>
                  <a:schemeClr val="bg1"/>
                </a:solidFill>
              </a:rPr>
              <a:t>Refer to the appendix for a reconciliation.  </a:t>
            </a:r>
          </a:p>
        </p:txBody>
      </p:sp>
      <p:sp>
        <p:nvSpPr>
          <p:cNvPr id="5" name="Rectangle 4">
            <a:extLst>
              <a:ext uri="{FF2B5EF4-FFF2-40B4-BE49-F238E27FC236}">
                <a16:creationId xmlns:a16="http://schemas.microsoft.com/office/drawing/2014/main" id="{1C278DE6-E1F4-C544-AE28-0B6CB78CAE02}"/>
              </a:ext>
            </a:extLst>
          </p:cNvPr>
          <p:cNvSpPr/>
          <p:nvPr/>
        </p:nvSpPr>
        <p:spPr>
          <a:xfrm>
            <a:off x="358773" y="4683389"/>
            <a:ext cx="11468100" cy="890565"/>
          </a:xfrm>
          <a:prstGeom prst="rect">
            <a:avLst/>
          </a:prstGeom>
          <a:solidFill>
            <a:schemeClr val="bg1"/>
          </a:solidFill>
          <a:ln>
            <a:noFill/>
          </a:ln>
          <a:effectLst>
            <a:innerShdw blurRad="63500" dist="50800" dir="5400000">
              <a:prstClr val="black">
                <a:alpha val="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sp>
        <p:nvSpPr>
          <p:cNvPr id="6" name="Rectangle 5">
            <a:extLst>
              <a:ext uri="{FF2B5EF4-FFF2-40B4-BE49-F238E27FC236}">
                <a16:creationId xmlns:a16="http://schemas.microsoft.com/office/drawing/2014/main" id="{2B2BA54F-4A99-4B4D-A5A2-E7527EDF504F}"/>
              </a:ext>
            </a:extLst>
          </p:cNvPr>
          <p:cNvSpPr/>
          <p:nvPr/>
        </p:nvSpPr>
        <p:spPr>
          <a:xfrm>
            <a:off x="358773" y="2445373"/>
            <a:ext cx="11468100" cy="233548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pic>
        <p:nvPicPr>
          <p:cNvPr id="8" name="Picture 7">
            <a:extLst>
              <a:ext uri="{FF2B5EF4-FFF2-40B4-BE49-F238E27FC236}">
                <a16:creationId xmlns:a16="http://schemas.microsoft.com/office/drawing/2014/main" id="{3AB8EFD2-9263-C442-BEE1-B067D1A7B6F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49686" y="6232763"/>
            <a:ext cx="1319200" cy="471143"/>
          </a:xfrm>
          <a:prstGeom prst="rect">
            <a:avLst/>
          </a:prstGeom>
        </p:spPr>
      </p:pic>
      <p:grpSp>
        <p:nvGrpSpPr>
          <p:cNvPr id="14" name="Group 13">
            <a:extLst>
              <a:ext uri="{FF2B5EF4-FFF2-40B4-BE49-F238E27FC236}">
                <a16:creationId xmlns:a16="http://schemas.microsoft.com/office/drawing/2014/main" id="{B5DC359B-75FE-774E-8710-34458BB3861B}"/>
              </a:ext>
            </a:extLst>
          </p:cNvPr>
          <p:cNvGrpSpPr/>
          <p:nvPr/>
        </p:nvGrpSpPr>
        <p:grpSpPr>
          <a:xfrm>
            <a:off x="357187" y="1709738"/>
            <a:ext cx="11469685" cy="571500"/>
            <a:chOff x="357188" y="1709738"/>
            <a:chExt cx="5643562" cy="571500"/>
          </a:xfrm>
        </p:grpSpPr>
        <p:sp>
          <p:nvSpPr>
            <p:cNvPr id="15" name="Rectangle 14">
              <a:extLst>
                <a:ext uri="{FF2B5EF4-FFF2-40B4-BE49-F238E27FC236}">
                  <a16:creationId xmlns:a16="http://schemas.microsoft.com/office/drawing/2014/main" id="{6DB690E7-77AB-A641-82F6-0B20872C945B}"/>
                </a:ext>
              </a:extLst>
            </p:cNvPr>
            <p:cNvSpPr/>
            <p:nvPr/>
          </p:nvSpPr>
          <p:spPr>
            <a:xfrm>
              <a:off x="357188" y="1709738"/>
              <a:ext cx="5643562" cy="571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91440" bIns="0" numCol="1" spcCol="0" rtlCol="0" fromWordArt="0" anchor="ctr" anchorCtr="0" forceAA="0" compatLnSpc="1">
              <a:prstTxWarp prst="textNoShape">
                <a:avLst/>
              </a:prstTxWarp>
              <a:noAutofit/>
            </a:bodyPr>
            <a:lstStyle/>
            <a:p>
              <a:pPr fontAlgn="t"/>
              <a:r>
                <a:rPr lang="en-US" sz="1600" b="1" cap="all" dirty="0">
                  <a:solidFill>
                    <a:schemeClr val="accent1"/>
                  </a:solidFill>
                  <a:latin typeface="Franklin Gothic Demi" panose="020B0603020102020204" pitchFamily="34" charset="0"/>
                </a:rPr>
                <a:t>Generated $1.5 billion in Cash Flow and realized gains over the last 8 years</a:t>
              </a:r>
            </a:p>
          </p:txBody>
        </p:sp>
        <p:cxnSp>
          <p:nvCxnSpPr>
            <p:cNvPr id="16" name="Straight Connector 15">
              <a:extLst>
                <a:ext uri="{FF2B5EF4-FFF2-40B4-BE49-F238E27FC236}">
                  <a16:creationId xmlns:a16="http://schemas.microsoft.com/office/drawing/2014/main" id="{D247D111-9A00-8F47-8C23-4CD7F4EE21AF}"/>
                </a:ext>
              </a:extLst>
            </p:cNvPr>
            <p:cNvCxnSpPr>
              <a:cxnSpLocks/>
            </p:cNvCxnSpPr>
            <p:nvPr/>
          </p:nvCxnSpPr>
          <p:spPr>
            <a:xfrm>
              <a:off x="360363" y="2281238"/>
              <a:ext cx="5640387" cy="0"/>
            </a:xfrm>
            <a:prstGeom prst="line">
              <a:avLst/>
            </a:prstGeom>
            <a:ln w="9525">
              <a:solidFill>
                <a:schemeClr val="accent1"/>
              </a:solidFill>
              <a:tailEnd type="none"/>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01981C6E-D34C-7B4F-BFD7-460AB1BAB8F8}"/>
              </a:ext>
            </a:extLst>
          </p:cNvPr>
          <p:cNvGrpSpPr/>
          <p:nvPr/>
        </p:nvGrpSpPr>
        <p:grpSpPr>
          <a:xfrm>
            <a:off x="359998" y="5308600"/>
            <a:ext cx="11468465" cy="811047"/>
            <a:chOff x="357188" y="5418781"/>
            <a:chExt cx="11466512" cy="700866"/>
          </a:xfrm>
        </p:grpSpPr>
        <p:sp>
          <p:nvSpPr>
            <p:cNvPr id="18" name="Rectangle 17">
              <a:extLst>
                <a:ext uri="{FF2B5EF4-FFF2-40B4-BE49-F238E27FC236}">
                  <a16:creationId xmlns:a16="http://schemas.microsoft.com/office/drawing/2014/main" id="{93A692A1-6C93-D544-BC43-1C3719738701}"/>
                </a:ext>
              </a:extLst>
            </p:cNvPr>
            <p:cNvSpPr/>
            <p:nvPr/>
          </p:nvSpPr>
          <p:spPr>
            <a:xfrm>
              <a:off x="357188" y="5418781"/>
              <a:ext cx="11466512" cy="700866"/>
            </a:xfrm>
            <a:prstGeom prst="rect">
              <a:avLst/>
            </a:prstGeom>
            <a:solidFill>
              <a:srgbClr val="DEB971"/>
            </a:solidFill>
          </p:spPr>
          <p:txBody>
            <a:bodyPr anchor="ctr">
              <a:noAutofit/>
            </a:bodyPr>
            <a:lstStyle/>
            <a:p>
              <a:pPr algn="ctr"/>
              <a:r>
                <a:rPr lang="en-US" dirty="0">
                  <a:solidFill>
                    <a:schemeClr val="bg1"/>
                  </a:solidFill>
                  <a:ea typeface="Calibri" panose="020F0502020204030204" pitchFamily="34" charset="0"/>
                </a:rPr>
                <a:t>Stable cash flow generated by diverse businesses </a:t>
              </a:r>
            </a:p>
          </p:txBody>
        </p:sp>
        <p:sp>
          <p:nvSpPr>
            <p:cNvPr id="19" name="Rectangle 18">
              <a:extLst>
                <a:ext uri="{FF2B5EF4-FFF2-40B4-BE49-F238E27FC236}">
                  <a16:creationId xmlns:a16="http://schemas.microsoft.com/office/drawing/2014/main" id="{545224D4-BFF7-A74C-A970-A8ABE26C9D19}"/>
                </a:ext>
              </a:extLst>
            </p:cNvPr>
            <p:cNvSpPr/>
            <p:nvPr/>
          </p:nvSpPr>
          <p:spPr>
            <a:xfrm>
              <a:off x="493208" y="5509322"/>
              <a:ext cx="11194473" cy="519785"/>
            </a:xfrm>
            <a:prstGeom prst="rect">
              <a:avLst/>
            </a:prstGeom>
            <a:noFill/>
            <a:ln w="6350">
              <a:solidFill>
                <a:schemeClr val="bg1"/>
              </a:solidFill>
            </a:ln>
          </p:spPr>
          <p:txBody>
            <a:bodyPr anchor="ctr">
              <a:noAutofit/>
            </a:bodyPr>
            <a:lstStyle/>
            <a:p>
              <a:pPr algn="ctr"/>
              <a:endParaRPr lang="en-US" dirty="0">
                <a:solidFill>
                  <a:schemeClr val="bg1"/>
                </a:solidFill>
                <a:ea typeface="Calibri" panose="020F0502020204030204" pitchFamily="34" charset="0"/>
              </a:endParaRPr>
            </a:p>
          </p:txBody>
        </p:sp>
      </p:grpSp>
      <p:sp>
        <p:nvSpPr>
          <p:cNvPr id="20" name="TextBox 19">
            <a:extLst>
              <a:ext uri="{FF2B5EF4-FFF2-40B4-BE49-F238E27FC236}">
                <a16:creationId xmlns:a16="http://schemas.microsoft.com/office/drawing/2014/main" id="{04A552DC-18EE-864A-AD1C-B0046E968966}"/>
              </a:ext>
            </a:extLst>
          </p:cNvPr>
          <p:cNvSpPr txBox="1"/>
          <p:nvPr/>
        </p:nvSpPr>
        <p:spPr>
          <a:xfrm>
            <a:off x="359999" y="6389957"/>
            <a:ext cx="969264" cy="201168"/>
          </a:xfrm>
          <a:prstGeom prst="rect">
            <a:avLst/>
          </a:prstGeom>
        </p:spPr>
        <p:txBody>
          <a:bodyPr vert="horz" lIns="0" tIns="0" rIns="0" bIns="0" rtlCol="0" anchor="ctr"/>
          <a:lstStyle>
            <a:defPPr>
              <a:defRPr lang="en-US"/>
            </a:defPPr>
            <a:lvl1pPr algn="r">
              <a:defRPr sz="1000"/>
            </a:lvl1pPr>
          </a:lstStyle>
          <a:p>
            <a:pPr lvl="0" algn="l"/>
            <a:fld id="{40852B0B-9EFB-4F41-802D-346EA0745C48}" type="slidenum">
              <a:rPr lang="en-US" smtClean="0">
                <a:solidFill>
                  <a:schemeClr val="bg1"/>
                </a:solidFill>
              </a:rPr>
              <a:pPr lvl="0" algn="l"/>
              <a:t>19</a:t>
            </a:fld>
            <a:endParaRPr lang="en-US" dirty="0">
              <a:solidFill>
                <a:schemeClr val="bg1"/>
              </a:solidFill>
            </a:endParaRPr>
          </a:p>
        </p:txBody>
      </p:sp>
      <p:graphicFrame>
        <p:nvGraphicFramePr>
          <p:cNvPr id="21" name="Chart 20">
            <a:extLst>
              <a:ext uri="{FF2B5EF4-FFF2-40B4-BE49-F238E27FC236}">
                <a16:creationId xmlns:a16="http://schemas.microsoft.com/office/drawing/2014/main" id="{89CC54D3-F153-E240-BFF3-A83883AC67A5}"/>
              </a:ext>
            </a:extLst>
          </p:cNvPr>
          <p:cNvGraphicFramePr/>
          <p:nvPr>
            <p:extLst>
              <p:ext uri="{D42A27DB-BD31-4B8C-83A1-F6EECF244321}">
                <p14:modId xmlns:p14="http://schemas.microsoft.com/office/powerpoint/2010/main" val="124604206"/>
              </p:ext>
            </p:extLst>
          </p:nvPr>
        </p:nvGraphicFramePr>
        <p:xfrm>
          <a:off x="363640" y="2386013"/>
          <a:ext cx="11463235" cy="276701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760524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64CD3434-F5A5-0F43-8E48-BA11C3204402}"/>
              </a:ext>
            </a:extLst>
          </p:cNvPr>
          <p:cNvSpPr/>
          <p:nvPr/>
        </p:nvSpPr>
        <p:spPr>
          <a:xfrm>
            <a:off x="0" y="0"/>
            <a:ext cx="12192000" cy="5939406"/>
          </a:xfrm>
          <a:prstGeom prst="rect">
            <a:avLst/>
          </a:prstGeom>
          <a:solidFill>
            <a:schemeClr val="accent2">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sp>
        <p:nvSpPr>
          <p:cNvPr id="22" name="Rectangle 21">
            <a:extLst>
              <a:ext uri="{FF2B5EF4-FFF2-40B4-BE49-F238E27FC236}">
                <a16:creationId xmlns:a16="http://schemas.microsoft.com/office/drawing/2014/main" id="{FC101C5A-8B25-6448-8045-990B7D040457}"/>
              </a:ext>
            </a:extLst>
          </p:cNvPr>
          <p:cNvSpPr/>
          <p:nvPr/>
        </p:nvSpPr>
        <p:spPr>
          <a:xfrm>
            <a:off x="121764" y="1498914"/>
            <a:ext cx="11948473" cy="44404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sp>
        <p:nvSpPr>
          <p:cNvPr id="5" name="Title 4">
            <a:extLst>
              <a:ext uri="{FF2B5EF4-FFF2-40B4-BE49-F238E27FC236}">
                <a16:creationId xmlns:a16="http://schemas.microsoft.com/office/drawing/2014/main" id="{D254F90B-9FE4-6849-A48B-9161CCF92D37}"/>
              </a:ext>
            </a:extLst>
          </p:cNvPr>
          <p:cNvSpPr>
            <a:spLocks noGrp="1"/>
          </p:cNvSpPr>
          <p:nvPr>
            <p:ph type="title"/>
          </p:nvPr>
        </p:nvSpPr>
        <p:spPr/>
        <p:txBody>
          <a:bodyPr/>
          <a:lstStyle/>
          <a:p>
            <a:r>
              <a:rPr lang="en-US" dirty="0"/>
              <a:t>Legal Disclaimer</a:t>
            </a:r>
            <a:br>
              <a:rPr lang="en-US" dirty="0"/>
            </a:br>
            <a:endParaRPr lang="en-US" dirty="0"/>
          </a:p>
        </p:txBody>
      </p:sp>
      <p:sp>
        <p:nvSpPr>
          <p:cNvPr id="15" name="Content Placeholder 14">
            <a:extLst>
              <a:ext uri="{FF2B5EF4-FFF2-40B4-BE49-F238E27FC236}">
                <a16:creationId xmlns:a16="http://schemas.microsoft.com/office/drawing/2014/main" id="{55E6BA3F-807E-5845-B159-3D35C06654E0}"/>
              </a:ext>
            </a:extLst>
          </p:cNvPr>
          <p:cNvSpPr>
            <a:spLocks noGrp="1"/>
          </p:cNvSpPr>
          <p:nvPr>
            <p:ph sz="quarter" idx="17"/>
          </p:nvPr>
        </p:nvSpPr>
        <p:spPr/>
        <p:txBody>
          <a:bodyPr/>
          <a:lstStyle/>
          <a:p>
            <a:r>
              <a:rPr lang="en-US" dirty="0"/>
              <a:t>This presentation contains certain forward-looking statements within the meaning of the federal securities laws. These statements may be made a part of this presentation or by reference to other documents we file with the SEC.</a:t>
            </a:r>
          </a:p>
          <a:p>
            <a:r>
              <a:rPr lang="en-US" dirty="0"/>
              <a:t>Some of the forward-looking statements can be identified by the use of forward-looking words. Statements that are not historical in nature, including the words “anticipate,” “may,” “estimate,” “should,” “seek,” “expect,” “plan,” “believe,” “intend,” and similar words, or the negatives of those words, are intended to identify forward-looking statements. Certain statements regarding the following particularly are forward-looking in nature: future financial performance, market forecasts or projections, projected capital expenditures; and our business strategy.	</a:t>
            </a:r>
          </a:p>
          <a:p>
            <a:r>
              <a:rPr lang="en-US" dirty="0"/>
              <a:t>All forward-looking statements are based on our management’s beliefs, assumptions and expectations of our future economic performance, taking into account the information currently available to it. These statements are not statements of historical fact. Forward-looking statements are subject to a number of factors, risks and uncertainties, some of which are not currently known to us, that may cause our actual results, performance or financial condition to be materially different from the expectations of future results, performance or financial position. Our actual results may differ materially from the results discussed in forward-looking statements. Factors that might cause such a difference include but are not limited to the risks set forth in “Risk Factors” included in our SEC filings.</a:t>
            </a:r>
          </a:p>
          <a:p>
            <a:r>
              <a:rPr lang="en-US" dirty="0"/>
              <a:t>In addition, our discussion may include references to Adjusted EBITDA, EBITDA, cash flow, CAD or other non-GAAP measures. A reconciliation of the most directly comparable GAAP financial measures to such non-GAAP financial measures is included in our annual and quarterly reports in Forms 10-K and 10-Q filed with the SEC as well as the attached Appendix.</a:t>
            </a:r>
          </a:p>
        </p:txBody>
      </p:sp>
      <p:sp>
        <p:nvSpPr>
          <p:cNvPr id="20" name="Freeform 19">
            <a:extLst>
              <a:ext uri="{FF2B5EF4-FFF2-40B4-BE49-F238E27FC236}">
                <a16:creationId xmlns:a16="http://schemas.microsoft.com/office/drawing/2014/main" id="{1323A796-A2D7-4A48-B201-7BFE21FA5CFD}"/>
              </a:ext>
            </a:extLst>
          </p:cNvPr>
          <p:cNvSpPr/>
          <p:nvPr/>
        </p:nvSpPr>
        <p:spPr>
          <a:xfrm rot="16200000">
            <a:off x="11539136" y="430717"/>
            <a:ext cx="304068" cy="304069"/>
          </a:xfrm>
          <a:custGeom>
            <a:avLst/>
            <a:gdLst>
              <a:gd name="connsiteX0" fmla="*/ 471216 w 471216"/>
              <a:gd name="connsiteY0" fmla="*/ 0 h 471217"/>
              <a:gd name="connsiteX1" fmla="*/ 471216 w 471216"/>
              <a:gd name="connsiteY1" fmla="*/ 468044 h 471217"/>
              <a:gd name="connsiteX2" fmla="*/ 468043 w 471216"/>
              <a:gd name="connsiteY2" fmla="*/ 468044 h 471217"/>
              <a:gd name="connsiteX3" fmla="*/ 468043 w 471216"/>
              <a:gd name="connsiteY3" fmla="*/ 471217 h 471217"/>
              <a:gd name="connsiteX4" fmla="*/ 0 w 471216"/>
              <a:gd name="connsiteY4" fmla="*/ 471217 h 471217"/>
              <a:gd name="connsiteX5" fmla="*/ 0 w 471216"/>
              <a:gd name="connsiteY5" fmla="*/ 301629 h 471217"/>
              <a:gd name="connsiteX6" fmla="*/ 301628 w 471216"/>
              <a:gd name="connsiteY6" fmla="*/ 301629 h 471217"/>
              <a:gd name="connsiteX7" fmla="*/ 301628 w 471216"/>
              <a:gd name="connsiteY7" fmla="*/ 0 h 471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1216" h="471217">
                <a:moveTo>
                  <a:pt x="471216" y="0"/>
                </a:moveTo>
                <a:lnTo>
                  <a:pt x="471216" y="468044"/>
                </a:lnTo>
                <a:lnTo>
                  <a:pt x="468043" y="468044"/>
                </a:lnTo>
                <a:lnTo>
                  <a:pt x="468043" y="471217"/>
                </a:lnTo>
                <a:lnTo>
                  <a:pt x="0" y="471217"/>
                </a:lnTo>
                <a:lnTo>
                  <a:pt x="0" y="301629"/>
                </a:lnTo>
                <a:lnTo>
                  <a:pt x="301628" y="301629"/>
                </a:lnTo>
                <a:lnTo>
                  <a:pt x="301628"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spTree>
    <p:extLst>
      <p:ext uri="{BB962C8B-B14F-4D97-AF65-F5344CB8AC3E}">
        <p14:creationId xmlns:p14="http://schemas.microsoft.com/office/powerpoint/2010/main" val="3121558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8030285-3DC3-9D4A-BB52-4B25D1109E66}"/>
              </a:ext>
            </a:extLst>
          </p:cNvPr>
          <p:cNvSpPr/>
          <p:nvPr/>
        </p:nvSpPr>
        <p:spPr>
          <a:xfrm>
            <a:off x="-506580" y="-553892"/>
            <a:ext cx="12192000" cy="5939406"/>
          </a:xfrm>
          <a:prstGeom prst="rect">
            <a:avLst/>
          </a:prstGeom>
          <a:solidFill>
            <a:schemeClr val="accent2">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sp>
        <p:nvSpPr>
          <p:cNvPr id="15" name="Rectangle 14">
            <a:extLst>
              <a:ext uri="{FF2B5EF4-FFF2-40B4-BE49-F238E27FC236}">
                <a16:creationId xmlns:a16="http://schemas.microsoft.com/office/drawing/2014/main" id="{5CBB4B35-77A0-CA49-9CE4-B1030D72CB3D}"/>
              </a:ext>
            </a:extLst>
          </p:cNvPr>
          <p:cNvSpPr/>
          <p:nvPr/>
        </p:nvSpPr>
        <p:spPr>
          <a:xfrm>
            <a:off x="121764" y="1498914"/>
            <a:ext cx="11948473" cy="44404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sp>
        <p:nvSpPr>
          <p:cNvPr id="16" name="Freeform 15">
            <a:extLst>
              <a:ext uri="{FF2B5EF4-FFF2-40B4-BE49-F238E27FC236}">
                <a16:creationId xmlns:a16="http://schemas.microsoft.com/office/drawing/2014/main" id="{1A7A0BE7-DEB8-2A49-B5CD-F338CCBFCA4C}"/>
              </a:ext>
            </a:extLst>
          </p:cNvPr>
          <p:cNvSpPr/>
          <p:nvPr/>
        </p:nvSpPr>
        <p:spPr>
          <a:xfrm rot="16200000">
            <a:off x="11539136" y="430717"/>
            <a:ext cx="304068" cy="304069"/>
          </a:xfrm>
          <a:custGeom>
            <a:avLst/>
            <a:gdLst>
              <a:gd name="connsiteX0" fmla="*/ 471216 w 471216"/>
              <a:gd name="connsiteY0" fmla="*/ 0 h 471217"/>
              <a:gd name="connsiteX1" fmla="*/ 471216 w 471216"/>
              <a:gd name="connsiteY1" fmla="*/ 468044 h 471217"/>
              <a:gd name="connsiteX2" fmla="*/ 468043 w 471216"/>
              <a:gd name="connsiteY2" fmla="*/ 468044 h 471217"/>
              <a:gd name="connsiteX3" fmla="*/ 468043 w 471216"/>
              <a:gd name="connsiteY3" fmla="*/ 471217 h 471217"/>
              <a:gd name="connsiteX4" fmla="*/ 0 w 471216"/>
              <a:gd name="connsiteY4" fmla="*/ 471217 h 471217"/>
              <a:gd name="connsiteX5" fmla="*/ 0 w 471216"/>
              <a:gd name="connsiteY5" fmla="*/ 301629 h 471217"/>
              <a:gd name="connsiteX6" fmla="*/ 301628 w 471216"/>
              <a:gd name="connsiteY6" fmla="*/ 301629 h 471217"/>
              <a:gd name="connsiteX7" fmla="*/ 301628 w 471216"/>
              <a:gd name="connsiteY7" fmla="*/ 0 h 471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1216" h="471217">
                <a:moveTo>
                  <a:pt x="471216" y="0"/>
                </a:moveTo>
                <a:lnTo>
                  <a:pt x="471216" y="468044"/>
                </a:lnTo>
                <a:lnTo>
                  <a:pt x="468043" y="468044"/>
                </a:lnTo>
                <a:lnTo>
                  <a:pt x="468043" y="471217"/>
                </a:lnTo>
                <a:lnTo>
                  <a:pt x="0" y="471217"/>
                </a:lnTo>
                <a:lnTo>
                  <a:pt x="0" y="301629"/>
                </a:lnTo>
                <a:lnTo>
                  <a:pt x="301628" y="301629"/>
                </a:lnTo>
                <a:lnTo>
                  <a:pt x="301628"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sp>
        <p:nvSpPr>
          <p:cNvPr id="2" name="Title 1">
            <a:extLst>
              <a:ext uri="{FF2B5EF4-FFF2-40B4-BE49-F238E27FC236}">
                <a16:creationId xmlns:a16="http://schemas.microsoft.com/office/drawing/2014/main" id="{E095001B-0155-C448-87E2-FEE04FEFFA58}"/>
              </a:ext>
            </a:extLst>
          </p:cNvPr>
          <p:cNvSpPr>
            <a:spLocks noGrp="1"/>
          </p:cNvSpPr>
          <p:nvPr>
            <p:ph type="title"/>
          </p:nvPr>
        </p:nvSpPr>
        <p:spPr/>
        <p:txBody>
          <a:bodyPr/>
          <a:lstStyle/>
          <a:p>
            <a:r>
              <a:rPr lang="en-US" dirty="0"/>
              <a:t>History of Successfully Deleveraging </a:t>
            </a:r>
          </a:p>
        </p:txBody>
      </p:sp>
      <p:sp>
        <p:nvSpPr>
          <p:cNvPr id="7" name="Text Placeholder 6">
            <a:extLst>
              <a:ext uri="{FF2B5EF4-FFF2-40B4-BE49-F238E27FC236}">
                <a16:creationId xmlns:a16="http://schemas.microsoft.com/office/drawing/2014/main" id="{EC7B60C4-9D3F-024E-B9B4-2E7041143084}"/>
              </a:ext>
            </a:extLst>
          </p:cNvPr>
          <p:cNvSpPr>
            <a:spLocks noGrp="1"/>
          </p:cNvSpPr>
          <p:nvPr>
            <p:ph type="body" sz="quarter" idx="16"/>
          </p:nvPr>
        </p:nvSpPr>
        <p:spPr/>
        <p:txBody>
          <a:bodyPr/>
          <a:lstStyle/>
          <a:p>
            <a:r>
              <a:rPr lang="en-US" dirty="0"/>
              <a:t>CODI has a demonstrated history of paying down its debt and is committed to staying conservatively levered </a:t>
            </a:r>
          </a:p>
          <a:p>
            <a:r>
              <a:rPr lang="en-US" dirty="0"/>
              <a:t> </a:t>
            </a:r>
          </a:p>
          <a:p>
            <a:endParaRPr lang="en-US" dirty="0"/>
          </a:p>
        </p:txBody>
      </p:sp>
      <p:graphicFrame>
        <p:nvGraphicFramePr>
          <p:cNvPr id="17" name="Chart 16">
            <a:extLst>
              <a:ext uri="{FF2B5EF4-FFF2-40B4-BE49-F238E27FC236}">
                <a16:creationId xmlns:a16="http://schemas.microsoft.com/office/drawing/2014/main" id="{B81141C2-76F0-8B44-840A-AA8AB2419C18}"/>
              </a:ext>
            </a:extLst>
          </p:cNvPr>
          <p:cNvGraphicFramePr/>
          <p:nvPr>
            <p:extLst>
              <p:ext uri="{D42A27DB-BD31-4B8C-83A1-F6EECF244321}">
                <p14:modId xmlns:p14="http://schemas.microsoft.com/office/powerpoint/2010/main" val="4140661615"/>
              </p:ext>
            </p:extLst>
          </p:nvPr>
        </p:nvGraphicFramePr>
        <p:xfrm>
          <a:off x="170236" y="1709738"/>
          <a:ext cx="11802422" cy="4404517"/>
        </p:xfrm>
        <a:graphic>
          <a:graphicData uri="http://schemas.openxmlformats.org/drawingml/2006/chart">
            <c:chart xmlns:c="http://schemas.openxmlformats.org/drawingml/2006/chart" xmlns:r="http://schemas.openxmlformats.org/officeDocument/2006/relationships" r:id="rId3"/>
          </a:graphicData>
        </a:graphic>
      </p:graphicFrame>
      <p:cxnSp>
        <p:nvCxnSpPr>
          <p:cNvPr id="20" name="Straight Arrow Connector 19">
            <a:extLst>
              <a:ext uri="{FF2B5EF4-FFF2-40B4-BE49-F238E27FC236}">
                <a16:creationId xmlns:a16="http://schemas.microsoft.com/office/drawing/2014/main" id="{18E5F1A3-5CF7-2948-A414-BAF14887AB47}"/>
              </a:ext>
            </a:extLst>
          </p:cNvPr>
          <p:cNvCxnSpPr>
            <a:cxnSpLocks/>
          </p:cNvCxnSpPr>
          <p:nvPr/>
        </p:nvCxnSpPr>
        <p:spPr>
          <a:xfrm>
            <a:off x="776870" y="2945298"/>
            <a:ext cx="1048703" cy="1696047"/>
          </a:xfrm>
          <a:prstGeom prst="straightConnector1">
            <a:avLst/>
          </a:prstGeom>
          <a:ln w="41275">
            <a:solidFill>
              <a:srgbClr val="DEB97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9D76396-25CC-8D4D-9447-FA5FE9521B8B}"/>
              </a:ext>
            </a:extLst>
          </p:cNvPr>
          <p:cNvCxnSpPr>
            <a:cxnSpLocks/>
          </p:cNvCxnSpPr>
          <p:nvPr/>
        </p:nvCxnSpPr>
        <p:spPr>
          <a:xfrm>
            <a:off x="3871255" y="2623480"/>
            <a:ext cx="981799" cy="1117923"/>
          </a:xfrm>
          <a:prstGeom prst="straightConnector1">
            <a:avLst/>
          </a:prstGeom>
          <a:ln w="41275">
            <a:solidFill>
              <a:srgbClr val="DEB97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62F60CB1-3E17-F94B-96B2-08EDACBA2900}"/>
              </a:ext>
            </a:extLst>
          </p:cNvPr>
          <p:cNvCxnSpPr>
            <a:cxnSpLocks/>
          </p:cNvCxnSpPr>
          <p:nvPr/>
        </p:nvCxnSpPr>
        <p:spPr>
          <a:xfrm>
            <a:off x="5589693" y="3516359"/>
            <a:ext cx="158592" cy="67583"/>
          </a:xfrm>
          <a:prstGeom prst="straightConnector1">
            <a:avLst/>
          </a:prstGeom>
          <a:ln w="41275">
            <a:solidFill>
              <a:srgbClr val="DEB97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0C2D5C11-4CD2-9549-90A1-A8346F023B42}"/>
              </a:ext>
            </a:extLst>
          </p:cNvPr>
          <p:cNvCxnSpPr>
            <a:cxnSpLocks/>
          </p:cNvCxnSpPr>
          <p:nvPr/>
        </p:nvCxnSpPr>
        <p:spPr>
          <a:xfrm>
            <a:off x="6491170" y="2539669"/>
            <a:ext cx="244989" cy="169334"/>
          </a:xfrm>
          <a:prstGeom prst="straightConnector1">
            <a:avLst/>
          </a:prstGeom>
          <a:ln w="41275">
            <a:solidFill>
              <a:srgbClr val="DEB971"/>
            </a:solidFill>
            <a:tailEnd type="triangle"/>
          </a:ln>
        </p:spPr>
        <p:style>
          <a:lnRef idx="1">
            <a:schemeClr val="accent1"/>
          </a:lnRef>
          <a:fillRef idx="0">
            <a:schemeClr val="accent1"/>
          </a:fillRef>
          <a:effectRef idx="0">
            <a:schemeClr val="accent1"/>
          </a:effectRef>
          <a:fontRef idx="minor">
            <a:schemeClr val="tx1"/>
          </a:fontRef>
        </p:style>
      </p:cxnSp>
      <p:sp>
        <p:nvSpPr>
          <p:cNvPr id="53" name="Oval 52">
            <a:extLst>
              <a:ext uri="{FF2B5EF4-FFF2-40B4-BE49-F238E27FC236}">
                <a16:creationId xmlns:a16="http://schemas.microsoft.com/office/drawing/2014/main" id="{593C6E66-E31C-904E-95A0-13C8AA8DF289}"/>
              </a:ext>
            </a:extLst>
          </p:cNvPr>
          <p:cNvSpPr/>
          <p:nvPr/>
        </p:nvSpPr>
        <p:spPr>
          <a:xfrm>
            <a:off x="1814203" y="4641345"/>
            <a:ext cx="156519" cy="1565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sp>
        <p:nvSpPr>
          <p:cNvPr id="55" name="Oval 54">
            <a:extLst>
              <a:ext uri="{FF2B5EF4-FFF2-40B4-BE49-F238E27FC236}">
                <a16:creationId xmlns:a16="http://schemas.microsoft.com/office/drawing/2014/main" id="{930D2EA9-D771-7349-B756-F3A3B9989294}"/>
              </a:ext>
            </a:extLst>
          </p:cNvPr>
          <p:cNvSpPr/>
          <p:nvPr/>
        </p:nvSpPr>
        <p:spPr>
          <a:xfrm>
            <a:off x="663811" y="2803450"/>
            <a:ext cx="156519" cy="1565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sp>
        <p:nvSpPr>
          <p:cNvPr id="57" name="Oval 56">
            <a:extLst>
              <a:ext uri="{FF2B5EF4-FFF2-40B4-BE49-F238E27FC236}">
                <a16:creationId xmlns:a16="http://schemas.microsoft.com/office/drawing/2014/main" id="{2C26C299-C4CC-A341-99A3-C9869FC45148}"/>
              </a:ext>
            </a:extLst>
          </p:cNvPr>
          <p:cNvSpPr/>
          <p:nvPr/>
        </p:nvSpPr>
        <p:spPr>
          <a:xfrm>
            <a:off x="5399358" y="3423940"/>
            <a:ext cx="156519" cy="1565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sp>
        <p:nvSpPr>
          <p:cNvPr id="58" name="Oval 57">
            <a:extLst>
              <a:ext uri="{FF2B5EF4-FFF2-40B4-BE49-F238E27FC236}">
                <a16:creationId xmlns:a16="http://schemas.microsoft.com/office/drawing/2014/main" id="{DF9E2275-C245-4645-BFCA-698DFD485418}"/>
              </a:ext>
            </a:extLst>
          </p:cNvPr>
          <p:cNvSpPr/>
          <p:nvPr/>
        </p:nvSpPr>
        <p:spPr>
          <a:xfrm>
            <a:off x="6336105" y="2401483"/>
            <a:ext cx="156519" cy="1565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sp>
        <p:nvSpPr>
          <p:cNvPr id="62" name="Text Placeholder 45">
            <a:extLst>
              <a:ext uri="{FF2B5EF4-FFF2-40B4-BE49-F238E27FC236}">
                <a16:creationId xmlns:a16="http://schemas.microsoft.com/office/drawing/2014/main" id="{D0714CD5-CDCB-F34F-B00E-2E2B46AE11D5}"/>
              </a:ext>
            </a:extLst>
          </p:cNvPr>
          <p:cNvSpPr txBox="1">
            <a:spLocks/>
          </p:cNvSpPr>
          <p:nvPr/>
        </p:nvSpPr>
        <p:spPr>
          <a:xfrm>
            <a:off x="344149" y="4136693"/>
            <a:ext cx="1162771" cy="296009"/>
          </a:xfrm>
          <a:prstGeom prst="rect">
            <a:avLst/>
          </a:prstGeom>
          <a:noFill/>
          <a:ln w="0" cmpd="sng">
            <a:noFill/>
            <a:prstDash val="solid"/>
          </a:ln>
        </p:spPr>
        <p:txBody>
          <a:bodyPr vert="horz" lIns="0" tIns="4445" rIns="0" bIns="0" anchor="t"/>
          <a:lstStyle>
            <a:lvl1pPr marL="0" indent="0" algn="l" defTabSz="914400" rtl="0" eaLnBrk="1" latinLnBrk="0" hangingPunct="1">
              <a:lnSpc>
                <a:spcPct val="100000"/>
              </a:lnSpc>
              <a:spcBef>
                <a:spcPts val="12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2pPr>
            <a:lvl3pPr marL="361950" indent="-180975" algn="l" defTabSz="914400" rtl="0" eaLnBrk="1" latinLnBrk="0" hangingPunct="1">
              <a:lnSpc>
                <a:spcPct val="100000"/>
              </a:lnSpc>
              <a:spcBef>
                <a:spcPts val="600"/>
              </a:spcBef>
              <a:buFont typeface="Wingdings" panose="05000000000000000000" pitchFamily="2" charset="2"/>
              <a:buChar char="§"/>
              <a:defRPr lang="en-GB" sz="1400" kern="1200" dirty="0">
                <a:solidFill>
                  <a:schemeClr val="tx1"/>
                </a:solidFill>
                <a:latin typeface="+mn-lt"/>
                <a:ea typeface="+mn-ea"/>
                <a:cs typeface="+mn-cs"/>
              </a:defRPr>
            </a:lvl3pPr>
            <a:lvl4pPr marL="361950" indent="-180975" algn="l" defTabSz="914400" rtl="0" eaLnBrk="1" latinLnBrk="0" hangingPunct="1">
              <a:lnSpc>
                <a:spcPct val="100000"/>
              </a:lnSpc>
              <a:spcBef>
                <a:spcPts val="1200"/>
              </a:spcBef>
              <a:buFontTx/>
              <a:buNone/>
              <a:defRPr lang="en-GB" sz="1400" b="0" kern="1200" dirty="0">
                <a:solidFill>
                  <a:schemeClr val="tx1"/>
                </a:solidFill>
                <a:latin typeface="+mn-lt"/>
                <a:ea typeface="+mn-ea"/>
                <a:cs typeface="+mn-cs"/>
              </a:defRPr>
            </a:lvl4pPr>
            <a:lvl5pPr marL="361950" indent="-180975" algn="l" defTabSz="914400" rtl="0" eaLnBrk="1" latinLnBrk="0" hangingPunct="1">
              <a:lnSpc>
                <a:spcPct val="100000"/>
              </a:lnSpc>
              <a:spcBef>
                <a:spcPts val="600"/>
              </a:spcBef>
              <a:buFontTx/>
              <a:buNone/>
              <a:defRPr lang="en-GB" sz="14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800"/>
              </a:lnSpc>
            </a:pPr>
            <a:r>
              <a:rPr lang="en-US" sz="700" spc="-5" dirty="0"/>
              <a:t>Divestitures</a:t>
            </a:r>
          </a:p>
        </p:txBody>
      </p:sp>
      <p:sp>
        <p:nvSpPr>
          <p:cNvPr id="63" name="Text Placeholder 45">
            <a:extLst>
              <a:ext uri="{FF2B5EF4-FFF2-40B4-BE49-F238E27FC236}">
                <a16:creationId xmlns:a16="http://schemas.microsoft.com/office/drawing/2014/main" id="{B9AC6DB6-97DF-EA4B-B267-6ABD1BD6A08A}"/>
              </a:ext>
            </a:extLst>
          </p:cNvPr>
          <p:cNvSpPr txBox="1">
            <a:spLocks/>
          </p:cNvSpPr>
          <p:nvPr/>
        </p:nvSpPr>
        <p:spPr>
          <a:xfrm>
            <a:off x="2335743" y="3025240"/>
            <a:ext cx="798638" cy="296009"/>
          </a:xfrm>
          <a:prstGeom prst="rect">
            <a:avLst/>
          </a:prstGeom>
          <a:noFill/>
          <a:ln w="0" cmpd="sng">
            <a:noFill/>
            <a:prstDash val="solid"/>
          </a:ln>
        </p:spPr>
        <p:txBody>
          <a:bodyPr vert="horz" lIns="0" tIns="4445" rIns="0" bIns="0" anchor="t"/>
          <a:lstStyle>
            <a:lvl1pPr marL="0" indent="0" algn="l" defTabSz="914400" rtl="0" eaLnBrk="1" latinLnBrk="0" hangingPunct="1">
              <a:lnSpc>
                <a:spcPct val="100000"/>
              </a:lnSpc>
              <a:spcBef>
                <a:spcPts val="12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2pPr>
            <a:lvl3pPr marL="361950" indent="-180975" algn="l" defTabSz="914400" rtl="0" eaLnBrk="1" latinLnBrk="0" hangingPunct="1">
              <a:lnSpc>
                <a:spcPct val="100000"/>
              </a:lnSpc>
              <a:spcBef>
                <a:spcPts val="600"/>
              </a:spcBef>
              <a:buFont typeface="Wingdings" panose="05000000000000000000" pitchFamily="2" charset="2"/>
              <a:buChar char="§"/>
              <a:defRPr lang="en-GB" sz="1400" kern="1200" dirty="0">
                <a:solidFill>
                  <a:schemeClr val="tx1"/>
                </a:solidFill>
                <a:latin typeface="+mn-lt"/>
                <a:ea typeface="+mn-ea"/>
                <a:cs typeface="+mn-cs"/>
              </a:defRPr>
            </a:lvl3pPr>
            <a:lvl4pPr marL="361950" indent="-180975" algn="l" defTabSz="914400" rtl="0" eaLnBrk="1" latinLnBrk="0" hangingPunct="1">
              <a:lnSpc>
                <a:spcPct val="100000"/>
              </a:lnSpc>
              <a:spcBef>
                <a:spcPts val="1200"/>
              </a:spcBef>
              <a:buFontTx/>
              <a:buNone/>
              <a:defRPr lang="en-GB" sz="1400" b="0" kern="1200" dirty="0">
                <a:solidFill>
                  <a:schemeClr val="tx1"/>
                </a:solidFill>
                <a:latin typeface="+mn-lt"/>
                <a:ea typeface="+mn-ea"/>
                <a:cs typeface="+mn-cs"/>
              </a:defRPr>
            </a:lvl4pPr>
            <a:lvl5pPr marL="361950" indent="-180975" algn="l" defTabSz="914400" rtl="0" eaLnBrk="1" latinLnBrk="0" hangingPunct="1">
              <a:lnSpc>
                <a:spcPct val="100000"/>
              </a:lnSpc>
              <a:spcBef>
                <a:spcPts val="600"/>
              </a:spcBef>
              <a:buFontTx/>
              <a:buNone/>
              <a:defRPr lang="en-GB" sz="14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800"/>
              </a:lnSpc>
            </a:pPr>
            <a:r>
              <a:rPr lang="en-US" sz="700" spc="-5" dirty="0"/>
              <a:t>Add-ons of HOCI, NII, Tula, Phoenix, &amp; EWS </a:t>
            </a:r>
          </a:p>
        </p:txBody>
      </p:sp>
      <p:sp>
        <p:nvSpPr>
          <p:cNvPr id="64" name="Text Placeholder 45">
            <a:extLst>
              <a:ext uri="{FF2B5EF4-FFF2-40B4-BE49-F238E27FC236}">
                <a16:creationId xmlns:a16="http://schemas.microsoft.com/office/drawing/2014/main" id="{98B3AC8F-D325-EA4B-AE02-9C4E5BF8C2C2}"/>
              </a:ext>
            </a:extLst>
          </p:cNvPr>
          <p:cNvSpPr txBox="1">
            <a:spLocks/>
          </p:cNvSpPr>
          <p:nvPr/>
        </p:nvSpPr>
        <p:spPr>
          <a:xfrm>
            <a:off x="3214427" y="4671238"/>
            <a:ext cx="1162771" cy="296009"/>
          </a:xfrm>
          <a:prstGeom prst="rect">
            <a:avLst/>
          </a:prstGeom>
          <a:noFill/>
          <a:ln w="0" cmpd="sng">
            <a:noFill/>
            <a:prstDash val="solid"/>
          </a:ln>
        </p:spPr>
        <p:txBody>
          <a:bodyPr vert="horz" lIns="0" tIns="4445" rIns="0" bIns="0" anchor="t"/>
          <a:lstStyle>
            <a:lvl1pPr marL="0" indent="0" algn="l" defTabSz="914400" rtl="0" eaLnBrk="1" latinLnBrk="0" hangingPunct="1">
              <a:lnSpc>
                <a:spcPct val="100000"/>
              </a:lnSpc>
              <a:spcBef>
                <a:spcPts val="12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2pPr>
            <a:lvl3pPr marL="361950" indent="-180975" algn="l" defTabSz="914400" rtl="0" eaLnBrk="1" latinLnBrk="0" hangingPunct="1">
              <a:lnSpc>
                <a:spcPct val="100000"/>
              </a:lnSpc>
              <a:spcBef>
                <a:spcPts val="600"/>
              </a:spcBef>
              <a:buFont typeface="Wingdings" panose="05000000000000000000" pitchFamily="2" charset="2"/>
              <a:buChar char="§"/>
              <a:defRPr lang="en-GB" sz="1400" kern="1200" dirty="0">
                <a:solidFill>
                  <a:schemeClr val="tx1"/>
                </a:solidFill>
                <a:latin typeface="+mn-lt"/>
                <a:ea typeface="+mn-ea"/>
                <a:cs typeface="+mn-cs"/>
              </a:defRPr>
            </a:lvl3pPr>
            <a:lvl4pPr marL="361950" indent="-180975" algn="l" defTabSz="914400" rtl="0" eaLnBrk="1" latinLnBrk="0" hangingPunct="1">
              <a:lnSpc>
                <a:spcPct val="100000"/>
              </a:lnSpc>
              <a:spcBef>
                <a:spcPts val="1200"/>
              </a:spcBef>
              <a:buFontTx/>
              <a:buNone/>
              <a:defRPr lang="en-GB" sz="1400" b="0" kern="1200" dirty="0">
                <a:solidFill>
                  <a:schemeClr val="tx1"/>
                </a:solidFill>
                <a:latin typeface="+mn-lt"/>
                <a:ea typeface="+mn-ea"/>
                <a:cs typeface="+mn-cs"/>
              </a:defRPr>
            </a:lvl4pPr>
            <a:lvl5pPr marL="361950" indent="-180975" algn="l" defTabSz="914400" rtl="0" eaLnBrk="1" latinLnBrk="0" hangingPunct="1">
              <a:lnSpc>
                <a:spcPct val="100000"/>
              </a:lnSpc>
              <a:spcBef>
                <a:spcPts val="600"/>
              </a:spcBef>
              <a:buFontTx/>
              <a:buNone/>
              <a:defRPr lang="en-GB" sz="14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800"/>
              </a:lnSpc>
            </a:pPr>
            <a:r>
              <a:rPr lang="en-US" sz="700" spc="-5" dirty="0"/>
              <a:t>Proceeds from $48MM FOXF Secondary </a:t>
            </a:r>
          </a:p>
        </p:txBody>
      </p:sp>
      <p:sp>
        <p:nvSpPr>
          <p:cNvPr id="65" name="Text Placeholder 45">
            <a:extLst>
              <a:ext uri="{FF2B5EF4-FFF2-40B4-BE49-F238E27FC236}">
                <a16:creationId xmlns:a16="http://schemas.microsoft.com/office/drawing/2014/main" id="{6156B138-AC53-AF44-B24F-7670A96DA4A0}"/>
              </a:ext>
            </a:extLst>
          </p:cNvPr>
          <p:cNvSpPr txBox="1">
            <a:spLocks/>
          </p:cNvSpPr>
          <p:nvPr/>
        </p:nvSpPr>
        <p:spPr>
          <a:xfrm>
            <a:off x="3766070" y="4082063"/>
            <a:ext cx="1162771" cy="296009"/>
          </a:xfrm>
          <a:prstGeom prst="rect">
            <a:avLst/>
          </a:prstGeom>
          <a:noFill/>
          <a:ln w="0" cmpd="sng">
            <a:noFill/>
            <a:prstDash val="solid"/>
          </a:ln>
        </p:spPr>
        <p:txBody>
          <a:bodyPr vert="horz" lIns="0" tIns="4445" rIns="0" bIns="0" anchor="t"/>
          <a:lstStyle>
            <a:lvl1pPr marL="0" indent="0" algn="l" defTabSz="914400" rtl="0" eaLnBrk="1" latinLnBrk="0" hangingPunct="1">
              <a:lnSpc>
                <a:spcPct val="100000"/>
              </a:lnSpc>
              <a:spcBef>
                <a:spcPts val="12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2pPr>
            <a:lvl3pPr marL="361950" indent="-180975" algn="l" defTabSz="914400" rtl="0" eaLnBrk="1" latinLnBrk="0" hangingPunct="1">
              <a:lnSpc>
                <a:spcPct val="100000"/>
              </a:lnSpc>
              <a:spcBef>
                <a:spcPts val="600"/>
              </a:spcBef>
              <a:buFont typeface="Wingdings" panose="05000000000000000000" pitchFamily="2" charset="2"/>
              <a:buChar char="§"/>
              <a:defRPr lang="en-GB" sz="1400" kern="1200" dirty="0">
                <a:solidFill>
                  <a:schemeClr val="tx1"/>
                </a:solidFill>
                <a:latin typeface="+mn-lt"/>
                <a:ea typeface="+mn-ea"/>
                <a:cs typeface="+mn-cs"/>
              </a:defRPr>
            </a:lvl3pPr>
            <a:lvl4pPr marL="361950" indent="-180975" algn="l" defTabSz="914400" rtl="0" eaLnBrk="1" latinLnBrk="0" hangingPunct="1">
              <a:lnSpc>
                <a:spcPct val="100000"/>
              </a:lnSpc>
              <a:spcBef>
                <a:spcPts val="1200"/>
              </a:spcBef>
              <a:buFontTx/>
              <a:buNone/>
              <a:defRPr lang="en-GB" sz="1400" b="0" kern="1200" dirty="0">
                <a:solidFill>
                  <a:schemeClr val="tx1"/>
                </a:solidFill>
                <a:latin typeface="+mn-lt"/>
                <a:ea typeface="+mn-ea"/>
                <a:cs typeface="+mn-cs"/>
              </a:defRPr>
            </a:lvl4pPr>
            <a:lvl5pPr marL="361950" indent="-180975" algn="l" defTabSz="914400" rtl="0" eaLnBrk="1" latinLnBrk="0" hangingPunct="1">
              <a:lnSpc>
                <a:spcPct val="100000"/>
              </a:lnSpc>
              <a:spcBef>
                <a:spcPts val="600"/>
              </a:spcBef>
              <a:buFontTx/>
              <a:buNone/>
              <a:defRPr lang="en-GB" sz="14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800"/>
              </a:lnSpc>
            </a:pPr>
            <a:r>
              <a:rPr lang="en-US" sz="700" spc="-5" dirty="0"/>
              <a:t>Proceeds from $63MM </a:t>
            </a:r>
            <a:br>
              <a:rPr lang="en-US" sz="700" spc="-5" dirty="0"/>
            </a:br>
            <a:r>
              <a:rPr lang="en-US" sz="700" spc="-5" dirty="0"/>
              <a:t>FOXF Secondary  </a:t>
            </a:r>
          </a:p>
        </p:txBody>
      </p:sp>
      <p:sp>
        <p:nvSpPr>
          <p:cNvPr id="66" name="Text Placeholder 45">
            <a:extLst>
              <a:ext uri="{FF2B5EF4-FFF2-40B4-BE49-F238E27FC236}">
                <a16:creationId xmlns:a16="http://schemas.microsoft.com/office/drawing/2014/main" id="{EEB6215B-33DA-BB45-9A78-157332DDD601}"/>
              </a:ext>
            </a:extLst>
          </p:cNvPr>
          <p:cNvSpPr txBox="1">
            <a:spLocks/>
          </p:cNvSpPr>
          <p:nvPr/>
        </p:nvSpPr>
        <p:spPr>
          <a:xfrm>
            <a:off x="5712008" y="4024631"/>
            <a:ext cx="1162771" cy="296009"/>
          </a:xfrm>
          <a:prstGeom prst="rect">
            <a:avLst/>
          </a:prstGeom>
          <a:noFill/>
          <a:ln w="0" cmpd="sng">
            <a:noFill/>
            <a:prstDash val="solid"/>
          </a:ln>
        </p:spPr>
        <p:txBody>
          <a:bodyPr vert="horz" lIns="0" tIns="4445" rIns="0" bIns="0" anchor="t"/>
          <a:lstStyle>
            <a:lvl1pPr marL="0" indent="0" algn="l" defTabSz="914400" rtl="0" eaLnBrk="1" latinLnBrk="0" hangingPunct="1">
              <a:lnSpc>
                <a:spcPct val="100000"/>
              </a:lnSpc>
              <a:spcBef>
                <a:spcPts val="12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2pPr>
            <a:lvl3pPr marL="361950" indent="-180975" algn="l" defTabSz="914400" rtl="0" eaLnBrk="1" latinLnBrk="0" hangingPunct="1">
              <a:lnSpc>
                <a:spcPct val="100000"/>
              </a:lnSpc>
              <a:spcBef>
                <a:spcPts val="600"/>
              </a:spcBef>
              <a:buFont typeface="Wingdings" panose="05000000000000000000" pitchFamily="2" charset="2"/>
              <a:buChar char="§"/>
              <a:defRPr lang="en-GB" sz="1400" kern="1200" dirty="0">
                <a:solidFill>
                  <a:schemeClr val="tx1"/>
                </a:solidFill>
                <a:latin typeface="+mn-lt"/>
                <a:ea typeface="+mn-ea"/>
                <a:cs typeface="+mn-cs"/>
              </a:defRPr>
            </a:lvl3pPr>
            <a:lvl4pPr marL="361950" indent="-180975" algn="l" defTabSz="914400" rtl="0" eaLnBrk="1" latinLnBrk="0" hangingPunct="1">
              <a:lnSpc>
                <a:spcPct val="100000"/>
              </a:lnSpc>
              <a:spcBef>
                <a:spcPts val="1200"/>
              </a:spcBef>
              <a:buFontTx/>
              <a:buNone/>
              <a:defRPr lang="en-GB" sz="1400" b="0" kern="1200" dirty="0">
                <a:solidFill>
                  <a:schemeClr val="tx1"/>
                </a:solidFill>
                <a:latin typeface="+mn-lt"/>
                <a:ea typeface="+mn-ea"/>
                <a:cs typeface="+mn-cs"/>
              </a:defRPr>
            </a:lvl4pPr>
            <a:lvl5pPr marL="361950" indent="-180975" algn="l" defTabSz="914400" rtl="0" eaLnBrk="1" latinLnBrk="0" hangingPunct="1">
              <a:lnSpc>
                <a:spcPct val="100000"/>
              </a:lnSpc>
              <a:spcBef>
                <a:spcPts val="600"/>
              </a:spcBef>
              <a:buFontTx/>
              <a:buNone/>
              <a:defRPr lang="en-GB" sz="14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800"/>
              </a:lnSpc>
            </a:pPr>
            <a:r>
              <a:rPr lang="en-US" sz="700" spc="-5" dirty="0"/>
              <a:t>$136MM FOXF Secondary </a:t>
            </a:r>
            <a:br>
              <a:rPr lang="en-US" sz="700" spc="-5" dirty="0"/>
            </a:br>
            <a:endParaRPr lang="en-US" sz="700" spc="-5" dirty="0"/>
          </a:p>
        </p:txBody>
      </p:sp>
      <p:sp>
        <p:nvSpPr>
          <p:cNvPr id="67" name="Text Placeholder 45">
            <a:extLst>
              <a:ext uri="{FF2B5EF4-FFF2-40B4-BE49-F238E27FC236}">
                <a16:creationId xmlns:a16="http://schemas.microsoft.com/office/drawing/2014/main" id="{18036AD4-7D81-644C-A29C-C49A6C01866C}"/>
              </a:ext>
            </a:extLst>
          </p:cNvPr>
          <p:cNvSpPr txBox="1">
            <a:spLocks/>
          </p:cNvSpPr>
          <p:nvPr/>
        </p:nvSpPr>
        <p:spPr>
          <a:xfrm>
            <a:off x="7680779" y="2723879"/>
            <a:ext cx="1162771" cy="296009"/>
          </a:xfrm>
          <a:prstGeom prst="rect">
            <a:avLst/>
          </a:prstGeom>
          <a:noFill/>
          <a:ln w="0" cmpd="sng">
            <a:noFill/>
            <a:prstDash val="solid"/>
          </a:ln>
        </p:spPr>
        <p:txBody>
          <a:bodyPr vert="horz" lIns="0" tIns="4445" rIns="0" bIns="0" anchor="t"/>
          <a:lstStyle>
            <a:lvl1pPr marL="0" indent="0" algn="l" defTabSz="914400" rtl="0" eaLnBrk="1" latinLnBrk="0" hangingPunct="1">
              <a:lnSpc>
                <a:spcPct val="100000"/>
              </a:lnSpc>
              <a:spcBef>
                <a:spcPts val="12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2pPr>
            <a:lvl3pPr marL="361950" indent="-180975" algn="l" defTabSz="914400" rtl="0" eaLnBrk="1" latinLnBrk="0" hangingPunct="1">
              <a:lnSpc>
                <a:spcPct val="100000"/>
              </a:lnSpc>
              <a:spcBef>
                <a:spcPts val="600"/>
              </a:spcBef>
              <a:buFont typeface="Wingdings" panose="05000000000000000000" pitchFamily="2" charset="2"/>
              <a:buChar char="§"/>
              <a:defRPr lang="en-GB" sz="1400" kern="1200" dirty="0">
                <a:solidFill>
                  <a:schemeClr val="tx1"/>
                </a:solidFill>
                <a:latin typeface="+mn-lt"/>
                <a:ea typeface="+mn-ea"/>
                <a:cs typeface="+mn-cs"/>
              </a:defRPr>
            </a:lvl3pPr>
            <a:lvl4pPr marL="361950" indent="-180975" algn="l" defTabSz="914400" rtl="0" eaLnBrk="1" latinLnBrk="0" hangingPunct="1">
              <a:lnSpc>
                <a:spcPct val="100000"/>
              </a:lnSpc>
              <a:spcBef>
                <a:spcPts val="1200"/>
              </a:spcBef>
              <a:buFontTx/>
              <a:buNone/>
              <a:defRPr lang="en-GB" sz="1400" b="0" kern="1200" dirty="0">
                <a:solidFill>
                  <a:schemeClr val="tx1"/>
                </a:solidFill>
                <a:latin typeface="+mn-lt"/>
                <a:ea typeface="+mn-ea"/>
                <a:cs typeface="+mn-cs"/>
              </a:defRPr>
            </a:lvl4pPr>
            <a:lvl5pPr marL="361950" indent="-180975" algn="l" defTabSz="914400" rtl="0" eaLnBrk="1" latinLnBrk="0" hangingPunct="1">
              <a:lnSpc>
                <a:spcPct val="100000"/>
              </a:lnSpc>
              <a:spcBef>
                <a:spcPts val="600"/>
              </a:spcBef>
              <a:buFontTx/>
              <a:buNone/>
              <a:defRPr lang="en-GB" sz="14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800"/>
              </a:lnSpc>
            </a:pPr>
            <a:r>
              <a:rPr lang="en-US" sz="700" spc="-5" dirty="0"/>
              <a:t>$100MM Preferred </a:t>
            </a:r>
            <a:br>
              <a:rPr lang="en-US" sz="700" spc="-5" dirty="0"/>
            </a:br>
            <a:r>
              <a:rPr lang="en-US" sz="700" spc="-5" dirty="0"/>
              <a:t>Offering</a:t>
            </a:r>
          </a:p>
        </p:txBody>
      </p:sp>
      <p:sp>
        <p:nvSpPr>
          <p:cNvPr id="68" name="Text Placeholder 45">
            <a:extLst>
              <a:ext uri="{FF2B5EF4-FFF2-40B4-BE49-F238E27FC236}">
                <a16:creationId xmlns:a16="http://schemas.microsoft.com/office/drawing/2014/main" id="{265BBE7B-2EBD-8641-A4C8-41D28E49589E}"/>
              </a:ext>
            </a:extLst>
          </p:cNvPr>
          <p:cNvSpPr txBox="1">
            <a:spLocks/>
          </p:cNvSpPr>
          <p:nvPr/>
        </p:nvSpPr>
        <p:spPr>
          <a:xfrm>
            <a:off x="6849874" y="3322738"/>
            <a:ext cx="1162771" cy="296009"/>
          </a:xfrm>
          <a:prstGeom prst="rect">
            <a:avLst/>
          </a:prstGeom>
          <a:noFill/>
          <a:ln w="0" cmpd="sng">
            <a:noFill/>
            <a:prstDash val="solid"/>
          </a:ln>
        </p:spPr>
        <p:txBody>
          <a:bodyPr vert="horz" lIns="0" tIns="4445" rIns="0" bIns="0" anchor="t"/>
          <a:lstStyle>
            <a:lvl1pPr marL="0" indent="0" algn="l" defTabSz="914400" rtl="0" eaLnBrk="1" latinLnBrk="0" hangingPunct="1">
              <a:lnSpc>
                <a:spcPct val="100000"/>
              </a:lnSpc>
              <a:spcBef>
                <a:spcPts val="12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2pPr>
            <a:lvl3pPr marL="361950" indent="-180975" algn="l" defTabSz="914400" rtl="0" eaLnBrk="1" latinLnBrk="0" hangingPunct="1">
              <a:lnSpc>
                <a:spcPct val="100000"/>
              </a:lnSpc>
              <a:spcBef>
                <a:spcPts val="600"/>
              </a:spcBef>
              <a:buFont typeface="Wingdings" panose="05000000000000000000" pitchFamily="2" charset="2"/>
              <a:buChar char="§"/>
              <a:defRPr lang="en-GB" sz="1400" kern="1200" dirty="0">
                <a:solidFill>
                  <a:schemeClr val="tx1"/>
                </a:solidFill>
                <a:latin typeface="+mn-lt"/>
                <a:ea typeface="+mn-ea"/>
                <a:cs typeface="+mn-cs"/>
              </a:defRPr>
            </a:lvl3pPr>
            <a:lvl4pPr marL="361950" indent="-180975" algn="l" defTabSz="914400" rtl="0" eaLnBrk="1" latinLnBrk="0" hangingPunct="1">
              <a:lnSpc>
                <a:spcPct val="100000"/>
              </a:lnSpc>
              <a:spcBef>
                <a:spcPts val="1200"/>
              </a:spcBef>
              <a:buFontTx/>
              <a:buNone/>
              <a:defRPr lang="en-GB" sz="1400" b="0" kern="1200" dirty="0">
                <a:solidFill>
                  <a:schemeClr val="tx1"/>
                </a:solidFill>
                <a:latin typeface="+mn-lt"/>
                <a:ea typeface="+mn-ea"/>
                <a:cs typeface="+mn-cs"/>
              </a:defRPr>
            </a:lvl4pPr>
            <a:lvl5pPr marL="361950" indent="-180975" algn="l" defTabSz="914400" rtl="0" eaLnBrk="1" latinLnBrk="0" hangingPunct="1">
              <a:lnSpc>
                <a:spcPct val="100000"/>
              </a:lnSpc>
              <a:spcBef>
                <a:spcPts val="600"/>
              </a:spcBef>
              <a:buFontTx/>
              <a:buNone/>
              <a:defRPr lang="en-GB" sz="14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800"/>
              </a:lnSpc>
            </a:pPr>
            <a:r>
              <a:rPr lang="en-US" sz="700" spc="-5" dirty="0"/>
              <a:t>$100MM </a:t>
            </a:r>
            <a:br>
              <a:rPr lang="en-US" sz="700" spc="-5" dirty="0"/>
            </a:br>
            <a:r>
              <a:rPr lang="en-US" sz="700" spc="-5" dirty="0"/>
              <a:t>Preferred Offering</a:t>
            </a:r>
          </a:p>
        </p:txBody>
      </p:sp>
      <p:sp>
        <p:nvSpPr>
          <p:cNvPr id="69" name="Text Placeholder 45">
            <a:extLst>
              <a:ext uri="{FF2B5EF4-FFF2-40B4-BE49-F238E27FC236}">
                <a16:creationId xmlns:a16="http://schemas.microsoft.com/office/drawing/2014/main" id="{845F55CD-F570-9949-BA62-6B08BE5438EC}"/>
              </a:ext>
            </a:extLst>
          </p:cNvPr>
          <p:cNvSpPr txBox="1">
            <a:spLocks/>
          </p:cNvSpPr>
          <p:nvPr/>
        </p:nvSpPr>
        <p:spPr>
          <a:xfrm>
            <a:off x="8655027" y="4943090"/>
            <a:ext cx="1162771" cy="296009"/>
          </a:xfrm>
          <a:prstGeom prst="rect">
            <a:avLst/>
          </a:prstGeom>
          <a:noFill/>
          <a:ln w="0" cmpd="sng">
            <a:noFill/>
            <a:prstDash val="solid"/>
          </a:ln>
        </p:spPr>
        <p:txBody>
          <a:bodyPr vert="horz" lIns="0" tIns="4445" rIns="0" bIns="0" anchor="t"/>
          <a:lstStyle>
            <a:lvl1pPr marL="0" indent="0" algn="l" defTabSz="914400" rtl="0" eaLnBrk="1" latinLnBrk="0" hangingPunct="1">
              <a:lnSpc>
                <a:spcPct val="100000"/>
              </a:lnSpc>
              <a:spcBef>
                <a:spcPts val="12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2pPr>
            <a:lvl3pPr marL="361950" indent="-180975" algn="l" defTabSz="914400" rtl="0" eaLnBrk="1" latinLnBrk="0" hangingPunct="1">
              <a:lnSpc>
                <a:spcPct val="100000"/>
              </a:lnSpc>
              <a:spcBef>
                <a:spcPts val="600"/>
              </a:spcBef>
              <a:buFont typeface="Wingdings" panose="05000000000000000000" pitchFamily="2" charset="2"/>
              <a:buChar char="§"/>
              <a:defRPr lang="en-GB" sz="1400" kern="1200" dirty="0">
                <a:solidFill>
                  <a:schemeClr val="tx1"/>
                </a:solidFill>
                <a:latin typeface="+mn-lt"/>
                <a:ea typeface="+mn-ea"/>
                <a:cs typeface="+mn-cs"/>
              </a:defRPr>
            </a:lvl3pPr>
            <a:lvl4pPr marL="361950" indent="-180975" algn="l" defTabSz="914400" rtl="0" eaLnBrk="1" latinLnBrk="0" hangingPunct="1">
              <a:lnSpc>
                <a:spcPct val="100000"/>
              </a:lnSpc>
              <a:spcBef>
                <a:spcPts val="1200"/>
              </a:spcBef>
              <a:buFontTx/>
              <a:buNone/>
              <a:defRPr lang="en-GB" sz="1400" b="0" kern="1200" dirty="0">
                <a:solidFill>
                  <a:schemeClr val="tx1"/>
                </a:solidFill>
                <a:latin typeface="+mn-lt"/>
                <a:ea typeface="+mn-ea"/>
                <a:cs typeface="+mn-cs"/>
              </a:defRPr>
            </a:lvl4pPr>
            <a:lvl5pPr marL="361950" indent="-180975" algn="l" defTabSz="914400" rtl="0" eaLnBrk="1" latinLnBrk="0" hangingPunct="1">
              <a:lnSpc>
                <a:spcPct val="100000"/>
              </a:lnSpc>
              <a:spcBef>
                <a:spcPts val="600"/>
              </a:spcBef>
              <a:buFontTx/>
              <a:buNone/>
              <a:defRPr lang="en-GB" sz="14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800"/>
              </a:lnSpc>
            </a:pPr>
            <a:r>
              <a:rPr lang="en-US" sz="700" spc="-5" dirty="0"/>
              <a:t>$115MM Preferred Offering</a:t>
            </a:r>
          </a:p>
        </p:txBody>
      </p:sp>
      <p:sp>
        <p:nvSpPr>
          <p:cNvPr id="70" name="Text Placeholder 45">
            <a:extLst>
              <a:ext uri="{FF2B5EF4-FFF2-40B4-BE49-F238E27FC236}">
                <a16:creationId xmlns:a16="http://schemas.microsoft.com/office/drawing/2014/main" id="{41EBD51B-9116-A542-8D95-846F54BD29D5}"/>
              </a:ext>
            </a:extLst>
          </p:cNvPr>
          <p:cNvSpPr txBox="1">
            <a:spLocks/>
          </p:cNvSpPr>
          <p:nvPr/>
        </p:nvSpPr>
        <p:spPr>
          <a:xfrm>
            <a:off x="9792565" y="4180635"/>
            <a:ext cx="724751" cy="296009"/>
          </a:xfrm>
          <a:prstGeom prst="rect">
            <a:avLst/>
          </a:prstGeom>
          <a:noFill/>
          <a:ln w="0" cmpd="sng">
            <a:noFill/>
            <a:prstDash val="solid"/>
          </a:ln>
        </p:spPr>
        <p:txBody>
          <a:bodyPr vert="horz" lIns="0" tIns="4445" rIns="0" bIns="0" anchor="t"/>
          <a:lstStyle>
            <a:lvl1pPr marL="0" indent="0" algn="l" defTabSz="914400" rtl="0" eaLnBrk="1" latinLnBrk="0" hangingPunct="1">
              <a:lnSpc>
                <a:spcPct val="100000"/>
              </a:lnSpc>
              <a:spcBef>
                <a:spcPts val="12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2pPr>
            <a:lvl3pPr marL="361950" indent="-180975" algn="l" defTabSz="914400" rtl="0" eaLnBrk="1" latinLnBrk="0" hangingPunct="1">
              <a:lnSpc>
                <a:spcPct val="100000"/>
              </a:lnSpc>
              <a:spcBef>
                <a:spcPts val="600"/>
              </a:spcBef>
              <a:buFont typeface="Wingdings" panose="05000000000000000000" pitchFamily="2" charset="2"/>
              <a:buChar char="§"/>
              <a:defRPr lang="en-GB" sz="1400" kern="1200" dirty="0">
                <a:solidFill>
                  <a:schemeClr val="tx1"/>
                </a:solidFill>
                <a:latin typeface="+mn-lt"/>
                <a:ea typeface="+mn-ea"/>
                <a:cs typeface="+mn-cs"/>
              </a:defRPr>
            </a:lvl3pPr>
            <a:lvl4pPr marL="361950" indent="-180975" algn="l" defTabSz="914400" rtl="0" eaLnBrk="1" latinLnBrk="0" hangingPunct="1">
              <a:lnSpc>
                <a:spcPct val="100000"/>
              </a:lnSpc>
              <a:spcBef>
                <a:spcPts val="1200"/>
              </a:spcBef>
              <a:buFontTx/>
              <a:buNone/>
              <a:defRPr lang="en-GB" sz="1400" b="0" kern="1200" dirty="0">
                <a:solidFill>
                  <a:schemeClr val="tx1"/>
                </a:solidFill>
                <a:latin typeface="+mn-lt"/>
                <a:ea typeface="+mn-ea"/>
                <a:cs typeface="+mn-cs"/>
              </a:defRPr>
            </a:lvl4pPr>
            <a:lvl5pPr marL="361950" indent="-180975" algn="l" defTabSz="914400" rtl="0" eaLnBrk="1" latinLnBrk="0" hangingPunct="1">
              <a:lnSpc>
                <a:spcPct val="100000"/>
              </a:lnSpc>
              <a:spcBef>
                <a:spcPts val="600"/>
              </a:spcBef>
              <a:buFontTx/>
              <a:buNone/>
              <a:defRPr lang="en-GB" sz="14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800"/>
              </a:lnSpc>
            </a:pPr>
            <a:r>
              <a:rPr lang="en-US" sz="700" spc="-5" dirty="0"/>
              <a:t>$88MM CODI </a:t>
            </a:r>
            <a:br>
              <a:rPr lang="en-US" sz="700" spc="-5" dirty="0"/>
            </a:br>
            <a:r>
              <a:rPr lang="en-US" sz="700" spc="-5" dirty="0"/>
              <a:t>Secondary </a:t>
            </a:r>
            <a:br>
              <a:rPr lang="en-US" sz="700" spc="-5" dirty="0"/>
            </a:br>
            <a:endParaRPr lang="en-US" sz="700" spc="-5" dirty="0"/>
          </a:p>
        </p:txBody>
      </p:sp>
      <p:sp>
        <p:nvSpPr>
          <p:cNvPr id="73" name="Text Placeholder 45">
            <a:extLst>
              <a:ext uri="{FF2B5EF4-FFF2-40B4-BE49-F238E27FC236}">
                <a16:creationId xmlns:a16="http://schemas.microsoft.com/office/drawing/2014/main" id="{BCB41E9B-3707-364B-8436-1CA3394BDD2C}"/>
              </a:ext>
            </a:extLst>
          </p:cNvPr>
          <p:cNvSpPr txBox="1">
            <a:spLocks/>
          </p:cNvSpPr>
          <p:nvPr/>
        </p:nvSpPr>
        <p:spPr>
          <a:xfrm>
            <a:off x="1505448" y="4943091"/>
            <a:ext cx="724751" cy="296009"/>
          </a:xfrm>
          <a:prstGeom prst="rect">
            <a:avLst/>
          </a:prstGeom>
          <a:noFill/>
          <a:ln w="0" cmpd="sng">
            <a:noFill/>
            <a:prstDash val="solid"/>
          </a:ln>
        </p:spPr>
        <p:txBody>
          <a:bodyPr vert="horz" lIns="0" tIns="4445" rIns="0" bIns="0" anchor="t"/>
          <a:lstStyle>
            <a:lvl1pPr marL="0" indent="0" algn="l" defTabSz="914400" rtl="0" eaLnBrk="1" latinLnBrk="0" hangingPunct="1">
              <a:lnSpc>
                <a:spcPct val="100000"/>
              </a:lnSpc>
              <a:spcBef>
                <a:spcPts val="12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2pPr>
            <a:lvl3pPr marL="361950" indent="-180975" algn="l" defTabSz="914400" rtl="0" eaLnBrk="1" latinLnBrk="0" hangingPunct="1">
              <a:lnSpc>
                <a:spcPct val="100000"/>
              </a:lnSpc>
              <a:spcBef>
                <a:spcPts val="600"/>
              </a:spcBef>
              <a:buFont typeface="Wingdings" panose="05000000000000000000" pitchFamily="2" charset="2"/>
              <a:buChar char="§"/>
              <a:defRPr lang="en-GB" sz="1400" kern="1200" dirty="0">
                <a:solidFill>
                  <a:schemeClr val="tx1"/>
                </a:solidFill>
                <a:latin typeface="+mn-lt"/>
                <a:ea typeface="+mn-ea"/>
                <a:cs typeface="+mn-cs"/>
              </a:defRPr>
            </a:lvl3pPr>
            <a:lvl4pPr marL="361950" indent="-180975" algn="l" defTabSz="914400" rtl="0" eaLnBrk="1" latinLnBrk="0" hangingPunct="1">
              <a:lnSpc>
                <a:spcPct val="100000"/>
              </a:lnSpc>
              <a:spcBef>
                <a:spcPts val="1200"/>
              </a:spcBef>
              <a:buFontTx/>
              <a:buNone/>
              <a:defRPr lang="en-GB" sz="1400" b="0" kern="1200" dirty="0">
                <a:solidFill>
                  <a:schemeClr val="tx1"/>
                </a:solidFill>
                <a:latin typeface="+mn-lt"/>
                <a:ea typeface="+mn-ea"/>
                <a:cs typeface="+mn-cs"/>
              </a:defRPr>
            </a:lvl4pPr>
            <a:lvl5pPr marL="361950" indent="-180975" algn="l" defTabSz="914400" rtl="0" eaLnBrk="1" latinLnBrk="0" hangingPunct="1">
              <a:lnSpc>
                <a:spcPct val="100000"/>
              </a:lnSpc>
              <a:spcBef>
                <a:spcPts val="600"/>
              </a:spcBef>
              <a:buFontTx/>
              <a:buNone/>
              <a:defRPr lang="en-GB" sz="14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800"/>
              </a:lnSpc>
            </a:pPr>
            <a:r>
              <a:rPr lang="en-US" sz="1200" b="1" spc="-5" dirty="0">
                <a:solidFill>
                  <a:schemeClr val="accent1"/>
                </a:solidFill>
              </a:rPr>
              <a:t>1.7x</a:t>
            </a:r>
          </a:p>
        </p:txBody>
      </p:sp>
      <p:sp>
        <p:nvSpPr>
          <p:cNvPr id="81" name="Rectangle 80">
            <a:extLst>
              <a:ext uri="{FF2B5EF4-FFF2-40B4-BE49-F238E27FC236}">
                <a16:creationId xmlns:a16="http://schemas.microsoft.com/office/drawing/2014/main" id="{C17F8FC5-C658-D645-BC73-503FC546CC5A}"/>
              </a:ext>
            </a:extLst>
          </p:cNvPr>
          <p:cNvSpPr/>
          <p:nvPr/>
        </p:nvSpPr>
        <p:spPr>
          <a:xfrm>
            <a:off x="10081528" y="4943090"/>
            <a:ext cx="589585" cy="194925"/>
          </a:xfrm>
          <a:prstGeom prst="rect">
            <a:avLst/>
          </a:prstGeom>
        </p:spPr>
        <p:txBody>
          <a:bodyPr wrap="none">
            <a:spAutoFit/>
          </a:bodyPr>
          <a:lstStyle/>
          <a:p>
            <a:pPr>
              <a:lnSpc>
                <a:spcPts val="800"/>
              </a:lnSpc>
              <a:spcBef>
                <a:spcPts val="1200"/>
              </a:spcBef>
            </a:pPr>
            <a:r>
              <a:rPr lang="en-US" sz="700" spc="-5" dirty="0"/>
              <a:t>Acquisition</a:t>
            </a:r>
          </a:p>
        </p:txBody>
      </p:sp>
      <p:sp>
        <p:nvSpPr>
          <p:cNvPr id="82" name="Rectangle 81">
            <a:extLst>
              <a:ext uri="{FF2B5EF4-FFF2-40B4-BE49-F238E27FC236}">
                <a16:creationId xmlns:a16="http://schemas.microsoft.com/office/drawing/2014/main" id="{91023DA6-433A-4D42-95EE-F1F2B7FC77C6}"/>
              </a:ext>
            </a:extLst>
          </p:cNvPr>
          <p:cNvSpPr/>
          <p:nvPr/>
        </p:nvSpPr>
        <p:spPr>
          <a:xfrm>
            <a:off x="7918026" y="3482928"/>
            <a:ext cx="681277" cy="194925"/>
          </a:xfrm>
          <a:prstGeom prst="rect">
            <a:avLst/>
          </a:prstGeom>
        </p:spPr>
        <p:txBody>
          <a:bodyPr wrap="none">
            <a:spAutoFit/>
          </a:bodyPr>
          <a:lstStyle/>
          <a:p>
            <a:pPr>
              <a:lnSpc>
                <a:spcPts val="800"/>
              </a:lnSpc>
              <a:spcBef>
                <a:spcPts val="1200"/>
              </a:spcBef>
            </a:pPr>
            <a:r>
              <a:rPr lang="en-US" sz="750" spc="-5" dirty="0"/>
              <a:t>Divestitures </a:t>
            </a:r>
          </a:p>
        </p:txBody>
      </p:sp>
      <p:sp>
        <p:nvSpPr>
          <p:cNvPr id="87" name="Text Placeholder 7">
            <a:extLst>
              <a:ext uri="{FF2B5EF4-FFF2-40B4-BE49-F238E27FC236}">
                <a16:creationId xmlns:a16="http://schemas.microsoft.com/office/drawing/2014/main" id="{2D1C2551-3E5E-BB4A-B0DB-8F5C29E5B567}"/>
              </a:ext>
            </a:extLst>
          </p:cNvPr>
          <p:cNvSpPr txBox="1">
            <a:spLocks/>
          </p:cNvSpPr>
          <p:nvPr/>
        </p:nvSpPr>
        <p:spPr>
          <a:xfrm>
            <a:off x="8511374" y="2454170"/>
            <a:ext cx="654463" cy="213995"/>
          </a:xfrm>
          <a:prstGeom prst="rect">
            <a:avLst/>
          </a:prstGeom>
          <a:noFill/>
          <a:ln w="0" cmpd="sng">
            <a:noFill/>
            <a:prstDash val="solid"/>
          </a:ln>
        </p:spPr>
        <p:txBody>
          <a:bodyPr vert="horz" lIns="0" tIns="6985" rIns="0" bIns="0" anchor="t"/>
          <a:lstStyle>
            <a:lvl1pPr marL="0" indent="0" algn="l" defTabSz="914400" rtl="0" eaLnBrk="1" latinLnBrk="0" hangingPunct="1">
              <a:lnSpc>
                <a:spcPct val="100000"/>
              </a:lnSpc>
              <a:spcBef>
                <a:spcPts val="12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2pPr>
            <a:lvl3pPr marL="361950" indent="-180975" algn="l" defTabSz="914400" rtl="0" eaLnBrk="1" latinLnBrk="0" hangingPunct="1">
              <a:lnSpc>
                <a:spcPct val="100000"/>
              </a:lnSpc>
              <a:spcBef>
                <a:spcPts val="600"/>
              </a:spcBef>
              <a:buFont typeface="Wingdings" panose="05000000000000000000" pitchFamily="2" charset="2"/>
              <a:buChar char="§"/>
              <a:defRPr lang="en-GB" sz="1400" kern="1200" dirty="0">
                <a:solidFill>
                  <a:schemeClr val="tx1"/>
                </a:solidFill>
                <a:latin typeface="+mn-lt"/>
                <a:ea typeface="+mn-ea"/>
                <a:cs typeface="+mn-cs"/>
              </a:defRPr>
            </a:lvl3pPr>
            <a:lvl4pPr marL="361950" indent="-180975" algn="l" defTabSz="914400" rtl="0" eaLnBrk="1" latinLnBrk="0" hangingPunct="1">
              <a:lnSpc>
                <a:spcPct val="100000"/>
              </a:lnSpc>
              <a:spcBef>
                <a:spcPts val="1200"/>
              </a:spcBef>
              <a:buFontTx/>
              <a:buNone/>
              <a:defRPr lang="en-GB" sz="1400" b="0" kern="1200" dirty="0">
                <a:solidFill>
                  <a:schemeClr val="tx1"/>
                </a:solidFill>
                <a:latin typeface="+mn-lt"/>
                <a:ea typeface="+mn-ea"/>
                <a:cs typeface="+mn-cs"/>
              </a:defRPr>
            </a:lvl4pPr>
            <a:lvl5pPr marL="361950" indent="-180975" algn="l" defTabSz="914400" rtl="0" eaLnBrk="1" latinLnBrk="0" hangingPunct="1">
              <a:lnSpc>
                <a:spcPct val="100000"/>
              </a:lnSpc>
              <a:spcBef>
                <a:spcPts val="600"/>
              </a:spcBef>
              <a:buFontTx/>
              <a:buNone/>
              <a:defRPr lang="en-GB" sz="14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800"/>
              </a:lnSpc>
            </a:pPr>
            <a:r>
              <a:rPr lang="en-US" sz="750" spc="-5" dirty="0"/>
              <a:t>Ravin Add-on </a:t>
            </a:r>
          </a:p>
        </p:txBody>
      </p:sp>
      <p:sp>
        <p:nvSpPr>
          <p:cNvPr id="89" name="Text Placeholder 45">
            <a:extLst>
              <a:ext uri="{FF2B5EF4-FFF2-40B4-BE49-F238E27FC236}">
                <a16:creationId xmlns:a16="http://schemas.microsoft.com/office/drawing/2014/main" id="{D394E919-D6D8-6A40-BD9E-0A780177DAE1}"/>
              </a:ext>
            </a:extLst>
          </p:cNvPr>
          <p:cNvSpPr txBox="1">
            <a:spLocks/>
          </p:cNvSpPr>
          <p:nvPr/>
        </p:nvSpPr>
        <p:spPr>
          <a:xfrm>
            <a:off x="5011279" y="2715435"/>
            <a:ext cx="1119696" cy="296009"/>
          </a:xfrm>
          <a:prstGeom prst="rect">
            <a:avLst/>
          </a:prstGeom>
          <a:noFill/>
          <a:ln w="0" cmpd="sng">
            <a:noFill/>
            <a:prstDash val="solid"/>
          </a:ln>
        </p:spPr>
        <p:txBody>
          <a:bodyPr vert="horz" lIns="0" tIns="4445" rIns="0" bIns="0" anchor="t"/>
          <a:lstStyle>
            <a:lvl1pPr marL="0" indent="0" algn="l" defTabSz="914400" rtl="0" eaLnBrk="1" latinLnBrk="0" hangingPunct="1">
              <a:lnSpc>
                <a:spcPct val="100000"/>
              </a:lnSpc>
              <a:spcBef>
                <a:spcPts val="12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2pPr>
            <a:lvl3pPr marL="361950" indent="-180975" algn="l" defTabSz="914400" rtl="0" eaLnBrk="1" latinLnBrk="0" hangingPunct="1">
              <a:lnSpc>
                <a:spcPct val="100000"/>
              </a:lnSpc>
              <a:spcBef>
                <a:spcPts val="600"/>
              </a:spcBef>
              <a:buFont typeface="Wingdings" panose="05000000000000000000" pitchFamily="2" charset="2"/>
              <a:buChar char="§"/>
              <a:defRPr lang="en-GB" sz="1400" kern="1200" dirty="0">
                <a:solidFill>
                  <a:schemeClr val="tx1"/>
                </a:solidFill>
                <a:latin typeface="+mn-lt"/>
                <a:ea typeface="+mn-ea"/>
                <a:cs typeface="+mn-cs"/>
              </a:defRPr>
            </a:lvl3pPr>
            <a:lvl4pPr marL="361950" indent="-180975" algn="l" defTabSz="914400" rtl="0" eaLnBrk="1" latinLnBrk="0" hangingPunct="1">
              <a:lnSpc>
                <a:spcPct val="100000"/>
              </a:lnSpc>
              <a:spcBef>
                <a:spcPts val="1200"/>
              </a:spcBef>
              <a:buFontTx/>
              <a:buNone/>
              <a:defRPr lang="en-GB" sz="1400" b="0" kern="1200" dirty="0">
                <a:solidFill>
                  <a:schemeClr val="tx1"/>
                </a:solidFill>
                <a:latin typeface="+mn-lt"/>
                <a:ea typeface="+mn-ea"/>
                <a:cs typeface="+mn-cs"/>
              </a:defRPr>
            </a:lvl4pPr>
            <a:lvl5pPr marL="361950" indent="-180975" algn="l" defTabSz="914400" rtl="0" eaLnBrk="1" latinLnBrk="0" hangingPunct="1">
              <a:lnSpc>
                <a:spcPct val="100000"/>
              </a:lnSpc>
              <a:spcBef>
                <a:spcPts val="600"/>
              </a:spcBef>
              <a:buFontTx/>
              <a:buNone/>
              <a:defRPr lang="en-GB" sz="14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800"/>
              </a:lnSpc>
            </a:pPr>
            <a:r>
              <a:rPr lang="en-US" sz="700" spc="-5" dirty="0"/>
              <a:t>$72MM FOXF </a:t>
            </a:r>
            <a:br>
              <a:rPr lang="en-US" sz="700" spc="-5" dirty="0"/>
            </a:br>
            <a:r>
              <a:rPr lang="en-US" sz="700" spc="-5" dirty="0"/>
              <a:t>Secondary &amp; </a:t>
            </a:r>
            <a:br>
              <a:rPr lang="en-US" sz="700" spc="-5" dirty="0"/>
            </a:br>
            <a:r>
              <a:rPr lang="en-US" sz="700" spc="-5" dirty="0"/>
              <a:t>$100MM CODI </a:t>
            </a:r>
            <a:br>
              <a:rPr lang="en-US" sz="700" spc="-5" dirty="0"/>
            </a:br>
            <a:r>
              <a:rPr lang="en-US" sz="700" spc="-5" dirty="0"/>
              <a:t>Secondary </a:t>
            </a:r>
          </a:p>
        </p:txBody>
      </p:sp>
      <p:sp>
        <p:nvSpPr>
          <p:cNvPr id="54" name="Text Placeholder 45">
            <a:extLst>
              <a:ext uri="{FF2B5EF4-FFF2-40B4-BE49-F238E27FC236}">
                <a16:creationId xmlns:a16="http://schemas.microsoft.com/office/drawing/2014/main" id="{EF305255-6EE4-2741-AA33-3B78CC1A80E2}"/>
              </a:ext>
            </a:extLst>
          </p:cNvPr>
          <p:cNvSpPr txBox="1">
            <a:spLocks/>
          </p:cNvSpPr>
          <p:nvPr/>
        </p:nvSpPr>
        <p:spPr>
          <a:xfrm>
            <a:off x="407849" y="2596229"/>
            <a:ext cx="724751" cy="296009"/>
          </a:xfrm>
          <a:prstGeom prst="rect">
            <a:avLst/>
          </a:prstGeom>
          <a:noFill/>
          <a:ln w="0" cmpd="sng">
            <a:noFill/>
            <a:prstDash val="solid"/>
          </a:ln>
        </p:spPr>
        <p:txBody>
          <a:bodyPr vert="horz" lIns="0" tIns="4445" rIns="0" bIns="0" anchor="t"/>
          <a:lstStyle>
            <a:lvl1pPr marL="0" indent="0" algn="l" defTabSz="914400" rtl="0" eaLnBrk="1" latinLnBrk="0" hangingPunct="1">
              <a:lnSpc>
                <a:spcPct val="100000"/>
              </a:lnSpc>
              <a:spcBef>
                <a:spcPts val="12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2pPr>
            <a:lvl3pPr marL="361950" indent="-180975" algn="l" defTabSz="914400" rtl="0" eaLnBrk="1" latinLnBrk="0" hangingPunct="1">
              <a:lnSpc>
                <a:spcPct val="100000"/>
              </a:lnSpc>
              <a:spcBef>
                <a:spcPts val="600"/>
              </a:spcBef>
              <a:buFont typeface="Wingdings" panose="05000000000000000000" pitchFamily="2" charset="2"/>
              <a:buChar char="§"/>
              <a:defRPr lang="en-GB" sz="1400" kern="1200" dirty="0">
                <a:solidFill>
                  <a:schemeClr val="tx1"/>
                </a:solidFill>
                <a:latin typeface="+mn-lt"/>
                <a:ea typeface="+mn-ea"/>
                <a:cs typeface="+mn-cs"/>
              </a:defRPr>
            </a:lvl3pPr>
            <a:lvl4pPr marL="361950" indent="-180975" algn="l" defTabSz="914400" rtl="0" eaLnBrk="1" latinLnBrk="0" hangingPunct="1">
              <a:lnSpc>
                <a:spcPct val="100000"/>
              </a:lnSpc>
              <a:spcBef>
                <a:spcPts val="1200"/>
              </a:spcBef>
              <a:buFontTx/>
              <a:buNone/>
              <a:defRPr lang="en-GB" sz="1400" b="0" kern="1200" dirty="0">
                <a:solidFill>
                  <a:schemeClr val="tx1"/>
                </a:solidFill>
                <a:latin typeface="+mn-lt"/>
                <a:ea typeface="+mn-ea"/>
                <a:cs typeface="+mn-cs"/>
              </a:defRPr>
            </a:lvl4pPr>
            <a:lvl5pPr marL="361950" indent="-180975" algn="l" defTabSz="914400" rtl="0" eaLnBrk="1" latinLnBrk="0" hangingPunct="1">
              <a:lnSpc>
                <a:spcPct val="100000"/>
              </a:lnSpc>
              <a:spcBef>
                <a:spcPts val="600"/>
              </a:spcBef>
              <a:buFontTx/>
              <a:buNone/>
              <a:defRPr lang="en-GB" sz="14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800"/>
              </a:lnSpc>
            </a:pPr>
            <a:r>
              <a:rPr lang="en-US" sz="1200" b="1" spc="-5" dirty="0">
                <a:solidFill>
                  <a:schemeClr val="accent1"/>
                </a:solidFill>
              </a:rPr>
              <a:t>3.7x</a:t>
            </a:r>
          </a:p>
        </p:txBody>
      </p:sp>
      <p:sp>
        <p:nvSpPr>
          <p:cNvPr id="60" name="Text Placeholder 45">
            <a:extLst>
              <a:ext uri="{FF2B5EF4-FFF2-40B4-BE49-F238E27FC236}">
                <a16:creationId xmlns:a16="http://schemas.microsoft.com/office/drawing/2014/main" id="{1E552E9C-52A5-C14E-AC2F-573D42BEFD07}"/>
              </a:ext>
            </a:extLst>
          </p:cNvPr>
          <p:cNvSpPr txBox="1">
            <a:spLocks/>
          </p:cNvSpPr>
          <p:nvPr/>
        </p:nvSpPr>
        <p:spPr>
          <a:xfrm>
            <a:off x="2597038" y="3625394"/>
            <a:ext cx="724751" cy="296009"/>
          </a:xfrm>
          <a:prstGeom prst="rect">
            <a:avLst/>
          </a:prstGeom>
          <a:noFill/>
          <a:ln w="0" cmpd="sng">
            <a:noFill/>
            <a:prstDash val="solid"/>
          </a:ln>
        </p:spPr>
        <p:txBody>
          <a:bodyPr vert="horz" lIns="0" tIns="4445" rIns="0" bIns="0" anchor="t"/>
          <a:lstStyle>
            <a:lvl1pPr marL="0" indent="0" algn="l" defTabSz="914400" rtl="0" eaLnBrk="1" latinLnBrk="0" hangingPunct="1">
              <a:lnSpc>
                <a:spcPct val="100000"/>
              </a:lnSpc>
              <a:spcBef>
                <a:spcPts val="12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2pPr>
            <a:lvl3pPr marL="361950" indent="-180975" algn="l" defTabSz="914400" rtl="0" eaLnBrk="1" latinLnBrk="0" hangingPunct="1">
              <a:lnSpc>
                <a:spcPct val="100000"/>
              </a:lnSpc>
              <a:spcBef>
                <a:spcPts val="600"/>
              </a:spcBef>
              <a:buFont typeface="Wingdings" panose="05000000000000000000" pitchFamily="2" charset="2"/>
              <a:buChar char="§"/>
              <a:defRPr lang="en-GB" sz="1400" kern="1200" dirty="0">
                <a:solidFill>
                  <a:schemeClr val="tx1"/>
                </a:solidFill>
                <a:latin typeface="+mn-lt"/>
                <a:ea typeface="+mn-ea"/>
                <a:cs typeface="+mn-cs"/>
              </a:defRPr>
            </a:lvl3pPr>
            <a:lvl4pPr marL="361950" indent="-180975" algn="l" defTabSz="914400" rtl="0" eaLnBrk="1" latinLnBrk="0" hangingPunct="1">
              <a:lnSpc>
                <a:spcPct val="100000"/>
              </a:lnSpc>
              <a:spcBef>
                <a:spcPts val="1200"/>
              </a:spcBef>
              <a:buFontTx/>
              <a:buNone/>
              <a:defRPr lang="en-GB" sz="1400" b="0" kern="1200" dirty="0">
                <a:solidFill>
                  <a:schemeClr val="tx1"/>
                </a:solidFill>
                <a:latin typeface="+mn-lt"/>
                <a:ea typeface="+mn-ea"/>
                <a:cs typeface="+mn-cs"/>
              </a:defRPr>
            </a:lvl4pPr>
            <a:lvl5pPr marL="361950" indent="-180975" algn="l" defTabSz="914400" rtl="0" eaLnBrk="1" latinLnBrk="0" hangingPunct="1">
              <a:lnSpc>
                <a:spcPct val="100000"/>
              </a:lnSpc>
              <a:spcBef>
                <a:spcPts val="600"/>
              </a:spcBef>
              <a:buFontTx/>
              <a:buNone/>
              <a:defRPr lang="en-GB" sz="14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800"/>
              </a:lnSpc>
            </a:pPr>
            <a:r>
              <a:rPr lang="en-US" sz="1200" b="1" spc="-5" dirty="0">
                <a:solidFill>
                  <a:schemeClr val="accent1"/>
                </a:solidFill>
              </a:rPr>
              <a:t>2.5x</a:t>
            </a:r>
          </a:p>
        </p:txBody>
      </p:sp>
      <p:sp>
        <p:nvSpPr>
          <p:cNvPr id="61" name="Text Placeholder 45">
            <a:extLst>
              <a:ext uri="{FF2B5EF4-FFF2-40B4-BE49-F238E27FC236}">
                <a16:creationId xmlns:a16="http://schemas.microsoft.com/office/drawing/2014/main" id="{5FC11E67-8567-764E-A6EF-EAD8F86A766B}"/>
              </a:ext>
            </a:extLst>
          </p:cNvPr>
          <p:cNvSpPr txBox="1">
            <a:spLocks/>
          </p:cNvSpPr>
          <p:nvPr/>
        </p:nvSpPr>
        <p:spPr>
          <a:xfrm>
            <a:off x="5096195" y="3262021"/>
            <a:ext cx="385203" cy="161920"/>
          </a:xfrm>
          <a:prstGeom prst="rect">
            <a:avLst/>
          </a:prstGeom>
          <a:noFill/>
          <a:ln w="0" cmpd="sng">
            <a:noFill/>
            <a:prstDash val="solid"/>
          </a:ln>
        </p:spPr>
        <p:txBody>
          <a:bodyPr vert="horz" lIns="0" tIns="4445" rIns="0" bIns="0" anchor="t"/>
          <a:lstStyle>
            <a:lvl1pPr marL="0" indent="0" algn="l" defTabSz="914400" rtl="0" eaLnBrk="1" latinLnBrk="0" hangingPunct="1">
              <a:lnSpc>
                <a:spcPct val="100000"/>
              </a:lnSpc>
              <a:spcBef>
                <a:spcPts val="12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2pPr>
            <a:lvl3pPr marL="361950" indent="-180975" algn="l" defTabSz="914400" rtl="0" eaLnBrk="1" latinLnBrk="0" hangingPunct="1">
              <a:lnSpc>
                <a:spcPct val="100000"/>
              </a:lnSpc>
              <a:spcBef>
                <a:spcPts val="600"/>
              </a:spcBef>
              <a:buFont typeface="Wingdings" panose="05000000000000000000" pitchFamily="2" charset="2"/>
              <a:buChar char="§"/>
              <a:defRPr lang="en-GB" sz="1400" kern="1200" dirty="0">
                <a:solidFill>
                  <a:schemeClr val="tx1"/>
                </a:solidFill>
                <a:latin typeface="+mn-lt"/>
                <a:ea typeface="+mn-ea"/>
                <a:cs typeface="+mn-cs"/>
              </a:defRPr>
            </a:lvl3pPr>
            <a:lvl4pPr marL="361950" indent="-180975" algn="l" defTabSz="914400" rtl="0" eaLnBrk="1" latinLnBrk="0" hangingPunct="1">
              <a:lnSpc>
                <a:spcPct val="100000"/>
              </a:lnSpc>
              <a:spcBef>
                <a:spcPts val="1200"/>
              </a:spcBef>
              <a:buFontTx/>
              <a:buNone/>
              <a:defRPr lang="en-GB" sz="1400" b="0" kern="1200" dirty="0">
                <a:solidFill>
                  <a:schemeClr val="tx1"/>
                </a:solidFill>
                <a:latin typeface="+mn-lt"/>
                <a:ea typeface="+mn-ea"/>
                <a:cs typeface="+mn-cs"/>
              </a:defRPr>
            </a:lvl4pPr>
            <a:lvl5pPr marL="361950" indent="-180975" algn="l" defTabSz="914400" rtl="0" eaLnBrk="1" latinLnBrk="0" hangingPunct="1">
              <a:lnSpc>
                <a:spcPct val="100000"/>
              </a:lnSpc>
              <a:spcBef>
                <a:spcPts val="600"/>
              </a:spcBef>
              <a:buFontTx/>
              <a:buNone/>
              <a:defRPr lang="en-GB" sz="14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800"/>
              </a:lnSpc>
            </a:pPr>
            <a:r>
              <a:rPr lang="en-US" sz="1200" b="1" spc="-5" dirty="0">
                <a:solidFill>
                  <a:schemeClr val="accent1"/>
                </a:solidFill>
              </a:rPr>
              <a:t>3.0x</a:t>
            </a:r>
          </a:p>
        </p:txBody>
      </p:sp>
      <p:sp>
        <p:nvSpPr>
          <p:cNvPr id="77" name="Text Placeholder 45">
            <a:extLst>
              <a:ext uri="{FF2B5EF4-FFF2-40B4-BE49-F238E27FC236}">
                <a16:creationId xmlns:a16="http://schemas.microsoft.com/office/drawing/2014/main" id="{A2816991-602C-3D40-B4A1-24E836158DE7}"/>
              </a:ext>
            </a:extLst>
          </p:cNvPr>
          <p:cNvSpPr txBox="1">
            <a:spLocks/>
          </p:cNvSpPr>
          <p:nvPr/>
        </p:nvSpPr>
        <p:spPr>
          <a:xfrm>
            <a:off x="6040909" y="2314014"/>
            <a:ext cx="724751" cy="296009"/>
          </a:xfrm>
          <a:prstGeom prst="rect">
            <a:avLst/>
          </a:prstGeom>
          <a:noFill/>
          <a:ln w="0" cmpd="sng">
            <a:noFill/>
            <a:prstDash val="solid"/>
          </a:ln>
        </p:spPr>
        <p:txBody>
          <a:bodyPr vert="horz" lIns="0" tIns="4445" rIns="0" bIns="0" anchor="t"/>
          <a:lstStyle>
            <a:lvl1pPr marL="0" indent="0" algn="l" defTabSz="914400" rtl="0" eaLnBrk="1" latinLnBrk="0" hangingPunct="1">
              <a:lnSpc>
                <a:spcPct val="100000"/>
              </a:lnSpc>
              <a:spcBef>
                <a:spcPts val="12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2pPr>
            <a:lvl3pPr marL="361950" indent="-180975" algn="l" defTabSz="914400" rtl="0" eaLnBrk="1" latinLnBrk="0" hangingPunct="1">
              <a:lnSpc>
                <a:spcPct val="100000"/>
              </a:lnSpc>
              <a:spcBef>
                <a:spcPts val="600"/>
              </a:spcBef>
              <a:buFont typeface="Wingdings" panose="05000000000000000000" pitchFamily="2" charset="2"/>
              <a:buChar char="§"/>
              <a:defRPr lang="en-GB" sz="1400" kern="1200" dirty="0">
                <a:solidFill>
                  <a:schemeClr val="tx1"/>
                </a:solidFill>
                <a:latin typeface="+mn-lt"/>
                <a:ea typeface="+mn-ea"/>
                <a:cs typeface="+mn-cs"/>
              </a:defRPr>
            </a:lvl3pPr>
            <a:lvl4pPr marL="361950" indent="-180975" algn="l" defTabSz="914400" rtl="0" eaLnBrk="1" latinLnBrk="0" hangingPunct="1">
              <a:lnSpc>
                <a:spcPct val="100000"/>
              </a:lnSpc>
              <a:spcBef>
                <a:spcPts val="1200"/>
              </a:spcBef>
              <a:buFontTx/>
              <a:buNone/>
              <a:defRPr lang="en-GB" sz="1400" b="0" kern="1200" dirty="0">
                <a:solidFill>
                  <a:schemeClr val="tx1"/>
                </a:solidFill>
                <a:latin typeface="+mn-lt"/>
                <a:ea typeface="+mn-ea"/>
                <a:cs typeface="+mn-cs"/>
              </a:defRPr>
            </a:lvl4pPr>
            <a:lvl5pPr marL="361950" indent="-180975" algn="l" defTabSz="914400" rtl="0" eaLnBrk="1" latinLnBrk="0" hangingPunct="1">
              <a:lnSpc>
                <a:spcPct val="100000"/>
              </a:lnSpc>
              <a:spcBef>
                <a:spcPts val="600"/>
              </a:spcBef>
              <a:buFontTx/>
              <a:buNone/>
              <a:defRPr lang="en-GB" sz="14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800"/>
              </a:lnSpc>
            </a:pPr>
            <a:r>
              <a:rPr lang="en-US" sz="1200" b="1" spc="-5" dirty="0">
                <a:solidFill>
                  <a:schemeClr val="accent1"/>
                </a:solidFill>
              </a:rPr>
              <a:t>3.7x</a:t>
            </a:r>
          </a:p>
        </p:txBody>
      </p:sp>
      <p:pic>
        <p:nvPicPr>
          <p:cNvPr id="26" name="Picture 25">
            <a:extLst>
              <a:ext uri="{FF2B5EF4-FFF2-40B4-BE49-F238E27FC236}">
                <a16:creationId xmlns:a16="http://schemas.microsoft.com/office/drawing/2014/main" id="{0D82E16E-6902-964C-9A91-388813E6FCE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41688" y="1907544"/>
            <a:ext cx="892528" cy="185995"/>
          </a:xfrm>
          <a:prstGeom prst="rect">
            <a:avLst/>
          </a:prstGeom>
        </p:spPr>
      </p:pic>
      <p:pic>
        <p:nvPicPr>
          <p:cNvPr id="30" name="Picture 29">
            <a:extLst>
              <a:ext uri="{FF2B5EF4-FFF2-40B4-BE49-F238E27FC236}">
                <a16:creationId xmlns:a16="http://schemas.microsoft.com/office/drawing/2014/main" id="{05028467-B3BC-EA49-BD37-DA5363A706E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33201" y="3677853"/>
            <a:ext cx="395267" cy="323584"/>
          </a:xfrm>
          <a:prstGeom prst="rect">
            <a:avLst/>
          </a:prstGeom>
        </p:spPr>
      </p:pic>
      <p:pic>
        <p:nvPicPr>
          <p:cNvPr id="78" name="Picture 77">
            <a:extLst>
              <a:ext uri="{FF2B5EF4-FFF2-40B4-BE49-F238E27FC236}">
                <a16:creationId xmlns:a16="http://schemas.microsoft.com/office/drawing/2014/main" id="{C02A9F05-6E83-C241-8120-322BDB9A397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43141" y="2607678"/>
            <a:ext cx="391074" cy="320151"/>
          </a:xfrm>
          <a:prstGeom prst="rect">
            <a:avLst/>
          </a:prstGeom>
        </p:spPr>
      </p:pic>
      <p:pic>
        <p:nvPicPr>
          <p:cNvPr id="33" name="Picture 32">
            <a:extLst>
              <a:ext uri="{FF2B5EF4-FFF2-40B4-BE49-F238E27FC236}">
                <a16:creationId xmlns:a16="http://schemas.microsoft.com/office/drawing/2014/main" id="{65A4055D-2761-5345-9B4E-4C24AD031BB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445257" y="2111577"/>
            <a:ext cx="566703" cy="181614"/>
          </a:xfrm>
          <a:prstGeom prst="rect">
            <a:avLst/>
          </a:prstGeom>
        </p:spPr>
      </p:pic>
      <p:pic>
        <p:nvPicPr>
          <p:cNvPr id="37" name="Picture 36">
            <a:extLst>
              <a:ext uri="{FF2B5EF4-FFF2-40B4-BE49-F238E27FC236}">
                <a16:creationId xmlns:a16="http://schemas.microsoft.com/office/drawing/2014/main" id="{76232350-EFFA-7B4E-8E4C-2FE6BCE6820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735062" y="2703265"/>
            <a:ext cx="497031" cy="182349"/>
          </a:xfrm>
          <a:prstGeom prst="rect">
            <a:avLst/>
          </a:prstGeom>
        </p:spPr>
      </p:pic>
      <p:pic>
        <p:nvPicPr>
          <p:cNvPr id="39" name="Picture 38">
            <a:extLst>
              <a:ext uri="{FF2B5EF4-FFF2-40B4-BE49-F238E27FC236}">
                <a16:creationId xmlns:a16="http://schemas.microsoft.com/office/drawing/2014/main" id="{1CE4E38F-71AC-8046-94D9-486C77F3E4B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295325" y="1966516"/>
            <a:ext cx="943852" cy="137025"/>
          </a:xfrm>
          <a:prstGeom prst="rect">
            <a:avLst/>
          </a:prstGeom>
        </p:spPr>
      </p:pic>
      <p:pic>
        <p:nvPicPr>
          <p:cNvPr id="45" name="Picture 44">
            <a:extLst>
              <a:ext uri="{FF2B5EF4-FFF2-40B4-BE49-F238E27FC236}">
                <a16:creationId xmlns:a16="http://schemas.microsoft.com/office/drawing/2014/main" id="{32465F87-7486-514C-9A9C-18B57319A93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081528" y="4842398"/>
            <a:ext cx="598379" cy="140711"/>
          </a:xfrm>
          <a:prstGeom prst="rect">
            <a:avLst/>
          </a:prstGeom>
        </p:spPr>
      </p:pic>
      <p:pic>
        <p:nvPicPr>
          <p:cNvPr id="52" name="Picture 51">
            <a:extLst>
              <a:ext uri="{FF2B5EF4-FFF2-40B4-BE49-F238E27FC236}">
                <a16:creationId xmlns:a16="http://schemas.microsoft.com/office/drawing/2014/main" id="{3A0D99F6-1332-C846-9E4F-E4B324EE0FA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957898" y="4159604"/>
            <a:ext cx="670990" cy="137216"/>
          </a:xfrm>
          <a:prstGeom prst="rect">
            <a:avLst/>
          </a:prstGeom>
        </p:spPr>
      </p:pic>
      <p:pic>
        <p:nvPicPr>
          <p:cNvPr id="95" name="Picture 94">
            <a:extLst>
              <a:ext uri="{FF2B5EF4-FFF2-40B4-BE49-F238E27FC236}">
                <a16:creationId xmlns:a16="http://schemas.microsoft.com/office/drawing/2014/main" id="{318880A9-9980-AD44-8A3F-542DE2FD9A2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460317" y="4932111"/>
            <a:ext cx="670990" cy="137216"/>
          </a:xfrm>
          <a:prstGeom prst="rect">
            <a:avLst/>
          </a:prstGeom>
        </p:spPr>
      </p:pic>
      <p:pic>
        <p:nvPicPr>
          <p:cNvPr id="96" name="Picture 95">
            <a:extLst>
              <a:ext uri="{FF2B5EF4-FFF2-40B4-BE49-F238E27FC236}">
                <a16:creationId xmlns:a16="http://schemas.microsoft.com/office/drawing/2014/main" id="{0582D51B-1284-A642-A51B-A0AC9770465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011960" y="4321627"/>
            <a:ext cx="670990" cy="137216"/>
          </a:xfrm>
          <a:prstGeom prst="rect">
            <a:avLst/>
          </a:prstGeom>
        </p:spPr>
      </p:pic>
      <p:pic>
        <p:nvPicPr>
          <p:cNvPr id="98" name="Picture 97">
            <a:extLst>
              <a:ext uri="{FF2B5EF4-FFF2-40B4-BE49-F238E27FC236}">
                <a16:creationId xmlns:a16="http://schemas.microsoft.com/office/drawing/2014/main" id="{6CB82179-3EA4-604D-BB9D-C376BE50241C}"/>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30582" y="4589221"/>
            <a:ext cx="589905" cy="159653"/>
          </a:xfrm>
          <a:prstGeom prst="rect">
            <a:avLst/>
          </a:prstGeom>
        </p:spPr>
      </p:pic>
      <p:pic>
        <p:nvPicPr>
          <p:cNvPr id="100" name="Picture 99">
            <a:extLst>
              <a:ext uri="{FF2B5EF4-FFF2-40B4-BE49-F238E27FC236}">
                <a16:creationId xmlns:a16="http://schemas.microsoft.com/office/drawing/2014/main" id="{34F89672-BD4F-7A42-A337-8D104E5F94ED}"/>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08414" y="4348483"/>
            <a:ext cx="434241" cy="128161"/>
          </a:xfrm>
          <a:prstGeom prst="rect">
            <a:avLst/>
          </a:prstGeom>
        </p:spPr>
      </p:pic>
      <p:pic>
        <p:nvPicPr>
          <p:cNvPr id="102" name="Picture 101">
            <a:extLst>
              <a:ext uri="{FF2B5EF4-FFF2-40B4-BE49-F238E27FC236}">
                <a16:creationId xmlns:a16="http://schemas.microsoft.com/office/drawing/2014/main" id="{2001A2E6-2760-FC4D-8B45-3F20CA588458}"/>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235362" y="2452237"/>
            <a:ext cx="310881" cy="310881"/>
          </a:xfrm>
          <a:prstGeom prst="rect">
            <a:avLst/>
          </a:prstGeom>
        </p:spPr>
      </p:pic>
      <p:pic>
        <p:nvPicPr>
          <p:cNvPr id="103" name="Picture 102">
            <a:extLst>
              <a:ext uri="{FF2B5EF4-FFF2-40B4-BE49-F238E27FC236}">
                <a16:creationId xmlns:a16="http://schemas.microsoft.com/office/drawing/2014/main" id="{28EB5FF5-95E2-E343-A8EB-F14F20FA325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254390" y="2498231"/>
            <a:ext cx="670990" cy="137216"/>
          </a:xfrm>
          <a:prstGeom prst="rect">
            <a:avLst/>
          </a:prstGeom>
        </p:spPr>
      </p:pic>
      <p:sp>
        <p:nvSpPr>
          <p:cNvPr id="104" name="Oval 103">
            <a:extLst>
              <a:ext uri="{FF2B5EF4-FFF2-40B4-BE49-F238E27FC236}">
                <a16:creationId xmlns:a16="http://schemas.microsoft.com/office/drawing/2014/main" id="{0901A089-E4CE-534B-B102-3E9702CC3810}"/>
              </a:ext>
            </a:extLst>
          </p:cNvPr>
          <p:cNvSpPr/>
          <p:nvPr/>
        </p:nvSpPr>
        <p:spPr>
          <a:xfrm>
            <a:off x="3748890" y="2459897"/>
            <a:ext cx="156519" cy="1565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cxnSp>
        <p:nvCxnSpPr>
          <p:cNvPr id="105" name="Straight Arrow Connector 104">
            <a:extLst>
              <a:ext uri="{FF2B5EF4-FFF2-40B4-BE49-F238E27FC236}">
                <a16:creationId xmlns:a16="http://schemas.microsoft.com/office/drawing/2014/main" id="{A86D7B59-F2DA-6845-868D-5167B0C51BD4}"/>
              </a:ext>
            </a:extLst>
          </p:cNvPr>
          <p:cNvCxnSpPr>
            <a:cxnSpLocks/>
          </p:cNvCxnSpPr>
          <p:nvPr/>
        </p:nvCxnSpPr>
        <p:spPr>
          <a:xfrm>
            <a:off x="3003136" y="3913025"/>
            <a:ext cx="412414" cy="35924"/>
          </a:xfrm>
          <a:prstGeom prst="straightConnector1">
            <a:avLst/>
          </a:prstGeom>
          <a:ln w="41275">
            <a:solidFill>
              <a:srgbClr val="DEB971"/>
            </a:solidFill>
            <a:tailEnd type="triangle"/>
          </a:ln>
        </p:spPr>
        <p:style>
          <a:lnRef idx="1">
            <a:schemeClr val="accent1"/>
          </a:lnRef>
          <a:fillRef idx="0">
            <a:schemeClr val="accent1"/>
          </a:fillRef>
          <a:effectRef idx="0">
            <a:schemeClr val="accent1"/>
          </a:effectRef>
          <a:fontRef idx="minor">
            <a:schemeClr val="tx1"/>
          </a:fontRef>
        </p:style>
      </p:cxnSp>
      <p:sp>
        <p:nvSpPr>
          <p:cNvPr id="106" name="Oval 105">
            <a:extLst>
              <a:ext uri="{FF2B5EF4-FFF2-40B4-BE49-F238E27FC236}">
                <a16:creationId xmlns:a16="http://schemas.microsoft.com/office/drawing/2014/main" id="{FB4F0E18-C79B-7040-A624-062436B940D5}"/>
              </a:ext>
            </a:extLst>
          </p:cNvPr>
          <p:cNvSpPr/>
          <p:nvPr/>
        </p:nvSpPr>
        <p:spPr>
          <a:xfrm>
            <a:off x="2915691" y="3828066"/>
            <a:ext cx="156519" cy="1565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sp>
        <p:nvSpPr>
          <p:cNvPr id="107" name="Oval 106">
            <a:extLst>
              <a:ext uri="{FF2B5EF4-FFF2-40B4-BE49-F238E27FC236}">
                <a16:creationId xmlns:a16="http://schemas.microsoft.com/office/drawing/2014/main" id="{9C062B2D-9190-4349-8C83-82212FDF6043}"/>
              </a:ext>
            </a:extLst>
          </p:cNvPr>
          <p:cNvSpPr/>
          <p:nvPr/>
        </p:nvSpPr>
        <p:spPr>
          <a:xfrm>
            <a:off x="4986932" y="3792430"/>
            <a:ext cx="156519" cy="156519"/>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sp>
        <p:nvSpPr>
          <p:cNvPr id="108" name="Oval 107">
            <a:extLst>
              <a:ext uri="{FF2B5EF4-FFF2-40B4-BE49-F238E27FC236}">
                <a16:creationId xmlns:a16="http://schemas.microsoft.com/office/drawing/2014/main" id="{D5F9F5BB-16DC-9445-9654-093037D3A89A}"/>
              </a:ext>
            </a:extLst>
          </p:cNvPr>
          <p:cNvSpPr/>
          <p:nvPr/>
        </p:nvSpPr>
        <p:spPr>
          <a:xfrm>
            <a:off x="5799693" y="3502130"/>
            <a:ext cx="156519" cy="156519"/>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sp>
        <p:nvSpPr>
          <p:cNvPr id="110" name="Oval 109">
            <a:extLst>
              <a:ext uri="{FF2B5EF4-FFF2-40B4-BE49-F238E27FC236}">
                <a16:creationId xmlns:a16="http://schemas.microsoft.com/office/drawing/2014/main" id="{8122FE12-2FE6-954F-AF7A-8B7CA84A3AD4}"/>
              </a:ext>
            </a:extLst>
          </p:cNvPr>
          <p:cNvSpPr/>
          <p:nvPr/>
        </p:nvSpPr>
        <p:spPr>
          <a:xfrm>
            <a:off x="6738169" y="2733797"/>
            <a:ext cx="156519" cy="156519"/>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sp>
        <p:nvSpPr>
          <p:cNvPr id="111" name="Oval 110">
            <a:extLst>
              <a:ext uri="{FF2B5EF4-FFF2-40B4-BE49-F238E27FC236}">
                <a16:creationId xmlns:a16="http://schemas.microsoft.com/office/drawing/2014/main" id="{CC687843-4BC5-0E4B-897A-2767DC165C9F}"/>
              </a:ext>
            </a:extLst>
          </p:cNvPr>
          <p:cNvSpPr/>
          <p:nvPr/>
        </p:nvSpPr>
        <p:spPr>
          <a:xfrm>
            <a:off x="3425304" y="3924893"/>
            <a:ext cx="156519" cy="156519"/>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pic>
        <p:nvPicPr>
          <p:cNvPr id="113" name="Picture 112">
            <a:extLst>
              <a:ext uri="{FF2B5EF4-FFF2-40B4-BE49-F238E27FC236}">
                <a16:creationId xmlns:a16="http://schemas.microsoft.com/office/drawing/2014/main" id="{7113E6BF-3082-6B45-AF45-6AA9F1CB526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082318" y="4086480"/>
            <a:ext cx="497031" cy="182349"/>
          </a:xfrm>
          <a:prstGeom prst="rect">
            <a:avLst/>
          </a:prstGeom>
        </p:spPr>
      </p:pic>
      <p:sp>
        <p:nvSpPr>
          <p:cNvPr id="115" name="Oval 114">
            <a:extLst>
              <a:ext uri="{FF2B5EF4-FFF2-40B4-BE49-F238E27FC236}">
                <a16:creationId xmlns:a16="http://schemas.microsoft.com/office/drawing/2014/main" id="{75825376-B51F-2F4C-A123-9E23C633DA01}"/>
              </a:ext>
            </a:extLst>
          </p:cNvPr>
          <p:cNvSpPr/>
          <p:nvPr/>
        </p:nvSpPr>
        <p:spPr>
          <a:xfrm>
            <a:off x="8909486" y="4378072"/>
            <a:ext cx="156519" cy="156519"/>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sp>
        <p:nvSpPr>
          <p:cNvPr id="116" name="Oval 115">
            <a:extLst>
              <a:ext uri="{FF2B5EF4-FFF2-40B4-BE49-F238E27FC236}">
                <a16:creationId xmlns:a16="http://schemas.microsoft.com/office/drawing/2014/main" id="{FD511335-4C56-FD44-BD90-E7D81AE661A9}"/>
              </a:ext>
            </a:extLst>
          </p:cNvPr>
          <p:cNvSpPr/>
          <p:nvPr/>
        </p:nvSpPr>
        <p:spPr>
          <a:xfrm>
            <a:off x="6083116" y="3297000"/>
            <a:ext cx="156519" cy="156519"/>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cxnSp>
        <p:nvCxnSpPr>
          <p:cNvPr id="59" name="Straight Arrow Connector 58">
            <a:extLst>
              <a:ext uri="{FF2B5EF4-FFF2-40B4-BE49-F238E27FC236}">
                <a16:creationId xmlns:a16="http://schemas.microsoft.com/office/drawing/2014/main" id="{646AA197-7D88-CC47-9C8D-F43B078CA525}"/>
              </a:ext>
            </a:extLst>
          </p:cNvPr>
          <p:cNvCxnSpPr>
            <a:cxnSpLocks/>
          </p:cNvCxnSpPr>
          <p:nvPr/>
        </p:nvCxnSpPr>
        <p:spPr>
          <a:xfrm>
            <a:off x="8093511" y="2447500"/>
            <a:ext cx="867179" cy="1907423"/>
          </a:xfrm>
          <a:prstGeom prst="straightConnector1">
            <a:avLst/>
          </a:prstGeom>
          <a:ln w="41275">
            <a:solidFill>
              <a:srgbClr val="DEB971"/>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72" name="Oval 71">
            <a:extLst>
              <a:ext uri="{FF2B5EF4-FFF2-40B4-BE49-F238E27FC236}">
                <a16:creationId xmlns:a16="http://schemas.microsoft.com/office/drawing/2014/main" id="{DF9E2275-C245-4645-BFCA-698DFD485418}"/>
              </a:ext>
            </a:extLst>
          </p:cNvPr>
          <p:cNvSpPr/>
          <p:nvPr/>
        </p:nvSpPr>
        <p:spPr>
          <a:xfrm>
            <a:off x="7895006" y="2244964"/>
            <a:ext cx="156519" cy="1565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sp>
        <p:nvSpPr>
          <p:cNvPr id="6" name="Rectangle 5">
            <a:extLst>
              <a:ext uri="{FF2B5EF4-FFF2-40B4-BE49-F238E27FC236}">
                <a16:creationId xmlns:a16="http://schemas.microsoft.com/office/drawing/2014/main" id="{0444C53B-3811-4678-A960-E6797A42C344}"/>
              </a:ext>
            </a:extLst>
          </p:cNvPr>
          <p:cNvSpPr/>
          <p:nvPr/>
        </p:nvSpPr>
        <p:spPr>
          <a:xfrm>
            <a:off x="10716564" y="3157476"/>
            <a:ext cx="589585" cy="194925"/>
          </a:xfrm>
          <a:prstGeom prst="rect">
            <a:avLst/>
          </a:prstGeom>
        </p:spPr>
        <p:txBody>
          <a:bodyPr wrap="none">
            <a:spAutoFit/>
          </a:bodyPr>
          <a:lstStyle/>
          <a:p>
            <a:pPr>
              <a:lnSpc>
                <a:spcPts val="800"/>
              </a:lnSpc>
              <a:spcBef>
                <a:spcPts val="1200"/>
              </a:spcBef>
            </a:pPr>
            <a:r>
              <a:rPr lang="en-US" sz="700" spc="-5" dirty="0"/>
              <a:t>Acquisition</a:t>
            </a:r>
          </a:p>
        </p:txBody>
      </p:sp>
      <p:pic>
        <p:nvPicPr>
          <p:cNvPr id="71" name="Picture 70" descr="Logo&#10;&#10;Description automatically generated">
            <a:extLst>
              <a:ext uri="{FF2B5EF4-FFF2-40B4-BE49-F238E27FC236}">
                <a16:creationId xmlns:a16="http://schemas.microsoft.com/office/drawing/2014/main" id="{2DE2946A-0756-434E-85AF-6A97FD12B3EB}"/>
              </a:ext>
            </a:extLst>
          </p:cNvPr>
          <p:cNvPicPr>
            <a:picLocks noChangeAspect="1"/>
          </p:cNvPicPr>
          <p:nvPr/>
        </p:nvPicPr>
        <p:blipFill>
          <a:blip r:embed="rId15"/>
          <a:stretch>
            <a:fillRect/>
          </a:stretch>
        </p:blipFill>
        <p:spPr>
          <a:xfrm>
            <a:off x="8338845" y="2142881"/>
            <a:ext cx="814253" cy="306127"/>
          </a:xfrm>
          <a:prstGeom prst="rect">
            <a:avLst/>
          </a:prstGeom>
        </p:spPr>
      </p:pic>
      <p:sp>
        <p:nvSpPr>
          <p:cNvPr id="74" name="Text Placeholder 45">
            <a:extLst>
              <a:ext uri="{FF2B5EF4-FFF2-40B4-BE49-F238E27FC236}">
                <a16:creationId xmlns:a16="http://schemas.microsoft.com/office/drawing/2014/main" id="{23A8DCE8-E313-4EB4-8074-6E8F9C40FB1F}"/>
              </a:ext>
            </a:extLst>
          </p:cNvPr>
          <p:cNvSpPr txBox="1">
            <a:spLocks/>
          </p:cNvSpPr>
          <p:nvPr/>
        </p:nvSpPr>
        <p:spPr>
          <a:xfrm>
            <a:off x="11255288" y="3509493"/>
            <a:ext cx="724751" cy="296009"/>
          </a:xfrm>
          <a:prstGeom prst="rect">
            <a:avLst/>
          </a:prstGeom>
          <a:noFill/>
          <a:ln w="0" cmpd="sng">
            <a:noFill/>
            <a:prstDash val="solid"/>
          </a:ln>
        </p:spPr>
        <p:txBody>
          <a:bodyPr vert="horz" lIns="0" tIns="4445" rIns="0" bIns="0" anchor="t"/>
          <a:lstStyle>
            <a:lvl1pPr marL="0" indent="0" algn="l" defTabSz="914400" rtl="0" eaLnBrk="1" latinLnBrk="0" hangingPunct="1">
              <a:lnSpc>
                <a:spcPct val="100000"/>
              </a:lnSpc>
              <a:spcBef>
                <a:spcPts val="12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2pPr>
            <a:lvl3pPr marL="361950" indent="-180975" algn="l" defTabSz="914400" rtl="0" eaLnBrk="1" latinLnBrk="0" hangingPunct="1">
              <a:lnSpc>
                <a:spcPct val="100000"/>
              </a:lnSpc>
              <a:spcBef>
                <a:spcPts val="600"/>
              </a:spcBef>
              <a:buFont typeface="Wingdings" panose="05000000000000000000" pitchFamily="2" charset="2"/>
              <a:buChar char="§"/>
              <a:defRPr lang="en-GB" sz="1400" kern="1200" dirty="0">
                <a:solidFill>
                  <a:schemeClr val="tx1"/>
                </a:solidFill>
                <a:latin typeface="+mn-lt"/>
                <a:ea typeface="+mn-ea"/>
                <a:cs typeface="+mn-cs"/>
              </a:defRPr>
            </a:lvl3pPr>
            <a:lvl4pPr marL="361950" indent="-180975" algn="l" defTabSz="914400" rtl="0" eaLnBrk="1" latinLnBrk="0" hangingPunct="1">
              <a:lnSpc>
                <a:spcPct val="100000"/>
              </a:lnSpc>
              <a:spcBef>
                <a:spcPts val="1200"/>
              </a:spcBef>
              <a:buFontTx/>
              <a:buNone/>
              <a:defRPr lang="en-GB" sz="1400" b="0" kern="1200" dirty="0">
                <a:solidFill>
                  <a:schemeClr val="tx1"/>
                </a:solidFill>
                <a:latin typeface="+mn-lt"/>
                <a:ea typeface="+mn-ea"/>
                <a:cs typeface="+mn-cs"/>
              </a:defRPr>
            </a:lvl4pPr>
            <a:lvl5pPr marL="361950" indent="-180975" algn="l" defTabSz="914400" rtl="0" eaLnBrk="1" latinLnBrk="0" hangingPunct="1">
              <a:lnSpc>
                <a:spcPct val="100000"/>
              </a:lnSpc>
              <a:spcBef>
                <a:spcPts val="600"/>
              </a:spcBef>
              <a:buFontTx/>
              <a:buNone/>
              <a:defRPr lang="en-GB" sz="14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800"/>
              </a:lnSpc>
            </a:pPr>
            <a:r>
              <a:rPr lang="en-US" sz="700" spc="-5" dirty="0"/>
              <a:t>Refinance of Senior Secured Notes</a:t>
            </a:r>
            <a:br>
              <a:rPr lang="en-US" sz="700" spc="-5" dirty="0"/>
            </a:br>
            <a:endParaRPr lang="en-US" sz="700" spc="-5" dirty="0"/>
          </a:p>
        </p:txBody>
      </p:sp>
    </p:spTree>
    <p:extLst>
      <p:ext uri="{BB962C8B-B14F-4D97-AF65-F5344CB8AC3E}">
        <p14:creationId xmlns:p14="http://schemas.microsoft.com/office/powerpoint/2010/main" val="353990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A9F3C90F-2622-4D43-B0CA-D5A74DDF321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3836992"/>
            <a:ext cx="12192000" cy="2929978"/>
          </a:xfrm>
          <a:prstGeom prst="rect">
            <a:avLst/>
          </a:prstGeom>
        </p:spPr>
      </p:pic>
      <p:sp>
        <p:nvSpPr>
          <p:cNvPr id="80" name="Rectangle 79">
            <a:extLst>
              <a:ext uri="{FF2B5EF4-FFF2-40B4-BE49-F238E27FC236}">
                <a16:creationId xmlns:a16="http://schemas.microsoft.com/office/drawing/2014/main" id="{11610524-4EA0-8A4D-8AF6-43305840050A}"/>
              </a:ext>
            </a:extLst>
          </p:cNvPr>
          <p:cNvSpPr/>
          <p:nvPr/>
        </p:nvSpPr>
        <p:spPr>
          <a:xfrm>
            <a:off x="358773" y="4683389"/>
            <a:ext cx="11468100" cy="890565"/>
          </a:xfrm>
          <a:prstGeom prst="rect">
            <a:avLst/>
          </a:prstGeom>
          <a:solidFill>
            <a:schemeClr val="bg1"/>
          </a:solidFill>
          <a:ln>
            <a:noFill/>
          </a:ln>
          <a:effectLst>
            <a:innerShdw blurRad="63500" dist="50800" dir="5400000">
              <a:prstClr val="black">
                <a:alpha val="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sp>
        <p:nvSpPr>
          <p:cNvPr id="81" name="Rectangle 80">
            <a:extLst>
              <a:ext uri="{FF2B5EF4-FFF2-40B4-BE49-F238E27FC236}">
                <a16:creationId xmlns:a16="http://schemas.microsoft.com/office/drawing/2014/main" id="{0DD0189D-01FF-D941-B25E-0AE936B40F4A}"/>
              </a:ext>
            </a:extLst>
          </p:cNvPr>
          <p:cNvSpPr/>
          <p:nvPr/>
        </p:nvSpPr>
        <p:spPr>
          <a:xfrm>
            <a:off x="358773" y="2445373"/>
            <a:ext cx="11468100" cy="233548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sp>
        <p:nvSpPr>
          <p:cNvPr id="82" name="Freeform 81">
            <a:extLst>
              <a:ext uri="{FF2B5EF4-FFF2-40B4-BE49-F238E27FC236}">
                <a16:creationId xmlns:a16="http://schemas.microsoft.com/office/drawing/2014/main" id="{EFFCCE0A-325A-6F46-A213-264967DD7BCD}"/>
              </a:ext>
            </a:extLst>
          </p:cNvPr>
          <p:cNvSpPr/>
          <p:nvPr/>
        </p:nvSpPr>
        <p:spPr>
          <a:xfrm rot="16200000">
            <a:off x="11613524" y="5838946"/>
            <a:ext cx="229682" cy="229683"/>
          </a:xfrm>
          <a:custGeom>
            <a:avLst/>
            <a:gdLst>
              <a:gd name="connsiteX0" fmla="*/ 471216 w 471216"/>
              <a:gd name="connsiteY0" fmla="*/ 0 h 471217"/>
              <a:gd name="connsiteX1" fmla="*/ 471216 w 471216"/>
              <a:gd name="connsiteY1" fmla="*/ 468044 h 471217"/>
              <a:gd name="connsiteX2" fmla="*/ 468043 w 471216"/>
              <a:gd name="connsiteY2" fmla="*/ 468044 h 471217"/>
              <a:gd name="connsiteX3" fmla="*/ 468043 w 471216"/>
              <a:gd name="connsiteY3" fmla="*/ 471217 h 471217"/>
              <a:gd name="connsiteX4" fmla="*/ 0 w 471216"/>
              <a:gd name="connsiteY4" fmla="*/ 471217 h 471217"/>
              <a:gd name="connsiteX5" fmla="*/ 0 w 471216"/>
              <a:gd name="connsiteY5" fmla="*/ 301629 h 471217"/>
              <a:gd name="connsiteX6" fmla="*/ 301628 w 471216"/>
              <a:gd name="connsiteY6" fmla="*/ 301629 h 471217"/>
              <a:gd name="connsiteX7" fmla="*/ 301628 w 471216"/>
              <a:gd name="connsiteY7" fmla="*/ 0 h 471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1216" h="471217">
                <a:moveTo>
                  <a:pt x="471216" y="0"/>
                </a:moveTo>
                <a:lnTo>
                  <a:pt x="471216" y="468044"/>
                </a:lnTo>
                <a:lnTo>
                  <a:pt x="468043" y="468044"/>
                </a:lnTo>
                <a:lnTo>
                  <a:pt x="468043" y="471217"/>
                </a:lnTo>
                <a:lnTo>
                  <a:pt x="0" y="471217"/>
                </a:lnTo>
                <a:lnTo>
                  <a:pt x="0" y="301629"/>
                </a:lnTo>
                <a:lnTo>
                  <a:pt x="301628" y="301629"/>
                </a:lnTo>
                <a:lnTo>
                  <a:pt x="301628" y="0"/>
                </a:lnTo>
                <a:close/>
              </a:path>
            </a:pathLst>
          </a:custGeom>
          <a:solidFill>
            <a:srgbClr val="DEB97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sp>
        <p:nvSpPr>
          <p:cNvPr id="5" name="Title 4">
            <a:extLst>
              <a:ext uri="{FF2B5EF4-FFF2-40B4-BE49-F238E27FC236}">
                <a16:creationId xmlns:a16="http://schemas.microsoft.com/office/drawing/2014/main" id="{6038F1CB-7FBE-554E-82DA-48918801A862}"/>
              </a:ext>
            </a:extLst>
          </p:cNvPr>
          <p:cNvSpPr>
            <a:spLocks noGrp="1"/>
          </p:cNvSpPr>
          <p:nvPr>
            <p:ph type="title"/>
          </p:nvPr>
        </p:nvSpPr>
        <p:spPr/>
        <p:txBody>
          <a:bodyPr/>
          <a:lstStyle/>
          <a:p>
            <a:r>
              <a:rPr lang="en-US" dirty="0"/>
              <a:t>Improving Cost of Capital</a:t>
            </a:r>
          </a:p>
        </p:txBody>
      </p:sp>
      <p:grpSp>
        <p:nvGrpSpPr>
          <p:cNvPr id="3" name="Group 2">
            <a:extLst>
              <a:ext uri="{FF2B5EF4-FFF2-40B4-BE49-F238E27FC236}">
                <a16:creationId xmlns:a16="http://schemas.microsoft.com/office/drawing/2014/main" id="{4BFED182-5F9A-C146-A5BC-EB9FB84CC407}"/>
              </a:ext>
            </a:extLst>
          </p:cNvPr>
          <p:cNvGrpSpPr/>
          <p:nvPr/>
        </p:nvGrpSpPr>
        <p:grpSpPr>
          <a:xfrm>
            <a:off x="357189" y="1722438"/>
            <a:ext cx="11469684" cy="3549650"/>
            <a:chOff x="357189" y="1722438"/>
            <a:chExt cx="8563767" cy="3549650"/>
          </a:xfrm>
        </p:grpSpPr>
        <p:grpSp>
          <p:nvGrpSpPr>
            <p:cNvPr id="38" name="Group 37">
              <a:extLst>
                <a:ext uri="{FF2B5EF4-FFF2-40B4-BE49-F238E27FC236}">
                  <a16:creationId xmlns:a16="http://schemas.microsoft.com/office/drawing/2014/main" id="{1FDCE373-C3FF-E544-9DFE-776F828AAA17}"/>
                </a:ext>
              </a:extLst>
            </p:cNvPr>
            <p:cNvGrpSpPr/>
            <p:nvPr/>
          </p:nvGrpSpPr>
          <p:grpSpPr>
            <a:xfrm>
              <a:off x="357189" y="1722438"/>
              <a:ext cx="2728912" cy="571500"/>
              <a:chOff x="357188" y="1709738"/>
              <a:chExt cx="5643562" cy="571500"/>
            </a:xfrm>
          </p:grpSpPr>
          <p:sp>
            <p:nvSpPr>
              <p:cNvPr id="39" name="Rectangle 38">
                <a:extLst>
                  <a:ext uri="{FF2B5EF4-FFF2-40B4-BE49-F238E27FC236}">
                    <a16:creationId xmlns:a16="http://schemas.microsoft.com/office/drawing/2014/main" id="{5D0F9EA2-C9F6-0D43-9396-16204D45CB88}"/>
                  </a:ext>
                </a:extLst>
              </p:cNvPr>
              <p:cNvSpPr/>
              <p:nvPr/>
            </p:nvSpPr>
            <p:spPr>
              <a:xfrm>
                <a:off x="357188" y="1709738"/>
                <a:ext cx="5643562" cy="571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91440" bIns="0" numCol="1" spcCol="0" rtlCol="0" fromWordArt="0" anchor="ctr" anchorCtr="0" forceAA="0" compatLnSpc="1">
                <a:prstTxWarp prst="textNoShape">
                  <a:avLst/>
                </a:prstTxWarp>
                <a:noAutofit/>
              </a:bodyPr>
              <a:lstStyle/>
              <a:p>
                <a:pPr algn="ctr" fontAlgn="t"/>
                <a:r>
                  <a:rPr lang="en-US" sz="1600" b="1" cap="all" dirty="0">
                    <a:solidFill>
                      <a:schemeClr val="accent1"/>
                    </a:solidFill>
                    <a:latin typeface="Franklin Gothic Demi" panose="020B0603020102020204" pitchFamily="34" charset="0"/>
                  </a:rPr>
                  <a:t>May 2006</a:t>
                </a:r>
              </a:p>
            </p:txBody>
          </p:sp>
          <p:cxnSp>
            <p:nvCxnSpPr>
              <p:cNvPr id="40" name="Straight Connector 39">
                <a:extLst>
                  <a:ext uri="{FF2B5EF4-FFF2-40B4-BE49-F238E27FC236}">
                    <a16:creationId xmlns:a16="http://schemas.microsoft.com/office/drawing/2014/main" id="{068016CA-0A02-554B-90E9-5351740FA022}"/>
                  </a:ext>
                </a:extLst>
              </p:cNvPr>
              <p:cNvCxnSpPr>
                <a:cxnSpLocks/>
              </p:cNvCxnSpPr>
              <p:nvPr/>
            </p:nvCxnSpPr>
            <p:spPr>
              <a:xfrm>
                <a:off x="360363" y="2281238"/>
                <a:ext cx="5640387" cy="0"/>
              </a:xfrm>
              <a:prstGeom prst="line">
                <a:avLst/>
              </a:prstGeom>
              <a:ln w="9525">
                <a:solidFill>
                  <a:schemeClr val="accent1"/>
                </a:solidFill>
                <a:tailEnd type="none"/>
              </a:ln>
            </p:spPr>
            <p:style>
              <a:lnRef idx="1">
                <a:schemeClr val="accent1"/>
              </a:lnRef>
              <a:fillRef idx="0">
                <a:schemeClr val="accent1"/>
              </a:fillRef>
              <a:effectRef idx="0">
                <a:schemeClr val="accent1"/>
              </a:effectRef>
              <a:fontRef idx="minor">
                <a:schemeClr val="tx1"/>
              </a:fontRef>
            </p:style>
          </p:cxnSp>
        </p:grpSp>
        <p:cxnSp>
          <p:nvCxnSpPr>
            <p:cNvPr id="50" name="Straight Connector 49">
              <a:extLst>
                <a:ext uri="{FF2B5EF4-FFF2-40B4-BE49-F238E27FC236}">
                  <a16:creationId xmlns:a16="http://schemas.microsoft.com/office/drawing/2014/main" id="{0AC1F2D4-D4E9-F64B-8217-7322F43DC066}"/>
                </a:ext>
              </a:extLst>
            </p:cNvPr>
            <p:cNvCxnSpPr>
              <a:cxnSpLocks/>
            </p:cNvCxnSpPr>
            <p:nvPr/>
          </p:nvCxnSpPr>
          <p:spPr>
            <a:xfrm>
              <a:off x="3172611" y="1740958"/>
              <a:ext cx="0" cy="3531130"/>
            </a:xfrm>
            <a:prstGeom prst="line">
              <a:avLst/>
            </a:prstGeom>
            <a:ln w="12700">
              <a:solidFill>
                <a:schemeClr val="bg1">
                  <a:lumMod val="85000"/>
                </a:schemeClr>
              </a:solidFill>
              <a:tailEnd type="none"/>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F002F87E-B003-A34B-A478-B6EA7309A19F}"/>
                </a:ext>
              </a:extLst>
            </p:cNvPr>
            <p:cNvGrpSpPr/>
            <p:nvPr/>
          </p:nvGrpSpPr>
          <p:grpSpPr>
            <a:xfrm>
              <a:off x="3271838" y="1722438"/>
              <a:ext cx="2728912" cy="571500"/>
              <a:chOff x="357188" y="1709738"/>
              <a:chExt cx="5643562" cy="571500"/>
            </a:xfrm>
          </p:grpSpPr>
          <p:sp>
            <p:nvSpPr>
              <p:cNvPr id="52" name="Rectangle 51">
                <a:extLst>
                  <a:ext uri="{FF2B5EF4-FFF2-40B4-BE49-F238E27FC236}">
                    <a16:creationId xmlns:a16="http://schemas.microsoft.com/office/drawing/2014/main" id="{C76D8FF1-1089-374A-9484-C7A335B951FB}"/>
                  </a:ext>
                </a:extLst>
              </p:cNvPr>
              <p:cNvSpPr/>
              <p:nvPr/>
            </p:nvSpPr>
            <p:spPr>
              <a:xfrm>
                <a:off x="357188" y="1709738"/>
                <a:ext cx="5643562" cy="571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91440" bIns="0" numCol="1" spcCol="0" rtlCol="0" fromWordArt="0" anchor="ctr" anchorCtr="0" forceAA="0" compatLnSpc="1">
                <a:prstTxWarp prst="textNoShape">
                  <a:avLst/>
                </a:prstTxWarp>
                <a:noAutofit/>
              </a:bodyPr>
              <a:lstStyle/>
              <a:p>
                <a:pPr algn="ctr" fontAlgn="t"/>
                <a:r>
                  <a:rPr lang="en-US" sz="1600" b="1" cap="all" dirty="0">
                    <a:solidFill>
                      <a:schemeClr val="accent1"/>
                    </a:solidFill>
                    <a:latin typeface="Franklin Gothic Demi" panose="020B0603020102020204" pitchFamily="34" charset="0"/>
                  </a:rPr>
                  <a:t>Dec 2011</a:t>
                </a:r>
              </a:p>
            </p:txBody>
          </p:sp>
          <p:cxnSp>
            <p:nvCxnSpPr>
              <p:cNvPr id="53" name="Straight Connector 52">
                <a:extLst>
                  <a:ext uri="{FF2B5EF4-FFF2-40B4-BE49-F238E27FC236}">
                    <a16:creationId xmlns:a16="http://schemas.microsoft.com/office/drawing/2014/main" id="{2EED7F35-3974-3044-81E8-83ED4497CF3E}"/>
                  </a:ext>
                </a:extLst>
              </p:cNvPr>
              <p:cNvCxnSpPr>
                <a:cxnSpLocks/>
              </p:cNvCxnSpPr>
              <p:nvPr/>
            </p:nvCxnSpPr>
            <p:spPr>
              <a:xfrm>
                <a:off x="360363" y="2281238"/>
                <a:ext cx="5640387" cy="0"/>
              </a:xfrm>
              <a:prstGeom prst="line">
                <a:avLst/>
              </a:prstGeom>
              <a:ln w="9525">
                <a:solidFill>
                  <a:schemeClr val="accent1"/>
                </a:solidFill>
                <a:tailEnd type="none"/>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77A07297-B0CA-C846-BB31-F8402C01A4FC}"/>
                </a:ext>
              </a:extLst>
            </p:cNvPr>
            <p:cNvGrpSpPr/>
            <p:nvPr/>
          </p:nvGrpSpPr>
          <p:grpSpPr>
            <a:xfrm>
              <a:off x="6192044" y="1722439"/>
              <a:ext cx="2728912" cy="571500"/>
              <a:chOff x="357188" y="1709738"/>
              <a:chExt cx="5643562" cy="571500"/>
            </a:xfrm>
          </p:grpSpPr>
          <p:sp>
            <p:nvSpPr>
              <p:cNvPr id="58" name="Rectangle 57">
                <a:extLst>
                  <a:ext uri="{FF2B5EF4-FFF2-40B4-BE49-F238E27FC236}">
                    <a16:creationId xmlns:a16="http://schemas.microsoft.com/office/drawing/2014/main" id="{56940410-A458-E147-BF0C-D1F3DDFB21DA}"/>
                  </a:ext>
                </a:extLst>
              </p:cNvPr>
              <p:cNvSpPr/>
              <p:nvPr/>
            </p:nvSpPr>
            <p:spPr>
              <a:xfrm>
                <a:off x="357188" y="1709738"/>
                <a:ext cx="5643562" cy="571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91440" bIns="0" numCol="1" spcCol="0" rtlCol="0" fromWordArt="0" anchor="ctr" anchorCtr="0" forceAA="0" compatLnSpc="1">
                <a:prstTxWarp prst="textNoShape">
                  <a:avLst/>
                </a:prstTxWarp>
                <a:noAutofit/>
              </a:bodyPr>
              <a:lstStyle/>
              <a:p>
                <a:pPr algn="ctr" fontAlgn="t"/>
                <a:r>
                  <a:rPr lang="en-US" sz="1600" b="1" cap="all" dirty="0">
                    <a:solidFill>
                      <a:schemeClr val="accent1"/>
                    </a:solidFill>
                    <a:latin typeface="Franklin Gothic Demi" panose="020B0603020102020204" pitchFamily="34" charset="0"/>
                  </a:rPr>
                  <a:t>MAR 2021</a:t>
                </a:r>
              </a:p>
            </p:txBody>
          </p:sp>
          <p:cxnSp>
            <p:nvCxnSpPr>
              <p:cNvPr id="59" name="Straight Connector 58">
                <a:extLst>
                  <a:ext uri="{FF2B5EF4-FFF2-40B4-BE49-F238E27FC236}">
                    <a16:creationId xmlns:a16="http://schemas.microsoft.com/office/drawing/2014/main" id="{2A8A74DB-4844-D840-A7B4-5A0011A04870}"/>
                  </a:ext>
                </a:extLst>
              </p:cNvPr>
              <p:cNvCxnSpPr>
                <a:cxnSpLocks/>
              </p:cNvCxnSpPr>
              <p:nvPr/>
            </p:nvCxnSpPr>
            <p:spPr>
              <a:xfrm>
                <a:off x="360363" y="2281238"/>
                <a:ext cx="5640387" cy="0"/>
              </a:xfrm>
              <a:prstGeom prst="line">
                <a:avLst/>
              </a:prstGeom>
              <a:ln w="9525">
                <a:solidFill>
                  <a:schemeClr val="accent1"/>
                </a:solidFill>
                <a:tailEnd type="none"/>
              </a:ln>
            </p:spPr>
            <p:style>
              <a:lnRef idx="1">
                <a:schemeClr val="accent1"/>
              </a:lnRef>
              <a:fillRef idx="0">
                <a:schemeClr val="accent1"/>
              </a:fillRef>
              <a:effectRef idx="0">
                <a:schemeClr val="accent1"/>
              </a:effectRef>
              <a:fontRef idx="minor">
                <a:schemeClr val="tx1"/>
              </a:fontRef>
            </p:style>
          </p:cxnSp>
        </p:grpSp>
        <p:cxnSp>
          <p:nvCxnSpPr>
            <p:cNvPr id="60" name="Straight Connector 59">
              <a:extLst>
                <a:ext uri="{FF2B5EF4-FFF2-40B4-BE49-F238E27FC236}">
                  <a16:creationId xmlns:a16="http://schemas.microsoft.com/office/drawing/2014/main" id="{25FF03CF-E3A2-014E-9072-532EB8C9A502}"/>
                </a:ext>
              </a:extLst>
            </p:cNvPr>
            <p:cNvCxnSpPr>
              <a:cxnSpLocks/>
            </p:cNvCxnSpPr>
            <p:nvPr/>
          </p:nvCxnSpPr>
          <p:spPr>
            <a:xfrm>
              <a:off x="6096000" y="1740958"/>
              <a:ext cx="0" cy="3531130"/>
            </a:xfrm>
            <a:prstGeom prst="line">
              <a:avLst/>
            </a:prstGeom>
            <a:ln w="12700">
              <a:solidFill>
                <a:schemeClr val="bg1">
                  <a:lumMod val="85000"/>
                </a:schemeClr>
              </a:solidFill>
              <a:tailEnd type="none"/>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481C79BA-44E1-AB46-97AF-BEE118E77914}"/>
                </a:ext>
              </a:extLst>
            </p:cNvPr>
            <p:cNvSpPr/>
            <p:nvPr/>
          </p:nvSpPr>
          <p:spPr>
            <a:xfrm>
              <a:off x="6198408" y="4666529"/>
              <a:ext cx="2722548" cy="594882"/>
            </a:xfrm>
            <a:prstGeom prst="rect">
              <a:avLst/>
            </a:prstGeom>
            <a:solidFill>
              <a:schemeClr val="bg1">
                <a:lumMod val="95000"/>
              </a:schemeClr>
            </a:solidFill>
          </p:spPr>
          <p:txBody>
            <a:bodyPr anchor="ctr">
              <a:noAutofit/>
            </a:bodyPr>
            <a:lstStyle/>
            <a:p>
              <a:pPr lvl="0" algn="ctr">
                <a:buSzPct val="125000"/>
              </a:pPr>
              <a:r>
                <a:rPr lang="en-US" sz="1400" dirty="0">
                  <a:solidFill>
                    <a:schemeClr val="accent1"/>
                  </a:solidFill>
                  <a:cs typeface="Arial" panose="020B0604020202020204" pitchFamily="34" charset="0"/>
                </a:rPr>
                <a:t>Rate on debt — 5.2%*</a:t>
              </a:r>
            </a:p>
            <a:p>
              <a:pPr lvl="0" algn="ctr">
                <a:buSzPct val="125000"/>
              </a:pPr>
              <a:r>
                <a:rPr lang="en-US" sz="1400" dirty="0">
                  <a:solidFill>
                    <a:schemeClr val="accent1"/>
                  </a:solidFill>
                  <a:cs typeface="Arial" panose="020B0604020202020204" pitchFamily="34" charset="0"/>
                </a:rPr>
                <a:t>Rate on preferred — 7.7%</a:t>
              </a:r>
            </a:p>
          </p:txBody>
        </p:sp>
        <p:sp>
          <p:nvSpPr>
            <p:cNvPr id="71" name="Rectangle 70">
              <a:extLst>
                <a:ext uri="{FF2B5EF4-FFF2-40B4-BE49-F238E27FC236}">
                  <a16:creationId xmlns:a16="http://schemas.microsoft.com/office/drawing/2014/main" id="{BE132F88-DAF0-E546-91BF-F9983B1D9D53}"/>
                </a:ext>
              </a:extLst>
            </p:cNvPr>
            <p:cNvSpPr/>
            <p:nvPr/>
          </p:nvSpPr>
          <p:spPr>
            <a:xfrm>
              <a:off x="3275020" y="4666526"/>
              <a:ext cx="2722548" cy="594882"/>
            </a:xfrm>
            <a:prstGeom prst="rect">
              <a:avLst/>
            </a:prstGeom>
            <a:solidFill>
              <a:schemeClr val="bg1">
                <a:lumMod val="95000"/>
              </a:schemeClr>
            </a:solidFill>
          </p:spPr>
          <p:txBody>
            <a:bodyPr anchor="ctr">
              <a:noAutofit/>
            </a:bodyPr>
            <a:lstStyle/>
            <a:p>
              <a:pPr lvl="0" algn="ctr">
                <a:buSzPct val="125000"/>
              </a:pPr>
              <a:r>
                <a:rPr lang="en-US" sz="1400" dirty="0">
                  <a:solidFill>
                    <a:schemeClr val="accent1"/>
                  </a:solidFill>
                  <a:cs typeface="Arial" panose="020B0604020202020204" pitchFamily="34" charset="0"/>
                </a:rPr>
                <a:t>Rate on debt — 8.8%</a:t>
              </a:r>
            </a:p>
          </p:txBody>
        </p:sp>
        <p:sp>
          <p:nvSpPr>
            <p:cNvPr id="74" name="Rectangle 73">
              <a:extLst>
                <a:ext uri="{FF2B5EF4-FFF2-40B4-BE49-F238E27FC236}">
                  <a16:creationId xmlns:a16="http://schemas.microsoft.com/office/drawing/2014/main" id="{B2940D69-7CC1-F74E-B9F7-08A1DD37C52B}"/>
                </a:ext>
              </a:extLst>
            </p:cNvPr>
            <p:cNvSpPr/>
            <p:nvPr/>
          </p:nvSpPr>
          <p:spPr>
            <a:xfrm>
              <a:off x="361157" y="4666525"/>
              <a:ext cx="2715404" cy="594882"/>
            </a:xfrm>
            <a:prstGeom prst="rect">
              <a:avLst/>
            </a:prstGeom>
            <a:solidFill>
              <a:schemeClr val="bg1">
                <a:lumMod val="95000"/>
              </a:schemeClr>
            </a:solidFill>
          </p:spPr>
          <p:txBody>
            <a:bodyPr anchor="ctr">
              <a:noAutofit/>
            </a:bodyPr>
            <a:lstStyle/>
            <a:p>
              <a:pPr lvl="0" algn="ctr">
                <a:buSzPct val="125000"/>
              </a:pPr>
              <a:r>
                <a:rPr lang="en-US" sz="1400" dirty="0">
                  <a:solidFill>
                    <a:schemeClr val="accent1"/>
                  </a:solidFill>
                  <a:cs typeface="Arial" panose="020B0604020202020204" pitchFamily="34" charset="0"/>
                </a:rPr>
                <a:t>Rate on debt — 10.9%</a:t>
              </a:r>
            </a:p>
          </p:txBody>
        </p:sp>
      </p:grpSp>
      <p:graphicFrame>
        <p:nvGraphicFramePr>
          <p:cNvPr id="13" name="Chart 12">
            <a:extLst>
              <a:ext uri="{FF2B5EF4-FFF2-40B4-BE49-F238E27FC236}">
                <a16:creationId xmlns:a16="http://schemas.microsoft.com/office/drawing/2014/main" id="{B69F6AAA-7B97-6441-99FA-BF808A73B817}"/>
              </a:ext>
            </a:extLst>
          </p:cNvPr>
          <p:cNvGraphicFramePr/>
          <p:nvPr>
            <p:extLst>
              <p:ext uri="{D42A27DB-BD31-4B8C-83A1-F6EECF244321}">
                <p14:modId xmlns:p14="http://schemas.microsoft.com/office/powerpoint/2010/main" val="1085627708"/>
              </p:ext>
            </p:extLst>
          </p:nvPr>
        </p:nvGraphicFramePr>
        <p:xfrm>
          <a:off x="954755" y="2293938"/>
          <a:ext cx="2728913" cy="225737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6" name="Chart 75">
            <a:extLst>
              <a:ext uri="{FF2B5EF4-FFF2-40B4-BE49-F238E27FC236}">
                <a16:creationId xmlns:a16="http://schemas.microsoft.com/office/drawing/2014/main" id="{5FD54ABE-3012-FA49-8FD3-0888DF4E19B5}"/>
              </a:ext>
            </a:extLst>
          </p:cNvPr>
          <p:cNvGraphicFramePr/>
          <p:nvPr>
            <p:extLst>
              <p:ext uri="{D42A27DB-BD31-4B8C-83A1-F6EECF244321}">
                <p14:modId xmlns:p14="http://schemas.microsoft.com/office/powerpoint/2010/main" val="110796327"/>
              </p:ext>
            </p:extLst>
          </p:nvPr>
        </p:nvGraphicFramePr>
        <p:xfrm>
          <a:off x="4721190" y="2293938"/>
          <a:ext cx="2728913" cy="225737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8" name="Chart 77">
            <a:extLst>
              <a:ext uri="{FF2B5EF4-FFF2-40B4-BE49-F238E27FC236}">
                <a16:creationId xmlns:a16="http://schemas.microsoft.com/office/drawing/2014/main" id="{02C54959-A56D-1C49-8B45-3B78B480AF7A}"/>
              </a:ext>
            </a:extLst>
          </p:cNvPr>
          <p:cNvGraphicFramePr/>
          <p:nvPr>
            <p:extLst>
              <p:ext uri="{D42A27DB-BD31-4B8C-83A1-F6EECF244321}">
                <p14:modId xmlns:p14="http://schemas.microsoft.com/office/powerpoint/2010/main" val="2097483153"/>
              </p:ext>
            </p:extLst>
          </p:nvPr>
        </p:nvGraphicFramePr>
        <p:xfrm>
          <a:off x="8634963" y="2293938"/>
          <a:ext cx="2728913" cy="2257375"/>
        </p:xfrm>
        <a:graphic>
          <a:graphicData uri="http://schemas.openxmlformats.org/drawingml/2006/chart">
            <c:chart xmlns:c="http://schemas.openxmlformats.org/drawingml/2006/chart" xmlns:r="http://schemas.openxmlformats.org/officeDocument/2006/relationships" r:id="rId6"/>
          </a:graphicData>
        </a:graphic>
      </p:graphicFrame>
      <p:sp>
        <p:nvSpPr>
          <p:cNvPr id="83" name="TextBox 82">
            <a:extLst>
              <a:ext uri="{FF2B5EF4-FFF2-40B4-BE49-F238E27FC236}">
                <a16:creationId xmlns:a16="http://schemas.microsoft.com/office/drawing/2014/main" id="{1E740E7D-796A-B54B-BE8B-E95A94A1105C}"/>
              </a:ext>
            </a:extLst>
          </p:cNvPr>
          <p:cNvSpPr txBox="1"/>
          <p:nvPr/>
        </p:nvSpPr>
        <p:spPr>
          <a:xfrm>
            <a:off x="359999" y="6389957"/>
            <a:ext cx="969264" cy="201168"/>
          </a:xfrm>
          <a:prstGeom prst="rect">
            <a:avLst/>
          </a:prstGeom>
        </p:spPr>
        <p:txBody>
          <a:bodyPr vert="horz" lIns="0" tIns="0" rIns="0" bIns="0" rtlCol="0" anchor="ctr"/>
          <a:lstStyle>
            <a:defPPr>
              <a:defRPr lang="en-US"/>
            </a:defPPr>
            <a:lvl1pPr algn="r">
              <a:defRPr sz="1000"/>
            </a:lvl1pPr>
          </a:lstStyle>
          <a:p>
            <a:pPr lvl="0" algn="l"/>
            <a:fld id="{40852B0B-9EFB-4F41-802D-346EA0745C48}" type="slidenum">
              <a:rPr lang="en-US" smtClean="0">
                <a:solidFill>
                  <a:schemeClr val="bg1"/>
                </a:solidFill>
              </a:rPr>
              <a:pPr lvl="0" algn="l"/>
              <a:t>21</a:t>
            </a:fld>
            <a:endParaRPr lang="en-US" dirty="0">
              <a:solidFill>
                <a:schemeClr val="bg1"/>
              </a:solidFill>
            </a:endParaRPr>
          </a:p>
        </p:txBody>
      </p:sp>
      <p:pic>
        <p:nvPicPr>
          <p:cNvPr id="84" name="Picture 83">
            <a:extLst>
              <a:ext uri="{FF2B5EF4-FFF2-40B4-BE49-F238E27FC236}">
                <a16:creationId xmlns:a16="http://schemas.microsoft.com/office/drawing/2014/main" id="{84C0722C-615B-3342-904B-1BC8330EEEE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649686" y="6232763"/>
            <a:ext cx="1319200" cy="471143"/>
          </a:xfrm>
          <a:prstGeom prst="rect">
            <a:avLst/>
          </a:prstGeom>
        </p:spPr>
      </p:pic>
      <p:sp>
        <p:nvSpPr>
          <p:cNvPr id="43" name="Freeform 42">
            <a:extLst>
              <a:ext uri="{FF2B5EF4-FFF2-40B4-BE49-F238E27FC236}">
                <a16:creationId xmlns:a16="http://schemas.microsoft.com/office/drawing/2014/main" id="{744AB68D-E171-7542-BA84-73B816D19539}"/>
              </a:ext>
            </a:extLst>
          </p:cNvPr>
          <p:cNvSpPr/>
          <p:nvPr/>
        </p:nvSpPr>
        <p:spPr>
          <a:xfrm rot="16200000">
            <a:off x="11546637" y="4732517"/>
            <a:ext cx="152399" cy="152399"/>
          </a:xfrm>
          <a:custGeom>
            <a:avLst/>
            <a:gdLst>
              <a:gd name="connsiteX0" fmla="*/ 471216 w 471216"/>
              <a:gd name="connsiteY0" fmla="*/ 0 h 471217"/>
              <a:gd name="connsiteX1" fmla="*/ 471216 w 471216"/>
              <a:gd name="connsiteY1" fmla="*/ 468044 h 471217"/>
              <a:gd name="connsiteX2" fmla="*/ 468043 w 471216"/>
              <a:gd name="connsiteY2" fmla="*/ 468044 h 471217"/>
              <a:gd name="connsiteX3" fmla="*/ 468043 w 471216"/>
              <a:gd name="connsiteY3" fmla="*/ 471217 h 471217"/>
              <a:gd name="connsiteX4" fmla="*/ 0 w 471216"/>
              <a:gd name="connsiteY4" fmla="*/ 471217 h 471217"/>
              <a:gd name="connsiteX5" fmla="*/ 0 w 471216"/>
              <a:gd name="connsiteY5" fmla="*/ 301629 h 471217"/>
              <a:gd name="connsiteX6" fmla="*/ 301628 w 471216"/>
              <a:gd name="connsiteY6" fmla="*/ 301629 h 471217"/>
              <a:gd name="connsiteX7" fmla="*/ 301628 w 471216"/>
              <a:gd name="connsiteY7" fmla="*/ 0 h 471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1216" h="471217">
                <a:moveTo>
                  <a:pt x="471216" y="0"/>
                </a:moveTo>
                <a:lnTo>
                  <a:pt x="471216" y="468044"/>
                </a:lnTo>
                <a:lnTo>
                  <a:pt x="468043" y="468044"/>
                </a:lnTo>
                <a:lnTo>
                  <a:pt x="468043" y="471217"/>
                </a:lnTo>
                <a:lnTo>
                  <a:pt x="0" y="471217"/>
                </a:lnTo>
                <a:lnTo>
                  <a:pt x="0" y="301629"/>
                </a:lnTo>
                <a:lnTo>
                  <a:pt x="301628" y="301629"/>
                </a:lnTo>
                <a:lnTo>
                  <a:pt x="30162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sp>
        <p:nvSpPr>
          <p:cNvPr id="44" name="Freeform 43">
            <a:extLst>
              <a:ext uri="{FF2B5EF4-FFF2-40B4-BE49-F238E27FC236}">
                <a16:creationId xmlns:a16="http://schemas.microsoft.com/office/drawing/2014/main" id="{475E9D6C-A9A5-814B-B2C6-2A8DD2BBF6A1}"/>
              </a:ext>
            </a:extLst>
          </p:cNvPr>
          <p:cNvSpPr/>
          <p:nvPr/>
        </p:nvSpPr>
        <p:spPr>
          <a:xfrm rot="16200000">
            <a:off x="7626128" y="4732514"/>
            <a:ext cx="152399" cy="152399"/>
          </a:xfrm>
          <a:custGeom>
            <a:avLst/>
            <a:gdLst>
              <a:gd name="connsiteX0" fmla="*/ 471216 w 471216"/>
              <a:gd name="connsiteY0" fmla="*/ 0 h 471217"/>
              <a:gd name="connsiteX1" fmla="*/ 471216 w 471216"/>
              <a:gd name="connsiteY1" fmla="*/ 468044 h 471217"/>
              <a:gd name="connsiteX2" fmla="*/ 468043 w 471216"/>
              <a:gd name="connsiteY2" fmla="*/ 468044 h 471217"/>
              <a:gd name="connsiteX3" fmla="*/ 468043 w 471216"/>
              <a:gd name="connsiteY3" fmla="*/ 471217 h 471217"/>
              <a:gd name="connsiteX4" fmla="*/ 0 w 471216"/>
              <a:gd name="connsiteY4" fmla="*/ 471217 h 471217"/>
              <a:gd name="connsiteX5" fmla="*/ 0 w 471216"/>
              <a:gd name="connsiteY5" fmla="*/ 301629 h 471217"/>
              <a:gd name="connsiteX6" fmla="*/ 301628 w 471216"/>
              <a:gd name="connsiteY6" fmla="*/ 301629 h 471217"/>
              <a:gd name="connsiteX7" fmla="*/ 301628 w 471216"/>
              <a:gd name="connsiteY7" fmla="*/ 0 h 471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1216" h="471217">
                <a:moveTo>
                  <a:pt x="471216" y="0"/>
                </a:moveTo>
                <a:lnTo>
                  <a:pt x="471216" y="468044"/>
                </a:lnTo>
                <a:lnTo>
                  <a:pt x="468043" y="468044"/>
                </a:lnTo>
                <a:lnTo>
                  <a:pt x="468043" y="471217"/>
                </a:lnTo>
                <a:lnTo>
                  <a:pt x="0" y="471217"/>
                </a:lnTo>
                <a:lnTo>
                  <a:pt x="0" y="301629"/>
                </a:lnTo>
                <a:lnTo>
                  <a:pt x="301628" y="301629"/>
                </a:lnTo>
                <a:lnTo>
                  <a:pt x="30162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sp>
        <p:nvSpPr>
          <p:cNvPr id="45" name="Freeform 44">
            <a:extLst>
              <a:ext uri="{FF2B5EF4-FFF2-40B4-BE49-F238E27FC236}">
                <a16:creationId xmlns:a16="http://schemas.microsoft.com/office/drawing/2014/main" id="{18FC9EFF-6770-D94F-8F14-C41DF541A71F}"/>
              </a:ext>
            </a:extLst>
          </p:cNvPr>
          <p:cNvSpPr/>
          <p:nvPr/>
        </p:nvSpPr>
        <p:spPr>
          <a:xfrm rot="16200000">
            <a:off x="3719975" y="4732513"/>
            <a:ext cx="152399" cy="152399"/>
          </a:xfrm>
          <a:custGeom>
            <a:avLst/>
            <a:gdLst>
              <a:gd name="connsiteX0" fmla="*/ 471216 w 471216"/>
              <a:gd name="connsiteY0" fmla="*/ 0 h 471217"/>
              <a:gd name="connsiteX1" fmla="*/ 471216 w 471216"/>
              <a:gd name="connsiteY1" fmla="*/ 468044 h 471217"/>
              <a:gd name="connsiteX2" fmla="*/ 468043 w 471216"/>
              <a:gd name="connsiteY2" fmla="*/ 468044 h 471217"/>
              <a:gd name="connsiteX3" fmla="*/ 468043 w 471216"/>
              <a:gd name="connsiteY3" fmla="*/ 471217 h 471217"/>
              <a:gd name="connsiteX4" fmla="*/ 0 w 471216"/>
              <a:gd name="connsiteY4" fmla="*/ 471217 h 471217"/>
              <a:gd name="connsiteX5" fmla="*/ 0 w 471216"/>
              <a:gd name="connsiteY5" fmla="*/ 301629 h 471217"/>
              <a:gd name="connsiteX6" fmla="*/ 301628 w 471216"/>
              <a:gd name="connsiteY6" fmla="*/ 301629 h 471217"/>
              <a:gd name="connsiteX7" fmla="*/ 301628 w 471216"/>
              <a:gd name="connsiteY7" fmla="*/ 0 h 471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1216" h="471217">
                <a:moveTo>
                  <a:pt x="471216" y="0"/>
                </a:moveTo>
                <a:lnTo>
                  <a:pt x="471216" y="468044"/>
                </a:lnTo>
                <a:lnTo>
                  <a:pt x="468043" y="468044"/>
                </a:lnTo>
                <a:lnTo>
                  <a:pt x="468043" y="471217"/>
                </a:lnTo>
                <a:lnTo>
                  <a:pt x="0" y="471217"/>
                </a:lnTo>
                <a:lnTo>
                  <a:pt x="0" y="301629"/>
                </a:lnTo>
                <a:lnTo>
                  <a:pt x="301628" y="301629"/>
                </a:lnTo>
                <a:lnTo>
                  <a:pt x="30162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sp>
        <p:nvSpPr>
          <p:cNvPr id="30" name="Text Placeholder 7">
            <a:extLst>
              <a:ext uri="{FF2B5EF4-FFF2-40B4-BE49-F238E27FC236}">
                <a16:creationId xmlns:a16="http://schemas.microsoft.com/office/drawing/2014/main" id="{7AECE0AE-1A49-4E64-A202-2BF3880D5B83}"/>
              </a:ext>
            </a:extLst>
          </p:cNvPr>
          <p:cNvSpPr>
            <a:spLocks noGrp="1"/>
          </p:cNvSpPr>
          <p:nvPr>
            <p:ph type="body" sz="quarter" idx="15"/>
          </p:nvPr>
        </p:nvSpPr>
        <p:spPr>
          <a:xfrm>
            <a:off x="8171968" y="5320329"/>
            <a:ext cx="3513132" cy="206074"/>
          </a:xfrm>
        </p:spPr>
        <p:txBody>
          <a:bodyPr/>
          <a:lstStyle/>
          <a:p>
            <a:r>
              <a:rPr lang="en-US" dirty="0">
                <a:solidFill>
                  <a:srgbClr val="000000"/>
                </a:solidFill>
              </a:rPr>
              <a:t>*If the Company drew its entire Revolver, its effective rate on debt would decline to ~4.6%</a:t>
            </a:r>
          </a:p>
        </p:txBody>
      </p:sp>
    </p:spTree>
    <p:extLst>
      <p:ext uri="{BB962C8B-B14F-4D97-AF65-F5344CB8AC3E}">
        <p14:creationId xmlns:p14="http://schemas.microsoft.com/office/powerpoint/2010/main" val="1452732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EA5B6E8-DDB1-E342-8595-87BD8EBFA358}"/>
              </a:ext>
            </a:extLst>
          </p:cNvPr>
          <p:cNvSpPr/>
          <p:nvPr/>
        </p:nvSpPr>
        <p:spPr>
          <a:xfrm>
            <a:off x="0" y="228600"/>
            <a:ext cx="11709400" cy="6045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pic>
        <p:nvPicPr>
          <p:cNvPr id="12" name="Picture Placeholder 7">
            <a:extLst>
              <a:ext uri="{FF2B5EF4-FFF2-40B4-BE49-F238E27FC236}">
                <a16:creationId xmlns:a16="http://schemas.microsoft.com/office/drawing/2014/main" id="{8822BCB5-44E3-6145-A6AC-2B507B9DCC4E}"/>
              </a:ext>
            </a:extLst>
          </p:cNvPr>
          <p:cNvPicPr>
            <a:picLocks noGrp="1" noChangeAspect="1"/>
          </p:cNvPicPr>
          <p:nvPr>
            <p:ph type="pic" sz="quarter" idx="18"/>
          </p:nvPr>
        </p:nvPicPr>
        <p:blipFill>
          <a:blip r:embed="rId3" cstate="screen">
            <a:extLst>
              <a:ext uri="{28A0092B-C50C-407E-A947-70E740481C1C}">
                <a14:useLocalDpi xmlns:a14="http://schemas.microsoft.com/office/drawing/2010/main"/>
              </a:ext>
            </a:extLst>
          </a:blip>
          <a:srcRect/>
          <a:stretch>
            <a:fillRect/>
          </a:stretch>
        </p:blipFill>
        <p:spPr/>
      </p:pic>
      <p:sp>
        <p:nvSpPr>
          <p:cNvPr id="14" name="Rectangle 13">
            <a:extLst>
              <a:ext uri="{FF2B5EF4-FFF2-40B4-BE49-F238E27FC236}">
                <a16:creationId xmlns:a16="http://schemas.microsoft.com/office/drawing/2014/main" id="{2236A0F4-1AF2-F541-804E-0CD615FE5BC4}"/>
              </a:ext>
            </a:extLst>
          </p:cNvPr>
          <p:cNvSpPr/>
          <p:nvPr/>
        </p:nvSpPr>
        <p:spPr>
          <a:xfrm>
            <a:off x="0" y="1410329"/>
            <a:ext cx="4584700" cy="3542671"/>
          </a:xfrm>
          <a:prstGeom prst="rect">
            <a:avLst/>
          </a:prstGeom>
          <a:solidFill>
            <a:srgbClr val="DEB971">
              <a:alpha val="95000"/>
            </a:srgbClr>
          </a:solidFill>
          <a:ln>
            <a:noFill/>
          </a:ln>
          <a:effectLst>
            <a:innerShdw blurRad="139700" dist="508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sp>
        <p:nvSpPr>
          <p:cNvPr id="9" name="Freeform 8">
            <a:extLst>
              <a:ext uri="{FF2B5EF4-FFF2-40B4-BE49-F238E27FC236}">
                <a16:creationId xmlns:a16="http://schemas.microsoft.com/office/drawing/2014/main" id="{03D3451A-DAFE-364B-A6C8-4610F2070A5B}"/>
              </a:ext>
            </a:extLst>
          </p:cNvPr>
          <p:cNvSpPr/>
          <p:nvPr/>
        </p:nvSpPr>
        <p:spPr>
          <a:xfrm rot="16200000">
            <a:off x="10410412" y="430716"/>
            <a:ext cx="781502" cy="781505"/>
          </a:xfrm>
          <a:custGeom>
            <a:avLst/>
            <a:gdLst>
              <a:gd name="connsiteX0" fmla="*/ 471216 w 471216"/>
              <a:gd name="connsiteY0" fmla="*/ 0 h 471217"/>
              <a:gd name="connsiteX1" fmla="*/ 471216 w 471216"/>
              <a:gd name="connsiteY1" fmla="*/ 468044 h 471217"/>
              <a:gd name="connsiteX2" fmla="*/ 468043 w 471216"/>
              <a:gd name="connsiteY2" fmla="*/ 468044 h 471217"/>
              <a:gd name="connsiteX3" fmla="*/ 468043 w 471216"/>
              <a:gd name="connsiteY3" fmla="*/ 471217 h 471217"/>
              <a:gd name="connsiteX4" fmla="*/ 0 w 471216"/>
              <a:gd name="connsiteY4" fmla="*/ 471217 h 471217"/>
              <a:gd name="connsiteX5" fmla="*/ 0 w 471216"/>
              <a:gd name="connsiteY5" fmla="*/ 301629 h 471217"/>
              <a:gd name="connsiteX6" fmla="*/ 301628 w 471216"/>
              <a:gd name="connsiteY6" fmla="*/ 301629 h 471217"/>
              <a:gd name="connsiteX7" fmla="*/ 301628 w 471216"/>
              <a:gd name="connsiteY7" fmla="*/ 0 h 471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1216" h="471217">
                <a:moveTo>
                  <a:pt x="471216" y="0"/>
                </a:moveTo>
                <a:lnTo>
                  <a:pt x="471216" y="468044"/>
                </a:lnTo>
                <a:lnTo>
                  <a:pt x="468043" y="468044"/>
                </a:lnTo>
                <a:lnTo>
                  <a:pt x="468043" y="471217"/>
                </a:lnTo>
                <a:lnTo>
                  <a:pt x="0" y="471217"/>
                </a:lnTo>
                <a:lnTo>
                  <a:pt x="0" y="301629"/>
                </a:lnTo>
                <a:lnTo>
                  <a:pt x="301628" y="301629"/>
                </a:lnTo>
                <a:lnTo>
                  <a:pt x="301628" y="0"/>
                </a:lnTo>
                <a:close/>
              </a:path>
            </a:pathLst>
          </a:custGeom>
          <a:solidFill>
            <a:srgbClr val="DEB971">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sp>
        <p:nvSpPr>
          <p:cNvPr id="5" name="Text Placeholder 4">
            <a:extLst>
              <a:ext uri="{FF2B5EF4-FFF2-40B4-BE49-F238E27FC236}">
                <a16:creationId xmlns:a16="http://schemas.microsoft.com/office/drawing/2014/main" id="{7722795C-98F1-D04E-A7CF-B321D845E02D}"/>
              </a:ext>
            </a:extLst>
          </p:cNvPr>
          <p:cNvSpPr>
            <a:spLocks noGrp="1"/>
          </p:cNvSpPr>
          <p:nvPr>
            <p:ph type="body" sz="quarter" idx="15"/>
          </p:nvPr>
        </p:nvSpPr>
        <p:spPr>
          <a:xfrm>
            <a:off x="360363" y="2634519"/>
            <a:ext cx="5265522" cy="1585557"/>
          </a:xfrm>
        </p:spPr>
        <p:txBody>
          <a:bodyPr/>
          <a:lstStyle/>
          <a:p>
            <a:r>
              <a:rPr lang="en-US" dirty="0"/>
              <a:t>Appendix</a:t>
            </a:r>
          </a:p>
          <a:p>
            <a:endParaRPr lang="en-US" dirty="0"/>
          </a:p>
        </p:txBody>
      </p:sp>
      <p:sp>
        <p:nvSpPr>
          <p:cNvPr id="6" name="Text Placeholder 5">
            <a:extLst>
              <a:ext uri="{FF2B5EF4-FFF2-40B4-BE49-F238E27FC236}">
                <a16:creationId xmlns:a16="http://schemas.microsoft.com/office/drawing/2014/main" id="{17B3F88E-03A1-BB44-87A7-FFEDA5A4EF62}"/>
              </a:ext>
            </a:extLst>
          </p:cNvPr>
          <p:cNvSpPr>
            <a:spLocks noGrp="1"/>
          </p:cNvSpPr>
          <p:nvPr>
            <p:ph type="body" sz="quarter" idx="17"/>
          </p:nvPr>
        </p:nvSpPr>
        <p:spPr/>
        <p:txBody>
          <a:bodyPr/>
          <a:lstStyle/>
          <a:p>
            <a:r>
              <a:rPr lang="en-US" dirty="0"/>
              <a:t>6</a:t>
            </a:r>
          </a:p>
        </p:txBody>
      </p:sp>
      <p:cxnSp>
        <p:nvCxnSpPr>
          <p:cNvPr id="11" name="Straight Connector 10">
            <a:extLst>
              <a:ext uri="{FF2B5EF4-FFF2-40B4-BE49-F238E27FC236}">
                <a16:creationId xmlns:a16="http://schemas.microsoft.com/office/drawing/2014/main" id="{9F28E86F-030A-D746-B4EC-04963DA4C420}"/>
              </a:ext>
            </a:extLst>
          </p:cNvPr>
          <p:cNvCxnSpPr/>
          <p:nvPr/>
        </p:nvCxnSpPr>
        <p:spPr>
          <a:xfrm>
            <a:off x="360363" y="3416300"/>
            <a:ext cx="3086100" cy="0"/>
          </a:xfrm>
          <a:prstGeom prst="line">
            <a:avLst/>
          </a:prstGeom>
          <a:ln w="12700">
            <a:solidFill>
              <a:schemeClr val="accent3">
                <a:lumMod val="75000"/>
              </a:schemeClr>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7490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0414F53-2AA2-6A41-907E-A5342B0B222C}"/>
              </a:ext>
            </a:extLst>
          </p:cNvPr>
          <p:cNvSpPr/>
          <p:nvPr/>
        </p:nvSpPr>
        <p:spPr>
          <a:xfrm>
            <a:off x="0" y="0"/>
            <a:ext cx="12192000" cy="5939406"/>
          </a:xfrm>
          <a:prstGeom prst="rect">
            <a:avLst/>
          </a:prstGeom>
          <a:solidFill>
            <a:schemeClr val="accent2">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sp>
        <p:nvSpPr>
          <p:cNvPr id="12" name="Rectangle 11">
            <a:extLst>
              <a:ext uri="{FF2B5EF4-FFF2-40B4-BE49-F238E27FC236}">
                <a16:creationId xmlns:a16="http://schemas.microsoft.com/office/drawing/2014/main" id="{8E6051DC-C6E7-9A4B-AA62-B6B1359F6CB2}"/>
              </a:ext>
            </a:extLst>
          </p:cNvPr>
          <p:cNvSpPr/>
          <p:nvPr/>
        </p:nvSpPr>
        <p:spPr>
          <a:xfrm>
            <a:off x="121764" y="1498914"/>
            <a:ext cx="11948473" cy="44404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sp>
        <p:nvSpPr>
          <p:cNvPr id="13" name="Freeform 12">
            <a:extLst>
              <a:ext uri="{FF2B5EF4-FFF2-40B4-BE49-F238E27FC236}">
                <a16:creationId xmlns:a16="http://schemas.microsoft.com/office/drawing/2014/main" id="{2FB10B56-434D-304F-AF4C-11841C5B2F7E}"/>
              </a:ext>
            </a:extLst>
          </p:cNvPr>
          <p:cNvSpPr/>
          <p:nvPr/>
        </p:nvSpPr>
        <p:spPr>
          <a:xfrm rot="16200000">
            <a:off x="11539136" y="430717"/>
            <a:ext cx="304068" cy="304069"/>
          </a:xfrm>
          <a:custGeom>
            <a:avLst/>
            <a:gdLst>
              <a:gd name="connsiteX0" fmla="*/ 471216 w 471216"/>
              <a:gd name="connsiteY0" fmla="*/ 0 h 471217"/>
              <a:gd name="connsiteX1" fmla="*/ 471216 w 471216"/>
              <a:gd name="connsiteY1" fmla="*/ 468044 h 471217"/>
              <a:gd name="connsiteX2" fmla="*/ 468043 w 471216"/>
              <a:gd name="connsiteY2" fmla="*/ 468044 h 471217"/>
              <a:gd name="connsiteX3" fmla="*/ 468043 w 471216"/>
              <a:gd name="connsiteY3" fmla="*/ 471217 h 471217"/>
              <a:gd name="connsiteX4" fmla="*/ 0 w 471216"/>
              <a:gd name="connsiteY4" fmla="*/ 471217 h 471217"/>
              <a:gd name="connsiteX5" fmla="*/ 0 w 471216"/>
              <a:gd name="connsiteY5" fmla="*/ 301629 h 471217"/>
              <a:gd name="connsiteX6" fmla="*/ 301628 w 471216"/>
              <a:gd name="connsiteY6" fmla="*/ 301629 h 471217"/>
              <a:gd name="connsiteX7" fmla="*/ 301628 w 471216"/>
              <a:gd name="connsiteY7" fmla="*/ 0 h 471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1216" h="471217">
                <a:moveTo>
                  <a:pt x="471216" y="0"/>
                </a:moveTo>
                <a:lnTo>
                  <a:pt x="471216" y="468044"/>
                </a:lnTo>
                <a:lnTo>
                  <a:pt x="468043" y="468044"/>
                </a:lnTo>
                <a:lnTo>
                  <a:pt x="468043" y="471217"/>
                </a:lnTo>
                <a:lnTo>
                  <a:pt x="0" y="471217"/>
                </a:lnTo>
                <a:lnTo>
                  <a:pt x="0" y="301629"/>
                </a:lnTo>
                <a:lnTo>
                  <a:pt x="301628" y="301629"/>
                </a:lnTo>
                <a:lnTo>
                  <a:pt x="301628"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sp>
        <p:nvSpPr>
          <p:cNvPr id="5" name="Title 4">
            <a:extLst>
              <a:ext uri="{FF2B5EF4-FFF2-40B4-BE49-F238E27FC236}">
                <a16:creationId xmlns:a16="http://schemas.microsoft.com/office/drawing/2014/main" id="{74AC03E5-68E2-124E-93BA-5D406A523F5B}"/>
              </a:ext>
            </a:extLst>
          </p:cNvPr>
          <p:cNvSpPr>
            <a:spLocks noGrp="1"/>
          </p:cNvSpPr>
          <p:nvPr>
            <p:ph type="title"/>
          </p:nvPr>
        </p:nvSpPr>
        <p:spPr/>
        <p:txBody>
          <a:bodyPr/>
          <a:lstStyle/>
          <a:p>
            <a:r>
              <a:rPr lang="en-US" dirty="0"/>
              <a:t>CODI Partnership Structure</a:t>
            </a:r>
            <a:br>
              <a:rPr lang="en-US" dirty="0"/>
            </a:br>
            <a:endParaRPr lang="en-US" dirty="0"/>
          </a:p>
        </p:txBody>
      </p:sp>
      <p:sp>
        <p:nvSpPr>
          <p:cNvPr id="8" name="Text Placeholder 7">
            <a:extLst>
              <a:ext uri="{FF2B5EF4-FFF2-40B4-BE49-F238E27FC236}">
                <a16:creationId xmlns:a16="http://schemas.microsoft.com/office/drawing/2014/main" id="{110DB17F-8CB5-4A40-B7BF-F75884D922A0}"/>
              </a:ext>
            </a:extLst>
          </p:cNvPr>
          <p:cNvSpPr>
            <a:spLocks noGrp="1"/>
          </p:cNvSpPr>
          <p:nvPr>
            <p:ph type="body" sz="quarter" idx="15"/>
          </p:nvPr>
        </p:nvSpPr>
        <p:spPr/>
        <p:txBody>
          <a:bodyPr/>
          <a:lstStyle/>
          <a:p>
            <a:r>
              <a:rPr lang="en-US" dirty="0"/>
              <a:t>1. As of 12/31/20, 45.0% beneficially owned by certain persons who are employees and partners of our Manager.  C. Sean Day, the Chairman of our Board of Directors, CGI and former founding partners of the Manager, are non-managing members.</a:t>
            </a:r>
          </a:p>
          <a:p>
            <a:r>
              <a:rPr lang="en-US" dirty="0"/>
              <a:t>2. Mr. Sabo is a Member and the Manager of this entity, which is an LLC, not a partnership </a:t>
            </a:r>
          </a:p>
          <a:p>
            <a:r>
              <a:rPr lang="en-US" dirty="0"/>
              <a:t>3. The Allocation Interests, which carry the right to receive a profit allocation, represent less than 0.1% equity interest in the Company.</a:t>
            </a:r>
          </a:p>
          <a:p>
            <a:endParaRPr lang="en-US" dirty="0"/>
          </a:p>
        </p:txBody>
      </p:sp>
      <p:sp>
        <p:nvSpPr>
          <p:cNvPr id="17" name="Rectangle 16">
            <a:extLst>
              <a:ext uri="{FF2B5EF4-FFF2-40B4-BE49-F238E27FC236}">
                <a16:creationId xmlns:a16="http://schemas.microsoft.com/office/drawing/2014/main" id="{1CEF5260-CB00-3945-93F6-BD2587B7F585}"/>
              </a:ext>
            </a:extLst>
          </p:cNvPr>
          <p:cNvSpPr/>
          <p:nvPr/>
        </p:nvSpPr>
        <p:spPr bwMode="auto">
          <a:xfrm>
            <a:off x="10456327" y="2542870"/>
            <a:ext cx="1595349" cy="457200"/>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pPr algn="ctr" defTabSz="914400"/>
            <a:r>
              <a:rPr lang="en-US" sz="1200" dirty="0">
                <a:cs typeface="Arial" panose="020B0604020202020204" pitchFamily="34" charset="0"/>
              </a:rPr>
              <a:t>Sostratus LLC</a:t>
            </a:r>
            <a:r>
              <a:rPr lang="en-US" sz="1200" baseline="30000" dirty="0">
                <a:cs typeface="Arial" panose="020B0604020202020204" pitchFamily="34" charset="0"/>
              </a:rPr>
              <a:t>(1) </a:t>
            </a:r>
            <a:r>
              <a:rPr lang="en-US" sz="1200" dirty="0">
                <a:cs typeface="Arial" panose="020B0604020202020204" pitchFamily="34" charset="0"/>
              </a:rPr>
              <a:t>(“Sostratus”)</a:t>
            </a:r>
          </a:p>
        </p:txBody>
      </p:sp>
      <p:grpSp>
        <p:nvGrpSpPr>
          <p:cNvPr id="44" name="Group 43">
            <a:extLst>
              <a:ext uri="{FF2B5EF4-FFF2-40B4-BE49-F238E27FC236}">
                <a16:creationId xmlns:a16="http://schemas.microsoft.com/office/drawing/2014/main" id="{38066B50-5934-5745-BAEA-090F592DD30E}"/>
              </a:ext>
            </a:extLst>
          </p:cNvPr>
          <p:cNvGrpSpPr/>
          <p:nvPr/>
        </p:nvGrpSpPr>
        <p:grpSpPr>
          <a:xfrm>
            <a:off x="359999" y="4424633"/>
            <a:ext cx="11483206" cy="360794"/>
            <a:chOff x="1081842" y="4424633"/>
            <a:chExt cx="9686158" cy="360794"/>
          </a:xfrm>
          <a:noFill/>
        </p:grpSpPr>
        <p:sp>
          <p:nvSpPr>
            <p:cNvPr id="25" name="Rectangle 24">
              <a:extLst>
                <a:ext uri="{FF2B5EF4-FFF2-40B4-BE49-F238E27FC236}">
                  <a16:creationId xmlns:a16="http://schemas.microsoft.com/office/drawing/2014/main" id="{D39C0A6C-88AE-6B4E-A5FD-4DDC55B8AB29}"/>
                </a:ext>
              </a:extLst>
            </p:cNvPr>
            <p:cNvSpPr/>
            <p:nvPr/>
          </p:nvSpPr>
          <p:spPr bwMode="auto">
            <a:xfrm>
              <a:off x="5979381" y="4424634"/>
              <a:ext cx="4788619" cy="356134"/>
            </a:xfrm>
            <a:prstGeom prst="rect">
              <a:avLst/>
            </a:prstGeom>
            <a:grpFill/>
            <a:ln w="9525" cap="flat" cmpd="sng" algn="ctr">
              <a:noFill/>
              <a:prstDash val="solid"/>
              <a:round/>
              <a:headEnd type="none" w="med" len="med"/>
              <a:tailEnd type="none" w="med" len="med"/>
            </a:ln>
            <a:effectLst/>
          </p:spPr>
          <p:txBody>
            <a:bodyPr vert="horz" wrap="none" lIns="36000" tIns="36000" rIns="36000" bIns="36000" numCol="1" rtlCol="0" anchor="ctr" anchorCtr="1" compatLnSpc="1">
              <a:prstTxWarp prst="textNoShape">
                <a:avLst/>
              </a:prstTxWarp>
            </a:bodyPr>
            <a:lstStyle/>
            <a:p>
              <a:pPr algn="ctr"/>
              <a:r>
                <a:rPr lang="en-US" sz="1400" b="1" dirty="0">
                  <a:solidFill>
                    <a:schemeClr val="accent1"/>
                  </a:solidFill>
                  <a:latin typeface="+mj-lt"/>
                  <a:cs typeface="Arial" panose="020B0604020202020204" pitchFamily="34" charset="0"/>
                </a:rPr>
                <a:t>BRANDED CONSUMER</a:t>
              </a:r>
              <a:endParaRPr kumimoji="0" lang="en-US" sz="1400" b="1" i="0" u="none" strike="noStrike" cap="none" normalizeH="0" baseline="0" dirty="0">
                <a:ln>
                  <a:noFill/>
                </a:ln>
                <a:solidFill>
                  <a:schemeClr val="accent1"/>
                </a:solidFill>
                <a:effectLst/>
                <a:latin typeface="+mj-lt"/>
                <a:cs typeface="Arial" panose="020B0604020202020204" pitchFamily="34" charset="0"/>
              </a:endParaRPr>
            </a:p>
          </p:txBody>
        </p:sp>
        <p:sp>
          <p:nvSpPr>
            <p:cNvPr id="26" name="Rectangle 25">
              <a:extLst>
                <a:ext uri="{FF2B5EF4-FFF2-40B4-BE49-F238E27FC236}">
                  <a16:creationId xmlns:a16="http://schemas.microsoft.com/office/drawing/2014/main" id="{868AE42C-21A4-834A-9F99-C475D3A461D8}"/>
                </a:ext>
              </a:extLst>
            </p:cNvPr>
            <p:cNvSpPr/>
            <p:nvPr/>
          </p:nvSpPr>
          <p:spPr bwMode="auto">
            <a:xfrm>
              <a:off x="1081842" y="4424633"/>
              <a:ext cx="4770318" cy="360794"/>
            </a:xfrm>
            <a:prstGeom prst="rect">
              <a:avLst/>
            </a:prstGeom>
            <a:grpFill/>
            <a:ln w="9525" cap="flat" cmpd="sng" algn="ctr">
              <a:noFill/>
              <a:prstDash val="solid"/>
              <a:round/>
              <a:headEnd type="none" w="med" len="med"/>
              <a:tailEnd type="none" w="med" len="med"/>
            </a:ln>
            <a:effectLst/>
          </p:spPr>
          <p:txBody>
            <a:bodyPr vert="horz" wrap="none" lIns="36000" tIns="36000" rIns="36000" bIns="36000" numCol="1" rtlCol="0" anchor="ctr" anchorCtr="1" compatLnSpc="1">
              <a:prstTxWarp prst="textNoShape">
                <a:avLst/>
              </a:prstTxWarp>
            </a:bodyPr>
            <a:lstStyle/>
            <a:p>
              <a:pPr algn="ctr"/>
              <a:r>
                <a:rPr lang="en-US" sz="1400" b="1" dirty="0">
                  <a:solidFill>
                    <a:schemeClr val="accent1"/>
                  </a:solidFill>
                  <a:latin typeface="+mj-lt"/>
                  <a:cs typeface="Arial" panose="020B0604020202020204" pitchFamily="34" charset="0"/>
                </a:rPr>
                <a:t>NICHE INDUSTRIAL</a:t>
              </a:r>
              <a:endParaRPr kumimoji="0" lang="en-US" sz="1400" b="1" i="0" u="none" strike="noStrike" cap="none" normalizeH="0" baseline="0" dirty="0">
                <a:ln>
                  <a:noFill/>
                </a:ln>
                <a:solidFill>
                  <a:schemeClr val="accent1"/>
                </a:solidFill>
                <a:effectLst/>
                <a:latin typeface="+mj-lt"/>
                <a:cs typeface="Arial" panose="020B0604020202020204" pitchFamily="34" charset="0"/>
              </a:endParaRPr>
            </a:p>
          </p:txBody>
        </p:sp>
      </p:grpSp>
      <p:sp>
        <p:nvSpPr>
          <p:cNvPr id="30" name="Rectangle 29">
            <a:extLst>
              <a:ext uri="{FF2B5EF4-FFF2-40B4-BE49-F238E27FC236}">
                <a16:creationId xmlns:a16="http://schemas.microsoft.com/office/drawing/2014/main" id="{53E694B4-0D8E-6F4C-B842-83D8B796A52E}"/>
              </a:ext>
            </a:extLst>
          </p:cNvPr>
          <p:cNvSpPr/>
          <p:nvPr/>
        </p:nvSpPr>
        <p:spPr bwMode="auto">
          <a:xfrm>
            <a:off x="10463359" y="3119735"/>
            <a:ext cx="1595349" cy="961220"/>
          </a:xfrm>
          <a:prstGeom prst="rect">
            <a:avLst/>
          </a:prstGeom>
          <a:noFill/>
          <a:ln w="9525">
            <a:noFill/>
            <a:round/>
            <a:headEnd/>
            <a:tailEnd/>
          </a:ln>
        </p:spPr>
        <p:txBody>
          <a:bodyPr vert="horz" wrap="square" lIns="91440" tIns="45720" rIns="91440" bIns="45720" numCol="1" anchor="ctr" anchorCtr="0" compatLnSpc="1">
            <a:prstTxWarp prst="textNoShape">
              <a:avLst/>
            </a:prstTxWarp>
          </a:bodyPr>
          <a:lstStyle/>
          <a:p>
            <a:pPr algn="ctr"/>
            <a:r>
              <a:rPr lang="en-US" sz="1200" dirty="0">
                <a:cs typeface="Arial" panose="020B0604020202020204" pitchFamily="34" charset="0"/>
              </a:rPr>
              <a:t>Compass Group Management LLC</a:t>
            </a:r>
            <a:r>
              <a:rPr lang="en-US" sz="1200" baseline="30000" dirty="0">
                <a:cs typeface="Arial" panose="020B0604020202020204" pitchFamily="34" charset="0"/>
              </a:rPr>
              <a:t>(2)</a:t>
            </a:r>
          </a:p>
          <a:p>
            <a:pPr algn="ctr"/>
            <a:r>
              <a:rPr lang="en-US" sz="1200" dirty="0">
                <a:cs typeface="Arial" panose="020B0604020202020204" pitchFamily="34" charset="0"/>
              </a:rPr>
              <a:t>(“CGM” / “Manager”)</a:t>
            </a:r>
          </a:p>
        </p:txBody>
      </p:sp>
      <p:sp>
        <p:nvSpPr>
          <p:cNvPr id="31" name="TextBox 30">
            <a:extLst>
              <a:ext uri="{FF2B5EF4-FFF2-40B4-BE49-F238E27FC236}">
                <a16:creationId xmlns:a16="http://schemas.microsoft.com/office/drawing/2014/main" id="{F717A7B8-E405-7947-AA3C-C6DAFA8545F0}"/>
              </a:ext>
            </a:extLst>
          </p:cNvPr>
          <p:cNvSpPr txBox="1"/>
          <p:nvPr/>
        </p:nvSpPr>
        <p:spPr>
          <a:xfrm>
            <a:off x="9147490" y="3171014"/>
            <a:ext cx="1194106" cy="332399"/>
          </a:xfrm>
          <a:prstGeom prst="rect">
            <a:avLst/>
          </a:prstGeom>
          <a:noFill/>
          <a:ln w="12700">
            <a:noFill/>
            <a:prstDash val="solid"/>
          </a:ln>
        </p:spPr>
        <p:txBody>
          <a:bodyPr wrap="square" lIns="27432" tIns="27432" rIns="27432" bIns="27432" rtlCol="0">
            <a:spAutoFit/>
          </a:bodyPr>
          <a:lstStyle/>
          <a:p>
            <a:pPr algn="ctr"/>
            <a:r>
              <a:rPr lang="en-US" sz="900" dirty="0">
                <a:cs typeface="Arial" panose="020B0604020202020204" pitchFamily="34" charset="0"/>
              </a:rPr>
              <a:t>Management </a:t>
            </a:r>
          </a:p>
          <a:p>
            <a:pPr algn="ctr"/>
            <a:r>
              <a:rPr lang="en-US" sz="900" dirty="0">
                <a:cs typeface="Arial" panose="020B0604020202020204" pitchFamily="34" charset="0"/>
              </a:rPr>
              <a:t>Services Agreement</a:t>
            </a:r>
            <a:endParaRPr lang="en-US" sz="900" baseline="30000" dirty="0">
              <a:cs typeface="Arial" panose="020B0604020202020204" pitchFamily="34" charset="0"/>
            </a:endParaRPr>
          </a:p>
        </p:txBody>
      </p:sp>
      <p:sp>
        <p:nvSpPr>
          <p:cNvPr id="32" name="Rectangle 31">
            <a:extLst>
              <a:ext uri="{FF2B5EF4-FFF2-40B4-BE49-F238E27FC236}">
                <a16:creationId xmlns:a16="http://schemas.microsoft.com/office/drawing/2014/main" id="{A2E90B95-1E50-654D-A673-B9BF5DC69DAD}"/>
              </a:ext>
            </a:extLst>
          </p:cNvPr>
          <p:cNvSpPr/>
          <p:nvPr/>
        </p:nvSpPr>
        <p:spPr bwMode="auto">
          <a:xfrm>
            <a:off x="551751" y="2799410"/>
            <a:ext cx="2341440" cy="902008"/>
          </a:xfrm>
          <a:prstGeom prst="rect">
            <a:avLst/>
          </a:prstGeom>
          <a:noFill/>
          <a:ln w="28575">
            <a:noFill/>
            <a:round/>
            <a:headEnd/>
            <a:tailEnd/>
          </a:ln>
        </p:spPr>
        <p:txBody>
          <a:bodyPr vert="horz" wrap="square" lIns="91440" tIns="45720" rIns="91440" bIns="45720" numCol="1" anchor="ctr" anchorCtr="0" compatLnSpc="1">
            <a:prstTxWarp prst="textNoShape">
              <a:avLst/>
            </a:prstTxWarp>
          </a:bodyPr>
          <a:lstStyle/>
          <a:p>
            <a:pPr defTabSz="914400">
              <a:spcBef>
                <a:spcPts val="600"/>
              </a:spcBef>
              <a:buClr>
                <a:srgbClr val="0070C0"/>
              </a:buClr>
              <a:buSzPct val="125000"/>
            </a:pPr>
            <a:r>
              <a:rPr lang="en-US" sz="1200" b="1" dirty="0">
                <a:solidFill>
                  <a:schemeClr val="accent4"/>
                </a:solidFill>
                <a:latin typeface="Franklin Gothic Demi" panose="020B0603020102020204" pitchFamily="34" charset="0"/>
                <a:cs typeface="Arial" panose="020B0604020202020204" pitchFamily="34" charset="0"/>
              </a:rPr>
              <a:t>$600mm </a:t>
            </a:r>
            <a:r>
              <a:rPr lang="en-US" sz="1200" dirty="0">
                <a:cs typeface="Arial" panose="020B0604020202020204" pitchFamily="34" charset="0"/>
              </a:rPr>
              <a:t>Revolver</a:t>
            </a:r>
          </a:p>
          <a:p>
            <a:pPr defTabSz="914400">
              <a:spcBef>
                <a:spcPts val="600"/>
              </a:spcBef>
              <a:buClr>
                <a:srgbClr val="0070C0"/>
              </a:buClr>
              <a:buSzPct val="125000"/>
            </a:pPr>
            <a:r>
              <a:rPr lang="en-US" sz="1200" b="1" dirty="0">
                <a:solidFill>
                  <a:schemeClr val="accent4"/>
                </a:solidFill>
                <a:latin typeface="Franklin Gothic Demi" panose="020B0603020102020204" pitchFamily="34" charset="0"/>
                <a:cs typeface="Arial" panose="020B0604020202020204" pitchFamily="34" charset="0"/>
              </a:rPr>
              <a:t>$600mm </a:t>
            </a:r>
            <a:r>
              <a:rPr lang="en-US" sz="1200" dirty="0">
                <a:cs typeface="Arial" panose="020B0604020202020204" pitchFamily="34" charset="0"/>
              </a:rPr>
              <a:t>Senior Unsecured Notes</a:t>
            </a:r>
          </a:p>
        </p:txBody>
      </p:sp>
      <p:cxnSp>
        <p:nvCxnSpPr>
          <p:cNvPr id="33" name="Straight Connector 32">
            <a:extLst>
              <a:ext uri="{FF2B5EF4-FFF2-40B4-BE49-F238E27FC236}">
                <a16:creationId xmlns:a16="http://schemas.microsoft.com/office/drawing/2014/main" id="{CC2A0BCB-C717-4C43-ACF5-80D9ADED901C}"/>
              </a:ext>
            </a:extLst>
          </p:cNvPr>
          <p:cNvCxnSpPr>
            <a:cxnSpLocks/>
          </p:cNvCxnSpPr>
          <p:nvPr/>
        </p:nvCxnSpPr>
        <p:spPr bwMode="auto">
          <a:xfrm>
            <a:off x="2201640" y="3070368"/>
            <a:ext cx="2436115" cy="0"/>
          </a:xfrm>
          <a:prstGeom prst="line">
            <a:avLst/>
          </a:prstGeom>
          <a:solidFill>
            <a:schemeClr val="accent1"/>
          </a:solidFill>
          <a:ln w="9525" cap="flat" cmpd="sng" algn="ctr">
            <a:solidFill>
              <a:schemeClr val="bg1">
                <a:lumMod val="85000"/>
              </a:schemeClr>
            </a:solidFill>
            <a:prstDash val="solid"/>
            <a:round/>
            <a:headEnd type="oval" w="med" len="med"/>
            <a:tailEnd type="none" w="med" len="med"/>
          </a:ln>
          <a:effectLst/>
        </p:spPr>
      </p:cxnSp>
      <p:sp>
        <p:nvSpPr>
          <p:cNvPr id="34" name="TextBox 33">
            <a:extLst>
              <a:ext uri="{FF2B5EF4-FFF2-40B4-BE49-F238E27FC236}">
                <a16:creationId xmlns:a16="http://schemas.microsoft.com/office/drawing/2014/main" id="{1CA699BC-17B5-7E48-B61C-E143FF9074FF}"/>
              </a:ext>
            </a:extLst>
          </p:cNvPr>
          <p:cNvSpPr txBox="1"/>
          <p:nvPr/>
        </p:nvSpPr>
        <p:spPr>
          <a:xfrm>
            <a:off x="1866507" y="3879696"/>
            <a:ext cx="1868706" cy="261610"/>
          </a:xfrm>
          <a:prstGeom prst="rect">
            <a:avLst/>
          </a:prstGeom>
          <a:noFill/>
        </p:spPr>
        <p:txBody>
          <a:bodyPr wrap="square" rtlCol="0">
            <a:spAutoFit/>
          </a:bodyPr>
          <a:lstStyle/>
          <a:p>
            <a:r>
              <a:rPr lang="en-US" sz="1100" b="1" dirty="0">
                <a:cs typeface="Arial" panose="020B0604020202020204" pitchFamily="34" charset="0"/>
              </a:rPr>
              <a:t>Cash Flows</a:t>
            </a:r>
            <a:endParaRPr lang="en-US" sz="1100" b="1" baseline="30000" dirty="0">
              <a:cs typeface="Arial" panose="020B0604020202020204" pitchFamily="34" charset="0"/>
            </a:endParaRPr>
          </a:p>
        </p:txBody>
      </p:sp>
      <p:sp>
        <p:nvSpPr>
          <p:cNvPr id="36" name="TextBox 35">
            <a:extLst>
              <a:ext uri="{FF2B5EF4-FFF2-40B4-BE49-F238E27FC236}">
                <a16:creationId xmlns:a16="http://schemas.microsoft.com/office/drawing/2014/main" id="{E82DC19E-74F4-824D-B1E2-766F5BC7534F}"/>
              </a:ext>
            </a:extLst>
          </p:cNvPr>
          <p:cNvSpPr txBox="1"/>
          <p:nvPr/>
        </p:nvSpPr>
        <p:spPr>
          <a:xfrm>
            <a:off x="8911198" y="2523012"/>
            <a:ext cx="1728642" cy="193899"/>
          </a:xfrm>
          <a:prstGeom prst="rect">
            <a:avLst/>
          </a:prstGeom>
          <a:noFill/>
          <a:ln w="12700">
            <a:noFill/>
            <a:prstDash val="solid"/>
          </a:ln>
        </p:spPr>
        <p:txBody>
          <a:bodyPr wrap="square" lIns="27432" tIns="27432" rIns="27432" bIns="27432" rtlCol="0">
            <a:spAutoFit/>
          </a:bodyPr>
          <a:lstStyle/>
          <a:p>
            <a:pPr algn="ctr"/>
            <a:r>
              <a:rPr lang="en-US" sz="900" dirty="0">
                <a:cs typeface="Arial" panose="020B0604020202020204" pitchFamily="34" charset="0"/>
              </a:rPr>
              <a:t>Allocation Interests</a:t>
            </a:r>
            <a:r>
              <a:rPr lang="en-US" sz="900" baseline="30000" dirty="0">
                <a:cs typeface="Arial" panose="020B0604020202020204" pitchFamily="34" charset="0"/>
              </a:rPr>
              <a:t>(3)</a:t>
            </a:r>
          </a:p>
        </p:txBody>
      </p:sp>
      <p:sp>
        <p:nvSpPr>
          <p:cNvPr id="38" name="TextBox 37">
            <a:extLst>
              <a:ext uri="{FF2B5EF4-FFF2-40B4-BE49-F238E27FC236}">
                <a16:creationId xmlns:a16="http://schemas.microsoft.com/office/drawing/2014/main" id="{6912FAEB-0844-AF41-A532-2F0767E06E9B}"/>
              </a:ext>
            </a:extLst>
          </p:cNvPr>
          <p:cNvSpPr txBox="1"/>
          <p:nvPr/>
        </p:nvSpPr>
        <p:spPr>
          <a:xfrm>
            <a:off x="4997382" y="5307657"/>
            <a:ext cx="1992181" cy="276999"/>
          </a:xfrm>
          <a:prstGeom prst="rect">
            <a:avLst/>
          </a:prstGeom>
          <a:solidFill>
            <a:schemeClr val="bg1"/>
          </a:solidFill>
        </p:spPr>
        <p:txBody>
          <a:bodyPr wrap="square" rtlCol="0">
            <a:spAutoFit/>
          </a:bodyPr>
          <a:lstStyle/>
          <a:p>
            <a:pPr algn="ctr"/>
            <a:endParaRPr lang="en-US" sz="1200" b="1" dirty="0">
              <a:solidFill>
                <a:srgbClr val="00B0F0"/>
              </a:solidFill>
              <a:latin typeface="Arial" panose="020B0604020202020204" pitchFamily="34" charset="0"/>
              <a:cs typeface="Arial" panose="020B0604020202020204" pitchFamily="34" charset="0"/>
            </a:endParaRPr>
          </a:p>
        </p:txBody>
      </p:sp>
      <p:grpSp>
        <p:nvGrpSpPr>
          <p:cNvPr id="47" name="Group 46">
            <a:extLst>
              <a:ext uri="{FF2B5EF4-FFF2-40B4-BE49-F238E27FC236}">
                <a16:creationId xmlns:a16="http://schemas.microsoft.com/office/drawing/2014/main" id="{870DFB91-8719-F94C-AF9E-BACE5D1F9EB1}"/>
              </a:ext>
            </a:extLst>
          </p:cNvPr>
          <p:cNvGrpSpPr/>
          <p:nvPr/>
        </p:nvGrpSpPr>
        <p:grpSpPr>
          <a:xfrm>
            <a:off x="6296458" y="4883781"/>
            <a:ext cx="5057092" cy="1009437"/>
            <a:chOff x="6243335" y="4814409"/>
            <a:chExt cx="4970827" cy="1009437"/>
          </a:xfrm>
        </p:grpSpPr>
        <p:pic>
          <p:nvPicPr>
            <p:cNvPr id="19" name="Picture 292">
              <a:extLst>
                <a:ext uri="{FF2B5EF4-FFF2-40B4-BE49-F238E27FC236}">
                  <a16:creationId xmlns:a16="http://schemas.microsoft.com/office/drawing/2014/main" id="{3067FA7F-9B6E-6747-B065-C063CD3B942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216663" y="4990190"/>
              <a:ext cx="843124" cy="363668"/>
            </a:xfrm>
            <a:prstGeom prst="rect">
              <a:avLst/>
            </a:prstGeom>
            <a:noFill/>
            <a:ln w="9525">
              <a:noFill/>
              <a:miter lim="800000"/>
              <a:headEnd/>
              <a:tailEnd/>
            </a:ln>
            <a:effectLst/>
          </p:spPr>
        </p:pic>
        <p:pic>
          <p:nvPicPr>
            <p:cNvPr id="21" name="Picture 295">
              <a:extLst>
                <a:ext uri="{FF2B5EF4-FFF2-40B4-BE49-F238E27FC236}">
                  <a16:creationId xmlns:a16="http://schemas.microsoft.com/office/drawing/2014/main" id="{10F4D6FA-080E-E449-983D-5FA0C5D6D28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243335" y="4814409"/>
              <a:ext cx="799575" cy="527747"/>
            </a:xfrm>
            <a:prstGeom prst="rect">
              <a:avLst/>
            </a:prstGeom>
            <a:noFill/>
            <a:ln w="9525">
              <a:noFill/>
              <a:miter lim="800000"/>
              <a:headEnd/>
              <a:tailEnd/>
            </a:ln>
            <a:effectLst/>
          </p:spPr>
        </p:pic>
        <p:pic>
          <p:nvPicPr>
            <p:cNvPr id="24" name="Logo (untitled.png)" descr="C:\Users\zkz4puy\Desktop\untitled.png">
              <a:extLst>
                <a:ext uri="{FF2B5EF4-FFF2-40B4-BE49-F238E27FC236}">
                  <a16:creationId xmlns:a16="http://schemas.microsoft.com/office/drawing/2014/main" id="{98F9A38A-D993-B340-9C04-558A0A2CF348}"/>
                </a:ext>
              </a:extLst>
            </p:cNvPr>
            <p:cNvPicPr>
              <a:picLocks noChangeAspect="1"/>
            </p:cNvPicPr>
            <p:nvPr>
              <p:custDataLst>
                <p:tags r:id="rId1"/>
              </p:custDataLst>
            </p:nvPr>
          </p:nvPicPr>
          <p:blipFill>
            <a:blip r:embed="rId6" cstate="screen">
              <a:extLst>
                <a:ext uri="{28A0092B-C50C-407E-A947-70E740481C1C}">
                  <a14:useLocalDpi xmlns:a14="http://schemas.microsoft.com/office/drawing/2010/main"/>
                </a:ext>
              </a:extLst>
            </a:blip>
            <a:stretch>
              <a:fillRect/>
            </a:stretch>
          </p:blipFill>
          <p:spPr bwMode="gray">
            <a:xfrm>
              <a:off x="9375504" y="5041352"/>
              <a:ext cx="711682" cy="318487"/>
            </a:xfrm>
            <a:prstGeom prst="rect">
              <a:avLst/>
            </a:prstGeom>
          </p:spPr>
        </p:pic>
        <p:pic>
          <p:nvPicPr>
            <p:cNvPr id="42" name="Picture 41" descr="A picture containing drawing, suit&#10;&#10;Description automatically generated">
              <a:extLst>
                <a:ext uri="{FF2B5EF4-FFF2-40B4-BE49-F238E27FC236}">
                  <a16:creationId xmlns:a16="http://schemas.microsoft.com/office/drawing/2014/main" id="{B5C55006-B25E-7248-8789-ECFAD279C53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81817" y="5035290"/>
              <a:ext cx="932345" cy="244534"/>
            </a:xfrm>
            <a:prstGeom prst="rect">
              <a:avLst/>
            </a:prstGeom>
          </p:spPr>
        </p:pic>
        <p:pic>
          <p:nvPicPr>
            <p:cNvPr id="43" name="Picture 42">
              <a:extLst>
                <a:ext uri="{FF2B5EF4-FFF2-40B4-BE49-F238E27FC236}">
                  <a16:creationId xmlns:a16="http://schemas.microsoft.com/office/drawing/2014/main" id="{9C4CC612-685A-6E4E-801B-1339E155F4C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620354" y="5523510"/>
              <a:ext cx="1193118" cy="300336"/>
            </a:xfrm>
            <a:prstGeom prst="rect">
              <a:avLst/>
            </a:prstGeom>
          </p:spPr>
        </p:pic>
      </p:grpSp>
      <p:grpSp>
        <p:nvGrpSpPr>
          <p:cNvPr id="46" name="Group 45">
            <a:extLst>
              <a:ext uri="{FF2B5EF4-FFF2-40B4-BE49-F238E27FC236}">
                <a16:creationId xmlns:a16="http://schemas.microsoft.com/office/drawing/2014/main" id="{8EBBEBFF-20CE-A649-9679-E7B928389062}"/>
              </a:ext>
            </a:extLst>
          </p:cNvPr>
          <p:cNvGrpSpPr/>
          <p:nvPr/>
        </p:nvGrpSpPr>
        <p:grpSpPr>
          <a:xfrm>
            <a:off x="359999" y="5047568"/>
            <a:ext cx="4277756" cy="378600"/>
            <a:chOff x="194594" y="4925368"/>
            <a:chExt cx="4277756" cy="378600"/>
          </a:xfrm>
        </p:grpSpPr>
        <p:pic>
          <p:nvPicPr>
            <p:cNvPr id="20" name="Picture 294">
              <a:extLst>
                <a:ext uri="{FF2B5EF4-FFF2-40B4-BE49-F238E27FC236}">
                  <a16:creationId xmlns:a16="http://schemas.microsoft.com/office/drawing/2014/main" id="{852C977D-BB5B-8E46-AC98-9072D9DB512C}"/>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036235" y="5008395"/>
              <a:ext cx="1279720" cy="244629"/>
            </a:xfrm>
            <a:prstGeom prst="rect">
              <a:avLst/>
            </a:prstGeom>
            <a:noFill/>
            <a:ln w="9525">
              <a:noFill/>
              <a:miter lim="800000"/>
              <a:headEnd/>
              <a:tailEnd/>
            </a:ln>
            <a:effectLst/>
          </p:spPr>
        </p:pic>
        <p:pic>
          <p:nvPicPr>
            <p:cNvPr id="22" name="Picture 21" descr="pic_cb9bf549.png">
              <a:extLst>
                <a:ext uri="{FF2B5EF4-FFF2-40B4-BE49-F238E27FC236}">
                  <a16:creationId xmlns:a16="http://schemas.microsoft.com/office/drawing/2014/main" id="{150F6237-E192-ED44-A46D-1232C6F18BB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700268" y="4945485"/>
              <a:ext cx="772082" cy="358483"/>
            </a:xfrm>
            <a:prstGeom prst="rect">
              <a:avLst/>
            </a:prstGeom>
          </p:spPr>
        </p:pic>
        <p:pic>
          <p:nvPicPr>
            <p:cNvPr id="45" name="Picture 44" descr="image.jpg">
              <a:extLst>
                <a:ext uri="{FF2B5EF4-FFF2-40B4-BE49-F238E27FC236}">
                  <a16:creationId xmlns:a16="http://schemas.microsoft.com/office/drawing/2014/main" id="{C896B73C-5BD5-1E4C-9B0A-74A2774E8C9D}"/>
                </a:ext>
              </a:extLst>
            </p:cNvPr>
            <p:cNvPicPr>
              <a:picLocks noChangeAspect="1"/>
            </p:cNvPicPr>
            <p:nvPr/>
          </p:nvPicPr>
          <p:blipFill rotWithShape="1">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94594" y="4925368"/>
              <a:ext cx="1696573" cy="358722"/>
            </a:xfrm>
            <a:prstGeom prst="rect">
              <a:avLst/>
            </a:prstGeom>
          </p:spPr>
        </p:pic>
      </p:grpSp>
      <p:cxnSp>
        <p:nvCxnSpPr>
          <p:cNvPr id="50" name="Straight Connector 49">
            <a:extLst>
              <a:ext uri="{FF2B5EF4-FFF2-40B4-BE49-F238E27FC236}">
                <a16:creationId xmlns:a16="http://schemas.microsoft.com/office/drawing/2014/main" id="{7860E014-449A-5D42-89F7-BDA92C4F0B45}"/>
              </a:ext>
            </a:extLst>
          </p:cNvPr>
          <p:cNvCxnSpPr>
            <a:cxnSpLocks/>
          </p:cNvCxnSpPr>
          <p:nvPr/>
        </p:nvCxnSpPr>
        <p:spPr>
          <a:xfrm>
            <a:off x="359999" y="4790146"/>
            <a:ext cx="5655343" cy="0"/>
          </a:xfrm>
          <a:prstGeom prst="line">
            <a:avLst/>
          </a:prstGeom>
          <a:ln w="9525">
            <a:solidFill>
              <a:schemeClr val="accent1"/>
            </a:solidFill>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6E15E4FE-43C1-E244-9C8E-41C98494956A}"/>
              </a:ext>
            </a:extLst>
          </p:cNvPr>
          <p:cNvCxnSpPr>
            <a:cxnSpLocks/>
          </p:cNvCxnSpPr>
          <p:nvPr/>
        </p:nvCxnSpPr>
        <p:spPr>
          <a:xfrm>
            <a:off x="6166166" y="4780768"/>
            <a:ext cx="5655343" cy="0"/>
          </a:xfrm>
          <a:prstGeom prst="line">
            <a:avLst/>
          </a:prstGeom>
          <a:ln w="9525">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53" name="Freeform 52">
            <a:extLst>
              <a:ext uri="{FF2B5EF4-FFF2-40B4-BE49-F238E27FC236}">
                <a16:creationId xmlns:a16="http://schemas.microsoft.com/office/drawing/2014/main" id="{DE3C457F-0085-614C-8943-1BEFEA93FF99}"/>
              </a:ext>
            </a:extLst>
          </p:cNvPr>
          <p:cNvSpPr/>
          <p:nvPr/>
        </p:nvSpPr>
        <p:spPr>
          <a:xfrm>
            <a:off x="1866507" y="3887793"/>
            <a:ext cx="2620652" cy="910450"/>
          </a:xfrm>
          <a:custGeom>
            <a:avLst/>
            <a:gdLst>
              <a:gd name="connsiteX0" fmla="*/ 0 w 2620652"/>
              <a:gd name="connsiteY0" fmla="*/ 1630837 h 1630837"/>
              <a:gd name="connsiteX1" fmla="*/ 0 w 2620652"/>
              <a:gd name="connsiteY1" fmla="*/ 0 h 1630837"/>
              <a:gd name="connsiteX2" fmla="*/ 2620652 w 2620652"/>
              <a:gd name="connsiteY2" fmla="*/ 0 h 1630837"/>
            </a:gdLst>
            <a:ahLst/>
            <a:cxnLst>
              <a:cxn ang="0">
                <a:pos x="connsiteX0" y="connsiteY0"/>
              </a:cxn>
              <a:cxn ang="0">
                <a:pos x="connsiteX1" y="connsiteY1"/>
              </a:cxn>
              <a:cxn ang="0">
                <a:pos x="connsiteX2" y="connsiteY2"/>
              </a:cxn>
            </a:cxnLst>
            <a:rect l="l" t="t" r="r" b="b"/>
            <a:pathLst>
              <a:path w="2620652" h="1630837">
                <a:moveTo>
                  <a:pt x="0" y="1630837"/>
                </a:moveTo>
                <a:lnTo>
                  <a:pt x="0" y="0"/>
                </a:lnTo>
                <a:lnTo>
                  <a:pt x="2620652" y="0"/>
                </a:lnTo>
              </a:path>
            </a:pathLst>
          </a:custGeom>
          <a:noFill/>
          <a:ln w="9525">
            <a:solidFill>
              <a:schemeClr val="accent1"/>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Freeform 53">
            <a:extLst>
              <a:ext uri="{FF2B5EF4-FFF2-40B4-BE49-F238E27FC236}">
                <a16:creationId xmlns:a16="http://schemas.microsoft.com/office/drawing/2014/main" id="{9FC0BC3C-F43A-F34F-825A-D71C3BFACDAD}"/>
              </a:ext>
            </a:extLst>
          </p:cNvPr>
          <p:cNvSpPr/>
          <p:nvPr/>
        </p:nvSpPr>
        <p:spPr>
          <a:xfrm flipH="1">
            <a:off x="7600872" y="3879696"/>
            <a:ext cx="2620652" cy="910450"/>
          </a:xfrm>
          <a:custGeom>
            <a:avLst/>
            <a:gdLst>
              <a:gd name="connsiteX0" fmla="*/ 0 w 2620652"/>
              <a:gd name="connsiteY0" fmla="*/ 1630837 h 1630837"/>
              <a:gd name="connsiteX1" fmla="*/ 0 w 2620652"/>
              <a:gd name="connsiteY1" fmla="*/ 0 h 1630837"/>
              <a:gd name="connsiteX2" fmla="*/ 2620652 w 2620652"/>
              <a:gd name="connsiteY2" fmla="*/ 0 h 1630837"/>
            </a:gdLst>
            <a:ahLst/>
            <a:cxnLst>
              <a:cxn ang="0">
                <a:pos x="connsiteX0" y="connsiteY0"/>
              </a:cxn>
              <a:cxn ang="0">
                <a:pos x="connsiteX1" y="connsiteY1"/>
              </a:cxn>
              <a:cxn ang="0">
                <a:pos x="connsiteX2" y="connsiteY2"/>
              </a:cxn>
            </a:cxnLst>
            <a:rect l="l" t="t" r="r" b="b"/>
            <a:pathLst>
              <a:path w="2620652" h="1630837">
                <a:moveTo>
                  <a:pt x="0" y="1630837"/>
                </a:moveTo>
                <a:lnTo>
                  <a:pt x="0" y="0"/>
                </a:lnTo>
                <a:lnTo>
                  <a:pt x="2620652" y="0"/>
                </a:lnTo>
              </a:path>
            </a:pathLst>
          </a:custGeom>
          <a:noFill/>
          <a:ln w="9525">
            <a:solidFill>
              <a:schemeClr val="accent1"/>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TextBox 54">
            <a:extLst>
              <a:ext uri="{FF2B5EF4-FFF2-40B4-BE49-F238E27FC236}">
                <a16:creationId xmlns:a16="http://schemas.microsoft.com/office/drawing/2014/main" id="{CB30238D-7B91-FF46-9DAA-CE4067EE5A05}"/>
              </a:ext>
            </a:extLst>
          </p:cNvPr>
          <p:cNvSpPr txBox="1"/>
          <p:nvPr/>
        </p:nvSpPr>
        <p:spPr>
          <a:xfrm>
            <a:off x="8342822" y="3890182"/>
            <a:ext cx="1868706" cy="261610"/>
          </a:xfrm>
          <a:prstGeom prst="rect">
            <a:avLst/>
          </a:prstGeom>
          <a:noFill/>
        </p:spPr>
        <p:txBody>
          <a:bodyPr wrap="square" rtlCol="0">
            <a:spAutoFit/>
          </a:bodyPr>
          <a:lstStyle/>
          <a:p>
            <a:pPr algn="r"/>
            <a:r>
              <a:rPr lang="en-US" sz="1100" b="1" dirty="0">
                <a:cs typeface="Arial" panose="020B0604020202020204" pitchFamily="34" charset="0"/>
              </a:rPr>
              <a:t>Cash Flows</a:t>
            </a:r>
            <a:endParaRPr lang="en-US" sz="1100" b="1" baseline="30000" dirty="0">
              <a:cs typeface="Arial" panose="020B0604020202020204" pitchFamily="34" charset="0"/>
            </a:endParaRPr>
          </a:p>
        </p:txBody>
      </p:sp>
      <p:sp>
        <p:nvSpPr>
          <p:cNvPr id="60" name="Left Brace 59">
            <a:extLst>
              <a:ext uri="{FF2B5EF4-FFF2-40B4-BE49-F238E27FC236}">
                <a16:creationId xmlns:a16="http://schemas.microsoft.com/office/drawing/2014/main" id="{D8F4E0CD-2711-2642-91C1-04FAFBBFC23F}"/>
              </a:ext>
            </a:extLst>
          </p:cNvPr>
          <p:cNvSpPr/>
          <p:nvPr/>
        </p:nvSpPr>
        <p:spPr>
          <a:xfrm>
            <a:off x="7498087" y="2733163"/>
            <a:ext cx="2975091" cy="803805"/>
          </a:xfrm>
          <a:prstGeom prst="leftBrace">
            <a:avLst>
              <a:gd name="adj1" fmla="val 0"/>
              <a:gd name="adj2" fmla="val 50000"/>
            </a:avLst>
          </a:prstGeom>
          <a:ln w="12700">
            <a:solidFill>
              <a:schemeClr val="bg1">
                <a:lumMod val="85000"/>
              </a:schemeClr>
            </a:solid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1" name="Rectangle 60">
            <a:extLst>
              <a:ext uri="{FF2B5EF4-FFF2-40B4-BE49-F238E27FC236}">
                <a16:creationId xmlns:a16="http://schemas.microsoft.com/office/drawing/2014/main" id="{ED4358F8-76DA-B44A-8D2B-96E48649C14B}"/>
              </a:ext>
            </a:extLst>
          </p:cNvPr>
          <p:cNvSpPr/>
          <p:nvPr/>
        </p:nvSpPr>
        <p:spPr bwMode="auto">
          <a:xfrm>
            <a:off x="4647435" y="1706252"/>
            <a:ext cx="2842042" cy="2483391"/>
          </a:xfrm>
          <a:prstGeom prst="rect">
            <a:avLst/>
          </a:prstGeom>
          <a:solidFill>
            <a:schemeClr val="bg1">
              <a:lumMod val="95000"/>
            </a:schemeClr>
          </a:solidFill>
          <a:ln w="9525">
            <a:noFill/>
            <a:round/>
            <a:headEnd/>
            <a:tailEnd/>
          </a:ln>
          <a:effectLst/>
        </p:spPr>
        <p:txBody>
          <a:bodyPr vert="horz" wrap="square" lIns="91440" tIns="45720" rIns="91440" bIns="45720" numCol="1" anchor="ctr" anchorCtr="0" compatLnSpc="1">
            <a:prstTxWarp prst="textNoShape">
              <a:avLst/>
            </a:prstTxWarp>
          </a:bodyPr>
          <a:lstStyle/>
          <a:p>
            <a:pPr marR="0" indent="0" algn="ctr">
              <a:lnSpc>
                <a:spcPct val="100000"/>
              </a:lnSpc>
              <a:buClrTx/>
              <a:buSzTx/>
              <a:buFontTx/>
              <a:buNone/>
              <a:tabLst/>
            </a:pPr>
            <a:r>
              <a:rPr lang="en-US" sz="1600" b="1" dirty="0">
                <a:solidFill>
                  <a:schemeClr val="accent1"/>
                </a:solidFill>
                <a:latin typeface="Franklin Gothic Demi" panose="020B0603020102020204" pitchFamily="34" charset="0"/>
                <a:cs typeface="Arial" panose="020B0604020202020204" pitchFamily="34" charset="0"/>
              </a:rPr>
              <a:t>COMPASS DIVERSIFIED HOLDINGS (“TRUST”)</a:t>
            </a:r>
          </a:p>
          <a:p>
            <a:pPr marL="0" marR="0" indent="0" algn="ctr" defTabSz="914400" latinLnBrk="0">
              <a:lnSpc>
                <a:spcPct val="100000"/>
              </a:lnSpc>
              <a:spcBef>
                <a:spcPts val="600"/>
              </a:spcBef>
              <a:spcAft>
                <a:spcPts val="1800"/>
              </a:spcAft>
              <a:buClrTx/>
              <a:buSzTx/>
              <a:buFontTx/>
              <a:buNone/>
              <a:tabLst/>
            </a:pPr>
            <a:r>
              <a:rPr lang="en-US" sz="1200" dirty="0">
                <a:solidFill>
                  <a:schemeClr val="accent1"/>
                </a:solidFill>
                <a:cs typeface="Arial" panose="020B0604020202020204" pitchFamily="34" charset="0"/>
              </a:rPr>
              <a:t>NYSE: CODI</a:t>
            </a:r>
          </a:p>
          <a:p>
            <a:pPr algn="ctr"/>
            <a:r>
              <a:rPr lang="en-US" sz="1600" b="1" dirty="0">
                <a:solidFill>
                  <a:schemeClr val="accent1"/>
                </a:solidFill>
                <a:latin typeface="Franklin Gothic Demi" panose="020B0603020102020204" pitchFamily="34" charset="0"/>
                <a:cs typeface="Arial" panose="020B0604020202020204" pitchFamily="34" charset="0"/>
              </a:rPr>
              <a:t>COMPASS GROUP DIVERSIFIED HOLDINGS LLC</a:t>
            </a:r>
          </a:p>
          <a:p>
            <a:pPr algn="ctr">
              <a:spcBef>
                <a:spcPts val="600"/>
              </a:spcBef>
              <a:spcAft>
                <a:spcPts val="1800"/>
              </a:spcAft>
            </a:pPr>
            <a:r>
              <a:rPr lang="en-US" sz="1200" dirty="0">
                <a:solidFill>
                  <a:schemeClr val="accent1"/>
                </a:solidFill>
                <a:cs typeface="Arial" panose="020B0604020202020204" pitchFamily="34" charset="0"/>
              </a:rPr>
              <a:t>(“Compass” / the “Company”)</a:t>
            </a:r>
          </a:p>
        </p:txBody>
      </p:sp>
      <p:sp>
        <p:nvSpPr>
          <p:cNvPr id="62" name="Freeform 61">
            <a:extLst>
              <a:ext uri="{FF2B5EF4-FFF2-40B4-BE49-F238E27FC236}">
                <a16:creationId xmlns:a16="http://schemas.microsoft.com/office/drawing/2014/main" id="{7D135491-E768-484A-9684-A6A97247FBD2}"/>
              </a:ext>
            </a:extLst>
          </p:cNvPr>
          <p:cNvSpPr/>
          <p:nvPr/>
        </p:nvSpPr>
        <p:spPr>
          <a:xfrm rot="16200000">
            <a:off x="7204650" y="1805663"/>
            <a:ext cx="152397" cy="152398"/>
          </a:xfrm>
          <a:custGeom>
            <a:avLst/>
            <a:gdLst>
              <a:gd name="connsiteX0" fmla="*/ 471216 w 471216"/>
              <a:gd name="connsiteY0" fmla="*/ 0 h 471217"/>
              <a:gd name="connsiteX1" fmla="*/ 471216 w 471216"/>
              <a:gd name="connsiteY1" fmla="*/ 468044 h 471217"/>
              <a:gd name="connsiteX2" fmla="*/ 468043 w 471216"/>
              <a:gd name="connsiteY2" fmla="*/ 468044 h 471217"/>
              <a:gd name="connsiteX3" fmla="*/ 468043 w 471216"/>
              <a:gd name="connsiteY3" fmla="*/ 471217 h 471217"/>
              <a:gd name="connsiteX4" fmla="*/ 0 w 471216"/>
              <a:gd name="connsiteY4" fmla="*/ 471217 h 471217"/>
              <a:gd name="connsiteX5" fmla="*/ 0 w 471216"/>
              <a:gd name="connsiteY5" fmla="*/ 301629 h 471217"/>
              <a:gd name="connsiteX6" fmla="*/ 301628 w 471216"/>
              <a:gd name="connsiteY6" fmla="*/ 301629 h 471217"/>
              <a:gd name="connsiteX7" fmla="*/ 301628 w 471216"/>
              <a:gd name="connsiteY7" fmla="*/ 0 h 471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1216" h="471217">
                <a:moveTo>
                  <a:pt x="471216" y="0"/>
                </a:moveTo>
                <a:lnTo>
                  <a:pt x="471216" y="468044"/>
                </a:lnTo>
                <a:lnTo>
                  <a:pt x="468043" y="468044"/>
                </a:lnTo>
                <a:lnTo>
                  <a:pt x="468043" y="471217"/>
                </a:lnTo>
                <a:lnTo>
                  <a:pt x="0" y="471217"/>
                </a:lnTo>
                <a:lnTo>
                  <a:pt x="0" y="301629"/>
                </a:lnTo>
                <a:lnTo>
                  <a:pt x="301628" y="301629"/>
                </a:lnTo>
                <a:lnTo>
                  <a:pt x="301628" y="0"/>
                </a:lnTo>
                <a:close/>
              </a:path>
            </a:pathLst>
          </a:custGeom>
          <a:solidFill>
            <a:srgbClr val="DEB97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cxnSp>
        <p:nvCxnSpPr>
          <p:cNvPr id="3" name="Straight Connector 2">
            <a:extLst>
              <a:ext uri="{FF2B5EF4-FFF2-40B4-BE49-F238E27FC236}">
                <a16:creationId xmlns:a16="http://schemas.microsoft.com/office/drawing/2014/main" id="{6D36FF90-FB19-3344-BAD4-9ECC315029BF}"/>
              </a:ext>
            </a:extLst>
          </p:cNvPr>
          <p:cNvCxnSpPr>
            <a:stCxn id="61" idx="1"/>
            <a:endCxn id="61" idx="3"/>
          </p:cNvCxnSpPr>
          <p:nvPr/>
        </p:nvCxnSpPr>
        <p:spPr>
          <a:xfrm>
            <a:off x="4647435" y="2947948"/>
            <a:ext cx="2842042" cy="0"/>
          </a:xfrm>
          <a:prstGeom prst="line">
            <a:avLst/>
          </a:prstGeom>
          <a:ln w="19050">
            <a:solidFill>
              <a:schemeClr val="bg1"/>
            </a:solidFill>
            <a:tailEnd type="non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866B98F8-8B6C-4B25-ACA6-00863C71760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38952" y="5085373"/>
            <a:ext cx="949512" cy="350389"/>
          </a:xfrm>
          <a:prstGeom prst="rect">
            <a:avLst/>
          </a:prstGeom>
        </p:spPr>
      </p:pic>
      <p:pic>
        <p:nvPicPr>
          <p:cNvPr id="4" name="Picture 3" descr="A picture containing text, clipart&#10;&#10;Description automatically generated">
            <a:extLst>
              <a:ext uri="{FF2B5EF4-FFF2-40B4-BE49-F238E27FC236}">
                <a16:creationId xmlns:a16="http://schemas.microsoft.com/office/drawing/2014/main" id="{7CCF7734-F27E-46F1-B758-9B4D83311DF0}"/>
              </a:ext>
            </a:extLst>
          </p:cNvPr>
          <p:cNvPicPr>
            <a:picLocks noChangeAspect="1"/>
          </p:cNvPicPr>
          <p:nvPr/>
        </p:nvPicPr>
        <p:blipFill>
          <a:blip r:embed="rId13"/>
          <a:stretch>
            <a:fillRect/>
          </a:stretch>
        </p:blipFill>
        <p:spPr>
          <a:xfrm>
            <a:off x="4830749" y="5021654"/>
            <a:ext cx="1265251" cy="384636"/>
          </a:xfrm>
          <a:prstGeom prst="rect">
            <a:avLst/>
          </a:prstGeom>
        </p:spPr>
      </p:pic>
    </p:spTree>
    <p:extLst>
      <p:ext uri="{BB962C8B-B14F-4D97-AF65-F5344CB8AC3E}">
        <p14:creationId xmlns:p14="http://schemas.microsoft.com/office/powerpoint/2010/main" val="790974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Picture 66">
            <a:extLst>
              <a:ext uri="{FF2B5EF4-FFF2-40B4-BE49-F238E27FC236}">
                <a16:creationId xmlns:a16="http://schemas.microsoft.com/office/drawing/2014/main" id="{AC33D675-7A46-B143-9AF3-DAEDB79D550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8099"/>
            <a:ext cx="12191999" cy="2083625"/>
          </a:xfrm>
          <a:prstGeom prst="rect">
            <a:avLst/>
          </a:prstGeom>
        </p:spPr>
      </p:pic>
      <p:grpSp>
        <p:nvGrpSpPr>
          <p:cNvPr id="93" name="Group 92">
            <a:extLst>
              <a:ext uri="{FF2B5EF4-FFF2-40B4-BE49-F238E27FC236}">
                <a16:creationId xmlns:a16="http://schemas.microsoft.com/office/drawing/2014/main" id="{5EEB1266-AD30-254E-BD4F-AB44B3CF08F9}"/>
              </a:ext>
            </a:extLst>
          </p:cNvPr>
          <p:cNvGrpSpPr/>
          <p:nvPr/>
        </p:nvGrpSpPr>
        <p:grpSpPr>
          <a:xfrm>
            <a:off x="904238" y="2468555"/>
            <a:ext cx="1606877" cy="571500"/>
            <a:chOff x="1537066" y="1709738"/>
            <a:chExt cx="3326549" cy="571500"/>
          </a:xfrm>
        </p:grpSpPr>
        <p:sp>
          <p:nvSpPr>
            <p:cNvPr id="104" name="Rectangle 103">
              <a:extLst>
                <a:ext uri="{FF2B5EF4-FFF2-40B4-BE49-F238E27FC236}">
                  <a16:creationId xmlns:a16="http://schemas.microsoft.com/office/drawing/2014/main" id="{95742126-4219-6E43-AF91-C627D7D96EE9}"/>
                </a:ext>
              </a:extLst>
            </p:cNvPr>
            <p:cNvSpPr/>
            <p:nvPr/>
          </p:nvSpPr>
          <p:spPr>
            <a:xfrm>
              <a:off x="1537066" y="1709738"/>
              <a:ext cx="3326549" cy="571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91440" bIns="0" numCol="1" spcCol="0" rtlCol="0" fromWordArt="0" anchor="ctr" anchorCtr="0" forceAA="0" compatLnSpc="1">
              <a:prstTxWarp prst="textNoShape">
                <a:avLst/>
              </a:prstTxWarp>
              <a:noAutofit/>
            </a:bodyPr>
            <a:lstStyle/>
            <a:p>
              <a:pPr fontAlgn="t"/>
              <a:r>
                <a:rPr lang="en-US" sz="1200" b="1" cap="all" dirty="0">
                  <a:solidFill>
                    <a:schemeClr val="accent1"/>
                  </a:solidFill>
                  <a:latin typeface="Franklin Gothic Demi" panose="020B0603020102020204" pitchFamily="34" charset="0"/>
                </a:rPr>
                <a:t>Purchase Price </a:t>
              </a:r>
              <a:br>
                <a:rPr lang="en-US" sz="1200" b="1" cap="all" dirty="0">
                  <a:solidFill>
                    <a:schemeClr val="accent1"/>
                  </a:solidFill>
                  <a:latin typeface="Franklin Gothic Demi" panose="020B0603020102020204" pitchFamily="34" charset="0"/>
                </a:rPr>
              </a:br>
              <a:r>
                <a:rPr lang="en-US" sz="900" b="1" cap="all" dirty="0">
                  <a:solidFill>
                    <a:schemeClr val="accent1"/>
                  </a:solidFill>
                  <a:latin typeface="Franklin Gothic Demi" panose="020B0603020102020204" pitchFamily="34" charset="0"/>
                </a:rPr>
                <a:t>(July 2015)</a:t>
              </a:r>
              <a:endParaRPr lang="en-US" sz="1200" b="1" cap="all" dirty="0">
                <a:solidFill>
                  <a:schemeClr val="accent1"/>
                </a:solidFill>
                <a:latin typeface="Franklin Gothic Demi" panose="020B0603020102020204" pitchFamily="34" charset="0"/>
              </a:endParaRPr>
            </a:p>
          </p:txBody>
        </p:sp>
        <p:cxnSp>
          <p:nvCxnSpPr>
            <p:cNvPr id="105" name="Straight Connector 104">
              <a:extLst>
                <a:ext uri="{FF2B5EF4-FFF2-40B4-BE49-F238E27FC236}">
                  <a16:creationId xmlns:a16="http://schemas.microsoft.com/office/drawing/2014/main" id="{F6050344-145A-B94C-9DA8-48822E83362E}"/>
                </a:ext>
              </a:extLst>
            </p:cNvPr>
            <p:cNvCxnSpPr>
              <a:cxnSpLocks/>
            </p:cNvCxnSpPr>
            <p:nvPr/>
          </p:nvCxnSpPr>
          <p:spPr>
            <a:xfrm>
              <a:off x="4863615" y="1768474"/>
              <a:ext cx="0" cy="512764"/>
            </a:xfrm>
            <a:prstGeom prst="line">
              <a:avLst/>
            </a:prstGeom>
            <a:ln w="9525">
              <a:solidFill>
                <a:schemeClr val="accent1"/>
              </a:solidFill>
              <a:tailEnd type="none"/>
            </a:ln>
          </p:spPr>
          <p:style>
            <a:lnRef idx="1">
              <a:schemeClr val="accent1"/>
            </a:lnRef>
            <a:fillRef idx="0">
              <a:schemeClr val="accent1"/>
            </a:fillRef>
            <a:effectRef idx="0">
              <a:schemeClr val="accent1"/>
            </a:effectRef>
            <a:fontRef idx="minor">
              <a:schemeClr val="tx1"/>
            </a:fontRef>
          </p:style>
        </p:cxnSp>
      </p:grpSp>
      <p:sp>
        <p:nvSpPr>
          <p:cNvPr id="94" name="Rectangle 93">
            <a:extLst>
              <a:ext uri="{FF2B5EF4-FFF2-40B4-BE49-F238E27FC236}">
                <a16:creationId xmlns:a16="http://schemas.microsoft.com/office/drawing/2014/main" id="{F14F66F0-995C-F148-91A8-296B2E7C96F1}"/>
              </a:ext>
            </a:extLst>
          </p:cNvPr>
          <p:cNvSpPr/>
          <p:nvPr/>
        </p:nvSpPr>
        <p:spPr>
          <a:xfrm>
            <a:off x="2598703" y="2518305"/>
            <a:ext cx="1189698" cy="537991"/>
          </a:xfrm>
          <a:prstGeom prst="rect">
            <a:avLst/>
          </a:prstGeom>
        </p:spPr>
        <p:txBody>
          <a:bodyPr lIns="0" anchor="ctr">
            <a:noAutofit/>
          </a:bodyPr>
          <a:lstStyle/>
          <a:p>
            <a:pPr lvl="0"/>
            <a:r>
              <a:rPr lang="en-US" sz="2000" baseline="30000" dirty="0">
                <a:solidFill>
                  <a:srgbClr val="4E5050"/>
                </a:solidFill>
              </a:rPr>
              <a:t>C$</a:t>
            </a:r>
            <a:r>
              <a:rPr lang="en-US" sz="2000" dirty="0">
                <a:solidFill>
                  <a:srgbClr val="4E5050"/>
                </a:solidFill>
              </a:rPr>
              <a:t>132mm</a:t>
            </a:r>
          </a:p>
        </p:txBody>
      </p:sp>
      <p:sp>
        <p:nvSpPr>
          <p:cNvPr id="17" name="Freeform 16">
            <a:extLst>
              <a:ext uri="{FF2B5EF4-FFF2-40B4-BE49-F238E27FC236}">
                <a16:creationId xmlns:a16="http://schemas.microsoft.com/office/drawing/2014/main" id="{59EAFF74-EEC1-1445-8619-C8C03145432B}"/>
              </a:ext>
            </a:extLst>
          </p:cNvPr>
          <p:cNvSpPr/>
          <p:nvPr/>
        </p:nvSpPr>
        <p:spPr>
          <a:xfrm rot="16200000">
            <a:off x="11310247" y="326188"/>
            <a:ext cx="518216" cy="518217"/>
          </a:xfrm>
          <a:custGeom>
            <a:avLst/>
            <a:gdLst>
              <a:gd name="connsiteX0" fmla="*/ 471216 w 471216"/>
              <a:gd name="connsiteY0" fmla="*/ 0 h 471217"/>
              <a:gd name="connsiteX1" fmla="*/ 471216 w 471216"/>
              <a:gd name="connsiteY1" fmla="*/ 468044 h 471217"/>
              <a:gd name="connsiteX2" fmla="*/ 468043 w 471216"/>
              <a:gd name="connsiteY2" fmla="*/ 468044 h 471217"/>
              <a:gd name="connsiteX3" fmla="*/ 468043 w 471216"/>
              <a:gd name="connsiteY3" fmla="*/ 471217 h 471217"/>
              <a:gd name="connsiteX4" fmla="*/ 0 w 471216"/>
              <a:gd name="connsiteY4" fmla="*/ 471217 h 471217"/>
              <a:gd name="connsiteX5" fmla="*/ 0 w 471216"/>
              <a:gd name="connsiteY5" fmla="*/ 301629 h 471217"/>
              <a:gd name="connsiteX6" fmla="*/ 301628 w 471216"/>
              <a:gd name="connsiteY6" fmla="*/ 301629 h 471217"/>
              <a:gd name="connsiteX7" fmla="*/ 301628 w 471216"/>
              <a:gd name="connsiteY7" fmla="*/ 0 h 471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1216" h="471217">
                <a:moveTo>
                  <a:pt x="471216" y="0"/>
                </a:moveTo>
                <a:lnTo>
                  <a:pt x="471216" y="468044"/>
                </a:lnTo>
                <a:lnTo>
                  <a:pt x="468043" y="468044"/>
                </a:lnTo>
                <a:lnTo>
                  <a:pt x="468043" y="471217"/>
                </a:lnTo>
                <a:lnTo>
                  <a:pt x="0" y="471217"/>
                </a:lnTo>
                <a:lnTo>
                  <a:pt x="0" y="301629"/>
                </a:lnTo>
                <a:lnTo>
                  <a:pt x="301628" y="301629"/>
                </a:lnTo>
                <a:lnTo>
                  <a:pt x="301628" y="0"/>
                </a:lnTo>
                <a:close/>
              </a:path>
            </a:pathLst>
          </a:custGeom>
          <a:solidFill>
            <a:schemeClr val="accent4">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sp>
        <p:nvSpPr>
          <p:cNvPr id="19" name="Rectangle 18">
            <a:extLst>
              <a:ext uri="{FF2B5EF4-FFF2-40B4-BE49-F238E27FC236}">
                <a16:creationId xmlns:a16="http://schemas.microsoft.com/office/drawing/2014/main" id="{FC5BF484-3C3F-4340-AA4F-0E40860D8C6A}"/>
              </a:ext>
            </a:extLst>
          </p:cNvPr>
          <p:cNvSpPr/>
          <p:nvPr/>
        </p:nvSpPr>
        <p:spPr>
          <a:xfrm>
            <a:off x="359998" y="376603"/>
            <a:ext cx="3363590" cy="18663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sp>
        <p:nvSpPr>
          <p:cNvPr id="47" name="TextBox 46">
            <a:extLst>
              <a:ext uri="{FF2B5EF4-FFF2-40B4-BE49-F238E27FC236}">
                <a16:creationId xmlns:a16="http://schemas.microsoft.com/office/drawing/2014/main" id="{3C43EA06-8F74-744A-8DE5-CD447069E5DF}"/>
              </a:ext>
            </a:extLst>
          </p:cNvPr>
          <p:cNvSpPr txBox="1"/>
          <p:nvPr/>
        </p:nvSpPr>
        <p:spPr>
          <a:xfrm>
            <a:off x="359999" y="6389957"/>
            <a:ext cx="969264" cy="201168"/>
          </a:xfrm>
          <a:prstGeom prst="rect">
            <a:avLst/>
          </a:prstGeom>
        </p:spPr>
        <p:txBody>
          <a:bodyPr vert="horz" lIns="0" tIns="0" rIns="0" bIns="0" rtlCol="0" anchor="ctr"/>
          <a:lstStyle>
            <a:defPPr>
              <a:defRPr lang="en-US"/>
            </a:defPPr>
            <a:lvl1pPr algn="r">
              <a:defRPr sz="1000"/>
            </a:lvl1pPr>
          </a:lstStyle>
          <a:p>
            <a:pPr lvl="0" algn="l"/>
            <a:fld id="{40852B0B-9EFB-4F41-802D-346EA0745C48}" type="slidenum">
              <a:rPr lang="en-US" smtClean="0"/>
              <a:pPr lvl="0" algn="l"/>
              <a:t>24</a:t>
            </a:fld>
            <a:endParaRPr lang="en-US" dirty="0"/>
          </a:p>
        </p:txBody>
      </p:sp>
      <p:cxnSp>
        <p:nvCxnSpPr>
          <p:cNvPr id="106" name="Straight Connector 105">
            <a:extLst>
              <a:ext uri="{FF2B5EF4-FFF2-40B4-BE49-F238E27FC236}">
                <a16:creationId xmlns:a16="http://schemas.microsoft.com/office/drawing/2014/main" id="{3796AE24-3C60-2A45-8D35-17C223BF69C2}"/>
              </a:ext>
            </a:extLst>
          </p:cNvPr>
          <p:cNvCxnSpPr>
            <a:cxnSpLocks/>
          </p:cNvCxnSpPr>
          <p:nvPr/>
        </p:nvCxnSpPr>
        <p:spPr>
          <a:xfrm>
            <a:off x="4150059" y="2633934"/>
            <a:ext cx="0" cy="3445819"/>
          </a:xfrm>
          <a:prstGeom prst="line">
            <a:avLst/>
          </a:prstGeom>
          <a:ln w="12700">
            <a:solidFill>
              <a:schemeClr val="bg1">
                <a:lumMod val="85000"/>
              </a:schemeClr>
            </a:solidFill>
            <a:tailEnd type="none"/>
          </a:ln>
        </p:spPr>
        <p:style>
          <a:lnRef idx="1">
            <a:schemeClr val="accent1"/>
          </a:lnRef>
          <a:fillRef idx="0">
            <a:schemeClr val="accent1"/>
          </a:fillRef>
          <a:effectRef idx="0">
            <a:schemeClr val="accent1"/>
          </a:effectRef>
          <a:fontRef idx="minor">
            <a:schemeClr val="tx1"/>
          </a:fontRef>
        </p:style>
      </p:cxnSp>
      <p:grpSp>
        <p:nvGrpSpPr>
          <p:cNvPr id="107" name="Group 4">
            <a:extLst>
              <a:ext uri="{FF2B5EF4-FFF2-40B4-BE49-F238E27FC236}">
                <a16:creationId xmlns:a16="http://schemas.microsoft.com/office/drawing/2014/main" id="{5AE1F3EE-844F-1E46-A690-1B5572BA3C02}"/>
              </a:ext>
            </a:extLst>
          </p:cNvPr>
          <p:cNvGrpSpPr>
            <a:grpSpLocks noChangeAspect="1"/>
          </p:cNvGrpSpPr>
          <p:nvPr/>
        </p:nvGrpSpPr>
        <p:grpSpPr bwMode="auto">
          <a:xfrm>
            <a:off x="335836" y="2590131"/>
            <a:ext cx="390745" cy="390745"/>
            <a:chOff x="1704" y="24"/>
            <a:chExt cx="4272" cy="4272"/>
          </a:xfrm>
          <a:solidFill>
            <a:schemeClr val="accent2"/>
          </a:solidFill>
        </p:grpSpPr>
        <p:sp>
          <p:nvSpPr>
            <p:cNvPr id="108" name="Freeform 5">
              <a:extLst>
                <a:ext uri="{FF2B5EF4-FFF2-40B4-BE49-F238E27FC236}">
                  <a16:creationId xmlns:a16="http://schemas.microsoft.com/office/drawing/2014/main" id="{7D6005C7-0542-6D4B-B35D-1FC3252B0393}"/>
                </a:ext>
              </a:extLst>
            </p:cNvPr>
            <p:cNvSpPr>
              <a:spLocks noEditPoints="1"/>
            </p:cNvSpPr>
            <p:nvPr/>
          </p:nvSpPr>
          <p:spPr bwMode="auto">
            <a:xfrm>
              <a:off x="2306" y="630"/>
              <a:ext cx="846" cy="842"/>
            </a:xfrm>
            <a:custGeom>
              <a:avLst/>
              <a:gdLst>
                <a:gd name="T0" fmla="*/ 382 w 846"/>
                <a:gd name="T1" fmla="*/ 840 h 842"/>
                <a:gd name="T2" fmla="*/ 262 w 846"/>
                <a:gd name="T3" fmla="*/ 810 h 842"/>
                <a:gd name="T4" fmla="*/ 154 w 846"/>
                <a:gd name="T5" fmla="*/ 746 h 842"/>
                <a:gd name="T6" fmla="*/ 96 w 846"/>
                <a:gd name="T7" fmla="*/ 688 h 842"/>
                <a:gd name="T8" fmla="*/ 32 w 846"/>
                <a:gd name="T9" fmla="*/ 582 h 842"/>
                <a:gd name="T10" fmla="*/ 2 w 846"/>
                <a:gd name="T11" fmla="*/ 462 h 842"/>
                <a:gd name="T12" fmla="*/ 2 w 846"/>
                <a:gd name="T13" fmla="*/ 378 h 842"/>
                <a:gd name="T14" fmla="*/ 32 w 846"/>
                <a:gd name="T15" fmla="*/ 256 h 842"/>
                <a:gd name="T16" fmla="*/ 96 w 846"/>
                <a:gd name="T17" fmla="*/ 150 h 842"/>
                <a:gd name="T18" fmla="*/ 156 w 846"/>
                <a:gd name="T19" fmla="*/ 92 h 842"/>
                <a:gd name="T20" fmla="*/ 262 w 846"/>
                <a:gd name="T21" fmla="*/ 30 h 842"/>
                <a:gd name="T22" fmla="*/ 382 w 846"/>
                <a:gd name="T23" fmla="*/ 2 h 842"/>
                <a:gd name="T24" fmla="*/ 504 w 846"/>
                <a:gd name="T25" fmla="*/ 8 h 842"/>
                <a:gd name="T26" fmla="*/ 622 w 846"/>
                <a:gd name="T27" fmla="*/ 46 h 842"/>
                <a:gd name="T28" fmla="*/ 722 w 846"/>
                <a:gd name="T29" fmla="*/ 120 h 842"/>
                <a:gd name="T30" fmla="*/ 776 w 846"/>
                <a:gd name="T31" fmla="*/ 186 h 842"/>
                <a:gd name="T32" fmla="*/ 830 w 846"/>
                <a:gd name="T33" fmla="*/ 298 h 842"/>
                <a:gd name="T34" fmla="*/ 846 w 846"/>
                <a:gd name="T35" fmla="*/ 420 h 842"/>
                <a:gd name="T36" fmla="*/ 830 w 846"/>
                <a:gd name="T37" fmla="*/ 540 h 842"/>
                <a:gd name="T38" fmla="*/ 776 w 846"/>
                <a:gd name="T39" fmla="*/ 652 h 842"/>
                <a:gd name="T40" fmla="*/ 722 w 846"/>
                <a:gd name="T41" fmla="*/ 718 h 842"/>
                <a:gd name="T42" fmla="*/ 622 w 846"/>
                <a:gd name="T43" fmla="*/ 794 h 842"/>
                <a:gd name="T44" fmla="*/ 506 w 846"/>
                <a:gd name="T45" fmla="*/ 834 h 842"/>
                <a:gd name="T46" fmla="*/ 424 w 846"/>
                <a:gd name="T47" fmla="*/ 842 h 842"/>
                <a:gd name="T48" fmla="*/ 404 w 846"/>
                <a:gd name="T49" fmla="*/ 232 h 842"/>
                <a:gd name="T50" fmla="*/ 352 w 846"/>
                <a:gd name="T51" fmla="*/ 246 h 842"/>
                <a:gd name="T52" fmla="*/ 304 w 846"/>
                <a:gd name="T53" fmla="*/ 274 h 842"/>
                <a:gd name="T54" fmla="*/ 278 w 846"/>
                <a:gd name="T55" fmla="*/ 300 h 842"/>
                <a:gd name="T56" fmla="*/ 250 w 846"/>
                <a:gd name="T57" fmla="*/ 348 h 842"/>
                <a:gd name="T58" fmla="*/ 236 w 846"/>
                <a:gd name="T59" fmla="*/ 400 h 842"/>
                <a:gd name="T60" fmla="*/ 236 w 846"/>
                <a:gd name="T61" fmla="*/ 438 h 842"/>
                <a:gd name="T62" fmla="*/ 250 w 846"/>
                <a:gd name="T63" fmla="*/ 492 h 842"/>
                <a:gd name="T64" fmla="*/ 278 w 846"/>
                <a:gd name="T65" fmla="*/ 538 h 842"/>
                <a:gd name="T66" fmla="*/ 304 w 846"/>
                <a:gd name="T67" fmla="*/ 564 h 842"/>
                <a:gd name="T68" fmla="*/ 352 w 846"/>
                <a:gd name="T69" fmla="*/ 592 h 842"/>
                <a:gd name="T70" fmla="*/ 406 w 846"/>
                <a:gd name="T71" fmla="*/ 604 h 842"/>
                <a:gd name="T72" fmla="*/ 460 w 846"/>
                <a:gd name="T73" fmla="*/ 602 h 842"/>
                <a:gd name="T74" fmla="*/ 512 w 846"/>
                <a:gd name="T75" fmla="*/ 584 h 842"/>
                <a:gd name="T76" fmla="*/ 556 w 846"/>
                <a:gd name="T77" fmla="*/ 552 h 842"/>
                <a:gd name="T78" fmla="*/ 580 w 846"/>
                <a:gd name="T79" fmla="*/ 522 h 842"/>
                <a:gd name="T80" fmla="*/ 604 w 846"/>
                <a:gd name="T81" fmla="*/ 472 h 842"/>
                <a:gd name="T82" fmla="*/ 612 w 846"/>
                <a:gd name="T83" fmla="*/ 420 h 842"/>
                <a:gd name="T84" fmla="*/ 604 w 846"/>
                <a:gd name="T85" fmla="*/ 366 h 842"/>
                <a:gd name="T86" fmla="*/ 580 w 846"/>
                <a:gd name="T87" fmla="*/ 316 h 842"/>
                <a:gd name="T88" fmla="*/ 556 w 846"/>
                <a:gd name="T89" fmla="*/ 286 h 842"/>
                <a:gd name="T90" fmla="*/ 512 w 846"/>
                <a:gd name="T91" fmla="*/ 252 h 842"/>
                <a:gd name="T92" fmla="*/ 460 w 846"/>
                <a:gd name="T93" fmla="*/ 234 h 842"/>
                <a:gd name="T94" fmla="*/ 424 w 846"/>
                <a:gd name="T95" fmla="*/ 230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46" h="842">
                  <a:moveTo>
                    <a:pt x="424" y="842"/>
                  </a:moveTo>
                  <a:lnTo>
                    <a:pt x="424" y="842"/>
                  </a:lnTo>
                  <a:lnTo>
                    <a:pt x="382" y="840"/>
                  </a:lnTo>
                  <a:lnTo>
                    <a:pt x="340" y="834"/>
                  </a:lnTo>
                  <a:lnTo>
                    <a:pt x="300" y="824"/>
                  </a:lnTo>
                  <a:lnTo>
                    <a:pt x="262" y="810"/>
                  </a:lnTo>
                  <a:lnTo>
                    <a:pt x="224" y="794"/>
                  </a:lnTo>
                  <a:lnTo>
                    <a:pt x="188" y="772"/>
                  </a:lnTo>
                  <a:lnTo>
                    <a:pt x="154" y="746"/>
                  </a:lnTo>
                  <a:lnTo>
                    <a:pt x="124" y="718"/>
                  </a:lnTo>
                  <a:lnTo>
                    <a:pt x="124" y="718"/>
                  </a:lnTo>
                  <a:lnTo>
                    <a:pt x="96" y="688"/>
                  </a:lnTo>
                  <a:lnTo>
                    <a:pt x="70" y="654"/>
                  </a:lnTo>
                  <a:lnTo>
                    <a:pt x="50" y="618"/>
                  </a:lnTo>
                  <a:lnTo>
                    <a:pt x="32" y="582"/>
                  </a:lnTo>
                  <a:lnTo>
                    <a:pt x="18" y="542"/>
                  </a:lnTo>
                  <a:lnTo>
                    <a:pt x="8" y="502"/>
                  </a:lnTo>
                  <a:lnTo>
                    <a:pt x="2" y="462"/>
                  </a:lnTo>
                  <a:lnTo>
                    <a:pt x="0" y="420"/>
                  </a:lnTo>
                  <a:lnTo>
                    <a:pt x="0" y="420"/>
                  </a:lnTo>
                  <a:lnTo>
                    <a:pt x="2" y="378"/>
                  </a:lnTo>
                  <a:lnTo>
                    <a:pt x="8" y="336"/>
                  </a:lnTo>
                  <a:lnTo>
                    <a:pt x="18" y="296"/>
                  </a:lnTo>
                  <a:lnTo>
                    <a:pt x="32" y="256"/>
                  </a:lnTo>
                  <a:lnTo>
                    <a:pt x="50" y="220"/>
                  </a:lnTo>
                  <a:lnTo>
                    <a:pt x="70" y="184"/>
                  </a:lnTo>
                  <a:lnTo>
                    <a:pt x="96" y="150"/>
                  </a:lnTo>
                  <a:lnTo>
                    <a:pt x="124" y="120"/>
                  </a:lnTo>
                  <a:lnTo>
                    <a:pt x="124" y="120"/>
                  </a:lnTo>
                  <a:lnTo>
                    <a:pt x="156" y="92"/>
                  </a:lnTo>
                  <a:lnTo>
                    <a:pt x="188" y="68"/>
                  </a:lnTo>
                  <a:lnTo>
                    <a:pt x="224" y="46"/>
                  </a:lnTo>
                  <a:lnTo>
                    <a:pt x="262" y="30"/>
                  </a:lnTo>
                  <a:lnTo>
                    <a:pt x="302" y="16"/>
                  </a:lnTo>
                  <a:lnTo>
                    <a:pt x="342" y="8"/>
                  </a:lnTo>
                  <a:lnTo>
                    <a:pt x="382" y="2"/>
                  </a:lnTo>
                  <a:lnTo>
                    <a:pt x="424" y="0"/>
                  </a:lnTo>
                  <a:lnTo>
                    <a:pt x="464" y="2"/>
                  </a:lnTo>
                  <a:lnTo>
                    <a:pt x="504" y="8"/>
                  </a:lnTo>
                  <a:lnTo>
                    <a:pt x="544" y="16"/>
                  </a:lnTo>
                  <a:lnTo>
                    <a:pt x="584" y="30"/>
                  </a:lnTo>
                  <a:lnTo>
                    <a:pt x="622" y="46"/>
                  </a:lnTo>
                  <a:lnTo>
                    <a:pt x="658" y="66"/>
                  </a:lnTo>
                  <a:lnTo>
                    <a:pt x="692" y="92"/>
                  </a:lnTo>
                  <a:lnTo>
                    <a:pt x="722" y="120"/>
                  </a:lnTo>
                  <a:lnTo>
                    <a:pt x="722" y="120"/>
                  </a:lnTo>
                  <a:lnTo>
                    <a:pt x="752" y="152"/>
                  </a:lnTo>
                  <a:lnTo>
                    <a:pt x="776" y="186"/>
                  </a:lnTo>
                  <a:lnTo>
                    <a:pt x="798" y="222"/>
                  </a:lnTo>
                  <a:lnTo>
                    <a:pt x="816" y="260"/>
                  </a:lnTo>
                  <a:lnTo>
                    <a:pt x="830" y="298"/>
                  </a:lnTo>
                  <a:lnTo>
                    <a:pt x="838" y="338"/>
                  </a:lnTo>
                  <a:lnTo>
                    <a:pt x="844" y="378"/>
                  </a:lnTo>
                  <a:lnTo>
                    <a:pt x="846" y="420"/>
                  </a:lnTo>
                  <a:lnTo>
                    <a:pt x="844" y="460"/>
                  </a:lnTo>
                  <a:lnTo>
                    <a:pt x="838" y="500"/>
                  </a:lnTo>
                  <a:lnTo>
                    <a:pt x="830" y="540"/>
                  </a:lnTo>
                  <a:lnTo>
                    <a:pt x="816" y="578"/>
                  </a:lnTo>
                  <a:lnTo>
                    <a:pt x="798" y="616"/>
                  </a:lnTo>
                  <a:lnTo>
                    <a:pt x="776" y="652"/>
                  </a:lnTo>
                  <a:lnTo>
                    <a:pt x="752" y="686"/>
                  </a:lnTo>
                  <a:lnTo>
                    <a:pt x="722" y="718"/>
                  </a:lnTo>
                  <a:lnTo>
                    <a:pt x="722" y="718"/>
                  </a:lnTo>
                  <a:lnTo>
                    <a:pt x="692" y="748"/>
                  </a:lnTo>
                  <a:lnTo>
                    <a:pt x="658" y="772"/>
                  </a:lnTo>
                  <a:lnTo>
                    <a:pt x="622" y="794"/>
                  </a:lnTo>
                  <a:lnTo>
                    <a:pt x="586" y="810"/>
                  </a:lnTo>
                  <a:lnTo>
                    <a:pt x="546" y="824"/>
                  </a:lnTo>
                  <a:lnTo>
                    <a:pt x="506" y="834"/>
                  </a:lnTo>
                  <a:lnTo>
                    <a:pt x="466" y="840"/>
                  </a:lnTo>
                  <a:lnTo>
                    <a:pt x="424" y="842"/>
                  </a:lnTo>
                  <a:lnTo>
                    <a:pt x="424" y="842"/>
                  </a:lnTo>
                  <a:close/>
                  <a:moveTo>
                    <a:pt x="424" y="230"/>
                  </a:moveTo>
                  <a:lnTo>
                    <a:pt x="424" y="230"/>
                  </a:lnTo>
                  <a:lnTo>
                    <a:pt x="404" y="232"/>
                  </a:lnTo>
                  <a:lnTo>
                    <a:pt x="386" y="234"/>
                  </a:lnTo>
                  <a:lnTo>
                    <a:pt x="368" y="238"/>
                  </a:lnTo>
                  <a:lnTo>
                    <a:pt x="352" y="246"/>
                  </a:lnTo>
                  <a:lnTo>
                    <a:pt x="334" y="252"/>
                  </a:lnTo>
                  <a:lnTo>
                    <a:pt x="320" y="262"/>
                  </a:lnTo>
                  <a:lnTo>
                    <a:pt x="304" y="274"/>
                  </a:lnTo>
                  <a:lnTo>
                    <a:pt x="290" y="286"/>
                  </a:lnTo>
                  <a:lnTo>
                    <a:pt x="290" y="286"/>
                  </a:lnTo>
                  <a:lnTo>
                    <a:pt x="278" y="300"/>
                  </a:lnTo>
                  <a:lnTo>
                    <a:pt x="266" y="314"/>
                  </a:lnTo>
                  <a:lnTo>
                    <a:pt x="258" y="330"/>
                  </a:lnTo>
                  <a:lnTo>
                    <a:pt x="250" y="348"/>
                  </a:lnTo>
                  <a:lnTo>
                    <a:pt x="244" y="364"/>
                  </a:lnTo>
                  <a:lnTo>
                    <a:pt x="238" y="382"/>
                  </a:lnTo>
                  <a:lnTo>
                    <a:pt x="236" y="400"/>
                  </a:lnTo>
                  <a:lnTo>
                    <a:pt x="236" y="420"/>
                  </a:lnTo>
                  <a:lnTo>
                    <a:pt x="236" y="420"/>
                  </a:lnTo>
                  <a:lnTo>
                    <a:pt x="236" y="438"/>
                  </a:lnTo>
                  <a:lnTo>
                    <a:pt x="238" y="456"/>
                  </a:lnTo>
                  <a:lnTo>
                    <a:pt x="244" y="474"/>
                  </a:lnTo>
                  <a:lnTo>
                    <a:pt x="250" y="492"/>
                  </a:lnTo>
                  <a:lnTo>
                    <a:pt x="258" y="508"/>
                  </a:lnTo>
                  <a:lnTo>
                    <a:pt x="266" y="524"/>
                  </a:lnTo>
                  <a:lnTo>
                    <a:pt x="278" y="538"/>
                  </a:lnTo>
                  <a:lnTo>
                    <a:pt x="290" y="552"/>
                  </a:lnTo>
                  <a:lnTo>
                    <a:pt x="290" y="552"/>
                  </a:lnTo>
                  <a:lnTo>
                    <a:pt x="304" y="564"/>
                  </a:lnTo>
                  <a:lnTo>
                    <a:pt x="320" y="576"/>
                  </a:lnTo>
                  <a:lnTo>
                    <a:pt x="336" y="584"/>
                  </a:lnTo>
                  <a:lnTo>
                    <a:pt x="352" y="592"/>
                  </a:lnTo>
                  <a:lnTo>
                    <a:pt x="370" y="598"/>
                  </a:lnTo>
                  <a:lnTo>
                    <a:pt x="386" y="602"/>
                  </a:lnTo>
                  <a:lnTo>
                    <a:pt x="406" y="604"/>
                  </a:lnTo>
                  <a:lnTo>
                    <a:pt x="424" y="606"/>
                  </a:lnTo>
                  <a:lnTo>
                    <a:pt x="442" y="604"/>
                  </a:lnTo>
                  <a:lnTo>
                    <a:pt x="460" y="602"/>
                  </a:lnTo>
                  <a:lnTo>
                    <a:pt x="478" y="598"/>
                  </a:lnTo>
                  <a:lnTo>
                    <a:pt x="494" y="592"/>
                  </a:lnTo>
                  <a:lnTo>
                    <a:pt x="512" y="584"/>
                  </a:lnTo>
                  <a:lnTo>
                    <a:pt x="528" y="576"/>
                  </a:lnTo>
                  <a:lnTo>
                    <a:pt x="542" y="564"/>
                  </a:lnTo>
                  <a:lnTo>
                    <a:pt x="556" y="552"/>
                  </a:lnTo>
                  <a:lnTo>
                    <a:pt x="556" y="552"/>
                  </a:lnTo>
                  <a:lnTo>
                    <a:pt x="570" y="538"/>
                  </a:lnTo>
                  <a:lnTo>
                    <a:pt x="580" y="522"/>
                  </a:lnTo>
                  <a:lnTo>
                    <a:pt x="590" y="506"/>
                  </a:lnTo>
                  <a:lnTo>
                    <a:pt x="598" y="490"/>
                  </a:lnTo>
                  <a:lnTo>
                    <a:pt x="604" y="472"/>
                  </a:lnTo>
                  <a:lnTo>
                    <a:pt x="608" y="456"/>
                  </a:lnTo>
                  <a:lnTo>
                    <a:pt x="610" y="438"/>
                  </a:lnTo>
                  <a:lnTo>
                    <a:pt x="612" y="420"/>
                  </a:lnTo>
                  <a:lnTo>
                    <a:pt x="610" y="402"/>
                  </a:lnTo>
                  <a:lnTo>
                    <a:pt x="608" y="384"/>
                  </a:lnTo>
                  <a:lnTo>
                    <a:pt x="604" y="366"/>
                  </a:lnTo>
                  <a:lnTo>
                    <a:pt x="598" y="348"/>
                  </a:lnTo>
                  <a:lnTo>
                    <a:pt x="590" y="332"/>
                  </a:lnTo>
                  <a:lnTo>
                    <a:pt x="580" y="316"/>
                  </a:lnTo>
                  <a:lnTo>
                    <a:pt x="570" y="300"/>
                  </a:lnTo>
                  <a:lnTo>
                    <a:pt x="556" y="286"/>
                  </a:lnTo>
                  <a:lnTo>
                    <a:pt x="556" y="286"/>
                  </a:lnTo>
                  <a:lnTo>
                    <a:pt x="542" y="274"/>
                  </a:lnTo>
                  <a:lnTo>
                    <a:pt x="528" y="262"/>
                  </a:lnTo>
                  <a:lnTo>
                    <a:pt x="512" y="252"/>
                  </a:lnTo>
                  <a:lnTo>
                    <a:pt x="496" y="246"/>
                  </a:lnTo>
                  <a:lnTo>
                    <a:pt x="478" y="238"/>
                  </a:lnTo>
                  <a:lnTo>
                    <a:pt x="460" y="234"/>
                  </a:lnTo>
                  <a:lnTo>
                    <a:pt x="442" y="232"/>
                  </a:lnTo>
                  <a:lnTo>
                    <a:pt x="424" y="230"/>
                  </a:lnTo>
                  <a:lnTo>
                    <a:pt x="424" y="230"/>
                  </a:lnTo>
                  <a:close/>
                </a:path>
              </a:pathLst>
            </a:custGeom>
            <a:grpFill/>
            <a:ln>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9" name="Freeform 6">
              <a:extLst>
                <a:ext uri="{FF2B5EF4-FFF2-40B4-BE49-F238E27FC236}">
                  <a16:creationId xmlns:a16="http://schemas.microsoft.com/office/drawing/2014/main" id="{81E627CC-5C08-A44D-8496-B81E429F6FB6}"/>
                </a:ext>
              </a:extLst>
            </p:cNvPr>
            <p:cNvSpPr>
              <a:spLocks/>
            </p:cNvSpPr>
            <p:nvPr/>
          </p:nvSpPr>
          <p:spPr bwMode="auto">
            <a:xfrm>
              <a:off x="3574" y="1462"/>
              <a:ext cx="1274" cy="1274"/>
            </a:xfrm>
            <a:custGeom>
              <a:avLst/>
              <a:gdLst>
                <a:gd name="T0" fmla="*/ 1158 w 1274"/>
                <a:gd name="T1" fmla="*/ 1274 h 1274"/>
                <a:gd name="T2" fmla="*/ 1158 w 1274"/>
                <a:gd name="T3" fmla="*/ 1274 h 1274"/>
                <a:gd name="T4" fmla="*/ 1134 w 1274"/>
                <a:gd name="T5" fmla="*/ 1272 h 1274"/>
                <a:gd name="T6" fmla="*/ 1112 w 1274"/>
                <a:gd name="T7" fmla="*/ 1266 h 1274"/>
                <a:gd name="T8" fmla="*/ 1092 w 1274"/>
                <a:gd name="T9" fmla="*/ 1254 h 1274"/>
                <a:gd name="T10" fmla="*/ 1082 w 1274"/>
                <a:gd name="T11" fmla="*/ 1248 h 1274"/>
                <a:gd name="T12" fmla="*/ 1074 w 1274"/>
                <a:gd name="T13" fmla="*/ 1240 h 1274"/>
                <a:gd name="T14" fmla="*/ 34 w 1274"/>
                <a:gd name="T15" fmla="*/ 200 h 1274"/>
                <a:gd name="T16" fmla="*/ 34 w 1274"/>
                <a:gd name="T17" fmla="*/ 200 h 1274"/>
                <a:gd name="T18" fmla="*/ 26 w 1274"/>
                <a:gd name="T19" fmla="*/ 192 h 1274"/>
                <a:gd name="T20" fmla="*/ 20 w 1274"/>
                <a:gd name="T21" fmla="*/ 182 h 1274"/>
                <a:gd name="T22" fmla="*/ 10 w 1274"/>
                <a:gd name="T23" fmla="*/ 162 h 1274"/>
                <a:gd name="T24" fmla="*/ 2 w 1274"/>
                <a:gd name="T25" fmla="*/ 140 h 1274"/>
                <a:gd name="T26" fmla="*/ 0 w 1274"/>
                <a:gd name="T27" fmla="*/ 118 h 1274"/>
                <a:gd name="T28" fmla="*/ 2 w 1274"/>
                <a:gd name="T29" fmla="*/ 94 h 1274"/>
                <a:gd name="T30" fmla="*/ 10 w 1274"/>
                <a:gd name="T31" fmla="*/ 74 h 1274"/>
                <a:gd name="T32" fmla="*/ 20 w 1274"/>
                <a:gd name="T33" fmla="*/ 52 h 1274"/>
                <a:gd name="T34" fmla="*/ 26 w 1274"/>
                <a:gd name="T35" fmla="*/ 44 h 1274"/>
                <a:gd name="T36" fmla="*/ 34 w 1274"/>
                <a:gd name="T37" fmla="*/ 34 h 1274"/>
                <a:gd name="T38" fmla="*/ 34 w 1274"/>
                <a:gd name="T39" fmla="*/ 34 h 1274"/>
                <a:gd name="T40" fmla="*/ 44 w 1274"/>
                <a:gd name="T41" fmla="*/ 26 h 1274"/>
                <a:gd name="T42" fmla="*/ 54 w 1274"/>
                <a:gd name="T43" fmla="*/ 20 h 1274"/>
                <a:gd name="T44" fmla="*/ 74 w 1274"/>
                <a:gd name="T45" fmla="*/ 8 h 1274"/>
                <a:gd name="T46" fmla="*/ 96 w 1274"/>
                <a:gd name="T47" fmla="*/ 2 h 1274"/>
                <a:gd name="T48" fmla="*/ 118 w 1274"/>
                <a:gd name="T49" fmla="*/ 0 h 1274"/>
                <a:gd name="T50" fmla="*/ 140 w 1274"/>
                <a:gd name="T51" fmla="*/ 2 h 1274"/>
                <a:gd name="T52" fmla="*/ 162 w 1274"/>
                <a:gd name="T53" fmla="*/ 8 h 1274"/>
                <a:gd name="T54" fmla="*/ 182 w 1274"/>
                <a:gd name="T55" fmla="*/ 20 h 1274"/>
                <a:gd name="T56" fmla="*/ 192 w 1274"/>
                <a:gd name="T57" fmla="*/ 26 h 1274"/>
                <a:gd name="T58" fmla="*/ 202 w 1274"/>
                <a:gd name="T59" fmla="*/ 34 h 1274"/>
                <a:gd name="T60" fmla="*/ 1240 w 1274"/>
                <a:gd name="T61" fmla="*/ 1074 h 1274"/>
                <a:gd name="T62" fmla="*/ 1240 w 1274"/>
                <a:gd name="T63" fmla="*/ 1074 h 1274"/>
                <a:gd name="T64" fmla="*/ 1248 w 1274"/>
                <a:gd name="T65" fmla="*/ 1082 h 1274"/>
                <a:gd name="T66" fmla="*/ 1256 w 1274"/>
                <a:gd name="T67" fmla="*/ 1092 h 1274"/>
                <a:gd name="T68" fmla="*/ 1266 w 1274"/>
                <a:gd name="T69" fmla="*/ 1112 h 1274"/>
                <a:gd name="T70" fmla="*/ 1272 w 1274"/>
                <a:gd name="T71" fmla="*/ 1134 h 1274"/>
                <a:gd name="T72" fmla="*/ 1274 w 1274"/>
                <a:gd name="T73" fmla="*/ 1156 h 1274"/>
                <a:gd name="T74" fmla="*/ 1272 w 1274"/>
                <a:gd name="T75" fmla="*/ 1178 h 1274"/>
                <a:gd name="T76" fmla="*/ 1266 w 1274"/>
                <a:gd name="T77" fmla="*/ 1200 h 1274"/>
                <a:gd name="T78" fmla="*/ 1256 w 1274"/>
                <a:gd name="T79" fmla="*/ 1222 h 1274"/>
                <a:gd name="T80" fmla="*/ 1248 w 1274"/>
                <a:gd name="T81" fmla="*/ 1230 h 1274"/>
                <a:gd name="T82" fmla="*/ 1240 w 1274"/>
                <a:gd name="T83" fmla="*/ 1240 h 1274"/>
                <a:gd name="T84" fmla="*/ 1240 w 1274"/>
                <a:gd name="T85" fmla="*/ 1240 h 1274"/>
                <a:gd name="T86" fmla="*/ 1232 w 1274"/>
                <a:gd name="T87" fmla="*/ 1248 h 1274"/>
                <a:gd name="T88" fmla="*/ 1222 w 1274"/>
                <a:gd name="T89" fmla="*/ 1254 h 1274"/>
                <a:gd name="T90" fmla="*/ 1202 w 1274"/>
                <a:gd name="T91" fmla="*/ 1266 h 1274"/>
                <a:gd name="T92" fmla="*/ 1180 w 1274"/>
                <a:gd name="T93" fmla="*/ 1272 h 1274"/>
                <a:gd name="T94" fmla="*/ 1158 w 1274"/>
                <a:gd name="T95" fmla="*/ 1274 h 1274"/>
                <a:gd name="T96" fmla="*/ 1158 w 1274"/>
                <a:gd name="T97" fmla="*/ 1274 h 1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74" h="1274">
                  <a:moveTo>
                    <a:pt x="1158" y="1274"/>
                  </a:moveTo>
                  <a:lnTo>
                    <a:pt x="1158" y="1274"/>
                  </a:lnTo>
                  <a:lnTo>
                    <a:pt x="1134" y="1272"/>
                  </a:lnTo>
                  <a:lnTo>
                    <a:pt x="1112" y="1266"/>
                  </a:lnTo>
                  <a:lnTo>
                    <a:pt x="1092" y="1254"/>
                  </a:lnTo>
                  <a:lnTo>
                    <a:pt x="1082" y="1248"/>
                  </a:lnTo>
                  <a:lnTo>
                    <a:pt x="1074" y="1240"/>
                  </a:lnTo>
                  <a:lnTo>
                    <a:pt x="34" y="200"/>
                  </a:lnTo>
                  <a:lnTo>
                    <a:pt x="34" y="200"/>
                  </a:lnTo>
                  <a:lnTo>
                    <a:pt x="26" y="192"/>
                  </a:lnTo>
                  <a:lnTo>
                    <a:pt x="20" y="182"/>
                  </a:lnTo>
                  <a:lnTo>
                    <a:pt x="10" y="162"/>
                  </a:lnTo>
                  <a:lnTo>
                    <a:pt x="2" y="140"/>
                  </a:lnTo>
                  <a:lnTo>
                    <a:pt x="0" y="118"/>
                  </a:lnTo>
                  <a:lnTo>
                    <a:pt x="2" y="94"/>
                  </a:lnTo>
                  <a:lnTo>
                    <a:pt x="10" y="74"/>
                  </a:lnTo>
                  <a:lnTo>
                    <a:pt x="20" y="52"/>
                  </a:lnTo>
                  <a:lnTo>
                    <a:pt x="26" y="44"/>
                  </a:lnTo>
                  <a:lnTo>
                    <a:pt x="34" y="34"/>
                  </a:lnTo>
                  <a:lnTo>
                    <a:pt x="34" y="34"/>
                  </a:lnTo>
                  <a:lnTo>
                    <a:pt x="44" y="26"/>
                  </a:lnTo>
                  <a:lnTo>
                    <a:pt x="54" y="20"/>
                  </a:lnTo>
                  <a:lnTo>
                    <a:pt x="74" y="8"/>
                  </a:lnTo>
                  <a:lnTo>
                    <a:pt x="96" y="2"/>
                  </a:lnTo>
                  <a:lnTo>
                    <a:pt x="118" y="0"/>
                  </a:lnTo>
                  <a:lnTo>
                    <a:pt x="140" y="2"/>
                  </a:lnTo>
                  <a:lnTo>
                    <a:pt x="162" y="8"/>
                  </a:lnTo>
                  <a:lnTo>
                    <a:pt x="182" y="20"/>
                  </a:lnTo>
                  <a:lnTo>
                    <a:pt x="192" y="26"/>
                  </a:lnTo>
                  <a:lnTo>
                    <a:pt x="202" y="34"/>
                  </a:lnTo>
                  <a:lnTo>
                    <a:pt x="1240" y="1074"/>
                  </a:lnTo>
                  <a:lnTo>
                    <a:pt x="1240" y="1074"/>
                  </a:lnTo>
                  <a:lnTo>
                    <a:pt x="1248" y="1082"/>
                  </a:lnTo>
                  <a:lnTo>
                    <a:pt x="1256" y="1092"/>
                  </a:lnTo>
                  <a:lnTo>
                    <a:pt x="1266" y="1112"/>
                  </a:lnTo>
                  <a:lnTo>
                    <a:pt x="1272" y="1134"/>
                  </a:lnTo>
                  <a:lnTo>
                    <a:pt x="1274" y="1156"/>
                  </a:lnTo>
                  <a:lnTo>
                    <a:pt x="1272" y="1178"/>
                  </a:lnTo>
                  <a:lnTo>
                    <a:pt x="1266" y="1200"/>
                  </a:lnTo>
                  <a:lnTo>
                    <a:pt x="1256" y="1222"/>
                  </a:lnTo>
                  <a:lnTo>
                    <a:pt x="1248" y="1230"/>
                  </a:lnTo>
                  <a:lnTo>
                    <a:pt x="1240" y="1240"/>
                  </a:lnTo>
                  <a:lnTo>
                    <a:pt x="1240" y="1240"/>
                  </a:lnTo>
                  <a:lnTo>
                    <a:pt x="1232" y="1248"/>
                  </a:lnTo>
                  <a:lnTo>
                    <a:pt x="1222" y="1254"/>
                  </a:lnTo>
                  <a:lnTo>
                    <a:pt x="1202" y="1266"/>
                  </a:lnTo>
                  <a:lnTo>
                    <a:pt x="1180" y="1272"/>
                  </a:lnTo>
                  <a:lnTo>
                    <a:pt x="1158" y="1274"/>
                  </a:lnTo>
                  <a:lnTo>
                    <a:pt x="1158" y="1274"/>
                  </a:lnTo>
                  <a:close/>
                </a:path>
              </a:pathLst>
            </a:custGeom>
            <a:grpFill/>
            <a:ln>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0" name="Freeform 7">
              <a:extLst>
                <a:ext uri="{FF2B5EF4-FFF2-40B4-BE49-F238E27FC236}">
                  <a16:creationId xmlns:a16="http://schemas.microsoft.com/office/drawing/2014/main" id="{D996A5B5-3411-6040-A59A-47E248593588}"/>
                </a:ext>
              </a:extLst>
            </p:cNvPr>
            <p:cNvSpPr>
              <a:spLocks/>
            </p:cNvSpPr>
            <p:nvPr/>
          </p:nvSpPr>
          <p:spPr bwMode="auto">
            <a:xfrm>
              <a:off x="3142" y="1894"/>
              <a:ext cx="1274" cy="1274"/>
            </a:xfrm>
            <a:custGeom>
              <a:avLst/>
              <a:gdLst>
                <a:gd name="T0" fmla="*/ 1156 w 1274"/>
                <a:gd name="T1" fmla="*/ 1274 h 1274"/>
                <a:gd name="T2" fmla="*/ 1156 w 1274"/>
                <a:gd name="T3" fmla="*/ 1274 h 1274"/>
                <a:gd name="T4" fmla="*/ 1134 w 1274"/>
                <a:gd name="T5" fmla="*/ 1272 h 1274"/>
                <a:gd name="T6" fmla="*/ 1112 w 1274"/>
                <a:gd name="T7" fmla="*/ 1266 h 1274"/>
                <a:gd name="T8" fmla="*/ 1092 w 1274"/>
                <a:gd name="T9" fmla="*/ 1256 h 1274"/>
                <a:gd name="T10" fmla="*/ 1082 w 1274"/>
                <a:gd name="T11" fmla="*/ 1248 h 1274"/>
                <a:gd name="T12" fmla="*/ 1074 w 1274"/>
                <a:gd name="T13" fmla="*/ 1240 h 1274"/>
                <a:gd name="T14" fmla="*/ 34 w 1274"/>
                <a:gd name="T15" fmla="*/ 202 h 1274"/>
                <a:gd name="T16" fmla="*/ 34 w 1274"/>
                <a:gd name="T17" fmla="*/ 202 h 1274"/>
                <a:gd name="T18" fmla="*/ 26 w 1274"/>
                <a:gd name="T19" fmla="*/ 192 h 1274"/>
                <a:gd name="T20" fmla="*/ 20 w 1274"/>
                <a:gd name="T21" fmla="*/ 182 h 1274"/>
                <a:gd name="T22" fmla="*/ 8 w 1274"/>
                <a:gd name="T23" fmla="*/ 162 h 1274"/>
                <a:gd name="T24" fmla="*/ 2 w 1274"/>
                <a:gd name="T25" fmla="*/ 140 h 1274"/>
                <a:gd name="T26" fmla="*/ 0 w 1274"/>
                <a:gd name="T27" fmla="*/ 118 h 1274"/>
                <a:gd name="T28" fmla="*/ 2 w 1274"/>
                <a:gd name="T29" fmla="*/ 96 h 1274"/>
                <a:gd name="T30" fmla="*/ 8 w 1274"/>
                <a:gd name="T31" fmla="*/ 74 h 1274"/>
                <a:gd name="T32" fmla="*/ 20 w 1274"/>
                <a:gd name="T33" fmla="*/ 54 h 1274"/>
                <a:gd name="T34" fmla="*/ 26 w 1274"/>
                <a:gd name="T35" fmla="*/ 44 h 1274"/>
                <a:gd name="T36" fmla="*/ 34 w 1274"/>
                <a:gd name="T37" fmla="*/ 34 h 1274"/>
                <a:gd name="T38" fmla="*/ 34 w 1274"/>
                <a:gd name="T39" fmla="*/ 34 h 1274"/>
                <a:gd name="T40" fmla="*/ 44 w 1274"/>
                <a:gd name="T41" fmla="*/ 26 h 1274"/>
                <a:gd name="T42" fmla="*/ 52 w 1274"/>
                <a:gd name="T43" fmla="*/ 20 h 1274"/>
                <a:gd name="T44" fmla="*/ 74 w 1274"/>
                <a:gd name="T45" fmla="*/ 10 h 1274"/>
                <a:gd name="T46" fmla="*/ 96 w 1274"/>
                <a:gd name="T47" fmla="*/ 2 h 1274"/>
                <a:gd name="T48" fmla="*/ 118 w 1274"/>
                <a:gd name="T49" fmla="*/ 0 h 1274"/>
                <a:gd name="T50" fmla="*/ 140 w 1274"/>
                <a:gd name="T51" fmla="*/ 2 h 1274"/>
                <a:gd name="T52" fmla="*/ 162 w 1274"/>
                <a:gd name="T53" fmla="*/ 10 h 1274"/>
                <a:gd name="T54" fmla="*/ 182 w 1274"/>
                <a:gd name="T55" fmla="*/ 20 h 1274"/>
                <a:gd name="T56" fmla="*/ 192 w 1274"/>
                <a:gd name="T57" fmla="*/ 26 h 1274"/>
                <a:gd name="T58" fmla="*/ 200 w 1274"/>
                <a:gd name="T59" fmla="*/ 34 h 1274"/>
                <a:gd name="T60" fmla="*/ 1240 w 1274"/>
                <a:gd name="T61" fmla="*/ 1074 h 1274"/>
                <a:gd name="T62" fmla="*/ 1240 w 1274"/>
                <a:gd name="T63" fmla="*/ 1074 h 1274"/>
                <a:gd name="T64" fmla="*/ 1248 w 1274"/>
                <a:gd name="T65" fmla="*/ 1082 h 1274"/>
                <a:gd name="T66" fmla="*/ 1254 w 1274"/>
                <a:gd name="T67" fmla="*/ 1092 h 1274"/>
                <a:gd name="T68" fmla="*/ 1266 w 1274"/>
                <a:gd name="T69" fmla="*/ 1112 h 1274"/>
                <a:gd name="T70" fmla="*/ 1272 w 1274"/>
                <a:gd name="T71" fmla="*/ 1134 h 1274"/>
                <a:gd name="T72" fmla="*/ 1274 w 1274"/>
                <a:gd name="T73" fmla="*/ 1156 h 1274"/>
                <a:gd name="T74" fmla="*/ 1272 w 1274"/>
                <a:gd name="T75" fmla="*/ 1180 h 1274"/>
                <a:gd name="T76" fmla="*/ 1266 w 1274"/>
                <a:gd name="T77" fmla="*/ 1202 h 1274"/>
                <a:gd name="T78" fmla="*/ 1254 w 1274"/>
                <a:gd name="T79" fmla="*/ 1222 h 1274"/>
                <a:gd name="T80" fmla="*/ 1248 w 1274"/>
                <a:gd name="T81" fmla="*/ 1232 h 1274"/>
                <a:gd name="T82" fmla="*/ 1240 w 1274"/>
                <a:gd name="T83" fmla="*/ 1240 h 1274"/>
                <a:gd name="T84" fmla="*/ 1240 w 1274"/>
                <a:gd name="T85" fmla="*/ 1240 h 1274"/>
                <a:gd name="T86" fmla="*/ 1230 w 1274"/>
                <a:gd name="T87" fmla="*/ 1248 h 1274"/>
                <a:gd name="T88" fmla="*/ 1222 w 1274"/>
                <a:gd name="T89" fmla="*/ 1256 h 1274"/>
                <a:gd name="T90" fmla="*/ 1200 w 1274"/>
                <a:gd name="T91" fmla="*/ 1266 h 1274"/>
                <a:gd name="T92" fmla="*/ 1178 w 1274"/>
                <a:gd name="T93" fmla="*/ 1272 h 1274"/>
                <a:gd name="T94" fmla="*/ 1156 w 1274"/>
                <a:gd name="T95" fmla="*/ 1274 h 1274"/>
                <a:gd name="T96" fmla="*/ 1156 w 1274"/>
                <a:gd name="T97" fmla="*/ 1274 h 1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74" h="1274">
                  <a:moveTo>
                    <a:pt x="1156" y="1274"/>
                  </a:moveTo>
                  <a:lnTo>
                    <a:pt x="1156" y="1274"/>
                  </a:lnTo>
                  <a:lnTo>
                    <a:pt x="1134" y="1272"/>
                  </a:lnTo>
                  <a:lnTo>
                    <a:pt x="1112" y="1266"/>
                  </a:lnTo>
                  <a:lnTo>
                    <a:pt x="1092" y="1256"/>
                  </a:lnTo>
                  <a:lnTo>
                    <a:pt x="1082" y="1248"/>
                  </a:lnTo>
                  <a:lnTo>
                    <a:pt x="1074" y="1240"/>
                  </a:lnTo>
                  <a:lnTo>
                    <a:pt x="34" y="202"/>
                  </a:lnTo>
                  <a:lnTo>
                    <a:pt x="34" y="202"/>
                  </a:lnTo>
                  <a:lnTo>
                    <a:pt x="26" y="192"/>
                  </a:lnTo>
                  <a:lnTo>
                    <a:pt x="20" y="182"/>
                  </a:lnTo>
                  <a:lnTo>
                    <a:pt x="8" y="162"/>
                  </a:lnTo>
                  <a:lnTo>
                    <a:pt x="2" y="140"/>
                  </a:lnTo>
                  <a:lnTo>
                    <a:pt x="0" y="118"/>
                  </a:lnTo>
                  <a:lnTo>
                    <a:pt x="2" y="96"/>
                  </a:lnTo>
                  <a:lnTo>
                    <a:pt x="8" y="74"/>
                  </a:lnTo>
                  <a:lnTo>
                    <a:pt x="20" y="54"/>
                  </a:lnTo>
                  <a:lnTo>
                    <a:pt x="26" y="44"/>
                  </a:lnTo>
                  <a:lnTo>
                    <a:pt x="34" y="34"/>
                  </a:lnTo>
                  <a:lnTo>
                    <a:pt x="34" y="34"/>
                  </a:lnTo>
                  <a:lnTo>
                    <a:pt x="44" y="26"/>
                  </a:lnTo>
                  <a:lnTo>
                    <a:pt x="52" y="20"/>
                  </a:lnTo>
                  <a:lnTo>
                    <a:pt x="74" y="10"/>
                  </a:lnTo>
                  <a:lnTo>
                    <a:pt x="96" y="2"/>
                  </a:lnTo>
                  <a:lnTo>
                    <a:pt x="118" y="0"/>
                  </a:lnTo>
                  <a:lnTo>
                    <a:pt x="140" y="2"/>
                  </a:lnTo>
                  <a:lnTo>
                    <a:pt x="162" y="10"/>
                  </a:lnTo>
                  <a:lnTo>
                    <a:pt x="182" y="20"/>
                  </a:lnTo>
                  <a:lnTo>
                    <a:pt x="192" y="26"/>
                  </a:lnTo>
                  <a:lnTo>
                    <a:pt x="200" y="34"/>
                  </a:lnTo>
                  <a:lnTo>
                    <a:pt x="1240" y="1074"/>
                  </a:lnTo>
                  <a:lnTo>
                    <a:pt x="1240" y="1074"/>
                  </a:lnTo>
                  <a:lnTo>
                    <a:pt x="1248" y="1082"/>
                  </a:lnTo>
                  <a:lnTo>
                    <a:pt x="1254" y="1092"/>
                  </a:lnTo>
                  <a:lnTo>
                    <a:pt x="1266" y="1112"/>
                  </a:lnTo>
                  <a:lnTo>
                    <a:pt x="1272" y="1134"/>
                  </a:lnTo>
                  <a:lnTo>
                    <a:pt x="1274" y="1156"/>
                  </a:lnTo>
                  <a:lnTo>
                    <a:pt x="1272" y="1180"/>
                  </a:lnTo>
                  <a:lnTo>
                    <a:pt x="1266" y="1202"/>
                  </a:lnTo>
                  <a:lnTo>
                    <a:pt x="1254" y="1222"/>
                  </a:lnTo>
                  <a:lnTo>
                    <a:pt x="1248" y="1232"/>
                  </a:lnTo>
                  <a:lnTo>
                    <a:pt x="1240" y="1240"/>
                  </a:lnTo>
                  <a:lnTo>
                    <a:pt x="1240" y="1240"/>
                  </a:lnTo>
                  <a:lnTo>
                    <a:pt x="1230" y="1248"/>
                  </a:lnTo>
                  <a:lnTo>
                    <a:pt x="1222" y="1256"/>
                  </a:lnTo>
                  <a:lnTo>
                    <a:pt x="1200" y="1266"/>
                  </a:lnTo>
                  <a:lnTo>
                    <a:pt x="1178" y="1272"/>
                  </a:lnTo>
                  <a:lnTo>
                    <a:pt x="1156" y="1274"/>
                  </a:lnTo>
                  <a:lnTo>
                    <a:pt x="1156" y="1274"/>
                  </a:lnTo>
                  <a:close/>
                </a:path>
              </a:pathLst>
            </a:custGeom>
            <a:grpFill/>
            <a:ln>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1" name="Freeform 8">
              <a:extLst>
                <a:ext uri="{FF2B5EF4-FFF2-40B4-BE49-F238E27FC236}">
                  <a16:creationId xmlns:a16="http://schemas.microsoft.com/office/drawing/2014/main" id="{9C36B85A-DF6A-0C4F-89D0-1B7394D3A188}"/>
                </a:ext>
              </a:extLst>
            </p:cNvPr>
            <p:cNvSpPr>
              <a:spLocks noEditPoints="1"/>
            </p:cNvSpPr>
            <p:nvPr/>
          </p:nvSpPr>
          <p:spPr bwMode="auto">
            <a:xfrm>
              <a:off x="1704" y="24"/>
              <a:ext cx="4272" cy="4272"/>
            </a:xfrm>
            <a:custGeom>
              <a:avLst/>
              <a:gdLst>
                <a:gd name="T0" fmla="*/ 2358 w 4272"/>
                <a:gd name="T1" fmla="*/ 4272 h 4272"/>
                <a:gd name="T2" fmla="*/ 2358 w 4272"/>
                <a:gd name="T3" fmla="*/ 4272 h 4272"/>
                <a:gd name="T4" fmla="*/ 2334 w 4272"/>
                <a:gd name="T5" fmla="*/ 4270 h 4272"/>
                <a:gd name="T6" fmla="*/ 2312 w 4272"/>
                <a:gd name="T7" fmla="*/ 4264 h 4272"/>
                <a:gd name="T8" fmla="*/ 2292 w 4272"/>
                <a:gd name="T9" fmla="*/ 4252 h 4272"/>
                <a:gd name="T10" fmla="*/ 2282 w 4272"/>
                <a:gd name="T11" fmla="*/ 4246 h 4272"/>
                <a:gd name="T12" fmla="*/ 2274 w 4272"/>
                <a:gd name="T13" fmla="*/ 4238 h 4272"/>
                <a:gd name="T14" fmla="*/ 34 w 4272"/>
                <a:gd name="T15" fmla="*/ 1998 h 4272"/>
                <a:gd name="T16" fmla="*/ 34 w 4272"/>
                <a:gd name="T17" fmla="*/ 1998 h 4272"/>
                <a:gd name="T18" fmla="*/ 20 w 4272"/>
                <a:gd name="T19" fmla="*/ 1980 h 4272"/>
                <a:gd name="T20" fmla="*/ 8 w 4272"/>
                <a:gd name="T21" fmla="*/ 1960 h 4272"/>
                <a:gd name="T22" fmla="*/ 2 w 4272"/>
                <a:gd name="T23" fmla="*/ 1938 h 4272"/>
                <a:gd name="T24" fmla="*/ 0 w 4272"/>
                <a:gd name="T25" fmla="*/ 1914 h 4272"/>
                <a:gd name="T26" fmla="*/ 0 w 4272"/>
                <a:gd name="T27" fmla="*/ 118 h 4272"/>
                <a:gd name="T28" fmla="*/ 0 w 4272"/>
                <a:gd name="T29" fmla="*/ 118 h 4272"/>
                <a:gd name="T30" fmla="*/ 0 w 4272"/>
                <a:gd name="T31" fmla="*/ 106 h 4272"/>
                <a:gd name="T32" fmla="*/ 2 w 4272"/>
                <a:gd name="T33" fmla="*/ 94 h 4272"/>
                <a:gd name="T34" fmla="*/ 10 w 4272"/>
                <a:gd name="T35" fmla="*/ 72 h 4272"/>
                <a:gd name="T36" fmla="*/ 20 w 4272"/>
                <a:gd name="T37" fmla="*/ 52 h 4272"/>
                <a:gd name="T38" fmla="*/ 34 w 4272"/>
                <a:gd name="T39" fmla="*/ 34 h 4272"/>
                <a:gd name="T40" fmla="*/ 52 w 4272"/>
                <a:gd name="T41" fmla="*/ 20 h 4272"/>
                <a:gd name="T42" fmla="*/ 72 w 4272"/>
                <a:gd name="T43" fmla="*/ 10 h 4272"/>
                <a:gd name="T44" fmla="*/ 94 w 4272"/>
                <a:gd name="T45" fmla="*/ 2 h 4272"/>
                <a:gd name="T46" fmla="*/ 106 w 4272"/>
                <a:gd name="T47" fmla="*/ 0 h 4272"/>
                <a:gd name="T48" fmla="*/ 118 w 4272"/>
                <a:gd name="T49" fmla="*/ 0 h 4272"/>
                <a:gd name="T50" fmla="*/ 1916 w 4272"/>
                <a:gd name="T51" fmla="*/ 0 h 4272"/>
                <a:gd name="T52" fmla="*/ 1916 w 4272"/>
                <a:gd name="T53" fmla="*/ 0 h 4272"/>
                <a:gd name="T54" fmla="*/ 1938 w 4272"/>
                <a:gd name="T55" fmla="*/ 2 h 4272"/>
                <a:gd name="T56" fmla="*/ 1960 w 4272"/>
                <a:gd name="T57" fmla="*/ 8 h 4272"/>
                <a:gd name="T58" fmla="*/ 1980 w 4272"/>
                <a:gd name="T59" fmla="*/ 20 h 4272"/>
                <a:gd name="T60" fmla="*/ 1998 w 4272"/>
                <a:gd name="T61" fmla="*/ 34 h 4272"/>
                <a:gd name="T62" fmla="*/ 4238 w 4272"/>
                <a:gd name="T63" fmla="*/ 2274 h 4272"/>
                <a:gd name="T64" fmla="*/ 4238 w 4272"/>
                <a:gd name="T65" fmla="*/ 2274 h 4272"/>
                <a:gd name="T66" fmla="*/ 4246 w 4272"/>
                <a:gd name="T67" fmla="*/ 2282 h 4272"/>
                <a:gd name="T68" fmla="*/ 4252 w 4272"/>
                <a:gd name="T69" fmla="*/ 2292 h 4272"/>
                <a:gd name="T70" fmla="*/ 4264 w 4272"/>
                <a:gd name="T71" fmla="*/ 2312 h 4272"/>
                <a:gd name="T72" fmla="*/ 4270 w 4272"/>
                <a:gd name="T73" fmla="*/ 2334 h 4272"/>
                <a:gd name="T74" fmla="*/ 4272 w 4272"/>
                <a:gd name="T75" fmla="*/ 2356 h 4272"/>
                <a:gd name="T76" fmla="*/ 4270 w 4272"/>
                <a:gd name="T77" fmla="*/ 2380 h 4272"/>
                <a:gd name="T78" fmla="*/ 4264 w 4272"/>
                <a:gd name="T79" fmla="*/ 2402 h 4272"/>
                <a:gd name="T80" fmla="*/ 4252 w 4272"/>
                <a:gd name="T81" fmla="*/ 2422 h 4272"/>
                <a:gd name="T82" fmla="*/ 4246 w 4272"/>
                <a:gd name="T83" fmla="*/ 2432 h 4272"/>
                <a:gd name="T84" fmla="*/ 4238 w 4272"/>
                <a:gd name="T85" fmla="*/ 2440 h 4272"/>
                <a:gd name="T86" fmla="*/ 2440 w 4272"/>
                <a:gd name="T87" fmla="*/ 4238 h 4272"/>
                <a:gd name="T88" fmla="*/ 2440 w 4272"/>
                <a:gd name="T89" fmla="*/ 4238 h 4272"/>
                <a:gd name="T90" fmla="*/ 2432 w 4272"/>
                <a:gd name="T91" fmla="*/ 4246 h 4272"/>
                <a:gd name="T92" fmla="*/ 2422 w 4272"/>
                <a:gd name="T93" fmla="*/ 4252 h 4272"/>
                <a:gd name="T94" fmla="*/ 2402 w 4272"/>
                <a:gd name="T95" fmla="*/ 4264 h 4272"/>
                <a:gd name="T96" fmla="*/ 2380 w 4272"/>
                <a:gd name="T97" fmla="*/ 4270 h 4272"/>
                <a:gd name="T98" fmla="*/ 2358 w 4272"/>
                <a:gd name="T99" fmla="*/ 4272 h 4272"/>
                <a:gd name="T100" fmla="*/ 2358 w 4272"/>
                <a:gd name="T101" fmla="*/ 4272 h 4272"/>
                <a:gd name="T102" fmla="*/ 236 w 4272"/>
                <a:gd name="T103" fmla="*/ 1866 h 4272"/>
                <a:gd name="T104" fmla="*/ 2358 w 4272"/>
                <a:gd name="T105" fmla="*/ 3988 h 4272"/>
                <a:gd name="T106" fmla="*/ 3988 w 4272"/>
                <a:gd name="T107" fmla="*/ 2356 h 4272"/>
                <a:gd name="T108" fmla="*/ 1866 w 4272"/>
                <a:gd name="T109" fmla="*/ 236 h 4272"/>
                <a:gd name="T110" fmla="*/ 236 w 4272"/>
                <a:gd name="T111" fmla="*/ 236 h 4272"/>
                <a:gd name="T112" fmla="*/ 236 w 4272"/>
                <a:gd name="T113" fmla="*/ 1866 h 4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272" h="4272">
                  <a:moveTo>
                    <a:pt x="2358" y="4272"/>
                  </a:moveTo>
                  <a:lnTo>
                    <a:pt x="2358" y="4272"/>
                  </a:lnTo>
                  <a:lnTo>
                    <a:pt x="2334" y="4270"/>
                  </a:lnTo>
                  <a:lnTo>
                    <a:pt x="2312" y="4264"/>
                  </a:lnTo>
                  <a:lnTo>
                    <a:pt x="2292" y="4252"/>
                  </a:lnTo>
                  <a:lnTo>
                    <a:pt x="2282" y="4246"/>
                  </a:lnTo>
                  <a:lnTo>
                    <a:pt x="2274" y="4238"/>
                  </a:lnTo>
                  <a:lnTo>
                    <a:pt x="34" y="1998"/>
                  </a:lnTo>
                  <a:lnTo>
                    <a:pt x="34" y="1998"/>
                  </a:lnTo>
                  <a:lnTo>
                    <a:pt x="20" y="1980"/>
                  </a:lnTo>
                  <a:lnTo>
                    <a:pt x="8" y="1960"/>
                  </a:lnTo>
                  <a:lnTo>
                    <a:pt x="2" y="1938"/>
                  </a:lnTo>
                  <a:lnTo>
                    <a:pt x="0" y="1914"/>
                  </a:lnTo>
                  <a:lnTo>
                    <a:pt x="0" y="118"/>
                  </a:lnTo>
                  <a:lnTo>
                    <a:pt x="0" y="118"/>
                  </a:lnTo>
                  <a:lnTo>
                    <a:pt x="0" y="106"/>
                  </a:lnTo>
                  <a:lnTo>
                    <a:pt x="2" y="94"/>
                  </a:lnTo>
                  <a:lnTo>
                    <a:pt x="10" y="72"/>
                  </a:lnTo>
                  <a:lnTo>
                    <a:pt x="20" y="52"/>
                  </a:lnTo>
                  <a:lnTo>
                    <a:pt x="34" y="34"/>
                  </a:lnTo>
                  <a:lnTo>
                    <a:pt x="52" y="20"/>
                  </a:lnTo>
                  <a:lnTo>
                    <a:pt x="72" y="10"/>
                  </a:lnTo>
                  <a:lnTo>
                    <a:pt x="94" y="2"/>
                  </a:lnTo>
                  <a:lnTo>
                    <a:pt x="106" y="0"/>
                  </a:lnTo>
                  <a:lnTo>
                    <a:pt x="118" y="0"/>
                  </a:lnTo>
                  <a:lnTo>
                    <a:pt x="1916" y="0"/>
                  </a:lnTo>
                  <a:lnTo>
                    <a:pt x="1916" y="0"/>
                  </a:lnTo>
                  <a:lnTo>
                    <a:pt x="1938" y="2"/>
                  </a:lnTo>
                  <a:lnTo>
                    <a:pt x="1960" y="8"/>
                  </a:lnTo>
                  <a:lnTo>
                    <a:pt x="1980" y="20"/>
                  </a:lnTo>
                  <a:lnTo>
                    <a:pt x="1998" y="34"/>
                  </a:lnTo>
                  <a:lnTo>
                    <a:pt x="4238" y="2274"/>
                  </a:lnTo>
                  <a:lnTo>
                    <a:pt x="4238" y="2274"/>
                  </a:lnTo>
                  <a:lnTo>
                    <a:pt x="4246" y="2282"/>
                  </a:lnTo>
                  <a:lnTo>
                    <a:pt x="4252" y="2292"/>
                  </a:lnTo>
                  <a:lnTo>
                    <a:pt x="4264" y="2312"/>
                  </a:lnTo>
                  <a:lnTo>
                    <a:pt x="4270" y="2334"/>
                  </a:lnTo>
                  <a:lnTo>
                    <a:pt x="4272" y="2356"/>
                  </a:lnTo>
                  <a:lnTo>
                    <a:pt x="4270" y="2380"/>
                  </a:lnTo>
                  <a:lnTo>
                    <a:pt x="4264" y="2402"/>
                  </a:lnTo>
                  <a:lnTo>
                    <a:pt x="4252" y="2422"/>
                  </a:lnTo>
                  <a:lnTo>
                    <a:pt x="4246" y="2432"/>
                  </a:lnTo>
                  <a:lnTo>
                    <a:pt x="4238" y="2440"/>
                  </a:lnTo>
                  <a:lnTo>
                    <a:pt x="2440" y="4238"/>
                  </a:lnTo>
                  <a:lnTo>
                    <a:pt x="2440" y="4238"/>
                  </a:lnTo>
                  <a:lnTo>
                    <a:pt x="2432" y="4246"/>
                  </a:lnTo>
                  <a:lnTo>
                    <a:pt x="2422" y="4252"/>
                  </a:lnTo>
                  <a:lnTo>
                    <a:pt x="2402" y="4264"/>
                  </a:lnTo>
                  <a:lnTo>
                    <a:pt x="2380" y="4270"/>
                  </a:lnTo>
                  <a:lnTo>
                    <a:pt x="2358" y="4272"/>
                  </a:lnTo>
                  <a:lnTo>
                    <a:pt x="2358" y="4272"/>
                  </a:lnTo>
                  <a:close/>
                  <a:moveTo>
                    <a:pt x="236" y="1866"/>
                  </a:moveTo>
                  <a:lnTo>
                    <a:pt x="2358" y="3988"/>
                  </a:lnTo>
                  <a:lnTo>
                    <a:pt x="3988" y="2356"/>
                  </a:lnTo>
                  <a:lnTo>
                    <a:pt x="1866" y="236"/>
                  </a:lnTo>
                  <a:lnTo>
                    <a:pt x="236" y="236"/>
                  </a:lnTo>
                  <a:lnTo>
                    <a:pt x="236" y="1866"/>
                  </a:lnTo>
                  <a:close/>
                </a:path>
              </a:pathLst>
            </a:custGeom>
            <a:grpFill/>
            <a:ln>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16" name="Group 115">
            <a:extLst>
              <a:ext uri="{FF2B5EF4-FFF2-40B4-BE49-F238E27FC236}">
                <a16:creationId xmlns:a16="http://schemas.microsoft.com/office/drawing/2014/main" id="{34B6AB91-9099-4445-A322-C35EDA63F42B}"/>
              </a:ext>
            </a:extLst>
          </p:cNvPr>
          <p:cNvGrpSpPr/>
          <p:nvPr/>
        </p:nvGrpSpPr>
        <p:grpSpPr>
          <a:xfrm>
            <a:off x="351608" y="3211097"/>
            <a:ext cx="3709217" cy="571500"/>
            <a:chOff x="360363" y="1709738"/>
            <a:chExt cx="7678803" cy="571500"/>
          </a:xfrm>
        </p:grpSpPr>
        <p:sp>
          <p:nvSpPr>
            <p:cNvPr id="127" name="Rectangle 126">
              <a:extLst>
                <a:ext uri="{FF2B5EF4-FFF2-40B4-BE49-F238E27FC236}">
                  <a16:creationId xmlns:a16="http://schemas.microsoft.com/office/drawing/2014/main" id="{2F628C76-9E1A-5846-B28C-51F2686CE8B9}"/>
                </a:ext>
              </a:extLst>
            </p:cNvPr>
            <p:cNvSpPr/>
            <p:nvPr/>
          </p:nvSpPr>
          <p:spPr>
            <a:xfrm>
              <a:off x="1537067" y="1709738"/>
              <a:ext cx="4463680" cy="571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91440" bIns="0" numCol="1" spcCol="0" rtlCol="0" fromWordArt="0" anchor="ctr" anchorCtr="0" forceAA="0" compatLnSpc="1">
              <a:prstTxWarp prst="textNoShape">
                <a:avLst/>
              </a:prstTxWarp>
              <a:noAutofit/>
            </a:bodyPr>
            <a:lstStyle/>
            <a:p>
              <a:pPr fontAlgn="t"/>
              <a:r>
                <a:rPr lang="en-US" sz="1200" b="1" cap="all" dirty="0">
                  <a:solidFill>
                    <a:schemeClr val="accent1"/>
                  </a:solidFill>
                  <a:latin typeface="Franklin Gothic Demi" panose="020B0603020102020204" pitchFamily="34" charset="0"/>
                </a:rPr>
                <a:t>Overview</a:t>
              </a:r>
            </a:p>
          </p:txBody>
        </p:sp>
        <p:cxnSp>
          <p:nvCxnSpPr>
            <p:cNvPr id="128" name="Straight Connector 127">
              <a:extLst>
                <a:ext uri="{FF2B5EF4-FFF2-40B4-BE49-F238E27FC236}">
                  <a16:creationId xmlns:a16="http://schemas.microsoft.com/office/drawing/2014/main" id="{D0D869DC-3587-C74D-8553-7079E516E62A}"/>
                </a:ext>
              </a:extLst>
            </p:cNvPr>
            <p:cNvCxnSpPr>
              <a:cxnSpLocks/>
            </p:cNvCxnSpPr>
            <p:nvPr/>
          </p:nvCxnSpPr>
          <p:spPr>
            <a:xfrm>
              <a:off x="360363" y="2281238"/>
              <a:ext cx="7678803" cy="0"/>
            </a:xfrm>
            <a:prstGeom prst="line">
              <a:avLst/>
            </a:prstGeom>
            <a:ln w="9525">
              <a:solidFill>
                <a:schemeClr val="accent1"/>
              </a:solidFill>
              <a:tailEnd type="none"/>
            </a:ln>
          </p:spPr>
          <p:style>
            <a:lnRef idx="1">
              <a:schemeClr val="accent1"/>
            </a:lnRef>
            <a:fillRef idx="0">
              <a:schemeClr val="accent1"/>
            </a:fillRef>
            <a:effectRef idx="0">
              <a:schemeClr val="accent1"/>
            </a:effectRef>
            <a:fontRef idx="minor">
              <a:schemeClr val="tx1"/>
            </a:fontRef>
          </p:style>
        </p:cxnSp>
      </p:grpSp>
      <p:sp>
        <p:nvSpPr>
          <p:cNvPr id="117" name="Rectangle 116">
            <a:extLst>
              <a:ext uri="{FF2B5EF4-FFF2-40B4-BE49-F238E27FC236}">
                <a16:creationId xmlns:a16="http://schemas.microsoft.com/office/drawing/2014/main" id="{E10FFFE7-1CF3-B94D-9897-0275FC227B1B}"/>
              </a:ext>
            </a:extLst>
          </p:cNvPr>
          <p:cNvSpPr/>
          <p:nvPr/>
        </p:nvSpPr>
        <p:spPr>
          <a:xfrm>
            <a:off x="350073" y="3852494"/>
            <a:ext cx="3710751" cy="865499"/>
          </a:xfrm>
          <a:prstGeom prst="rect">
            <a:avLst/>
          </a:prstGeom>
        </p:spPr>
        <p:txBody>
          <a:bodyPr lIns="0">
            <a:noAutofit/>
          </a:bodyPr>
          <a:lstStyle/>
          <a:p>
            <a:r>
              <a:rPr lang="en-US" sz="900" dirty="0"/>
              <a:t>Manitoba Harvest is a pioneer and global leader in hemp-based foods, both under its own brand and as an ingredient supplier. The company is the world’s largest vertically-integrated hemp food manufacturer and is strategically located near its supply base in Canada.</a:t>
            </a:r>
          </a:p>
        </p:txBody>
      </p:sp>
      <p:sp>
        <p:nvSpPr>
          <p:cNvPr id="23" name="TextBox 22">
            <a:extLst>
              <a:ext uri="{FF2B5EF4-FFF2-40B4-BE49-F238E27FC236}">
                <a16:creationId xmlns:a16="http://schemas.microsoft.com/office/drawing/2014/main" id="{60927249-B3A1-3345-87A4-ADB8A25FA8F9}"/>
              </a:ext>
            </a:extLst>
          </p:cNvPr>
          <p:cNvSpPr txBox="1"/>
          <p:nvPr/>
        </p:nvSpPr>
        <p:spPr>
          <a:xfrm>
            <a:off x="-876693" y="4581427"/>
            <a:ext cx="65" cy="246221"/>
          </a:xfrm>
          <a:prstGeom prst="rect">
            <a:avLst/>
          </a:prstGeom>
          <a:noFill/>
        </p:spPr>
        <p:txBody>
          <a:bodyPr wrap="none" lIns="0" tIns="0" rIns="0" bIns="0" rtlCol="0">
            <a:spAutoFit/>
          </a:bodyPr>
          <a:lstStyle/>
          <a:p>
            <a:endParaRPr lang="en-US" sz="1600" dirty="0"/>
          </a:p>
        </p:txBody>
      </p:sp>
      <p:pic>
        <p:nvPicPr>
          <p:cNvPr id="68" name="Picture 67">
            <a:extLst>
              <a:ext uri="{FF2B5EF4-FFF2-40B4-BE49-F238E27FC236}">
                <a16:creationId xmlns:a16="http://schemas.microsoft.com/office/drawing/2014/main" id="{E635FCDB-4D05-9741-A9FB-8E0127BE6489}"/>
              </a:ext>
            </a:extLst>
          </p:cNvPr>
          <p:cNvPicPr>
            <a:picLocks noChangeAspect="1"/>
          </p:cNvPicPr>
          <p:nvPr/>
        </p:nvPicPr>
        <p:blipFill>
          <a:blip r:embed="rId4" cstate="screen">
            <a:biLevel thresh="25000"/>
            <a:extLst>
              <a:ext uri="{28A0092B-C50C-407E-A947-70E740481C1C}">
                <a14:useLocalDpi xmlns:a14="http://schemas.microsoft.com/office/drawing/2010/main"/>
              </a:ext>
            </a:extLst>
          </a:blip>
          <a:stretch>
            <a:fillRect/>
          </a:stretch>
        </p:blipFill>
        <p:spPr>
          <a:xfrm>
            <a:off x="1349913" y="778202"/>
            <a:ext cx="1248790" cy="1022317"/>
          </a:xfrm>
          <a:prstGeom prst="rect">
            <a:avLst/>
          </a:prstGeom>
        </p:spPr>
      </p:pic>
      <p:grpSp>
        <p:nvGrpSpPr>
          <p:cNvPr id="72" name="Group 71">
            <a:extLst>
              <a:ext uri="{FF2B5EF4-FFF2-40B4-BE49-F238E27FC236}">
                <a16:creationId xmlns:a16="http://schemas.microsoft.com/office/drawing/2014/main" id="{3ACBDFFC-21A7-A64E-B0CB-FAFD84D0AA0B}"/>
              </a:ext>
            </a:extLst>
          </p:cNvPr>
          <p:cNvGrpSpPr/>
          <p:nvPr/>
        </p:nvGrpSpPr>
        <p:grpSpPr>
          <a:xfrm>
            <a:off x="411829" y="3239591"/>
            <a:ext cx="310047" cy="380651"/>
            <a:chOff x="-5377031" y="2434135"/>
            <a:chExt cx="1443038" cy="1771650"/>
          </a:xfrm>
          <a:solidFill>
            <a:schemeClr val="accent2"/>
          </a:solidFill>
        </p:grpSpPr>
        <p:sp>
          <p:nvSpPr>
            <p:cNvPr id="73" name="Freeform 13">
              <a:extLst>
                <a:ext uri="{FF2B5EF4-FFF2-40B4-BE49-F238E27FC236}">
                  <a16:creationId xmlns:a16="http://schemas.microsoft.com/office/drawing/2014/main" id="{42F62F52-EE3F-6043-965D-67D6AE9ACBDF}"/>
                </a:ext>
              </a:extLst>
            </p:cNvPr>
            <p:cNvSpPr>
              <a:spLocks/>
            </p:cNvSpPr>
            <p:nvPr/>
          </p:nvSpPr>
          <p:spPr bwMode="auto">
            <a:xfrm>
              <a:off x="-5130968" y="3138985"/>
              <a:ext cx="271463" cy="238125"/>
            </a:xfrm>
            <a:custGeom>
              <a:avLst/>
              <a:gdLst>
                <a:gd name="T0" fmla="*/ 77 w 171"/>
                <a:gd name="T1" fmla="*/ 150 h 150"/>
                <a:gd name="T2" fmla="*/ 0 w 171"/>
                <a:gd name="T3" fmla="*/ 88 h 150"/>
                <a:gd name="T4" fmla="*/ 29 w 171"/>
                <a:gd name="T5" fmla="*/ 51 h 150"/>
                <a:gd name="T6" fmla="*/ 69 w 171"/>
                <a:gd name="T7" fmla="*/ 82 h 150"/>
                <a:gd name="T8" fmla="*/ 133 w 171"/>
                <a:gd name="T9" fmla="*/ 0 h 150"/>
                <a:gd name="T10" fmla="*/ 171 w 171"/>
                <a:gd name="T11" fmla="*/ 29 h 150"/>
                <a:gd name="T12" fmla="*/ 77 w 171"/>
                <a:gd name="T13" fmla="*/ 150 h 150"/>
              </a:gdLst>
              <a:ahLst/>
              <a:cxnLst>
                <a:cxn ang="0">
                  <a:pos x="T0" y="T1"/>
                </a:cxn>
                <a:cxn ang="0">
                  <a:pos x="T2" y="T3"/>
                </a:cxn>
                <a:cxn ang="0">
                  <a:pos x="T4" y="T5"/>
                </a:cxn>
                <a:cxn ang="0">
                  <a:pos x="T6" y="T7"/>
                </a:cxn>
                <a:cxn ang="0">
                  <a:pos x="T8" y="T9"/>
                </a:cxn>
                <a:cxn ang="0">
                  <a:pos x="T10" y="T11"/>
                </a:cxn>
                <a:cxn ang="0">
                  <a:pos x="T12" y="T13"/>
                </a:cxn>
              </a:cxnLst>
              <a:rect l="0" t="0" r="r" b="b"/>
              <a:pathLst>
                <a:path w="171" h="150">
                  <a:moveTo>
                    <a:pt x="77" y="150"/>
                  </a:moveTo>
                  <a:lnTo>
                    <a:pt x="0" y="88"/>
                  </a:lnTo>
                  <a:lnTo>
                    <a:pt x="29" y="51"/>
                  </a:lnTo>
                  <a:lnTo>
                    <a:pt x="69" y="82"/>
                  </a:lnTo>
                  <a:lnTo>
                    <a:pt x="133" y="0"/>
                  </a:lnTo>
                  <a:lnTo>
                    <a:pt x="171" y="29"/>
                  </a:lnTo>
                  <a:lnTo>
                    <a:pt x="77" y="150"/>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74" name="Freeform 14">
              <a:extLst>
                <a:ext uri="{FF2B5EF4-FFF2-40B4-BE49-F238E27FC236}">
                  <a16:creationId xmlns:a16="http://schemas.microsoft.com/office/drawing/2014/main" id="{706845B2-FE9E-2B41-805B-A66163B3EE44}"/>
                </a:ext>
              </a:extLst>
            </p:cNvPr>
            <p:cNvSpPr>
              <a:spLocks/>
            </p:cNvSpPr>
            <p:nvPr/>
          </p:nvSpPr>
          <p:spPr bwMode="auto">
            <a:xfrm>
              <a:off x="-5130968" y="3418385"/>
              <a:ext cx="271463" cy="241300"/>
            </a:xfrm>
            <a:custGeom>
              <a:avLst/>
              <a:gdLst>
                <a:gd name="T0" fmla="*/ 77 w 171"/>
                <a:gd name="T1" fmla="*/ 152 h 152"/>
                <a:gd name="T2" fmla="*/ 0 w 171"/>
                <a:gd name="T3" fmla="*/ 90 h 152"/>
                <a:gd name="T4" fmla="*/ 29 w 171"/>
                <a:gd name="T5" fmla="*/ 51 h 152"/>
                <a:gd name="T6" fmla="*/ 69 w 171"/>
                <a:gd name="T7" fmla="*/ 84 h 152"/>
                <a:gd name="T8" fmla="*/ 133 w 171"/>
                <a:gd name="T9" fmla="*/ 0 h 152"/>
                <a:gd name="T10" fmla="*/ 171 w 171"/>
                <a:gd name="T11" fmla="*/ 29 h 152"/>
                <a:gd name="T12" fmla="*/ 77 w 171"/>
                <a:gd name="T13" fmla="*/ 152 h 152"/>
              </a:gdLst>
              <a:ahLst/>
              <a:cxnLst>
                <a:cxn ang="0">
                  <a:pos x="T0" y="T1"/>
                </a:cxn>
                <a:cxn ang="0">
                  <a:pos x="T2" y="T3"/>
                </a:cxn>
                <a:cxn ang="0">
                  <a:pos x="T4" y="T5"/>
                </a:cxn>
                <a:cxn ang="0">
                  <a:pos x="T6" y="T7"/>
                </a:cxn>
                <a:cxn ang="0">
                  <a:pos x="T8" y="T9"/>
                </a:cxn>
                <a:cxn ang="0">
                  <a:pos x="T10" y="T11"/>
                </a:cxn>
                <a:cxn ang="0">
                  <a:pos x="T12" y="T13"/>
                </a:cxn>
              </a:cxnLst>
              <a:rect l="0" t="0" r="r" b="b"/>
              <a:pathLst>
                <a:path w="171" h="152">
                  <a:moveTo>
                    <a:pt x="77" y="152"/>
                  </a:moveTo>
                  <a:lnTo>
                    <a:pt x="0" y="90"/>
                  </a:lnTo>
                  <a:lnTo>
                    <a:pt x="29" y="51"/>
                  </a:lnTo>
                  <a:lnTo>
                    <a:pt x="69" y="84"/>
                  </a:lnTo>
                  <a:lnTo>
                    <a:pt x="133" y="0"/>
                  </a:lnTo>
                  <a:lnTo>
                    <a:pt x="171" y="29"/>
                  </a:lnTo>
                  <a:lnTo>
                    <a:pt x="77" y="152"/>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75" name="Freeform 15">
              <a:extLst>
                <a:ext uri="{FF2B5EF4-FFF2-40B4-BE49-F238E27FC236}">
                  <a16:creationId xmlns:a16="http://schemas.microsoft.com/office/drawing/2014/main" id="{FD30E810-6445-2343-8A8A-7B5F86EF82C1}"/>
                </a:ext>
              </a:extLst>
            </p:cNvPr>
            <p:cNvSpPr>
              <a:spLocks/>
            </p:cNvSpPr>
            <p:nvPr/>
          </p:nvSpPr>
          <p:spPr bwMode="auto">
            <a:xfrm>
              <a:off x="-5130968" y="3699373"/>
              <a:ext cx="271463" cy="239713"/>
            </a:xfrm>
            <a:custGeom>
              <a:avLst/>
              <a:gdLst>
                <a:gd name="T0" fmla="*/ 77 w 171"/>
                <a:gd name="T1" fmla="*/ 151 h 151"/>
                <a:gd name="T2" fmla="*/ 0 w 171"/>
                <a:gd name="T3" fmla="*/ 89 h 151"/>
                <a:gd name="T4" fmla="*/ 29 w 171"/>
                <a:gd name="T5" fmla="*/ 52 h 151"/>
                <a:gd name="T6" fmla="*/ 69 w 171"/>
                <a:gd name="T7" fmla="*/ 83 h 151"/>
                <a:gd name="T8" fmla="*/ 133 w 171"/>
                <a:gd name="T9" fmla="*/ 0 h 151"/>
                <a:gd name="T10" fmla="*/ 171 w 171"/>
                <a:gd name="T11" fmla="*/ 30 h 151"/>
                <a:gd name="T12" fmla="*/ 77 w 171"/>
                <a:gd name="T13" fmla="*/ 151 h 151"/>
              </a:gdLst>
              <a:ahLst/>
              <a:cxnLst>
                <a:cxn ang="0">
                  <a:pos x="T0" y="T1"/>
                </a:cxn>
                <a:cxn ang="0">
                  <a:pos x="T2" y="T3"/>
                </a:cxn>
                <a:cxn ang="0">
                  <a:pos x="T4" y="T5"/>
                </a:cxn>
                <a:cxn ang="0">
                  <a:pos x="T6" y="T7"/>
                </a:cxn>
                <a:cxn ang="0">
                  <a:pos x="T8" y="T9"/>
                </a:cxn>
                <a:cxn ang="0">
                  <a:pos x="T10" y="T11"/>
                </a:cxn>
                <a:cxn ang="0">
                  <a:pos x="T12" y="T13"/>
                </a:cxn>
              </a:cxnLst>
              <a:rect l="0" t="0" r="r" b="b"/>
              <a:pathLst>
                <a:path w="171" h="151">
                  <a:moveTo>
                    <a:pt x="77" y="151"/>
                  </a:moveTo>
                  <a:lnTo>
                    <a:pt x="0" y="89"/>
                  </a:lnTo>
                  <a:lnTo>
                    <a:pt x="29" y="52"/>
                  </a:lnTo>
                  <a:lnTo>
                    <a:pt x="69" y="83"/>
                  </a:lnTo>
                  <a:lnTo>
                    <a:pt x="133" y="0"/>
                  </a:lnTo>
                  <a:lnTo>
                    <a:pt x="171" y="30"/>
                  </a:lnTo>
                  <a:lnTo>
                    <a:pt x="77" y="151"/>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76" name="Freeform 16">
              <a:extLst>
                <a:ext uri="{FF2B5EF4-FFF2-40B4-BE49-F238E27FC236}">
                  <a16:creationId xmlns:a16="http://schemas.microsoft.com/office/drawing/2014/main" id="{8BEF57CA-A5F0-4841-936C-A0540398BD70}"/>
                </a:ext>
              </a:extLst>
            </p:cNvPr>
            <p:cNvSpPr>
              <a:spLocks noEditPoints="1"/>
            </p:cNvSpPr>
            <p:nvPr/>
          </p:nvSpPr>
          <p:spPr bwMode="auto">
            <a:xfrm>
              <a:off x="-5377031" y="2434135"/>
              <a:ext cx="1443038" cy="1771650"/>
            </a:xfrm>
            <a:custGeom>
              <a:avLst/>
              <a:gdLst>
                <a:gd name="T0" fmla="*/ 285 w 909"/>
                <a:gd name="T1" fmla="*/ 0 h 1116"/>
                <a:gd name="T2" fmla="*/ 278 w 909"/>
                <a:gd name="T3" fmla="*/ 2 h 1116"/>
                <a:gd name="T4" fmla="*/ 270 w 909"/>
                <a:gd name="T5" fmla="*/ 4 h 1116"/>
                <a:gd name="T6" fmla="*/ 14 w 909"/>
                <a:gd name="T7" fmla="*/ 219 h 1116"/>
                <a:gd name="T8" fmla="*/ 8 w 909"/>
                <a:gd name="T9" fmla="*/ 225 h 1116"/>
                <a:gd name="T10" fmla="*/ 3 w 909"/>
                <a:gd name="T11" fmla="*/ 237 h 1116"/>
                <a:gd name="T12" fmla="*/ 0 w 909"/>
                <a:gd name="T13" fmla="*/ 243 h 1116"/>
                <a:gd name="T14" fmla="*/ 0 w 909"/>
                <a:gd name="T15" fmla="*/ 1020 h 1116"/>
                <a:gd name="T16" fmla="*/ 3 w 909"/>
                <a:gd name="T17" fmla="*/ 1040 h 1116"/>
                <a:gd name="T18" fmla="*/ 8 w 909"/>
                <a:gd name="T19" fmla="*/ 1059 h 1116"/>
                <a:gd name="T20" fmla="*/ 17 w 909"/>
                <a:gd name="T21" fmla="*/ 1075 h 1116"/>
                <a:gd name="T22" fmla="*/ 43 w 909"/>
                <a:gd name="T23" fmla="*/ 1100 h 1116"/>
                <a:gd name="T24" fmla="*/ 59 w 909"/>
                <a:gd name="T25" fmla="*/ 1109 h 1116"/>
                <a:gd name="T26" fmla="*/ 77 w 909"/>
                <a:gd name="T27" fmla="*/ 1115 h 1116"/>
                <a:gd name="T28" fmla="*/ 97 w 909"/>
                <a:gd name="T29" fmla="*/ 1116 h 1116"/>
                <a:gd name="T30" fmla="*/ 811 w 909"/>
                <a:gd name="T31" fmla="*/ 1116 h 1116"/>
                <a:gd name="T32" fmla="*/ 832 w 909"/>
                <a:gd name="T33" fmla="*/ 1115 h 1116"/>
                <a:gd name="T34" fmla="*/ 850 w 909"/>
                <a:gd name="T35" fmla="*/ 1109 h 1116"/>
                <a:gd name="T36" fmla="*/ 866 w 909"/>
                <a:gd name="T37" fmla="*/ 1100 h 1116"/>
                <a:gd name="T38" fmla="*/ 891 w 909"/>
                <a:gd name="T39" fmla="*/ 1075 h 1116"/>
                <a:gd name="T40" fmla="*/ 900 w 909"/>
                <a:gd name="T41" fmla="*/ 1059 h 1116"/>
                <a:gd name="T42" fmla="*/ 906 w 909"/>
                <a:gd name="T43" fmla="*/ 1040 h 1116"/>
                <a:gd name="T44" fmla="*/ 909 w 909"/>
                <a:gd name="T45" fmla="*/ 1020 h 1116"/>
                <a:gd name="T46" fmla="*/ 909 w 909"/>
                <a:gd name="T47" fmla="*/ 96 h 1116"/>
                <a:gd name="T48" fmla="*/ 906 w 909"/>
                <a:gd name="T49" fmla="*/ 77 h 1116"/>
                <a:gd name="T50" fmla="*/ 900 w 909"/>
                <a:gd name="T51" fmla="*/ 59 h 1116"/>
                <a:gd name="T52" fmla="*/ 891 w 909"/>
                <a:gd name="T53" fmla="*/ 43 h 1116"/>
                <a:gd name="T54" fmla="*/ 866 w 909"/>
                <a:gd name="T55" fmla="*/ 16 h 1116"/>
                <a:gd name="T56" fmla="*/ 850 w 909"/>
                <a:gd name="T57" fmla="*/ 7 h 1116"/>
                <a:gd name="T58" fmla="*/ 832 w 909"/>
                <a:gd name="T59" fmla="*/ 2 h 1116"/>
                <a:gd name="T60" fmla="*/ 811 w 909"/>
                <a:gd name="T61" fmla="*/ 0 h 1116"/>
                <a:gd name="T62" fmla="*/ 841 w 909"/>
                <a:gd name="T63" fmla="*/ 1020 h 1116"/>
                <a:gd name="T64" fmla="*/ 841 w 909"/>
                <a:gd name="T65" fmla="*/ 1026 h 1116"/>
                <a:gd name="T66" fmla="*/ 837 w 909"/>
                <a:gd name="T67" fmla="*/ 1037 h 1116"/>
                <a:gd name="T68" fmla="*/ 828 w 909"/>
                <a:gd name="T69" fmla="*/ 1046 h 1116"/>
                <a:gd name="T70" fmla="*/ 817 w 909"/>
                <a:gd name="T71" fmla="*/ 1050 h 1116"/>
                <a:gd name="T72" fmla="*/ 97 w 909"/>
                <a:gd name="T73" fmla="*/ 1050 h 1116"/>
                <a:gd name="T74" fmla="*/ 91 w 909"/>
                <a:gd name="T75" fmla="*/ 1050 h 1116"/>
                <a:gd name="T76" fmla="*/ 81 w 909"/>
                <a:gd name="T77" fmla="*/ 1046 h 1116"/>
                <a:gd name="T78" fmla="*/ 72 w 909"/>
                <a:gd name="T79" fmla="*/ 1037 h 1116"/>
                <a:gd name="T80" fmla="*/ 68 w 909"/>
                <a:gd name="T81" fmla="*/ 1026 h 1116"/>
                <a:gd name="T82" fmla="*/ 68 w 909"/>
                <a:gd name="T83" fmla="*/ 275 h 1116"/>
                <a:gd name="T84" fmla="*/ 279 w 909"/>
                <a:gd name="T85" fmla="*/ 284 h 1116"/>
                <a:gd name="T86" fmla="*/ 177 w 909"/>
                <a:gd name="T87" fmla="*/ 352 h 1116"/>
                <a:gd name="T88" fmla="*/ 347 w 909"/>
                <a:gd name="T89" fmla="*/ 68 h 1116"/>
                <a:gd name="T90" fmla="*/ 811 w 909"/>
                <a:gd name="T91" fmla="*/ 68 h 1116"/>
                <a:gd name="T92" fmla="*/ 823 w 909"/>
                <a:gd name="T93" fmla="*/ 70 h 1116"/>
                <a:gd name="T94" fmla="*/ 832 w 909"/>
                <a:gd name="T95" fmla="*/ 75 h 1116"/>
                <a:gd name="T96" fmla="*/ 838 w 909"/>
                <a:gd name="T97" fmla="*/ 86 h 1116"/>
                <a:gd name="T98" fmla="*/ 841 w 909"/>
                <a:gd name="T99" fmla="*/ 96 h 1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09" h="1116">
                  <a:moveTo>
                    <a:pt x="811" y="0"/>
                  </a:moveTo>
                  <a:lnTo>
                    <a:pt x="285" y="0"/>
                  </a:lnTo>
                  <a:lnTo>
                    <a:pt x="278" y="2"/>
                  </a:lnTo>
                  <a:lnTo>
                    <a:pt x="278" y="2"/>
                  </a:lnTo>
                  <a:lnTo>
                    <a:pt x="278" y="2"/>
                  </a:lnTo>
                  <a:lnTo>
                    <a:pt x="270" y="4"/>
                  </a:lnTo>
                  <a:lnTo>
                    <a:pt x="264" y="9"/>
                  </a:lnTo>
                  <a:lnTo>
                    <a:pt x="14" y="219"/>
                  </a:lnTo>
                  <a:lnTo>
                    <a:pt x="14" y="219"/>
                  </a:lnTo>
                  <a:lnTo>
                    <a:pt x="8" y="225"/>
                  </a:lnTo>
                  <a:lnTo>
                    <a:pt x="6" y="231"/>
                  </a:lnTo>
                  <a:lnTo>
                    <a:pt x="3" y="237"/>
                  </a:lnTo>
                  <a:lnTo>
                    <a:pt x="1" y="243"/>
                  </a:lnTo>
                  <a:lnTo>
                    <a:pt x="0" y="243"/>
                  </a:lnTo>
                  <a:lnTo>
                    <a:pt x="0" y="1020"/>
                  </a:lnTo>
                  <a:lnTo>
                    <a:pt x="0" y="1020"/>
                  </a:lnTo>
                  <a:lnTo>
                    <a:pt x="1" y="1031"/>
                  </a:lnTo>
                  <a:lnTo>
                    <a:pt x="3" y="1040"/>
                  </a:lnTo>
                  <a:lnTo>
                    <a:pt x="4" y="1050"/>
                  </a:lnTo>
                  <a:lnTo>
                    <a:pt x="8" y="1059"/>
                  </a:lnTo>
                  <a:lnTo>
                    <a:pt x="11" y="1066"/>
                  </a:lnTo>
                  <a:lnTo>
                    <a:pt x="17" y="1075"/>
                  </a:lnTo>
                  <a:lnTo>
                    <a:pt x="29" y="1088"/>
                  </a:lnTo>
                  <a:lnTo>
                    <a:pt x="43" y="1100"/>
                  </a:lnTo>
                  <a:lnTo>
                    <a:pt x="51" y="1106"/>
                  </a:lnTo>
                  <a:lnTo>
                    <a:pt x="59" y="1109"/>
                  </a:lnTo>
                  <a:lnTo>
                    <a:pt x="68" y="1114"/>
                  </a:lnTo>
                  <a:lnTo>
                    <a:pt x="77" y="1115"/>
                  </a:lnTo>
                  <a:lnTo>
                    <a:pt x="87" y="1116"/>
                  </a:lnTo>
                  <a:lnTo>
                    <a:pt x="97" y="1116"/>
                  </a:lnTo>
                  <a:lnTo>
                    <a:pt x="811" y="1116"/>
                  </a:lnTo>
                  <a:lnTo>
                    <a:pt x="811" y="1116"/>
                  </a:lnTo>
                  <a:lnTo>
                    <a:pt x="822" y="1116"/>
                  </a:lnTo>
                  <a:lnTo>
                    <a:pt x="832" y="1115"/>
                  </a:lnTo>
                  <a:lnTo>
                    <a:pt x="841" y="1114"/>
                  </a:lnTo>
                  <a:lnTo>
                    <a:pt x="850" y="1109"/>
                  </a:lnTo>
                  <a:lnTo>
                    <a:pt x="857" y="1106"/>
                  </a:lnTo>
                  <a:lnTo>
                    <a:pt x="866" y="1100"/>
                  </a:lnTo>
                  <a:lnTo>
                    <a:pt x="879" y="1088"/>
                  </a:lnTo>
                  <a:lnTo>
                    <a:pt x="891" y="1075"/>
                  </a:lnTo>
                  <a:lnTo>
                    <a:pt x="897" y="1066"/>
                  </a:lnTo>
                  <a:lnTo>
                    <a:pt x="900" y="1059"/>
                  </a:lnTo>
                  <a:lnTo>
                    <a:pt x="905" y="1050"/>
                  </a:lnTo>
                  <a:lnTo>
                    <a:pt x="906" y="1040"/>
                  </a:lnTo>
                  <a:lnTo>
                    <a:pt x="908" y="1031"/>
                  </a:lnTo>
                  <a:lnTo>
                    <a:pt x="909" y="1020"/>
                  </a:lnTo>
                  <a:lnTo>
                    <a:pt x="909" y="96"/>
                  </a:lnTo>
                  <a:lnTo>
                    <a:pt x="909" y="96"/>
                  </a:lnTo>
                  <a:lnTo>
                    <a:pt x="908" y="87"/>
                  </a:lnTo>
                  <a:lnTo>
                    <a:pt x="906" y="77"/>
                  </a:lnTo>
                  <a:lnTo>
                    <a:pt x="905" y="68"/>
                  </a:lnTo>
                  <a:lnTo>
                    <a:pt x="900" y="59"/>
                  </a:lnTo>
                  <a:lnTo>
                    <a:pt x="897" y="50"/>
                  </a:lnTo>
                  <a:lnTo>
                    <a:pt x="891" y="43"/>
                  </a:lnTo>
                  <a:lnTo>
                    <a:pt x="879" y="28"/>
                  </a:lnTo>
                  <a:lnTo>
                    <a:pt x="866" y="16"/>
                  </a:lnTo>
                  <a:lnTo>
                    <a:pt x="857" y="12"/>
                  </a:lnTo>
                  <a:lnTo>
                    <a:pt x="850" y="7"/>
                  </a:lnTo>
                  <a:lnTo>
                    <a:pt x="841" y="4"/>
                  </a:lnTo>
                  <a:lnTo>
                    <a:pt x="832" y="2"/>
                  </a:lnTo>
                  <a:lnTo>
                    <a:pt x="822" y="0"/>
                  </a:lnTo>
                  <a:lnTo>
                    <a:pt x="811" y="0"/>
                  </a:lnTo>
                  <a:lnTo>
                    <a:pt x="811" y="0"/>
                  </a:lnTo>
                  <a:close/>
                  <a:moveTo>
                    <a:pt x="841" y="1020"/>
                  </a:moveTo>
                  <a:lnTo>
                    <a:pt x="841" y="1020"/>
                  </a:lnTo>
                  <a:lnTo>
                    <a:pt x="841" y="1026"/>
                  </a:lnTo>
                  <a:lnTo>
                    <a:pt x="838" y="1032"/>
                  </a:lnTo>
                  <a:lnTo>
                    <a:pt x="837" y="1037"/>
                  </a:lnTo>
                  <a:lnTo>
                    <a:pt x="832" y="1041"/>
                  </a:lnTo>
                  <a:lnTo>
                    <a:pt x="828" y="1046"/>
                  </a:lnTo>
                  <a:lnTo>
                    <a:pt x="823" y="1047"/>
                  </a:lnTo>
                  <a:lnTo>
                    <a:pt x="817" y="1050"/>
                  </a:lnTo>
                  <a:lnTo>
                    <a:pt x="811" y="1050"/>
                  </a:lnTo>
                  <a:lnTo>
                    <a:pt x="97" y="1050"/>
                  </a:lnTo>
                  <a:lnTo>
                    <a:pt x="97" y="1050"/>
                  </a:lnTo>
                  <a:lnTo>
                    <a:pt x="91" y="1050"/>
                  </a:lnTo>
                  <a:lnTo>
                    <a:pt x="85" y="1047"/>
                  </a:lnTo>
                  <a:lnTo>
                    <a:pt x="81" y="1046"/>
                  </a:lnTo>
                  <a:lnTo>
                    <a:pt x="77" y="1041"/>
                  </a:lnTo>
                  <a:lnTo>
                    <a:pt x="72" y="1037"/>
                  </a:lnTo>
                  <a:lnTo>
                    <a:pt x="71" y="1032"/>
                  </a:lnTo>
                  <a:lnTo>
                    <a:pt x="68" y="1026"/>
                  </a:lnTo>
                  <a:lnTo>
                    <a:pt x="68" y="1020"/>
                  </a:lnTo>
                  <a:lnTo>
                    <a:pt x="68" y="275"/>
                  </a:lnTo>
                  <a:lnTo>
                    <a:pt x="279" y="98"/>
                  </a:lnTo>
                  <a:lnTo>
                    <a:pt x="279" y="284"/>
                  </a:lnTo>
                  <a:lnTo>
                    <a:pt x="177" y="284"/>
                  </a:lnTo>
                  <a:lnTo>
                    <a:pt x="177" y="352"/>
                  </a:lnTo>
                  <a:lnTo>
                    <a:pt x="346" y="352"/>
                  </a:lnTo>
                  <a:lnTo>
                    <a:pt x="347" y="68"/>
                  </a:lnTo>
                  <a:lnTo>
                    <a:pt x="811" y="68"/>
                  </a:lnTo>
                  <a:lnTo>
                    <a:pt x="811" y="68"/>
                  </a:lnTo>
                  <a:lnTo>
                    <a:pt x="817" y="68"/>
                  </a:lnTo>
                  <a:lnTo>
                    <a:pt x="823" y="70"/>
                  </a:lnTo>
                  <a:lnTo>
                    <a:pt x="828" y="73"/>
                  </a:lnTo>
                  <a:lnTo>
                    <a:pt x="832" y="75"/>
                  </a:lnTo>
                  <a:lnTo>
                    <a:pt x="837" y="80"/>
                  </a:lnTo>
                  <a:lnTo>
                    <a:pt x="838" y="86"/>
                  </a:lnTo>
                  <a:lnTo>
                    <a:pt x="841" y="90"/>
                  </a:lnTo>
                  <a:lnTo>
                    <a:pt x="841" y="96"/>
                  </a:lnTo>
                  <a:lnTo>
                    <a:pt x="841" y="1020"/>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77" name="Freeform 17">
              <a:extLst>
                <a:ext uri="{FF2B5EF4-FFF2-40B4-BE49-F238E27FC236}">
                  <a16:creationId xmlns:a16="http://schemas.microsoft.com/office/drawing/2014/main" id="{D62B4827-43E1-5543-8A49-B0D32EF05D99}"/>
                </a:ext>
              </a:extLst>
            </p:cNvPr>
            <p:cNvSpPr>
              <a:spLocks/>
            </p:cNvSpPr>
            <p:nvPr/>
          </p:nvSpPr>
          <p:spPr bwMode="auto">
            <a:xfrm>
              <a:off x="-4773781" y="3800973"/>
              <a:ext cx="585788" cy="104775"/>
            </a:xfrm>
            <a:custGeom>
              <a:avLst/>
              <a:gdLst>
                <a:gd name="T0" fmla="*/ 335 w 369"/>
                <a:gd name="T1" fmla="*/ 66 h 66"/>
                <a:gd name="T2" fmla="*/ 34 w 369"/>
                <a:gd name="T3" fmla="*/ 66 h 66"/>
                <a:gd name="T4" fmla="*/ 34 w 369"/>
                <a:gd name="T5" fmla="*/ 66 h 66"/>
                <a:gd name="T6" fmla="*/ 26 w 369"/>
                <a:gd name="T7" fmla="*/ 66 h 66"/>
                <a:gd name="T8" fmla="*/ 20 w 369"/>
                <a:gd name="T9" fmla="*/ 65 h 66"/>
                <a:gd name="T10" fmla="*/ 14 w 369"/>
                <a:gd name="T11" fmla="*/ 60 h 66"/>
                <a:gd name="T12" fmla="*/ 9 w 369"/>
                <a:gd name="T13" fmla="*/ 57 h 66"/>
                <a:gd name="T14" fmla="*/ 6 w 369"/>
                <a:gd name="T15" fmla="*/ 51 h 66"/>
                <a:gd name="T16" fmla="*/ 3 w 369"/>
                <a:gd name="T17" fmla="*/ 46 h 66"/>
                <a:gd name="T18" fmla="*/ 0 w 369"/>
                <a:gd name="T19" fmla="*/ 40 h 66"/>
                <a:gd name="T20" fmla="*/ 0 w 369"/>
                <a:gd name="T21" fmla="*/ 34 h 66"/>
                <a:gd name="T22" fmla="*/ 0 w 369"/>
                <a:gd name="T23" fmla="*/ 34 h 66"/>
                <a:gd name="T24" fmla="*/ 0 w 369"/>
                <a:gd name="T25" fmla="*/ 26 h 66"/>
                <a:gd name="T26" fmla="*/ 3 w 369"/>
                <a:gd name="T27" fmla="*/ 20 h 66"/>
                <a:gd name="T28" fmla="*/ 6 w 369"/>
                <a:gd name="T29" fmla="*/ 14 h 66"/>
                <a:gd name="T30" fmla="*/ 9 w 369"/>
                <a:gd name="T31" fmla="*/ 9 h 66"/>
                <a:gd name="T32" fmla="*/ 14 w 369"/>
                <a:gd name="T33" fmla="*/ 6 h 66"/>
                <a:gd name="T34" fmla="*/ 20 w 369"/>
                <a:gd name="T35" fmla="*/ 3 h 66"/>
                <a:gd name="T36" fmla="*/ 26 w 369"/>
                <a:gd name="T37" fmla="*/ 0 h 66"/>
                <a:gd name="T38" fmla="*/ 34 w 369"/>
                <a:gd name="T39" fmla="*/ 0 h 66"/>
                <a:gd name="T40" fmla="*/ 335 w 369"/>
                <a:gd name="T41" fmla="*/ 0 h 66"/>
                <a:gd name="T42" fmla="*/ 335 w 369"/>
                <a:gd name="T43" fmla="*/ 0 h 66"/>
                <a:gd name="T44" fmla="*/ 343 w 369"/>
                <a:gd name="T45" fmla="*/ 0 h 66"/>
                <a:gd name="T46" fmla="*/ 349 w 369"/>
                <a:gd name="T47" fmla="*/ 3 h 66"/>
                <a:gd name="T48" fmla="*/ 355 w 369"/>
                <a:gd name="T49" fmla="*/ 6 h 66"/>
                <a:gd name="T50" fmla="*/ 359 w 369"/>
                <a:gd name="T51" fmla="*/ 9 h 66"/>
                <a:gd name="T52" fmla="*/ 363 w 369"/>
                <a:gd name="T53" fmla="*/ 14 h 66"/>
                <a:gd name="T54" fmla="*/ 366 w 369"/>
                <a:gd name="T55" fmla="*/ 20 h 66"/>
                <a:gd name="T56" fmla="*/ 369 w 369"/>
                <a:gd name="T57" fmla="*/ 26 h 66"/>
                <a:gd name="T58" fmla="*/ 369 w 369"/>
                <a:gd name="T59" fmla="*/ 34 h 66"/>
                <a:gd name="T60" fmla="*/ 369 w 369"/>
                <a:gd name="T61" fmla="*/ 34 h 66"/>
                <a:gd name="T62" fmla="*/ 369 w 369"/>
                <a:gd name="T63" fmla="*/ 40 h 66"/>
                <a:gd name="T64" fmla="*/ 366 w 369"/>
                <a:gd name="T65" fmla="*/ 46 h 66"/>
                <a:gd name="T66" fmla="*/ 363 w 369"/>
                <a:gd name="T67" fmla="*/ 51 h 66"/>
                <a:gd name="T68" fmla="*/ 359 w 369"/>
                <a:gd name="T69" fmla="*/ 57 h 66"/>
                <a:gd name="T70" fmla="*/ 355 w 369"/>
                <a:gd name="T71" fmla="*/ 60 h 66"/>
                <a:gd name="T72" fmla="*/ 349 w 369"/>
                <a:gd name="T73" fmla="*/ 65 h 66"/>
                <a:gd name="T74" fmla="*/ 343 w 369"/>
                <a:gd name="T75" fmla="*/ 66 h 66"/>
                <a:gd name="T76" fmla="*/ 335 w 369"/>
                <a:gd name="T77" fmla="*/ 66 h 66"/>
                <a:gd name="T78" fmla="*/ 335 w 369"/>
                <a:gd name="T79"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69" h="66">
                  <a:moveTo>
                    <a:pt x="335" y="66"/>
                  </a:moveTo>
                  <a:lnTo>
                    <a:pt x="34" y="66"/>
                  </a:lnTo>
                  <a:lnTo>
                    <a:pt x="34" y="66"/>
                  </a:lnTo>
                  <a:lnTo>
                    <a:pt x="26" y="66"/>
                  </a:lnTo>
                  <a:lnTo>
                    <a:pt x="20" y="65"/>
                  </a:lnTo>
                  <a:lnTo>
                    <a:pt x="14" y="60"/>
                  </a:lnTo>
                  <a:lnTo>
                    <a:pt x="9" y="57"/>
                  </a:lnTo>
                  <a:lnTo>
                    <a:pt x="6" y="51"/>
                  </a:lnTo>
                  <a:lnTo>
                    <a:pt x="3" y="46"/>
                  </a:lnTo>
                  <a:lnTo>
                    <a:pt x="0" y="40"/>
                  </a:lnTo>
                  <a:lnTo>
                    <a:pt x="0" y="34"/>
                  </a:lnTo>
                  <a:lnTo>
                    <a:pt x="0" y="34"/>
                  </a:lnTo>
                  <a:lnTo>
                    <a:pt x="0" y="26"/>
                  </a:lnTo>
                  <a:lnTo>
                    <a:pt x="3" y="20"/>
                  </a:lnTo>
                  <a:lnTo>
                    <a:pt x="6" y="14"/>
                  </a:lnTo>
                  <a:lnTo>
                    <a:pt x="9" y="9"/>
                  </a:lnTo>
                  <a:lnTo>
                    <a:pt x="14" y="6"/>
                  </a:lnTo>
                  <a:lnTo>
                    <a:pt x="20" y="3"/>
                  </a:lnTo>
                  <a:lnTo>
                    <a:pt x="26" y="0"/>
                  </a:lnTo>
                  <a:lnTo>
                    <a:pt x="34" y="0"/>
                  </a:lnTo>
                  <a:lnTo>
                    <a:pt x="335" y="0"/>
                  </a:lnTo>
                  <a:lnTo>
                    <a:pt x="335" y="0"/>
                  </a:lnTo>
                  <a:lnTo>
                    <a:pt x="343" y="0"/>
                  </a:lnTo>
                  <a:lnTo>
                    <a:pt x="349" y="3"/>
                  </a:lnTo>
                  <a:lnTo>
                    <a:pt x="355" y="6"/>
                  </a:lnTo>
                  <a:lnTo>
                    <a:pt x="359" y="9"/>
                  </a:lnTo>
                  <a:lnTo>
                    <a:pt x="363" y="14"/>
                  </a:lnTo>
                  <a:lnTo>
                    <a:pt x="366" y="20"/>
                  </a:lnTo>
                  <a:lnTo>
                    <a:pt x="369" y="26"/>
                  </a:lnTo>
                  <a:lnTo>
                    <a:pt x="369" y="34"/>
                  </a:lnTo>
                  <a:lnTo>
                    <a:pt x="369" y="34"/>
                  </a:lnTo>
                  <a:lnTo>
                    <a:pt x="369" y="40"/>
                  </a:lnTo>
                  <a:lnTo>
                    <a:pt x="366" y="46"/>
                  </a:lnTo>
                  <a:lnTo>
                    <a:pt x="363" y="51"/>
                  </a:lnTo>
                  <a:lnTo>
                    <a:pt x="359" y="57"/>
                  </a:lnTo>
                  <a:lnTo>
                    <a:pt x="355" y="60"/>
                  </a:lnTo>
                  <a:lnTo>
                    <a:pt x="349" y="65"/>
                  </a:lnTo>
                  <a:lnTo>
                    <a:pt x="343" y="66"/>
                  </a:lnTo>
                  <a:lnTo>
                    <a:pt x="335" y="66"/>
                  </a:lnTo>
                  <a:lnTo>
                    <a:pt x="335" y="66"/>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78" name="Freeform 18">
              <a:extLst>
                <a:ext uri="{FF2B5EF4-FFF2-40B4-BE49-F238E27FC236}">
                  <a16:creationId xmlns:a16="http://schemas.microsoft.com/office/drawing/2014/main" id="{E266FF15-28D6-4842-80FC-6ADAFEF62D53}"/>
                </a:ext>
              </a:extLst>
            </p:cNvPr>
            <p:cNvSpPr>
              <a:spLocks/>
            </p:cNvSpPr>
            <p:nvPr/>
          </p:nvSpPr>
          <p:spPr bwMode="auto">
            <a:xfrm>
              <a:off x="-4773781" y="3502523"/>
              <a:ext cx="585788" cy="107950"/>
            </a:xfrm>
            <a:custGeom>
              <a:avLst/>
              <a:gdLst>
                <a:gd name="T0" fmla="*/ 335 w 369"/>
                <a:gd name="T1" fmla="*/ 68 h 68"/>
                <a:gd name="T2" fmla="*/ 34 w 369"/>
                <a:gd name="T3" fmla="*/ 68 h 68"/>
                <a:gd name="T4" fmla="*/ 34 w 369"/>
                <a:gd name="T5" fmla="*/ 68 h 68"/>
                <a:gd name="T6" fmla="*/ 26 w 369"/>
                <a:gd name="T7" fmla="*/ 66 h 68"/>
                <a:gd name="T8" fmla="*/ 20 w 369"/>
                <a:gd name="T9" fmla="*/ 65 h 68"/>
                <a:gd name="T10" fmla="*/ 14 w 369"/>
                <a:gd name="T11" fmla="*/ 62 h 68"/>
                <a:gd name="T12" fmla="*/ 9 w 369"/>
                <a:gd name="T13" fmla="*/ 58 h 68"/>
                <a:gd name="T14" fmla="*/ 6 w 369"/>
                <a:gd name="T15" fmla="*/ 53 h 68"/>
                <a:gd name="T16" fmla="*/ 3 w 369"/>
                <a:gd name="T17" fmla="*/ 47 h 68"/>
                <a:gd name="T18" fmla="*/ 0 w 369"/>
                <a:gd name="T19" fmla="*/ 41 h 68"/>
                <a:gd name="T20" fmla="*/ 0 w 369"/>
                <a:gd name="T21" fmla="*/ 34 h 68"/>
                <a:gd name="T22" fmla="*/ 0 w 369"/>
                <a:gd name="T23" fmla="*/ 34 h 68"/>
                <a:gd name="T24" fmla="*/ 0 w 369"/>
                <a:gd name="T25" fmla="*/ 28 h 68"/>
                <a:gd name="T26" fmla="*/ 3 w 369"/>
                <a:gd name="T27" fmla="*/ 21 h 68"/>
                <a:gd name="T28" fmla="*/ 6 w 369"/>
                <a:gd name="T29" fmla="*/ 15 h 68"/>
                <a:gd name="T30" fmla="*/ 9 w 369"/>
                <a:gd name="T31" fmla="*/ 10 h 68"/>
                <a:gd name="T32" fmla="*/ 14 w 369"/>
                <a:gd name="T33" fmla="*/ 6 h 68"/>
                <a:gd name="T34" fmla="*/ 20 w 369"/>
                <a:gd name="T35" fmla="*/ 3 h 68"/>
                <a:gd name="T36" fmla="*/ 26 w 369"/>
                <a:gd name="T37" fmla="*/ 1 h 68"/>
                <a:gd name="T38" fmla="*/ 34 w 369"/>
                <a:gd name="T39" fmla="*/ 0 h 68"/>
                <a:gd name="T40" fmla="*/ 335 w 369"/>
                <a:gd name="T41" fmla="*/ 0 h 68"/>
                <a:gd name="T42" fmla="*/ 335 w 369"/>
                <a:gd name="T43" fmla="*/ 0 h 68"/>
                <a:gd name="T44" fmla="*/ 343 w 369"/>
                <a:gd name="T45" fmla="*/ 1 h 68"/>
                <a:gd name="T46" fmla="*/ 349 w 369"/>
                <a:gd name="T47" fmla="*/ 3 h 68"/>
                <a:gd name="T48" fmla="*/ 355 w 369"/>
                <a:gd name="T49" fmla="*/ 6 h 68"/>
                <a:gd name="T50" fmla="*/ 359 w 369"/>
                <a:gd name="T51" fmla="*/ 10 h 68"/>
                <a:gd name="T52" fmla="*/ 363 w 369"/>
                <a:gd name="T53" fmla="*/ 15 h 68"/>
                <a:gd name="T54" fmla="*/ 366 w 369"/>
                <a:gd name="T55" fmla="*/ 21 h 68"/>
                <a:gd name="T56" fmla="*/ 369 w 369"/>
                <a:gd name="T57" fmla="*/ 28 h 68"/>
                <a:gd name="T58" fmla="*/ 369 w 369"/>
                <a:gd name="T59" fmla="*/ 34 h 68"/>
                <a:gd name="T60" fmla="*/ 369 w 369"/>
                <a:gd name="T61" fmla="*/ 34 h 68"/>
                <a:gd name="T62" fmla="*/ 369 w 369"/>
                <a:gd name="T63" fmla="*/ 41 h 68"/>
                <a:gd name="T64" fmla="*/ 366 w 369"/>
                <a:gd name="T65" fmla="*/ 47 h 68"/>
                <a:gd name="T66" fmla="*/ 363 w 369"/>
                <a:gd name="T67" fmla="*/ 53 h 68"/>
                <a:gd name="T68" fmla="*/ 359 w 369"/>
                <a:gd name="T69" fmla="*/ 58 h 68"/>
                <a:gd name="T70" fmla="*/ 355 w 369"/>
                <a:gd name="T71" fmla="*/ 62 h 68"/>
                <a:gd name="T72" fmla="*/ 349 w 369"/>
                <a:gd name="T73" fmla="*/ 65 h 68"/>
                <a:gd name="T74" fmla="*/ 343 w 369"/>
                <a:gd name="T75" fmla="*/ 66 h 68"/>
                <a:gd name="T76" fmla="*/ 335 w 369"/>
                <a:gd name="T77" fmla="*/ 68 h 68"/>
                <a:gd name="T78" fmla="*/ 335 w 369"/>
                <a:gd name="T79"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69" h="68">
                  <a:moveTo>
                    <a:pt x="335" y="68"/>
                  </a:moveTo>
                  <a:lnTo>
                    <a:pt x="34" y="68"/>
                  </a:lnTo>
                  <a:lnTo>
                    <a:pt x="34" y="68"/>
                  </a:lnTo>
                  <a:lnTo>
                    <a:pt x="26" y="66"/>
                  </a:lnTo>
                  <a:lnTo>
                    <a:pt x="20" y="65"/>
                  </a:lnTo>
                  <a:lnTo>
                    <a:pt x="14" y="62"/>
                  </a:lnTo>
                  <a:lnTo>
                    <a:pt x="9" y="58"/>
                  </a:lnTo>
                  <a:lnTo>
                    <a:pt x="6" y="53"/>
                  </a:lnTo>
                  <a:lnTo>
                    <a:pt x="3" y="47"/>
                  </a:lnTo>
                  <a:lnTo>
                    <a:pt x="0" y="41"/>
                  </a:lnTo>
                  <a:lnTo>
                    <a:pt x="0" y="34"/>
                  </a:lnTo>
                  <a:lnTo>
                    <a:pt x="0" y="34"/>
                  </a:lnTo>
                  <a:lnTo>
                    <a:pt x="0" y="28"/>
                  </a:lnTo>
                  <a:lnTo>
                    <a:pt x="3" y="21"/>
                  </a:lnTo>
                  <a:lnTo>
                    <a:pt x="6" y="15"/>
                  </a:lnTo>
                  <a:lnTo>
                    <a:pt x="9" y="10"/>
                  </a:lnTo>
                  <a:lnTo>
                    <a:pt x="14" y="6"/>
                  </a:lnTo>
                  <a:lnTo>
                    <a:pt x="20" y="3"/>
                  </a:lnTo>
                  <a:lnTo>
                    <a:pt x="26" y="1"/>
                  </a:lnTo>
                  <a:lnTo>
                    <a:pt x="34" y="0"/>
                  </a:lnTo>
                  <a:lnTo>
                    <a:pt x="335" y="0"/>
                  </a:lnTo>
                  <a:lnTo>
                    <a:pt x="335" y="0"/>
                  </a:lnTo>
                  <a:lnTo>
                    <a:pt x="343" y="1"/>
                  </a:lnTo>
                  <a:lnTo>
                    <a:pt x="349" y="3"/>
                  </a:lnTo>
                  <a:lnTo>
                    <a:pt x="355" y="6"/>
                  </a:lnTo>
                  <a:lnTo>
                    <a:pt x="359" y="10"/>
                  </a:lnTo>
                  <a:lnTo>
                    <a:pt x="363" y="15"/>
                  </a:lnTo>
                  <a:lnTo>
                    <a:pt x="366" y="21"/>
                  </a:lnTo>
                  <a:lnTo>
                    <a:pt x="369" y="28"/>
                  </a:lnTo>
                  <a:lnTo>
                    <a:pt x="369" y="34"/>
                  </a:lnTo>
                  <a:lnTo>
                    <a:pt x="369" y="34"/>
                  </a:lnTo>
                  <a:lnTo>
                    <a:pt x="369" y="41"/>
                  </a:lnTo>
                  <a:lnTo>
                    <a:pt x="366" y="47"/>
                  </a:lnTo>
                  <a:lnTo>
                    <a:pt x="363" y="53"/>
                  </a:lnTo>
                  <a:lnTo>
                    <a:pt x="359" y="58"/>
                  </a:lnTo>
                  <a:lnTo>
                    <a:pt x="355" y="62"/>
                  </a:lnTo>
                  <a:lnTo>
                    <a:pt x="349" y="65"/>
                  </a:lnTo>
                  <a:lnTo>
                    <a:pt x="343" y="66"/>
                  </a:lnTo>
                  <a:lnTo>
                    <a:pt x="335" y="68"/>
                  </a:lnTo>
                  <a:lnTo>
                    <a:pt x="335" y="68"/>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83" name="Freeform 19">
              <a:extLst>
                <a:ext uri="{FF2B5EF4-FFF2-40B4-BE49-F238E27FC236}">
                  <a16:creationId xmlns:a16="http://schemas.microsoft.com/office/drawing/2014/main" id="{9EA87019-3DCA-5C43-A870-A3B72B84E4A3}"/>
                </a:ext>
              </a:extLst>
            </p:cNvPr>
            <p:cNvSpPr>
              <a:spLocks/>
            </p:cNvSpPr>
            <p:nvPr/>
          </p:nvSpPr>
          <p:spPr bwMode="auto">
            <a:xfrm>
              <a:off x="-4773781" y="3207248"/>
              <a:ext cx="585788" cy="104775"/>
            </a:xfrm>
            <a:custGeom>
              <a:avLst/>
              <a:gdLst>
                <a:gd name="T0" fmla="*/ 335 w 369"/>
                <a:gd name="T1" fmla="*/ 66 h 66"/>
                <a:gd name="T2" fmla="*/ 34 w 369"/>
                <a:gd name="T3" fmla="*/ 66 h 66"/>
                <a:gd name="T4" fmla="*/ 34 w 369"/>
                <a:gd name="T5" fmla="*/ 66 h 66"/>
                <a:gd name="T6" fmla="*/ 26 w 369"/>
                <a:gd name="T7" fmla="*/ 66 h 66"/>
                <a:gd name="T8" fmla="*/ 20 w 369"/>
                <a:gd name="T9" fmla="*/ 65 h 66"/>
                <a:gd name="T10" fmla="*/ 14 w 369"/>
                <a:gd name="T11" fmla="*/ 62 h 66"/>
                <a:gd name="T12" fmla="*/ 9 w 369"/>
                <a:gd name="T13" fmla="*/ 57 h 66"/>
                <a:gd name="T14" fmla="*/ 6 w 369"/>
                <a:gd name="T15" fmla="*/ 51 h 66"/>
                <a:gd name="T16" fmla="*/ 3 w 369"/>
                <a:gd name="T17" fmla="*/ 47 h 66"/>
                <a:gd name="T18" fmla="*/ 0 w 369"/>
                <a:gd name="T19" fmla="*/ 39 h 66"/>
                <a:gd name="T20" fmla="*/ 0 w 369"/>
                <a:gd name="T21" fmla="*/ 34 h 66"/>
                <a:gd name="T22" fmla="*/ 0 w 369"/>
                <a:gd name="T23" fmla="*/ 34 h 66"/>
                <a:gd name="T24" fmla="*/ 0 w 369"/>
                <a:gd name="T25" fmla="*/ 26 h 66"/>
                <a:gd name="T26" fmla="*/ 3 w 369"/>
                <a:gd name="T27" fmla="*/ 20 h 66"/>
                <a:gd name="T28" fmla="*/ 6 w 369"/>
                <a:gd name="T29" fmla="*/ 14 h 66"/>
                <a:gd name="T30" fmla="*/ 9 w 369"/>
                <a:gd name="T31" fmla="*/ 10 h 66"/>
                <a:gd name="T32" fmla="*/ 14 w 369"/>
                <a:gd name="T33" fmla="*/ 5 h 66"/>
                <a:gd name="T34" fmla="*/ 20 w 369"/>
                <a:gd name="T35" fmla="*/ 3 h 66"/>
                <a:gd name="T36" fmla="*/ 26 w 369"/>
                <a:gd name="T37" fmla="*/ 0 h 66"/>
                <a:gd name="T38" fmla="*/ 34 w 369"/>
                <a:gd name="T39" fmla="*/ 0 h 66"/>
                <a:gd name="T40" fmla="*/ 335 w 369"/>
                <a:gd name="T41" fmla="*/ 0 h 66"/>
                <a:gd name="T42" fmla="*/ 335 w 369"/>
                <a:gd name="T43" fmla="*/ 0 h 66"/>
                <a:gd name="T44" fmla="*/ 343 w 369"/>
                <a:gd name="T45" fmla="*/ 0 h 66"/>
                <a:gd name="T46" fmla="*/ 349 w 369"/>
                <a:gd name="T47" fmla="*/ 3 h 66"/>
                <a:gd name="T48" fmla="*/ 355 w 369"/>
                <a:gd name="T49" fmla="*/ 5 h 66"/>
                <a:gd name="T50" fmla="*/ 359 w 369"/>
                <a:gd name="T51" fmla="*/ 10 h 66"/>
                <a:gd name="T52" fmla="*/ 363 w 369"/>
                <a:gd name="T53" fmla="*/ 14 h 66"/>
                <a:gd name="T54" fmla="*/ 366 w 369"/>
                <a:gd name="T55" fmla="*/ 20 h 66"/>
                <a:gd name="T56" fmla="*/ 369 w 369"/>
                <a:gd name="T57" fmla="*/ 26 h 66"/>
                <a:gd name="T58" fmla="*/ 369 w 369"/>
                <a:gd name="T59" fmla="*/ 34 h 66"/>
                <a:gd name="T60" fmla="*/ 369 w 369"/>
                <a:gd name="T61" fmla="*/ 34 h 66"/>
                <a:gd name="T62" fmla="*/ 369 w 369"/>
                <a:gd name="T63" fmla="*/ 39 h 66"/>
                <a:gd name="T64" fmla="*/ 366 w 369"/>
                <a:gd name="T65" fmla="*/ 47 h 66"/>
                <a:gd name="T66" fmla="*/ 363 w 369"/>
                <a:gd name="T67" fmla="*/ 51 h 66"/>
                <a:gd name="T68" fmla="*/ 359 w 369"/>
                <a:gd name="T69" fmla="*/ 57 h 66"/>
                <a:gd name="T70" fmla="*/ 355 w 369"/>
                <a:gd name="T71" fmla="*/ 62 h 66"/>
                <a:gd name="T72" fmla="*/ 349 w 369"/>
                <a:gd name="T73" fmla="*/ 65 h 66"/>
                <a:gd name="T74" fmla="*/ 343 w 369"/>
                <a:gd name="T75" fmla="*/ 66 h 66"/>
                <a:gd name="T76" fmla="*/ 335 w 369"/>
                <a:gd name="T77" fmla="*/ 66 h 66"/>
                <a:gd name="T78" fmla="*/ 335 w 369"/>
                <a:gd name="T79"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69" h="66">
                  <a:moveTo>
                    <a:pt x="335" y="66"/>
                  </a:moveTo>
                  <a:lnTo>
                    <a:pt x="34" y="66"/>
                  </a:lnTo>
                  <a:lnTo>
                    <a:pt x="34" y="66"/>
                  </a:lnTo>
                  <a:lnTo>
                    <a:pt x="26" y="66"/>
                  </a:lnTo>
                  <a:lnTo>
                    <a:pt x="20" y="65"/>
                  </a:lnTo>
                  <a:lnTo>
                    <a:pt x="14" y="62"/>
                  </a:lnTo>
                  <a:lnTo>
                    <a:pt x="9" y="57"/>
                  </a:lnTo>
                  <a:lnTo>
                    <a:pt x="6" y="51"/>
                  </a:lnTo>
                  <a:lnTo>
                    <a:pt x="3" y="47"/>
                  </a:lnTo>
                  <a:lnTo>
                    <a:pt x="0" y="39"/>
                  </a:lnTo>
                  <a:lnTo>
                    <a:pt x="0" y="34"/>
                  </a:lnTo>
                  <a:lnTo>
                    <a:pt x="0" y="34"/>
                  </a:lnTo>
                  <a:lnTo>
                    <a:pt x="0" y="26"/>
                  </a:lnTo>
                  <a:lnTo>
                    <a:pt x="3" y="20"/>
                  </a:lnTo>
                  <a:lnTo>
                    <a:pt x="6" y="14"/>
                  </a:lnTo>
                  <a:lnTo>
                    <a:pt x="9" y="10"/>
                  </a:lnTo>
                  <a:lnTo>
                    <a:pt x="14" y="5"/>
                  </a:lnTo>
                  <a:lnTo>
                    <a:pt x="20" y="3"/>
                  </a:lnTo>
                  <a:lnTo>
                    <a:pt x="26" y="0"/>
                  </a:lnTo>
                  <a:lnTo>
                    <a:pt x="34" y="0"/>
                  </a:lnTo>
                  <a:lnTo>
                    <a:pt x="335" y="0"/>
                  </a:lnTo>
                  <a:lnTo>
                    <a:pt x="335" y="0"/>
                  </a:lnTo>
                  <a:lnTo>
                    <a:pt x="343" y="0"/>
                  </a:lnTo>
                  <a:lnTo>
                    <a:pt x="349" y="3"/>
                  </a:lnTo>
                  <a:lnTo>
                    <a:pt x="355" y="5"/>
                  </a:lnTo>
                  <a:lnTo>
                    <a:pt x="359" y="10"/>
                  </a:lnTo>
                  <a:lnTo>
                    <a:pt x="363" y="14"/>
                  </a:lnTo>
                  <a:lnTo>
                    <a:pt x="366" y="20"/>
                  </a:lnTo>
                  <a:lnTo>
                    <a:pt x="369" y="26"/>
                  </a:lnTo>
                  <a:lnTo>
                    <a:pt x="369" y="34"/>
                  </a:lnTo>
                  <a:lnTo>
                    <a:pt x="369" y="34"/>
                  </a:lnTo>
                  <a:lnTo>
                    <a:pt x="369" y="39"/>
                  </a:lnTo>
                  <a:lnTo>
                    <a:pt x="366" y="47"/>
                  </a:lnTo>
                  <a:lnTo>
                    <a:pt x="363" y="51"/>
                  </a:lnTo>
                  <a:lnTo>
                    <a:pt x="359" y="57"/>
                  </a:lnTo>
                  <a:lnTo>
                    <a:pt x="355" y="62"/>
                  </a:lnTo>
                  <a:lnTo>
                    <a:pt x="349" y="65"/>
                  </a:lnTo>
                  <a:lnTo>
                    <a:pt x="343" y="66"/>
                  </a:lnTo>
                  <a:lnTo>
                    <a:pt x="335" y="66"/>
                  </a:lnTo>
                  <a:lnTo>
                    <a:pt x="335" y="66"/>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grpSp>
      <p:grpSp>
        <p:nvGrpSpPr>
          <p:cNvPr id="84" name="Group 83">
            <a:extLst>
              <a:ext uri="{FF2B5EF4-FFF2-40B4-BE49-F238E27FC236}">
                <a16:creationId xmlns:a16="http://schemas.microsoft.com/office/drawing/2014/main" id="{9D3C90A7-97E5-F54F-B856-3CAA61A194BA}"/>
              </a:ext>
            </a:extLst>
          </p:cNvPr>
          <p:cNvGrpSpPr/>
          <p:nvPr/>
        </p:nvGrpSpPr>
        <p:grpSpPr>
          <a:xfrm>
            <a:off x="351607" y="4580392"/>
            <a:ext cx="3709217" cy="571500"/>
            <a:chOff x="360363" y="1709738"/>
            <a:chExt cx="7678803" cy="571500"/>
          </a:xfrm>
        </p:grpSpPr>
        <p:sp>
          <p:nvSpPr>
            <p:cNvPr id="85" name="Rectangle 84">
              <a:extLst>
                <a:ext uri="{FF2B5EF4-FFF2-40B4-BE49-F238E27FC236}">
                  <a16:creationId xmlns:a16="http://schemas.microsoft.com/office/drawing/2014/main" id="{14AE44DD-A0ED-DD4F-A6AD-6EFD772C821C}"/>
                </a:ext>
              </a:extLst>
            </p:cNvPr>
            <p:cNvSpPr/>
            <p:nvPr/>
          </p:nvSpPr>
          <p:spPr>
            <a:xfrm>
              <a:off x="1537066" y="1709738"/>
              <a:ext cx="4463680" cy="571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91440" bIns="0" numCol="1" spcCol="0" rtlCol="0" fromWordArt="0" anchor="ctr" anchorCtr="0" forceAA="0" compatLnSpc="1">
              <a:prstTxWarp prst="textNoShape">
                <a:avLst/>
              </a:prstTxWarp>
              <a:noAutofit/>
            </a:bodyPr>
            <a:lstStyle/>
            <a:p>
              <a:pPr fontAlgn="t"/>
              <a:r>
                <a:rPr lang="en-US" sz="1200" b="1" cap="all" dirty="0">
                  <a:solidFill>
                    <a:schemeClr val="accent1"/>
                  </a:solidFill>
                  <a:latin typeface="Franklin Gothic Demi" panose="020B0603020102020204" pitchFamily="34" charset="0"/>
                </a:rPr>
                <a:t>Competitive Strengths</a:t>
              </a:r>
            </a:p>
          </p:txBody>
        </p:sp>
        <p:cxnSp>
          <p:nvCxnSpPr>
            <p:cNvPr id="86" name="Straight Connector 85">
              <a:extLst>
                <a:ext uri="{FF2B5EF4-FFF2-40B4-BE49-F238E27FC236}">
                  <a16:creationId xmlns:a16="http://schemas.microsoft.com/office/drawing/2014/main" id="{885575DA-7577-EA45-B721-0F34003124B8}"/>
                </a:ext>
              </a:extLst>
            </p:cNvPr>
            <p:cNvCxnSpPr>
              <a:cxnSpLocks/>
            </p:cNvCxnSpPr>
            <p:nvPr/>
          </p:nvCxnSpPr>
          <p:spPr>
            <a:xfrm>
              <a:off x="360363" y="2281238"/>
              <a:ext cx="7678803" cy="0"/>
            </a:xfrm>
            <a:prstGeom prst="line">
              <a:avLst/>
            </a:prstGeom>
            <a:ln w="9525">
              <a:solidFill>
                <a:schemeClr val="accent1"/>
              </a:solidFill>
              <a:tailEnd type="none"/>
            </a:ln>
          </p:spPr>
          <p:style>
            <a:lnRef idx="1">
              <a:schemeClr val="accent1"/>
            </a:lnRef>
            <a:fillRef idx="0">
              <a:schemeClr val="accent1"/>
            </a:fillRef>
            <a:effectRef idx="0">
              <a:schemeClr val="accent1"/>
            </a:effectRef>
            <a:fontRef idx="minor">
              <a:schemeClr val="tx1"/>
            </a:fontRef>
          </p:style>
        </p:cxnSp>
      </p:grpSp>
      <p:sp>
        <p:nvSpPr>
          <p:cNvPr id="87" name="Rectangle 86">
            <a:extLst>
              <a:ext uri="{FF2B5EF4-FFF2-40B4-BE49-F238E27FC236}">
                <a16:creationId xmlns:a16="http://schemas.microsoft.com/office/drawing/2014/main" id="{C9C99C7C-7A8F-5F40-BCE1-E861EF0A871C}"/>
              </a:ext>
            </a:extLst>
          </p:cNvPr>
          <p:cNvSpPr/>
          <p:nvPr/>
        </p:nvSpPr>
        <p:spPr>
          <a:xfrm>
            <a:off x="350072" y="5221789"/>
            <a:ext cx="3710752" cy="1069484"/>
          </a:xfrm>
          <a:prstGeom prst="rect">
            <a:avLst/>
          </a:prstGeom>
        </p:spPr>
        <p:txBody>
          <a:bodyPr lIns="0" numCol="2" spcCol="274320">
            <a:noAutofit/>
          </a:bodyPr>
          <a:lstStyle/>
          <a:p>
            <a:pPr>
              <a:spcAft>
                <a:spcPts val="400"/>
              </a:spcAft>
            </a:pPr>
            <a:r>
              <a:rPr lang="en-US" sz="900" dirty="0"/>
              <a:t>Market share leader in Canada and the U.S.</a:t>
            </a:r>
          </a:p>
          <a:p>
            <a:pPr>
              <a:spcAft>
                <a:spcPts val="400"/>
              </a:spcAft>
            </a:pPr>
            <a:r>
              <a:rPr lang="en-US" sz="900" dirty="0"/>
              <a:t>Passionate and loyal consumer following</a:t>
            </a:r>
          </a:p>
          <a:p>
            <a:pPr>
              <a:spcAft>
                <a:spcPts val="400"/>
              </a:spcAft>
            </a:pPr>
            <a:r>
              <a:rPr lang="en-US" sz="900" dirty="0"/>
              <a:t>Strong management team; thought leaders in Hemp industry</a:t>
            </a:r>
          </a:p>
          <a:p>
            <a:pPr>
              <a:spcAft>
                <a:spcPts val="400"/>
              </a:spcAft>
            </a:pPr>
            <a:r>
              <a:rPr lang="en-US" sz="900" dirty="0"/>
              <a:t>Vertically-integrated manufacturing model</a:t>
            </a:r>
          </a:p>
          <a:p>
            <a:pPr>
              <a:spcAft>
                <a:spcPts val="400"/>
              </a:spcAft>
            </a:pPr>
            <a:r>
              <a:rPr lang="en-US" sz="900" dirty="0"/>
              <a:t>Unique access to highly regulated supply base </a:t>
            </a:r>
          </a:p>
        </p:txBody>
      </p:sp>
      <p:grpSp>
        <p:nvGrpSpPr>
          <p:cNvPr id="98" name="Group 97">
            <a:extLst>
              <a:ext uri="{FF2B5EF4-FFF2-40B4-BE49-F238E27FC236}">
                <a16:creationId xmlns:a16="http://schemas.microsoft.com/office/drawing/2014/main" id="{8C5AFEA9-D513-A343-8BCB-069649E60ADF}"/>
              </a:ext>
            </a:extLst>
          </p:cNvPr>
          <p:cNvGrpSpPr/>
          <p:nvPr/>
        </p:nvGrpSpPr>
        <p:grpSpPr>
          <a:xfrm>
            <a:off x="375257" y="4664786"/>
            <a:ext cx="424936" cy="365262"/>
            <a:chOff x="8126290" y="4738688"/>
            <a:chExt cx="1401763" cy="1204913"/>
          </a:xfrm>
        </p:grpSpPr>
        <p:sp>
          <p:nvSpPr>
            <p:cNvPr id="99" name="Freeform 27">
              <a:extLst>
                <a:ext uri="{FF2B5EF4-FFF2-40B4-BE49-F238E27FC236}">
                  <a16:creationId xmlns:a16="http://schemas.microsoft.com/office/drawing/2014/main" id="{236E11A9-970F-F543-B682-5DD695635F58}"/>
                </a:ext>
              </a:extLst>
            </p:cNvPr>
            <p:cNvSpPr>
              <a:spLocks/>
            </p:cNvSpPr>
            <p:nvPr/>
          </p:nvSpPr>
          <p:spPr bwMode="auto">
            <a:xfrm>
              <a:off x="8126290" y="4770438"/>
              <a:ext cx="1401763" cy="1173163"/>
            </a:xfrm>
            <a:custGeom>
              <a:avLst/>
              <a:gdLst>
                <a:gd name="T0" fmla="*/ 883 w 883"/>
                <a:gd name="T1" fmla="*/ 689 h 739"/>
                <a:gd name="T2" fmla="*/ 50 w 883"/>
                <a:gd name="T3" fmla="*/ 689 h 739"/>
                <a:gd name="T4" fmla="*/ 50 w 883"/>
                <a:gd name="T5" fmla="*/ 0 h 739"/>
                <a:gd name="T6" fmla="*/ 0 w 883"/>
                <a:gd name="T7" fmla="*/ 0 h 739"/>
                <a:gd name="T8" fmla="*/ 0 w 883"/>
                <a:gd name="T9" fmla="*/ 739 h 739"/>
                <a:gd name="T10" fmla="*/ 883 w 883"/>
                <a:gd name="T11" fmla="*/ 739 h 739"/>
                <a:gd name="T12" fmla="*/ 883 w 883"/>
                <a:gd name="T13" fmla="*/ 689 h 739"/>
              </a:gdLst>
              <a:ahLst/>
              <a:cxnLst>
                <a:cxn ang="0">
                  <a:pos x="T0" y="T1"/>
                </a:cxn>
                <a:cxn ang="0">
                  <a:pos x="T2" y="T3"/>
                </a:cxn>
                <a:cxn ang="0">
                  <a:pos x="T4" y="T5"/>
                </a:cxn>
                <a:cxn ang="0">
                  <a:pos x="T6" y="T7"/>
                </a:cxn>
                <a:cxn ang="0">
                  <a:pos x="T8" y="T9"/>
                </a:cxn>
                <a:cxn ang="0">
                  <a:pos x="T10" y="T11"/>
                </a:cxn>
                <a:cxn ang="0">
                  <a:pos x="T12" y="T13"/>
                </a:cxn>
              </a:cxnLst>
              <a:rect l="0" t="0" r="r" b="b"/>
              <a:pathLst>
                <a:path w="883" h="739">
                  <a:moveTo>
                    <a:pt x="883" y="689"/>
                  </a:moveTo>
                  <a:lnTo>
                    <a:pt x="50" y="689"/>
                  </a:lnTo>
                  <a:lnTo>
                    <a:pt x="50" y="0"/>
                  </a:lnTo>
                  <a:lnTo>
                    <a:pt x="0" y="0"/>
                  </a:lnTo>
                  <a:lnTo>
                    <a:pt x="0" y="739"/>
                  </a:lnTo>
                  <a:lnTo>
                    <a:pt x="883" y="739"/>
                  </a:lnTo>
                  <a:lnTo>
                    <a:pt x="883" y="689"/>
                  </a:lnTo>
                  <a:close/>
                </a:path>
              </a:pathLst>
            </a:custGeom>
            <a:solidFill>
              <a:schemeClr val="accent2"/>
            </a:solid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00" name="Freeform 28">
              <a:extLst>
                <a:ext uri="{FF2B5EF4-FFF2-40B4-BE49-F238E27FC236}">
                  <a16:creationId xmlns:a16="http://schemas.microsoft.com/office/drawing/2014/main" id="{3F4AD554-1A7D-6C4E-8D4E-7F200103AE63}"/>
                </a:ext>
              </a:extLst>
            </p:cNvPr>
            <p:cNvSpPr>
              <a:spLocks/>
            </p:cNvSpPr>
            <p:nvPr/>
          </p:nvSpPr>
          <p:spPr bwMode="auto">
            <a:xfrm>
              <a:off x="8323140" y="5380038"/>
              <a:ext cx="277813" cy="385763"/>
            </a:xfrm>
            <a:custGeom>
              <a:avLst/>
              <a:gdLst>
                <a:gd name="T0" fmla="*/ 80 w 282"/>
                <a:gd name="T1" fmla="*/ 112 h 389"/>
                <a:gd name="T2" fmla="*/ 112 w 282"/>
                <a:gd name="T3" fmla="*/ 80 h 389"/>
                <a:gd name="T4" fmla="*/ 171 w 282"/>
                <a:gd name="T5" fmla="*/ 80 h 389"/>
                <a:gd name="T6" fmla="*/ 202 w 282"/>
                <a:gd name="T7" fmla="*/ 112 h 389"/>
                <a:gd name="T8" fmla="*/ 202 w 282"/>
                <a:gd name="T9" fmla="*/ 389 h 389"/>
                <a:gd name="T10" fmla="*/ 282 w 282"/>
                <a:gd name="T11" fmla="*/ 389 h 389"/>
                <a:gd name="T12" fmla="*/ 282 w 282"/>
                <a:gd name="T13" fmla="*/ 112 h 389"/>
                <a:gd name="T14" fmla="*/ 171 w 282"/>
                <a:gd name="T15" fmla="*/ 0 h 389"/>
                <a:gd name="T16" fmla="*/ 112 w 282"/>
                <a:gd name="T17" fmla="*/ 0 h 389"/>
                <a:gd name="T18" fmla="*/ 0 w 282"/>
                <a:gd name="T19" fmla="*/ 112 h 389"/>
                <a:gd name="T20" fmla="*/ 0 w 282"/>
                <a:gd name="T21" fmla="*/ 389 h 389"/>
                <a:gd name="T22" fmla="*/ 80 w 282"/>
                <a:gd name="T23" fmla="*/ 389 h 389"/>
                <a:gd name="T24" fmla="*/ 80 w 282"/>
                <a:gd name="T25" fmla="*/ 112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389">
                  <a:moveTo>
                    <a:pt x="80" y="112"/>
                  </a:moveTo>
                  <a:cubicBezTo>
                    <a:pt x="80" y="94"/>
                    <a:pt x="94" y="80"/>
                    <a:pt x="112" y="80"/>
                  </a:cubicBezTo>
                  <a:cubicBezTo>
                    <a:pt x="171" y="80"/>
                    <a:pt x="171" y="80"/>
                    <a:pt x="171" y="80"/>
                  </a:cubicBezTo>
                  <a:cubicBezTo>
                    <a:pt x="188" y="80"/>
                    <a:pt x="202" y="94"/>
                    <a:pt x="202" y="112"/>
                  </a:cubicBezTo>
                  <a:cubicBezTo>
                    <a:pt x="202" y="389"/>
                    <a:pt x="202" y="389"/>
                    <a:pt x="202" y="389"/>
                  </a:cubicBezTo>
                  <a:cubicBezTo>
                    <a:pt x="282" y="389"/>
                    <a:pt x="282" y="389"/>
                    <a:pt x="282" y="389"/>
                  </a:cubicBezTo>
                  <a:cubicBezTo>
                    <a:pt x="282" y="112"/>
                    <a:pt x="282" y="112"/>
                    <a:pt x="282" y="112"/>
                  </a:cubicBezTo>
                  <a:cubicBezTo>
                    <a:pt x="282" y="50"/>
                    <a:pt x="232" y="0"/>
                    <a:pt x="171" y="0"/>
                  </a:cubicBezTo>
                  <a:cubicBezTo>
                    <a:pt x="112" y="0"/>
                    <a:pt x="112" y="0"/>
                    <a:pt x="112" y="0"/>
                  </a:cubicBezTo>
                  <a:cubicBezTo>
                    <a:pt x="50" y="0"/>
                    <a:pt x="0" y="50"/>
                    <a:pt x="0" y="112"/>
                  </a:cubicBezTo>
                  <a:cubicBezTo>
                    <a:pt x="0" y="389"/>
                    <a:pt x="0" y="389"/>
                    <a:pt x="0" y="389"/>
                  </a:cubicBezTo>
                  <a:cubicBezTo>
                    <a:pt x="80" y="389"/>
                    <a:pt x="80" y="389"/>
                    <a:pt x="80" y="389"/>
                  </a:cubicBezTo>
                  <a:lnTo>
                    <a:pt x="80" y="112"/>
                  </a:lnTo>
                  <a:close/>
                </a:path>
              </a:pathLst>
            </a:custGeom>
            <a:solidFill>
              <a:schemeClr val="accent2"/>
            </a:solid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01" name="Freeform 29">
              <a:extLst>
                <a:ext uri="{FF2B5EF4-FFF2-40B4-BE49-F238E27FC236}">
                  <a16:creationId xmlns:a16="http://schemas.microsoft.com/office/drawing/2014/main" id="{3F02556B-CCB2-4840-B3BC-D02CCAAF2B0D}"/>
                </a:ext>
              </a:extLst>
            </p:cNvPr>
            <p:cNvSpPr>
              <a:spLocks/>
            </p:cNvSpPr>
            <p:nvPr/>
          </p:nvSpPr>
          <p:spPr bwMode="auto">
            <a:xfrm>
              <a:off x="8702553" y="5141913"/>
              <a:ext cx="280988" cy="623888"/>
            </a:xfrm>
            <a:custGeom>
              <a:avLst/>
              <a:gdLst>
                <a:gd name="T0" fmla="*/ 80 w 283"/>
                <a:gd name="T1" fmla="*/ 111 h 629"/>
                <a:gd name="T2" fmla="*/ 112 w 283"/>
                <a:gd name="T3" fmla="*/ 80 h 629"/>
                <a:gd name="T4" fmla="*/ 171 w 283"/>
                <a:gd name="T5" fmla="*/ 80 h 629"/>
                <a:gd name="T6" fmla="*/ 203 w 283"/>
                <a:gd name="T7" fmla="*/ 111 h 629"/>
                <a:gd name="T8" fmla="*/ 203 w 283"/>
                <a:gd name="T9" fmla="*/ 629 h 629"/>
                <a:gd name="T10" fmla="*/ 283 w 283"/>
                <a:gd name="T11" fmla="*/ 629 h 629"/>
                <a:gd name="T12" fmla="*/ 283 w 283"/>
                <a:gd name="T13" fmla="*/ 111 h 629"/>
                <a:gd name="T14" fmla="*/ 171 w 283"/>
                <a:gd name="T15" fmla="*/ 0 h 629"/>
                <a:gd name="T16" fmla="*/ 112 w 283"/>
                <a:gd name="T17" fmla="*/ 0 h 629"/>
                <a:gd name="T18" fmla="*/ 0 w 283"/>
                <a:gd name="T19" fmla="*/ 111 h 629"/>
                <a:gd name="T20" fmla="*/ 0 w 283"/>
                <a:gd name="T21" fmla="*/ 629 h 629"/>
                <a:gd name="T22" fmla="*/ 80 w 283"/>
                <a:gd name="T23" fmla="*/ 629 h 629"/>
                <a:gd name="T24" fmla="*/ 80 w 283"/>
                <a:gd name="T25" fmla="*/ 111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3" h="629">
                  <a:moveTo>
                    <a:pt x="80" y="111"/>
                  </a:moveTo>
                  <a:cubicBezTo>
                    <a:pt x="80" y="94"/>
                    <a:pt x="94" y="80"/>
                    <a:pt x="112" y="80"/>
                  </a:cubicBezTo>
                  <a:cubicBezTo>
                    <a:pt x="171" y="80"/>
                    <a:pt x="171" y="80"/>
                    <a:pt x="171" y="80"/>
                  </a:cubicBezTo>
                  <a:cubicBezTo>
                    <a:pt x="189" y="80"/>
                    <a:pt x="203" y="94"/>
                    <a:pt x="203" y="111"/>
                  </a:cubicBezTo>
                  <a:cubicBezTo>
                    <a:pt x="203" y="629"/>
                    <a:pt x="203" y="629"/>
                    <a:pt x="203" y="629"/>
                  </a:cubicBezTo>
                  <a:cubicBezTo>
                    <a:pt x="283" y="629"/>
                    <a:pt x="283" y="629"/>
                    <a:pt x="283" y="629"/>
                  </a:cubicBezTo>
                  <a:cubicBezTo>
                    <a:pt x="283" y="111"/>
                    <a:pt x="283" y="111"/>
                    <a:pt x="283" y="111"/>
                  </a:cubicBezTo>
                  <a:cubicBezTo>
                    <a:pt x="283" y="50"/>
                    <a:pt x="233" y="0"/>
                    <a:pt x="171" y="0"/>
                  </a:cubicBezTo>
                  <a:cubicBezTo>
                    <a:pt x="112" y="0"/>
                    <a:pt x="112" y="0"/>
                    <a:pt x="112" y="0"/>
                  </a:cubicBezTo>
                  <a:cubicBezTo>
                    <a:pt x="50" y="0"/>
                    <a:pt x="0" y="50"/>
                    <a:pt x="0" y="111"/>
                  </a:cubicBezTo>
                  <a:cubicBezTo>
                    <a:pt x="0" y="629"/>
                    <a:pt x="0" y="629"/>
                    <a:pt x="0" y="629"/>
                  </a:cubicBezTo>
                  <a:cubicBezTo>
                    <a:pt x="80" y="629"/>
                    <a:pt x="80" y="629"/>
                    <a:pt x="80" y="629"/>
                  </a:cubicBezTo>
                  <a:lnTo>
                    <a:pt x="80" y="111"/>
                  </a:lnTo>
                  <a:close/>
                </a:path>
              </a:pathLst>
            </a:custGeom>
            <a:solidFill>
              <a:schemeClr val="accent2"/>
            </a:solid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02" name="Freeform 30">
              <a:extLst>
                <a:ext uri="{FF2B5EF4-FFF2-40B4-BE49-F238E27FC236}">
                  <a16:creationId xmlns:a16="http://schemas.microsoft.com/office/drawing/2014/main" id="{45A40EE8-3410-7648-A2FB-F84FC5966B4E}"/>
                </a:ext>
              </a:extLst>
            </p:cNvPr>
            <p:cNvSpPr>
              <a:spLocks noEditPoints="1"/>
            </p:cNvSpPr>
            <p:nvPr/>
          </p:nvSpPr>
          <p:spPr bwMode="auto">
            <a:xfrm>
              <a:off x="9161340" y="4738688"/>
              <a:ext cx="273050" cy="273050"/>
            </a:xfrm>
            <a:custGeom>
              <a:avLst/>
              <a:gdLst>
                <a:gd name="T0" fmla="*/ 277 w 277"/>
                <a:gd name="T1" fmla="*/ 138 h 276"/>
                <a:gd name="T2" fmla="*/ 138 w 277"/>
                <a:gd name="T3" fmla="*/ 0 h 276"/>
                <a:gd name="T4" fmla="*/ 0 w 277"/>
                <a:gd name="T5" fmla="*/ 138 h 276"/>
                <a:gd name="T6" fmla="*/ 138 w 277"/>
                <a:gd name="T7" fmla="*/ 276 h 276"/>
                <a:gd name="T8" fmla="*/ 277 w 277"/>
                <a:gd name="T9" fmla="*/ 138 h 276"/>
                <a:gd name="T10" fmla="*/ 80 w 277"/>
                <a:gd name="T11" fmla="*/ 138 h 276"/>
                <a:gd name="T12" fmla="*/ 138 w 277"/>
                <a:gd name="T13" fmla="*/ 80 h 276"/>
                <a:gd name="T14" fmla="*/ 197 w 277"/>
                <a:gd name="T15" fmla="*/ 138 h 276"/>
                <a:gd name="T16" fmla="*/ 138 w 277"/>
                <a:gd name="T17" fmla="*/ 196 h 276"/>
                <a:gd name="T18" fmla="*/ 80 w 277"/>
                <a:gd name="T19" fmla="*/ 138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7" h="276">
                  <a:moveTo>
                    <a:pt x="277" y="138"/>
                  </a:moveTo>
                  <a:cubicBezTo>
                    <a:pt x="277" y="62"/>
                    <a:pt x="215" y="0"/>
                    <a:pt x="138" y="0"/>
                  </a:cubicBezTo>
                  <a:cubicBezTo>
                    <a:pt x="62" y="0"/>
                    <a:pt x="0" y="62"/>
                    <a:pt x="0" y="138"/>
                  </a:cubicBezTo>
                  <a:cubicBezTo>
                    <a:pt x="0" y="214"/>
                    <a:pt x="62" y="276"/>
                    <a:pt x="138" y="276"/>
                  </a:cubicBezTo>
                  <a:cubicBezTo>
                    <a:pt x="215" y="276"/>
                    <a:pt x="277" y="214"/>
                    <a:pt x="277" y="138"/>
                  </a:cubicBezTo>
                  <a:close/>
                  <a:moveTo>
                    <a:pt x="80" y="138"/>
                  </a:moveTo>
                  <a:cubicBezTo>
                    <a:pt x="80" y="106"/>
                    <a:pt x="106" y="80"/>
                    <a:pt x="138" y="80"/>
                  </a:cubicBezTo>
                  <a:cubicBezTo>
                    <a:pt x="170" y="80"/>
                    <a:pt x="197" y="106"/>
                    <a:pt x="197" y="138"/>
                  </a:cubicBezTo>
                  <a:cubicBezTo>
                    <a:pt x="197" y="170"/>
                    <a:pt x="170" y="196"/>
                    <a:pt x="138" y="196"/>
                  </a:cubicBezTo>
                  <a:cubicBezTo>
                    <a:pt x="106" y="196"/>
                    <a:pt x="80" y="170"/>
                    <a:pt x="80" y="138"/>
                  </a:cubicBezTo>
                  <a:close/>
                </a:path>
              </a:pathLst>
            </a:custGeom>
            <a:solidFill>
              <a:schemeClr val="accent2"/>
            </a:solid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03" name="Freeform 31">
              <a:extLst>
                <a:ext uri="{FF2B5EF4-FFF2-40B4-BE49-F238E27FC236}">
                  <a16:creationId xmlns:a16="http://schemas.microsoft.com/office/drawing/2014/main" id="{E1CF13EB-1FAD-014E-A415-E7DE54FF3C08}"/>
                </a:ext>
              </a:extLst>
            </p:cNvPr>
            <p:cNvSpPr>
              <a:spLocks/>
            </p:cNvSpPr>
            <p:nvPr/>
          </p:nvSpPr>
          <p:spPr bwMode="auto">
            <a:xfrm>
              <a:off x="9104190" y="5075238"/>
              <a:ext cx="387350" cy="690563"/>
            </a:xfrm>
            <a:custGeom>
              <a:avLst/>
              <a:gdLst>
                <a:gd name="T0" fmla="*/ 391 w 391"/>
                <a:gd name="T1" fmla="*/ 329 h 696"/>
                <a:gd name="T2" fmla="*/ 391 w 391"/>
                <a:gd name="T3" fmla="*/ 117 h 696"/>
                <a:gd name="T4" fmla="*/ 357 w 391"/>
                <a:gd name="T5" fmla="*/ 34 h 696"/>
                <a:gd name="T6" fmla="*/ 274 w 391"/>
                <a:gd name="T7" fmla="*/ 0 h 696"/>
                <a:gd name="T8" fmla="*/ 274 w 391"/>
                <a:gd name="T9" fmla="*/ 0 h 696"/>
                <a:gd name="T10" fmla="*/ 116 w 391"/>
                <a:gd name="T11" fmla="*/ 0 h 696"/>
                <a:gd name="T12" fmla="*/ 34 w 391"/>
                <a:gd name="T13" fmla="*/ 35 h 696"/>
                <a:gd name="T14" fmla="*/ 0 w 391"/>
                <a:gd name="T15" fmla="*/ 117 h 696"/>
                <a:gd name="T16" fmla="*/ 0 w 391"/>
                <a:gd name="T17" fmla="*/ 329 h 696"/>
                <a:gd name="T18" fmla="*/ 77 w 391"/>
                <a:gd name="T19" fmla="*/ 439 h 696"/>
                <a:gd name="T20" fmla="*/ 77 w 391"/>
                <a:gd name="T21" fmla="*/ 696 h 696"/>
                <a:gd name="T22" fmla="*/ 157 w 391"/>
                <a:gd name="T23" fmla="*/ 696 h 696"/>
                <a:gd name="T24" fmla="*/ 157 w 391"/>
                <a:gd name="T25" fmla="*/ 366 h 696"/>
                <a:gd name="T26" fmla="*/ 117 w 391"/>
                <a:gd name="T27" fmla="*/ 366 h 696"/>
                <a:gd name="T28" fmla="*/ 117 w 391"/>
                <a:gd name="T29" fmla="*/ 366 h 696"/>
                <a:gd name="T30" fmla="*/ 80 w 391"/>
                <a:gd name="T31" fmla="*/ 329 h 696"/>
                <a:gd name="T32" fmla="*/ 80 w 391"/>
                <a:gd name="T33" fmla="*/ 117 h 696"/>
                <a:gd name="T34" fmla="*/ 90 w 391"/>
                <a:gd name="T35" fmla="*/ 91 h 696"/>
                <a:gd name="T36" fmla="*/ 117 w 391"/>
                <a:gd name="T37" fmla="*/ 80 h 696"/>
                <a:gd name="T38" fmla="*/ 274 w 391"/>
                <a:gd name="T39" fmla="*/ 80 h 696"/>
                <a:gd name="T40" fmla="*/ 274 w 391"/>
                <a:gd name="T41" fmla="*/ 80 h 696"/>
                <a:gd name="T42" fmla="*/ 300 w 391"/>
                <a:gd name="T43" fmla="*/ 91 h 696"/>
                <a:gd name="T44" fmla="*/ 311 w 391"/>
                <a:gd name="T45" fmla="*/ 117 h 696"/>
                <a:gd name="T46" fmla="*/ 311 w 391"/>
                <a:gd name="T47" fmla="*/ 329 h 696"/>
                <a:gd name="T48" fmla="*/ 300 w 391"/>
                <a:gd name="T49" fmla="*/ 355 h 696"/>
                <a:gd name="T50" fmla="*/ 274 w 391"/>
                <a:gd name="T51" fmla="*/ 366 h 696"/>
                <a:gd name="T52" fmla="*/ 234 w 391"/>
                <a:gd name="T53" fmla="*/ 366 h 696"/>
                <a:gd name="T54" fmla="*/ 235 w 391"/>
                <a:gd name="T55" fmla="*/ 696 h 696"/>
                <a:gd name="T56" fmla="*/ 315 w 391"/>
                <a:gd name="T57" fmla="*/ 696 h 696"/>
                <a:gd name="T58" fmla="*/ 314 w 391"/>
                <a:gd name="T59" fmla="*/ 439 h 696"/>
                <a:gd name="T60" fmla="*/ 357 w 391"/>
                <a:gd name="T61" fmla="*/ 412 h 696"/>
                <a:gd name="T62" fmla="*/ 391 w 391"/>
                <a:gd name="T63" fmla="*/ 329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91" h="696">
                  <a:moveTo>
                    <a:pt x="391" y="329"/>
                  </a:moveTo>
                  <a:cubicBezTo>
                    <a:pt x="391" y="117"/>
                    <a:pt x="391" y="117"/>
                    <a:pt x="391" y="117"/>
                  </a:cubicBezTo>
                  <a:cubicBezTo>
                    <a:pt x="391" y="86"/>
                    <a:pt x="379" y="56"/>
                    <a:pt x="357" y="34"/>
                  </a:cubicBezTo>
                  <a:cubicBezTo>
                    <a:pt x="335" y="12"/>
                    <a:pt x="305" y="0"/>
                    <a:pt x="274" y="0"/>
                  </a:cubicBezTo>
                  <a:cubicBezTo>
                    <a:pt x="274" y="0"/>
                    <a:pt x="274" y="0"/>
                    <a:pt x="274" y="0"/>
                  </a:cubicBezTo>
                  <a:cubicBezTo>
                    <a:pt x="116" y="0"/>
                    <a:pt x="116" y="0"/>
                    <a:pt x="116" y="0"/>
                  </a:cubicBezTo>
                  <a:cubicBezTo>
                    <a:pt x="85" y="0"/>
                    <a:pt x="56" y="13"/>
                    <a:pt x="34" y="35"/>
                  </a:cubicBezTo>
                  <a:cubicBezTo>
                    <a:pt x="12" y="57"/>
                    <a:pt x="0" y="86"/>
                    <a:pt x="0" y="117"/>
                  </a:cubicBezTo>
                  <a:cubicBezTo>
                    <a:pt x="0" y="329"/>
                    <a:pt x="0" y="329"/>
                    <a:pt x="0" y="329"/>
                  </a:cubicBezTo>
                  <a:cubicBezTo>
                    <a:pt x="0" y="380"/>
                    <a:pt x="32" y="423"/>
                    <a:pt x="77" y="439"/>
                  </a:cubicBezTo>
                  <a:cubicBezTo>
                    <a:pt x="77" y="696"/>
                    <a:pt x="77" y="696"/>
                    <a:pt x="77" y="696"/>
                  </a:cubicBezTo>
                  <a:cubicBezTo>
                    <a:pt x="157" y="696"/>
                    <a:pt x="157" y="696"/>
                    <a:pt x="157" y="696"/>
                  </a:cubicBezTo>
                  <a:cubicBezTo>
                    <a:pt x="157" y="366"/>
                    <a:pt x="157" y="366"/>
                    <a:pt x="157" y="366"/>
                  </a:cubicBezTo>
                  <a:cubicBezTo>
                    <a:pt x="117" y="366"/>
                    <a:pt x="117" y="366"/>
                    <a:pt x="117" y="366"/>
                  </a:cubicBezTo>
                  <a:cubicBezTo>
                    <a:pt x="117" y="366"/>
                    <a:pt x="117" y="366"/>
                    <a:pt x="117" y="366"/>
                  </a:cubicBezTo>
                  <a:cubicBezTo>
                    <a:pt x="96" y="366"/>
                    <a:pt x="80" y="350"/>
                    <a:pt x="80" y="329"/>
                  </a:cubicBezTo>
                  <a:cubicBezTo>
                    <a:pt x="80" y="117"/>
                    <a:pt x="80" y="117"/>
                    <a:pt x="80" y="117"/>
                  </a:cubicBezTo>
                  <a:cubicBezTo>
                    <a:pt x="80" y="108"/>
                    <a:pt x="83" y="98"/>
                    <a:pt x="90" y="91"/>
                  </a:cubicBezTo>
                  <a:cubicBezTo>
                    <a:pt x="97" y="84"/>
                    <a:pt x="107" y="80"/>
                    <a:pt x="117" y="80"/>
                  </a:cubicBezTo>
                  <a:cubicBezTo>
                    <a:pt x="274" y="80"/>
                    <a:pt x="274" y="80"/>
                    <a:pt x="274" y="80"/>
                  </a:cubicBezTo>
                  <a:cubicBezTo>
                    <a:pt x="274" y="80"/>
                    <a:pt x="274" y="80"/>
                    <a:pt x="274" y="80"/>
                  </a:cubicBezTo>
                  <a:cubicBezTo>
                    <a:pt x="284" y="80"/>
                    <a:pt x="293" y="84"/>
                    <a:pt x="300" y="91"/>
                  </a:cubicBezTo>
                  <a:cubicBezTo>
                    <a:pt x="307" y="98"/>
                    <a:pt x="311" y="107"/>
                    <a:pt x="311" y="117"/>
                  </a:cubicBezTo>
                  <a:cubicBezTo>
                    <a:pt x="311" y="329"/>
                    <a:pt x="311" y="329"/>
                    <a:pt x="311" y="329"/>
                  </a:cubicBezTo>
                  <a:cubicBezTo>
                    <a:pt x="311" y="339"/>
                    <a:pt x="308" y="348"/>
                    <a:pt x="300" y="355"/>
                  </a:cubicBezTo>
                  <a:cubicBezTo>
                    <a:pt x="293" y="362"/>
                    <a:pt x="284" y="366"/>
                    <a:pt x="274" y="366"/>
                  </a:cubicBezTo>
                  <a:cubicBezTo>
                    <a:pt x="234" y="366"/>
                    <a:pt x="234" y="366"/>
                    <a:pt x="234" y="366"/>
                  </a:cubicBezTo>
                  <a:cubicBezTo>
                    <a:pt x="235" y="696"/>
                    <a:pt x="235" y="696"/>
                    <a:pt x="235" y="696"/>
                  </a:cubicBezTo>
                  <a:cubicBezTo>
                    <a:pt x="315" y="696"/>
                    <a:pt x="315" y="696"/>
                    <a:pt x="315" y="696"/>
                  </a:cubicBezTo>
                  <a:cubicBezTo>
                    <a:pt x="314" y="439"/>
                    <a:pt x="314" y="439"/>
                    <a:pt x="314" y="439"/>
                  </a:cubicBezTo>
                  <a:cubicBezTo>
                    <a:pt x="330" y="433"/>
                    <a:pt x="345" y="424"/>
                    <a:pt x="357" y="412"/>
                  </a:cubicBezTo>
                  <a:cubicBezTo>
                    <a:pt x="379" y="389"/>
                    <a:pt x="391" y="360"/>
                    <a:pt x="391" y="329"/>
                  </a:cubicBezTo>
                  <a:close/>
                </a:path>
              </a:pathLst>
            </a:custGeom>
            <a:solidFill>
              <a:schemeClr val="accent2"/>
            </a:solid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grpSp>
      <p:grpSp>
        <p:nvGrpSpPr>
          <p:cNvPr id="112" name="Group 111">
            <a:extLst>
              <a:ext uri="{FF2B5EF4-FFF2-40B4-BE49-F238E27FC236}">
                <a16:creationId xmlns:a16="http://schemas.microsoft.com/office/drawing/2014/main" id="{FAC9DB92-5D7F-FC4B-98B1-214A9C5F9726}"/>
              </a:ext>
            </a:extLst>
          </p:cNvPr>
          <p:cNvGrpSpPr/>
          <p:nvPr/>
        </p:nvGrpSpPr>
        <p:grpSpPr>
          <a:xfrm>
            <a:off x="4234633" y="2451835"/>
            <a:ext cx="3709217" cy="571500"/>
            <a:chOff x="360363" y="1709738"/>
            <a:chExt cx="7678803" cy="571500"/>
          </a:xfrm>
        </p:grpSpPr>
        <p:sp>
          <p:nvSpPr>
            <p:cNvPr id="113" name="Rectangle 112">
              <a:extLst>
                <a:ext uri="{FF2B5EF4-FFF2-40B4-BE49-F238E27FC236}">
                  <a16:creationId xmlns:a16="http://schemas.microsoft.com/office/drawing/2014/main" id="{A1F91C1A-9416-A346-B11B-3D517581FAD7}"/>
                </a:ext>
              </a:extLst>
            </p:cNvPr>
            <p:cNvSpPr/>
            <p:nvPr/>
          </p:nvSpPr>
          <p:spPr>
            <a:xfrm>
              <a:off x="1537064" y="1709738"/>
              <a:ext cx="6502100" cy="571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91440" bIns="0" numCol="1" spcCol="0" rtlCol="0" fromWordArt="0" anchor="ctr" anchorCtr="0" forceAA="0" compatLnSpc="1">
              <a:prstTxWarp prst="textNoShape">
                <a:avLst/>
              </a:prstTxWarp>
              <a:noAutofit/>
            </a:bodyPr>
            <a:lstStyle/>
            <a:p>
              <a:pPr fontAlgn="t"/>
              <a:r>
                <a:rPr lang="en-US" sz="1200" b="1" cap="all" dirty="0">
                  <a:solidFill>
                    <a:schemeClr val="accent1"/>
                  </a:solidFill>
                  <a:latin typeface="Franklin Gothic Demi" panose="020B0603020102020204" pitchFamily="34" charset="0"/>
                </a:rPr>
                <a:t>Ownership and Management</a:t>
              </a:r>
            </a:p>
          </p:txBody>
        </p:sp>
        <p:cxnSp>
          <p:nvCxnSpPr>
            <p:cNvPr id="114" name="Straight Connector 113">
              <a:extLst>
                <a:ext uri="{FF2B5EF4-FFF2-40B4-BE49-F238E27FC236}">
                  <a16:creationId xmlns:a16="http://schemas.microsoft.com/office/drawing/2014/main" id="{8606AF06-043B-AE49-9102-8D72CB4B913F}"/>
                </a:ext>
              </a:extLst>
            </p:cNvPr>
            <p:cNvCxnSpPr>
              <a:cxnSpLocks/>
            </p:cNvCxnSpPr>
            <p:nvPr/>
          </p:nvCxnSpPr>
          <p:spPr>
            <a:xfrm>
              <a:off x="360363" y="2281238"/>
              <a:ext cx="7678803" cy="0"/>
            </a:xfrm>
            <a:prstGeom prst="line">
              <a:avLst/>
            </a:prstGeom>
            <a:ln w="9525">
              <a:solidFill>
                <a:schemeClr val="accent1"/>
              </a:solidFill>
              <a:tailEnd type="none"/>
            </a:ln>
          </p:spPr>
          <p:style>
            <a:lnRef idx="1">
              <a:schemeClr val="accent1"/>
            </a:lnRef>
            <a:fillRef idx="0">
              <a:schemeClr val="accent1"/>
            </a:fillRef>
            <a:effectRef idx="0">
              <a:schemeClr val="accent1"/>
            </a:effectRef>
            <a:fontRef idx="minor">
              <a:schemeClr val="tx1"/>
            </a:fontRef>
          </p:style>
        </p:cxnSp>
      </p:grpSp>
      <p:grpSp>
        <p:nvGrpSpPr>
          <p:cNvPr id="152" name="Group 151">
            <a:extLst>
              <a:ext uri="{FF2B5EF4-FFF2-40B4-BE49-F238E27FC236}">
                <a16:creationId xmlns:a16="http://schemas.microsoft.com/office/drawing/2014/main" id="{142B5EBB-B93C-D048-9E6B-45F96589C9C0}"/>
              </a:ext>
            </a:extLst>
          </p:cNvPr>
          <p:cNvGrpSpPr/>
          <p:nvPr/>
        </p:nvGrpSpPr>
        <p:grpSpPr>
          <a:xfrm>
            <a:off x="8113933" y="2455010"/>
            <a:ext cx="3718292" cy="571500"/>
            <a:chOff x="360363" y="1709738"/>
            <a:chExt cx="7697590" cy="571500"/>
          </a:xfrm>
        </p:grpSpPr>
        <p:sp>
          <p:nvSpPr>
            <p:cNvPr id="153" name="Rectangle 152">
              <a:extLst>
                <a:ext uri="{FF2B5EF4-FFF2-40B4-BE49-F238E27FC236}">
                  <a16:creationId xmlns:a16="http://schemas.microsoft.com/office/drawing/2014/main" id="{C884BF90-3CB2-DF4C-B603-97E7C8E72303}"/>
                </a:ext>
              </a:extLst>
            </p:cNvPr>
            <p:cNvSpPr/>
            <p:nvPr/>
          </p:nvSpPr>
          <p:spPr>
            <a:xfrm>
              <a:off x="1537066" y="1709738"/>
              <a:ext cx="6520887" cy="571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91440" bIns="0" numCol="1" spcCol="0" rtlCol="0" fromWordArt="0" anchor="ctr" anchorCtr="0" forceAA="0" compatLnSpc="1">
              <a:prstTxWarp prst="textNoShape">
                <a:avLst/>
              </a:prstTxWarp>
              <a:noAutofit/>
            </a:bodyPr>
            <a:lstStyle/>
            <a:p>
              <a:pPr fontAlgn="t"/>
              <a:r>
                <a:rPr lang="en-US" sz="1200" b="1" cap="all" dirty="0">
                  <a:solidFill>
                    <a:schemeClr val="accent1"/>
                  </a:solidFill>
                  <a:latin typeface="Franklin Gothic Demi" panose="020B0603020102020204" pitchFamily="34" charset="0"/>
                </a:rPr>
                <a:t>Divestiture of Manitoba Harvest</a:t>
              </a:r>
            </a:p>
          </p:txBody>
        </p:sp>
        <p:cxnSp>
          <p:nvCxnSpPr>
            <p:cNvPr id="154" name="Straight Connector 153">
              <a:extLst>
                <a:ext uri="{FF2B5EF4-FFF2-40B4-BE49-F238E27FC236}">
                  <a16:creationId xmlns:a16="http://schemas.microsoft.com/office/drawing/2014/main" id="{991A8EC8-4984-424D-B290-97E1C8CA02AC}"/>
                </a:ext>
              </a:extLst>
            </p:cNvPr>
            <p:cNvCxnSpPr>
              <a:cxnSpLocks/>
            </p:cNvCxnSpPr>
            <p:nvPr/>
          </p:nvCxnSpPr>
          <p:spPr>
            <a:xfrm>
              <a:off x="360363" y="2281238"/>
              <a:ext cx="7678803" cy="0"/>
            </a:xfrm>
            <a:prstGeom prst="line">
              <a:avLst/>
            </a:prstGeom>
            <a:ln w="9525">
              <a:solidFill>
                <a:schemeClr val="accent1"/>
              </a:solidFill>
              <a:tailEnd type="none"/>
            </a:ln>
          </p:spPr>
          <p:style>
            <a:lnRef idx="1">
              <a:schemeClr val="accent1"/>
            </a:lnRef>
            <a:fillRef idx="0">
              <a:schemeClr val="accent1"/>
            </a:fillRef>
            <a:effectRef idx="0">
              <a:schemeClr val="accent1"/>
            </a:effectRef>
            <a:fontRef idx="minor">
              <a:schemeClr val="tx1"/>
            </a:fontRef>
          </p:style>
        </p:cxnSp>
      </p:grpSp>
      <p:cxnSp>
        <p:nvCxnSpPr>
          <p:cNvPr id="155" name="Straight Connector 154">
            <a:extLst>
              <a:ext uri="{FF2B5EF4-FFF2-40B4-BE49-F238E27FC236}">
                <a16:creationId xmlns:a16="http://schemas.microsoft.com/office/drawing/2014/main" id="{9B72C7E3-B115-014A-8754-1E7056A178C5}"/>
              </a:ext>
            </a:extLst>
          </p:cNvPr>
          <p:cNvCxnSpPr>
            <a:cxnSpLocks/>
          </p:cNvCxnSpPr>
          <p:nvPr/>
        </p:nvCxnSpPr>
        <p:spPr>
          <a:xfrm>
            <a:off x="8038436" y="2693084"/>
            <a:ext cx="0" cy="3445819"/>
          </a:xfrm>
          <a:prstGeom prst="line">
            <a:avLst/>
          </a:prstGeom>
          <a:ln w="12700">
            <a:solidFill>
              <a:schemeClr val="bg1">
                <a:lumMod val="85000"/>
              </a:schemeClr>
            </a:solidFill>
            <a:tailEnd type="none"/>
          </a:ln>
        </p:spPr>
        <p:style>
          <a:lnRef idx="1">
            <a:schemeClr val="accent1"/>
          </a:lnRef>
          <a:fillRef idx="0">
            <a:schemeClr val="accent1"/>
          </a:fillRef>
          <a:effectRef idx="0">
            <a:schemeClr val="accent1"/>
          </a:effectRef>
          <a:fontRef idx="minor">
            <a:schemeClr val="tx1"/>
          </a:fontRef>
        </p:style>
      </p:cxnSp>
      <p:sp>
        <p:nvSpPr>
          <p:cNvPr id="156" name="Freeform 5">
            <a:extLst>
              <a:ext uri="{FF2B5EF4-FFF2-40B4-BE49-F238E27FC236}">
                <a16:creationId xmlns:a16="http://schemas.microsoft.com/office/drawing/2014/main" id="{6807DDFB-E7E2-2E4A-A703-366FA59F8A4E}"/>
              </a:ext>
            </a:extLst>
          </p:cNvPr>
          <p:cNvSpPr>
            <a:spLocks noEditPoints="1"/>
          </p:cNvSpPr>
          <p:nvPr/>
        </p:nvSpPr>
        <p:spPr bwMode="auto">
          <a:xfrm>
            <a:off x="8134350" y="2516672"/>
            <a:ext cx="411663" cy="411460"/>
          </a:xfrm>
          <a:custGeom>
            <a:avLst/>
            <a:gdLst>
              <a:gd name="T0" fmla="*/ 3486 w 4044"/>
              <a:gd name="T1" fmla="*/ 3386 h 4042"/>
              <a:gd name="T2" fmla="*/ 2958 w 4044"/>
              <a:gd name="T3" fmla="*/ 3276 h 4042"/>
              <a:gd name="T4" fmla="*/ 2860 w 4044"/>
              <a:gd name="T5" fmla="*/ 3396 h 4042"/>
              <a:gd name="T6" fmla="*/ 3006 w 4044"/>
              <a:gd name="T7" fmla="*/ 3556 h 4042"/>
              <a:gd name="T8" fmla="*/ 2298 w 4044"/>
              <a:gd name="T9" fmla="*/ 3822 h 4042"/>
              <a:gd name="T10" fmla="*/ 1490 w 4044"/>
              <a:gd name="T11" fmla="*/ 3766 h 4042"/>
              <a:gd name="T12" fmla="*/ 732 w 4044"/>
              <a:gd name="T13" fmla="*/ 3310 h 4042"/>
              <a:gd name="T14" fmla="*/ 322 w 4044"/>
              <a:gd name="T15" fmla="*/ 2684 h 4042"/>
              <a:gd name="T16" fmla="*/ 198 w 4044"/>
              <a:gd name="T17" fmla="*/ 1962 h 4042"/>
              <a:gd name="T18" fmla="*/ 350 w 4044"/>
              <a:gd name="T19" fmla="*/ 1296 h 4042"/>
              <a:gd name="T20" fmla="*/ 278 w 4044"/>
              <a:gd name="T21" fmla="*/ 1158 h 4042"/>
              <a:gd name="T22" fmla="*/ 138 w 4044"/>
              <a:gd name="T23" fmla="*/ 1286 h 4042"/>
              <a:gd name="T24" fmla="*/ 2 w 4044"/>
              <a:gd name="T25" fmla="*/ 2086 h 4042"/>
              <a:gd name="T26" fmla="*/ 166 w 4044"/>
              <a:gd name="T27" fmla="*/ 2824 h 4042"/>
              <a:gd name="T28" fmla="*/ 592 w 4044"/>
              <a:gd name="T29" fmla="*/ 3452 h 4042"/>
              <a:gd name="T30" fmla="*/ 1026 w 4044"/>
              <a:gd name="T31" fmla="*/ 3782 h 4042"/>
              <a:gd name="T32" fmla="*/ 1528 w 4044"/>
              <a:gd name="T33" fmla="*/ 3982 h 4042"/>
              <a:gd name="T34" fmla="*/ 2022 w 4044"/>
              <a:gd name="T35" fmla="*/ 4042 h 4042"/>
              <a:gd name="T36" fmla="*/ 2900 w 4044"/>
              <a:gd name="T37" fmla="*/ 3842 h 4042"/>
              <a:gd name="T38" fmla="*/ 3304 w 4044"/>
              <a:gd name="T39" fmla="*/ 3860 h 4042"/>
              <a:gd name="T40" fmla="*/ 3956 w 4044"/>
              <a:gd name="T41" fmla="*/ 1434 h 4042"/>
              <a:gd name="T42" fmla="*/ 3556 w 4044"/>
              <a:gd name="T43" fmla="*/ 706 h 4042"/>
              <a:gd name="T44" fmla="*/ 3144 w 4044"/>
              <a:gd name="T45" fmla="*/ 338 h 4042"/>
              <a:gd name="T46" fmla="*/ 2658 w 4044"/>
              <a:gd name="T47" fmla="*/ 102 h 4042"/>
              <a:gd name="T48" fmla="*/ 2122 w 4044"/>
              <a:gd name="T49" fmla="*/ 4 h 4042"/>
              <a:gd name="T50" fmla="*/ 1370 w 4044"/>
              <a:gd name="T51" fmla="*/ 106 h 4042"/>
              <a:gd name="T52" fmla="*/ 756 w 4044"/>
              <a:gd name="T53" fmla="*/ 240 h 4042"/>
              <a:gd name="T54" fmla="*/ 618 w 4044"/>
              <a:gd name="T55" fmla="*/ 148 h 4042"/>
              <a:gd name="T56" fmla="*/ 574 w 4044"/>
              <a:gd name="T57" fmla="*/ 716 h 4042"/>
              <a:gd name="T58" fmla="*/ 1124 w 4044"/>
              <a:gd name="T59" fmla="*/ 760 h 4042"/>
              <a:gd name="T60" fmla="*/ 1156 w 4044"/>
              <a:gd name="T61" fmla="*/ 598 h 4042"/>
              <a:gd name="T62" fmla="*/ 1218 w 4044"/>
              <a:gd name="T63" fmla="*/ 386 h 4042"/>
              <a:gd name="T64" fmla="*/ 1952 w 4044"/>
              <a:gd name="T65" fmla="*/ 202 h 4042"/>
              <a:gd name="T66" fmla="*/ 2802 w 4044"/>
              <a:gd name="T67" fmla="*/ 374 h 4042"/>
              <a:gd name="T68" fmla="*/ 3450 w 4044"/>
              <a:gd name="T69" fmla="*/ 890 h 4042"/>
              <a:gd name="T70" fmla="*/ 3784 w 4044"/>
              <a:gd name="T71" fmla="*/ 1550 h 4042"/>
              <a:gd name="T72" fmla="*/ 3826 w 4044"/>
              <a:gd name="T73" fmla="*/ 2284 h 4042"/>
              <a:gd name="T74" fmla="*/ 3688 w 4044"/>
              <a:gd name="T75" fmla="*/ 2806 h 4042"/>
              <a:gd name="T76" fmla="*/ 3822 w 4044"/>
              <a:gd name="T77" fmla="*/ 2880 h 4042"/>
              <a:gd name="T78" fmla="*/ 4008 w 4044"/>
              <a:gd name="T79" fmla="*/ 2400 h 4042"/>
              <a:gd name="T80" fmla="*/ 4010 w 4044"/>
              <a:gd name="T81" fmla="*/ 1658 h 4042"/>
              <a:gd name="T82" fmla="*/ 2450 w 4044"/>
              <a:gd name="T83" fmla="*/ 2112 h 4042"/>
              <a:gd name="T84" fmla="*/ 2188 w 4044"/>
              <a:gd name="T85" fmla="*/ 1906 h 4042"/>
              <a:gd name="T86" fmla="*/ 1768 w 4044"/>
              <a:gd name="T87" fmla="*/ 1678 h 4042"/>
              <a:gd name="T88" fmla="*/ 1762 w 4044"/>
              <a:gd name="T89" fmla="*/ 1436 h 4042"/>
              <a:gd name="T90" fmla="*/ 2012 w 4044"/>
              <a:gd name="T91" fmla="*/ 1324 h 4042"/>
              <a:gd name="T92" fmla="*/ 2444 w 4044"/>
              <a:gd name="T93" fmla="*/ 1274 h 4042"/>
              <a:gd name="T94" fmla="*/ 1896 w 4044"/>
              <a:gd name="T95" fmla="*/ 858 h 4042"/>
              <a:gd name="T96" fmla="*/ 1608 w 4044"/>
              <a:gd name="T97" fmla="*/ 1274 h 4042"/>
              <a:gd name="T98" fmla="*/ 1502 w 4044"/>
              <a:gd name="T99" fmla="*/ 1606 h 4042"/>
              <a:gd name="T100" fmla="*/ 1638 w 4044"/>
              <a:gd name="T101" fmla="*/ 1860 h 4042"/>
              <a:gd name="T102" fmla="*/ 2010 w 4044"/>
              <a:gd name="T103" fmla="*/ 2058 h 4042"/>
              <a:gd name="T104" fmla="*/ 2286 w 4044"/>
              <a:gd name="T105" fmla="*/ 2292 h 4042"/>
              <a:gd name="T106" fmla="*/ 2208 w 4044"/>
              <a:gd name="T107" fmla="*/ 2542 h 4042"/>
              <a:gd name="T108" fmla="*/ 1922 w 4044"/>
              <a:gd name="T109" fmla="*/ 2612 h 4042"/>
              <a:gd name="T110" fmla="*/ 1614 w 4044"/>
              <a:gd name="T111" fmla="*/ 2440 h 4042"/>
              <a:gd name="T112" fmla="*/ 1634 w 4044"/>
              <a:gd name="T113" fmla="*/ 2734 h 4042"/>
              <a:gd name="T114" fmla="*/ 2110 w 4044"/>
              <a:gd name="T115" fmla="*/ 3082 h 4042"/>
              <a:gd name="T116" fmla="*/ 2410 w 4044"/>
              <a:gd name="T117" fmla="*/ 2658 h 4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4" h="4042">
                <a:moveTo>
                  <a:pt x="3388" y="3904"/>
                </a:moveTo>
                <a:lnTo>
                  <a:pt x="3388" y="3904"/>
                </a:lnTo>
                <a:lnTo>
                  <a:pt x="3408" y="3902"/>
                </a:lnTo>
                <a:lnTo>
                  <a:pt x="3426" y="3896"/>
                </a:lnTo>
                <a:lnTo>
                  <a:pt x="3442" y="3886"/>
                </a:lnTo>
                <a:lnTo>
                  <a:pt x="3458" y="3874"/>
                </a:lnTo>
                <a:lnTo>
                  <a:pt x="3470" y="3860"/>
                </a:lnTo>
                <a:lnTo>
                  <a:pt x="3478" y="3842"/>
                </a:lnTo>
                <a:lnTo>
                  <a:pt x="3484" y="3824"/>
                </a:lnTo>
                <a:lnTo>
                  <a:pt x="3486" y="3804"/>
                </a:lnTo>
                <a:lnTo>
                  <a:pt x="3486" y="3386"/>
                </a:lnTo>
                <a:lnTo>
                  <a:pt x="3486" y="3386"/>
                </a:lnTo>
                <a:lnTo>
                  <a:pt x="3484" y="3366"/>
                </a:lnTo>
                <a:lnTo>
                  <a:pt x="3478" y="3346"/>
                </a:lnTo>
                <a:lnTo>
                  <a:pt x="3470" y="3328"/>
                </a:lnTo>
                <a:lnTo>
                  <a:pt x="3456" y="3310"/>
                </a:lnTo>
                <a:lnTo>
                  <a:pt x="3456" y="3310"/>
                </a:lnTo>
                <a:lnTo>
                  <a:pt x="3438" y="3296"/>
                </a:lnTo>
                <a:lnTo>
                  <a:pt x="3420" y="3284"/>
                </a:lnTo>
                <a:lnTo>
                  <a:pt x="3398" y="3278"/>
                </a:lnTo>
                <a:lnTo>
                  <a:pt x="3376" y="3276"/>
                </a:lnTo>
                <a:lnTo>
                  <a:pt x="2958" y="3276"/>
                </a:lnTo>
                <a:lnTo>
                  <a:pt x="2958" y="3276"/>
                </a:lnTo>
                <a:lnTo>
                  <a:pt x="2938" y="3278"/>
                </a:lnTo>
                <a:lnTo>
                  <a:pt x="2920" y="3284"/>
                </a:lnTo>
                <a:lnTo>
                  <a:pt x="2902" y="3292"/>
                </a:lnTo>
                <a:lnTo>
                  <a:pt x="2888" y="3304"/>
                </a:lnTo>
                <a:lnTo>
                  <a:pt x="2876" y="3320"/>
                </a:lnTo>
                <a:lnTo>
                  <a:pt x="2866" y="3336"/>
                </a:lnTo>
                <a:lnTo>
                  <a:pt x="2860" y="3356"/>
                </a:lnTo>
                <a:lnTo>
                  <a:pt x="2858" y="3376"/>
                </a:lnTo>
                <a:lnTo>
                  <a:pt x="2858" y="3376"/>
                </a:lnTo>
                <a:lnTo>
                  <a:pt x="2860" y="3396"/>
                </a:lnTo>
                <a:lnTo>
                  <a:pt x="2866" y="3414"/>
                </a:lnTo>
                <a:lnTo>
                  <a:pt x="2876" y="3430"/>
                </a:lnTo>
                <a:lnTo>
                  <a:pt x="2888" y="3446"/>
                </a:lnTo>
                <a:lnTo>
                  <a:pt x="2902" y="3458"/>
                </a:lnTo>
                <a:lnTo>
                  <a:pt x="2920" y="3466"/>
                </a:lnTo>
                <a:lnTo>
                  <a:pt x="2938" y="3472"/>
                </a:lnTo>
                <a:lnTo>
                  <a:pt x="2958" y="3474"/>
                </a:lnTo>
                <a:lnTo>
                  <a:pt x="3124" y="3474"/>
                </a:lnTo>
                <a:lnTo>
                  <a:pt x="3064" y="3516"/>
                </a:lnTo>
                <a:lnTo>
                  <a:pt x="3064" y="3516"/>
                </a:lnTo>
                <a:lnTo>
                  <a:pt x="3006" y="3556"/>
                </a:lnTo>
                <a:lnTo>
                  <a:pt x="2948" y="3592"/>
                </a:lnTo>
                <a:lnTo>
                  <a:pt x="2888" y="3626"/>
                </a:lnTo>
                <a:lnTo>
                  <a:pt x="2826" y="3656"/>
                </a:lnTo>
                <a:lnTo>
                  <a:pt x="2762" y="3686"/>
                </a:lnTo>
                <a:lnTo>
                  <a:pt x="2698" y="3712"/>
                </a:lnTo>
                <a:lnTo>
                  <a:pt x="2634" y="3738"/>
                </a:lnTo>
                <a:lnTo>
                  <a:pt x="2568" y="3760"/>
                </a:lnTo>
                <a:lnTo>
                  <a:pt x="2502" y="3778"/>
                </a:lnTo>
                <a:lnTo>
                  <a:pt x="2434" y="3796"/>
                </a:lnTo>
                <a:lnTo>
                  <a:pt x="2366" y="3810"/>
                </a:lnTo>
                <a:lnTo>
                  <a:pt x="2298" y="3822"/>
                </a:lnTo>
                <a:lnTo>
                  <a:pt x="2230" y="3832"/>
                </a:lnTo>
                <a:lnTo>
                  <a:pt x="2160" y="3838"/>
                </a:lnTo>
                <a:lnTo>
                  <a:pt x="2092" y="3842"/>
                </a:lnTo>
                <a:lnTo>
                  <a:pt x="2022" y="3844"/>
                </a:lnTo>
                <a:lnTo>
                  <a:pt x="2022" y="3844"/>
                </a:lnTo>
                <a:lnTo>
                  <a:pt x="1930" y="3842"/>
                </a:lnTo>
                <a:lnTo>
                  <a:pt x="1840" y="3836"/>
                </a:lnTo>
                <a:lnTo>
                  <a:pt x="1752" y="3824"/>
                </a:lnTo>
                <a:lnTo>
                  <a:pt x="1664" y="3808"/>
                </a:lnTo>
                <a:lnTo>
                  <a:pt x="1576" y="3790"/>
                </a:lnTo>
                <a:lnTo>
                  <a:pt x="1490" y="3766"/>
                </a:lnTo>
                <a:lnTo>
                  <a:pt x="1406" y="3738"/>
                </a:lnTo>
                <a:lnTo>
                  <a:pt x="1324" y="3706"/>
                </a:lnTo>
                <a:lnTo>
                  <a:pt x="1242" y="3670"/>
                </a:lnTo>
                <a:lnTo>
                  <a:pt x="1164" y="3630"/>
                </a:lnTo>
                <a:lnTo>
                  <a:pt x="1086" y="3586"/>
                </a:lnTo>
                <a:lnTo>
                  <a:pt x="1010" y="3540"/>
                </a:lnTo>
                <a:lnTo>
                  <a:pt x="938" y="3488"/>
                </a:lnTo>
                <a:lnTo>
                  <a:pt x="866" y="3432"/>
                </a:lnTo>
                <a:lnTo>
                  <a:pt x="798" y="3374"/>
                </a:lnTo>
                <a:lnTo>
                  <a:pt x="732" y="3310"/>
                </a:lnTo>
                <a:lnTo>
                  <a:pt x="732" y="3310"/>
                </a:lnTo>
                <a:lnTo>
                  <a:pt x="684" y="3260"/>
                </a:lnTo>
                <a:lnTo>
                  <a:pt x="638" y="3208"/>
                </a:lnTo>
                <a:lnTo>
                  <a:pt x="594" y="3154"/>
                </a:lnTo>
                <a:lnTo>
                  <a:pt x="552" y="3100"/>
                </a:lnTo>
                <a:lnTo>
                  <a:pt x="512" y="3044"/>
                </a:lnTo>
                <a:lnTo>
                  <a:pt x="474" y="2986"/>
                </a:lnTo>
                <a:lnTo>
                  <a:pt x="440" y="2928"/>
                </a:lnTo>
                <a:lnTo>
                  <a:pt x="406" y="2868"/>
                </a:lnTo>
                <a:lnTo>
                  <a:pt x="376" y="2808"/>
                </a:lnTo>
                <a:lnTo>
                  <a:pt x="348" y="2746"/>
                </a:lnTo>
                <a:lnTo>
                  <a:pt x="322" y="2684"/>
                </a:lnTo>
                <a:lnTo>
                  <a:pt x="298" y="2622"/>
                </a:lnTo>
                <a:lnTo>
                  <a:pt x="278" y="2558"/>
                </a:lnTo>
                <a:lnTo>
                  <a:pt x="260" y="2494"/>
                </a:lnTo>
                <a:lnTo>
                  <a:pt x="244" y="2428"/>
                </a:lnTo>
                <a:lnTo>
                  <a:pt x="230" y="2364"/>
                </a:lnTo>
                <a:lnTo>
                  <a:pt x="218" y="2298"/>
                </a:lnTo>
                <a:lnTo>
                  <a:pt x="210" y="2230"/>
                </a:lnTo>
                <a:lnTo>
                  <a:pt x="202" y="2164"/>
                </a:lnTo>
                <a:lnTo>
                  <a:pt x="200" y="2096"/>
                </a:lnTo>
                <a:lnTo>
                  <a:pt x="198" y="2030"/>
                </a:lnTo>
                <a:lnTo>
                  <a:pt x="198" y="1962"/>
                </a:lnTo>
                <a:lnTo>
                  <a:pt x="202" y="1894"/>
                </a:lnTo>
                <a:lnTo>
                  <a:pt x="208" y="1828"/>
                </a:lnTo>
                <a:lnTo>
                  <a:pt x="218" y="1760"/>
                </a:lnTo>
                <a:lnTo>
                  <a:pt x="228" y="1692"/>
                </a:lnTo>
                <a:lnTo>
                  <a:pt x="242" y="1626"/>
                </a:lnTo>
                <a:lnTo>
                  <a:pt x="258" y="1560"/>
                </a:lnTo>
                <a:lnTo>
                  <a:pt x="278" y="1492"/>
                </a:lnTo>
                <a:lnTo>
                  <a:pt x="298" y="1426"/>
                </a:lnTo>
                <a:lnTo>
                  <a:pt x="322" y="1360"/>
                </a:lnTo>
                <a:lnTo>
                  <a:pt x="350" y="1296"/>
                </a:lnTo>
                <a:lnTo>
                  <a:pt x="350" y="1296"/>
                </a:lnTo>
                <a:lnTo>
                  <a:pt x="356" y="1276"/>
                </a:lnTo>
                <a:lnTo>
                  <a:pt x="358" y="1258"/>
                </a:lnTo>
                <a:lnTo>
                  <a:pt x="356" y="1238"/>
                </a:lnTo>
                <a:lnTo>
                  <a:pt x="350" y="1220"/>
                </a:lnTo>
                <a:lnTo>
                  <a:pt x="350" y="1220"/>
                </a:lnTo>
                <a:lnTo>
                  <a:pt x="342" y="1202"/>
                </a:lnTo>
                <a:lnTo>
                  <a:pt x="330" y="1186"/>
                </a:lnTo>
                <a:lnTo>
                  <a:pt x="316" y="1174"/>
                </a:lnTo>
                <a:lnTo>
                  <a:pt x="298" y="1164"/>
                </a:lnTo>
                <a:lnTo>
                  <a:pt x="298" y="1164"/>
                </a:lnTo>
                <a:lnTo>
                  <a:pt x="278" y="1158"/>
                </a:lnTo>
                <a:lnTo>
                  <a:pt x="258" y="1156"/>
                </a:lnTo>
                <a:lnTo>
                  <a:pt x="258" y="1156"/>
                </a:lnTo>
                <a:lnTo>
                  <a:pt x="240" y="1158"/>
                </a:lnTo>
                <a:lnTo>
                  <a:pt x="222" y="1164"/>
                </a:lnTo>
                <a:lnTo>
                  <a:pt x="222" y="1164"/>
                </a:lnTo>
                <a:lnTo>
                  <a:pt x="204" y="1172"/>
                </a:lnTo>
                <a:lnTo>
                  <a:pt x="190" y="1184"/>
                </a:lnTo>
                <a:lnTo>
                  <a:pt x="176" y="1200"/>
                </a:lnTo>
                <a:lnTo>
                  <a:pt x="168" y="1216"/>
                </a:lnTo>
                <a:lnTo>
                  <a:pt x="168" y="1216"/>
                </a:lnTo>
                <a:lnTo>
                  <a:pt x="138" y="1286"/>
                </a:lnTo>
                <a:lnTo>
                  <a:pt x="112" y="1356"/>
                </a:lnTo>
                <a:lnTo>
                  <a:pt x="90" y="1428"/>
                </a:lnTo>
                <a:lnTo>
                  <a:pt x="68" y="1498"/>
                </a:lnTo>
                <a:lnTo>
                  <a:pt x="52" y="1570"/>
                </a:lnTo>
                <a:lnTo>
                  <a:pt x="36" y="1644"/>
                </a:lnTo>
                <a:lnTo>
                  <a:pt x="24" y="1716"/>
                </a:lnTo>
                <a:lnTo>
                  <a:pt x="14" y="1790"/>
                </a:lnTo>
                <a:lnTo>
                  <a:pt x="6" y="1864"/>
                </a:lnTo>
                <a:lnTo>
                  <a:pt x="2" y="1938"/>
                </a:lnTo>
                <a:lnTo>
                  <a:pt x="0" y="2012"/>
                </a:lnTo>
                <a:lnTo>
                  <a:pt x="2" y="2086"/>
                </a:lnTo>
                <a:lnTo>
                  <a:pt x="6" y="2162"/>
                </a:lnTo>
                <a:lnTo>
                  <a:pt x="12" y="2236"/>
                </a:lnTo>
                <a:lnTo>
                  <a:pt x="22" y="2310"/>
                </a:lnTo>
                <a:lnTo>
                  <a:pt x="34" y="2384"/>
                </a:lnTo>
                <a:lnTo>
                  <a:pt x="34" y="2384"/>
                </a:lnTo>
                <a:lnTo>
                  <a:pt x="48" y="2460"/>
                </a:lnTo>
                <a:lnTo>
                  <a:pt x="66" y="2536"/>
                </a:lnTo>
                <a:lnTo>
                  <a:pt x="88" y="2608"/>
                </a:lnTo>
                <a:lnTo>
                  <a:pt x="110" y="2682"/>
                </a:lnTo>
                <a:lnTo>
                  <a:pt x="136" y="2754"/>
                </a:lnTo>
                <a:lnTo>
                  <a:pt x="166" y="2824"/>
                </a:lnTo>
                <a:lnTo>
                  <a:pt x="196" y="2892"/>
                </a:lnTo>
                <a:lnTo>
                  <a:pt x="230" y="2960"/>
                </a:lnTo>
                <a:lnTo>
                  <a:pt x="268" y="3028"/>
                </a:lnTo>
                <a:lnTo>
                  <a:pt x="306" y="3092"/>
                </a:lnTo>
                <a:lnTo>
                  <a:pt x="348" y="3156"/>
                </a:lnTo>
                <a:lnTo>
                  <a:pt x="392" y="3218"/>
                </a:lnTo>
                <a:lnTo>
                  <a:pt x="438" y="3280"/>
                </a:lnTo>
                <a:lnTo>
                  <a:pt x="488" y="3338"/>
                </a:lnTo>
                <a:lnTo>
                  <a:pt x="538" y="3396"/>
                </a:lnTo>
                <a:lnTo>
                  <a:pt x="592" y="3452"/>
                </a:lnTo>
                <a:lnTo>
                  <a:pt x="592" y="3452"/>
                </a:lnTo>
                <a:lnTo>
                  <a:pt x="628" y="3486"/>
                </a:lnTo>
                <a:lnTo>
                  <a:pt x="664" y="3522"/>
                </a:lnTo>
                <a:lnTo>
                  <a:pt x="702" y="3554"/>
                </a:lnTo>
                <a:lnTo>
                  <a:pt x="740" y="3586"/>
                </a:lnTo>
                <a:lnTo>
                  <a:pt x="780" y="3618"/>
                </a:lnTo>
                <a:lnTo>
                  <a:pt x="820" y="3648"/>
                </a:lnTo>
                <a:lnTo>
                  <a:pt x="860" y="3676"/>
                </a:lnTo>
                <a:lnTo>
                  <a:pt x="900" y="3704"/>
                </a:lnTo>
                <a:lnTo>
                  <a:pt x="942" y="3732"/>
                </a:lnTo>
                <a:lnTo>
                  <a:pt x="984" y="3758"/>
                </a:lnTo>
                <a:lnTo>
                  <a:pt x="1026" y="3782"/>
                </a:lnTo>
                <a:lnTo>
                  <a:pt x="1070" y="3806"/>
                </a:lnTo>
                <a:lnTo>
                  <a:pt x="1114" y="3828"/>
                </a:lnTo>
                <a:lnTo>
                  <a:pt x="1158" y="3850"/>
                </a:lnTo>
                <a:lnTo>
                  <a:pt x="1202" y="3870"/>
                </a:lnTo>
                <a:lnTo>
                  <a:pt x="1248" y="3890"/>
                </a:lnTo>
                <a:lnTo>
                  <a:pt x="1292" y="3908"/>
                </a:lnTo>
                <a:lnTo>
                  <a:pt x="1338" y="3926"/>
                </a:lnTo>
                <a:lnTo>
                  <a:pt x="1386" y="3942"/>
                </a:lnTo>
                <a:lnTo>
                  <a:pt x="1432" y="3956"/>
                </a:lnTo>
                <a:lnTo>
                  <a:pt x="1480" y="3970"/>
                </a:lnTo>
                <a:lnTo>
                  <a:pt x="1528" y="3982"/>
                </a:lnTo>
                <a:lnTo>
                  <a:pt x="1576" y="3994"/>
                </a:lnTo>
                <a:lnTo>
                  <a:pt x="1624" y="4004"/>
                </a:lnTo>
                <a:lnTo>
                  <a:pt x="1672" y="4014"/>
                </a:lnTo>
                <a:lnTo>
                  <a:pt x="1722" y="4020"/>
                </a:lnTo>
                <a:lnTo>
                  <a:pt x="1772" y="4028"/>
                </a:lnTo>
                <a:lnTo>
                  <a:pt x="1820" y="4034"/>
                </a:lnTo>
                <a:lnTo>
                  <a:pt x="1870" y="4038"/>
                </a:lnTo>
                <a:lnTo>
                  <a:pt x="1920" y="4040"/>
                </a:lnTo>
                <a:lnTo>
                  <a:pt x="1972" y="4042"/>
                </a:lnTo>
                <a:lnTo>
                  <a:pt x="2022" y="4042"/>
                </a:lnTo>
                <a:lnTo>
                  <a:pt x="2022" y="4042"/>
                </a:lnTo>
                <a:lnTo>
                  <a:pt x="2104" y="4042"/>
                </a:lnTo>
                <a:lnTo>
                  <a:pt x="2188" y="4036"/>
                </a:lnTo>
                <a:lnTo>
                  <a:pt x="2270" y="4028"/>
                </a:lnTo>
                <a:lnTo>
                  <a:pt x="2352" y="4016"/>
                </a:lnTo>
                <a:lnTo>
                  <a:pt x="2432" y="4000"/>
                </a:lnTo>
                <a:lnTo>
                  <a:pt x="2512" y="3982"/>
                </a:lnTo>
                <a:lnTo>
                  <a:pt x="2592" y="3960"/>
                </a:lnTo>
                <a:lnTo>
                  <a:pt x="2670" y="3936"/>
                </a:lnTo>
                <a:lnTo>
                  <a:pt x="2748" y="3908"/>
                </a:lnTo>
                <a:lnTo>
                  <a:pt x="2824" y="3876"/>
                </a:lnTo>
                <a:lnTo>
                  <a:pt x="2900" y="3842"/>
                </a:lnTo>
                <a:lnTo>
                  <a:pt x="2974" y="3806"/>
                </a:lnTo>
                <a:lnTo>
                  <a:pt x="3046" y="3766"/>
                </a:lnTo>
                <a:lnTo>
                  <a:pt x="3116" y="3722"/>
                </a:lnTo>
                <a:lnTo>
                  <a:pt x="3184" y="3676"/>
                </a:lnTo>
                <a:lnTo>
                  <a:pt x="3250" y="3628"/>
                </a:lnTo>
                <a:lnTo>
                  <a:pt x="3288" y="3600"/>
                </a:lnTo>
                <a:lnTo>
                  <a:pt x="3288" y="3804"/>
                </a:lnTo>
                <a:lnTo>
                  <a:pt x="3288" y="3804"/>
                </a:lnTo>
                <a:lnTo>
                  <a:pt x="3290" y="3824"/>
                </a:lnTo>
                <a:lnTo>
                  <a:pt x="3296" y="3842"/>
                </a:lnTo>
                <a:lnTo>
                  <a:pt x="3304" y="3860"/>
                </a:lnTo>
                <a:lnTo>
                  <a:pt x="3316" y="3874"/>
                </a:lnTo>
                <a:lnTo>
                  <a:pt x="3332" y="3886"/>
                </a:lnTo>
                <a:lnTo>
                  <a:pt x="3348" y="3896"/>
                </a:lnTo>
                <a:lnTo>
                  <a:pt x="3368" y="3902"/>
                </a:lnTo>
                <a:lnTo>
                  <a:pt x="3388" y="3904"/>
                </a:lnTo>
                <a:lnTo>
                  <a:pt x="3388" y="3904"/>
                </a:lnTo>
                <a:close/>
                <a:moveTo>
                  <a:pt x="4010" y="1658"/>
                </a:moveTo>
                <a:lnTo>
                  <a:pt x="4010" y="1658"/>
                </a:lnTo>
                <a:lnTo>
                  <a:pt x="3994" y="1584"/>
                </a:lnTo>
                <a:lnTo>
                  <a:pt x="3978" y="1508"/>
                </a:lnTo>
                <a:lnTo>
                  <a:pt x="3956" y="1434"/>
                </a:lnTo>
                <a:lnTo>
                  <a:pt x="3932" y="1362"/>
                </a:lnTo>
                <a:lnTo>
                  <a:pt x="3906" y="1290"/>
                </a:lnTo>
                <a:lnTo>
                  <a:pt x="3878" y="1220"/>
                </a:lnTo>
                <a:lnTo>
                  <a:pt x="3846" y="1150"/>
                </a:lnTo>
                <a:lnTo>
                  <a:pt x="3812" y="1082"/>
                </a:lnTo>
                <a:lnTo>
                  <a:pt x="3776" y="1016"/>
                </a:lnTo>
                <a:lnTo>
                  <a:pt x="3738" y="950"/>
                </a:lnTo>
                <a:lnTo>
                  <a:pt x="3696" y="888"/>
                </a:lnTo>
                <a:lnTo>
                  <a:pt x="3652" y="824"/>
                </a:lnTo>
                <a:lnTo>
                  <a:pt x="3606" y="764"/>
                </a:lnTo>
                <a:lnTo>
                  <a:pt x="3556" y="706"/>
                </a:lnTo>
                <a:lnTo>
                  <a:pt x="3506" y="648"/>
                </a:lnTo>
                <a:lnTo>
                  <a:pt x="3452" y="592"/>
                </a:lnTo>
                <a:lnTo>
                  <a:pt x="3452" y="592"/>
                </a:lnTo>
                <a:lnTo>
                  <a:pt x="3416" y="556"/>
                </a:lnTo>
                <a:lnTo>
                  <a:pt x="3378" y="522"/>
                </a:lnTo>
                <a:lnTo>
                  <a:pt x="3342" y="490"/>
                </a:lnTo>
                <a:lnTo>
                  <a:pt x="3302" y="458"/>
                </a:lnTo>
                <a:lnTo>
                  <a:pt x="3264" y="426"/>
                </a:lnTo>
                <a:lnTo>
                  <a:pt x="3224" y="396"/>
                </a:lnTo>
                <a:lnTo>
                  <a:pt x="3184" y="366"/>
                </a:lnTo>
                <a:lnTo>
                  <a:pt x="3144" y="338"/>
                </a:lnTo>
                <a:lnTo>
                  <a:pt x="3102" y="312"/>
                </a:lnTo>
                <a:lnTo>
                  <a:pt x="3060" y="286"/>
                </a:lnTo>
                <a:lnTo>
                  <a:pt x="3018" y="262"/>
                </a:lnTo>
                <a:lnTo>
                  <a:pt x="2974" y="238"/>
                </a:lnTo>
                <a:lnTo>
                  <a:pt x="2930" y="214"/>
                </a:lnTo>
                <a:lnTo>
                  <a:pt x="2886" y="194"/>
                </a:lnTo>
                <a:lnTo>
                  <a:pt x="2842" y="172"/>
                </a:lnTo>
                <a:lnTo>
                  <a:pt x="2796" y="154"/>
                </a:lnTo>
                <a:lnTo>
                  <a:pt x="2750" y="136"/>
                </a:lnTo>
                <a:lnTo>
                  <a:pt x="2704" y="118"/>
                </a:lnTo>
                <a:lnTo>
                  <a:pt x="2658" y="102"/>
                </a:lnTo>
                <a:lnTo>
                  <a:pt x="2612" y="88"/>
                </a:lnTo>
                <a:lnTo>
                  <a:pt x="2564" y="74"/>
                </a:lnTo>
                <a:lnTo>
                  <a:pt x="2516" y="62"/>
                </a:lnTo>
                <a:lnTo>
                  <a:pt x="2468" y="50"/>
                </a:lnTo>
                <a:lnTo>
                  <a:pt x="2420" y="40"/>
                </a:lnTo>
                <a:lnTo>
                  <a:pt x="2370" y="30"/>
                </a:lnTo>
                <a:lnTo>
                  <a:pt x="2322" y="22"/>
                </a:lnTo>
                <a:lnTo>
                  <a:pt x="2272" y="16"/>
                </a:lnTo>
                <a:lnTo>
                  <a:pt x="2222" y="10"/>
                </a:lnTo>
                <a:lnTo>
                  <a:pt x="2172" y="6"/>
                </a:lnTo>
                <a:lnTo>
                  <a:pt x="2122" y="4"/>
                </a:lnTo>
                <a:lnTo>
                  <a:pt x="2072" y="2"/>
                </a:lnTo>
                <a:lnTo>
                  <a:pt x="2022" y="0"/>
                </a:lnTo>
                <a:lnTo>
                  <a:pt x="2022" y="0"/>
                </a:lnTo>
                <a:lnTo>
                  <a:pt x="1938" y="2"/>
                </a:lnTo>
                <a:lnTo>
                  <a:pt x="1854" y="8"/>
                </a:lnTo>
                <a:lnTo>
                  <a:pt x="1772" y="16"/>
                </a:lnTo>
                <a:lnTo>
                  <a:pt x="1690" y="28"/>
                </a:lnTo>
                <a:lnTo>
                  <a:pt x="1608" y="42"/>
                </a:lnTo>
                <a:lnTo>
                  <a:pt x="1528" y="60"/>
                </a:lnTo>
                <a:lnTo>
                  <a:pt x="1450" y="82"/>
                </a:lnTo>
                <a:lnTo>
                  <a:pt x="1370" y="106"/>
                </a:lnTo>
                <a:lnTo>
                  <a:pt x="1294" y="134"/>
                </a:lnTo>
                <a:lnTo>
                  <a:pt x="1218" y="166"/>
                </a:lnTo>
                <a:lnTo>
                  <a:pt x="1144" y="200"/>
                </a:lnTo>
                <a:lnTo>
                  <a:pt x="1070" y="236"/>
                </a:lnTo>
                <a:lnTo>
                  <a:pt x="1000" y="276"/>
                </a:lnTo>
                <a:lnTo>
                  <a:pt x="928" y="320"/>
                </a:lnTo>
                <a:lnTo>
                  <a:pt x="860" y="366"/>
                </a:lnTo>
                <a:lnTo>
                  <a:pt x="794" y="416"/>
                </a:lnTo>
                <a:lnTo>
                  <a:pt x="756" y="444"/>
                </a:lnTo>
                <a:lnTo>
                  <a:pt x="756" y="240"/>
                </a:lnTo>
                <a:lnTo>
                  <a:pt x="756" y="240"/>
                </a:lnTo>
                <a:lnTo>
                  <a:pt x="754" y="220"/>
                </a:lnTo>
                <a:lnTo>
                  <a:pt x="748" y="200"/>
                </a:lnTo>
                <a:lnTo>
                  <a:pt x="738" y="184"/>
                </a:lnTo>
                <a:lnTo>
                  <a:pt x="726" y="170"/>
                </a:lnTo>
                <a:lnTo>
                  <a:pt x="712" y="156"/>
                </a:lnTo>
                <a:lnTo>
                  <a:pt x="696" y="148"/>
                </a:lnTo>
                <a:lnTo>
                  <a:pt x="676" y="142"/>
                </a:lnTo>
                <a:lnTo>
                  <a:pt x="656" y="140"/>
                </a:lnTo>
                <a:lnTo>
                  <a:pt x="656" y="140"/>
                </a:lnTo>
                <a:lnTo>
                  <a:pt x="636" y="142"/>
                </a:lnTo>
                <a:lnTo>
                  <a:pt x="618" y="148"/>
                </a:lnTo>
                <a:lnTo>
                  <a:pt x="600" y="156"/>
                </a:lnTo>
                <a:lnTo>
                  <a:pt x="586" y="170"/>
                </a:lnTo>
                <a:lnTo>
                  <a:pt x="574" y="184"/>
                </a:lnTo>
                <a:lnTo>
                  <a:pt x="564" y="200"/>
                </a:lnTo>
                <a:lnTo>
                  <a:pt x="558" y="220"/>
                </a:lnTo>
                <a:lnTo>
                  <a:pt x="556" y="240"/>
                </a:lnTo>
                <a:lnTo>
                  <a:pt x="556" y="658"/>
                </a:lnTo>
                <a:lnTo>
                  <a:pt x="556" y="658"/>
                </a:lnTo>
                <a:lnTo>
                  <a:pt x="558" y="678"/>
                </a:lnTo>
                <a:lnTo>
                  <a:pt x="564" y="698"/>
                </a:lnTo>
                <a:lnTo>
                  <a:pt x="574" y="716"/>
                </a:lnTo>
                <a:lnTo>
                  <a:pt x="588" y="734"/>
                </a:lnTo>
                <a:lnTo>
                  <a:pt x="594" y="740"/>
                </a:lnTo>
                <a:lnTo>
                  <a:pt x="594" y="740"/>
                </a:lnTo>
                <a:lnTo>
                  <a:pt x="610" y="752"/>
                </a:lnTo>
                <a:lnTo>
                  <a:pt x="628" y="762"/>
                </a:lnTo>
                <a:lnTo>
                  <a:pt x="648" y="766"/>
                </a:lnTo>
                <a:lnTo>
                  <a:pt x="668" y="768"/>
                </a:lnTo>
                <a:lnTo>
                  <a:pt x="1086" y="768"/>
                </a:lnTo>
                <a:lnTo>
                  <a:pt x="1086" y="768"/>
                </a:lnTo>
                <a:lnTo>
                  <a:pt x="1106" y="766"/>
                </a:lnTo>
                <a:lnTo>
                  <a:pt x="1124" y="760"/>
                </a:lnTo>
                <a:lnTo>
                  <a:pt x="1142" y="752"/>
                </a:lnTo>
                <a:lnTo>
                  <a:pt x="1156" y="738"/>
                </a:lnTo>
                <a:lnTo>
                  <a:pt x="1168" y="724"/>
                </a:lnTo>
                <a:lnTo>
                  <a:pt x="1178" y="708"/>
                </a:lnTo>
                <a:lnTo>
                  <a:pt x="1182" y="688"/>
                </a:lnTo>
                <a:lnTo>
                  <a:pt x="1184" y="668"/>
                </a:lnTo>
                <a:lnTo>
                  <a:pt x="1184" y="668"/>
                </a:lnTo>
                <a:lnTo>
                  <a:pt x="1182" y="648"/>
                </a:lnTo>
                <a:lnTo>
                  <a:pt x="1178" y="630"/>
                </a:lnTo>
                <a:lnTo>
                  <a:pt x="1168" y="612"/>
                </a:lnTo>
                <a:lnTo>
                  <a:pt x="1156" y="598"/>
                </a:lnTo>
                <a:lnTo>
                  <a:pt x="1142" y="586"/>
                </a:lnTo>
                <a:lnTo>
                  <a:pt x="1124" y="576"/>
                </a:lnTo>
                <a:lnTo>
                  <a:pt x="1106" y="570"/>
                </a:lnTo>
                <a:lnTo>
                  <a:pt x="1086" y="568"/>
                </a:lnTo>
                <a:lnTo>
                  <a:pt x="920" y="568"/>
                </a:lnTo>
                <a:lnTo>
                  <a:pt x="978" y="526"/>
                </a:lnTo>
                <a:lnTo>
                  <a:pt x="978" y="526"/>
                </a:lnTo>
                <a:lnTo>
                  <a:pt x="1036" y="488"/>
                </a:lnTo>
                <a:lnTo>
                  <a:pt x="1096" y="452"/>
                </a:lnTo>
                <a:lnTo>
                  <a:pt x="1156" y="418"/>
                </a:lnTo>
                <a:lnTo>
                  <a:pt x="1218" y="386"/>
                </a:lnTo>
                <a:lnTo>
                  <a:pt x="1280" y="356"/>
                </a:lnTo>
                <a:lnTo>
                  <a:pt x="1344" y="330"/>
                </a:lnTo>
                <a:lnTo>
                  <a:pt x="1408" y="306"/>
                </a:lnTo>
                <a:lnTo>
                  <a:pt x="1474" y="284"/>
                </a:lnTo>
                <a:lnTo>
                  <a:pt x="1540" y="264"/>
                </a:lnTo>
                <a:lnTo>
                  <a:pt x="1606" y="246"/>
                </a:lnTo>
                <a:lnTo>
                  <a:pt x="1674" y="232"/>
                </a:lnTo>
                <a:lnTo>
                  <a:pt x="1742" y="220"/>
                </a:lnTo>
                <a:lnTo>
                  <a:pt x="1812" y="212"/>
                </a:lnTo>
                <a:lnTo>
                  <a:pt x="1882" y="206"/>
                </a:lnTo>
                <a:lnTo>
                  <a:pt x="1952" y="202"/>
                </a:lnTo>
                <a:lnTo>
                  <a:pt x="2022" y="200"/>
                </a:lnTo>
                <a:lnTo>
                  <a:pt x="2022" y="200"/>
                </a:lnTo>
                <a:lnTo>
                  <a:pt x="2112" y="202"/>
                </a:lnTo>
                <a:lnTo>
                  <a:pt x="2204" y="208"/>
                </a:lnTo>
                <a:lnTo>
                  <a:pt x="2292" y="220"/>
                </a:lnTo>
                <a:lnTo>
                  <a:pt x="2380" y="234"/>
                </a:lnTo>
                <a:lnTo>
                  <a:pt x="2468" y="254"/>
                </a:lnTo>
                <a:lnTo>
                  <a:pt x="2554" y="278"/>
                </a:lnTo>
                <a:lnTo>
                  <a:pt x="2638" y="306"/>
                </a:lnTo>
                <a:lnTo>
                  <a:pt x="2720" y="338"/>
                </a:lnTo>
                <a:lnTo>
                  <a:pt x="2802" y="374"/>
                </a:lnTo>
                <a:lnTo>
                  <a:pt x="2880" y="414"/>
                </a:lnTo>
                <a:lnTo>
                  <a:pt x="2958" y="456"/>
                </a:lnTo>
                <a:lnTo>
                  <a:pt x="3032" y="504"/>
                </a:lnTo>
                <a:lnTo>
                  <a:pt x="3106" y="556"/>
                </a:lnTo>
                <a:lnTo>
                  <a:pt x="3176" y="612"/>
                </a:lnTo>
                <a:lnTo>
                  <a:pt x="3244" y="670"/>
                </a:lnTo>
                <a:lnTo>
                  <a:pt x="3310" y="732"/>
                </a:lnTo>
                <a:lnTo>
                  <a:pt x="3310" y="732"/>
                </a:lnTo>
                <a:lnTo>
                  <a:pt x="3360" y="784"/>
                </a:lnTo>
                <a:lnTo>
                  <a:pt x="3406" y="836"/>
                </a:lnTo>
                <a:lnTo>
                  <a:pt x="3450" y="890"/>
                </a:lnTo>
                <a:lnTo>
                  <a:pt x="3492" y="944"/>
                </a:lnTo>
                <a:lnTo>
                  <a:pt x="3532" y="1000"/>
                </a:lnTo>
                <a:lnTo>
                  <a:pt x="3570" y="1058"/>
                </a:lnTo>
                <a:lnTo>
                  <a:pt x="3604" y="1116"/>
                </a:lnTo>
                <a:lnTo>
                  <a:pt x="3638" y="1174"/>
                </a:lnTo>
                <a:lnTo>
                  <a:pt x="3668" y="1236"/>
                </a:lnTo>
                <a:lnTo>
                  <a:pt x="3696" y="1296"/>
                </a:lnTo>
                <a:lnTo>
                  <a:pt x="3722" y="1358"/>
                </a:lnTo>
                <a:lnTo>
                  <a:pt x="3744" y="1422"/>
                </a:lnTo>
                <a:lnTo>
                  <a:pt x="3766" y="1486"/>
                </a:lnTo>
                <a:lnTo>
                  <a:pt x="3784" y="1550"/>
                </a:lnTo>
                <a:lnTo>
                  <a:pt x="3800" y="1616"/>
                </a:lnTo>
                <a:lnTo>
                  <a:pt x="3814" y="1680"/>
                </a:lnTo>
                <a:lnTo>
                  <a:pt x="3826" y="1746"/>
                </a:lnTo>
                <a:lnTo>
                  <a:pt x="3834" y="1812"/>
                </a:lnTo>
                <a:lnTo>
                  <a:pt x="3840" y="1880"/>
                </a:lnTo>
                <a:lnTo>
                  <a:pt x="3844" y="1946"/>
                </a:lnTo>
                <a:lnTo>
                  <a:pt x="3846" y="2014"/>
                </a:lnTo>
                <a:lnTo>
                  <a:pt x="3844" y="2082"/>
                </a:lnTo>
                <a:lnTo>
                  <a:pt x="3842" y="2148"/>
                </a:lnTo>
                <a:lnTo>
                  <a:pt x="3836" y="2216"/>
                </a:lnTo>
                <a:lnTo>
                  <a:pt x="3826" y="2284"/>
                </a:lnTo>
                <a:lnTo>
                  <a:pt x="3816" y="2350"/>
                </a:lnTo>
                <a:lnTo>
                  <a:pt x="3802" y="2418"/>
                </a:lnTo>
                <a:lnTo>
                  <a:pt x="3786" y="2484"/>
                </a:lnTo>
                <a:lnTo>
                  <a:pt x="3766" y="2552"/>
                </a:lnTo>
                <a:lnTo>
                  <a:pt x="3744" y="2618"/>
                </a:lnTo>
                <a:lnTo>
                  <a:pt x="3720" y="2682"/>
                </a:lnTo>
                <a:lnTo>
                  <a:pt x="3694" y="2748"/>
                </a:lnTo>
                <a:lnTo>
                  <a:pt x="3694" y="2748"/>
                </a:lnTo>
                <a:lnTo>
                  <a:pt x="3688" y="2766"/>
                </a:lnTo>
                <a:lnTo>
                  <a:pt x="3686" y="2786"/>
                </a:lnTo>
                <a:lnTo>
                  <a:pt x="3688" y="2806"/>
                </a:lnTo>
                <a:lnTo>
                  <a:pt x="3692" y="2824"/>
                </a:lnTo>
                <a:lnTo>
                  <a:pt x="3692" y="2824"/>
                </a:lnTo>
                <a:lnTo>
                  <a:pt x="3702" y="2842"/>
                </a:lnTo>
                <a:lnTo>
                  <a:pt x="3714" y="2856"/>
                </a:lnTo>
                <a:lnTo>
                  <a:pt x="3728" y="2870"/>
                </a:lnTo>
                <a:lnTo>
                  <a:pt x="3746" y="2880"/>
                </a:lnTo>
                <a:lnTo>
                  <a:pt x="3746" y="2880"/>
                </a:lnTo>
                <a:lnTo>
                  <a:pt x="3764" y="2884"/>
                </a:lnTo>
                <a:lnTo>
                  <a:pt x="3784" y="2886"/>
                </a:lnTo>
                <a:lnTo>
                  <a:pt x="3804" y="2884"/>
                </a:lnTo>
                <a:lnTo>
                  <a:pt x="3822" y="2880"/>
                </a:lnTo>
                <a:lnTo>
                  <a:pt x="3838" y="2870"/>
                </a:lnTo>
                <a:lnTo>
                  <a:pt x="3854" y="2858"/>
                </a:lnTo>
                <a:lnTo>
                  <a:pt x="3866" y="2844"/>
                </a:lnTo>
                <a:lnTo>
                  <a:pt x="3876" y="2828"/>
                </a:lnTo>
                <a:lnTo>
                  <a:pt x="3876" y="2828"/>
                </a:lnTo>
                <a:lnTo>
                  <a:pt x="3906" y="2758"/>
                </a:lnTo>
                <a:lnTo>
                  <a:pt x="3930" y="2688"/>
                </a:lnTo>
                <a:lnTo>
                  <a:pt x="3954" y="2616"/>
                </a:lnTo>
                <a:lnTo>
                  <a:pt x="3974" y="2546"/>
                </a:lnTo>
                <a:lnTo>
                  <a:pt x="3992" y="2472"/>
                </a:lnTo>
                <a:lnTo>
                  <a:pt x="4008" y="2400"/>
                </a:lnTo>
                <a:lnTo>
                  <a:pt x="4020" y="2328"/>
                </a:lnTo>
                <a:lnTo>
                  <a:pt x="4030" y="2254"/>
                </a:lnTo>
                <a:lnTo>
                  <a:pt x="4038" y="2180"/>
                </a:lnTo>
                <a:lnTo>
                  <a:pt x="4042" y="2106"/>
                </a:lnTo>
                <a:lnTo>
                  <a:pt x="4044" y="2032"/>
                </a:lnTo>
                <a:lnTo>
                  <a:pt x="4042" y="1956"/>
                </a:lnTo>
                <a:lnTo>
                  <a:pt x="4038" y="1882"/>
                </a:lnTo>
                <a:lnTo>
                  <a:pt x="4032" y="1808"/>
                </a:lnTo>
                <a:lnTo>
                  <a:pt x="4022" y="1734"/>
                </a:lnTo>
                <a:lnTo>
                  <a:pt x="4010" y="1658"/>
                </a:lnTo>
                <a:lnTo>
                  <a:pt x="4010" y="1658"/>
                </a:lnTo>
                <a:close/>
                <a:moveTo>
                  <a:pt x="2520" y="2348"/>
                </a:moveTo>
                <a:lnTo>
                  <a:pt x="2520" y="2348"/>
                </a:lnTo>
                <a:lnTo>
                  <a:pt x="2518" y="2320"/>
                </a:lnTo>
                <a:lnTo>
                  <a:pt x="2516" y="2292"/>
                </a:lnTo>
                <a:lnTo>
                  <a:pt x="2512" y="2264"/>
                </a:lnTo>
                <a:lnTo>
                  <a:pt x="2506" y="2236"/>
                </a:lnTo>
                <a:lnTo>
                  <a:pt x="2498" y="2210"/>
                </a:lnTo>
                <a:lnTo>
                  <a:pt x="2488" y="2184"/>
                </a:lnTo>
                <a:lnTo>
                  <a:pt x="2478" y="2160"/>
                </a:lnTo>
                <a:lnTo>
                  <a:pt x="2466" y="2136"/>
                </a:lnTo>
                <a:lnTo>
                  <a:pt x="2450" y="2112"/>
                </a:lnTo>
                <a:lnTo>
                  <a:pt x="2434" y="2090"/>
                </a:lnTo>
                <a:lnTo>
                  <a:pt x="2418" y="2068"/>
                </a:lnTo>
                <a:lnTo>
                  <a:pt x="2398" y="2046"/>
                </a:lnTo>
                <a:lnTo>
                  <a:pt x="2376" y="2026"/>
                </a:lnTo>
                <a:lnTo>
                  <a:pt x="2354" y="2006"/>
                </a:lnTo>
                <a:lnTo>
                  <a:pt x="2330" y="1988"/>
                </a:lnTo>
                <a:lnTo>
                  <a:pt x="2304" y="1970"/>
                </a:lnTo>
                <a:lnTo>
                  <a:pt x="2304" y="1970"/>
                </a:lnTo>
                <a:lnTo>
                  <a:pt x="2276" y="1952"/>
                </a:lnTo>
                <a:lnTo>
                  <a:pt x="2248" y="1936"/>
                </a:lnTo>
                <a:lnTo>
                  <a:pt x="2188" y="1906"/>
                </a:lnTo>
                <a:lnTo>
                  <a:pt x="2124" y="1876"/>
                </a:lnTo>
                <a:lnTo>
                  <a:pt x="2060" y="1850"/>
                </a:lnTo>
                <a:lnTo>
                  <a:pt x="2060" y="1850"/>
                </a:lnTo>
                <a:lnTo>
                  <a:pt x="1996" y="1822"/>
                </a:lnTo>
                <a:lnTo>
                  <a:pt x="1936" y="1794"/>
                </a:lnTo>
                <a:lnTo>
                  <a:pt x="1878" y="1764"/>
                </a:lnTo>
                <a:lnTo>
                  <a:pt x="1852" y="1748"/>
                </a:lnTo>
                <a:lnTo>
                  <a:pt x="1828" y="1732"/>
                </a:lnTo>
                <a:lnTo>
                  <a:pt x="1806" y="1716"/>
                </a:lnTo>
                <a:lnTo>
                  <a:pt x="1786" y="1696"/>
                </a:lnTo>
                <a:lnTo>
                  <a:pt x="1768" y="1678"/>
                </a:lnTo>
                <a:lnTo>
                  <a:pt x="1752" y="1656"/>
                </a:lnTo>
                <a:lnTo>
                  <a:pt x="1740" y="1634"/>
                </a:lnTo>
                <a:lnTo>
                  <a:pt x="1732" y="1612"/>
                </a:lnTo>
                <a:lnTo>
                  <a:pt x="1726" y="1586"/>
                </a:lnTo>
                <a:lnTo>
                  <a:pt x="1724" y="1558"/>
                </a:lnTo>
                <a:lnTo>
                  <a:pt x="1724" y="1558"/>
                </a:lnTo>
                <a:lnTo>
                  <a:pt x="1726" y="1530"/>
                </a:lnTo>
                <a:lnTo>
                  <a:pt x="1732" y="1504"/>
                </a:lnTo>
                <a:lnTo>
                  <a:pt x="1738" y="1480"/>
                </a:lnTo>
                <a:lnTo>
                  <a:pt x="1750" y="1458"/>
                </a:lnTo>
                <a:lnTo>
                  <a:pt x="1762" y="1436"/>
                </a:lnTo>
                <a:lnTo>
                  <a:pt x="1778" y="1418"/>
                </a:lnTo>
                <a:lnTo>
                  <a:pt x="1796" y="1400"/>
                </a:lnTo>
                <a:lnTo>
                  <a:pt x="1814" y="1384"/>
                </a:lnTo>
                <a:lnTo>
                  <a:pt x="1836" y="1370"/>
                </a:lnTo>
                <a:lnTo>
                  <a:pt x="1858" y="1358"/>
                </a:lnTo>
                <a:lnTo>
                  <a:pt x="1882" y="1348"/>
                </a:lnTo>
                <a:lnTo>
                  <a:pt x="1906" y="1340"/>
                </a:lnTo>
                <a:lnTo>
                  <a:pt x="1932" y="1334"/>
                </a:lnTo>
                <a:lnTo>
                  <a:pt x="1958" y="1328"/>
                </a:lnTo>
                <a:lnTo>
                  <a:pt x="1984" y="1326"/>
                </a:lnTo>
                <a:lnTo>
                  <a:pt x="2012" y="1324"/>
                </a:lnTo>
                <a:lnTo>
                  <a:pt x="2012" y="1324"/>
                </a:lnTo>
                <a:lnTo>
                  <a:pt x="2052" y="1326"/>
                </a:lnTo>
                <a:lnTo>
                  <a:pt x="2090" y="1332"/>
                </a:lnTo>
                <a:lnTo>
                  <a:pt x="2130" y="1340"/>
                </a:lnTo>
                <a:lnTo>
                  <a:pt x="2168" y="1354"/>
                </a:lnTo>
                <a:lnTo>
                  <a:pt x="2206" y="1370"/>
                </a:lnTo>
                <a:lnTo>
                  <a:pt x="2242" y="1388"/>
                </a:lnTo>
                <a:lnTo>
                  <a:pt x="2278" y="1412"/>
                </a:lnTo>
                <a:lnTo>
                  <a:pt x="2312" y="1438"/>
                </a:lnTo>
                <a:lnTo>
                  <a:pt x="2444" y="1274"/>
                </a:lnTo>
                <a:lnTo>
                  <a:pt x="2444" y="1274"/>
                </a:lnTo>
                <a:lnTo>
                  <a:pt x="2406" y="1244"/>
                </a:lnTo>
                <a:lnTo>
                  <a:pt x="2368" y="1218"/>
                </a:lnTo>
                <a:lnTo>
                  <a:pt x="2328" y="1196"/>
                </a:lnTo>
                <a:lnTo>
                  <a:pt x="2288" y="1174"/>
                </a:lnTo>
                <a:lnTo>
                  <a:pt x="2246" y="1156"/>
                </a:lnTo>
                <a:lnTo>
                  <a:pt x="2204" y="1142"/>
                </a:lnTo>
                <a:lnTo>
                  <a:pt x="2160" y="1130"/>
                </a:lnTo>
                <a:lnTo>
                  <a:pt x="2116" y="1122"/>
                </a:lnTo>
                <a:lnTo>
                  <a:pt x="2110" y="1120"/>
                </a:lnTo>
                <a:lnTo>
                  <a:pt x="2110" y="858"/>
                </a:lnTo>
                <a:lnTo>
                  <a:pt x="1896" y="858"/>
                </a:lnTo>
                <a:lnTo>
                  <a:pt x="1896" y="1122"/>
                </a:lnTo>
                <a:lnTo>
                  <a:pt x="1890" y="1124"/>
                </a:lnTo>
                <a:lnTo>
                  <a:pt x="1890" y="1124"/>
                </a:lnTo>
                <a:lnTo>
                  <a:pt x="1848" y="1132"/>
                </a:lnTo>
                <a:lnTo>
                  <a:pt x="1808" y="1146"/>
                </a:lnTo>
                <a:lnTo>
                  <a:pt x="1768" y="1160"/>
                </a:lnTo>
                <a:lnTo>
                  <a:pt x="1732" y="1178"/>
                </a:lnTo>
                <a:lnTo>
                  <a:pt x="1698" y="1200"/>
                </a:lnTo>
                <a:lnTo>
                  <a:pt x="1666" y="1222"/>
                </a:lnTo>
                <a:lnTo>
                  <a:pt x="1636" y="1248"/>
                </a:lnTo>
                <a:lnTo>
                  <a:pt x="1608" y="1274"/>
                </a:lnTo>
                <a:lnTo>
                  <a:pt x="1584" y="1304"/>
                </a:lnTo>
                <a:lnTo>
                  <a:pt x="1562" y="1336"/>
                </a:lnTo>
                <a:lnTo>
                  <a:pt x="1544" y="1368"/>
                </a:lnTo>
                <a:lnTo>
                  <a:pt x="1528" y="1402"/>
                </a:lnTo>
                <a:lnTo>
                  <a:pt x="1516" y="1438"/>
                </a:lnTo>
                <a:lnTo>
                  <a:pt x="1506" y="1474"/>
                </a:lnTo>
                <a:lnTo>
                  <a:pt x="1502" y="1512"/>
                </a:lnTo>
                <a:lnTo>
                  <a:pt x="1500" y="1552"/>
                </a:lnTo>
                <a:lnTo>
                  <a:pt x="1500" y="1552"/>
                </a:lnTo>
                <a:lnTo>
                  <a:pt x="1500" y="1580"/>
                </a:lnTo>
                <a:lnTo>
                  <a:pt x="1502" y="1606"/>
                </a:lnTo>
                <a:lnTo>
                  <a:pt x="1506" y="1634"/>
                </a:lnTo>
                <a:lnTo>
                  <a:pt x="1512" y="1660"/>
                </a:lnTo>
                <a:lnTo>
                  <a:pt x="1520" y="1684"/>
                </a:lnTo>
                <a:lnTo>
                  <a:pt x="1528" y="1708"/>
                </a:lnTo>
                <a:lnTo>
                  <a:pt x="1540" y="1732"/>
                </a:lnTo>
                <a:lnTo>
                  <a:pt x="1552" y="1756"/>
                </a:lnTo>
                <a:lnTo>
                  <a:pt x="1566" y="1778"/>
                </a:lnTo>
                <a:lnTo>
                  <a:pt x="1582" y="1800"/>
                </a:lnTo>
                <a:lnTo>
                  <a:pt x="1598" y="1820"/>
                </a:lnTo>
                <a:lnTo>
                  <a:pt x="1618" y="1840"/>
                </a:lnTo>
                <a:lnTo>
                  <a:pt x="1638" y="1860"/>
                </a:lnTo>
                <a:lnTo>
                  <a:pt x="1660" y="1880"/>
                </a:lnTo>
                <a:lnTo>
                  <a:pt x="1684" y="1898"/>
                </a:lnTo>
                <a:lnTo>
                  <a:pt x="1710" y="1916"/>
                </a:lnTo>
                <a:lnTo>
                  <a:pt x="1710" y="1916"/>
                </a:lnTo>
                <a:lnTo>
                  <a:pt x="1736" y="1932"/>
                </a:lnTo>
                <a:lnTo>
                  <a:pt x="1764" y="1948"/>
                </a:lnTo>
                <a:lnTo>
                  <a:pt x="1824" y="1978"/>
                </a:lnTo>
                <a:lnTo>
                  <a:pt x="1884" y="2004"/>
                </a:lnTo>
                <a:lnTo>
                  <a:pt x="1944" y="2030"/>
                </a:lnTo>
                <a:lnTo>
                  <a:pt x="1944" y="2030"/>
                </a:lnTo>
                <a:lnTo>
                  <a:pt x="2010" y="2058"/>
                </a:lnTo>
                <a:lnTo>
                  <a:pt x="2074" y="2086"/>
                </a:lnTo>
                <a:lnTo>
                  <a:pt x="2106" y="2102"/>
                </a:lnTo>
                <a:lnTo>
                  <a:pt x="2134" y="2118"/>
                </a:lnTo>
                <a:lnTo>
                  <a:pt x="2162" y="2134"/>
                </a:lnTo>
                <a:lnTo>
                  <a:pt x="2186" y="2152"/>
                </a:lnTo>
                <a:lnTo>
                  <a:pt x="2210" y="2172"/>
                </a:lnTo>
                <a:lnTo>
                  <a:pt x="2230" y="2192"/>
                </a:lnTo>
                <a:lnTo>
                  <a:pt x="2248" y="2214"/>
                </a:lnTo>
                <a:lnTo>
                  <a:pt x="2264" y="2238"/>
                </a:lnTo>
                <a:lnTo>
                  <a:pt x="2276" y="2264"/>
                </a:lnTo>
                <a:lnTo>
                  <a:pt x="2286" y="2292"/>
                </a:lnTo>
                <a:lnTo>
                  <a:pt x="2292" y="2322"/>
                </a:lnTo>
                <a:lnTo>
                  <a:pt x="2294" y="2356"/>
                </a:lnTo>
                <a:lnTo>
                  <a:pt x="2294" y="2356"/>
                </a:lnTo>
                <a:lnTo>
                  <a:pt x="2292" y="2384"/>
                </a:lnTo>
                <a:lnTo>
                  <a:pt x="2288" y="2410"/>
                </a:lnTo>
                <a:lnTo>
                  <a:pt x="2280" y="2434"/>
                </a:lnTo>
                <a:lnTo>
                  <a:pt x="2270" y="2460"/>
                </a:lnTo>
                <a:lnTo>
                  <a:pt x="2258" y="2482"/>
                </a:lnTo>
                <a:lnTo>
                  <a:pt x="2244" y="2504"/>
                </a:lnTo>
                <a:lnTo>
                  <a:pt x="2226" y="2524"/>
                </a:lnTo>
                <a:lnTo>
                  <a:pt x="2208" y="2542"/>
                </a:lnTo>
                <a:lnTo>
                  <a:pt x="2186" y="2558"/>
                </a:lnTo>
                <a:lnTo>
                  <a:pt x="2164" y="2574"/>
                </a:lnTo>
                <a:lnTo>
                  <a:pt x="2138" y="2586"/>
                </a:lnTo>
                <a:lnTo>
                  <a:pt x="2112" y="2596"/>
                </a:lnTo>
                <a:lnTo>
                  <a:pt x="2084" y="2606"/>
                </a:lnTo>
                <a:lnTo>
                  <a:pt x="2054" y="2612"/>
                </a:lnTo>
                <a:lnTo>
                  <a:pt x="2024" y="2616"/>
                </a:lnTo>
                <a:lnTo>
                  <a:pt x="1992" y="2616"/>
                </a:lnTo>
                <a:lnTo>
                  <a:pt x="1992" y="2616"/>
                </a:lnTo>
                <a:lnTo>
                  <a:pt x="1958" y="2616"/>
                </a:lnTo>
                <a:lnTo>
                  <a:pt x="1922" y="2612"/>
                </a:lnTo>
                <a:lnTo>
                  <a:pt x="1890" y="2606"/>
                </a:lnTo>
                <a:lnTo>
                  <a:pt x="1858" y="2596"/>
                </a:lnTo>
                <a:lnTo>
                  <a:pt x="1828" y="2586"/>
                </a:lnTo>
                <a:lnTo>
                  <a:pt x="1800" y="2576"/>
                </a:lnTo>
                <a:lnTo>
                  <a:pt x="1772" y="2562"/>
                </a:lnTo>
                <a:lnTo>
                  <a:pt x="1746" y="2546"/>
                </a:lnTo>
                <a:lnTo>
                  <a:pt x="1720" y="2532"/>
                </a:lnTo>
                <a:lnTo>
                  <a:pt x="1696" y="2514"/>
                </a:lnTo>
                <a:lnTo>
                  <a:pt x="1674" y="2496"/>
                </a:lnTo>
                <a:lnTo>
                  <a:pt x="1652" y="2478"/>
                </a:lnTo>
                <a:lnTo>
                  <a:pt x="1614" y="2440"/>
                </a:lnTo>
                <a:lnTo>
                  <a:pt x="1580" y="2404"/>
                </a:lnTo>
                <a:lnTo>
                  <a:pt x="1424" y="2556"/>
                </a:lnTo>
                <a:lnTo>
                  <a:pt x="1424" y="2556"/>
                </a:lnTo>
                <a:lnTo>
                  <a:pt x="1448" y="2584"/>
                </a:lnTo>
                <a:lnTo>
                  <a:pt x="1472" y="2608"/>
                </a:lnTo>
                <a:lnTo>
                  <a:pt x="1496" y="2632"/>
                </a:lnTo>
                <a:lnTo>
                  <a:pt x="1522" y="2656"/>
                </a:lnTo>
                <a:lnTo>
                  <a:pt x="1550" y="2678"/>
                </a:lnTo>
                <a:lnTo>
                  <a:pt x="1576" y="2698"/>
                </a:lnTo>
                <a:lnTo>
                  <a:pt x="1604" y="2716"/>
                </a:lnTo>
                <a:lnTo>
                  <a:pt x="1634" y="2734"/>
                </a:lnTo>
                <a:lnTo>
                  <a:pt x="1664" y="2750"/>
                </a:lnTo>
                <a:lnTo>
                  <a:pt x="1694" y="2764"/>
                </a:lnTo>
                <a:lnTo>
                  <a:pt x="1724" y="2776"/>
                </a:lnTo>
                <a:lnTo>
                  <a:pt x="1756" y="2788"/>
                </a:lnTo>
                <a:lnTo>
                  <a:pt x="1790" y="2798"/>
                </a:lnTo>
                <a:lnTo>
                  <a:pt x="1822" y="2808"/>
                </a:lnTo>
                <a:lnTo>
                  <a:pt x="1856" y="2814"/>
                </a:lnTo>
                <a:lnTo>
                  <a:pt x="1890" y="2820"/>
                </a:lnTo>
                <a:lnTo>
                  <a:pt x="1896" y="2822"/>
                </a:lnTo>
                <a:lnTo>
                  <a:pt x="1896" y="3082"/>
                </a:lnTo>
                <a:lnTo>
                  <a:pt x="2110" y="3082"/>
                </a:lnTo>
                <a:lnTo>
                  <a:pt x="2110" y="2822"/>
                </a:lnTo>
                <a:lnTo>
                  <a:pt x="2116" y="2820"/>
                </a:lnTo>
                <a:lnTo>
                  <a:pt x="2116" y="2820"/>
                </a:lnTo>
                <a:lnTo>
                  <a:pt x="2162" y="2810"/>
                </a:lnTo>
                <a:lnTo>
                  <a:pt x="2204" y="2796"/>
                </a:lnTo>
                <a:lnTo>
                  <a:pt x="2244" y="2780"/>
                </a:lnTo>
                <a:lnTo>
                  <a:pt x="2282" y="2762"/>
                </a:lnTo>
                <a:lnTo>
                  <a:pt x="2318" y="2740"/>
                </a:lnTo>
                <a:lnTo>
                  <a:pt x="2352" y="2714"/>
                </a:lnTo>
                <a:lnTo>
                  <a:pt x="2382" y="2688"/>
                </a:lnTo>
                <a:lnTo>
                  <a:pt x="2410" y="2658"/>
                </a:lnTo>
                <a:lnTo>
                  <a:pt x="2434" y="2626"/>
                </a:lnTo>
                <a:lnTo>
                  <a:pt x="2456" y="2592"/>
                </a:lnTo>
                <a:lnTo>
                  <a:pt x="2476" y="2556"/>
                </a:lnTo>
                <a:lnTo>
                  <a:pt x="2490" y="2518"/>
                </a:lnTo>
                <a:lnTo>
                  <a:pt x="2504" y="2478"/>
                </a:lnTo>
                <a:lnTo>
                  <a:pt x="2512" y="2436"/>
                </a:lnTo>
                <a:lnTo>
                  <a:pt x="2518" y="2394"/>
                </a:lnTo>
                <a:lnTo>
                  <a:pt x="2520" y="2348"/>
                </a:lnTo>
                <a:lnTo>
                  <a:pt x="2520" y="2348"/>
                </a:lnTo>
                <a:close/>
              </a:path>
            </a:pathLst>
          </a:custGeom>
          <a:solidFill>
            <a:schemeClr val="accent2"/>
          </a:solid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0" name="Rectangle 9">
            <a:extLst>
              <a:ext uri="{FF2B5EF4-FFF2-40B4-BE49-F238E27FC236}">
                <a16:creationId xmlns:a16="http://schemas.microsoft.com/office/drawing/2014/main" id="{FCBC9266-7E08-C04B-AFBC-BCAB718F89E6}"/>
              </a:ext>
            </a:extLst>
          </p:cNvPr>
          <p:cNvSpPr/>
          <p:nvPr/>
        </p:nvSpPr>
        <p:spPr>
          <a:xfrm>
            <a:off x="4277334" y="3105821"/>
            <a:ext cx="3665189" cy="2390398"/>
          </a:xfrm>
          <a:prstGeom prst="rect">
            <a:avLst/>
          </a:prstGeom>
        </p:spPr>
        <p:txBody>
          <a:bodyPr wrap="square" lIns="0" rIns="0">
            <a:noAutofit/>
          </a:bodyPr>
          <a:lstStyle/>
          <a:p>
            <a:pPr marL="182880" indent="-182880">
              <a:spcBef>
                <a:spcPts val="1100"/>
              </a:spcBef>
              <a:buSzPct val="100000"/>
              <a:buFont typeface="Arial" pitchFamily="34" charset="0"/>
              <a:buChar char="•"/>
            </a:pPr>
            <a:r>
              <a:rPr lang="en-US" sz="900" dirty="0">
                <a:ea typeface="Tahoma" pitchFamily="34" charset="0"/>
                <a:cs typeface="Arial" panose="020B0604020202020204" pitchFamily="34" charset="0"/>
              </a:rPr>
              <a:t>Recruited Bill Chiasson, a former CEO of a CODI portfolio company, to transition from founder led business </a:t>
            </a:r>
          </a:p>
          <a:p>
            <a:pPr marL="182880" indent="-182880">
              <a:spcBef>
                <a:spcPts val="1100"/>
              </a:spcBef>
              <a:buSzPct val="100000"/>
              <a:buFont typeface="Arial" pitchFamily="34" charset="0"/>
              <a:buChar char="•"/>
            </a:pPr>
            <a:r>
              <a:rPr lang="en-US" sz="900" dirty="0">
                <a:ea typeface="Tahoma" pitchFamily="34" charset="0"/>
                <a:cs typeface="Arial" panose="020B0604020202020204" pitchFamily="34" charset="0"/>
              </a:rPr>
              <a:t>Recruited VP Marketing, SVP Global Sales, CFO</a:t>
            </a:r>
          </a:p>
          <a:p>
            <a:pPr marL="182880" indent="-182880">
              <a:spcBef>
                <a:spcPts val="1100"/>
              </a:spcBef>
              <a:buSzPct val="100000"/>
              <a:buFont typeface="Arial" pitchFamily="34" charset="0"/>
              <a:buChar char="•"/>
            </a:pPr>
            <a:r>
              <a:rPr lang="en-US" sz="900" dirty="0">
                <a:ea typeface="Tahoma" pitchFamily="34" charset="0"/>
                <a:cs typeface="Arial" panose="020B0604020202020204" pitchFamily="34" charset="0"/>
              </a:rPr>
              <a:t>Relocated corporate offices from Winnipeg to Minneapolis to provide access to robust talent pool for future growth</a:t>
            </a:r>
          </a:p>
          <a:p>
            <a:pPr marL="182880" indent="-182880">
              <a:spcBef>
                <a:spcPts val="1100"/>
              </a:spcBef>
              <a:buSzPct val="100000"/>
              <a:buFont typeface="Arial" pitchFamily="34" charset="0"/>
              <a:buChar char="•"/>
            </a:pPr>
            <a:r>
              <a:rPr lang="en-US" sz="900" dirty="0">
                <a:ea typeface="Tahoma" pitchFamily="34" charset="0"/>
                <a:cs typeface="Arial" panose="020B0604020202020204" pitchFamily="34" charset="0"/>
              </a:rPr>
              <a:t>Add-on acquisition (C$42mm) of the leading hemp food ingredient processor, Hemp Oil Canada, strengthening product and supply position   </a:t>
            </a:r>
          </a:p>
          <a:p>
            <a:pPr marL="182880" indent="-182880">
              <a:spcBef>
                <a:spcPts val="1100"/>
              </a:spcBef>
              <a:buSzPct val="100000"/>
              <a:buFont typeface="Arial" pitchFamily="34" charset="0"/>
              <a:buChar char="•"/>
            </a:pPr>
            <a:r>
              <a:rPr lang="en-US" sz="900" dirty="0">
                <a:ea typeface="Tahoma" pitchFamily="34" charset="0"/>
                <a:cs typeface="Arial" panose="020B0604020202020204" pitchFamily="34" charset="0"/>
              </a:rPr>
              <a:t>Invested heavily in sales, marketing and product R&amp;D</a:t>
            </a:r>
          </a:p>
          <a:p>
            <a:pPr marL="365760" lvl="1" indent="-182880">
              <a:spcBef>
                <a:spcPts val="500"/>
              </a:spcBef>
              <a:buSzPct val="100000"/>
              <a:buFont typeface="Arial" pitchFamily="34" charset="0"/>
              <a:buChar char="•"/>
            </a:pPr>
            <a:r>
              <a:rPr lang="en-US" sz="900" dirty="0">
                <a:ea typeface="Tahoma" pitchFamily="34" charset="0"/>
                <a:cs typeface="Arial" panose="020B0604020202020204" pitchFamily="34" charset="0"/>
              </a:rPr>
              <a:t>Expanded points of distribution</a:t>
            </a:r>
          </a:p>
          <a:p>
            <a:pPr marL="365760" lvl="1" indent="-182880">
              <a:spcBef>
                <a:spcPts val="500"/>
              </a:spcBef>
              <a:buSzPct val="100000"/>
              <a:buFont typeface="Arial" pitchFamily="34" charset="0"/>
              <a:buChar char="•"/>
            </a:pPr>
            <a:r>
              <a:rPr lang="en-US" sz="900" dirty="0">
                <a:ea typeface="Tahoma" pitchFamily="34" charset="0"/>
                <a:cs typeface="Arial" panose="020B0604020202020204" pitchFamily="34" charset="0"/>
              </a:rPr>
              <a:t>Increased consumer awareness by ~100% (Household Penetration)</a:t>
            </a:r>
          </a:p>
          <a:p>
            <a:pPr marL="365760" lvl="1" indent="-182880">
              <a:spcBef>
                <a:spcPts val="500"/>
              </a:spcBef>
              <a:buSzPct val="100000"/>
              <a:buFont typeface="Arial" pitchFamily="34" charset="0"/>
              <a:buChar char="•"/>
            </a:pPr>
            <a:r>
              <a:rPr lang="en-US" sz="900" dirty="0">
                <a:ea typeface="Tahoma" pitchFamily="34" charset="0"/>
                <a:cs typeface="Arial" panose="020B0604020202020204" pitchFamily="34" charset="0"/>
              </a:rPr>
              <a:t>Launched multiple new products including protein powders, granola, bars and CBD (announced prior to divestiture)</a:t>
            </a:r>
          </a:p>
        </p:txBody>
      </p:sp>
      <p:sp>
        <p:nvSpPr>
          <p:cNvPr id="160" name="Rectangle 159">
            <a:extLst>
              <a:ext uri="{FF2B5EF4-FFF2-40B4-BE49-F238E27FC236}">
                <a16:creationId xmlns:a16="http://schemas.microsoft.com/office/drawing/2014/main" id="{E2AEEE10-902C-7F40-A60A-501D810FDB70}"/>
              </a:ext>
            </a:extLst>
          </p:cNvPr>
          <p:cNvSpPr/>
          <p:nvPr/>
        </p:nvSpPr>
        <p:spPr>
          <a:xfrm>
            <a:off x="8144897" y="3105821"/>
            <a:ext cx="3683566" cy="1063927"/>
          </a:xfrm>
          <a:prstGeom prst="rect">
            <a:avLst/>
          </a:prstGeom>
        </p:spPr>
        <p:txBody>
          <a:bodyPr wrap="square" lIns="0" rIns="0">
            <a:noAutofit/>
          </a:bodyPr>
          <a:lstStyle/>
          <a:p>
            <a:pPr marL="182880" indent="-182880">
              <a:spcBef>
                <a:spcPts val="500"/>
              </a:spcBef>
              <a:buSzPct val="100000"/>
              <a:buFont typeface="Arial" pitchFamily="34" charset="0"/>
              <a:buChar char="•"/>
            </a:pPr>
            <a:r>
              <a:rPr lang="en-US" sz="900" dirty="0">
                <a:ea typeface="Tahoma" pitchFamily="34" charset="0"/>
                <a:cs typeface="Arial" panose="020B0604020202020204" pitchFamily="34" charset="0"/>
              </a:rPr>
              <a:t>In February 2019, CODI completed the 100% sale of Manitoba Harvest to Tilray Inc. for an aggregate sales price of up to C$419mm</a:t>
            </a:r>
          </a:p>
          <a:p>
            <a:pPr marL="365760" lvl="1" indent="-182880">
              <a:spcBef>
                <a:spcPts val="500"/>
              </a:spcBef>
              <a:buSzPct val="100000"/>
              <a:buFont typeface="Arial" pitchFamily="34" charset="0"/>
              <a:buChar char="•"/>
            </a:pPr>
            <a:r>
              <a:rPr lang="en-US" sz="900" dirty="0">
                <a:ea typeface="Tahoma" pitchFamily="34" charset="0"/>
                <a:cs typeface="Arial" panose="020B0604020202020204" pitchFamily="34" charset="0"/>
              </a:rPr>
              <a:t>Under the terms of the agreement, C$49mm of the aggregate sales price is subject to Manitoba Harvest achieving certain performance milestones in 2019</a:t>
            </a:r>
          </a:p>
        </p:txBody>
      </p:sp>
      <p:grpSp>
        <p:nvGrpSpPr>
          <p:cNvPr id="161" name="Group 160">
            <a:extLst>
              <a:ext uri="{FF2B5EF4-FFF2-40B4-BE49-F238E27FC236}">
                <a16:creationId xmlns:a16="http://schemas.microsoft.com/office/drawing/2014/main" id="{F6C076FB-132C-7C49-8DF2-6B6FEC05803C}"/>
              </a:ext>
            </a:extLst>
          </p:cNvPr>
          <p:cNvGrpSpPr/>
          <p:nvPr/>
        </p:nvGrpSpPr>
        <p:grpSpPr>
          <a:xfrm>
            <a:off x="8127672" y="4284663"/>
            <a:ext cx="3718292" cy="571500"/>
            <a:chOff x="360363" y="1709738"/>
            <a:chExt cx="7697590" cy="571500"/>
          </a:xfrm>
        </p:grpSpPr>
        <p:sp>
          <p:nvSpPr>
            <p:cNvPr id="162" name="Rectangle 161">
              <a:extLst>
                <a:ext uri="{FF2B5EF4-FFF2-40B4-BE49-F238E27FC236}">
                  <a16:creationId xmlns:a16="http://schemas.microsoft.com/office/drawing/2014/main" id="{C4CA291C-3BE1-C34D-AEF6-D73C0E29C0F6}"/>
                </a:ext>
              </a:extLst>
            </p:cNvPr>
            <p:cNvSpPr/>
            <p:nvPr/>
          </p:nvSpPr>
          <p:spPr>
            <a:xfrm>
              <a:off x="1537066" y="1709738"/>
              <a:ext cx="6520887" cy="571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91440" bIns="0" numCol="1" spcCol="0" rtlCol="0" fromWordArt="0" anchor="ctr" anchorCtr="0" forceAA="0" compatLnSpc="1">
              <a:prstTxWarp prst="textNoShape">
                <a:avLst/>
              </a:prstTxWarp>
              <a:noAutofit/>
            </a:bodyPr>
            <a:lstStyle/>
            <a:p>
              <a:pPr fontAlgn="t"/>
              <a:r>
                <a:rPr lang="en-US" sz="1200" b="1" cap="all" dirty="0">
                  <a:solidFill>
                    <a:schemeClr val="accent1"/>
                  </a:solidFill>
                  <a:latin typeface="Franklin Gothic Demi" panose="020B0603020102020204" pitchFamily="34" charset="0"/>
                </a:rPr>
                <a:t>Successful Investment</a:t>
              </a:r>
            </a:p>
          </p:txBody>
        </p:sp>
        <p:cxnSp>
          <p:nvCxnSpPr>
            <p:cNvPr id="163" name="Straight Connector 162">
              <a:extLst>
                <a:ext uri="{FF2B5EF4-FFF2-40B4-BE49-F238E27FC236}">
                  <a16:creationId xmlns:a16="http://schemas.microsoft.com/office/drawing/2014/main" id="{3D05F112-3505-D741-9EE2-CB79A84AEFCD}"/>
                </a:ext>
              </a:extLst>
            </p:cNvPr>
            <p:cNvCxnSpPr>
              <a:cxnSpLocks/>
            </p:cNvCxnSpPr>
            <p:nvPr/>
          </p:nvCxnSpPr>
          <p:spPr>
            <a:xfrm>
              <a:off x="360363" y="2281238"/>
              <a:ext cx="7678803" cy="0"/>
            </a:xfrm>
            <a:prstGeom prst="line">
              <a:avLst/>
            </a:prstGeom>
            <a:ln w="9525">
              <a:solidFill>
                <a:schemeClr val="accent1"/>
              </a:solidFill>
              <a:tailEnd type="none"/>
            </a:ln>
          </p:spPr>
          <p:style>
            <a:lnRef idx="1">
              <a:schemeClr val="accent1"/>
            </a:lnRef>
            <a:fillRef idx="0">
              <a:schemeClr val="accent1"/>
            </a:fillRef>
            <a:effectRef idx="0">
              <a:schemeClr val="accent1"/>
            </a:effectRef>
            <a:fontRef idx="minor">
              <a:schemeClr val="tx1"/>
            </a:fontRef>
          </p:style>
        </p:cxnSp>
      </p:grpSp>
      <p:sp>
        <p:nvSpPr>
          <p:cNvPr id="164" name="Rectangle 163">
            <a:extLst>
              <a:ext uri="{FF2B5EF4-FFF2-40B4-BE49-F238E27FC236}">
                <a16:creationId xmlns:a16="http://schemas.microsoft.com/office/drawing/2014/main" id="{551BBD3D-8F0E-954D-B7B1-7F0287CD1CF7}"/>
              </a:ext>
            </a:extLst>
          </p:cNvPr>
          <p:cNvSpPr/>
          <p:nvPr/>
        </p:nvSpPr>
        <p:spPr>
          <a:xfrm>
            <a:off x="8158636" y="4935474"/>
            <a:ext cx="3683566" cy="1063927"/>
          </a:xfrm>
          <a:prstGeom prst="rect">
            <a:avLst/>
          </a:prstGeom>
        </p:spPr>
        <p:txBody>
          <a:bodyPr wrap="square" lIns="0" rIns="0">
            <a:noAutofit/>
          </a:bodyPr>
          <a:lstStyle/>
          <a:p>
            <a:pPr>
              <a:spcBef>
                <a:spcPts val="500"/>
              </a:spcBef>
              <a:buSzPct val="100000"/>
            </a:pPr>
            <a:r>
              <a:rPr lang="en-US" sz="900" dirty="0">
                <a:latin typeface="+mj-lt"/>
                <a:ea typeface="Tahoma" pitchFamily="34" charset="0"/>
                <a:cs typeface="Arial" panose="020B0604020202020204" pitchFamily="34" charset="0"/>
              </a:rPr>
              <a:t>In February 2019, CODI completed the 100% sale of Manitoba Harvest to Tilray Inc. for an aggregate sale price of $294 million.</a:t>
            </a:r>
          </a:p>
        </p:txBody>
      </p:sp>
      <p:sp>
        <p:nvSpPr>
          <p:cNvPr id="165" name="Freeform 33">
            <a:extLst>
              <a:ext uri="{FF2B5EF4-FFF2-40B4-BE49-F238E27FC236}">
                <a16:creationId xmlns:a16="http://schemas.microsoft.com/office/drawing/2014/main" id="{38FB1844-94C9-8C48-B539-D798B8DDE655}"/>
              </a:ext>
            </a:extLst>
          </p:cNvPr>
          <p:cNvSpPr>
            <a:spLocks noEditPoints="1"/>
          </p:cNvSpPr>
          <p:nvPr/>
        </p:nvSpPr>
        <p:spPr bwMode="auto">
          <a:xfrm>
            <a:off x="8202693" y="4408979"/>
            <a:ext cx="366107" cy="293048"/>
          </a:xfrm>
          <a:custGeom>
            <a:avLst/>
            <a:gdLst>
              <a:gd name="T0" fmla="*/ 2425 w 2593"/>
              <a:gd name="T1" fmla="*/ 168 h 2076"/>
              <a:gd name="T2" fmla="*/ 1171 w 2593"/>
              <a:gd name="T3" fmla="*/ 1422 h 2076"/>
              <a:gd name="T4" fmla="*/ 548 w 2593"/>
              <a:gd name="T5" fmla="*/ 798 h 2076"/>
              <a:gd name="T6" fmla="*/ 416 w 2593"/>
              <a:gd name="T7" fmla="*/ 798 h 2076"/>
              <a:gd name="T8" fmla="*/ 416 w 2593"/>
              <a:gd name="T9" fmla="*/ 930 h 2076"/>
              <a:gd name="T10" fmla="*/ 1171 w 2593"/>
              <a:gd name="T11" fmla="*/ 1685 h 2076"/>
              <a:gd name="T12" fmla="*/ 2557 w 2593"/>
              <a:gd name="T13" fmla="*/ 300 h 2076"/>
              <a:gd name="T14" fmla="*/ 2557 w 2593"/>
              <a:gd name="T15" fmla="*/ 168 h 2076"/>
              <a:gd name="T16" fmla="*/ 2425 w 2593"/>
              <a:gd name="T17" fmla="*/ 168 h 2076"/>
              <a:gd name="T18" fmla="*/ 1890 w 2593"/>
              <a:gd name="T19" fmla="*/ 1890 h 2076"/>
              <a:gd name="T20" fmla="*/ 187 w 2593"/>
              <a:gd name="T21" fmla="*/ 1890 h 2076"/>
              <a:gd name="T22" fmla="*/ 187 w 2593"/>
              <a:gd name="T23" fmla="*/ 187 h 2076"/>
              <a:gd name="T24" fmla="*/ 1890 w 2593"/>
              <a:gd name="T25" fmla="*/ 187 h 2076"/>
              <a:gd name="T26" fmla="*/ 1890 w 2593"/>
              <a:gd name="T27" fmla="*/ 413 h 2076"/>
              <a:gd name="T28" fmla="*/ 2076 w 2593"/>
              <a:gd name="T29" fmla="*/ 226 h 2076"/>
              <a:gd name="T30" fmla="*/ 2076 w 2593"/>
              <a:gd name="T31" fmla="*/ 0 h 2076"/>
              <a:gd name="T32" fmla="*/ 0 w 2593"/>
              <a:gd name="T33" fmla="*/ 0 h 2076"/>
              <a:gd name="T34" fmla="*/ 0 w 2593"/>
              <a:gd name="T35" fmla="*/ 2076 h 2076"/>
              <a:gd name="T36" fmla="*/ 2076 w 2593"/>
              <a:gd name="T37" fmla="*/ 2076 h 2076"/>
              <a:gd name="T38" fmla="*/ 2076 w 2593"/>
              <a:gd name="T39" fmla="*/ 1070 h 2076"/>
              <a:gd name="T40" fmla="*/ 1890 w 2593"/>
              <a:gd name="T41" fmla="*/ 1257 h 2076"/>
              <a:gd name="T42" fmla="*/ 1890 w 2593"/>
              <a:gd name="T43" fmla="*/ 1890 h 2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93" h="2076">
                <a:moveTo>
                  <a:pt x="2425" y="168"/>
                </a:moveTo>
                <a:cubicBezTo>
                  <a:pt x="1171" y="1422"/>
                  <a:pt x="1171" y="1422"/>
                  <a:pt x="1171" y="1422"/>
                </a:cubicBezTo>
                <a:cubicBezTo>
                  <a:pt x="548" y="798"/>
                  <a:pt x="548" y="798"/>
                  <a:pt x="548" y="798"/>
                </a:cubicBezTo>
                <a:cubicBezTo>
                  <a:pt x="511" y="762"/>
                  <a:pt x="452" y="762"/>
                  <a:pt x="416" y="798"/>
                </a:cubicBezTo>
                <a:cubicBezTo>
                  <a:pt x="379" y="835"/>
                  <a:pt x="379" y="894"/>
                  <a:pt x="416" y="930"/>
                </a:cubicBezTo>
                <a:cubicBezTo>
                  <a:pt x="1171" y="1685"/>
                  <a:pt x="1171" y="1685"/>
                  <a:pt x="1171" y="1685"/>
                </a:cubicBezTo>
                <a:cubicBezTo>
                  <a:pt x="2557" y="300"/>
                  <a:pt x="2557" y="300"/>
                  <a:pt x="2557" y="300"/>
                </a:cubicBezTo>
                <a:cubicBezTo>
                  <a:pt x="2593" y="264"/>
                  <a:pt x="2593" y="205"/>
                  <a:pt x="2557" y="168"/>
                </a:cubicBezTo>
                <a:cubicBezTo>
                  <a:pt x="2520" y="132"/>
                  <a:pt x="2461" y="132"/>
                  <a:pt x="2425" y="168"/>
                </a:cubicBezTo>
                <a:close/>
                <a:moveTo>
                  <a:pt x="1890" y="1890"/>
                </a:moveTo>
                <a:cubicBezTo>
                  <a:pt x="187" y="1890"/>
                  <a:pt x="187" y="1890"/>
                  <a:pt x="187" y="1890"/>
                </a:cubicBezTo>
                <a:cubicBezTo>
                  <a:pt x="187" y="187"/>
                  <a:pt x="187" y="187"/>
                  <a:pt x="187" y="187"/>
                </a:cubicBezTo>
                <a:cubicBezTo>
                  <a:pt x="1890" y="187"/>
                  <a:pt x="1890" y="187"/>
                  <a:pt x="1890" y="187"/>
                </a:cubicBezTo>
                <a:cubicBezTo>
                  <a:pt x="1890" y="413"/>
                  <a:pt x="1890" y="413"/>
                  <a:pt x="1890" y="413"/>
                </a:cubicBezTo>
                <a:cubicBezTo>
                  <a:pt x="2076" y="226"/>
                  <a:pt x="2076" y="226"/>
                  <a:pt x="2076" y="226"/>
                </a:cubicBezTo>
                <a:cubicBezTo>
                  <a:pt x="2076" y="0"/>
                  <a:pt x="2076" y="0"/>
                  <a:pt x="2076" y="0"/>
                </a:cubicBezTo>
                <a:cubicBezTo>
                  <a:pt x="0" y="0"/>
                  <a:pt x="0" y="0"/>
                  <a:pt x="0" y="0"/>
                </a:cubicBezTo>
                <a:cubicBezTo>
                  <a:pt x="0" y="2076"/>
                  <a:pt x="0" y="2076"/>
                  <a:pt x="0" y="2076"/>
                </a:cubicBezTo>
                <a:cubicBezTo>
                  <a:pt x="2076" y="2076"/>
                  <a:pt x="2076" y="2076"/>
                  <a:pt x="2076" y="2076"/>
                </a:cubicBezTo>
                <a:cubicBezTo>
                  <a:pt x="2076" y="1070"/>
                  <a:pt x="2076" y="1070"/>
                  <a:pt x="2076" y="1070"/>
                </a:cubicBezTo>
                <a:cubicBezTo>
                  <a:pt x="1890" y="1257"/>
                  <a:pt x="1890" y="1257"/>
                  <a:pt x="1890" y="1257"/>
                </a:cubicBezTo>
                <a:lnTo>
                  <a:pt x="1890" y="1890"/>
                </a:lnTo>
                <a:close/>
              </a:path>
            </a:pathLst>
          </a:custGeom>
          <a:solidFill>
            <a:schemeClr val="accent2"/>
          </a:solid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grpSp>
        <p:nvGrpSpPr>
          <p:cNvPr id="166" name="Group 165">
            <a:extLst>
              <a:ext uri="{FF2B5EF4-FFF2-40B4-BE49-F238E27FC236}">
                <a16:creationId xmlns:a16="http://schemas.microsoft.com/office/drawing/2014/main" id="{99A7544F-3D4C-CA46-94E7-5FC4C36E5904}"/>
              </a:ext>
            </a:extLst>
          </p:cNvPr>
          <p:cNvGrpSpPr/>
          <p:nvPr/>
        </p:nvGrpSpPr>
        <p:grpSpPr>
          <a:xfrm>
            <a:off x="4223992" y="2422127"/>
            <a:ext cx="480201" cy="478880"/>
            <a:chOff x="2865437" y="10147301"/>
            <a:chExt cx="1154113" cy="1150938"/>
          </a:xfrm>
          <a:solidFill>
            <a:schemeClr val="accent2"/>
          </a:solidFill>
        </p:grpSpPr>
        <p:sp>
          <p:nvSpPr>
            <p:cNvPr id="167" name="Freeform 198">
              <a:extLst>
                <a:ext uri="{FF2B5EF4-FFF2-40B4-BE49-F238E27FC236}">
                  <a16:creationId xmlns:a16="http://schemas.microsoft.com/office/drawing/2014/main" id="{A8C10F8E-A263-A640-A5DA-89D57B3BC5F6}"/>
                </a:ext>
              </a:extLst>
            </p:cNvPr>
            <p:cNvSpPr>
              <a:spLocks noEditPoints="1"/>
            </p:cNvSpPr>
            <p:nvPr/>
          </p:nvSpPr>
          <p:spPr bwMode="auto">
            <a:xfrm>
              <a:off x="3727450" y="10893426"/>
              <a:ext cx="201613" cy="201613"/>
            </a:xfrm>
            <a:custGeom>
              <a:avLst/>
              <a:gdLst>
                <a:gd name="T0" fmla="*/ 64 w 127"/>
                <a:gd name="T1" fmla="*/ 127 h 127"/>
                <a:gd name="T2" fmla="*/ 88 w 127"/>
                <a:gd name="T3" fmla="*/ 122 h 127"/>
                <a:gd name="T4" fmla="*/ 109 w 127"/>
                <a:gd name="T5" fmla="*/ 109 h 127"/>
                <a:gd name="T6" fmla="*/ 122 w 127"/>
                <a:gd name="T7" fmla="*/ 88 h 127"/>
                <a:gd name="T8" fmla="*/ 127 w 127"/>
                <a:gd name="T9" fmla="*/ 64 h 127"/>
                <a:gd name="T10" fmla="*/ 126 w 127"/>
                <a:gd name="T11" fmla="*/ 50 h 127"/>
                <a:gd name="T12" fmla="*/ 116 w 127"/>
                <a:gd name="T13" fmla="*/ 28 h 127"/>
                <a:gd name="T14" fmla="*/ 99 w 127"/>
                <a:gd name="T15" fmla="*/ 11 h 127"/>
                <a:gd name="T16" fmla="*/ 77 w 127"/>
                <a:gd name="T17" fmla="*/ 2 h 127"/>
                <a:gd name="T18" fmla="*/ 64 w 127"/>
                <a:gd name="T19" fmla="*/ 0 h 127"/>
                <a:gd name="T20" fmla="*/ 39 w 127"/>
                <a:gd name="T21" fmla="*/ 5 h 127"/>
                <a:gd name="T22" fmla="*/ 19 w 127"/>
                <a:gd name="T23" fmla="*/ 18 h 127"/>
                <a:gd name="T24" fmla="*/ 5 w 127"/>
                <a:gd name="T25" fmla="*/ 39 h 127"/>
                <a:gd name="T26" fmla="*/ 0 w 127"/>
                <a:gd name="T27" fmla="*/ 64 h 127"/>
                <a:gd name="T28" fmla="*/ 2 w 127"/>
                <a:gd name="T29" fmla="*/ 77 h 127"/>
                <a:gd name="T30" fmla="*/ 11 w 127"/>
                <a:gd name="T31" fmla="*/ 99 h 127"/>
                <a:gd name="T32" fmla="*/ 28 w 127"/>
                <a:gd name="T33" fmla="*/ 116 h 127"/>
                <a:gd name="T34" fmla="*/ 50 w 127"/>
                <a:gd name="T35" fmla="*/ 126 h 127"/>
                <a:gd name="T36" fmla="*/ 64 w 127"/>
                <a:gd name="T37" fmla="*/ 127 h 127"/>
                <a:gd name="T38" fmla="*/ 34 w 127"/>
                <a:gd name="T39" fmla="*/ 64 h 127"/>
                <a:gd name="T40" fmla="*/ 35 w 127"/>
                <a:gd name="T41" fmla="*/ 52 h 127"/>
                <a:gd name="T42" fmla="*/ 52 w 127"/>
                <a:gd name="T43" fmla="*/ 35 h 127"/>
                <a:gd name="T44" fmla="*/ 64 w 127"/>
                <a:gd name="T45" fmla="*/ 34 h 127"/>
                <a:gd name="T46" fmla="*/ 69 w 127"/>
                <a:gd name="T47" fmla="*/ 34 h 127"/>
                <a:gd name="T48" fmla="*/ 84 w 127"/>
                <a:gd name="T49" fmla="*/ 43 h 127"/>
                <a:gd name="T50" fmla="*/ 92 w 127"/>
                <a:gd name="T51" fmla="*/ 58 h 127"/>
                <a:gd name="T52" fmla="*/ 94 w 127"/>
                <a:gd name="T53" fmla="*/ 64 h 127"/>
                <a:gd name="T54" fmla="*/ 92 w 127"/>
                <a:gd name="T55" fmla="*/ 75 h 127"/>
                <a:gd name="T56" fmla="*/ 75 w 127"/>
                <a:gd name="T57" fmla="*/ 92 h 127"/>
                <a:gd name="T58" fmla="*/ 64 w 127"/>
                <a:gd name="T59" fmla="*/ 94 h 127"/>
                <a:gd name="T60" fmla="*/ 58 w 127"/>
                <a:gd name="T61" fmla="*/ 94 h 127"/>
                <a:gd name="T62" fmla="*/ 41 w 127"/>
                <a:gd name="T63" fmla="*/ 84 h 127"/>
                <a:gd name="T64" fmla="*/ 34 w 127"/>
                <a:gd name="T65" fmla="*/ 69 h 127"/>
                <a:gd name="T66" fmla="*/ 34 w 127"/>
                <a:gd name="T67" fmla="*/ 6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27">
                  <a:moveTo>
                    <a:pt x="64" y="127"/>
                  </a:moveTo>
                  <a:lnTo>
                    <a:pt x="64" y="127"/>
                  </a:lnTo>
                  <a:lnTo>
                    <a:pt x="77" y="126"/>
                  </a:lnTo>
                  <a:lnTo>
                    <a:pt x="88" y="122"/>
                  </a:lnTo>
                  <a:lnTo>
                    <a:pt x="99" y="116"/>
                  </a:lnTo>
                  <a:lnTo>
                    <a:pt x="109" y="109"/>
                  </a:lnTo>
                  <a:lnTo>
                    <a:pt x="116" y="99"/>
                  </a:lnTo>
                  <a:lnTo>
                    <a:pt x="122" y="88"/>
                  </a:lnTo>
                  <a:lnTo>
                    <a:pt x="126" y="77"/>
                  </a:lnTo>
                  <a:lnTo>
                    <a:pt x="127" y="64"/>
                  </a:lnTo>
                  <a:lnTo>
                    <a:pt x="127" y="64"/>
                  </a:lnTo>
                  <a:lnTo>
                    <a:pt x="126" y="50"/>
                  </a:lnTo>
                  <a:lnTo>
                    <a:pt x="122" y="39"/>
                  </a:lnTo>
                  <a:lnTo>
                    <a:pt x="116" y="28"/>
                  </a:lnTo>
                  <a:lnTo>
                    <a:pt x="109" y="18"/>
                  </a:lnTo>
                  <a:lnTo>
                    <a:pt x="99" y="11"/>
                  </a:lnTo>
                  <a:lnTo>
                    <a:pt x="88" y="5"/>
                  </a:lnTo>
                  <a:lnTo>
                    <a:pt x="77" y="2"/>
                  </a:lnTo>
                  <a:lnTo>
                    <a:pt x="64" y="0"/>
                  </a:lnTo>
                  <a:lnTo>
                    <a:pt x="64" y="0"/>
                  </a:lnTo>
                  <a:lnTo>
                    <a:pt x="50" y="2"/>
                  </a:lnTo>
                  <a:lnTo>
                    <a:pt x="39" y="5"/>
                  </a:lnTo>
                  <a:lnTo>
                    <a:pt x="28" y="11"/>
                  </a:lnTo>
                  <a:lnTo>
                    <a:pt x="19" y="18"/>
                  </a:lnTo>
                  <a:lnTo>
                    <a:pt x="11" y="28"/>
                  </a:lnTo>
                  <a:lnTo>
                    <a:pt x="5" y="39"/>
                  </a:lnTo>
                  <a:lnTo>
                    <a:pt x="2" y="50"/>
                  </a:lnTo>
                  <a:lnTo>
                    <a:pt x="0" y="64"/>
                  </a:lnTo>
                  <a:lnTo>
                    <a:pt x="0" y="64"/>
                  </a:lnTo>
                  <a:lnTo>
                    <a:pt x="2" y="77"/>
                  </a:lnTo>
                  <a:lnTo>
                    <a:pt x="5" y="88"/>
                  </a:lnTo>
                  <a:lnTo>
                    <a:pt x="11" y="99"/>
                  </a:lnTo>
                  <a:lnTo>
                    <a:pt x="19" y="109"/>
                  </a:lnTo>
                  <a:lnTo>
                    <a:pt x="28" y="116"/>
                  </a:lnTo>
                  <a:lnTo>
                    <a:pt x="39" y="122"/>
                  </a:lnTo>
                  <a:lnTo>
                    <a:pt x="50" y="126"/>
                  </a:lnTo>
                  <a:lnTo>
                    <a:pt x="64" y="127"/>
                  </a:lnTo>
                  <a:lnTo>
                    <a:pt x="64" y="127"/>
                  </a:lnTo>
                  <a:close/>
                  <a:moveTo>
                    <a:pt x="34" y="64"/>
                  </a:moveTo>
                  <a:lnTo>
                    <a:pt x="34" y="64"/>
                  </a:lnTo>
                  <a:lnTo>
                    <a:pt x="34" y="58"/>
                  </a:lnTo>
                  <a:lnTo>
                    <a:pt x="35" y="52"/>
                  </a:lnTo>
                  <a:lnTo>
                    <a:pt x="41" y="43"/>
                  </a:lnTo>
                  <a:lnTo>
                    <a:pt x="52" y="35"/>
                  </a:lnTo>
                  <a:lnTo>
                    <a:pt x="58" y="34"/>
                  </a:lnTo>
                  <a:lnTo>
                    <a:pt x="64" y="34"/>
                  </a:lnTo>
                  <a:lnTo>
                    <a:pt x="64" y="34"/>
                  </a:lnTo>
                  <a:lnTo>
                    <a:pt x="69" y="34"/>
                  </a:lnTo>
                  <a:lnTo>
                    <a:pt x="75" y="35"/>
                  </a:lnTo>
                  <a:lnTo>
                    <a:pt x="84" y="43"/>
                  </a:lnTo>
                  <a:lnTo>
                    <a:pt x="92" y="52"/>
                  </a:lnTo>
                  <a:lnTo>
                    <a:pt x="92" y="58"/>
                  </a:lnTo>
                  <a:lnTo>
                    <a:pt x="94" y="64"/>
                  </a:lnTo>
                  <a:lnTo>
                    <a:pt x="94" y="64"/>
                  </a:lnTo>
                  <a:lnTo>
                    <a:pt x="92" y="69"/>
                  </a:lnTo>
                  <a:lnTo>
                    <a:pt x="92" y="75"/>
                  </a:lnTo>
                  <a:lnTo>
                    <a:pt x="84" y="84"/>
                  </a:lnTo>
                  <a:lnTo>
                    <a:pt x="75" y="92"/>
                  </a:lnTo>
                  <a:lnTo>
                    <a:pt x="69" y="94"/>
                  </a:lnTo>
                  <a:lnTo>
                    <a:pt x="64" y="94"/>
                  </a:lnTo>
                  <a:lnTo>
                    <a:pt x="64" y="94"/>
                  </a:lnTo>
                  <a:lnTo>
                    <a:pt x="58" y="94"/>
                  </a:lnTo>
                  <a:lnTo>
                    <a:pt x="52" y="92"/>
                  </a:lnTo>
                  <a:lnTo>
                    <a:pt x="41" y="84"/>
                  </a:lnTo>
                  <a:lnTo>
                    <a:pt x="35" y="75"/>
                  </a:lnTo>
                  <a:lnTo>
                    <a:pt x="34" y="69"/>
                  </a:lnTo>
                  <a:lnTo>
                    <a:pt x="34" y="64"/>
                  </a:lnTo>
                  <a:lnTo>
                    <a:pt x="34" y="64"/>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68" name="Freeform 199">
              <a:extLst>
                <a:ext uri="{FF2B5EF4-FFF2-40B4-BE49-F238E27FC236}">
                  <a16:creationId xmlns:a16="http://schemas.microsoft.com/office/drawing/2014/main" id="{463EABA8-1734-F540-83DB-5EA6D6D42630}"/>
                </a:ext>
              </a:extLst>
            </p:cNvPr>
            <p:cNvSpPr>
              <a:spLocks/>
            </p:cNvSpPr>
            <p:nvPr/>
          </p:nvSpPr>
          <p:spPr bwMode="auto">
            <a:xfrm>
              <a:off x="3667125" y="11090276"/>
              <a:ext cx="352425" cy="207963"/>
            </a:xfrm>
            <a:custGeom>
              <a:avLst/>
              <a:gdLst>
                <a:gd name="T0" fmla="*/ 149 w 222"/>
                <a:gd name="T1" fmla="*/ 2 h 131"/>
                <a:gd name="T2" fmla="*/ 143 w 222"/>
                <a:gd name="T3" fmla="*/ 0 h 131"/>
                <a:gd name="T4" fmla="*/ 134 w 222"/>
                <a:gd name="T5" fmla="*/ 3 h 131"/>
                <a:gd name="T6" fmla="*/ 102 w 222"/>
                <a:gd name="T7" fmla="*/ 45 h 131"/>
                <a:gd name="T8" fmla="*/ 73 w 222"/>
                <a:gd name="T9" fmla="*/ 7 h 131"/>
                <a:gd name="T10" fmla="*/ 64 w 222"/>
                <a:gd name="T11" fmla="*/ 2 h 131"/>
                <a:gd name="T12" fmla="*/ 53 w 222"/>
                <a:gd name="T13" fmla="*/ 2 h 131"/>
                <a:gd name="T14" fmla="*/ 11 w 222"/>
                <a:gd name="T15" fmla="*/ 18 h 131"/>
                <a:gd name="T16" fmla="*/ 2 w 222"/>
                <a:gd name="T17" fmla="*/ 28 h 131"/>
                <a:gd name="T18" fmla="*/ 0 w 222"/>
                <a:gd name="T19" fmla="*/ 33 h 131"/>
                <a:gd name="T20" fmla="*/ 2 w 222"/>
                <a:gd name="T21" fmla="*/ 41 h 131"/>
                <a:gd name="T22" fmla="*/ 10 w 222"/>
                <a:gd name="T23" fmla="*/ 50 h 131"/>
                <a:gd name="T24" fmla="*/ 17 w 222"/>
                <a:gd name="T25" fmla="*/ 50 h 131"/>
                <a:gd name="T26" fmla="*/ 55 w 222"/>
                <a:gd name="T27" fmla="*/ 37 h 131"/>
                <a:gd name="T28" fmla="*/ 88 w 222"/>
                <a:gd name="T29" fmla="*/ 82 h 131"/>
                <a:gd name="T30" fmla="*/ 102 w 222"/>
                <a:gd name="T31" fmla="*/ 90 h 131"/>
                <a:gd name="T32" fmla="*/ 109 w 222"/>
                <a:gd name="T33" fmla="*/ 88 h 131"/>
                <a:gd name="T34" fmla="*/ 149 w 222"/>
                <a:gd name="T35" fmla="*/ 37 h 131"/>
                <a:gd name="T36" fmla="*/ 179 w 222"/>
                <a:gd name="T37" fmla="*/ 50 h 131"/>
                <a:gd name="T38" fmla="*/ 186 w 222"/>
                <a:gd name="T39" fmla="*/ 54 h 131"/>
                <a:gd name="T40" fmla="*/ 188 w 222"/>
                <a:gd name="T41" fmla="*/ 64 h 131"/>
                <a:gd name="T42" fmla="*/ 17 w 222"/>
                <a:gd name="T43" fmla="*/ 97 h 131"/>
                <a:gd name="T44" fmla="*/ 10 w 222"/>
                <a:gd name="T45" fmla="*/ 99 h 131"/>
                <a:gd name="T46" fmla="*/ 2 w 222"/>
                <a:gd name="T47" fmla="*/ 109 h 131"/>
                <a:gd name="T48" fmla="*/ 0 w 222"/>
                <a:gd name="T49" fmla="*/ 114 h 131"/>
                <a:gd name="T50" fmla="*/ 6 w 222"/>
                <a:gd name="T51" fmla="*/ 127 h 131"/>
                <a:gd name="T52" fmla="*/ 17 w 222"/>
                <a:gd name="T53" fmla="*/ 131 h 131"/>
                <a:gd name="T54" fmla="*/ 205 w 222"/>
                <a:gd name="T55" fmla="*/ 131 h 131"/>
                <a:gd name="T56" fmla="*/ 216 w 222"/>
                <a:gd name="T57" fmla="*/ 127 h 131"/>
                <a:gd name="T58" fmla="*/ 222 w 222"/>
                <a:gd name="T59" fmla="*/ 114 h 131"/>
                <a:gd name="T60" fmla="*/ 222 w 222"/>
                <a:gd name="T61" fmla="*/ 64 h 131"/>
                <a:gd name="T62" fmla="*/ 214 w 222"/>
                <a:gd name="T63" fmla="*/ 35 h 131"/>
                <a:gd name="T64" fmla="*/ 192 w 222"/>
                <a:gd name="T65" fmla="*/ 1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2" h="131">
                  <a:moveTo>
                    <a:pt x="192" y="18"/>
                  </a:moveTo>
                  <a:lnTo>
                    <a:pt x="149" y="2"/>
                  </a:lnTo>
                  <a:lnTo>
                    <a:pt x="149" y="2"/>
                  </a:lnTo>
                  <a:lnTo>
                    <a:pt x="143" y="0"/>
                  </a:lnTo>
                  <a:lnTo>
                    <a:pt x="137" y="2"/>
                  </a:lnTo>
                  <a:lnTo>
                    <a:pt x="134" y="3"/>
                  </a:lnTo>
                  <a:lnTo>
                    <a:pt x="130" y="7"/>
                  </a:lnTo>
                  <a:lnTo>
                    <a:pt x="102" y="45"/>
                  </a:lnTo>
                  <a:lnTo>
                    <a:pt x="73" y="7"/>
                  </a:lnTo>
                  <a:lnTo>
                    <a:pt x="73" y="7"/>
                  </a:lnTo>
                  <a:lnTo>
                    <a:pt x="70" y="3"/>
                  </a:lnTo>
                  <a:lnTo>
                    <a:pt x="64" y="2"/>
                  </a:lnTo>
                  <a:lnTo>
                    <a:pt x="58" y="0"/>
                  </a:lnTo>
                  <a:lnTo>
                    <a:pt x="53" y="2"/>
                  </a:lnTo>
                  <a:lnTo>
                    <a:pt x="11" y="18"/>
                  </a:lnTo>
                  <a:lnTo>
                    <a:pt x="11" y="18"/>
                  </a:lnTo>
                  <a:lnTo>
                    <a:pt x="6" y="22"/>
                  </a:lnTo>
                  <a:lnTo>
                    <a:pt x="2" y="28"/>
                  </a:lnTo>
                  <a:lnTo>
                    <a:pt x="2" y="28"/>
                  </a:lnTo>
                  <a:lnTo>
                    <a:pt x="0" y="33"/>
                  </a:lnTo>
                  <a:lnTo>
                    <a:pt x="2" y="41"/>
                  </a:lnTo>
                  <a:lnTo>
                    <a:pt x="2" y="41"/>
                  </a:lnTo>
                  <a:lnTo>
                    <a:pt x="4" y="47"/>
                  </a:lnTo>
                  <a:lnTo>
                    <a:pt x="10" y="50"/>
                  </a:lnTo>
                  <a:lnTo>
                    <a:pt x="10" y="50"/>
                  </a:lnTo>
                  <a:lnTo>
                    <a:pt x="17" y="50"/>
                  </a:lnTo>
                  <a:lnTo>
                    <a:pt x="23" y="50"/>
                  </a:lnTo>
                  <a:lnTo>
                    <a:pt x="55" y="37"/>
                  </a:lnTo>
                  <a:lnTo>
                    <a:pt x="88" y="82"/>
                  </a:lnTo>
                  <a:lnTo>
                    <a:pt x="88" y="82"/>
                  </a:lnTo>
                  <a:lnTo>
                    <a:pt x="94" y="88"/>
                  </a:lnTo>
                  <a:lnTo>
                    <a:pt x="102" y="90"/>
                  </a:lnTo>
                  <a:lnTo>
                    <a:pt x="102" y="90"/>
                  </a:lnTo>
                  <a:lnTo>
                    <a:pt x="109" y="88"/>
                  </a:lnTo>
                  <a:lnTo>
                    <a:pt x="115" y="82"/>
                  </a:lnTo>
                  <a:lnTo>
                    <a:pt x="149" y="37"/>
                  </a:lnTo>
                  <a:lnTo>
                    <a:pt x="179" y="50"/>
                  </a:lnTo>
                  <a:lnTo>
                    <a:pt x="179" y="50"/>
                  </a:lnTo>
                  <a:lnTo>
                    <a:pt x="182" y="52"/>
                  </a:lnTo>
                  <a:lnTo>
                    <a:pt x="186" y="54"/>
                  </a:lnTo>
                  <a:lnTo>
                    <a:pt x="188" y="58"/>
                  </a:lnTo>
                  <a:lnTo>
                    <a:pt x="188" y="64"/>
                  </a:lnTo>
                  <a:lnTo>
                    <a:pt x="188" y="97"/>
                  </a:lnTo>
                  <a:lnTo>
                    <a:pt x="17" y="97"/>
                  </a:lnTo>
                  <a:lnTo>
                    <a:pt x="17" y="97"/>
                  </a:lnTo>
                  <a:lnTo>
                    <a:pt x="10" y="99"/>
                  </a:lnTo>
                  <a:lnTo>
                    <a:pt x="6" y="103"/>
                  </a:lnTo>
                  <a:lnTo>
                    <a:pt x="2" y="109"/>
                  </a:lnTo>
                  <a:lnTo>
                    <a:pt x="0" y="114"/>
                  </a:lnTo>
                  <a:lnTo>
                    <a:pt x="0" y="114"/>
                  </a:lnTo>
                  <a:lnTo>
                    <a:pt x="2" y="122"/>
                  </a:lnTo>
                  <a:lnTo>
                    <a:pt x="6" y="127"/>
                  </a:lnTo>
                  <a:lnTo>
                    <a:pt x="10" y="129"/>
                  </a:lnTo>
                  <a:lnTo>
                    <a:pt x="17" y="131"/>
                  </a:lnTo>
                  <a:lnTo>
                    <a:pt x="205" y="131"/>
                  </a:lnTo>
                  <a:lnTo>
                    <a:pt x="205" y="131"/>
                  </a:lnTo>
                  <a:lnTo>
                    <a:pt x="212" y="129"/>
                  </a:lnTo>
                  <a:lnTo>
                    <a:pt x="216" y="127"/>
                  </a:lnTo>
                  <a:lnTo>
                    <a:pt x="220" y="122"/>
                  </a:lnTo>
                  <a:lnTo>
                    <a:pt x="222" y="114"/>
                  </a:lnTo>
                  <a:lnTo>
                    <a:pt x="222" y="64"/>
                  </a:lnTo>
                  <a:lnTo>
                    <a:pt x="222" y="64"/>
                  </a:lnTo>
                  <a:lnTo>
                    <a:pt x="220" y="49"/>
                  </a:lnTo>
                  <a:lnTo>
                    <a:pt x="214" y="35"/>
                  </a:lnTo>
                  <a:lnTo>
                    <a:pt x="205" y="26"/>
                  </a:lnTo>
                  <a:lnTo>
                    <a:pt x="192" y="18"/>
                  </a:lnTo>
                  <a:lnTo>
                    <a:pt x="192" y="18"/>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69" name="Freeform 200">
              <a:extLst>
                <a:ext uri="{FF2B5EF4-FFF2-40B4-BE49-F238E27FC236}">
                  <a16:creationId xmlns:a16="http://schemas.microsoft.com/office/drawing/2014/main" id="{BE1858F9-3802-3140-BB0B-EA4DD9CE4489}"/>
                </a:ext>
              </a:extLst>
            </p:cNvPr>
            <p:cNvSpPr>
              <a:spLocks noEditPoints="1"/>
            </p:cNvSpPr>
            <p:nvPr/>
          </p:nvSpPr>
          <p:spPr bwMode="auto">
            <a:xfrm>
              <a:off x="2957512" y="10893426"/>
              <a:ext cx="200025" cy="201613"/>
            </a:xfrm>
            <a:custGeom>
              <a:avLst/>
              <a:gdLst>
                <a:gd name="T0" fmla="*/ 64 w 126"/>
                <a:gd name="T1" fmla="*/ 127 h 127"/>
                <a:gd name="T2" fmla="*/ 88 w 126"/>
                <a:gd name="T3" fmla="*/ 122 h 127"/>
                <a:gd name="T4" fmla="*/ 107 w 126"/>
                <a:gd name="T5" fmla="*/ 109 h 127"/>
                <a:gd name="T6" fmla="*/ 122 w 126"/>
                <a:gd name="T7" fmla="*/ 88 h 127"/>
                <a:gd name="T8" fmla="*/ 126 w 126"/>
                <a:gd name="T9" fmla="*/ 64 h 127"/>
                <a:gd name="T10" fmla="*/ 126 w 126"/>
                <a:gd name="T11" fmla="*/ 50 h 127"/>
                <a:gd name="T12" fmla="*/ 117 w 126"/>
                <a:gd name="T13" fmla="*/ 28 h 127"/>
                <a:gd name="T14" fmla="*/ 98 w 126"/>
                <a:gd name="T15" fmla="*/ 11 h 127"/>
                <a:gd name="T16" fmla="*/ 75 w 126"/>
                <a:gd name="T17" fmla="*/ 2 h 127"/>
                <a:gd name="T18" fmla="*/ 64 w 126"/>
                <a:gd name="T19" fmla="*/ 0 h 127"/>
                <a:gd name="T20" fmla="*/ 38 w 126"/>
                <a:gd name="T21" fmla="*/ 5 h 127"/>
                <a:gd name="T22" fmla="*/ 19 w 126"/>
                <a:gd name="T23" fmla="*/ 18 h 127"/>
                <a:gd name="T24" fmla="*/ 4 w 126"/>
                <a:gd name="T25" fmla="*/ 39 h 127"/>
                <a:gd name="T26" fmla="*/ 0 w 126"/>
                <a:gd name="T27" fmla="*/ 64 h 127"/>
                <a:gd name="T28" fmla="*/ 0 w 126"/>
                <a:gd name="T29" fmla="*/ 77 h 127"/>
                <a:gd name="T30" fmla="*/ 11 w 126"/>
                <a:gd name="T31" fmla="*/ 99 h 127"/>
                <a:gd name="T32" fmla="*/ 28 w 126"/>
                <a:gd name="T33" fmla="*/ 116 h 127"/>
                <a:gd name="T34" fmla="*/ 51 w 126"/>
                <a:gd name="T35" fmla="*/ 126 h 127"/>
                <a:gd name="T36" fmla="*/ 64 w 126"/>
                <a:gd name="T37" fmla="*/ 127 h 127"/>
                <a:gd name="T38" fmla="*/ 32 w 126"/>
                <a:gd name="T39" fmla="*/ 64 h 127"/>
                <a:gd name="T40" fmla="*/ 36 w 126"/>
                <a:gd name="T41" fmla="*/ 52 h 127"/>
                <a:gd name="T42" fmla="*/ 51 w 126"/>
                <a:gd name="T43" fmla="*/ 35 h 127"/>
                <a:gd name="T44" fmla="*/ 64 w 126"/>
                <a:gd name="T45" fmla="*/ 34 h 127"/>
                <a:gd name="T46" fmla="*/ 70 w 126"/>
                <a:gd name="T47" fmla="*/ 34 h 127"/>
                <a:gd name="T48" fmla="*/ 85 w 126"/>
                <a:gd name="T49" fmla="*/ 43 h 127"/>
                <a:gd name="T50" fmla="*/ 92 w 126"/>
                <a:gd name="T51" fmla="*/ 58 h 127"/>
                <a:gd name="T52" fmla="*/ 94 w 126"/>
                <a:gd name="T53" fmla="*/ 64 h 127"/>
                <a:gd name="T54" fmla="*/ 90 w 126"/>
                <a:gd name="T55" fmla="*/ 75 h 127"/>
                <a:gd name="T56" fmla="*/ 75 w 126"/>
                <a:gd name="T57" fmla="*/ 92 h 127"/>
                <a:gd name="T58" fmla="*/ 64 w 126"/>
                <a:gd name="T59" fmla="*/ 94 h 127"/>
                <a:gd name="T60" fmla="*/ 57 w 126"/>
                <a:gd name="T61" fmla="*/ 94 h 127"/>
                <a:gd name="T62" fmla="*/ 42 w 126"/>
                <a:gd name="T63" fmla="*/ 84 h 127"/>
                <a:gd name="T64" fmla="*/ 34 w 126"/>
                <a:gd name="T65" fmla="*/ 69 h 127"/>
                <a:gd name="T66" fmla="*/ 32 w 126"/>
                <a:gd name="T67" fmla="*/ 6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6" h="127">
                  <a:moveTo>
                    <a:pt x="64" y="127"/>
                  </a:moveTo>
                  <a:lnTo>
                    <a:pt x="64" y="127"/>
                  </a:lnTo>
                  <a:lnTo>
                    <a:pt x="75" y="126"/>
                  </a:lnTo>
                  <a:lnTo>
                    <a:pt x="88" y="122"/>
                  </a:lnTo>
                  <a:lnTo>
                    <a:pt x="98" y="116"/>
                  </a:lnTo>
                  <a:lnTo>
                    <a:pt x="107" y="109"/>
                  </a:lnTo>
                  <a:lnTo>
                    <a:pt x="117" y="99"/>
                  </a:lnTo>
                  <a:lnTo>
                    <a:pt x="122" y="88"/>
                  </a:lnTo>
                  <a:lnTo>
                    <a:pt x="126" y="77"/>
                  </a:lnTo>
                  <a:lnTo>
                    <a:pt x="126" y="64"/>
                  </a:lnTo>
                  <a:lnTo>
                    <a:pt x="126" y="64"/>
                  </a:lnTo>
                  <a:lnTo>
                    <a:pt x="126" y="50"/>
                  </a:lnTo>
                  <a:lnTo>
                    <a:pt x="122" y="39"/>
                  </a:lnTo>
                  <a:lnTo>
                    <a:pt x="117" y="28"/>
                  </a:lnTo>
                  <a:lnTo>
                    <a:pt x="107" y="18"/>
                  </a:lnTo>
                  <a:lnTo>
                    <a:pt x="98" y="11"/>
                  </a:lnTo>
                  <a:lnTo>
                    <a:pt x="88" y="5"/>
                  </a:lnTo>
                  <a:lnTo>
                    <a:pt x="75" y="2"/>
                  </a:lnTo>
                  <a:lnTo>
                    <a:pt x="64" y="0"/>
                  </a:lnTo>
                  <a:lnTo>
                    <a:pt x="64" y="0"/>
                  </a:lnTo>
                  <a:lnTo>
                    <a:pt x="51" y="2"/>
                  </a:lnTo>
                  <a:lnTo>
                    <a:pt x="38" y="5"/>
                  </a:lnTo>
                  <a:lnTo>
                    <a:pt x="28" y="11"/>
                  </a:lnTo>
                  <a:lnTo>
                    <a:pt x="19" y="18"/>
                  </a:lnTo>
                  <a:lnTo>
                    <a:pt x="11" y="28"/>
                  </a:lnTo>
                  <a:lnTo>
                    <a:pt x="4" y="39"/>
                  </a:lnTo>
                  <a:lnTo>
                    <a:pt x="0" y="50"/>
                  </a:lnTo>
                  <a:lnTo>
                    <a:pt x="0" y="64"/>
                  </a:lnTo>
                  <a:lnTo>
                    <a:pt x="0" y="64"/>
                  </a:lnTo>
                  <a:lnTo>
                    <a:pt x="0" y="77"/>
                  </a:lnTo>
                  <a:lnTo>
                    <a:pt x="4" y="88"/>
                  </a:lnTo>
                  <a:lnTo>
                    <a:pt x="11" y="99"/>
                  </a:lnTo>
                  <a:lnTo>
                    <a:pt x="19" y="109"/>
                  </a:lnTo>
                  <a:lnTo>
                    <a:pt x="28" y="116"/>
                  </a:lnTo>
                  <a:lnTo>
                    <a:pt x="38" y="122"/>
                  </a:lnTo>
                  <a:lnTo>
                    <a:pt x="51" y="126"/>
                  </a:lnTo>
                  <a:lnTo>
                    <a:pt x="64" y="127"/>
                  </a:lnTo>
                  <a:lnTo>
                    <a:pt x="64" y="127"/>
                  </a:lnTo>
                  <a:close/>
                  <a:moveTo>
                    <a:pt x="32" y="64"/>
                  </a:moveTo>
                  <a:lnTo>
                    <a:pt x="32" y="64"/>
                  </a:lnTo>
                  <a:lnTo>
                    <a:pt x="34" y="58"/>
                  </a:lnTo>
                  <a:lnTo>
                    <a:pt x="36" y="52"/>
                  </a:lnTo>
                  <a:lnTo>
                    <a:pt x="42" y="43"/>
                  </a:lnTo>
                  <a:lnTo>
                    <a:pt x="51" y="35"/>
                  </a:lnTo>
                  <a:lnTo>
                    <a:pt x="57" y="34"/>
                  </a:lnTo>
                  <a:lnTo>
                    <a:pt x="64" y="34"/>
                  </a:lnTo>
                  <a:lnTo>
                    <a:pt x="64" y="34"/>
                  </a:lnTo>
                  <a:lnTo>
                    <a:pt x="70" y="34"/>
                  </a:lnTo>
                  <a:lnTo>
                    <a:pt x="75" y="35"/>
                  </a:lnTo>
                  <a:lnTo>
                    <a:pt x="85" y="43"/>
                  </a:lnTo>
                  <a:lnTo>
                    <a:pt x="90" y="52"/>
                  </a:lnTo>
                  <a:lnTo>
                    <a:pt x="92" y="58"/>
                  </a:lnTo>
                  <a:lnTo>
                    <a:pt x="94" y="64"/>
                  </a:lnTo>
                  <a:lnTo>
                    <a:pt x="94" y="64"/>
                  </a:lnTo>
                  <a:lnTo>
                    <a:pt x="92" y="69"/>
                  </a:lnTo>
                  <a:lnTo>
                    <a:pt x="90" y="75"/>
                  </a:lnTo>
                  <a:lnTo>
                    <a:pt x="85" y="84"/>
                  </a:lnTo>
                  <a:lnTo>
                    <a:pt x="75" y="92"/>
                  </a:lnTo>
                  <a:lnTo>
                    <a:pt x="70" y="94"/>
                  </a:lnTo>
                  <a:lnTo>
                    <a:pt x="64" y="94"/>
                  </a:lnTo>
                  <a:lnTo>
                    <a:pt x="64" y="94"/>
                  </a:lnTo>
                  <a:lnTo>
                    <a:pt x="57" y="94"/>
                  </a:lnTo>
                  <a:lnTo>
                    <a:pt x="51" y="92"/>
                  </a:lnTo>
                  <a:lnTo>
                    <a:pt x="42" y="84"/>
                  </a:lnTo>
                  <a:lnTo>
                    <a:pt x="36" y="75"/>
                  </a:lnTo>
                  <a:lnTo>
                    <a:pt x="34" y="69"/>
                  </a:lnTo>
                  <a:lnTo>
                    <a:pt x="32" y="64"/>
                  </a:lnTo>
                  <a:lnTo>
                    <a:pt x="32" y="64"/>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70" name="Freeform 201">
              <a:extLst>
                <a:ext uri="{FF2B5EF4-FFF2-40B4-BE49-F238E27FC236}">
                  <a16:creationId xmlns:a16="http://schemas.microsoft.com/office/drawing/2014/main" id="{BFA2A768-29F2-D243-B3A5-8AB24F0ED7A7}"/>
                </a:ext>
              </a:extLst>
            </p:cNvPr>
            <p:cNvSpPr>
              <a:spLocks/>
            </p:cNvSpPr>
            <p:nvPr/>
          </p:nvSpPr>
          <p:spPr bwMode="auto">
            <a:xfrm>
              <a:off x="2865437" y="11090276"/>
              <a:ext cx="352425" cy="207963"/>
            </a:xfrm>
            <a:custGeom>
              <a:avLst/>
              <a:gdLst>
                <a:gd name="T0" fmla="*/ 222 w 222"/>
                <a:gd name="T1" fmla="*/ 114 h 131"/>
                <a:gd name="T2" fmla="*/ 218 w 222"/>
                <a:gd name="T3" fmla="*/ 103 h 131"/>
                <a:gd name="T4" fmla="*/ 205 w 222"/>
                <a:gd name="T5" fmla="*/ 97 h 131"/>
                <a:gd name="T6" fmla="*/ 34 w 222"/>
                <a:gd name="T7" fmla="*/ 64 h 131"/>
                <a:gd name="T8" fmla="*/ 34 w 222"/>
                <a:gd name="T9" fmla="*/ 58 h 131"/>
                <a:gd name="T10" fmla="*/ 39 w 222"/>
                <a:gd name="T11" fmla="*/ 52 h 131"/>
                <a:gd name="T12" fmla="*/ 73 w 222"/>
                <a:gd name="T13" fmla="*/ 37 h 131"/>
                <a:gd name="T14" fmla="*/ 107 w 222"/>
                <a:gd name="T15" fmla="*/ 82 h 131"/>
                <a:gd name="T16" fmla="*/ 122 w 222"/>
                <a:gd name="T17" fmla="*/ 90 h 131"/>
                <a:gd name="T18" fmla="*/ 122 w 222"/>
                <a:gd name="T19" fmla="*/ 90 h 131"/>
                <a:gd name="T20" fmla="*/ 130 w 222"/>
                <a:gd name="T21" fmla="*/ 88 h 131"/>
                <a:gd name="T22" fmla="*/ 169 w 222"/>
                <a:gd name="T23" fmla="*/ 37 h 131"/>
                <a:gd name="T24" fmla="*/ 199 w 222"/>
                <a:gd name="T25" fmla="*/ 50 h 131"/>
                <a:gd name="T26" fmla="*/ 212 w 222"/>
                <a:gd name="T27" fmla="*/ 50 h 131"/>
                <a:gd name="T28" fmla="*/ 218 w 222"/>
                <a:gd name="T29" fmla="*/ 47 h 131"/>
                <a:gd name="T30" fmla="*/ 222 w 222"/>
                <a:gd name="T31" fmla="*/ 41 h 131"/>
                <a:gd name="T32" fmla="*/ 222 w 222"/>
                <a:gd name="T33" fmla="*/ 28 h 131"/>
                <a:gd name="T34" fmla="*/ 212 w 222"/>
                <a:gd name="T35" fmla="*/ 18 h 131"/>
                <a:gd name="T36" fmla="*/ 169 w 222"/>
                <a:gd name="T37" fmla="*/ 2 h 131"/>
                <a:gd name="T38" fmla="*/ 158 w 222"/>
                <a:gd name="T39" fmla="*/ 2 h 131"/>
                <a:gd name="T40" fmla="*/ 150 w 222"/>
                <a:gd name="T41" fmla="*/ 7 h 131"/>
                <a:gd name="T42" fmla="*/ 94 w 222"/>
                <a:gd name="T43" fmla="*/ 7 h 131"/>
                <a:gd name="T44" fmla="*/ 88 w 222"/>
                <a:gd name="T45" fmla="*/ 3 h 131"/>
                <a:gd name="T46" fmla="*/ 79 w 222"/>
                <a:gd name="T47" fmla="*/ 0 h 131"/>
                <a:gd name="T48" fmla="*/ 30 w 222"/>
                <a:gd name="T49" fmla="*/ 18 h 131"/>
                <a:gd name="T50" fmla="*/ 19 w 222"/>
                <a:gd name="T51" fmla="*/ 26 h 131"/>
                <a:gd name="T52" fmla="*/ 2 w 222"/>
                <a:gd name="T53" fmla="*/ 49 h 131"/>
                <a:gd name="T54" fmla="*/ 0 w 222"/>
                <a:gd name="T55" fmla="*/ 114 h 131"/>
                <a:gd name="T56" fmla="*/ 2 w 222"/>
                <a:gd name="T57" fmla="*/ 122 h 131"/>
                <a:gd name="T58" fmla="*/ 11 w 222"/>
                <a:gd name="T59" fmla="*/ 129 h 131"/>
                <a:gd name="T60" fmla="*/ 205 w 222"/>
                <a:gd name="T61" fmla="*/ 131 h 131"/>
                <a:gd name="T62" fmla="*/ 212 w 222"/>
                <a:gd name="T63" fmla="*/ 129 h 131"/>
                <a:gd name="T64" fmla="*/ 222 w 222"/>
                <a:gd name="T65" fmla="*/ 122 h 131"/>
                <a:gd name="T66" fmla="*/ 222 w 222"/>
                <a:gd name="T67" fmla="*/ 114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2" h="131">
                  <a:moveTo>
                    <a:pt x="222" y="114"/>
                  </a:moveTo>
                  <a:lnTo>
                    <a:pt x="222" y="114"/>
                  </a:lnTo>
                  <a:lnTo>
                    <a:pt x="222" y="109"/>
                  </a:lnTo>
                  <a:lnTo>
                    <a:pt x="218" y="103"/>
                  </a:lnTo>
                  <a:lnTo>
                    <a:pt x="212" y="99"/>
                  </a:lnTo>
                  <a:lnTo>
                    <a:pt x="205" y="97"/>
                  </a:lnTo>
                  <a:lnTo>
                    <a:pt x="34" y="97"/>
                  </a:lnTo>
                  <a:lnTo>
                    <a:pt x="34" y="64"/>
                  </a:lnTo>
                  <a:lnTo>
                    <a:pt x="34" y="64"/>
                  </a:lnTo>
                  <a:lnTo>
                    <a:pt x="34" y="58"/>
                  </a:lnTo>
                  <a:lnTo>
                    <a:pt x="36" y="54"/>
                  </a:lnTo>
                  <a:lnTo>
                    <a:pt x="39" y="52"/>
                  </a:lnTo>
                  <a:lnTo>
                    <a:pt x="43" y="50"/>
                  </a:lnTo>
                  <a:lnTo>
                    <a:pt x="73" y="37"/>
                  </a:lnTo>
                  <a:lnTo>
                    <a:pt x="107" y="82"/>
                  </a:lnTo>
                  <a:lnTo>
                    <a:pt x="107" y="82"/>
                  </a:lnTo>
                  <a:lnTo>
                    <a:pt x="113" y="88"/>
                  </a:lnTo>
                  <a:lnTo>
                    <a:pt x="122" y="90"/>
                  </a:lnTo>
                  <a:lnTo>
                    <a:pt x="122" y="90"/>
                  </a:lnTo>
                  <a:lnTo>
                    <a:pt x="122" y="90"/>
                  </a:lnTo>
                  <a:lnTo>
                    <a:pt x="122" y="90"/>
                  </a:lnTo>
                  <a:lnTo>
                    <a:pt x="130" y="88"/>
                  </a:lnTo>
                  <a:lnTo>
                    <a:pt x="135" y="82"/>
                  </a:lnTo>
                  <a:lnTo>
                    <a:pt x="169" y="37"/>
                  </a:lnTo>
                  <a:lnTo>
                    <a:pt x="199" y="50"/>
                  </a:lnTo>
                  <a:lnTo>
                    <a:pt x="199" y="50"/>
                  </a:lnTo>
                  <a:lnTo>
                    <a:pt x="207" y="50"/>
                  </a:lnTo>
                  <a:lnTo>
                    <a:pt x="212" y="50"/>
                  </a:lnTo>
                  <a:lnTo>
                    <a:pt x="212" y="50"/>
                  </a:lnTo>
                  <a:lnTo>
                    <a:pt x="218" y="47"/>
                  </a:lnTo>
                  <a:lnTo>
                    <a:pt x="222" y="41"/>
                  </a:lnTo>
                  <a:lnTo>
                    <a:pt x="222" y="41"/>
                  </a:lnTo>
                  <a:lnTo>
                    <a:pt x="222" y="33"/>
                  </a:lnTo>
                  <a:lnTo>
                    <a:pt x="222" y="28"/>
                  </a:lnTo>
                  <a:lnTo>
                    <a:pt x="218" y="22"/>
                  </a:lnTo>
                  <a:lnTo>
                    <a:pt x="212" y="18"/>
                  </a:lnTo>
                  <a:lnTo>
                    <a:pt x="169" y="2"/>
                  </a:lnTo>
                  <a:lnTo>
                    <a:pt x="169" y="2"/>
                  </a:lnTo>
                  <a:lnTo>
                    <a:pt x="163" y="0"/>
                  </a:lnTo>
                  <a:lnTo>
                    <a:pt x="158" y="2"/>
                  </a:lnTo>
                  <a:lnTo>
                    <a:pt x="154" y="3"/>
                  </a:lnTo>
                  <a:lnTo>
                    <a:pt x="150" y="7"/>
                  </a:lnTo>
                  <a:lnTo>
                    <a:pt x="122" y="45"/>
                  </a:lnTo>
                  <a:lnTo>
                    <a:pt x="94" y="7"/>
                  </a:lnTo>
                  <a:lnTo>
                    <a:pt x="94" y="7"/>
                  </a:lnTo>
                  <a:lnTo>
                    <a:pt x="88" y="3"/>
                  </a:lnTo>
                  <a:lnTo>
                    <a:pt x="85" y="2"/>
                  </a:lnTo>
                  <a:lnTo>
                    <a:pt x="79" y="0"/>
                  </a:lnTo>
                  <a:lnTo>
                    <a:pt x="73" y="2"/>
                  </a:lnTo>
                  <a:lnTo>
                    <a:pt x="30" y="18"/>
                  </a:lnTo>
                  <a:lnTo>
                    <a:pt x="30" y="18"/>
                  </a:lnTo>
                  <a:lnTo>
                    <a:pt x="19" y="26"/>
                  </a:lnTo>
                  <a:lnTo>
                    <a:pt x="9" y="35"/>
                  </a:lnTo>
                  <a:lnTo>
                    <a:pt x="2" y="49"/>
                  </a:lnTo>
                  <a:lnTo>
                    <a:pt x="0" y="64"/>
                  </a:lnTo>
                  <a:lnTo>
                    <a:pt x="0" y="114"/>
                  </a:lnTo>
                  <a:lnTo>
                    <a:pt x="0" y="114"/>
                  </a:lnTo>
                  <a:lnTo>
                    <a:pt x="2" y="122"/>
                  </a:lnTo>
                  <a:lnTo>
                    <a:pt x="6" y="127"/>
                  </a:lnTo>
                  <a:lnTo>
                    <a:pt x="11" y="129"/>
                  </a:lnTo>
                  <a:lnTo>
                    <a:pt x="17" y="131"/>
                  </a:lnTo>
                  <a:lnTo>
                    <a:pt x="205" y="131"/>
                  </a:lnTo>
                  <a:lnTo>
                    <a:pt x="205" y="131"/>
                  </a:lnTo>
                  <a:lnTo>
                    <a:pt x="212" y="129"/>
                  </a:lnTo>
                  <a:lnTo>
                    <a:pt x="218" y="127"/>
                  </a:lnTo>
                  <a:lnTo>
                    <a:pt x="222" y="122"/>
                  </a:lnTo>
                  <a:lnTo>
                    <a:pt x="222" y="114"/>
                  </a:lnTo>
                  <a:lnTo>
                    <a:pt x="222" y="114"/>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71" name="Freeform 202">
              <a:extLst>
                <a:ext uri="{FF2B5EF4-FFF2-40B4-BE49-F238E27FC236}">
                  <a16:creationId xmlns:a16="http://schemas.microsoft.com/office/drawing/2014/main" id="{956AA137-344F-8247-9D10-DE7F7141F5E8}"/>
                </a:ext>
              </a:extLst>
            </p:cNvPr>
            <p:cNvSpPr>
              <a:spLocks noEditPoints="1"/>
            </p:cNvSpPr>
            <p:nvPr/>
          </p:nvSpPr>
          <p:spPr bwMode="auto">
            <a:xfrm>
              <a:off x="3343275" y="10893426"/>
              <a:ext cx="198438" cy="201613"/>
            </a:xfrm>
            <a:custGeom>
              <a:avLst/>
              <a:gdLst>
                <a:gd name="T0" fmla="*/ 63 w 125"/>
                <a:gd name="T1" fmla="*/ 127 h 127"/>
                <a:gd name="T2" fmla="*/ 88 w 125"/>
                <a:gd name="T3" fmla="*/ 122 h 127"/>
                <a:gd name="T4" fmla="*/ 108 w 125"/>
                <a:gd name="T5" fmla="*/ 109 h 127"/>
                <a:gd name="T6" fmla="*/ 122 w 125"/>
                <a:gd name="T7" fmla="*/ 88 h 127"/>
                <a:gd name="T8" fmla="*/ 125 w 125"/>
                <a:gd name="T9" fmla="*/ 64 h 127"/>
                <a:gd name="T10" fmla="*/ 125 w 125"/>
                <a:gd name="T11" fmla="*/ 50 h 127"/>
                <a:gd name="T12" fmla="*/ 116 w 125"/>
                <a:gd name="T13" fmla="*/ 28 h 127"/>
                <a:gd name="T14" fmla="*/ 99 w 125"/>
                <a:gd name="T15" fmla="*/ 11 h 127"/>
                <a:gd name="T16" fmla="*/ 75 w 125"/>
                <a:gd name="T17" fmla="*/ 2 h 127"/>
                <a:gd name="T18" fmla="*/ 63 w 125"/>
                <a:gd name="T19" fmla="*/ 0 h 127"/>
                <a:gd name="T20" fmla="*/ 39 w 125"/>
                <a:gd name="T21" fmla="*/ 5 h 127"/>
                <a:gd name="T22" fmla="*/ 18 w 125"/>
                <a:gd name="T23" fmla="*/ 18 h 127"/>
                <a:gd name="T24" fmla="*/ 5 w 125"/>
                <a:gd name="T25" fmla="*/ 39 h 127"/>
                <a:gd name="T26" fmla="*/ 0 w 125"/>
                <a:gd name="T27" fmla="*/ 64 h 127"/>
                <a:gd name="T28" fmla="*/ 1 w 125"/>
                <a:gd name="T29" fmla="*/ 77 h 127"/>
                <a:gd name="T30" fmla="*/ 11 w 125"/>
                <a:gd name="T31" fmla="*/ 99 h 127"/>
                <a:gd name="T32" fmla="*/ 28 w 125"/>
                <a:gd name="T33" fmla="*/ 116 h 127"/>
                <a:gd name="T34" fmla="*/ 50 w 125"/>
                <a:gd name="T35" fmla="*/ 126 h 127"/>
                <a:gd name="T36" fmla="*/ 63 w 125"/>
                <a:gd name="T37" fmla="*/ 127 h 127"/>
                <a:gd name="T38" fmla="*/ 33 w 125"/>
                <a:gd name="T39" fmla="*/ 64 h 127"/>
                <a:gd name="T40" fmla="*/ 35 w 125"/>
                <a:gd name="T41" fmla="*/ 52 h 127"/>
                <a:gd name="T42" fmla="*/ 50 w 125"/>
                <a:gd name="T43" fmla="*/ 35 h 127"/>
                <a:gd name="T44" fmla="*/ 63 w 125"/>
                <a:gd name="T45" fmla="*/ 34 h 127"/>
                <a:gd name="T46" fmla="*/ 69 w 125"/>
                <a:gd name="T47" fmla="*/ 34 h 127"/>
                <a:gd name="T48" fmla="*/ 84 w 125"/>
                <a:gd name="T49" fmla="*/ 43 h 127"/>
                <a:gd name="T50" fmla="*/ 92 w 125"/>
                <a:gd name="T51" fmla="*/ 58 h 127"/>
                <a:gd name="T52" fmla="*/ 93 w 125"/>
                <a:gd name="T53" fmla="*/ 64 h 127"/>
                <a:gd name="T54" fmla="*/ 90 w 125"/>
                <a:gd name="T55" fmla="*/ 75 h 127"/>
                <a:gd name="T56" fmla="*/ 75 w 125"/>
                <a:gd name="T57" fmla="*/ 92 h 127"/>
                <a:gd name="T58" fmla="*/ 63 w 125"/>
                <a:gd name="T59" fmla="*/ 94 h 127"/>
                <a:gd name="T60" fmla="*/ 56 w 125"/>
                <a:gd name="T61" fmla="*/ 94 h 127"/>
                <a:gd name="T62" fmla="*/ 41 w 125"/>
                <a:gd name="T63" fmla="*/ 84 h 127"/>
                <a:gd name="T64" fmla="*/ 33 w 125"/>
                <a:gd name="T65" fmla="*/ 69 h 127"/>
                <a:gd name="T66" fmla="*/ 33 w 125"/>
                <a:gd name="T67" fmla="*/ 6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5" h="127">
                  <a:moveTo>
                    <a:pt x="63" y="127"/>
                  </a:moveTo>
                  <a:lnTo>
                    <a:pt x="63" y="127"/>
                  </a:lnTo>
                  <a:lnTo>
                    <a:pt x="75" y="126"/>
                  </a:lnTo>
                  <a:lnTo>
                    <a:pt x="88" y="122"/>
                  </a:lnTo>
                  <a:lnTo>
                    <a:pt x="99" y="116"/>
                  </a:lnTo>
                  <a:lnTo>
                    <a:pt x="108" y="109"/>
                  </a:lnTo>
                  <a:lnTo>
                    <a:pt x="116" y="99"/>
                  </a:lnTo>
                  <a:lnTo>
                    <a:pt x="122" y="88"/>
                  </a:lnTo>
                  <a:lnTo>
                    <a:pt x="125" y="77"/>
                  </a:lnTo>
                  <a:lnTo>
                    <a:pt x="125" y="64"/>
                  </a:lnTo>
                  <a:lnTo>
                    <a:pt x="125" y="64"/>
                  </a:lnTo>
                  <a:lnTo>
                    <a:pt x="125" y="50"/>
                  </a:lnTo>
                  <a:lnTo>
                    <a:pt x="122" y="39"/>
                  </a:lnTo>
                  <a:lnTo>
                    <a:pt x="116" y="28"/>
                  </a:lnTo>
                  <a:lnTo>
                    <a:pt x="108" y="18"/>
                  </a:lnTo>
                  <a:lnTo>
                    <a:pt x="99" y="11"/>
                  </a:lnTo>
                  <a:lnTo>
                    <a:pt x="88" y="5"/>
                  </a:lnTo>
                  <a:lnTo>
                    <a:pt x="75" y="2"/>
                  </a:lnTo>
                  <a:lnTo>
                    <a:pt x="63" y="0"/>
                  </a:lnTo>
                  <a:lnTo>
                    <a:pt x="63" y="0"/>
                  </a:lnTo>
                  <a:lnTo>
                    <a:pt x="50" y="2"/>
                  </a:lnTo>
                  <a:lnTo>
                    <a:pt x="39" y="5"/>
                  </a:lnTo>
                  <a:lnTo>
                    <a:pt x="28" y="11"/>
                  </a:lnTo>
                  <a:lnTo>
                    <a:pt x="18" y="18"/>
                  </a:lnTo>
                  <a:lnTo>
                    <a:pt x="11" y="28"/>
                  </a:lnTo>
                  <a:lnTo>
                    <a:pt x="5" y="39"/>
                  </a:lnTo>
                  <a:lnTo>
                    <a:pt x="1" y="50"/>
                  </a:lnTo>
                  <a:lnTo>
                    <a:pt x="0" y="64"/>
                  </a:lnTo>
                  <a:lnTo>
                    <a:pt x="0" y="64"/>
                  </a:lnTo>
                  <a:lnTo>
                    <a:pt x="1" y="77"/>
                  </a:lnTo>
                  <a:lnTo>
                    <a:pt x="5" y="88"/>
                  </a:lnTo>
                  <a:lnTo>
                    <a:pt x="11" y="99"/>
                  </a:lnTo>
                  <a:lnTo>
                    <a:pt x="18" y="109"/>
                  </a:lnTo>
                  <a:lnTo>
                    <a:pt x="28" y="116"/>
                  </a:lnTo>
                  <a:lnTo>
                    <a:pt x="39" y="122"/>
                  </a:lnTo>
                  <a:lnTo>
                    <a:pt x="50" y="126"/>
                  </a:lnTo>
                  <a:lnTo>
                    <a:pt x="63" y="127"/>
                  </a:lnTo>
                  <a:lnTo>
                    <a:pt x="63" y="127"/>
                  </a:lnTo>
                  <a:close/>
                  <a:moveTo>
                    <a:pt x="33" y="64"/>
                  </a:moveTo>
                  <a:lnTo>
                    <a:pt x="33" y="64"/>
                  </a:lnTo>
                  <a:lnTo>
                    <a:pt x="33" y="58"/>
                  </a:lnTo>
                  <a:lnTo>
                    <a:pt x="35" y="52"/>
                  </a:lnTo>
                  <a:lnTo>
                    <a:pt x="41" y="43"/>
                  </a:lnTo>
                  <a:lnTo>
                    <a:pt x="50" y="35"/>
                  </a:lnTo>
                  <a:lnTo>
                    <a:pt x="56" y="34"/>
                  </a:lnTo>
                  <a:lnTo>
                    <a:pt x="63" y="34"/>
                  </a:lnTo>
                  <a:lnTo>
                    <a:pt x="63" y="34"/>
                  </a:lnTo>
                  <a:lnTo>
                    <a:pt x="69" y="34"/>
                  </a:lnTo>
                  <a:lnTo>
                    <a:pt x="75" y="35"/>
                  </a:lnTo>
                  <a:lnTo>
                    <a:pt x="84" y="43"/>
                  </a:lnTo>
                  <a:lnTo>
                    <a:pt x="90" y="52"/>
                  </a:lnTo>
                  <a:lnTo>
                    <a:pt x="92" y="58"/>
                  </a:lnTo>
                  <a:lnTo>
                    <a:pt x="93" y="64"/>
                  </a:lnTo>
                  <a:lnTo>
                    <a:pt x="93" y="64"/>
                  </a:lnTo>
                  <a:lnTo>
                    <a:pt x="92" y="69"/>
                  </a:lnTo>
                  <a:lnTo>
                    <a:pt x="90" y="75"/>
                  </a:lnTo>
                  <a:lnTo>
                    <a:pt x="84" y="84"/>
                  </a:lnTo>
                  <a:lnTo>
                    <a:pt x="75" y="92"/>
                  </a:lnTo>
                  <a:lnTo>
                    <a:pt x="69" y="94"/>
                  </a:lnTo>
                  <a:lnTo>
                    <a:pt x="63" y="94"/>
                  </a:lnTo>
                  <a:lnTo>
                    <a:pt x="63" y="94"/>
                  </a:lnTo>
                  <a:lnTo>
                    <a:pt x="56" y="94"/>
                  </a:lnTo>
                  <a:lnTo>
                    <a:pt x="50" y="92"/>
                  </a:lnTo>
                  <a:lnTo>
                    <a:pt x="41" y="84"/>
                  </a:lnTo>
                  <a:lnTo>
                    <a:pt x="35" y="75"/>
                  </a:lnTo>
                  <a:lnTo>
                    <a:pt x="33" y="69"/>
                  </a:lnTo>
                  <a:lnTo>
                    <a:pt x="33" y="64"/>
                  </a:lnTo>
                  <a:lnTo>
                    <a:pt x="33" y="64"/>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72" name="Freeform 203">
              <a:extLst>
                <a:ext uri="{FF2B5EF4-FFF2-40B4-BE49-F238E27FC236}">
                  <a16:creationId xmlns:a16="http://schemas.microsoft.com/office/drawing/2014/main" id="{A73B121A-73AC-1144-9E5F-866D556CDE7F}"/>
                </a:ext>
              </a:extLst>
            </p:cNvPr>
            <p:cNvSpPr>
              <a:spLocks noEditPoints="1"/>
            </p:cNvSpPr>
            <p:nvPr/>
          </p:nvSpPr>
          <p:spPr bwMode="auto">
            <a:xfrm>
              <a:off x="3249612" y="11090276"/>
              <a:ext cx="385763" cy="207963"/>
            </a:xfrm>
            <a:custGeom>
              <a:avLst/>
              <a:gdLst>
                <a:gd name="T0" fmla="*/ 17 w 243"/>
                <a:gd name="T1" fmla="*/ 131 h 131"/>
                <a:gd name="T2" fmla="*/ 226 w 243"/>
                <a:gd name="T3" fmla="*/ 131 h 131"/>
                <a:gd name="T4" fmla="*/ 226 w 243"/>
                <a:gd name="T5" fmla="*/ 131 h 131"/>
                <a:gd name="T6" fmla="*/ 231 w 243"/>
                <a:gd name="T7" fmla="*/ 129 h 131"/>
                <a:gd name="T8" fmla="*/ 237 w 243"/>
                <a:gd name="T9" fmla="*/ 127 h 131"/>
                <a:gd name="T10" fmla="*/ 241 w 243"/>
                <a:gd name="T11" fmla="*/ 122 h 131"/>
                <a:gd name="T12" fmla="*/ 243 w 243"/>
                <a:gd name="T13" fmla="*/ 114 h 131"/>
                <a:gd name="T14" fmla="*/ 243 w 243"/>
                <a:gd name="T15" fmla="*/ 64 h 131"/>
                <a:gd name="T16" fmla="*/ 243 w 243"/>
                <a:gd name="T17" fmla="*/ 64 h 131"/>
                <a:gd name="T18" fmla="*/ 241 w 243"/>
                <a:gd name="T19" fmla="*/ 49 h 131"/>
                <a:gd name="T20" fmla="*/ 235 w 243"/>
                <a:gd name="T21" fmla="*/ 35 h 131"/>
                <a:gd name="T22" fmla="*/ 224 w 243"/>
                <a:gd name="T23" fmla="*/ 26 h 131"/>
                <a:gd name="T24" fmla="*/ 213 w 243"/>
                <a:gd name="T25" fmla="*/ 18 h 131"/>
                <a:gd name="T26" fmla="*/ 169 w 243"/>
                <a:gd name="T27" fmla="*/ 2 h 131"/>
                <a:gd name="T28" fmla="*/ 169 w 243"/>
                <a:gd name="T29" fmla="*/ 2 h 131"/>
                <a:gd name="T30" fmla="*/ 164 w 243"/>
                <a:gd name="T31" fmla="*/ 0 h 131"/>
                <a:gd name="T32" fmla="*/ 158 w 243"/>
                <a:gd name="T33" fmla="*/ 2 h 131"/>
                <a:gd name="T34" fmla="*/ 154 w 243"/>
                <a:gd name="T35" fmla="*/ 3 h 131"/>
                <a:gd name="T36" fmla="*/ 151 w 243"/>
                <a:gd name="T37" fmla="*/ 7 h 131"/>
                <a:gd name="T38" fmla="*/ 122 w 243"/>
                <a:gd name="T39" fmla="*/ 45 h 131"/>
                <a:gd name="T40" fmla="*/ 94 w 243"/>
                <a:gd name="T41" fmla="*/ 7 h 131"/>
                <a:gd name="T42" fmla="*/ 94 w 243"/>
                <a:gd name="T43" fmla="*/ 7 h 131"/>
                <a:gd name="T44" fmla="*/ 90 w 243"/>
                <a:gd name="T45" fmla="*/ 3 h 131"/>
                <a:gd name="T46" fmla="*/ 85 w 243"/>
                <a:gd name="T47" fmla="*/ 2 h 131"/>
                <a:gd name="T48" fmla="*/ 79 w 243"/>
                <a:gd name="T49" fmla="*/ 0 h 131"/>
                <a:gd name="T50" fmla="*/ 74 w 243"/>
                <a:gd name="T51" fmla="*/ 2 h 131"/>
                <a:gd name="T52" fmla="*/ 30 w 243"/>
                <a:gd name="T53" fmla="*/ 18 h 131"/>
                <a:gd name="T54" fmla="*/ 30 w 243"/>
                <a:gd name="T55" fmla="*/ 18 h 131"/>
                <a:gd name="T56" fmla="*/ 19 w 243"/>
                <a:gd name="T57" fmla="*/ 26 h 131"/>
                <a:gd name="T58" fmla="*/ 10 w 243"/>
                <a:gd name="T59" fmla="*/ 35 h 131"/>
                <a:gd name="T60" fmla="*/ 4 w 243"/>
                <a:gd name="T61" fmla="*/ 49 h 131"/>
                <a:gd name="T62" fmla="*/ 0 w 243"/>
                <a:gd name="T63" fmla="*/ 64 h 131"/>
                <a:gd name="T64" fmla="*/ 0 w 243"/>
                <a:gd name="T65" fmla="*/ 114 h 131"/>
                <a:gd name="T66" fmla="*/ 0 w 243"/>
                <a:gd name="T67" fmla="*/ 114 h 131"/>
                <a:gd name="T68" fmla="*/ 2 w 243"/>
                <a:gd name="T69" fmla="*/ 122 h 131"/>
                <a:gd name="T70" fmla="*/ 6 w 243"/>
                <a:gd name="T71" fmla="*/ 127 h 131"/>
                <a:gd name="T72" fmla="*/ 12 w 243"/>
                <a:gd name="T73" fmla="*/ 129 h 131"/>
                <a:gd name="T74" fmla="*/ 17 w 243"/>
                <a:gd name="T75" fmla="*/ 131 h 131"/>
                <a:gd name="T76" fmla="*/ 17 w 243"/>
                <a:gd name="T77" fmla="*/ 131 h 131"/>
                <a:gd name="T78" fmla="*/ 34 w 243"/>
                <a:gd name="T79" fmla="*/ 97 h 131"/>
                <a:gd name="T80" fmla="*/ 34 w 243"/>
                <a:gd name="T81" fmla="*/ 64 h 131"/>
                <a:gd name="T82" fmla="*/ 34 w 243"/>
                <a:gd name="T83" fmla="*/ 64 h 131"/>
                <a:gd name="T84" fmla="*/ 36 w 243"/>
                <a:gd name="T85" fmla="*/ 58 h 131"/>
                <a:gd name="T86" fmla="*/ 38 w 243"/>
                <a:gd name="T87" fmla="*/ 54 h 131"/>
                <a:gd name="T88" fmla="*/ 40 w 243"/>
                <a:gd name="T89" fmla="*/ 52 h 131"/>
                <a:gd name="T90" fmla="*/ 43 w 243"/>
                <a:gd name="T91" fmla="*/ 50 h 131"/>
                <a:gd name="T92" fmla="*/ 74 w 243"/>
                <a:gd name="T93" fmla="*/ 37 h 131"/>
                <a:gd name="T94" fmla="*/ 107 w 243"/>
                <a:gd name="T95" fmla="*/ 82 h 131"/>
                <a:gd name="T96" fmla="*/ 107 w 243"/>
                <a:gd name="T97" fmla="*/ 82 h 131"/>
                <a:gd name="T98" fmla="*/ 115 w 243"/>
                <a:gd name="T99" fmla="*/ 88 h 131"/>
                <a:gd name="T100" fmla="*/ 122 w 243"/>
                <a:gd name="T101" fmla="*/ 90 h 131"/>
                <a:gd name="T102" fmla="*/ 122 w 243"/>
                <a:gd name="T103" fmla="*/ 90 h 131"/>
                <a:gd name="T104" fmla="*/ 130 w 243"/>
                <a:gd name="T105" fmla="*/ 88 h 131"/>
                <a:gd name="T106" fmla="*/ 136 w 243"/>
                <a:gd name="T107" fmla="*/ 82 h 131"/>
                <a:gd name="T108" fmla="*/ 169 w 243"/>
                <a:gd name="T109" fmla="*/ 37 h 131"/>
                <a:gd name="T110" fmla="*/ 199 w 243"/>
                <a:gd name="T111" fmla="*/ 50 h 131"/>
                <a:gd name="T112" fmla="*/ 199 w 243"/>
                <a:gd name="T113" fmla="*/ 50 h 131"/>
                <a:gd name="T114" fmla="*/ 203 w 243"/>
                <a:gd name="T115" fmla="*/ 52 h 131"/>
                <a:gd name="T116" fmla="*/ 207 w 243"/>
                <a:gd name="T117" fmla="*/ 54 h 131"/>
                <a:gd name="T118" fmla="*/ 209 w 243"/>
                <a:gd name="T119" fmla="*/ 58 h 131"/>
                <a:gd name="T120" fmla="*/ 209 w 243"/>
                <a:gd name="T121" fmla="*/ 64 h 131"/>
                <a:gd name="T122" fmla="*/ 209 w 243"/>
                <a:gd name="T123" fmla="*/ 97 h 131"/>
                <a:gd name="T124" fmla="*/ 34 w 243"/>
                <a:gd name="T125" fmla="*/ 97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3" h="131">
                  <a:moveTo>
                    <a:pt x="17" y="131"/>
                  </a:moveTo>
                  <a:lnTo>
                    <a:pt x="226" y="131"/>
                  </a:lnTo>
                  <a:lnTo>
                    <a:pt x="226" y="131"/>
                  </a:lnTo>
                  <a:lnTo>
                    <a:pt x="231" y="129"/>
                  </a:lnTo>
                  <a:lnTo>
                    <a:pt x="237" y="127"/>
                  </a:lnTo>
                  <a:lnTo>
                    <a:pt x="241" y="122"/>
                  </a:lnTo>
                  <a:lnTo>
                    <a:pt x="243" y="114"/>
                  </a:lnTo>
                  <a:lnTo>
                    <a:pt x="243" y="64"/>
                  </a:lnTo>
                  <a:lnTo>
                    <a:pt x="243" y="64"/>
                  </a:lnTo>
                  <a:lnTo>
                    <a:pt x="241" y="49"/>
                  </a:lnTo>
                  <a:lnTo>
                    <a:pt x="235" y="35"/>
                  </a:lnTo>
                  <a:lnTo>
                    <a:pt x="224" y="26"/>
                  </a:lnTo>
                  <a:lnTo>
                    <a:pt x="213" y="18"/>
                  </a:lnTo>
                  <a:lnTo>
                    <a:pt x="169" y="2"/>
                  </a:lnTo>
                  <a:lnTo>
                    <a:pt x="169" y="2"/>
                  </a:lnTo>
                  <a:lnTo>
                    <a:pt x="164" y="0"/>
                  </a:lnTo>
                  <a:lnTo>
                    <a:pt x="158" y="2"/>
                  </a:lnTo>
                  <a:lnTo>
                    <a:pt x="154" y="3"/>
                  </a:lnTo>
                  <a:lnTo>
                    <a:pt x="151" y="7"/>
                  </a:lnTo>
                  <a:lnTo>
                    <a:pt x="122" y="45"/>
                  </a:lnTo>
                  <a:lnTo>
                    <a:pt x="94" y="7"/>
                  </a:lnTo>
                  <a:lnTo>
                    <a:pt x="94" y="7"/>
                  </a:lnTo>
                  <a:lnTo>
                    <a:pt x="90" y="3"/>
                  </a:lnTo>
                  <a:lnTo>
                    <a:pt x="85" y="2"/>
                  </a:lnTo>
                  <a:lnTo>
                    <a:pt x="79" y="0"/>
                  </a:lnTo>
                  <a:lnTo>
                    <a:pt x="74" y="2"/>
                  </a:lnTo>
                  <a:lnTo>
                    <a:pt x="30" y="18"/>
                  </a:lnTo>
                  <a:lnTo>
                    <a:pt x="30" y="18"/>
                  </a:lnTo>
                  <a:lnTo>
                    <a:pt x="19" y="26"/>
                  </a:lnTo>
                  <a:lnTo>
                    <a:pt x="10" y="35"/>
                  </a:lnTo>
                  <a:lnTo>
                    <a:pt x="4" y="49"/>
                  </a:lnTo>
                  <a:lnTo>
                    <a:pt x="0" y="64"/>
                  </a:lnTo>
                  <a:lnTo>
                    <a:pt x="0" y="114"/>
                  </a:lnTo>
                  <a:lnTo>
                    <a:pt x="0" y="114"/>
                  </a:lnTo>
                  <a:lnTo>
                    <a:pt x="2" y="122"/>
                  </a:lnTo>
                  <a:lnTo>
                    <a:pt x="6" y="127"/>
                  </a:lnTo>
                  <a:lnTo>
                    <a:pt x="12" y="129"/>
                  </a:lnTo>
                  <a:lnTo>
                    <a:pt x="17" y="131"/>
                  </a:lnTo>
                  <a:lnTo>
                    <a:pt x="17" y="131"/>
                  </a:lnTo>
                  <a:close/>
                  <a:moveTo>
                    <a:pt x="34" y="97"/>
                  </a:moveTo>
                  <a:lnTo>
                    <a:pt x="34" y="64"/>
                  </a:lnTo>
                  <a:lnTo>
                    <a:pt x="34" y="64"/>
                  </a:lnTo>
                  <a:lnTo>
                    <a:pt x="36" y="58"/>
                  </a:lnTo>
                  <a:lnTo>
                    <a:pt x="38" y="54"/>
                  </a:lnTo>
                  <a:lnTo>
                    <a:pt x="40" y="52"/>
                  </a:lnTo>
                  <a:lnTo>
                    <a:pt x="43" y="50"/>
                  </a:lnTo>
                  <a:lnTo>
                    <a:pt x="74" y="37"/>
                  </a:lnTo>
                  <a:lnTo>
                    <a:pt x="107" y="82"/>
                  </a:lnTo>
                  <a:lnTo>
                    <a:pt x="107" y="82"/>
                  </a:lnTo>
                  <a:lnTo>
                    <a:pt x="115" y="88"/>
                  </a:lnTo>
                  <a:lnTo>
                    <a:pt x="122" y="90"/>
                  </a:lnTo>
                  <a:lnTo>
                    <a:pt x="122" y="90"/>
                  </a:lnTo>
                  <a:lnTo>
                    <a:pt x="130" y="88"/>
                  </a:lnTo>
                  <a:lnTo>
                    <a:pt x="136" y="82"/>
                  </a:lnTo>
                  <a:lnTo>
                    <a:pt x="169" y="37"/>
                  </a:lnTo>
                  <a:lnTo>
                    <a:pt x="199" y="50"/>
                  </a:lnTo>
                  <a:lnTo>
                    <a:pt x="199" y="50"/>
                  </a:lnTo>
                  <a:lnTo>
                    <a:pt x="203" y="52"/>
                  </a:lnTo>
                  <a:lnTo>
                    <a:pt x="207" y="54"/>
                  </a:lnTo>
                  <a:lnTo>
                    <a:pt x="209" y="58"/>
                  </a:lnTo>
                  <a:lnTo>
                    <a:pt x="209" y="64"/>
                  </a:lnTo>
                  <a:lnTo>
                    <a:pt x="209" y="97"/>
                  </a:lnTo>
                  <a:lnTo>
                    <a:pt x="34" y="97"/>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73" name="Freeform 204">
              <a:extLst>
                <a:ext uri="{FF2B5EF4-FFF2-40B4-BE49-F238E27FC236}">
                  <a16:creationId xmlns:a16="http://schemas.microsoft.com/office/drawing/2014/main" id="{A17CDC68-C91E-9A4B-9915-050833030FA5}"/>
                </a:ext>
              </a:extLst>
            </p:cNvPr>
            <p:cNvSpPr>
              <a:spLocks/>
            </p:cNvSpPr>
            <p:nvPr/>
          </p:nvSpPr>
          <p:spPr bwMode="auto">
            <a:xfrm>
              <a:off x="3538537" y="10455276"/>
              <a:ext cx="369888" cy="425450"/>
            </a:xfrm>
            <a:custGeom>
              <a:avLst/>
              <a:gdLst>
                <a:gd name="T0" fmla="*/ 2 w 233"/>
                <a:gd name="T1" fmla="*/ 7 h 268"/>
                <a:gd name="T2" fmla="*/ 2 w 233"/>
                <a:gd name="T3" fmla="*/ 7 h 268"/>
                <a:gd name="T4" fmla="*/ 0 w 233"/>
                <a:gd name="T5" fmla="*/ 13 h 268"/>
                <a:gd name="T6" fmla="*/ 0 w 233"/>
                <a:gd name="T7" fmla="*/ 20 h 268"/>
                <a:gd name="T8" fmla="*/ 0 w 233"/>
                <a:gd name="T9" fmla="*/ 20 h 268"/>
                <a:gd name="T10" fmla="*/ 2 w 233"/>
                <a:gd name="T11" fmla="*/ 26 h 268"/>
                <a:gd name="T12" fmla="*/ 6 w 233"/>
                <a:gd name="T13" fmla="*/ 30 h 268"/>
                <a:gd name="T14" fmla="*/ 130 w 233"/>
                <a:gd name="T15" fmla="*/ 110 h 268"/>
                <a:gd name="T16" fmla="*/ 130 w 233"/>
                <a:gd name="T17" fmla="*/ 110 h 268"/>
                <a:gd name="T18" fmla="*/ 145 w 233"/>
                <a:gd name="T19" fmla="*/ 122 h 268"/>
                <a:gd name="T20" fmla="*/ 158 w 233"/>
                <a:gd name="T21" fmla="*/ 135 h 268"/>
                <a:gd name="T22" fmla="*/ 171 w 233"/>
                <a:gd name="T23" fmla="*/ 150 h 268"/>
                <a:gd name="T24" fmla="*/ 181 w 233"/>
                <a:gd name="T25" fmla="*/ 167 h 268"/>
                <a:gd name="T26" fmla="*/ 190 w 233"/>
                <a:gd name="T27" fmla="*/ 184 h 268"/>
                <a:gd name="T28" fmla="*/ 196 w 233"/>
                <a:gd name="T29" fmla="*/ 202 h 268"/>
                <a:gd name="T30" fmla="*/ 200 w 233"/>
                <a:gd name="T31" fmla="*/ 221 h 268"/>
                <a:gd name="T32" fmla="*/ 200 w 233"/>
                <a:gd name="T33" fmla="*/ 242 h 268"/>
                <a:gd name="T34" fmla="*/ 200 w 233"/>
                <a:gd name="T35" fmla="*/ 251 h 268"/>
                <a:gd name="T36" fmla="*/ 200 w 233"/>
                <a:gd name="T37" fmla="*/ 251 h 268"/>
                <a:gd name="T38" fmla="*/ 201 w 233"/>
                <a:gd name="T39" fmla="*/ 259 h 268"/>
                <a:gd name="T40" fmla="*/ 205 w 233"/>
                <a:gd name="T41" fmla="*/ 263 h 268"/>
                <a:gd name="T42" fmla="*/ 211 w 233"/>
                <a:gd name="T43" fmla="*/ 266 h 268"/>
                <a:gd name="T44" fmla="*/ 216 w 233"/>
                <a:gd name="T45" fmla="*/ 268 h 268"/>
                <a:gd name="T46" fmla="*/ 216 w 233"/>
                <a:gd name="T47" fmla="*/ 268 h 268"/>
                <a:gd name="T48" fmla="*/ 224 w 233"/>
                <a:gd name="T49" fmla="*/ 266 h 268"/>
                <a:gd name="T50" fmla="*/ 228 w 233"/>
                <a:gd name="T51" fmla="*/ 263 h 268"/>
                <a:gd name="T52" fmla="*/ 231 w 233"/>
                <a:gd name="T53" fmla="*/ 259 h 268"/>
                <a:gd name="T54" fmla="*/ 233 w 233"/>
                <a:gd name="T55" fmla="*/ 251 h 268"/>
                <a:gd name="T56" fmla="*/ 233 w 233"/>
                <a:gd name="T57" fmla="*/ 242 h 268"/>
                <a:gd name="T58" fmla="*/ 233 w 233"/>
                <a:gd name="T59" fmla="*/ 242 h 268"/>
                <a:gd name="T60" fmla="*/ 231 w 233"/>
                <a:gd name="T61" fmla="*/ 217 h 268"/>
                <a:gd name="T62" fmla="*/ 228 w 233"/>
                <a:gd name="T63" fmla="*/ 193 h 268"/>
                <a:gd name="T64" fmla="*/ 220 w 233"/>
                <a:gd name="T65" fmla="*/ 172 h 268"/>
                <a:gd name="T66" fmla="*/ 211 w 233"/>
                <a:gd name="T67" fmla="*/ 150 h 268"/>
                <a:gd name="T68" fmla="*/ 198 w 233"/>
                <a:gd name="T69" fmla="*/ 131 h 268"/>
                <a:gd name="T70" fmla="*/ 185 w 233"/>
                <a:gd name="T71" fmla="*/ 112 h 268"/>
                <a:gd name="T72" fmla="*/ 166 w 233"/>
                <a:gd name="T73" fmla="*/ 95 h 268"/>
                <a:gd name="T74" fmla="*/ 147 w 233"/>
                <a:gd name="T75" fmla="*/ 82 h 268"/>
                <a:gd name="T76" fmla="*/ 25 w 233"/>
                <a:gd name="T77" fmla="*/ 1 h 268"/>
                <a:gd name="T78" fmla="*/ 25 w 233"/>
                <a:gd name="T79" fmla="*/ 1 h 268"/>
                <a:gd name="T80" fmla="*/ 19 w 233"/>
                <a:gd name="T81" fmla="*/ 0 h 268"/>
                <a:gd name="T82" fmla="*/ 12 w 233"/>
                <a:gd name="T83" fmla="*/ 0 h 268"/>
                <a:gd name="T84" fmla="*/ 6 w 233"/>
                <a:gd name="T85" fmla="*/ 1 h 268"/>
                <a:gd name="T86" fmla="*/ 2 w 233"/>
                <a:gd name="T87" fmla="*/ 7 h 268"/>
                <a:gd name="T88" fmla="*/ 2 w 233"/>
                <a:gd name="T89" fmla="*/ 7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33" h="268">
                  <a:moveTo>
                    <a:pt x="2" y="7"/>
                  </a:moveTo>
                  <a:lnTo>
                    <a:pt x="2" y="7"/>
                  </a:lnTo>
                  <a:lnTo>
                    <a:pt x="0" y="13"/>
                  </a:lnTo>
                  <a:lnTo>
                    <a:pt x="0" y="20"/>
                  </a:lnTo>
                  <a:lnTo>
                    <a:pt x="0" y="20"/>
                  </a:lnTo>
                  <a:lnTo>
                    <a:pt x="2" y="26"/>
                  </a:lnTo>
                  <a:lnTo>
                    <a:pt x="6" y="30"/>
                  </a:lnTo>
                  <a:lnTo>
                    <a:pt x="130" y="110"/>
                  </a:lnTo>
                  <a:lnTo>
                    <a:pt x="130" y="110"/>
                  </a:lnTo>
                  <a:lnTo>
                    <a:pt x="145" y="122"/>
                  </a:lnTo>
                  <a:lnTo>
                    <a:pt x="158" y="135"/>
                  </a:lnTo>
                  <a:lnTo>
                    <a:pt x="171" y="150"/>
                  </a:lnTo>
                  <a:lnTo>
                    <a:pt x="181" y="167"/>
                  </a:lnTo>
                  <a:lnTo>
                    <a:pt x="190" y="184"/>
                  </a:lnTo>
                  <a:lnTo>
                    <a:pt x="196" y="202"/>
                  </a:lnTo>
                  <a:lnTo>
                    <a:pt x="200" y="221"/>
                  </a:lnTo>
                  <a:lnTo>
                    <a:pt x="200" y="242"/>
                  </a:lnTo>
                  <a:lnTo>
                    <a:pt x="200" y="251"/>
                  </a:lnTo>
                  <a:lnTo>
                    <a:pt x="200" y="251"/>
                  </a:lnTo>
                  <a:lnTo>
                    <a:pt x="201" y="259"/>
                  </a:lnTo>
                  <a:lnTo>
                    <a:pt x="205" y="263"/>
                  </a:lnTo>
                  <a:lnTo>
                    <a:pt x="211" y="266"/>
                  </a:lnTo>
                  <a:lnTo>
                    <a:pt x="216" y="268"/>
                  </a:lnTo>
                  <a:lnTo>
                    <a:pt x="216" y="268"/>
                  </a:lnTo>
                  <a:lnTo>
                    <a:pt x="224" y="266"/>
                  </a:lnTo>
                  <a:lnTo>
                    <a:pt x="228" y="263"/>
                  </a:lnTo>
                  <a:lnTo>
                    <a:pt x="231" y="259"/>
                  </a:lnTo>
                  <a:lnTo>
                    <a:pt x="233" y="251"/>
                  </a:lnTo>
                  <a:lnTo>
                    <a:pt x="233" y="242"/>
                  </a:lnTo>
                  <a:lnTo>
                    <a:pt x="233" y="242"/>
                  </a:lnTo>
                  <a:lnTo>
                    <a:pt x="231" y="217"/>
                  </a:lnTo>
                  <a:lnTo>
                    <a:pt x="228" y="193"/>
                  </a:lnTo>
                  <a:lnTo>
                    <a:pt x="220" y="172"/>
                  </a:lnTo>
                  <a:lnTo>
                    <a:pt x="211" y="150"/>
                  </a:lnTo>
                  <a:lnTo>
                    <a:pt x="198" y="131"/>
                  </a:lnTo>
                  <a:lnTo>
                    <a:pt x="185" y="112"/>
                  </a:lnTo>
                  <a:lnTo>
                    <a:pt x="166" y="95"/>
                  </a:lnTo>
                  <a:lnTo>
                    <a:pt x="147" y="82"/>
                  </a:lnTo>
                  <a:lnTo>
                    <a:pt x="25" y="1"/>
                  </a:lnTo>
                  <a:lnTo>
                    <a:pt x="25" y="1"/>
                  </a:lnTo>
                  <a:lnTo>
                    <a:pt x="19" y="0"/>
                  </a:lnTo>
                  <a:lnTo>
                    <a:pt x="12" y="0"/>
                  </a:lnTo>
                  <a:lnTo>
                    <a:pt x="6" y="1"/>
                  </a:lnTo>
                  <a:lnTo>
                    <a:pt x="2" y="7"/>
                  </a:lnTo>
                  <a:lnTo>
                    <a:pt x="2" y="7"/>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74" name="Freeform 205">
              <a:extLst>
                <a:ext uri="{FF2B5EF4-FFF2-40B4-BE49-F238E27FC236}">
                  <a16:creationId xmlns:a16="http://schemas.microsoft.com/office/drawing/2014/main" id="{1B3607BC-1EEC-FB45-A9FE-8C8C4BE29706}"/>
                </a:ext>
              </a:extLst>
            </p:cNvPr>
            <p:cNvSpPr>
              <a:spLocks/>
            </p:cNvSpPr>
            <p:nvPr/>
          </p:nvSpPr>
          <p:spPr bwMode="auto">
            <a:xfrm>
              <a:off x="3538537" y="10585451"/>
              <a:ext cx="260350" cy="295275"/>
            </a:xfrm>
            <a:custGeom>
              <a:avLst/>
              <a:gdLst>
                <a:gd name="T0" fmla="*/ 130 w 164"/>
                <a:gd name="T1" fmla="*/ 160 h 186"/>
                <a:gd name="T2" fmla="*/ 130 w 164"/>
                <a:gd name="T3" fmla="*/ 169 h 186"/>
                <a:gd name="T4" fmla="*/ 130 w 164"/>
                <a:gd name="T5" fmla="*/ 169 h 186"/>
                <a:gd name="T6" fmla="*/ 132 w 164"/>
                <a:gd name="T7" fmla="*/ 177 h 186"/>
                <a:gd name="T8" fmla="*/ 136 w 164"/>
                <a:gd name="T9" fmla="*/ 181 h 186"/>
                <a:gd name="T10" fmla="*/ 141 w 164"/>
                <a:gd name="T11" fmla="*/ 184 h 186"/>
                <a:gd name="T12" fmla="*/ 147 w 164"/>
                <a:gd name="T13" fmla="*/ 186 h 186"/>
                <a:gd name="T14" fmla="*/ 147 w 164"/>
                <a:gd name="T15" fmla="*/ 186 h 186"/>
                <a:gd name="T16" fmla="*/ 154 w 164"/>
                <a:gd name="T17" fmla="*/ 184 h 186"/>
                <a:gd name="T18" fmla="*/ 160 w 164"/>
                <a:gd name="T19" fmla="*/ 181 h 186"/>
                <a:gd name="T20" fmla="*/ 164 w 164"/>
                <a:gd name="T21" fmla="*/ 177 h 186"/>
                <a:gd name="T22" fmla="*/ 164 w 164"/>
                <a:gd name="T23" fmla="*/ 169 h 186"/>
                <a:gd name="T24" fmla="*/ 164 w 164"/>
                <a:gd name="T25" fmla="*/ 160 h 186"/>
                <a:gd name="T26" fmla="*/ 164 w 164"/>
                <a:gd name="T27" fmla="*/ 160 h 186"/>
                <a:gd name="T28" fmla="*/ 164 w 164"/>
                <a:gd name="T29" fmla="*/ 143 h 186"/>
                <a:gd name="T30" fmla="*/ 160 w 164"/>
                <a:gd name="T31" fmla="*/ 130 h 186"/>
                <a:gd name="T32" fmla="*/ 156 w 164"/>
                <a:gd name="T33" fmla="*/ 115 h 186"/>
                <a:gd name="T34" fmla="*/ 149 w 164"/>
                <a:gd name="T35" fmla="*/ 102 h 186"/>
                <a:gd name="T36" fmla="*/ 141 w 164"/>
                <a:gd name="T37" fmla="*/ 89 h 186"/>
                <a:gd name="T38" fmla="*/ 132 w 164"/>
                <a:gd name="T39" fmla="*/ 77 h 186"/>
                <a:gd name="T40" fmla="*/ 123 w 164"/>
                <a:gd name="T41" fmla="*/ 68 h 186"/>
                <a:gd name="T42" fmla="*/ 109 w 164"/>
                <a:gd name="T43" fmla="*/ 58 h 186"/>
                <a:gd name="T44" fmla="*/ 25 w 164"/>
                <a:gd name="T45" fmla="*/ 2 h 186"/>
                <a:gd name="T46" fmla="*/ 25 w 164"/>
                <a:gd name="T47" fmla="*/ 2 h 186"/>
                <a:gd name="T48" fmla="*/ 19 w 164"/>
                <a:gd name="T49" fmla="*/ 0 h 186"/>
                <a:gd name="T50" fmla="*/ 12 w 164"/>
                <a:gd name="T51" fmla="*/ 0 h 186"/>
                <a:gd name="T52" fmla="*/ 6 w 164"/>
                <a:gd name="T53" fmla="*/ 2 h 186"/>
                <a:gd name="T54" fmla="*/ 2 w 164"/>
                <a:gd name="T55" fmla="*/ 8 h 186"/>
                <a:gd name="T56" fmla="*/ 2 w 164"/>
                <a:gd name="T57" fmla="*/ 8 h 186"/>
                <a:gd name="T58" fmla="*/ 0 w 164"/>
                <a:gd name="T59" fmla="*/ 13 h 186"/>
                <a:gd name="T60" fmla="*/ 0 w 164"/>
                <a:gd name="T61" fmla="*/ 21 h 186"/>
                <a:gd name="T62" fmla="*/ 0 w 164"/>
                <a:gd name="T63" fmla="*/ 21 h 186"/>
                <a:gd name="T64" fmla="*/ 2 w 164"/>
                <a:gd name="T65" fmla="*/ 27 h 186"/>
                <a:gd name="T66" fmla="*/ 6 w 164"/>
                <a:gd name="T67" fmla="*/ 30 h 186"/>
                <a:gd name="T68" fmla="*/ 91 w 164"/>
                <a:gd name="T69" fmla="*/ 87 h 186"/>
                <a:gd name="T70" fmla="*/ 91 w 164"/>
                <a:gd name="T71" fmla="*/ 87 h 186"/>
                <a:gd name="T72" fmla="*/ 100 w 164"/>
                <a:gd name="T73" fmla="*/ 92 h 186"/>
                <a:gd name="T74" fmla="*/ 108 w 164"/>
                <a:gd name="T75" fmla="*/ 100 h 186"/>
                <a:gd name="T76" fmla="*/ 115 w 164"/>
                <a:gd name="T77" fmla="*/ 109 h 186"/>
                <a:gd name="T78" fmla="*/ 121 w 164"/>
                <a:gd name="T79" fmla="*/ 117 h 186"/>
                <a:gd name="T80" fmla="*/ 124 w 164"/>
                <a:gd name="T81" fmla="*/ 128 h 186"/>
                <a:gd name="T82" fmla="*/ 128 w 164"/>
                <a:gd name="T83" fmla="*/ 137 h 186"/>
                <a:gd name="T84" fmla="*/ 130 w 164"/>
                <a:gd name="T85" fmla="*/ 149 h 186"/>
                <a:gd name="T86" fmla="*/ 130 w 164"/>
                <a:gd name="T87" fmla="*/ 160 h 186"/>
                <a:gd name="T88" fmla="*/ 130 w 164"/>
                <a:gd name="T89" fmla="*/ 16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4" h="186">
                  <a:moveTo>
                    <a:pt x="130" y="160"/>
                  </a:moveTo>
                  <a:lnTo>
                    <a:pt x="130" y="169"/>
                  </a:lnTo>
                  <a:lnTo>
                    <a:pt x="130" y="169"/>
                  </a:lnTo>
                  <a:lnTo>
                    <a:pt x="132" y="177"/>
                  </a:lnTo>
                  <a:lnTo>
                    <a:pt x="136" y="181"/>
                  </a:lnTo>
                  <a:lnTo>
                    <a:pt x="141" y="184"/>
                  </a:lnTo>
                  <a:lnTo>
                    <a:pt x="147" y="186"/>
                  </a:lnTo>
                  <a:lnTo>
                    <a:pt x="147" y="186"/>
                  </a:lnTo>
                  <a:lnTo>
                    <a:pt x="154" y="184"/>
                  </a:lnTo>
                  <a:lnTo>
                    <a:pt x="160" y="181"/>
                  </a:lnTo>
                  <a:lnTo>
                    <a:pt x="164" y="177"/>
                  </a:lnTo>
                  <a:lnTo>
                    <a:pt x="164" y="169"/>
                  </a:lnTo>
                  <a:lnTo>
                    <a:pt x="164" y="160"/>
                  </a:lnTo>
                  <a:lnTo>
                    <a:pt x="164" y="160"/>
                  </a:lnTo>
                  <a:lnTo>
                    <a:pt x="164" y="143"/>
                  </a:lnTo>
                  <a:lnTo>
                    <a:pt x="160" y="130"/>
                  </a:lnTo>
                  <a:lnTo>
                    <a:pt x="156" y="115"/>
                  </a:lnTo>
                  <a:lnTo>
                    <a:pt x="149" y="102"/>
                  </a:lnTo>
                  <a:lnTo>
                    <a:pt x="141" y="89"/>
                  </a:lnTo>
                  <a:lnTo>
                    <a:pt x="132" y="77"/>
                  </a:lnTo>
                  <a:lnTo>
                    <a:pt x="123" y="68"/>
                  </a:lnTo>
                  <a:lnTo>
                    <a:pt x="109" y="58"/>
                  </a:lnTo>
                  <a:lnTo>
                    <a:pt x="25" y="2"/>
                  </a:lnTo>
                  <a:lnTo>
                    <a:pt x="25" y="2"/>
                  </a:lnTo>
                  <a:lnTo>
                    <a:pt x="19" y="0"/>
                  </a:lnTo>
                  <a:lnTo>
                    <a:pt x="12" y="0"/>
                  </a:lnTo>
                  <a:lnTo>
                    <a:pt x="6" y="2"/>
                  </a:lnTo>
                  <a:lnTo>
                    <a:pt x="2" y="8"/>
                  </a:lnTo>
                  <a:lnTo>
                    <a:pt x="2" y="8"/>
                  </a:lnTo>
                  <a:lnTo>
                    <a:pt x="0" y="13"/>
                  </a:lnTo>
                  <a:lnTo>
                    <a:pt x="0" y="21"/>
                  </a:lnTo>
                  <a:lnTo>
                    <a:pt x="0" y="21"/>
                  </a:lnTo>
                  <a:lnTo>
                    <a:pt x="2" y="27"/>
                  </a:lnTo>
                  <a:lnTo>
                    <a:pt x="6" y="30"/>
                  </a:lnTo>
                  <a:lnTo>
                    <a:pt x="91" y="87"/>
                  </a:lnTo>
                  <a:lnTo>
                    <a:pt x="91" y="87"/>
                  </a:lnTo>
                  <a:lnTo>
                    <a:pt x="100" y="92"/>
                  </a:lnTo>
                  <a:lnTo>
                    <a:pt x="108" y="100"/>
                  </a:lnTo>
                  <a:lnTo>
                    <a:pt x="115" y="109"/>
                  </a:lnTo>
                  <a:lnTo>
                    <a:pt x="121" y="117"/>
                  </a:lnTo>
                  <a:lnTo>
                    <a:pt x="124" y="128"/>
                  </a:lnTo>
                  <a:lnTo>
                    <a:pt x="128" y="137"/>
                  </a:lnTo>
                  <a:lnTo>
                    <a:pt x="130" y="149"/>
                  </a:lnTo>
                  <a:lnTo>
                    <a:pt x="130" y="160"/>
                  </a:lnTo>
                  <a:lnTo>
                    <a:pt x="130" y="160"/>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75" name="Freeform 206">
              <a:extLst>
                <a:ext uri="{FF2B5EF4-FFF2-40B4-BE49-F238E27FC236}">
                  <a16:creationId xmlns:a16="http://schemas.microsoft.com/office/drawing/2014/main" id="{D5F35397-463C-4848-9449-E6800DD7EC35}"/>
                </a:ext>
              </a:extLst>
            </p:cNvPr>
            <p:cNvSpPr>
              <a:spLocks/>
            </p:cNvSpPr>
            <p:nvPr/>
          </p:nvSpPr>
          <p:spPr bwMode="auto">
            <a:xfrm>
              <a:off x="3086100" y="10585451"/>
              <a:ext cx="261938" cy="295275"/>
            </a:xfrm>
            <a:custGeom>
              <a:avLst/>
              <a:gdLst>
                <a:gd name="T0" fmla="*/ 139 w 165"/>
                <a:gd name="T1" fmla="*/ 2 h 186"/>
                <a:gd name="T2" fmla="*/ 54 w 165"/>
                <a:gd name="T3" fmla="*/ 58 h 186"/>
                <a:gd name="T4" fmla="*/ 54 w 165"/>
                <a:gd name="T5" fmla="*/ 58 h 186"/>
                <a:gd name="T6" fmla="*/ 43 w 165"/>
                <a:gd name="T7" fmla="*/ 68 h 186"/>
                <a:gd name="T8" fmla="*/ 32 w 165"/>
                <a:gd name="T9" fmla="*/ 77 h 186"/>
                <a:gd name="T10" fmla="*/ 23 w 165"/>
                <a:gd name="T11" fmla="*/ 89 h 186"/>
                <a:gd name="T12" fmla="*/ 15 w 165"/>
                <a:gd name="T13" fmla="*/ 102 h 186"/>
                <a:gd name="T14" fmla="*/ 7 w 165"/>
                <a:gd name="T15" fmla="*/ 115 h 186"/>
                <a:gd name="T16" fmla="*/ 4 w 165"/>
                <a:gd name="T17" fmla="*/ 130 h 186"/>
                <a:gd name="T18" fmla="*/ 2 w 165"/>
                <a:gd name="T19" fmla="*/ 143 h 186"/>
                <a:gd name="T20" fmla="*/ 0 w 165"/>
                <a:gd name="T21" fmla="*/ 160 h 186"/>
                <a:gd name="T22" fmla="*/ 0 w 165"/>
                <a:gd name="T23" fmla="*/ 169 h 186"/>
                <a:gd name="T24" fmla="*/ 0 w 165"/>
                <a:gd name="T25" fmla="*/ 169 h 186"/>
                <a:gd name="T26" fmla="*/ 2 w 165"/>
                <a:gd name="T27" fmla="*/ 177 h 186"/>
                <a:gd name="T28" fmla="*/ 6 w 165"/>
                <a:gd name="T29" fmla="*/ 181 h 186"/>
                <a:gd name="T30" fmla="*/ 11 w 165"/>
                <a:gd name="T31" fmla="*/ 184 h 186"/>
                <a:gd name="T32" fmla="*/ 17 w 165"/>
                <a:gd name="T33" fmla="*/ 186 h 186"/>
                <a:gd name="T34" fmla="*/ 17 w 165"/>
                <a:gd name="T35" fmla="*/ 186 h 186"/>
                <a:gd name="T36" fmla="*/ 23 w 165"/>
                <a:gd name="T37" fmla="*/ 184 h 186"/>
                <a:gd name="T38" fmla="*/ 28 w 165"/>
                <a:gd name="T39" fmla="*/ 181 h 186"/>
                <a:gd name="T40" fmla="*/ 32 w 165"/>
                <a:gd name="T41" fmla="*/ 177 h 186"/>
                <a:gd name="T42" fmla="*/ 34 w 165"/>
                <a:gd name="T43" fmla="*/ 169 h 186"/>
                <a:gd name="T44" fmla="*/ 34 w 165"/>
                <a:gd name="T45" fmla="*/ 160 h 186"/>
                <a:gd name="T46" fmla="*/ 34 w 165"/>
                <a:gd name="T47" fmla="*/ 160 h 186"/>
                <a:gd name="T48" fmla="*/ 34 w 165"/>
                <a:gd name="T49" fmla="*/ 149 h 186"/>
                <a:gd name="T50" fmla="*/ 36 w 165"/>
                <a:gd name="T51" fmla="*/ 137 h 186"/>
                <a:gd name="T52" fmla="*/ 39 w 165"/>
                <a:gd name="T53" fmla="*/ 128 h 186"/>
                <a:gd name="T54" fmla="*/ 43 w 165"/>
                <a:gd name="T55" fmla="*/ 117 h 186"/>
                <a:gd name="T56" fmla="*/ 49 w 165"/>
                <a:gd name="T57" fmla="*/ 109 h 186"/>
                <a:gd name="T58" fmla="*/ 56 w 165"/>
                <a:gd name="T59" fmla="*/ 100 h 186"/>
                <a:gd name="T60" fmla="*/ 64 w 165"/>
                <a:gd name="T61" fmla="*/ 92 h 186"/>
                <a:gd name="T62" fmla="*/ 73 w 165"/>
                <a:gd name="T63" fmla="*/ 87 h 186"/>
                <a:gd name="T64" fmla="*/ 158 w 165"/>
                <a:gd name="T65" fmla="*/ 30 h 186"/>
                <a:gd name="T66" fmla="*/ 158 w 165"/>
                <a:gd name="T67" fmla="*/ 30 h 186"/>
                <a:gd name="T68" fmla="*/ 162 w 165"/>
                <a:gd name="T69" fmla="*/ 27 h 186"/>
                <a:gd name="T70" fmla="*/ 165 w 165"/>
                <a:gd name="T71" fmla="*/ 21 h 186"/>
                <a:gd name="T72" fmla="*/ 165 w 165"/>
                <a:gd name="T73" fmla="*/ 13 h 186"/>
                <a:gd name="T74" fmla="*/ 163 w 165"/>
                <a:gd name="T75" fmla="*/ 8 h 186"/>
                <a:gd name="T76" fmla="*/ 163 w 165"/>
                <a:gd name="T77" fmla="*/ 8 h 186"/>
                <a:gd name="T78" fmla="*/ 158 w 165"/>
                <a:gd name="T79" fmla="*/ 2 h 186"/>
                <a:gd name="T80" fmla="*/ 152 w 165"/>
                <a:gd name="T81" fmla="*/ 0 h 186"/>
                <a:gd name="T82" fmla="*/ 145 w 165"/>
                <a:gd name="T83" fmla="*/ 0 h 186"/>
                <a:gd name="T84" fmla="*/ 139 w 165"/>
                <a:gd name="T85" fmla="*/ 2 h 186"/>
                <a:gd name="T86" fmla="*/ 139 w 165"/>
                <a:gd name="T87" fmla="*/ 2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5" h="186">
                  <a:moveTo>
                    <a:pt x="139" y="2"/>
                  </a:moveTo>
                  <a:lnTo>
                    <a:pt x="54" y="58"/>
                  </a:lnTo>
                  <a:lnTo>
                    <a:pt x="54" y="58"/>
                  </a:lnTo>
                  <a:lnTo>
                    <a:pt x="43" y="68"/>
                  </a:lnTo>
                  <a:lnTo>
                    <a:pt x="32" y="77"/>
                  </a:lnTo>
                  <a:lnTo>
                    <a:pt x="23" y="89"/>
                  </a:lnTo>
                  <a:lnTo>
                    <a:pt x="15" y="102"/>
                  </a:lnTo>
                  <a:lnTo>
                    <a:pt x="7" y="115"/>
                  </a:lnTo>
                  <a:lnTo>
                    <a:pt x="4" y="130"/>
                  </a:lnTo>
                  <a:lnTo>
                    <a:pt x="2" y="143"/>
                  </a:lnTo>
                  <a:lnTo>
                    <a:pt x="0" y="160"/>
                  </a:lnTo>
                  <a:lnTo>
                    <a:pt x="0" y="169"/>
                  </a:lnTo>
                  <a:lnTo>
                    <a:pt x="0" y="169"/>
                  </a:lnTo>
                  <a:lnTo>
                    <a:pt x="2" y="177"/>
                  </a:lnTo>
                  <a:lnTo>
                    <a:pt x="6" y="181"/>
                  </a:lnTo>
                  <a:lnTo>
                    <a:pt x="11" y="184"/>
                  </a:lnTo>
                  <a:lnTo>
                    <a:pt x="17" y="186"/>
                  </a:lnTo>
                  <a:lnTo>
                    <a:pt x="17" y="186"/>
                  </a:lnTo>
                  <a:lnTo>
                    <a:pt x="23" y="184"/>
                  </a:lnTo>
                  <a:lnTo>
                    <a:pt x="28" y="181"/>
                  </a:lnTo>
                  <a:lnTo>
                    <a:pt x="32" y="177"/>
                  </a:lnTo>
                  <a:lnTo>
                    <a:pt x="34" y="169"/>
                  </a:lnTo>
                  <a:lnTo>
                    <a:pt x="34" y="160"/>
                  </a:lnTo>
                  <a:lnTo>
                    <a:pt x="34" y="160"/>
                  </a:lnTo>
                  <a:lnTo>
                    <a:pt x="34" y="149"/>
                  </a:lnTo>
                  <a:lnTo>
                    <a:pt x="36" y="137"/>
                  </a:lnTo>
                  <a:lnTo>
                    <a:pt x="39" y="128"/>
                  </a:lnTo>
                  <a:lnTo>
                    <a:pt x="43" y="117"/>
                  </a:lnTo>
                  <a:lnTo>
                    <a:pt x="49" y="109"/>
                  </a:lnTo>
                  <a:lnTo>
                    <a:pt x="56" y="100"/>
                  </a:lnTo>
                  <a:lnTo>
                    <a:pt x="64" y="92"/>
                  </a:lnTo>
                  <a:lnTo>
                    <a:pt x="73" y="87"/>
                  </a:lnTo>
                  <a:lnTo>
                    <a:pt x="158" y="30"/>
                  </a:lnTo>
                  <a:lnTo>
                    <a:pt x="158" y="30"/>
                  </a:lnTo>
                  <a:lnTo>
                    <a:pt x="162" y="27"/>
                  </a:lnTo>
                  <a:lnTo>
                    <a:pt x="165" y="21"/>
                  </a:lnTo>
                  <a:lnTo>
                    <a:pt x="165" y="13"/>
                  </a:lnTo>
                  <a:lnTo>
                    <a:pt x="163" y="8"/>
                  </a:lnTo>
                  <a:lnTo>
                    <a:pt x="163" y="8"/>
                  </a:lnTo>
                  <a:lnTo>
                    <a:pt x="158" y="2"/>
                  </a:lnTo>
                  <a:lnTo>
                    <a:pt x="152" y="0"/>
                  </a:lnTo>
                  <a:lnTo>
                    <a:pt x="145" y="0"/>
                  </a:lnTo>
                  <a:lnTo>
                    <a:pt x="139" y="2"/>
                  </a:lnTo>
                  <a:lnTo>
                    <a:pt x="139" y="2"/>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76" name="Freeform 207">
              <a:extLst>
                <a:ext uri="{FF2B5EF4-FFF2-40B4-BE49-F238E27FC236}">
                  <a16:creationId xmlns:a16="http://schemas.microsoft.com/office/drawing/2014/main" id="{4947D263-3ED8-634F-AB45-6136F76AE3F8}"/>
                </a:ext>
              </a:extLst>
            </p:cNvPr>
            <p:cNvSpPr>
              <a:spLocks/>
            </p:cNvSpPr>
            <p:nvPr/>
          </p:nvSpPr>
          <p:spPr bwMode="auto">
            <a:xfrm>
              <a:off x="2974975" y="10455276"/>
              <a:ext cx="373063" cy="425450"/>
            </a:xfrm>
            <a:custGeom>
              <a:avLst/>
              <a:gdLst>
                <a:gd name="T0" fmla="*/ 17 w 235"/>
                <a:gd name="T1" fmla="*/ 268 h 268"/>
                <a:gd name="T2" fmla="*/ 17 w 235"/>
                <a:gd name="T3" fmla="*/ 268 h 268"/>
                <a:gd name="T4" fmla="*/ 25 w 235"/>
                <a:gd name="T5" fmla="*/ 266 h 268"/>
                <a:gd name="T6" fmla="*/ 29 w 235"/>
                <a:gd name="T7" fmla="*/ 263 h 268"/>
                <a:gd name="T8" fmla="*/ 32 w 235"/>
                <a:gd name="T9" fmla="*/ 259 h 268"/>
                <a:gd name="T10" fmla="*/ 34 w 235"/>
                <a:gd name="T11" fmla="*/ 251 h 268"/>
                <a:gd name="T12" fmla="*/ 34 w 235"/>
                <a:gd name="T13" fmla="*/ 242 h 268"/>
                <a:gd name="T14" fmla="*/ 34 w 235"/>
                <a:gd name="T15" fmla="*/ 242 h 268"/>
                <a:gd name="T16" fmla="*/ 36 w 235"/>
                <a:gd name="T17" fmla="*/ 221 h 268"/>
                <a:gd name="T18" fmla="*/ 40 w 235"/>
                <a:gd name="T19" fmla="*/ 202 h 268"/>
                <a:gd name="T20" fmla="*/ 46 w 235"/>
                <a:gd name="T21" fmla="*/ 184 h 268"/>
                <a:gd name="T22" fmla="*/ 53 w 235"/>
                <a:gd name="T23" fmla="*/ 167 h 268"/>
                <a:gd name="T24" fmla="*/ 62 w 235"/>
                <a:gd name="T25" fmla="*/ 150 h 268"/>
                <a:gd name="T26" fmla="*/ 76 w 235"/>
                <a:gd name="T27" fmla="*/ 135 h 268"/>
                <a:gd name="T28" fmla="*/ 89 w 235"/>
                <a:gd name="T29" fmla="*/ 122 h 268"/>
                <a:gd name="T30" fmla="*/ 106 w 235"/>
                <a:gd name="T31" fmla="*/ 110 h 268"/>
                <a:gd name="T32" fmla="*/ 228 w 235"/>
                <a:gd name="T33" fmla="*/ 30 h 268"/>
                <a:gd name="T34" fmla="*/ 228 w 235"/>
                <a:gd name="T35" fmla="*/ 30 h 268"/>
                <a:gd name="T36" fmla="*/ 232 w 235"/>
                <a:gd name="T37" fmla="*/ 26 h 268"/>
                <a:gd name="T38" fmla="*/ 235 w 235"/>
                <a:gd name="T39" fmla="*/ 20 h 268"/>
                <a:gd name="T40" fmla="*/ 235 w 235"/>
                <a:gd name="T41" fmla="*/ 13 h 268"/>
                <a:gd name="T42" fmla="*/ 233 w 235"/>
                <a:gd name="T43" fmla="*/ 7 h 268"/>
                <a:gd name="T44" fmla="*/ 233 w 235"/>
                <a:gd name="T45" fmla="*/ 7 h 268"/>
                <a:gd name="T46" fmla="*/ 228 w 235"/>
                <a:gd name="T47" fmla="*/ 1 h 268"/>
                <a:gd name="T48" fmla="*/ 222 w 235"/>
                <a:gd name="T49" fmla="*/ 0 h 268"/>
                <a:gd name="T50" fmla="*/ 215 w 235"/>
                <a:gd name="T51" fmla="*/ 0 h 268"/>
                <a:gd name="T52" fmla="*/ 209 w 235"/>
                <a:gd name="T53" fmla="*/ 1 h 268"/>
                <a:gd name="T54" fmla="*/ 87 w 235"/>
                <a:gd name="T55" fmla="*/ 82 h 268"/>
                <a:gd name="T56" fmla="*/ 87 w 235"/>
                <a:gd name="T57" fmla="*/ 82 h 268"/>
                <a:gd name="T58" fmla="*/ 68 w 235"/>
                <a:gd name="T59" fmla="*/ 95 h 268"/>
                <a:gd name="T60" fmla="*/ 51 w 235"/>
                <a:gd name="T61" fmla="*/ 112 h 268"/>
                <a:gd name="T62" fmla="*/ 36 w 235"/>
                <a:gd name="T63" fmla="*/ 131 h 268"/>
                <a:gd name="T64" fmla="*/ 23 w 235"/>
                <a:gd name="T65" fmla="*/ 150 h 268"/>
                <a:gd name="T66" fmla="*/ 14 w 235"/>
                <a:gd name="T67" fmla="*/ 172 h 268"/>
                <a:gd name="T68" fmla="*/ 6 w 235"/>
                <a:gd name="T69" fmla="*/ 193 h 268"/>
                <a:gd name="T70" fmla="*/ 2 w 235"/>
                <a:gd name="T71" fmla="*/ 217 h 268"/>
                <a:gd name="T72" fmla="*/ 0 w 235"/>
                <a:gd name="T73" fmla="*/ 242 h 268"/>
                <a:gd name="T74" fmla="*/ 0 w 235"/>
                <a:gd name="T75" fmla="*/ 251 h 268"/>
                <a:gd name="T76" fmla="*/ 0 w 235"/>
                <a:gd name="T77" fmla="*/ 251 h 268"/>
                <a:gd name="T78" fmla="*/ 2 w 235"/>
                <a:gd name="T79" fmla="*/ 259 h 268"/>
                <a:gd name="T80" fmla="*/ 6 w 235"/>
                <a:gd name="T81" fmla="*/ 263 h 268"/>
                <a:gd name="T82" fmla="*/ 12 w 235"/>
                <a:gd name="T83" fmla="*/ 266 h 268"/>
                <a:gd name="T84" fmla="*/ 17 w 235"/>
                <a:gd name="T85" fmla="*/ 268 h 268"/>
                <a:gd name="T86" fmla="*/ 17 w 235"/>
                <a:gd name="T87" fmla="*/ 268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5" h="268">
                  <a:moveTo>
                    <a:pt x="17" y="268"/>
                  </a:moveTo>
                  <a:lnTo>
                    <a:pt x="17" y="268"/>
                  </a:lnTo>
                  <a:lnTo>
                    <a:pt x="25" y="266"/>
                  </a:lnTo>
                  <a:lnTo>
                    <a:pt x="29" y="263"/>
                  </a:lnTo>
                  <a:lnTo>
                    <a:pt x="32" y="259"/>
                  </a:lnTo>
                  <a:lnTo>
                    <a:pt x="34" y="251"/>
                  </a:lnTo>
                  <a:lnTo>
                    <a:pt x="34" y="242"/>
                  </a:lnTo>
                  <a:lnTo>
                    <a:pt x="34" y="242"/>
                  </a:lnTo>
                  <a:lnTo>
                    <a:pt x="36" y="221"/>
                  </a:lnTo>
                  <a:lnTo>
                    <a:pt x="40" y="202"/>
                  </a:lnTo>
                  <a:lnTo>
                    <a:pt x="46" y="184"/>
                  </a:lnTo>
                  <a:lnTo>
                    <a:pt x="53" y="167"/>
                  </a:lnTo>
                  <a:lnTo>
                    <a:pt x="62" y="150"/>
                  </a:lnTo>
                  <a:lnTo>
                    <a:pt x="76" y="135"/>
                  </a:lnTo>
                  <a:lnTo>
                    <a:pt x="89" y="122"/>
                  </a:lnTo>
                  <a:lnTo>
                    <a:pt x="106" y="110"/>
                  </a:lnTo>
                  <a:lnTo>
                    <a:pt x="228" y="30"/>
                  </a:lnTo>
                  <a:lnTo>
                    <a:pt x="228" y="30"/>
                  </a:lnTo>
                  <a:lnTo>
                    <a:pt x="232" y="26"/>
                  </a:lnTo>
                  <a:lnTo>
                    <a:pt x="235" y="20"/>
                  </a:lnTo>
                  <a:lnTo>
                    <a:pt x="235" y="13"/>
                  </a:lnTo>
                  <a:lnTo>
                    <a:pt x="233" y="7"/>
                  </a:lnTo>
                  <a:lnTo>
                    <a:pt x="233" y="7"/>
                  </a:lnTo>
                  <a:lnTo>
                    <a:pt x="228" y="1"/>
                  </a:lnTo>
                  <a:lnTo>
                    <a:pt x="222" y="0"/>
                  </a:lnTo>
                  <a:lnTo>
                    <a:pt x="215" y="0"/>
                  </a:lnTo>
                  <a:lnTo>
                    <a:pt x="209" y="1"/>
                  </a:lnTo>
                  <a:lnTo>
                    <a:pt x="87" y="82"/>
                  </a:lnTo>
                  <a:lnTo>
                    <a:pt x="87" y="82"/>
                  </a:lnTo>
                  <a:lnTo>
                    <a:pt x="68" y="95"/>
                  </a:lnTo>
                  <a:lnTo>
                    <a:pt x="51" y="112"/>
                  </a:lnTo>
                  <a:lnTo>
                    <a:pt x="36" y="131"/>
                  </a:lnTo>
                  <a:lnTo>
                    <a:pt x="23" y="150"/>
                  </a:lnTo>
                  <a:lnTo>
                    <a:pt x="14" y="172"/>
                  </a:lnTo>
                  <a:lnTo>
                    <a:pt x="6" y="193"/>
                  </a:lnTo>
                  <a:lnTo>
                    <a:pt x="2" y="217"/>
                  </a:lnTo>
                  <a:lnTo>
                    <a:pt x="0" y="242"/>
                  </a:lnTo>
                  <a:lnTo>
                    <a:pt x="0" y="251"/>
                  </a:lnTo>
                  <a:lnTo>
                    <a:pt x="0" y="251"/>
                  </a:lnTo>
                  <a:lnTo>
                    <a:pt x="2" y="259"/>
                  </a:lnTo>
                  <a:lnTo>
                    <a:pt x="6" y="263"/>
                  </a:lnTo>
                  <a:lnTo>
                    <a:pt x="12" y="266"/>
                  </a:lnTo>
                  <a:lnTo>
                    <a:pt x="17" y="268"/>
                  </a:lnTo>
                  <a:lnTo>
                    <a:pt x="17" y="268"/>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77" name="Freeform 208">
              <a:extLst>
                <a:ext uri="{FF2B5EF4-FFF2-40B4-BE49-F238E27FC236}">
                  <a16:creationId xmlns:a16="http://schemas.microsoft.com/office/drawing/2014/main" id="{D9B6F2F9-F140-7A48-819E-E6A091BF0ACB}"/>
                </a:ext>
              </a:extLst>
            </p:cNvPr>
            <p:cNvSpPr>
              <a:spLocks/>
            </p:cNvSpPr>
            <p:nvPr/>
          </p:nvSpPr>
          <p:spPr bwMode="auto">
            <a:xfrm>
              <a:off x="3279775" y="10147301"/>
              <a:ext cx="322263" cy="733425"/>
            </a:xfrm>
            <a:custGeom>
              <a:avLst/>
              <a:gdLst>
                <a:gd name="T0" fmla="*/ 51 w 203"/>
                <a:gd name="T1" fmla="*/ 143 h 462"/>
                <a:gd name="T2" fmla="*/ 51 w 203"/>
                <a:gd name="T3" fmla="*/ 445 h 462"/>
                <a:gd name="T4" fmla="*/ 56 w 203"/>
                <a:gd name="T5" fmla="*/ 457 h 462"/>
                <a:gd name="T6" fmla="*/ 68 w 203"/>
                <a:gd name="T7" fmla="*/ 462 h 462"/>
                <a:gd name="T8" fmla="*/ 75 w 203"/>
                <a:gd name="T9" fmla="*/ 460 h 462"/>
                <a:gd name="T10" fmla="*/ 83 w 203"/>
                <a:gd name="T11" fmla="*/ 453 h 462"/>
                <a:gd name="T12" fmla="*/ 85 w 203"/>
                <a:gd name="T13" fmla="*/ 126 h 462"/>
                <a:gd name="T14" fmla="*/ 83 w 203"/>
                <a:gd name="T15" fmla="*/ 120 h 462"/>
                <a:gd name="T16" fmla="*/ 75 w 203"/>
                <a:gd name="T17" fmla="*/ 111 h 462"/>
                <a:gd name="T18" fmla="*/ 49 w 203"/>
                <a:gd name="T19" fmla="*/ 109 h 462"/>
                <a:gd name="T20" fmla="*/ 152 w 203"/>
                <a:gd name="T21" fmla="*/ 109 h 462"/>
                <a:gd name="T22" fmla="*/ 137 w 203"/>
                <a:gd name="T23" fmla="*/ 109 h 462"/>
                <a:gd name="T24" fmla="*/ 126 w 203"/>
                <a:gd name="T25" fmla="*/ 115 h 462"/>
                <a:gd name="T26" fmla="*/ 120 w 203"/>
                <a:gd name="T27" fmla="*/ 126 h 462"/>
                <a:gd name="T28" fmla="*/ 120 w 203"/>
                <a:gd name="T29" fmla="*/ 445 h 462"/>
                <a:gd name="T30" fmla="*/ 126 w 203"/>
                <a:gd name="T31" fmla="*/ 457 h 462"/>
                <a:gd name="T32" fmla="*/ 137 w 203"/>
                <a:gd name="T33" fmla="*/ 462 h 462"/>
                <a:gd name="T34" fmla="*/ 145 w 203"/>
                <a:gd name="T35" fmla="*/ 460 h 462"/>
                <a:gd name="T36" fmla="*/ 152 w 203"/>
                <a:gd name="T37" fmla="*/ 453 h 462"/>
                <a:gd name="T38" fmla="*/ 154 w 203"/>
                <a:gd name="T39" fmla="*/ 143 h 462"/>
                <a:gd name="T40" fmla="*/ 186 w 203"/>
                <a:gd name="T41" fmla="*/ 143 h 462"/>
                <a:gd name="T42" fmla="*/ 195 w 203"/>
                <a:gd name="T43" fmla="*/ 141 h 462"/>
                <a:gd name="T44" fmla="*/ 201 w 203"/>
                <a:gd name="T45" fmla="*/ 134 h 462"/>
                <a:gd name="T46" fmla="*/ 203 w 203"/>
                <a:gd name="T47" fmla="*/ 130 h 462"/>
                <a:gd name="T48" fmla="*/ 201 w 203"/>
                <a:gd name="T49" fmla="*/ 120 h 462"/>
                <a:gd name="T50" fmla="*/ 115 w 203"/>
                <a:gd name="T51" fmla="*/ 6 h 462"/>
                <a:gd name="T52" fmla="*/ 109 w 203"/>
                <a:gd name="T53" fmla="*/ 2 h 462"/>
                <a:gd name="T54" fmla="*/ 101 w 203"/>
                <a:gd name="T55" fmla="*/ 0 h 462"/>
                <a:gd name="T56" fmla="*/ 101 w 203"/>
                <a:gd name="T57" fmla="*/ 0 h 462"/>
                <a:gd name="T58" fmla="*/ 88 w 203"/>
                <a:gd name="T59" fmla="*/ 6 h 462"/>
                <a:gd name="T60" fmla="*/ 2 w 203"/>
                <a:gd name="T61" fmla="*/ 117 h 462"/>
                <a:gd name="T62" fmla="*/ 0 w 203"/>
                <a:gd name="T63" fmla="*/ 126 h 462"/>
                <a:gd name="T64" fmla="*/ 2 w 203"/>
                <a:gd name="T65" fmla="*/ 134 h 462"/>
                <a:gd name="T66" fmla="*/ 4 w 203"/>
                <a:gd name="T67" fmla="*/ 137 h 462"/>
                <a:gd name="T68" fmla="*/ 11 w 203"/>
                <a:gd name="T69" fmla="*/ 143 h 462"/>
                <a:gd name="T70" fmla="*/ 15 w 203"/>
                <a:gd name="T71" fmla="*/ 143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3" h="462">
                  <a:moveTo>
                    <a:pt x="15" y="143"/>
                  </a:moveTo>
                  <a:lnTo>
                    <a:pt x="51" y="143"/>
                  </a:lnTo>
                  <a:lnTo>
                    <a:pt x="51" y="445"/>
                  </a:lnTo>
                  <a:lnTo>
                    <a:pt x="51" y="445"/>
                  </a:lnTo>
                  <a:lnTo>
                    <a:pt x="53" y="453"/>
                  </a:lnTo>
                  <a:lnTo>
                    <a:pt x="56" y="457"/>
                  </a:lnTo>
                  <a:lnTo>
                    <a:pt x="62" y="460"/>
                  </a:lnTo>
                  <a:lnTo>
                    <a:pt x="68" y="462"/>
                  </a:lnTo>
                  <a:lnTo>
                    <a:pt x="68" y="462"/>
                  </a:lnTo>
                  <a:lnTo>
                    <a:pt x="75" y="460"/>
                  </a:lnTo>
                  <a:lnTo>
                    <a:pt x="79" y="457"/>
                  </a:lnTo>
                  <a:lnTo>
                    <a:pt x="83" y="453"/>
                  </a:lnTo>
                  <a:lnTo>
                    <a:pt x="85" y="445"/>
                  </a:lnTo>
                  <a:lnTo>
                    <a:pt x="85" y="126"/>
                  </a:lnTo>
                  <a:lnTo>
                    <a:pt x="85" y="126"/>
                  </a:lnTo>
                  <a:lnTo>
                    <a:pt x="83" y="120"/>
                  </a:lnTo>
                  <a:lnTo>
                    <a:pt x="79" y="115"/>
                  </a:lnTo>
                  <a:lnTo>
                    <a:pt x="75" y="111"/>
                  </a:lnTo>
                  <a:lnTo>
                    <a:pt x="68" y="109"/>
                  </a:lnTo>
                  <a:lnTo>
                    <a:pt x="49" y="109"/>
                  </a:lnTo>
                  <a:lnTo>
                    <a:pt x="101" y="43"/>
                  </a:lnTo>
                  <a:lnTo>
                    <a:pt x="152" y="109"/>
                  </a:lnTo>
                  <a:lnTo>
                    <a:pt x="137" y="109"/>
                  </a:lnTo>
                  <a:lnTo>
                    <a:pt x="137" y="109"/>
                  </a:lnTo>
                  <a:lnTo>
                    <a:pt x="132" y="111"/>
                  </a:lnTo>
                  <a:lnTo>
                    <a:pt x="126" y="115"/>
                  </a:lnTo>
                  <a:lnTo>
                    <a:pt x="122" y="120"/>
                  </a:lnTo>
                  <a:lnTo>
                    <a:pt x="120" y="126"/>
                  </a:lnTo>
                  <a:lnTo>
                    <a:pt x="120" y="445"/>
                  </a:lnTo>
                  <a:lnTo>
                    <a:pt x="120" y="445"/>
                  </a:lnTo>
                  <a:lnTo>
                    <a:pt x="122" y="453"/>
                  </a:lnTo>
                  <a:lnTo>
                    <a:pt x="126" y="457"/>
                  </a:lnTo>
                  <a:lnTo>
                    <a:pt x="132" y="460"/>
                  </a:lnTo>
                  <a:lnTo>
                    <a:pt x="137" y="462"/>
                  </a:lnTo>
                  <a:lnTo>
                    <a:pt x="137" y="462"/>
                  </a:lnTo>
                  <a:lnTo>
                    <a:pt x="145" y="460"/>
                  </a:lnTo>
                  <a:lnTo>
                    <a:pt x="148" y="457"/>
                  </a:lnTo>
                  <a:lnTo>
                    <a:pt x="152" y="453"/>
                  </a:lnTo>
                  <a:lnTo>
                    <a:pt x="154" y="445"/>
                  </a:lnTo>
                  <a:lnTo>
                    <a:pt x="154" y="143"/>
                  </a:lnTo>
                  <a:lnTo>
                    <a:pt x="186" y="143"/>
                  </a:lnTo>
                  <a:lnTo>
                    <a:pt x="186" y="143"/>
                  </a:lnTo>
                  <a:lnTo>
                    <a:pt x="190" y="143"/>
                  </a:lnTo>
                  <a:lnTo>
                    <a:pt x="195" y="141"/>
                  </a:lnTo>
                  <a:lnTo>
                    <a:pt x="197" y="137"/>
                  </a:lnTo>
                  <a:lnTo>
                    <a:pt x="201" y="134"/>
                  </a:lnTo>
                  <a:lnTo>
                    <a:pt x="201" y="134"/>
                  </a:lnTo>
                  <a:lnTo>
                    <a:pt x="203" y="130"/>
                  </a:lnTo>
                  <a:lnTo>
                    <a:pt x="203" y="126"/>
                  </a:lnTo>
                  <a:lnTo>
                    <a:pt x="201" y="120"/>
                  </a:lnTo>
                  <a:lnTo>
                    <a:pt x="199" y="117"/>
                  </a:lnTo>
                  <a:lnTo>
                    <a:pt x="115" y="6"/>
                  </a:lnTo>
                  <a:lnTo>
                    <a:pt x="115" y="6"/>
                  </a:lnTo>
                  <a:lnTo>
                    <a:pt x="109" y="2"/>
                  </a:lnTo>
                  <a:lnTo>
                    <a:pt x="101" y="0"/>
                  </a:lnTo>
                  <a:lnTo>
                    <a:pt x="101" y="0"/>
                  </a:lnTo>
                  <a:lnTo>
                    <a:pt x="101" y="0"/>
                  </a:lnTo>
                  <a:lnTo>
                    <a:pt x="101" y="0"/>
                  </a:lnTo>
                  <a:lnTo>
                    <a:pt x="94" y="2"/>
                  </a:lnTo>
                  <a:lnTo>
                    <a:pt x="88" y="6"/>
                  </a:lnTo>
                  <a:lnTo>
                    <a:pt x="2" y="117"/>
                  </a:lnTo>
                  <a:lnTo>
                    <a:pt x="2" y="117"/>
                  </a:lnTo>
                  <a:lnTo>
                    <a:pt x="0" y="120"/>
                  </a:lnTo>
                  <a:lnTo>
                    <a:pt x="0" y="126"/>
                  </a:lnTo>
                  <a:lnTo>
                    <a:pt x="0" y="130"/>
                  </a:lnTo>
                  <a:lnTo>
                    <a:pt x="2" y="134"/>
                  </a:lnTo>
                  <a:lnTo>
                    <a:pt x="2" y="134"/>
                  </a:lnTo>
                  <a:lnTo>
                    <a:pt x="4" y="137"/>
                  </a:lnTo>
                  <a:lnTo>
                    <a:pt x="8" y="141"/>
                  </a:lnTo>
                  <a:lnTo>
                    <a:pt x="11" y="143"/>
                  </a:lnTo>
                  <a:lnTo>
                    <a:pt x="15" y="143"/>
                  </a:lnTo>
                  <a:lnTo>
                    <a:pt x="15" y="143"/>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grpSp>
      <p:sp>
        <p:nvSpPr>
          <p:cNvPr id="178" name="Rectangle 177">
            <a:extLst>
              <a:ext uri="{FF2B5EF4-FFF2-40B4-BE49-F238E27FC236}">
                <a16:creationId xmlns:a16="http://schemas.microsoft.com/office/drawing/2014/main" id="{A8D14BDB-E2E6-BA4A-855B-503ACE4EBA89}"/>
              </a:ext>
            </a:extLst>
          </p:cNvPr>
          <p:cNvSpPr/>
          <p:nvPr/>
        </p:nvSpPr>
        <p:spPr>
          <a:xfrm>
            <a:off x="3723588" y="1728683"/>
            <a:ext cx="1327914" cy="516374"/>
          </a:xfrm>
          <a:prstGeom prst="rect">
            <a:avLst/>
          </a:prstGeom>
          <a:solidFill>
            <a:srgbClr val="DEB97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600" dirty="0"/>
              <a:t>Case Study</a:t>
            </a:r>
          </a:p>
        </p:txBody>
      </p:sp>
    </p:spTree>
    <p:extLst>
      <p:ext uri="{BB962C8B-B14F-4D97-AF65-F5344CB8AC3E}">
        <p14:creationId xmlns:p14="http://schemas.microsoft.com/office/powerpoint/2010/main" val="776781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6EFC6E-2F63-C649-A6CB-3D6C3979EC6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958"/>
            <a:ext cx="12192000" cy="2129805"/>
          </a:xfrm>
          <a:prstGeom prst="rect">
            <a:avLst/>
          </a:prstGeom>
        </p:spPr>
      </p:pic>
      <p:grpSp>
        <p:nvGrpSpPr>
          <p:cNvPr id="93" name="Group 92">
            <a:extLst>
              <a:ext uri="{FF2B5EF4-FFF2-40B4-BE49-F238E27FC236}">
                <a16:creationId xmlns:a16="http://schemas.microsoft.com/office/drawing/2014/main" id="{5EEB1266-AD30-254E-BD4F-AB44B3CF08F9}"/>
              </a:ext>
            </a:extLst>
          </p:cNvPr>
          <p:cNvGrpSpPr/>
          <p:nvPr/>
        </p:nvGrpSpPr>
        <p:grpSpPr>
          <a:xfrm>
            <a:off x="904238" y="2468555"/>
            <a:ext cx="1606877" cy="571500"/>
            <a:chOff x="1537066" y="1709738"/>
            <a:chExt cx="3326549" cy="571500"/>
          </a:xfrm>
        </p:grpSpPr>
        <p:sp>
          <p:nvSpPr>
            <p:cNvPr id="104" name="Rectangle 103">
              <a:extLst>
                <a:ext uri="{FF2B5EF4-FFF2-40B4-BE49-F238E27FC236}">
                  <a16:creationId xmlns:a16="http://schemas.microsoft.com/office/drawing/2014/main" id="{95742126-4219-6E43-AF91-C627D7D96EE9}"/>
                </a:ext>
              </a:extLst>
            </p:cNvPr>
            <p:cNvSpPr/>
            <p:nvPr/>
          </p:nvSpPr>
          <p:spPr>
            <a:xfrm>
              <a:off x="1537066" y="1709738"/>
              <a:ext cx="3326549" cy="571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91440" bIns="0" numCol="1" spcCol="0" rtlCol="0" fromWordArt="0" anchor="ctr" anchorCtr="0" forceAA="0" compatLnSpc="1">
              <a:prstTxWarp prst="textNoShape">
                <a:avLst/>
              </a:prstTxWarp>
              <a:noAutofit/>
            </a:bodyPr>
            <a:lstStyle/>
            <a:p>
              <a:pPr fontAlgn="t"/>
              <a:r>
                <a:rPr lang="en-US" sz="1200" b="1" cap="all" dirty="0">
                  <a:solidFill>
                    <a:schemeClr val="accent1"/>
                  </a:solidFill>
                  <a:latin typeface="Franklin Gothic Demi" panose="020B0603020102020204" pitchFamily="34" charset="0"/>
                </a:rPr>
                <a:t>Purchase Price </a:t>
              </a:r>
              <a:br>
                <a:rPr lang="en-US" sz="1200" b="1" cap="all" dirty="0">
                  <a:solidFill>
                    <a:schemeClr val="accent1"/>
                  </a:solidFill>
                  <a:latin typeface="Franklin Gothic Demi" panose="020B0603020102020204" pitchFamily="34" charset="0"/>
                </a:rPr>
              </a:br>
              <a:r>
                <a:rPr lang="en-US" sz="900" b="1" cap="all" dirty="0">
                  <a:solidFill>
                    <a:schemeClr val="accent1"/>
                  </a:solidFill>
                  <a:latin typeface="Franklin Gothic Demi" panose="020B0603020102020204" pitchFamily="34" charset="0"/>
                </a:rPr>
                <a:t>(Aug 2014)</a:t>
              </a:r>
              <a:endParaRPr lang="en-US" sz="1200" b="1" cap="all" dirty="0">
                <a:solidFill>
                  <a:schemeClr val="accent1"/>
                </a:solidFill>
                <a:latin typeface="Franklin Gothic Demi" panose="020B0603020102020204" pitchFamily="34" charset="0"/>
              </a:endParaRPr>
            </a:p>
          </p:txBody>
        </p:sp>
        <p:cxnSp>
          <p:nvCxnSpPr>
            <p:cNvPr id="105" name="Straight Connector 104">
              <a:extLst>
                <a:ext uri="{FF2B5EF4-FFF2-40B4-BE49-F238E27FC236}">
                  <a16:creationId xmlns:a16="http://schemas.microsoft.com/office/drawing/2014/main" id="{F6050344-145A-B94C-9DA8-48822E83362E}"/>
                </a:ext>
              </a:extLst>
            </p:cNvPr>
            <p:cNvCxnSpPr>
              <a:cxnSpLocks/>
            </p:cNvCxnSpPr>
            <p:nvPr/>
          </p:nvCxnSpPr>
          <p:spPr>
            <a:xfrm>
              <a:off x="4863615" y="1768474"/>
              <a:ext cx="0" cy="512764"/>
            </a:xfrm>
            <a:prstGeom prst="line">
              <a:avLst/>
            </a:prstGeom>
            <a:ln w="9525">
              <a:solidFill>
                <a:schemeClr val="accent1"/>
              </a:solidFill>
              <a:tailEnd type="none"/>
            </a:ln>
          </p:spPr>
          <p:style>
            <a:lnRef idx="1">
              <a:schemeClr val="accent1"/>
            </a:lnRef>
            <a:fillRef idx="0">
              <a:schemeClr val="accent1"/>
            </a:fillRef>
            <a:effectRef idx="0">
              <a:schemeClr val="accent1"/>
            </a:effectRef>
            <a:fontRef idx="minor">
              <a:schemeClr val="tx1"/>
            </a:fontRef>
          </p:style>
        </p:cxnSp>
      </p:grpSp>
      <p:sp>
        <p:nvSpPr>
          <p:cNvPr id="94" name="Rectangle 93">
            <a:extLst>
              <a:ext uri="{FF2B5EF4-FFF2-40B4-BE49-F238E27FC236}">
                <a16:creationId xmlns:a16="http://schemas.microsoft.com/office/drawing/2014/main" id="{F14F66F0-995C-F148-91A8-296B2E7C96F1}"/>
              </a:ext>
            </a:extLst>
          </p:cNvPr>
          <p:cNvSpPr/>
          <p:nvPr/>
        </p:nvSpPr>
        <p:spPr>
          <a:xfrm>
            <a:off x="2598703" y="2518305"/>
            <a:ext cx="1189698" cy="537991"/>
          </a:xfrm>
          <a:prstGeom prst="rect">
            <a:avLst/>
          </a:prstGeom>
        </p:spPr>
        <p:txBody>
          <a:bodyPr lIns="0" anchor="ctr">
            <a:noAutofit/>
          </a:bodyPr>
          <a:lstStyle/>
          <a:p>
            <a:pPr lvl="0"/>
            <a:r>
              <a:rPr lang="en-US" sz="2000" baseline="30000" dirty="0">
                <a:solidFill>
                  <a:srgbClr val="4E5050"/>
                </a:solidFill>
              </a:rPr>
              <a:t>$</a:t>
            </a:r>
            <a:r>
              <a:rPr lang="en-US" sz="2000" dirty="0">
                <a:solidFill>
                  <a:srgbClr val="4E5050"/>
                </a:solidFill>
              </a:rPr>
              <a:t>251mm</a:t>
            </a:r>
          </a:p>
        </p:txBody>
      </p:sp>
      <p:sp>
        <p:nvSpPr>
          <p:cNvPr id="17" name="Freeform 16">
            <a:extLst>
              <a:ext uri="{FF2B5EF4-FFF2-40B4-BE49-F238E27FC236}">
                <a16:creationId xmlns:a16="http://schemas.microsoft.com/office/drawing/2014/main" id="{59EAFF74-EEC1-1445-8619-C8C03145432B}"/>
              </a:ext>
            </a:extLst>
          </p:cNvPr>
          <p:cNvSpPr/>
          <p:nvPr/>
        </p:nvSpPr>
        <p:spPr>
          <a:xfrm rot="16200000">
            <a:off x="11310247" y="326188"/>
            <a:ext cx="518216" cy="518217"/>
          </a:xfrm>
          <a:custGeom>
            <a:avLst/>
            <a:gdLst>
              <a:gd name="connsiteX0" fmla="*/ 471216 w 471216"/>
              <a:gd name="connsiteY0" fmla="*/ 0 h 471217"/>
              <a:gd name="connsiteX1" fmla="*/ 471216 w 471216"/>
              <a:gd name="connsiteY1" fmla="*/ 468044 h 471217"/>
              <a:gd name="connsiteX2" fmla="*/ 468043 w 471216"/>
              <a:gd name="connsiteY2" fmla="*/ 468044 h 471217"/>
              <a:gd name="connsiteX3" fmla="*/ 468043 w 471216"/>
              <a:gd name="connsiteY3" fmla="*/ 471217 h 471217"/>
              <a:gd name="connsiteX4" fmla="*/ 0 w 471216"/>
              <a:gd name="connsiteY4" fmla="*/ 471217 h 471217"/>
              <a:gd name="connsiteX5" fmla="*/ 0 w 471216"/>
              <a:gd name="connsiteY5" fmla="*/ 301629 h 471217"/>
              <a:gd name="connsiteX6" fmla="*/ 301628 w 471216"/>
              <a:gd name="connsiteY6" fmla="*/ 301629 h 471217"/>
              <a:gd name="connsiteX7" fmla="*/ 301628 w 471216"/>
              <a:gd name="connsiteY7" fmla="*/ 0 h 471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1216" h="471217">
                <a:moveTo>
                  <a:pt x="471216" y="0"/>
                </a:moveTo>
                <a:lnTo>
                  <a:pt x="471216" y="468044"/>
                </a:lnTo>
                <a:lnTo>
                  <a:pt x="468043" y="468044"/>
                </a:lnTo>
                <a:lnTo>
                  <a:pt x="468043" y="471217"/>
                </a:lnTo>
                <a:lnTo>
                  <a:pt x="0" y="471217"/>
                </a:lnTo>
                <a:lnTo>
                  <a:pt x="0" y="301629"/>
                </a:lnTo>
                <a:lnTo>
                  <a:pt x="301628" y="301629"/>
                </a:lnTo>
                <a:lnTo>
                  <a:pt x="301628" y="0"/>
                </a:lnTo>
                <a:close/>
              </a:path>
            </a:pathLst>
          </a:custGeom>
          <a:solidFill>
            <a:schemeClr val="accent4">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sp>
        <p:nvSpPr>
          <p:cNvPr id="19" name="Rectangle 18">
            <a:extLst>
              <a:ext uri="{FF2B5EF4-FFF2-40B4-BE49-F238E27FC236}">
                <a16:creationId xmlns:a16="http://schemas.microsoft.com/office/drawing/2014/main" id="{FC5BF484-3C3F-4340-AA4F-0E40860D8C6A}"/>
              </a:ext>
            </a:extLst>
          </p:cNvPr>
          <p:cNvSpPr/>
          <p:nvPr/>
        </p:nvSpPr>
        <p:spPr>
          <a:xfrm>
            <a:off x="359998" y="376603"/>
            <a:ext cx="3363590" cy="18663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sp>
        <p:nvSpPr>
          <p:cNvPr id="47" name="TextBox 46">
            <a:extLst>
              <a:ext uri="{FF2B5EF4-FFF2-40B4-BE49-F238E27FC236}">
                <a16:creationId xmlns:a16="http://schemas.microsoft.com/office/drawing/2014/main" id="{3C43EA06-8F74-744A-8DE5-CD447069E5DF}"/>
              </a:ext>
            </a:extLst>
          </p:cNvPr>
          <p:cNvSpPr txBox="1"/>
          <p:nvPr/>
        </p:nvSpPr>
        <p:spPr>
          <a:xfrm>
            <a:off x="359999" y="6389957"/>
            <a:ext cx="969264" cy="201168"/>
          </a:xfrm>
          <a:prstGeom prst="rect">
            <a:avLst/>
          </a:prstGeom>
        </p:spPr>
        <p:txBody>
          <a:bodyPr vert="horz" lIns="0" tIns="0" rIns="0" bIns="0" rtlCol="0" anchor="ctr"/>
          <a:lstStyle>
            <a:defPPr>
              <a:defRPr lang="en-US"/>
            </a:defPPr>
            <a:lvl1pPr algn="r">
              <a:defRPr sz="1000"/>
            </a:lvl1pPr>
          </a:lstStyle>
          <a:p>
            <a:pPr lvl="0" algn="l"/>
            <a:fld id="{40852B0B-9EFB-4F41-802D-346EA0745C48}" type="slidenum">
              <a:rPr lang="en-US" smtClean="0"/>
              <a:pPr lvl="0" algn="l"/>
              <a:t>25</a:t>
            </a:fld>
            <a:endParaRPr lang="en-US" dirty="0"/>
          </a:p>
        </p:txBody>
      </p:sp>
      <p:cxnSp>
        <p:nvCxnSpPr>
          <p:cNvPr id="106" name="Straight Connector 105">
            <a:extLst>
              <a:ext uri="{FF2B5EF4-FFF2-40B4-BE49-F238E27FC236}">
                <a16:creationId xmlns:a16="http://schemas.microsoft.com/office/drawing/2014/main" id="{3796AE24-3C60-2A45-8D35-17C223BF69C2}"/>
              </a:ext>
            </a:extLst>
          </p:cNvPr>
          <p:cNvCxnSpPr>
            <a:cxnSpLocks/>
          </p:cNvCxnSpPr>
          <p:nvPr/>
        </p:nvCxnSpPr>
        <p:spPr>
          <a:xfrm>
            <a:off x="5171072" y="2633934"/>
            <a:ext cx="0" cy="3445819"/>
          </a:xfrm>
          <a:prstGeom prst="line">
            <a:avLst/>
          </a:prstGeom>
          <a:ln w="12700">
            <a:solidFill>
              <a:schemeClr val="bg1">
                <a:lumMod val="85000"/>
              </a:schemeClr>
            </a:solidFill>
            <a:tailEnd type="none"/>
          </a:ln>
        </p:spPr>
        <p:style>
          <a:lnRef idx="1">
            <a:schemeClr val="accent1"/>
          </a:lnRef>
          <a:fillRef idx="0">
            <a:schemeClr val="accent1"/>
          </a:fillRef>
          <a:effectRef idx="0">
            <a:schemeClr val="accent1"/>
          </a:effectRef>
          <a:fontRef idx="minor">
            <a:schemeClr val="tx1"/>
          </a:fontRef>
        </p:style>
      </p:cxnSp>
      <p:grpSp>
        <p:nvGrpSpPr>
          <p:cNvPr id="107" name="Group 4">
            <a:extLst>
              <a:ext uri="{FF2B5EF4-FFF2-40B4-BE49-F238E27FC236}">
                <a16:creationId xmlns:a16="http://schemas.microsoft.com/office/drawing/2014/main" id="{5AE1F3EE-844F-1E46-A690-1B5572BA3C02}"/>
              </a:ext>
            </a:extLst>
          </p:cNvPr>
          <p:cNvGrpSpPr>
            <a:grpSpLocks noChangeAspect="1"/>
          </p:cNvGrpSpPr>
          <p:nvPr/>
        </p:nvGrpSpPr>
        <p:grpSpPr bwMode="auto">
          <a:xfrm>
            <a:off x="335836" y="2590131"/>
            <a:ext cx="390745" cy="390745"/>
            <a:chOff x="1704" y="24"/>
            <a:chExt cx="4272" cy="4272"/>
          </a:xfrm>
          <a:solidFill>
            <a:schemeClr val="accent2"/>
          </a:solidFill>
        </p:grpSpPr>
        <p:sp>
          <p:nvSpPr>
            <p:cNvPr id="108" name="Freeform 5">
              <a:extLst>
                <a:ext uri="{FF2B5EF4-FFF2-40B4-BE49-F238E27FC236}">
                  <a16:creationId xmlns:a16="http://schemas.microsoft.com/office/drawing/2014/main" id="{7D6005C7-0542-6D4B-B35D-1FC3252B0393}"/>
                </a:ext>
              </a:extLst>
            </p:cNvPr>
            <p:cNvSpPr>
              <a:spLocks noEditPoints="1"/>
            </p:cNvSpPr>
            <p:nvPr/>
          </p:nvSpPr>
          <p:spPr bwMode="auto">
            <a:xfrm>
              <a:off x="2306" y="630"/>
              <a:ext cx="846" cy="842"/>
            </a:xfrm>
            <a:custGeom>
              <a:avLst/>
              <a:gdLst>
                <a:gd name="T0" fmla="*/ 382 w 846"/>
                <a:gd name="T1" fmla="*/ 840 h 842"/>
                <a:gd name="T2" fmla="*/ 262 w 846"/>
                <a:gd name="T3" fmla="*/ 810 h 842"/>
                <a:gd name="T4" fmla="*/ 154 w 846"/>
                <a:gd name="T5" fmla="*/ 746 h 842"/>
                <a:gd name="T6" fmla="*/ 96 w 846"/>
                <a:gd name="T7" fmla="*/ 688 h 842"/>
                <a:gd name="T8" fmla="*/ 32 w 846"/>
                <a:gd name="T9" fmla="*/ 582 h 842"/>
                <a:gd name="T10" fmla="*/ 2 w 846"/>
                <a:gd name="T11" fmla="*/ 462 h 842"/>
                <a:gd name="T12" fmla="*/ 2 w 846"/>
                <a:gd name="T13" fmla="*/ 378 h 842"/>
                <a:gd name="T14" fmla="*/ 32 w 846"/>
                <a:gd name="T15" fmla="*/ 256 h 842"/>
                <a:gd name="T16" fmla="*/ 96 w 846"/>
                <a:gd name="T17" fmla="*/ 150 h 842"/>
                <a:gd name="T18" fmla="*/ 156 w 846"/>
                <a:gd name="T19" fmla="*/ 92 h 842"/>
                <a:gd name="T20" fmla="*/ 262 w 846"/>
                <a:gd name="T21" fmla="*/ 30 h 842"/>
                <a:gd name="T22" fmla="*/ 382 w 846"/>
                <a:gd name="T23" fmla="*/ 2 h 842"/>
                <a:gd name="T24" fmla="*/ 504 w 846"/>
                <a:gd name="T25" fmla="*/ 8 h 842"/>
                <a:gd name="T26" fmla="*/ 622 w 846"/>
                <a:gd name="T27" fmla="*/ 46 h 842"/>
                <a:gd name="T28" fmla="*/ 722 w 846"/>
                <a:gd name="T29" fmla="*/ 120 h 842"/>
                <a:gd name="T30" fmla="*/ 776 w 846"/>
                <a:gd name="T31" fmla="*/ 186 h 842"/>
                <a:gd name="T32" fmla="*/ 830 w 846"/>
                <a:gd name="T33" fmla="*/ 298 h 842"/>
                <a:gd name="T34" fmla="*/ 846 w 846"/>
                <a:gd name="T35" fmla="*/ 420 h 842"/>
                <a:gd name="T36" fmla="*/ 830 w 846"/>
                <a:gd name="T37" fmla="*/ 540 h 842"/>
                <a:gd name="T38" fmla="*/ 776 w 846"/>
                <a:gd name="T39" fmla="*/ 652 h 842"/>
                <a:gd name="T40" fmla="*/ 722 w 846"/>
                <a:gd name="T41" fmla="*/ 718 h 842"/>
                <a:gd name="T42" fmla="*/ 622 w 846"/>
                <a:gd name="T43" fmla="*/ 794 h 842"/>
                <a:gd name="T44" fmla="*/ 506 w 846"/>
                <a:gd name="T45" fmla="*/ 834 h 842"/>
                <a:gd name="T46" fmla="*/ 424 w 846"/>
                <a:gd name="T47" fmla="*/ 842 h 842"/>
                <a:gd name="T48" fmla="*/ 404 w 846"/>
                <a:gd name="T49" fmla="*/ 232 h 842"/>
                <a:gd name="T50" fmla="*/ 352 w 846"/>
                <a:gd name="T51" fmla="*/ 246 h 842"/>
                <a:gd name="T52" fmla="*/ 304 w 846"/>
                <a:gd name="T53" fmla="*/ 274 h 842"/>
                <a:gd name="T54" fmla="*/ 278 w 846"/>
                <a:gd name="T55" fmla="*/ 300 h 842"/>
                <a:gd name="T56" fmla="*/ 250 w 846"/>
                <a:gd name="T57" fmla="*/ 348 h 842"/>
                <a:gd name="T58" fmla="*/ 236 w 846"/>
                <a:gd name="T59" fmla="*/ 400 h 842"/>
                <a:gd name="T60" fmla="*/ 236 w 846"/>
                <a:gd name="T61" fmla="*/ 438 h 842"/>
                <a:gd name="T62" fmla="*/ 250 w 846"/>
                <a:gd name="T63" fmla="*/ 492 h 842"/>
                <a:gd name="T64" fmla="*/ 278 w 846"/>
                <a:gd name="T65" fmla="*/ 538 h 842"/>
                <a:gd name="T66" fmla="*/ 304 w 846"/>
                <a:gd name="T67" fmla="*/ 564 h 842"/>
                <a:gd name="T68" fmla="*/ 352 w 846"/>
                <a:gd name="T69" fmla="*/ 592 h 842"/>
                <a:gd name="T70" fmla="*/ 406 w 846"/>
                <a:gd name="T71" fmla="*/ 604 h 842"/>
                <a:gd name="T72" fmla="*/ 460 w 846"/>
                <a:gd name="T73" fmla="*/ 602 h 842"/>
                <a:gd name="T74" fmla="*/ 512 w 846"/>
                <a:gd name="T75" fmla="*/ 584 h 842"/>
                <a:gd name="T76" fmla="*/ 556 w 846"/>
                <a:gd name="T77" fmla="*/ 552 h 842"/>
                <a:gd name="T78" fmla="*/ 580 w 846"/>
                <a:gd name="T79" fmla="*/ 522 h 842"/>
                <a:gd name="T80" fmla="*/ 604 w 846"/>
                <a:gd name="T81" fmla="*/ 472 h 842"/>
                <a:gd name="T82" fmla="*/ 612 w 846"/>
                <a:gd name="T83" fmla="*/ 420 h 842"/>
                <a:gd name="T84" fmla="*/ 604 w 846"/>
                <a:gd name="T85" fmla="*/ 366 h 842"/>
                <a:gd name="T86" fmla="*/ 580 w 846"/>
                <a:gd name="T87" fmla="*/ 316 h 842"/>
                <a:gd name="T88" fmla="*/ 556 w 846"/>
                <a:gd name="T89" fmla="*/ 286 h 842"/>
                <a:gd name="T90" fmla="*/ 512 w 846"/>
                <a:gd name="T91" fmla="*/ 252 h 842"/>
                <a:gd name="T92" fmla="*/ 460 w 846"/>
                <a:gd name="T93" fmla="*/ 234 h 842"/>
                <a:gd name="T94" fmla="*/ 424 w 846"/>
                <a:gd name="T95" fmla="*/ 230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46" h="842">
                  <a:moveTo>
                    <a:pt x="424" y="842"/>
                  </a:moveTo>
                  <a:lnTo>
                    <a:pt x="424" y="842"/>
                  </a:lnTo>
                  <a:lnTo>
                    <a:pt x="382" y="840"/>
                  </a:lnTo>
                  <a:lnTo>
                    <a:pt x="340" y="834"/>
                  </a:lnTo>
                  <a:lnTo>
                    <a:pt x="300" y="824"/>
                  </a:lnTo>
                  <a:lnTo>
                    <a:pt x="262" y="810"/>
                  </a:lnTo>
                  <a:lnTo>
                    <a:pt x="224" y="794"/>
                  </a:lnTo>
                  <a:lnTo>
                    <a:pt x="188" y="772"/>
                  </a:lnTo>
                  <a:lnTo>
                    <a:pt x="154" y="746"/>
                  </a:lnTo>
                  <a:lnTo>
                    <a:pt x="124" y="718"/>
                  </a:lnTo>
                  <a:lnTo>
                    <a:pt x="124" y="718"/>
                  </a:lnTo>
                  <a:lnTo>
                    <a:pt x="96" y="688"/>
                  </a:lnTo>
                  <a:lnTo>
                    <a:pt x="70" y="654"/>
                  </a:lnTo>
                  <a:lnTo>
                    <a:pt x="50" y="618"/>
                  </a:lnTo>
                  <a:lnTo>
                    <a:pt x="32" y="582"/>
                  </a:lnTo>
                  <a:lnTo>
                    <a:pt x="18" y="542"/>
                  </a:lnTo>
                  <a:lnTo>
                    <a:pt x="8" y="502"/>
                  </a:lnTo>
                  <a:lnTo>
                    <a:pt x="2" y="462"/>
                  </a:lnTo>
                  <a:lnTo>
                    <a:pt x="0" y="420"/>
                  </a:lnTo>
                  <a:lnTo>
                    <a:pt x="0" y="420"/>
                  </a:lnTo>
                  <a:lnTo>
                    <a:pt x="2" y="378"/>
                  </a:lnTo>
                  <a:lnTo>
                    <a:pt x="8" y="336"/>
                  </a:lnTo>
                  <a:lnTo>
                    <a:pt x="18" y="296"/>
                  </a:lnTo>
                  <a:lnTo>
                    <a:pt x="32" y="256"/>
                  </a:lnTo>
                  <a:lnTo>
                    <a:pt x="50" y="220"/>
                  </a:lnTo>
                  <a:lnTo>
                    <a:pt x="70" y="184"/>
                  </a:lnTo>
                  <a:lnTo>
                    <a:pt x="96" y="150"/>
                  </a:lnTo>
                  <a:lnTo>
                    <a:pt x="124" y="120"/>
                  </a:lnTo>
                  <a:lnTo>
                    <a:pt x="124" y="120"/>
                  </a:lnTo>
                  <a:lnTo>
                    <a:pt x="156" y="92"/>
                  </a:lnTo>
                  <a:lnTo>
                    <a:pt x="188" y="68"/>
                  </a:lnTo>
                  <a:lnTo>
                    <a:pt x="224" y="46"/>
                  </a:lnTo>
                  <a:lnTo>
                    <a:pt x="262" y="30"/>
                  </a:lnTo>
                  <a:lnTo>
                    <a:pt x="302" y="16"/>
                  </a:lnTo>
                  <a:lnTo>
                    <a:pt x="342" y="8"/>
                  </a:lnTo>
                  <a:lnTo>
                    <a:pt x="382" y="2"/>
                  </a:lnTo>
                  <a:lnTo>
                    <a:pt x="424" y="0"/>
                  </a:lnTo>
                  <a:lnTo>
                    <a:pt x="464" y="2"/>
                  </a:lnTo>
                  <a:lnTo>
                    <a:pt x="504" y="8"/>
                  </a:lnTo>
                  <a:lnTo>
                    <a:pt x="544" y="16"/>
                  </a:lnTo>
                  <a:lnTo>
                    <a:pt x="584" y="30"/>
                  </a:lnTo>
                  <a:lnTo>
                    <a:pt x="622" y="46"/>
                  </a:lnTo>
                  <a:lnTo>
                    <a:pt x="658" y="66"/>
                  </a:lnTo>
                  <a:lnTo>
                    <a:pt x="692" y="92"/>
                  </a:lnTo>
                  <a:lnTo>
                    <a:pt x="722" y="120"/>
                  </a:lnTo>
                  <a:lnTo>
                    <a:pt x="722" y="120"/>
                  </a:lnTo>
                  <a:lnTo>
                    <a:pt x="752" y="152"/>
                  </a:lnTo>
                  <a:lnTo>
                    <a:pt x="776" y="186"/>
                  </a:lnTo>
                  <a:lnTo>
                    <a:pt x="798" y="222"/>
                  </a:lnTo>
                  <a:lnTo>
                    <a:pt x="816" y="260"/>
                  </a:lnTo>
                  <a:lnTo>
                    <a:pt x="830" y="298"/>
                  </a:lnTo>
                  <a:lnTo>
                    <a:pt x="838" y="338"/>
                  </a:lnTo>
                  <a:lnTo>
                    <a:pt x="844" y="378"/>
                  </a:lnTo>
                  <a:lnTo>
                    <a:pt x="846" y="420"/>
                  </a:lnTo>
                  <a:lnTo>
                    <a:pt x="844" y="460"/>
                  </a:lnTo>
                  <a:lnTo>
                    <a:pt x="838" y="500"/>
                  </a:lnTo>
                  <a:lnTo>
                    <a:pt x="830" y="540"/>
                  </a:lnTo>
                  <a:lnTo>
                    <a:pt x="816" y="578"/>
                  </a:lnTo>
                  <a:lnTo>
                    <a:pt x="798" y="616"/>
                  </a:lnTo>
                  <a:lnTo>
                    <a:pt x="776" y="652"/>
                  </a:lnTo>
                  <a:lnTo>
                    <a:pt x="752" y="686"/>
                  </a:lnTo>
                  <a:lnTo>
                    <a:pt x="722" y="718"/>
                  </a:lnTo>
                  <a:lnTo>
                    <a:pt x="722" y="718"/>
                  </a:lnTo>
                  <a:lnTo>
                    <a:pt x="692" y="748"/>
                  </a:lnTo>
                  <a:lnTo>
                    <a:pt x="658" y="772"/>
                  </a:lnTo>
                  <a:lnTo>
                    <a:pt x="622" y="794"/>
                  </a:lnTo>
                  <a:lnTo>
                    <a:pt x="586" y="810"/>
                  </a:lnTo>
                  <a:lnTo>
                    <a:pt x="546" y="824"/>
                  </a:lnTo>
                  <a:lnTo>
                    <a:pt x="506" y="834"/>
                  </a:lnTo>
                  <a:lnTo>
                    <a:pt x="466" y="840"/>
                  </a:lnTo>
                  <a:lnTo>
                    <a:pt x="424" y="842"/>
                  </a:lnTo>
                  <a:lnTo>
                    <a:pt x="424" y="842"/>
                  </a:lnTo>
                  <a:close/>
                  <a:moveTo>
                    <a:pt x="424" y="230"/>
                  </a:moveTo>
                  <a:lnTo>
                    <a:pt x="424" y="230"/>
                  </a:lnTo>
                  <a:lnTo>
                    <a:pt x="404" y="232"/>
                  </a:lnTo>
                  <a:lnTo>
                    <a:pt x="386" y="234"/>
                  </a:lnTo>
                  <a:lnTo>
                    <a:pt x="368" y="238"/>
                  </a:lnTo>
                  <a:lnTo>
                    <a:pt x="352" y="246"/>
                  </a:lnTo>
                  <a:lnTo>
                    <a:pt x="334" y="252"/>
                  </a:lnTo>
                  <a:lnTo>
                    <a:pt x="320" y="262"/>
                  </a:lnTo>
                  <a:lnTo>
                    <a:pt x="304" y="274"/>
                  </a:lnTo>
                  <a:lnTo>
                    <a:pt x="290" y="286"/>
                  </a:lnTo>
                  <a:lnTo>
                    <a:pt x="290" y="286"/>
                  </a:lnTo>
                  <a:lnTo>
                    <a:pt x="278" y="300"/>
                  </a:lnTo>
                  <a:lnTo>
                    <a:pt x="266" y="314"/>
                  </a:lnTo>
                  <a:lnTo>
                    <a:pt x="258" y="330"/>
                  </a:lnTo>
                  <a:lnTo>
                    <a:pt x="250" y="348"/>
                  </a:lnTo>
                  <a:lnTo>
                    <a:pt x="244" y="364"/>
                  </a:lnTo>
                  <a:lnTo>
                    <a:pt x="238" y="382"/>
                  </a:lnTo>
                  <a:lnTo>
                    <a:pt x="236" y="400"/>
                  </a:lnTo>
                  <a:lnTo>
                    <a:pt x="236" y="420"/>
                  </a:lnTo>
                  <a:lnTo>
                    <a:pt x="236" y="420"/>
                  </a:lnTo>
                  <a:lnTo>
                    <a:pt x="236" y="438"/>
                  </a:lnTo>
                  <a:lnTo>
                    <a:pt x="238" y="456"/>
                  </a:lnTo>
                  <a:lnTo>
                    <a:pt x="244" y="474"/>
                  </a:lnTo>
                  <a:lnTo>
                    <a:pt x="250" y="492"/>
                  </a:lnTo>
                  <a:lnTo>
                    <a:pt x="258" y="508"/>
                  </a:lnTo>
                  <a:lnTo>
                    <a:pt x="266" y="524"/>
                  </a:lnTo>
                  <a:lnTo>
                    <a:pt x="278" y="538"/>
                  </a:lnTo>
                  <a:lnTo>
                    <a:pt x="290" y="552"/>
                  </a:lnTo>
                  <a:lnTo>
                    <a:pt x="290" y="552"/>
                  </a:lnTo>
                  <a:lnTo>
                    <a:pt x="304" y="564"/>
                  </a:lnTo>
                  <a:lnTo>
                    <a:pt x="320" y="576"/>
                  </a:lnTo>
                  <a:lnTo>
                    <a:pt x="336" y="584"/>
                  </a:lnTo>
                  <a:lnTo>
                    <a:pt x="352" y="592"/>
                  </a:lnTo>
                  <a:lnTo>
                    <a:pt x="370" y="598"/>
                  </a:lnTo>
                  <a:lnTo>
                    <a:pt x="386" y="602"/>
                  </a:lnTo>
                  <a:lnTo>
                    <a:pt x="406" y="604"/>
                  </a:lnTo>
                  <a:lnTo>
                    <a:pt x="424" y="606"/>
                  </a:lnTo>
                  <a:lnTo>
                    <a:pt x="442" y="604"/>
                  </a:lnTo>
                  <a:lnTo>
                    <a:pt x="460" y="602"/>
                  </a:lnTo>
                  <a:lnTo>
                    <a:pt x="478" y="598"/>
                  </a:lnTo>
                  <a:lnTo>
                    <a:pt x="494" y="592"/>
                  </a:lnTo>
                  <a:lnTo>
                    <a:pt x="512" y="584"/>
                  </a:lnTo>
                  <a:lnTo>
                    <a:pt x="528" y="576"/>
                  </a:lnTo>
                  <a:lnTo>
                    <a:pt x="542" y="564"/>
                  </a:lnTo>
                  <a:lnTo>
                    <a:pt x="556" y="552"/>
                  </a:lnTo>
                  <a:lnTo>
                    <a:pt x="556" y="552"/>
                  </a:lnTo>
                  <a:lnTo>
                    <a:pt x="570" y="538"/>
                  </a:lnTo>
                  <a:lnTo>
                    <a:pt x="580" y="522"/>
                  </a:lnTo>
                  <a:lnTo>
                    <a:pt x="590" y="506"/>
                  </a:lnTo>
                  <a:lnTo>
                    <a:pt x="598" y="490"/>
                  </a:lnTo>
                  <a:lnTo>
                    <a:pt x="604" y="472"/>
                  </a:lnTo>
                  <a:lnTo>
                    <a:pt x="608" y="456"/>
                  </a:lnTo>
                  <a:lnTo>
                    <a:pt x="610" y="438"/>
                  </a:lnTo>
                  <a:lnTo>
                    <a:pt x="612" y="420"/>
                  </a:lnTo>
                  <a:lnTo>
                    <a:pt x="610" y="402"/>
                  </a:lnTo>
                  <a:lnTo>
                    <a:pt x="608" y="384"/>
                  </a:lnTo>
                  <a:lnTo>
                    <a:pt x="604" y="366"/>
                  </a:lnTo>
                  <a:lnTo>
                    <a:pt x="598" y="348"/>
                  </a:lnTo>
                  <a:lnTo>
                    <a:pt x="590" y="332"/>
                  </a:lnTo>
                  <a:lnTo>
                    <a:pt x="580" y="316"/>
                  </a:lnTo>
                  <a:lnTo>
                    <a:pt x="570" y="300"/>
                  </a:lnTo>
                  <a:lnTo>
                    <a:pt x="556" y="286"/>
                  </a:lnTo>
                  <a:lnTo>
                    <a:pt x="556" y="286"/>
                  </a:lnTo>
                  <a:lnTo>
                    <a:pt x="542" y="274"/>
                  </a:lnTo>
                  <a:lnTo>
                    <a:pt x="528" y="262"/>
                  </a:lnTo>
                  <a:lnTo>
                    <a:pt x="512" y="252"/>
                  </a:lnTo>
                  <a:lnTo>
                    <a:pt x="496" y="246"/>
                  </a:lnTo>
                  <a:lnTo>
                    <a:pt x="478" y="238"/>
                  </a:lnTo>
                  <a:lnTo>
                    <a:pt x="460" y="234"/>
                  </a:lnTo>
                  <a:lnTo>
                    <a:pt x="442" y="232"/>
                  </a:lnTo>
                  <a:lnTo>
                    <a:pt x="424" y="230"/>
                  </a:lnTo>
                  <a:lnTo>
                    <a:pt x="424" y="230"/>
                  </a:lnTo>
                  <a:close/>
                </a:path>
              </a:pathLst>
            </a:custGeom>
            <a:grpFill/>
            <a:ln>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9" name="Freeform 6">
              <a:extLst>
                <a:ext uri="{FF2B5EF4-FFF2-40B4-BE49-F238E27FC236}">
                  <a16:creationId xmlns:a16="http://schemas.microsoft.com/office/drawing/2014/main" id="{81E627CC-5C08-A44D-8496-B81E429F6FB6}"/>
                </a:ext>
              </a:extLst>
            </p:cNvPr>
            <p:cNvSpPr>
              <a:spLocks/>
            </p:cNvSpPr>
            <p:nvPr/>
          </p:nvSpPr>
          <p:spPr bwMode="auto">
            <a:xfrm>
              <a:off x="3574" y="1462"/>
              <a:ext cx="1274" cy="1274"/>
            </a:xfrm>
            <a:custGeom>
              <a:avLst/>
              <a:gdLst>
                <a:gd name="T0" fmla="*/ 1158 w 1274"/>
                <a:gd name="T1" fmla="*/ 1274 h 1274"/>
                <a:gd name="T2" fmla="*/ 1158 w 1274"/>
                <a:gd name="T3" fmla="*/ 1274 h 1274"/>
                <a:gd name="T4" fmla="*/ 1134 w 1274"/>
                <a:gd name="T5" fmla="*/ 1272 h 1274"/>
                <a:gd name="T6" fmla="*/ 1112 w 1274"/>
                <a:gd name="T7" fmla="*/ 1266 h 1274"/>
                <a:gd name="T8" fmla="*/ 1092 w 1274"/>
                <a:gd name="T9" fmla="*/ 1254 h 1274"/>
                <a:gd name="T10" fmla="*/ 1082 w 1274"/>
                <a:gd name="T11" fmla="*/ 1248 h 1274"/>
                <a:gd name="T12" fmla="*/ 1074 w 1274"/>
                <a:gd name="T13" fmla="*/ 1240 h 1274"/>
                <a:gd name="T14" fmla="*/ 34 w 1274"/>
                <a:gd name="T15" fmla="*/ 200 h 1274"/>
                <a:gd name="T16" fmla="*/ 34 w 1274"/>
                <a:gd name="T17" fmla="*/ 200 h 1274"/>
                <a:gd name="T18" fmla="*/ 26 w 1274"/>
                <a:gd name="T19" fmla="*/ 192 h 1274"/>
                <a:gd name="T20" fmla="*/ 20 w 1274"/>
                <a:gd name="T21" fmla="*/ 182 h 1274"/>
                <a:gd name="T22" fmla="*/ 10 w 1274"/>
                <a:gd name="T23" fmla="*/ 162 h 1274"/>
                <a:gd name="T24" fmla="*/ 2 w 1274"/>
                <a:gd name="T25" fmla="*/ 140 h 1274"/>
                <a:gd name="T26" fmla="*/ 0 w 1274"/>
                <a:gd name="T27" fmla="*/ 118 h 1274"/>
                <a:gd name="T28" fmla="*/ 2 w 1274"/>
                <a:gd name="T29" fmla="*/ 94 h 1274"/>
                <a:gd name="T30" fmla="*/ 10 w 1274"/>
                <a:gd name="T31" fmla="*/ 74 h 1274"/>
                <a:gd name="T32" fmla="*/ 20 w 1274"/>
                <a:gd name="T33" fmla="*/ 52 h 1274"/>
                <a:gd name="T34" fmla="*/ 26 w 1274"/>
                <a:gd name="T35" fmla="*/ 44 h 1274"/>
                <a:gd name="T36" fmla="*/ 34 w 1274"/>
                <a:gd name="T37" fmla="*/ 34 h 1274"/>
                <a:gd name="T38" fmla="*/ 34 w 1274"/>
                <a:gd name="T39" fmla="*/ 34 h 1274"/>
                <a:gd name="T40" fmla="*/ 44 w 1274"/>
                <a:gd name="T41" fmla="*/ 26 h 1274"/>
                <a:gd name="T42" fmla="*/ 54 w 1274"/>
                <a:gd name="T43" fmla="*/ 20 h 1274"/>
                <a:gd name="T44" fmla="*/ 74 w 1274"/>
                <a:gd name="T45" fmla="*/ 8 h 1274"/>
                <a:gd name="T46" fmla="*/ 96 w 1274"/>
                <a:gd name="T47" fmla="*/ 2 h 1274"/>
                <a:gd name="T48" fmla="*/ 118 w 1274"/>
                <a:gd name="T49" fmla="*/ 0 h 1274"/>
                <a:gd name="T50" fmla="*/ 140 w 1274"/>
                <a:gd name="T51" fmla="*/ 2 h 1274"/>
                <a:gd name="T52" fmla="*/ 162 w 1274"/>
                <a:gd name="T53" fmla="*/ 8 h 1274"/>
                <a:gd name="T54" fmla="*/ 182 w 1274"/>
                <a:gd name="T55" fmla="*/ 20 h 1274"/>
                <a:gd name="T56" fmla="*/ 192 w 1274"/>
                <a:gd name="T57" fmla="*/ 26 h 1274"/>
                <a:gd name="T58" fmla="*/ 202 w 1274"/>
                <a:gd name="T59" fmla="*/ 34 h 1274"/>
                <a:gd name="T60" fmla="*/ 1240 w 1274"/>
                <a:gd name="T61" fmla="*/ 1074 h 1274"/>
                <a:gd name="T62" fmla="*/ 1240 w 1274"/>
                <a:gd name="T63" fmla="*/ 1074 h 1274"/>
                <a:gd name="T64" fmla="*/ 1248 w 1274"/>
                <a:gd name="T65" fmla="*/ 1082 h 1274"/>
                <a:gd name="T66" fmla="*/ 1256 w 1274"/>
                <a:gd name="T67" fmla="*/ 1092 h 1274"/>
                <a:gd name="T68" fmla="*/ 1266 w 1274"/>
                <a:gd name="T69" fmla="*/ 1112 h 1274"/>
                <a:gd name="T70" fmla="*/ 1272 w 1274"/>
                <a:gd name="T71" fmla="*/ 1134 h 1274"/>
                <a:gd name="T72" fmla="*/ 1274 w 1274"/>
                <a:gd name="T73" fmla="*/ 1156 h 1274"/>
                <a:gd name="T74" fmla="*/ 1272 w 1274"/>
                <a:gd name="T75" fmla="*/ 1178 h 1274"/>
                <a:gd name="T76" fmla="*/ 1266 w 1274"/>
                <a:gd name="T77" fmla="*/ 1200 h 1274"/>
                <a:gd name="T78" fmla="*/ 1256 w 1274"/>
                <a:gd name="T79" fmla="*/ 1222 h 1274"/>
                <a:gd name="T80" fmla="*/ 1248 w 1274"/>
                <a:gd name="T81" fmla="*/ 1230 h 1274"/>
                <a:gd name="T82" fmla="*/ 1240 w 1274"/>
                <a:gd name="T83" fmla="*/ 1240 h 1274"/>
                <a:gd name="T84" fmla="*/ 1240 w 1274"/>
                <a:gd name="T85" fmla="*/ 1240 h 1274"/>
                <a:gd name="T86" fmla="*/ 1232 w 1274"/>
                <a:gd name="T87" fmla="*/ 1248 h 1274"/>
                <a:gd name="T88" fmla="*/ 1222 w 1274"/>
                <a:gd name="T89" fmla="*/ 1254 h 1274"/>
                <a:gd name="T90" fmla="*/ 1202 w 1274"/>
                <a:gd name="T91" fmla="*/ 1266 h 1274"/>
                <a:gd name="T92" fmla="*/ 1180 w 1274"/>
                <a:gd name="T93" fmla="*/ 1272 h 1274"/>
                <a:gd name="T94" fmla="*/ 1158 w 1274"/>
                <a:gd name="T95" fmla="*/ 1274 h 1274"/>
                <a:gd name="T96" fmla="*/ 1158 w 1274"/>
                <a:gd name="T97" fmla="*/ 1274 h 1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74" h="1274">
                  <a:moveTo>
                    <a:pt x="1158" y="1274"/>
                  </a:moveTo>
                  <a:lnTo>
                    <a:pt x="1158" y="1274"/>
                  </a:lnTo>
                  <a:lnTo>
                    <a:pt x="1134" y="1272"/>
                  </a:lnTo>
                  <a:lnTo>
                    <a:pt x="1112" y="1266"/>
                  </a:lnTo>
                  <a:lnTo>
                    <a:pt x="1092" y="1254"/>
                  </a:lnTo>
                  <a:lnTo>
                    <a:pt x="1082" y="1248"/>
                  </a:lnTo>
                  <a:lnTo>
                    <a:pt x="1074" y="1240"/>
                  </a:lnTo>
                  <a:lnTo>
                    <a:pt x="34" y="200"/>
                  </a:lnTo>
                  <a:lnTo>
                    <a:pt x="34" y="200"/>
                  </a:lnTo>
                  <a:lnTo>
                    <a:pt x="26" y="192"/>
                  </a:lnTo>
                  <a:lnTo>
                    <a:pt x="20" y="182"/>
                  </a:lnTo>
                  <a:lnTo>
                    <a:pt x="10" y="162"/>
                  </a:lnTo>
                  <a:lnTo>
                    <a:pt x="2" y="140"/>
                  </a:lnTo>
                  <a:lnTo>
                    <a:pt x="0" y="118"/>
                  </a:lnTo>
                  <a:lnTo>
                    <a:pt x="2" y="94"/>
                  </a:lnTo>
                  <a:lnTo>
                    <a:pt x="10" y="74"/>
                  </a:lnTo>
                  <a:lnTo>
                    <a:pt x="20" y="52"/>
                  </a:lnTo>
                  <a:lnTo>
                    <a:pt x="26" y="44"/>
                  </a:lnTo>
                  <a:lnTo>
                    <a:pt x="34" y="34"/>
                  </a:lnTo>
                  <a:lnTo>
                    <a:pt x="34" y="34"/>
                  </a:lnTo>
                  <a:lnTo>
                    <a:pt x="44" y="26"/>
                  </a:lnTo>
                  <a:lnTo>
                    <a:pt x="54" y="20"/>
                  </a:lnTo>
                  <a:lnTo>
                    <a:pt x="74" y="8"/>
                  </a:lnTo>
                  <a:lnTo>
                    <a:pt x="96" y="2"/>
                  </a:lnTo>
                  <a:lnTo>
                    <a:pt x="118" y="0"/>
                  </a:lnTo>
                  <a:lnTo>
                    <a:pt x="140" y="2"/>
                  </a:lnTo>
                  <a:lnTo>
                    <a:pt x="162" y="8"/>
                  </a:lnTo>
                  <a:lnTo>
                    <a:pt x="182" y="20"/>
                  </a:lnTo>
                  <a:lnTo>
                    <a:pt x="192" y="26"/>
                  </a:lnTo>
                  <a:lnTo>
                    <a:pt x="202" y="34"/>
                  </a:lnTo>
                  <a:lnTo>
                    <a:pt x="1240" y="1074"/>
                  </a:lnTo>
                  <a:lnTo>
                    <a:pt x="1240" y="1074"/>
                  </a:lnTo>
                  <a:lnTo>
                    <a:pt x="1248" y="1082"/>
                  </a:lnTo>
                  <a:lnTo>
                    <a:pt x="1256" y="1092"/>
                  </a:lnTo>
                  <a:lnTo>
                    <a:pt x="1266" y="1112"/>
                  </a:lnTo>
                  <a:lnTo>
                    <a:pt x="1272" y="1134"/>
                  </a:lnTo>
                  <a:lnTo>
                    <a:pt x="1274" y="1156"/>
                  </a:lnTo>
                  <a:lnTo>
                    <a:pt x="1272" y="1178"/>
                  </a:lnTo>
                  <a:lnTo>
                    <a:pt x="1266" y="1200"/>
                  </a:lnTo>
                  <a:lnTo>
                    <a:pt x="1256" y="1222"/>
                  </a:lnTo>
                  <a:lnTo>
                    <a:pt x="1248" y="1230"/>
                  </a:lnTo>
                  <a:lnTo>
                    <a:pt x="1240" y="1240"/>
                  </a:lnTo>
                  <a:lnTo>
                    <a:pt x="1240" y="1240"/>
                  </a:lnTo>
                  <a:lnTo>
                    <a:pt x="1232" y="1248"/>
                  </a:lnTo>
                  <a:lnTo>
                    <a:pt x="1222" y="1254"/>
                  </a:lnTo>
                  <a:lnTo>
                    <a:pt x="1202" y="1266"/>
                  </a:lnTo>
                  <a:lnTo>
                    <a:pt x="1180" y="1272"/>
                  </a:lnTo>
                  <a:lnTo>
                    <a:pt x="1158" y="1274"/>
                  </a:lnTo>
                  <a:lnTo>
                    <a:pt x="1158" y="1274"/>
                  </a:lnTo>
                  <a:close/>
                </a:path>
              </a:pathLst>
            </a:custGeom>
            <a:grpFill/>
            <a:ln>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0" name="Freeform 7">
              <a:extLst>
                <a:ext uri="{FF2B5EF4-FFF2-40B4-BE49-F238E27FC236}">
                  <a16:creationId xmlns:a16="http://schemas.microsoft.com/office/drawing/2014/main" id="{D996A5B5-3411-6040-A59A-47E248593588}"/>
                </a:ext>
              </a:extLst>
            </p:cNvPr>
            <p:cNvSpPr>
              <a:spLocks/>
            </p:cNvSpPr>
            <p:nvPr/>
          </p:nvSpPr>
          <p:spPr bwMode="auto">
            <a:xfrm>
              <a:off x="3142" y="1894"/>
              <a:ext cx="1274" cy="1274"/>
            </a:xfrm>
            <a:custGeom>
              <a:avLst/>
              <a:gdLst>
                <a:gd name="T0" fmla="*/ 1156 w 1274"/>
                <a:gd name="T1" fmla="*/ 1274 h 1274"/>
                <a:gd name="T2" fmla="*/ 1156 w 1274"/>
                <a:gd name="T3" fmla="*/ 1274 h 1274"/>
                <a:gd name="T4" fmla="*/ 1134 w 1274"/>
                <a:gd name="T5" fmla="*/ 1272 h 1274"/>
                <a:gd name="T6" fmla="*/ 1112 w 1274"/>
                <a:gd name="T7" fmla="*/ 1266 h 1274"/>
                <a:gd name="T8" fmla="*/ 1092 w 1274"/>
                <a:gd name="T9" fmla="*/ 1256 h 1274"/>
                <a:gd name="T10" fmla="*/ 1082 w 1274"/>
                <a:gd name="T11" fmla="*/ 1248 h 1274"/>
                <a:gd name="T12" fmla="*/ 1074 w 1274"/>
                <a:gd name="T13" fmla="*/ 1240 h 1274"/>
                <a:gd name="T14" fmla="*/ 34 w 1274"/>
                <a:gd name="T15" fmla="*/ 202 h 1274"/>
                <a:gd name="T16" fmla="*/ 34 w 1274"/>
                <a:gd name="T17" fmla="*/ 202 h 1274"/>
                <a:gd name="T18" fmla="*/ 26 w 1274"/>
                <a:gd name="T19" fmla="*/ 192 h 1274"/>
                <a:gd name="T20" fmla="*/ 20 w 1274"/>
                <a:gd name="T21" fmla="*/ 182 h 1274"/>
                <a:gd name="T22" fmla="*/ 8 w 1274"/>
                <a:gd name="T23" fmla="*/ 162 h 1274"/>
                <a:gd name="T24" fmla="*/ 2 w 1274"/>
                <a:gd name="T25" fmla="*/ 140 h 1274"/>
                <a:gd name="T26" fmla="*/ 0 w 1274"/>
                <a:gd name="T27" fmla="*/ 118 h 1274"/>
                <a:gd name="T28" fmla="*/ 2 w 1274"/>
                <a:gd name="T29" fmla="*/ 96 h 1274"/>
                <a:gd name="T30" fmla="*/ 8 w 1274"/>
                <a:gd name="T31" fmla="*/ 74 h 1274"/>
                <a:gd name="T32" fmla="*/ 20 w 1274"/>
                <a:gd name="T33" fmla="*/ 54 h 1274"/>
                <a:gd name="T34" fmla="*/ 26 w 1274"/>
                <a:gd name="T35" fmla="*/ 44 h 1274"/>
                <a:gd name="T36" fmla="*/ 34 w 1274"/>
                <a:gd name="T37" fmla="*/ 34 h 1274"/>
                <a:gd name="T38" fmla="*/ 34 w 1274"/>
                <a:gd name="T39" fmla="*/ 34 h 1274"/>
                <a:gd name="T40" fmla="*/ 44 w 1274"/>
                <a:gd name="T41" fmla="*/ 26 h 1274"/>
                <a:gd name="T42" fmla="*/ 52 w 1274"/>
                <a:gd name="T43" fmla="*/ 20 h 1274"/>
                <a:gd name="T44" fmla="*/ 74 w 1274"/>
                <a:gd name="T45" fmla="*/ 10 h 1274"/>
                <a:gd name="T46" fmla="*/ 96 w 1274"/>
                <a:gd name="T47" fmla="*/ 2 h 1274"/>
                <a:gd name="T48" fmla="*/ 118 w 1274"/>
                <a:gd name="T49" fmla="*/ 0 h 1274"/>
                <a:gd name="T50" fmla="*/ 140 w 1274"/>
                <a:gd name="T51" fmla="*/ 2 h 1274"/>
                <a:gd name="T52" fmla="*/ 162 w 1274"/>
                <a:gd name="T53" fmla="*/ 10 h 1274"/>
                <a:gd name="T54" fmla="*/ 182 w 1274"/>
                <a:gd name="T55" fmla="*/ 20 h 1274"/>
                <a:gd name="T56" fmla="*/ 192 w 1274"/>
                <a:gd name="T57" fmla="*/ 26 h 1274"/>
                <a:gd name="T58" fmla="*/ 200 w 1274"/>
                <a:gd name="T59" fmla="*/ 34 h 1274"/>
                <a:gd name="T60" fmla="*/ 1240 w 1274"/>
                <a:gd name="T61" fmla="*/ 1074 h 1274"/>
                <a:gd name="T62" fmla="*/ 1240 w 1274"/>
                <a:gd name="T63" fmla="*/ 1074 h 1274"/>
                <a:gd name="T64" fmla="*/ 1248 w 1274"/>
                <a:gd name="T65" fmla="*/ 1082 h 1274"/>
                <a:gd name="T66" fmla="*/ 1254 w 1274"/>
                <a:gd name="T67" fmla="*/ 1092 h 1274"/>
                <a:gd name="T68" fmla="*/ 1266 w 1274"/>
                <a:gd name="T69" fmla="*/ 1112 h 1274"/>
                <a:gd name="T70" fmla="*/ 1272 w 1274"/>
                <a:gd name="T71" fmla="*/ 1134 h 1274"/>
                <a:gd name="T72" fmla="*/ 1274 w 1274"/>
                <a:gd name="T73" fmla="*/ 1156 h 1274"/>
                <a:gd name="T74" fmla="*/ 1272 w 1274"/>
                <a:gd name="T75" fmla="*/ 1180 h 1274"/>
                <a:gd name="T76" fmla="*/ 1266 w 1274"/>
                <a:gd name="T77" fmla="*/ 1202 h 1274"/>
                <a:gd name="T78" fmla="*/ 1254 w 1274"/>
                <a:gd name="T79" fmla="*/ 1222 h 1274"/>
                <a:gd name="T80" fmla="*/ 1248 w 1274"/>
                <a:gd name="T81" fmla="*/ 1232 h 1274"/>
                <a:gd name="T82" fmla="*/ 1240 w 1274"/>
                <a:gd name="T83" fmla="*/ 1240 h 1274"/>
                <a:gd name="T84" fmla="*/ 1240 w 1274"/>
                <a:gd name="T85" fmla="*/ 1240 h 1274"/>
                <a:gd name="T86" fmla="*/ 1230 w 1274"/>
                <a:gd name="T87" fmla="*/ 1248 h 1274"/>
                <a:gd name="T88" fmla="*/ 1222 w 1274"/>
                <a:gd name="T89" fmla="*/ 1256 h 1274"/>
                <a:gd name="T90" fmla="*/ 1200 w 1274"/>
                <a:gd name="T91" fmla="*/ 1266 h 1274"/>
                <a:gd name="T92" fmla="*/ 1178 w 1274"/>
                <a:gd name="T93" fmla="*/ 1272 h 1274"/>
                <a:gd name="T94" fmla="*/ 1156 w 1274"/>
                <a:gd name="T95" fmla="*/ 1274 h 1274"/>
                <a:gd name="T96" fmla="*/ 1156 w 1274"/>
                <a:gd name="T97" fmla="*/ 1274 h 1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74" h="1274">
                  <a:moveTo>
                    <a:pt x="1156" y="1274"/>
                  </a:moveTo>
                  <a:lnTo>
                    <a:pt x="1156" y="1274"/>
                  </a:lnTo>
                  <a:lnTo>
                    <a:pt x="1134" y="1272"/>
                  </a:lnTo>
                  <a:lnTo>
                    <a:pt x="1112" y="1266"/>
                  </a:lnTo>
                  <a:lnTo>
                    <a:pt x="1092" y="1256"/>
                  </a:lnTo>
                  <a:lnTo>
                    <a:pt x="1082" y="1248"/>
                  </a:lnTo>
                  <a:lnTo>
                    <a:pt x="1074" y="1240"/>
                  </a:lnTo>
                  <a:lnTo>
                    <a:pt x="34" y="202"/>
                  </a:lnTo>
                  <a:lnTo>
                    <a:pt x="34" y="202"/>
                  </a:lnTo>
                  <a:lnTo>
                    <a:pt x="26" y="192"/>
                  </a:lnTo>
                  <a:lnTo>
                    <a:pt x="20" y="182"/>
                  </a:lnTo>
                  <a:lnTo>
                    <a:pt x="8" y="162"/>
                  </a:lnTo>
                  <a:lnTo>
                    <a:pt x="2" y="140"/>
                  </a:lnTo>
                  <a:lnTo>
                    <a:pt x="0" y="118"/>
                  </a:lnTo>
                  <a:lnTo>
                    <a:pt x="2" y="96"/>
                  </a:lnTo>
                  <a:lnTo>
                    <a:pt x="8" y="74"/>
                  </a:lnTo>
                  <a:lnTo>
                    <a:pt x="20" y="54"/>
                  </a:lnTo>
                  <a:lnTo>
                    <a:pt x="26" y="44"/>
                  </a:lnTo>
                  <a:lnTo>
                    <a:pt x="34" y="34"/>
                  </a:lnTo>
                  <a:lnTo>
                    <a:pt x="34" y="34"/>
                  </a:lnTo>
                  <a:lnTo>
                    <a:pt x="44" y="26"/>
                  </a:lnTo>
                  <a:lnTo>
                    <a:pt x="52" y="20"/>
                  </a:lnTo>
                  <a:lnTo>
                    <a:pt x="74" y="10"/>
                  </a:lnTo>
                  <a:lnTo>
                    <a:pt x="96" y="2"/>
                  </a:lnTo>
                  <a:lnTo>
                    <a:pt x="118" y="0"/>
                  </a:lnTo>
                  <a:lnTo>
                    <a:pt x="140" y="2"/>
                  </a:lnTo>
                  <a:lnTo>
                    <a:pt x="162" y="10"/>
                  </a:lnTo>
                  <a:lnTo>
                    <a:pt x="182" y="20"/>
                  </a:lnTo>
                  <a:lnTo>
                    <a:pt x="192" y="26"/>
                  </a:lnTo>
                  <a:lnTo>
                    <a:pt x="200" y="34"/>
                  </a:lnTo>
                  <a:lnTo>
                    <a:pt x="1240" y="1074"/>
                  </a:lnTo>
                  <a:lnTo>
                    <a:pt x="1240" y="1074"/>
                  </a:lnTo>
                  <a:lnTo>
                    <a:pt x="1248" y="1082"/>
                  </a:lnTo>
                  <a:lnTo>
                    <a:pt x="1254" y="1092"/>
                  </a:lnTo>
                  <a:lnTo>
                    <a:pt x="1266" y="1112"/>
                  </a:lnTo>
                  <a:lnTo>
                    <a:pt x="1272" y="1134"/>
                  </a:lnTo>
                  <a:lnTo>
                    <a:pt x="1274" y="1156"/>
                  </a:lnTo>
                  <a:lnTo>
                    <a:pt x="1272" y="1180"/>
                  </a:lnTo>
                  <a:lnTo>
                    <a:pt x="1266" y="1202"/>
                  </a:lnTo>
                  <a:lnTo>
                    <a:pt x="1254" y="1222"/>
                  </a:lnTo>
                  <a:lnTo>
                    <a:pt x="1248" y="1232"/>
                  </a:lnTo>
                  <a:lnTo>
                    <a:pt x="1240" y="1240"/>
                  </a:lnTo>
                  <a:lnTo>
                    <a:pt x="1240" y="1240"/>
                  </a:lnTo>
                  <a:lnTo>
                    <a:pt x="1230" y="1248"/>
                  </a:lnTo>
                  <a:lnTo>
                    <a:pt x="1222" y="1256"/>
                  </a:lnTo>
                  <a:lnTo>
                    <a:pt x="1200" y="1266"/>
                  </a:lnTo>
                  <a:lnTo>
                    <a:pt x="1178" y="1272"/>
                  </a:lnTo>
                  <a:lnTo>
                    <a:pt x="1156" y="1274"/>
                  </a:lnTo>
                  <a:lnTo>
                    <a:pt x="1156" y="1274"/>
                  </a:lnTo>
                  <a:close/>
                </a:path>
              </a:pathLst>
            </a:custGeom>
            <a:grpFill/>
            <a:ln>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1" name="Freeform 8">
              <a:extLst>
                <a:ext uri="{FF2B5EF4-FFF2-40B4-BE49-F238E27FC236}">
                  <a16:creationId xmlns:a16="http://schemas.microsoft.com/office/drawing/2014/main" id="{9C36B85A-DF6A-0C4F-89D0-1B7394D3A188}"/>
                </a:ext>
              </a:extLst>
            </p:cNvPr>
            <p:cNvSpPr>
              <a:spLocks noEditPoints="1"/>
            </p:cNvSpPr>
            <p:nvPr/>
          </p:nvSpPr>
          <p:spPr bwMode="auto">
            <a:xfrm>
              <a:off x="1704" y="24"/>
              <a:ext cx="4272" cy="4272"/>
            </a:xfrm>
            <a:custGeom>
              <a:avLst/>
              <a:gdLst>
                <a:gd name="T0" fmla="*/ 2358 w 4272"/>
                <a:gd name="T1" fmla="*/ 4272 h 4272"/>
                <a:gd name="T2" fmla="*/ 2358 w 4272"/>
                <a:gd name="T3" fmla="*/ 4272 h 4272"/>
                <a:gd name="T4" fmla="*/ 2334 w 4272"/>
                <a:gd name="T5" fmla="*/ 4270 h 4272"/>
                <a:gd name="T6" fmla="*/ 2312 w 4272"/>
                <a:gd name="T7" fmla="*/ 4264 h 4272"/>
                <a:gd name="T8" fmla="*/ 2292 w 4272"/>
                <a:gd name="T9" fmla="*/ 4252 h 4272"/>
                <a:gd name="T10" fmla="*/ 2282 w 4272"/>
                <a:gd name="T11" fmla="*/ 4246 h 4272"/>
                <a:gd name="T12" fmla="*/ 2274 w 4272"/>
                <a:gd name="T13" fmla="*/ 4238 h 4272"/>
                <a:gd name="T14" fmla="*/ 34 w 4272"/>
                <a:gd name="T15" fmla="*/ 1998 h 4272"/>
                <a:gd name="T16" fmla="*/ 34 w 4272"/>
                <a:gd name="T17" fmla="*/ 1998 h 4272"/>
                <a:gd name="T18" fmla="*/ 20 w 4272"/>
                <a:gd name="T19" fmla="*/ 1980 h 4272"/>
                <a:gd name="T20" fmla="*/ 8 w 4272"/>
                <a:gd name="T21" fmla="*/ 1960 h 4272"/>
                <a:gd name="T22" fmla="*/ 2 w 4272"/>
                <a:gd name="T23" fmla="*/ 1938 h 4272"/>
                <a:gd name="T24" fmla="*/ 0 w 4272"/>
                <a:gd name="T25" fmla="*/ 1914 h 4272"/>
                <a:gd name="T26" fmla="*/ 0 w 4272"/>
                <a:gd name="T27" fmla="*/ 118 h 4272"/>
                <a:gd name="T28" fmla="*/ 0 w 4272"/>
                <a:gd name="T29" fmla="*/ 118 h 4272"/>
                <a:gd name="T30" fmla="*/ 0 w 4272"/>
                <a:gd name="T31" fmla="*/ 106 h 4272"/>
                <a:gd name="T32" fmla="*/ 2 w 4272"/>
                <a:gd name="T33" fmla="*/ 94 h 4272"/>
                <a:gd name="T34" fmla="*/ 10 w 4272"/>
                <a:gd name="T35" fmla="*/ 72 h 4272"/>
                <a:gd name="T36" fmla="*/ 20 w 4272"/>
                <a:gd name="T37" fmla="*/ 52 h 4272"/>
                <a:gd name="T38" fmla="*/ 34 w 4272"/>
                <a:gd name="T39" fmla="*/ 34 h 4272"/>
                <a:gd name="T40" fmla="*/ 52 w 4272"/>
                <a:gd name="T41" fmla="*/ 20 h 4272"/>
                <a:gd name="T42" fmla="*/ 72 w 4272"/>
                <a:gd name="T43" fmla="*/ 10 h 4272"/>
                <a:gd name="T44" fmla="*/ 94 w 4272"/>
                <a:gd name="T45" fmla="*/ 2 h 4272"/>
                <a:gd name="T46" fmla="*/ 106 w 4272"/>
                <a:gd name="T47" fmla="*/ 0 h 4272"/>
                <a:gd name="T48" fmla="*/ 118 w 4272"/>
                <a:gd name="T49" fmla="*/ 0 h 4272"/>
                <a:gd name="T50" fmla="*/ 1916 w 4272"/>
                <a:gd name="T51" fmla="*/ 0 h 4272"/>
                <a:gd name="T52" fmla="*/ 1916 w 4272"/>
                <a:gd name="T53" fmla="*/ 0 h 4272"/>
                <a:gd name="T54" fmla="*/ 1938 w 4272"/>
                <a:gd name="T55" fmla="*/ 2 h 4272"/>
                <a:gd name="T56" fmla="*/ 1960 w 4272"/>
                <a:gd name="T57" fmla="*/ 8 h 4272"/>
                <a:gd name="T58" fmla="*/ 1980 w 4272"/>
                <a:gd name="T59" fmla="*/ 20 h 4272"/>
                <a:gd name="T60" fmla="*/ 1998 w 4272"/>
                <a:gd name="T61" fmla="*/ 34 h 4272"/>
                <a:gd name="T62" fmla="*/ 4238 w 4272"/>
                <a:gd name="T63" fmla="*/ 2274 h 4272"/>
                <a:gd name="T64" fmla="*/ 4238 w 4272"/>
                <a:gd name="T65" fmla="*/ 2274 h 4272"/>
                <a:gd name="T66" fmla="*/ 4246 w 4272"/>
                <a:gd name="T67" fmla="*/ 2282 h 4272"/>
                <a:gd name="T68" fmla="*/ 4252 w 4272"/>
                <a:gd name="T69" fmla="*/ 2292 h 4272"/>
                <a:gd name="T70" fmla="*/ 4264 w 4272"/>
                <a:gd name="T71" fmla="*/ 2312 h 4272"/>
                <a:gd name="T72" fmla="*/ 4270 w 4272"/>
                <a:gd name="T73" fmla="*/ 2334 h 4272"/>
                <a:gd name="T74" fmla="*/ 4272 w 4272"/>
                <a:gd name="T75" fmla="*/ 2356 h 4272"/>
                <a:gd name="T76" fmla="*/ 4270 w 4272"/>
                <a:gd name="T77" fmla="*/ 2380 h 4272"/>
                <a:gd name="T78" fmla="*/ 4264 w 4272"/>
                <a:gd name="T79" fmla="*/ 2402 h 4272"/>
                <a:gd name="T80" fmla="*/ 4252 w 4272"/>
                <a:gd name="T81" fmla="*/ 2422 h 4272"/>
                <a:gd name="T82" fmla="*/ 4246 w 4272"/>
                <a:gd name="T83" fmla="*/ 2432 h 4272"/>
                <a:gd name="T84" fmla="*/ 4238 w 4272"/>
                <a:gd name="T85" fmla="*/ 2440 h 4272"/>
                <a:gd name="T86" fmla="*/ 2440 w 4272"/>
                <a:gd name="T87" fmla="*/ 4238 h 4272"/>
                <a:gd name="T88" fmla="*/ 2440 w 4272"/>
                <a:gd name="T89" fmla="*/ 4238 h 4272"/>
                <a:gd name="T90" fmla="*/ 2432 w 4272"/>
                <a:gd name="T91" fmla="*/ 4246 h 4272"/>
                <a:gd name="T92" fmla="*/ 2422 w 4272"/>
                <a:gd name="T93" fmla="*/ 4252 h 4272"/>
                <a:gd name="T94" fmla="*/ 2402 w 4272"/>
                <a:gd name="T95" fmla="*/ 4264 h 4272"/>
                <a:gd name="T96" fmla="*/ 2380 w 4272"/>
                <a:gd name="T97" fmla="*/ 4270 h 4272"/>
                <a:gd name="T98" fmla="*/ 2358 w 4272"/>
                <a:gd name="T99" fmla="*/ 4272 h 4272"/>
                <a:gd name="T100" fmla="*/ 2358 w 4272"/>
                <a:gd name="T101" fmla="*/ 4272 h 4272"/>
                <a:gd name="T102" fmla="*/ 236 w 4272"/>
                <a:gd name="T103" fmla="*/ 1866 h 4272"/>
                <a:gd name="T104" fmla="*/ 2358 w 4272"/>
                <a:gd name="T105" fmla="*/ 3988 h 4272"/>
                <a:gd name="T106" fmla="*/ 3988 w 4272"/>
                <a:gd name="T107" fmla="*/ 2356 h 4272"/>
                <a:gd name="T108" fmla="*/ 1866 w 4272"/>
                <a:gd name="T109" fmla="*/ 236 h 4272"/>
                <a:gd name="T110" fmla="*/ 236 w 4272"/>
                <a:gd name="T111" fmla="*/ 236 h 4272"/>
                <a:gd name="T112" fmla="*/ 236 w 4272"/>
                <a:gd name="T113" fmla="*/ 1866 h 4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272" h="4272">
                  <a:moveTo>
                    <a:pt x="2358" y="4272"/>
                  </a:moveTo>
                  <a:lnTo>
                    <a:pt x="2358" y="4272"/>
                  </a:lnTo>
                  <a:lnTo>
                    <a:pt x="2334" y="4270"/>
                  </a:lnTo>
                  <a:lnTo>
                    <a:pt x="2312" y="4264"/>
                  </a:lnTo>
                  <a:lnTo>
                    <a:pt x="2292" y="4252"/>
                  </a:lnTo>
                  <a:lnTo>
                    <a:pt x="2282" y="4246"/>
                  </a:lnTo>
                  <a:lnTo>
                    <a:pt x="2274" y="4238"/>
                  </a:lnTo>
                  <a:lnTo>
                    <a:pt x="34" y="1998"/>
                  </a:lnTo>
                  <a:lnTo>
                    <a:pt x="34" y="1998"/>
                  </a:lnTo>
                  <a:lnTo>
                    <a:pt x="20" y="1980"/>
                  </a:lnTo>
                  <a:lnTo>
                    <a:pt x="8" y="1960"/>
                  </a:lnTo>
                  <a:lnTo>
                    <a:pt x="2" y="1938"/>
                  </a:lnTo>
                  <a:lnTo>
                    <a:pt x="0" y="1914"/>
                  </a:lnTo>
                  <a:lnTo>
                    <a:pt x="0" y="118"/>
                  </a:lnTo>
                  <a:lnTo>
                    <a:pt x="0" y="118"/>
                  </a:lnTo>
                  <a:lnTo>
                    <a:pt x="0" y="106"/>
                  </a:lnTo>
                  <a:lnTo>
                    <a:pt x="2" y="94"/>
                  </a:lnTo>
                  <a:lnTo>
                    <a:pt x="10" y="72"/>
                  </a:lnTo>
                  <a:lnTo>
                    <a:pt x="20" y="52"/>
                  </a:lnTo>
                  <a:lnTo>
                    <a:pt x="34" y="34"/>
                  </a:lnTo>
                  <a:lnTo>
                    <a:pt x="52" y="20"/>
                  </a:lnTo>
                  <a:lnTo>
                    <a:pt x="72" y="10"/>
                  </a:lnTo>
                  <a:lnTo>
                    <a:pt x="94" y="2"/>
                  </a:lnTo>
                  <a:lnTo>
                    <a:pt x="106" y="0"/>
                  </a:lnTo>
                  <a:lnTo>
                    <a:pt x="118" y="0"/>
                  </a:lnTo>
                  <a:lnTo>
                    <a:pt x="1916" y="0"/>
                  </a:lnTo>
                  <a:lnTo>
                    <a:pt x="1916" y="0"/>
                  </a:lnTo>
                  <a:lnTo>
                    <a:pt x="1938" y="2"/>
                  </a:lnTo>
                  <a:lnTo>
                    <a:pt x="1960" y="8"/>
                  </a:lnTo>
                  <a:lnTo>
                    <a:pt x="1980" y="20"/>
                  </a:lnTo>
                  <a:lnTo>
                    <a:pt x="1998" y="34"/>
                  </a:lnTo>
                  <a:lnTo>
                    <a:pt x="4238" y="2274"/>
                  </a:lnTo>
                  <a:lnTo>
                    <a:pt x="4238" y="2274"/>
                  </a:lnTo>
                  <a:lnTo>
                    <a:pt x="4246" y="2282"/>
                  </a:lnTo>
                  <a:lnTo>
                    <a:pt x="4252" y="2292"/>
                  </a:lnTo>
                  <a:lnTo>
                    <a:pt x="4264" y="2312"/>
                  </a:lnTo>
                  <a:lnTo>
                    <a:pt x="4270" y="2334"/>
                  </a:lnTo>
                  <a:lnTo>
                    <a:pt x="4272" y="2356"/>
                  </a:lnTo>
                  <a:lnTo>
                    <a:pt x="4270" y="2380"/>
                  </a:lnTo>
                  <a:lnTo>
                    <a:pt x="4264" y="2402"/>
                  </a:lnTo>
                  <a:lnTo>
                    <a:pt x="4252" y="2422"/>
                  </a:lnTo>
                  <a:lnTo>
                    <a:pt x="4246" y="2432"/>
                  </a:lnTo>
                  <a:lnTo>
                    <a:pt x="4238" y="2440"/>
                  </a:lnTo>
                  <a:lnTo>
                    <a:pt x="2440" y="4238"/>
                  </a:lnTo>
                  <a:lnTo>
                    <a:pt x="2440" y="4238"/>
                  </a:lnTo>
                  <a:lnTo>
                    <a:pt x="2432" y="4246"/>
                  </a:lnTo>
                  <a:lnTo>
                    <a:pt x="2422" y="4252"/>
                  </a:lnTo>
                  <a:lnTo>
                    <a:pt x="2402" y="4264"/>
                  </a:lnTo>
                  <a:lnTo>
                    <a:pt x="2380" y="4270"/>
                  </a:lnTo>
                  <a:lnTo>
                    <a:pt x="2358" y="4272"/>
                  </a:lnTo>
                  <a:lnTo>
                    <a:pt x="2358" y="4272"/>
                  </a:lnTo>
                  <a:close/>
                  <a:moveTo>
                    <a:pt x="236" y="1866"/>
                  </a:moveTo>
                  <a:lnTo>
                    <a:pt x="2358" y="3988"/>
                  </a:lnTo>
                  <a:lnTo>
                    <a:pt x="3988" y="2356"/>
                  </a:lnTo>
                  <a:lnTo>
                    <a:pt x="1866" y="236"/>
                  </a:lnTo>
                  <a:lnTo>
                    <a:pt x="236" y="236"/>
                  </a:lnTo>
                  <a:lnTo>
                    <a:pt x="236" y="1866"/>
                  </a:lnTo>
                  <a:close/>
                </a:path>
              </a:pathLst>
            </a:custGeom>
            <a:grpFill/>
            <a:ln>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16" name="Group 115">
            <a:extLst>
              <a:ext uri="{FF2B5EF4-FFF2-40B4-BE49-F238E27FC236}">
                <a16:creationId xmlns:a16="http://schemas.microsoft.com/office/drawing/2014/main" id="{34B6AB91-9099-4445-A322-C35EDA63F42B}"/>
              </a:ext>
            </a:extLst>
          </p:cNvPr>
          <p:cNvGrpSpPr/>
          <p:nvPr/>
        </p:nvGrpSpPr>
        <p:grpSpPr>
          <a:xfrm>
            <a:off x="351608" y="3133080"/>
            <a:ext cx="4577231" cy="571500"/>
            <a:chOff x="360363" y="1709738"/>
            <a:chExt cx="9475761" cy="571500"/>
          </a:xfrm>
        </p:grpSpPr>
        <p:sp>
          <p:nvSpPr>
            <p:cNvPr id="127" name="Rectangle 126">
              <a:extLst>
                <a:ext uri="{FF2B5EF4-FFF2-40B4-BE49-F238E27FC236}">
                  <a16:creationId xmlns:a16="http://schemas.microsoft.com/office/drawing/2014/main" id="{2F628C76-9E1A-5846-B28C-51F2686CE8B9}"/>
                </a:ext>
              </a:extLst>
            </p:cNvPr>
            <p:cNvSpPr/>
            <p:nvPr/>
          </p:nvSpPr>
          <p:spPr>
            <a:xfrm>
              <a:off x="1537067" y="1709738"/>
              <a:ext cx="4463680" cy="571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91440" bIns="0" numCol="1" spcCol="0" rtlCol="0" fromWordArt="0" anchor="ctr" anchorCtr="0" forceAA="0" compatLnSpc="1">
              <a:prstTxWarp prst="textNoShape">
                <a:avLst/>
              </a:prstTxWarp>
              <a:noAutofit/>
            </a:bodyPr>
            <a:lstStyle/>
            <a:p>
              <a:pPr fontAlgn="t"/>
              <a:r>
                <a:rPr lang="en-US" sz="1200" b="1" cap="all" dirty="0">
                  <a:solidFill>
                    <a:schemeClr val="accent1"/>
                  </a:solidFill>
                  <a:latin typeface="Franklin Gothic Demi" panose="020B0603020102020204" pitchFamily="34" charset="0"/>
                </a:rPr>
                <a:t>Overview</a:t>
              </a:r>
            </a:p>
          </p:txBody>
        </p:sp>
        <p:cxnSp>
          <p:nvCxnSpPr>
            <p:cNvPr id="128" name="Straight Connector 127">
              <a:extLst>
                <a:ext uri="{FF2B5EF4-FFF2-40B4-BE49-F238E27FC236}">
                  <a16:creationId xmlns:a16="http://schemas.microsoft.com/office/drawing/2014/main" id="{D0D869DC-3587-C74D-8553-7079E516E62A}"/>
                </a:ext>
              </a:extLst>
            </p:cNvPr>
            <p:cNvCxnSpPr>
              <a:cxnSpLocks/>
            </p:cNvCxnSpPr>
            <p:nvPr/>
          </p:nvCxnSpPr>
          <p:spPr>
            <a:xfrm>
              <a:off x="360363" y="2281238"/>
              <a:ext cx="9475761" cy="0"/>
            </a:xfrm>
            <a:prstGeom prst="line">
              <a:avLst/>
            </a:prstGeom>
            <a:ln w="9525">
              <a:solidFill>
                <a:schemeClr val="accent1"/>
              </a:solidFill>
              <a:tailEnd type="none"/>
            </a:ln>
          </p:spPr>
          <p:style>
            <a:lnRef idx="1">
              <a:schemeClr val="accent1"/>
            </a:lnRef>
            <a:fillRef idx="0">
              <a:schemeClr val="accent1"/>
            </a:fillRef>
            <a:effectRef idx="0">
              <a:schemeClr val="accent1"/>
            </a:effectRef>
            <a:fontRef idx="minor">
              <a:schemeClr val="tx1"/>
            </a:fontRef>
          </p:style>
        </p:cxnSp>
      </p:grpSp>
      <p:sp>
        <p:nvSpPr>
          <p:cNvPr id="117" name="Rectangle 116">
            <a:extLst>
              <a:ext uri="{FF2B5EF4-FFF2-40B4-BE49-F238E27FC236}">
                <a16:creationId xmlns:a16="http://schemas.microsoft.com/office/drawing/2014/main" id="{E10FFFE7-1CF3-B94D-9897-0275FC227B1B}"/>
              </a:ext>
            </a:extLst>
          </p:cNvPr>
          <p:cNvSpPr/>
          <p:nvPr/>
        </p:nvSpPr>
        <p:spPr>
          <a:xfrm>
            <a:off x="350073" y="3774477"/>
            <a:ext cx="4578766" cy="865499"/>
          </a:xfrm>
          <a:prstGeom prst="rect">
            <a:avLst/>
          </a:prstGeom>
        </p:spPr>
        <p:txBody>
          <a:bodyPr lIns="0">
            <a:noAutofit/>
          </a:bodyPr>
          <a:lstStyle/>
          <a:p>
            <a:r>
              <a:rPr lang="en-US" sz="900" dirty="0"/>
              <a:t>Clean Earth is a provider of environmental services including de-characterization, remediation, disposal, recycling, and beneficial reuse for hazardous and non-hazardous wastes, contaminated soil, wastewater and dredged material. Clean Earth serves a variety of industries including infrastructure, chemical, utilities, industrial, commercial, retail, and healthcare markets.</a:t>
            </a:r>
          </a:p>
          <a:p>
            <a:br>
              <a:rPr lang="en-US" sz="900" dirty="0"/>
            </a:br>
            <a:endParaRPr lang="en-US" sz="900" dirty="0"/>
          </a:p>
        </p:txBody>
      </p:sp>
      <p:sp>
        <p:nvSpPr>
          <p:cNvPr id="23" name="TextBox 22">
            <a:extLst>
              <a:ext uri="{FF2B5EF4-FFF2-40B4-BE49-F238E27FC236}">
                <a16:creationId xmlns:a16="http://schemas.microsoft.com/office/drawing/2014/main" id="{60927249-B3A1-3345-87A4-ADB8A25FA8F9}"/>
              </a:ext>
            </a:extLst>
          </p:cNvPr>
          <p:cNvSpPr txBox="1"/>
          <p:nvPr/>
        </p:nvSpPr>
        <p:spPr>
          <a:xfrm>
            <a:off x="-876693" y="4581427"/>
            <a:ext cx="65" cy="246221"/>
          </a:xfrm>
          <a:prstGeom prst="rect">
            <a:avLst/>
          </a:prstGeom>
          <a:noFill/>
        </p:spPr>
        <p:txBody>
          <a:bodyPr wrap="none" lIns="0" tIns="0" rIns="0" bIns="0" rtlCol="0">
            <a:spAutoFit/>
          </a:bodyPr>
          <a:lstStyle/>
          <a:p>
            <a:endParaRPr lang="en-US" sz="1600" dirty="0"/>
          </a:p>
        </p:txBody>
      </p:sp>
      <p:grpSp>
        <p:nvGrpSpPr>
          <p:cNvPr id="72" name="Group 71">
            <a:extLst>
              <a:ext uri="{FF2B5EF4-FFF2-40B4-BE49-F238E27FC236}">
                <a16:creationId xmlns:a16="http://schemas.microsoft.com/office/drawing/2014/main" id="{3ACBDFFC-21A7-A64E-B0CB-FAFD84D0AA0B}"/>
              </a:ext>
            </a:extLst>
          </p:cNvPr>
          <p:cNvGrpSpPr/>
          <p:nvPr/>
        </p:nvGrpSpPr>
        <p:grpSpPr>
          <a:xfrm>
            <a:off x="411829" y="3161574"/>
            <a:ext cx="310047" cy="380651"/>
            <a:chOff x="-5377031" y="2434135"/>
            <a:chExt cx="1443038" cy="1771650"/>
          </a:xfrm>
          <a:solidFill>
            <a:schemeClr val="accent2"/>
          </a:solidFill>
        </p:grpSpPr>
        <p:sp>
          <p:nvSpPr>
            <p:cNvPr id="73" name="Freeform 13">
              <a:extLst>
                <a:ext uri="{FF2B5EF4-FFF2-40B4-BE49-F238E27FC236}">
                  <a16:creationId xmlns:a16="http://schemas.microsoft.com/office/drawing/2014/main" id="{42F62F52-EE3F-6043-965D-67D6AE9ACBDF}"/>
                </a:ext>
              </a:extLst>
            </p:cNvPr>
            <p:cNvSpPr>
              <a:spLocks/>
            </p:cNvSpPr>
            <p:nvPr/>
          </p:nvSpPr>
          <p:spPr bwMode="auto">
            <a:xfrm>
              <a:off x="-5130968" y="3138985"/>
              <a:ext cx="271463" cy="238125"/>
            </a:xfrm>
            <a:custGeom>
              <a:avLst/>
              <a:gdLst>
                <a:gd name="T0" fmla="*/ 77 w 171"/>
                <a:gd name="T1" fmla="*/ 150 h 150"/>
                <a:gd name="T2" fmla="*/ 0 w 171"/>
                <a:gd name="T3" fmla="*/ 88 h 150"/>
                <a:gd name="T4" fmla="*/ 29 w 171"/>
                <a:gd name="T5" fmla="*/ 51 h 150"/>
                <a:gd name="T6" fmla="*/ 69 w 171"/>
                <a:gd name="T7" fmla="*/ 82 h 150"/>
                <a:gd name="T8" fmla="*/ 133 w 171"/>
                <a:gd name="T9" fmla="*/ 0 h 150"/>
                <a:gd name="T10" fmla="*/ 171 w 171"/>
                <a:gd name="T11" fmla="*/ 29 h 150"/>
                <a:gd name="T12" fmla="*/ 77 w 171"/>
                <a:gd name="T13" fmla="*/ 150 h 150"/>
              </a:gdLst>
              <a:ahLst/>
              <a:cxnLst>
                <a:cxn ang="0">
                  <a:pos x="T0" y="T1"/>
                </a:cxn>
                <a:cxn ang="0">
                  <a:pos x="T2" y="T3"/>
                </a:cxn>
                <a:cxn ang="0">
                  <a:pos x="T4" y="T5"/>
                </a:cxn>
                <a:cxn ang="0">
                  <a:pos x="T6" y="T7"/>
                </a:cxn>
                <a:cxn ang="0">
                  <a:pos x="T8" y="T9"/>
                </a:cxn>
                <a:cxn ang="0">
                  <a:pos x="T10" y="T11"/>
                </a:cxn>
                <a:cxn ang="0">
                  <a:pos x="T12" y="T13"/>
                </a:cxn>
              </a:cxnLst>
              <a:rect l="0" t="0" r="r" b="b"/>
              <a:pathLst>
                <a:path w="171" h="150">
                  <a:moveTo>
                    <a:pt x="77" y="150"/>
                  </a:moveTo>
                  <a:lnTo>
                    <a:pt x="0" y="88"/>
                  </a:lnTo>
                  <a:lnTo>
                    <a:pt x="29" y="51"/>
                  </a:lnTo>
                  <a:lnTo>
                    <a:pt x="69" y="82"/>
                  </a:lnTo>
                  <a:lnTo>
                    <a:pt x="133" y="0"/>
                  </a:lnTo>
                  <a:lnTo>
                    <a:pt x="171" y="29"/>
                  </a:lnTo>
                  <a:lnTo>
                    <a:pt x="77" y="150"/>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74" name="Freeform 14">
              <a:extLst>
                <a:ext uri="{FF2B5EF4-FFF2-40B4-BE49-F238E27FC236}">
                  <a16:creationId xmlns:a16="http://schemas.microsoft.com/office/drawing/2014/main" id="{706845B2-FE9E-2B41-805B-A66163B3EE44}"/>
                </a:ext>
              </a:extLst>
            </p:cNvPr>
            <p:cNvSpPr>
              <a:spLocks/>
            </p:cNvSpPr>
            <p:nvPr/>
          </p:nvSpPr>
          <p:spPr bwMode="auto">
            <a:xfrm>
              <a:off x="-5130968" y="3418385"/>
              <a:ext cx="271463" cy="241300"/>
            </a:xfrm>
            <a:custGeom>
              <a:avLst/>
              <a:gdLst>
                <a:gd name="T0" fmla="*/ 77 w 171"/>
                <a:gd name="T1" fmla="*/ 152 h 152"/>
                <a:gd name="T2" fmla="*/ 0 w 171"/>
                <a:gd name="T3" fmla="*/ 90 h 152"/>
                <a:gd name="T4" fmla="*/ 29 w 171"/>
                <a:gd name="T5" fmla="*/ 51 h 152"/>
                <a:gd name="T6" fmla="*/ 69 w 171"/>
                <a:gd name="T7" fmla="*/ 84 h 152"/>
                <a:gd name="T8" fmla="*/ 133 w 171"/>
                <a:gd name="T9" fmla="*/ 0 h 152"/>
                <a:gd name="T10" fmla="*/ 171 w 171"/>
                <a:gd name="T11" fmla="*/ 29 h 152"/>
                <a:gd name="T12" fmla="*/ 77 w 171"/>
                <a:gd name="T13" fmla="*/ 152 h 152"/>
              </a:gdLst>
              <a:ahLst/>
              <a:cxnLst>
                <a:cxn ang="0">
                  <a:pos x="T0" y="T1"/>
                </a:cxn>
                <a:cxn ang="0">
                  <a:pos x="T2" y="T3"/>
                </a:cxn>
                <a:cxn ang="0">
                  <a:pos x="T4" y="T5"/>
                </a:cxn>
                <a:cxn ang="0">
                  <a:pos x="T6" y="T7"/>
                </a:cxn>
                <a:cxn ang="0">
                  <a:pos x="T8" y="T9"/>
                </a:cxn>
                <a:cxn ang="0">
                  <a:pos x="T10" y="T11"/>
                </a:cxn>
                <a:cxn ang="0">
                  <a:pos x="T12" y="T13"/>
                </a:cxn>
              </a:cxnLst>
              <a:rect l="0" t="0" r="r" b="b"/>
              <a:pathLst>
                <a:path w="171" h="152">
                  <a:moveTo>
                    <a:pt x="77" y="152"/>
                  </a:moveTo>
                  <a:lnTo>
                    <a:pt x="0" y="90"/>
                  </a:lnTo>
                  <a:lnTo>
                    <a:pt x="29" y="51"/>
                  </a:lnTo>
                  <a:lnTo>
                    <a:pt x="69" y="84"/>
                  </a:lnTo>
                  <a:lnTo>
                    <a:pt x="133" y="0"/>
                  </a:lnTo>
                  <a:lnTo>
                    <a:pt x="171" y="29"/>
                  </a:lnTo>
                  <a:lnTo>
                    <a:pt x="77" y="152"/>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75" name="Freeform 15">
              <a:extLst>
                <a:ext uri="{FF2B5EF4-FFF2-40B4-BE49-F238E27FC236}">
                  <a16:creationId xmlns:a16="http://schemas.microsoft.com/office/drawing/2014/main" id="{FD30E810-6445-2343-8A8A-7B5F86EF82C1}"/>
                </a:ext>
              </a:extLst>
            </p:cNvPr>
            <p:cNvSpPr>
              <a:spLocks/>
            </p:cNvSpPr>
            <p:nvPr/>
          </p:nvSpPr>
          <p:spPr bwMode="auto">
            <a:xfrm>
              <a:off x="-5130968" y="3699373"/>
              <a:ext cx="271463" cy="239713"/>
            </a:xfrm>
            <a:custGeom>
              <a:avLst/>
              <a:gdLst>
                <a:gd name="T0" fmla="*/ 77 w 171"/>
                <a:gd name="T1" fmla="*/ 151 h 151"/>
                <a:gd name="T2" fmla="*/ 0 w 171"/>
                <a:gd name="T3" fmla="*/ 89 h 151"/>
                <a:gd name="T4" fmla="*/ 29 w 171"/>
                <a:gd name="T5" fmla="*/ 52 h 151"/>
                <a:gd name="T6" fmla="*/ 69 w 171"/>
                <a:gd name="T7" fmla="*/ 83 h 151"/>
                <a:gd name="T8" fmla="*/ 133 w 171"/>
                <a:gd name="T9" fmla="*/ 0 h 151"/>
                <a:gd name="T10" fmla="*/ 171 w 171"/>
                <a:gd name="T11" fmla="*/ 30 h 151"/>
                <a:gd name="T12" fmla="*/ 77 w 171"/>
                <a:gd name="T13" fmla="*/ 151 h 151"/>
              </a:gdLst>
              <a:ahLst/>
              <a:cxnLst>
                <a:cxn ang="0">
                  <a:pos x="T0" y="T1"/>
                </a:cxn>
                <a:cxn ang="0">
                  <a:pos x="T2" y="T3"/>
                </a:cxn>
                <a:cxn ang="0">
                  <a:pos x="T4" y="T5"/>
                </a:cxn>
                <a:cxn ang="0">
                  <a:pos x="T6" y="T7"/>
                </a:cxn>
                <a:cxn ang="0">
                  <a:pos x="T8" y="T9"/>
                </a:cxn>
                <a:cxn ang="0">
                  <a:pos x="T10" y="T11"/>
                </a:cxn>
                <a:cxn ang="0">
                  <a:pos x="T12" y="T13"/>
                </a:cxn>
              </a:cxnLst>
              <a:rect l="0" t="0" r="r" b="b"/>
              <a:pathLst>
                <a:path w="171" h="151">
                  <a:moveTo>
                    <a:pt x="77" y="151"/>
                  </a:moveTo>
                  <a:lnTo>
                    <a:pt x="0" y="89"/>
                  </a:lnTo>
                  <a:lnTo>
                    <a:pt x="29" y="52"/>
                  </a:lnTo>
                  <a:lnTo>
                    <a:pt x="69" y="83"/>
                  </a:lnTo>
                  <a:lnTo>
                    <a:pt x="133" y="0"/>
                  </a:lnTo>
                  <a:lnTo>
                    <a:pt x="171" y="30"/>
                  </a:lnTo>
                  <a:lnTo>
                    <a:pt x="77" y="151"/>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76" name="Freeform 16">
              <a:extLst>
                <a:ext uri="{FF2B5EF4-FFF2-40B4-BE49-F238E27FC236}">
                  <a16:creationId xmlns:a16="http://schemas.microsoft.com/office/drawing/2014/main" id="{8BEF57CA-A5F0-4841-936C-A0540398BD70}"/>
                </a:ext>
              </a:extLst>
            </p:cNvPr>
            <p:cNvSpPr>
              <a:spLocks noEditPoints="1"/>
            </p:cNvSpPr>
            <p:nvPr/>
          </p:nvSpPr>
          <p:spPr bwMode="auto">
            <a:xfrm>
              <a:off x="-5377031" y="2434135"/>
              <a:ext cx="1443038" cy="1771650"/>
            </a:xfrm>
            <a:custGeom>
              <a:avLst/>
              <a:gdLst>
                <a:gd name="T0" fmla="*/ 285 w 909"/>
                <a:gd name="T1" fmla="*/ 0 h 1116"/>
                <a:gd name="T2" fmla="*/ 278 w 909"/>
                <a:gd name="T3" fmla="*/ 2 h 1116"/>
                <a:gd name="T4" fmla="*/ 270 w 909"/>
                <a:gd name="T5" fmla="*/ 4 h 1116"/>
                <a:gd name="T6" fmla="*/ 14 w 909"/>
                <a:gd name="T7" fmla="*/ 219 h 1116"/>
                <a:gd name="T8" fmla="*/ 8 w 909"/>
                <a:gd name="T9" fmla="*/ 225 h 1116"/>
                <a:gd name="T10" fmla="*/ 3 w 909"/>
                <a:gd name="T11" fmla="*/ 237 h 1116"/>
                <a:gd name="T12" fmla="*/ 0 w 909"/>
                <a:gd name="T13" fmla="*/ 243 h 1116"/>
                <a:gd name="T14" fmla="*/ 0 w 909"/>
                <a:gd name="T15" fmla="*/ 1020 h 1116"/>
                <a:gd name="T16" fmla="*/ 3 w 909"/>
                <a:gd name="T17" fmla="*/ 1040 h 1116"/>
                <a:gd name="T18" fmla="*/ 8 w 909"/>
                <a:gd name="T19" fmla="*/ 1059 h 1116"/>
                <a:gd name="T20" fmla="*/ 17 w 909"/>
                <a:gd name="T21" fmla="*/ 1075 h 1116"/>
                <a:gd name="T22" fmla="*/ 43 w 909"/>
                <a:gd name="T23" fmla="*/ 1100 h 1116"/>
                <a:gd name="T24" fmla="*/ 59 w 909"/>
                <a:gd name="T25" fmla="*/ 1109 h 1116"/>
                <a:gd name="T26" fmla="*/ 77 w 909"/>
                <a:gd name="T27" fmla="*/ 1115 h 1116"/>
                <a:gd name="T28" fmla="*/ 97 w 909"/>
                <a:gd name="T29" fmla="*/ 1116 h 1116"/>
                <a:gd name="T30" fmla="*/ 811 w 909"/>
                <a:gd name="T31" fmla="*/ 1116 h 1116"/>
                <a:gd name="T32" fmla="*/ 832 w 909"/>
                <a:gd name="T33" fmla="*/ 1115 h 1116"/>
                <a:gd name="T34" fmla="*/ 850 w 909"/>
                <a:gd name="T35" fmla="*/ 1109 h 1116"/>
                <a:gd name="T36" fmla="*/ 866 w 909"/>
                <a:gd name="T37" fmla="*/ 1100 h 1116"/>
                <a:gd name="T38" fmla="*/ 891 w 909"/>
                <a:gd name="T39" fmla="*/ 1075 h 1116"/>
                <a:gd name="T40" fmla="*/ 900 w 909"/>
                <a:gd name="T41" fmla="*/ 1059 h 1116"/>
                <a:gd name="T42" fmla="*/ 906 w 909"/>
                <a:gd name="T43" fmla="*/ 1040 h 1116"/>
                <a:gd name="T44" fmla="*/ 909 w 909"/>
                <a:gd name="T45" fmla="*/ 1020 h 1116"/>
                <a:gd name="T46" fmla="*/ 909 w 909"/>
                <a:gd name="T47" fmla="*/ 96 h 1116"/>
                <a:gd name="T48" fmla="*/ 906 w 909"/>
                <a:gd name="T49" fmla="*/ 77 h 1116"/>
                <a:gd name="T50" fmla="*/ 900 w 909"/>
                <a:gd name="T51" fmla="*/ 59 h 1116"/>
                <a:gd name="T52" fmla="*/ 891 w 909"/>
                <a:gd name="T53" fmla="*/ 43 h 1116"/>
                <a:gd name="T54" fmla="*/ 866 w 909"/>
                <a:gd name="T55" fmla="*/ 16 h 1116"/>
                <a:gd name="T56" fmla="*/ 850 w 909"/>
                <a:gd name="T57" fmla="*/ 7 h 1116"/>
                <a:gd name="T58" fmla="*/ 832 w 909"/>
                <a:gd name="T59" fmla="*/ 2 h 1116"/>
                <a:gd name="T60" fmla="*/ 811 w 909"/>
                <a:gd name="T61" fmla="*/ 0 h 1116"/>
                <a:gd name="T62" fmla="*/ 841 w 909"/>
                <a:gd name="T63" fmla="*/ 1020 h 1116"/>
                <a:gd name="T64" fmla="*/ 841 w 909"/>
                <a:gd name="T65" fmla="*/ 1026 h 1116"/>
                <a:gd name="T66" fmla="*/ 837 w 909"/>
                <a:gd name="T67" fmla="*/ 1037 h 1116"/>
                <a:gd name="T68" fmla="*/ 828 w 909"/>
                <a:gd name="T69" fmla="*/ 1046 h 1116"/>
                <a:gd name="T70" fmla="*/ 817 w 909"/>
                <a:gd name="T71" fmla="*/ 1050 h 1116"/>
                <a:gd name="T72" fmla="*/ 97 w 909"/>
                <a:gd name="T73" fmla="*/ 1050 h 1116"/>
                <a:gd name="T74" fmla="*/ 91 w 909"/>
                <a:gd name="T75" fmla="*/ 1050 h 1116"/>
                <a:gd name="T76" fmla="*/ 81 w 909"/>
                <a:gd name="T77" fmla="*/ 1046 h 1116"/>
                <a:gd name="T78" fmla="*/ 72 w 909"/>
                <a:gd name="T79" fmla="*/ 1037 h 1116"/>
                <a:gd name="T80" fmla="*/ 68 w 909"/>
                <a:gd name="T81" fmla="*/ 1026 h 1116"/>
                <a:gd name="T82" fmla="*/ 68 w 909"/>
                <a:gd name="T83" fmla="*/ 275 h 1116"/>
                <a:gd name="T84" fmla="*/ 279 w 909"/>
                <a:gd name="T85" fmla="*/ 284 h 1116"/>
                <a:gd name="T86" fmla="*/ 177 w 909"/>
                <a:gd name="T87" fmla="*/ 352 h 1116"/>
                <a:gd name="T88" fmla="*/ 347 w 909"/>
                <a:gd name="T89" fmla="*/ 68 h 1116"/>
                <a:gd name="T90" fmla="*/ 811 w 909"/>
                <a:gd name="T91" fmla="*/ 68 h 1116"/>
                <a:gd name="T92" fmla="*/ 823 w 909"/>
                <a:gd name="T93" fmla="*/ 70 h 1116"/>
                <a:gd name="T94" fmla="*/ 832 w 909"/>
                <a:gd name="T95" fmla="*/ 75 h 1116"/>
                <a:gd name="T96" fmla="*/ 838 w 909"/>
                <a:gd name="T97" fmla="*/ 86 h 1116"/>
                <a:gd name="T98" fmla="*/ 841 w 909"/>
                <a:gd name="T99" fmla="*/ 96 h 1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09" h="1116">
                  <a:moveTo>
                    <a:pt x="811" y="0"/>
                  </a:moveTo>
                  <a:lnTo>
                    <a:pt x="285" y="0"/>
                  </a:lnTo>
                  <a:lnTo>
                    <a:pt x="278" y="2"/>
                  </a:lnTo>
                  <a:lnTo>
                    <a:pt x="278" y="2"/>
                  </a:lnTo>
                  <a:lnTo>
                    <a:pt x="278" y="2"/>
                  </a:lnTo>
                  <a:lnTo>
                    <a:pt x="270" y="4"/>
                  </a:lnTo>
                  <a:lnTo>
                    <a:pt x="264" y="9"/>
                  </a:lnTo>
                  <a:lnTo>
                    <a:pt x="14" y="219"/>
                  </a:lnTo>
                  <a:lnTo>
                    <a:pt x="14" y="219"/>
                  </a:lnTo>
                  <a:lnTo>
                    <a:pt x="8" y="225"/>
                  </a:lnTo>
                  <a:lnTo>
                    <a:pt x="6" y="231"/>
                  </a:lnTo>
                  <a:lnTo>
                    <a:pt x="3" y="237"/>
                  </a:lnTo>
                  <a:lnTo>
                    <a:pt x="1" y="243"/>
                  </a:lnTo>
                  <a:lnTo>
                    <a:pt x="0" y="243"/>
                  </a:lnTo>
                  <a:lnTo>
                    <a:pt x="0" y="1020"/>
                  </a:lnTo>
                  <a:lnTo>
                    <a:pt x="0" y="1020"/>
                  </a:lnTo>
                  <a:lnTo>
                    <a:pt x="1" y="1031"/>
                  </a:lnTo>
                  <a:lnTo>
                    <a:pt x="3" y="1040"/>
                  </a:lnTo>
                  <a:lnTo>
                    <a:pt x="4" y="1050"/>
                  </a:lnTo>
                  <a:lnTo>
                    <a:pt x="8" y="1059"/>
                  </a:lnTo>
                  <a:lnTo>
                    <a:pt x="11" y="1066"/>
                  </a:lnTo>
                  <a:lnTo>
                    <a:pt x="17" y="1075"/>
                  </a:lnTo>
                  <a:lnTo>
                    <a:pt x="29" y="1088"/>
                  </a:lnTo>
                  <a:lnTo>
                    <a:pt x="43" y="1100"/>
                  </a:lnTo>
                  <a:lnTo>
                    <a:pt x="51" y="1106"/>
                  </a:lnTo>
                  <a:lnTo>
                    <a:pt x="59" y="1109"/>
                  </a:lnTo>
                  <a:lnTo>
                    <a:pt x="68" y="1114"/>
                  </a:lnTo>
                  <a:lnTo>
                    <a:pt x="77" y="1115"/>
                  </a:lnTo>
                  <a:lnTo>
                    <a:pt x="87" y="1116"/>
                  </a:lnTo>
                  <a:lnTo>
                    <a:pt x="97" y="1116"/>
                  </a:lnTo>
                  <a:lnTo>
                    <a:pt x="811" y="1116"/>
                  </a:lnTo>
                  <a:lnTo>
                    <a:pt x="811" y="1116"/>
                  </a:lnTo>
                  <a:lnTo>
                    <a:pt x="822" y="1116"/>
                  </a:lnTo>
                  <a:lnTo>
                    <a:pt x="832" y="1115"/>
                  </a:lnTo>
                  <a:lnTo>
                    <a:pt x="841" y="1114"/>
                  </a:lnTo>
                  <a:lnTo>
                    <a:pt x="850" y="1109"/>
                  </a:lnTo>
                  <a:lnTo>
                    <a:pt x="857" y="1106"/>
                  </a:lnTo>
                  <a:lnTo>
                    <a:pt x="866" y="1100"/>
                  </a:lnTo>
                  <a:lnTo>
                    <a:pt x="879" y="1088"/>
                  </a:lnTo>
                  <a:lnTo>
                    <a:pt x="891" y="1075"/>
                  </a:lnTo>
                  <a:lnTo>
                    <a:pt x="897" y="1066"/>
                  </a:lnTo>
                  <a:lnTo>
                    <a:pt x="900" y="1059"/>
                  </a:lnTo>
                  <a:lnTo>
                    <a:pt x="905" y="1050"/>
                  </a:lnTo>
                  <a:lnTo>
                    <a:pt x="906" y="1040"/>
                  </a:lnTo>
                  <a:lnTo>
                    <a:pt x="908" y="1031"/>
                  </a:lnTo>
                  <a:lnTo>
                    <a:pt x="909" y="1020"/>
                  </a:lnTo>
                  <a:lnTo>
                    <a:pt x="909" y="96"/>
                  </a:lnTo>
                  <a:lnTo>
                    <a:pt x="909" y="96"/>
                  </a:lnTo>
                  <a:lnTo>
                    <a:pt x="908" y="87"/>
                  </a:lnTo>
                  <a:lnTo>
                    <a:pt x="906" y="77"/>
                  </a:lnTo>
                  <a:lnTo>
                    <a:pt x="905" y="68"/>
                  </a:lnTo>
                  <a:lnTo>
                    <a:pt x="900" y="59"/>
                  </a:lnTo>
                  <a:lnTo>
                    <a:pt x="897" y="50"/>
                  </a:lnTo>
                  <a:lnTo>
                    <a:pt x="891" y="43"/>
                  </a:lnTo>
                  <a:lnTo>
                    <a:pt x="879" y="28"/>
                  </a:lnTo>
                  <a:lnTo>
                    <a:pt x="866" y="16"/>
                  </a:lnTo>
                  <a:lnTo>
                    <a:pt x="857" y="12"/>
                  </a:lnTo>
                  <a:lnTo>
                    <a:pt x="850" y="7"/>
                  </a:lnTo>
                  <a:lnTo>
                    <a:pt x="841" y="4"/>
                  </a:lnTo>
                  <a:lnTo>
                    <a:pt x="832" y="2"/>
                  </a:lnTo>
                  <a:lnTo>
                    <a:pt x="822" y="0"/>
                  </a:lnTo>
                  <a:lnTo>
                    <a:pt x="811" y="0"/>
                  </a:lnTo>
                  <a:lnTo>
                    <a:pt x="811" y="0"/>
                  </a:lnTo>
                  <a:close/>
                  <a:moveTo>
                    <a:pt x="841" y="1020"/>
                  </a:moveTo>
                  <a:lnTo>
                    <a:pt x="841" y="1020"/>
                  </a:lnTo>
                  <a:lnTo>
                    <a:pt x="841" y="1026"/>
                  </a:lnTo>
                  <a:lnTo>
                    <a:pt x="838" y="1032"/>
                  </a:lnTo>
                  <a:lnTo>
                    <a:pt x="837" y="1037"/>
                  </a:lnTo>
                  <a:lnTo>
                    <a:pt x="832" y="1041"/>
                  </a:lnTo>
                  <a:lnTo>
                    <a:pt x="828" y="1046"/>
                  </a:lnTo>
                  <a:lnTo>
                    <a:pt x="823" y="1047"/>
                  </a:lnTo>
                  <a:lnTo>
                    <a:pt x="817" y="1050"/>
                  </a:lnTo>
                  <a:lnTo>
                    <a:pt x="811" y="1050"/>
                  </a:lnTo>
                  <a:lnTo>
                    <a:pt x="97" y="1050"/>
                  </a:lnTo>
                  <a:lnTo>
                    <a:pt x="97" y="1050"/>
                  </a:lnTo>
                  <a:lnTo>
                    <a:pt x="91" y="1050"/>
                  </a:lnTo>
                  <a:lnTo>
                    <a:pt x="85" y="1047"/>
                  </a:lnTo>
                  <a:lnTo>
                    <a:pt x="81" y="1046"/>
                  </a:lnTo>
                  <a:lnTo>
                    <a:pt x="77" y="1041"/>
                  </a:lnTo>
                  <a:lnTo>
                    <a:pt x="72" y="1037"/>
                  </a:lnTo>
                  <a:lnTo>
                    <a:pt x="71" y="1032"/>
                  </a:lnTo>
                  <a:lnTo>
                    <a:pt x="68" y="1026"/>
                  </a:lnTo>
                  <a:lnTo>
                    <a:pt x="68" y="1020"/>
                  </a:lnTo>
                  <a:lnTo>
                    <a:pt x="68" y="275"/>
                  </a:lnTo>
                  <a:lnTo>
                    <a:pt x="279" y="98"/>
                  </a:lnTo>
                  <a:lnTo>
                    <a:pt x="279" y="284"/>
                  </a:lnTo>
                  <a:lnTo>
                    <a:pt x="177" y="284"/>
                  </a:lnTo>
                  <a:lnTo>
                    <a:pt x="177" y="352"/>
                  </a:lnTo>
                  <a:lnTo>
                    <a:pt x="346" y="352"/>
                  </a:lnTo>
                  <a:lnTo>
                    <a:pt x="347" y="68"/>
                  </a:lnTo>
                  <a:lnTo>
                    <a:pt x="811" y="68"/>
                  </a:lnTo>
                  <a:lnTo>
                    <a:pt x="811" y="68"/>
                  </a:lnTo>
                  <a:lnTo>
                    <a:pt x="817" y="68"/>
                  </a:lnTo>
                  <a:lnTo>
                    <a:pt x="823" y="70"/>
                  </a:lnTo>
                  <a:lnTo>
                    <a:pt x="828" y="73"/>
                  </a:lnTo>
                  <a:lnTo>
                    <a:pt x="832" y="75"/>
                  </a:lnTo>
                  <a:lnTo>
                    <a:pt x="837" y="80"/>
                  </a:lnTo>
                  <a:lnTo>
                    <a:pt x="838" y="86"/>
                  </a:lnTo>
                  <a:lnTo>
                    <a:pt x="841" y="90"/>
                  </a:lnTo>
                  <a:lnTo>
                    <a:pt x="841" y="96"/>
                  </a:lnTo>
                  <a:lnTo>
                    <a:pt x="841" y="1020"/>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77" name="Freeform 17">
              <a:extLst>
                <a:ext uri="{FF2B5EF4-FFF2-40B4-BE49-F238E27FC236}">
                  <a16:creationId xmlns:a16="http://schemas.microsoft.com/office/drawing/2014/main" id="{D62B4827-43E1-5543-8A49-B0D32EF05D99}"/>
                </a:ext>
              </a:extLst>
            </p:cNvPr>
            <p:cNvSpPr>
              <a:spLocks/>
            </p:cNvSpPr>
            <p:nvPr/>
          </p:nvSpPr>
          <p:spPr bwMode="auto">
            <a:xfrm>
              <a:off x="-4773781" y="3800973"/>
              <a:ext cx="585788" cy="104775"/>
            </a:xfrm>
            <a:custGeom>
              <a:avLst/>
              <a:gdLst>
                <a:gd name="T0" fmla="*/ 335 w 369"/>
                <a:gd name="T1" fmla="*/ 66 h 66"/>
                <a:gd name="T2" fmla="*/ 34 w 369"/>
                <a:gd name="T3" fmla="*/ 66 h 66"/>
                <a:gd name="T4" fmla="*/ 34 w 369"/>
                <a:gd name="T5" fmla="*/ 66 h 66"/>
                <a:gd name="T6" fmla="*/ 26 w 369"/>
                <a:gd name="T7" fmla="*/ 66 h 66"/>
                <a:gd name="T8" fmla="*/ 20 w 369"/>
                <a:gd name="T9" fmla="*/ 65 h 66"/>
                <a:gd name="T10" fmla="*/ 14 w 369"/>
                <a:gd name="T11" fmla="*/ 60 h 66"/>
                <a:gd name="T12" fmla="*/ 9 w 369"/>
                <a:gd name="T13" fmla="*/ 57 h 66"/>
                <a:gd name="T14" fmla="*/ 6 w 369"/>
                <a:gd name="T15" fmla="*/ 51 h 66"/>
                <a:gd name="T16" fmla="*/ 3 w 369"/>
                <a:gd name="T17" fmla="*/ 46 h 66"/>
                <a:gd name="T18" fmla="*/ 0 w 369"/>
                <a:gd name="T19" fmla="*/ 40 h 66"/>
                <a:gd name="T20" fmla="*/ 0 w 369"/>
                <a:gd name="T21" fmla="*/ 34 h 66"/>
                <a:gd name="T22" fmla="*/ 0 w 369"/>
                <a:gd name="T23" fmla="*/ 34 h 66"/>
                <a:gd name="T24" fmla="*/ 0 w 369"/>
                <a:gd name="T25" fmla="*/ 26 h 66"/>
                <a:gd name="T26" fmla="*/ 3 w 369"/>
                <a:gd name="T27" fmla="*/ 20 h 66"/>
                <a:gd name="T28" fmla="*/ 6 w 369"/>
                <a:gd name="T29" fmla="*/ 14 h 66"/>
                <a:gd name="T30" fmla="*/ 9 w 369"/>
                <a:gd name="T31" fmla="*/ 9 h 66"/>
                <a:gd name="T32" fmla="*/ 14 w 369"/>
                <a:gd name="T33" fmla="*/ 6 h 66"/>
                <a:gd name="T34" fmla="*/ 20 w 369"/>
                <a:gd name="T35" fmla="*/ 3 h 66"/>
                <a:gd name="T36" fmla="*/ 26 w 369"/>
                <a:gd name="T37" fmla="*/ 0 h 66"/>
                <a:gd name="T38" fmla="*/ 34 w 369"/>
                <a:gd name="T39" fmla="*/ 0 h 66"/>
                <a:gd name="T40" fmla="*/ 335 w 369"/>
                <a:gd name="T41" fmla="*/ 0 h 66"/>
                <a:gd name="T42" fmla="*/ 335 w 369"/>
                <a:gd name="T43" fmla="*/ 0 h 66"/>
                <a:gd name="T44" fmla="*/ 343 w 369"/>
                <a:gd name="T45" fmla="*/ 0 h 66"/>
                <a:gd name="T46" fmla="*/ 349 w 369"/>
                <a:gd name="T47" fmla="*/ 3 h 66"/>
                <a:gd name="T48" fmla="*/ 355 w 369"/>
                <a:gd name="T49" fmla="*/ 6 h 66"/>
                <a:gd name="T50" fmla="*/ 359 w 369"/>
                <a:gd name="T51" fmla="*/ 9 h 66"/>
                <a:gd name="T52" fmla="*/ 363 w 369"/>
                <a:gd name="T53" fmla="*/ 14 h 66"/>
                <a:gd name="T54" fmla="*/ 366 w 369"/>
                <a:gd name="T55" fmla="*/ 20 h 66"/>
                <a:gd name="T56" fmla="*/ 369 w 369"/>
                <a:gd name="T57" fmla="*/ 26 h 66"/>
                <a:gd name="T58" fmla="*/ 369 w 369"/>
                <a:gd name="T59" fmla="*/ 34 h 66"/>
                <a:gd name="T60" fmla="*/ 369 w 369"/>
                <a:gd name="T61" fmla="*/ 34 h 66"/>
                <a:gd name="T62" fmla="*/ 369 w 369"/>
                <a:gd name="T63" fmla="*/ 40 h 66"/>
                <a:gd name="T64" fmla="*/ 366 w 369"/>
                <a:gd name="T65" fmla="*/ 46 h 66"/>
                <a:gd name="T66" fmla="*/ 363 w 369"/>
                <a:gd name="T67" fmla="*/ 51 h 66"/>
                <a:gd name="T68" fmla="*/ 359 w 369"/>
                <a:gd name="T69" fmla="*/ 57 h 66"/>
                <a:gd name="T70" fmla="*/ 355 w 369"/>
                <a:gd name="T71" fmla="*/ 60 h 66"/>
                <a:gd name="T72" fmla="*/ 349 w 369"/>
                <a:gd name="T73" fmla="*/ 65 h 66"/>
                <a:gd name="T74" fmla="*/ 343 w 369"/>
                <a:gd name="T75" fmla="*/ 66 h 66"/>
                <a:gd name="T76" fmla="*/ 335 w 369"/>
                <a:gd name="T77" fmla="*/ 66 h 66"/>
                <a:gd name="T78" fmla="*/ 335 w 369"/>
                <a:gd name="T79"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69" h="66">
                  <a:moveTo>
                    <a:pt x="335" y="66"/>
                  </a:moveTo>
                  <a:lnTo>
                    <a:pt x="34" y="66"/>
                  </a:lnTo>
                  <a:lnTo>
                    <a:pt x="34" y="66"/>
                  </a:lnTo>
                  <a:lnTo>
                    <a:pt x="26" y="66"/>
                  </a:lnTo>
                  <a:lnTo>
                    <a:pt x="20" y="65"/>
                  </a:lnTo>
                  <a:lnTo>
                    <a:pt x="14" y="60"/>
                  </a:lnTo>
                  <a:lnTo>
                    <a:pt x="9" y="57"/>
                  </a:lnTo>
                  <a:lnTo>
                    <a:pt x="6" y="51"/>
                  </a:lnTo>
                  <a:lnTo>
                    <a:pt x="3" y="46"/>
                  </a:lnTo>
                  <a:lnTo>
                    <a:pt x="0" y="40"/>
                  </a:lnTo>
                  <a:lnTo>
                    <a:pt x="0" y="34"/>
                  </a:lnTo>
                  <a:lnTo>
                    <a:pt x="0" y="34"/>
                  </a:lnTo>
                  <a:lnTo>
                    <a:pt x="0" y="26"/>
                  </a:lnTo>
                  <a:lnTo>
                    <a:pt x="3" y="20"/>
                  </a:lnTo>
                  <a:lnTo>
                    <a:pt x="6" y="14"/>
                  </a:lnTo>
                  <a:lnTo>
                    <a:pt x="9" y="9"/>
                  </a:lnTo>
                  <a:lnTo>
                    <a:pt x="14" y="6"/>
                  </a:lnTo>
                  <a:lnTo>
                    <a:pt x="20" y="3"/>
                  </a:lnTo>
                  <a:lnTo>
                    <a:pt x="26" y="0"/>
                  </a:lnTo>
                  <a:lnTo>
                    <a:pt x="34" y="0"/>
                  </a:lnTo>
                  <a:lnTo>
                    <a:pt x="335" y="0"/>
                  </a:lnTo>
                  <a:lnTo>
                    <a:pt x="335" y="0"/>
                  </a:lnTo>
                  <a:lnTo>
                    <a:pt x="343" y="0"/>
                  </a:lnTo>
                  <a:lnTo>
                    <a:pt x="349" y="3"/>
                  </a:lnTo>
                  <a:lnTo>
                    <a:pt x="355" y="6"/>
                  </a:lnTo>
                  <a:lnTo>
                    <a:pt x="359" y="9"/>
                  </a:lnTo>
                  <a:lnTo>
                    <a:pt x="363" y="14"/>
                  </a:lnTo>
                  <a:lnTo>
                    <a:pt x="366" y="20"/>
                  </a:lnTo>
                  <a:lnTo>
                    <a:pt x="369" y="26"/>
                  </a:lnTo>
                  <a:lnTo>
                    <a:pt x="369" y="34"/>
                  </a:lnTo>
                  <a:lnTo>
                    <a:pt x="369" y="34"/>
                  </a:lnTo>
                  <a:lnTo>
                    <a:pt x="369" y="40"/>
                  </a:lnTo>
                  <a:lnTo>
                    <a:pt x="366" y="46"/>
                  </a:lnTo>
                  <a:lnTo>
                    <a:pt x="363" y="51"/>
                  </a:lnTo>
                  <a:lnTo>
                    <a:pt x="359" y="57"/>
                  </a:lnTo>
                  <a:lnTo>
                    <a:pt x="355" y="60"/>
                  </a:lnTo>
                  <a:lnTo>
                    <a:pt x="349" y="65"/>
                  </a:lnTo>
                  <a:lnTo>
                    <a:pt x="343" y="66"/>
                  </a:lnTo>
                  <a:lnTo>
                    <a:pt x="335" y="66"/>
                  </a:lnTo>
                  <a:lnTo>
                    <a:pt x="335" y="66"/>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78" name="Freeform 18">
              <a:extLst>
                <a:ext uri="{FF2B5EF4-FFF2-40B4-BE49-F238E27FC236}">
                  <a16:creationId xmlns:a16="http://schemas.microsoft.com/office/drawing/2014/main" id="{E266FF15-28D6-4842-80FC-6ADAFEF62D53}"/>
                </a:ext>
              </a:extLst>
            </p:cNvPr>
            <p:cNvSpPr>
              <a:spLocks/>
            </p:cNvSpPr>
            <p:nvPr/>
          </p:nvSpPr>
          <p:spPr bwMode="auto">
            <a:xfrm>
              <a:off x="-4773781" y="3502523"/>
              <a:ext cx="585788" cy="107950"/>
            </a:xfrm>
            <a:custGeom>
              <a:avLst/>
              <a:gdLst>
                <a:gd name="T0" fmla="*/ 335 w 369"/>
                <a:gd name="T1" fmla="*/ 68 h 68"/>
                <a:gd name="T2" fmla="*/ 34 w 369"/>
                <a:gd name="T3" fmla="*/ 68 h 68"/>
                <a:gd name="T4" fmla="*/ 34 w 369"/>
                <a:gd name="T5" fmla="*/ 68 h 68"/>
                <a:gd name="T6" fmla="*/ 26 w 369"/>
                <a:gd name="T7" fmla="*/ 66 h 68"/>
                <a:gd name="T8" fmla="*/ 20 w 369"/>
                <a:gd name="T9" fmla="*/ 65 h 68"/>
                <a:gd name="T10" fmla="*/ 14 w 369"/>
                <a:gd name="T11" fmla="*/ 62 h 68"/>
                <a:gd name="T12" fmla="*/ 9 w 369"/>
                <a:gd name="T13" fmla="*/ 58 h 68"/>
                <a:gd name="T14" fmla="*/ 6 w 369"/>
                <a:gd name="T15" fmla="*/ 53 h 68"/>
                <a:gd name="T16" fmla="*/ 3 w 369"/>
                <a:gd name="T17" fmla="*/ 47 h 68"/>
                <a:gd name="T18" fmla="*/ 0 w 369"/>
                <a:gd name="T19" fmla="*/ 41 h 68"/>
                <a:gd name="T20" fmla="*/ 0 w 369"/>
                <a:gd name="T21" fmla="*/ 34 h 68"/>
                <a:gd name="T22" fmla="*/ 0 w 369"/>
                <a:gd name="T23" fmla="*/ 34 h 68"/>
                <a:gd name="T24" fmla="*/ 0 w 369"/>
                <a:gd name="T25" fmla="*/ 28 h 68"/>
                <a:gd name="T26" fmla="*/ 3 w 369"/>
                <a:gd name="T27" fmla="*/ 21 h 68"/>
                <a:gd name="T28" fmla="*/ 6 w 369"/>
                <a:gd name="T29" fmla="*/ 15 h 68"/>
                <a:gd name="T30" fmla="*/ 9 w 369"/>
                <a:gd name="T31" fmla="*/ 10 h 68"/>
                <a:gd name="T32" fmla="*/ 14 w 369"/>
                <a:gd name="T33" fmla="*/ 6 h 68"/>
                <a:gd name="T34" fmla="*/ 20 w 369"/>
                <a:gd name="T35" fmla="*/ 3 h 68"/>
                <a:gd name="T36" fmla="*/ 26 w 369"/>
                <a:gd name="T37" fmla="*/ 1 h 68"/>
                <a:gd name="T38" fmla="*/ 34 w 369"/>
                <a:gd name="T39" fmla="*/ 0 h 68"/>
                <a:gd name="T40" fmla="*/ 335 w 369"/>
                <a:gd name="T41" fmla="*/ 0 h 68"/>
                <a:gd name="T42" fmla="*/ 335 w 369"/>
                <a:gd name="T43" fmla="*/ 0 h 68"/>
                <a:gd name="T44" fmla="*/ 343 w 369"/>
                <a:gd name="T45" fmla="*/ 1 h 68"/>
                <a:gd name="T46" fmla="*/ 349 w 369"/>
                <a:gd name="T47" fmla="*/ 3 h 68"/>
                <a:gd name="T48" fmla="*/ 355 w 369"/>
                <a:gd name="T49" fmla="*/ 6 h 68"/>
                <a:gd name="T50" fmla="*/ 359 w 369"/>
                <a:gd name="T51" fmla="*/ 10 h 68"/>
                <a:gd name="T52" fmla="*/ 363 w 369"/>
                <a:gd name="T53" fmla="*/ 15 h 68"/>
                <a:gd name="T54" fmla="*/ 366 w 369"/>
                <a:gd name="T55" fmla="*/ 21 h 68"/>
                <a:gd name="T56" fmla="*/ 369 w 369"/>
                <a:gd name="T57" fmla="*/ 28 h 68"/>
                <a:gd name="T58" fmla="*/ 369 w 369"/>
                <a:gd name="T59" fmla="*/ 34 h 68"/>
                <a:gd name="T60" fmla="*/ 369 w 369"/>
                <a:gd name="T61" fmla="*/ 34 h 68"/>
                <a:gd name="T62" fmla="*/ 369 w 369"/>
                <a:gd name="T63" fmla="*/ 41 h 68"/>
                <a:gd name="T64" fmla="*/ 366 w 369"/>
                <a:gd name="T65" fmla="*/ 47 h 68"/>
                <a:gd name="T66" fmla="*/ 363 w 369"/>
                <a:gd name="T67" fmla="*/ 53 h 68"/>
                <a:gd name="T68" fmla="*/ 359 w 369"/>
                <a:gd name="T69" fmla="*/ 58 h 68"/>
                <a:gd name="T70" fmla="*/ 355 w 369"/>
                <a:gd name="T71" fmla="*/ 62 h 68"/>
                <a:gd name="T72" fmla="*/ 349 w 369"/>
                <a:gd name="T73" fmla="*/ 65 h 68"/>
                <a:gd name="T74" fmla="*/ 343 w 369"/>
                <a:gd name="T75" fmla="*/ 66 h 68"/>
                <a:gd name="T76" fmla="*/ 335 w 369"/>
                <a:gd name="T77" fmla="*/ 68 h 68"/>
                <a:gd name="T78" fmla="*/ 335 w 369"/>
                <a:gd name="T79"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69" h="68">
                  <a:moveTo>
                    <a:pt x="335" y="68"/>
                  </a:moveTo>
                  <a:lnTo>
                    <a:pt x="34" y="68"/>
                  </a:lnTo>
                  <a:lnTo>
                    <a:pt x="34" y="68"/>
                  </a:lnTo>
                  <a:lnTo>
                    <a:pt x="26" y="66"/>
                  </a:lnTo>
                  <a:lnTo>
                    <a:pt x="20" y="65"/>
                  </a:lnTo>
                  <a:lnTo>
                    <a:pt x="14" y="62"/>
                  </a:lnTo>
                  <a:lnTo>
                    <a:pt x="9" y="58"/>
                  </a:lnTo>
                  <a:lnTo>
                    <a:pt x="6" y="53"/>
                  </a:lnTo>
                  <a:lnTo>
                    <a:pt x="3" y="47"/>
                  </a:lnTo>
                  <a:lnTo>
                    <a:pt x="0" y="41"/>
                  </a:lnTo>
                  <a:lnTo>
                    <a:pt x="0" y="34"/>
                  </a:lnTo>
                  <a:lnTo>
                    <a:pt x="0" y="34"/>
                  </a:lnTo>
                  <a:lnTo>
                    <a:pt x="0" y="28"/>
                  </a:lnTo>
                  <a:lnTo>
                    <a:pt x="3" y="21"/>
                  </a:lnTo>
                  <a:lnTo>
                    <a:pt x="6" y="15"/>
                  </a:lnTo>
                  <a:lnTo>
                    <a:pt x="9" y="10"/>
                  </a:lnTo>
                  <a:lnTo>
                    <a:pt x="14" y="6"/>
                  </a:lnTo>
                  <a:lnTo>
                    <a:pt x="20" y="3"/>
                  </a:lnTo>
                  <a:lnTo>
                    <a:pt x="26" y="1"/>
                  </a:lnTo>
                  <a:lnTo>
                    <a:pt x="34" y="0"/>
                  </a:lnTo>
                  <a:lnTo>
                    <a:pt x="335" y="0"/>
                  </a:lnTo>
                  <a:lnTo>
                    <a:pt x="335" y="0"/>
                  </a:lnTo>
                  <a:lnTo>
                    <a:pt x="343" y="1"/>
                  </a:lnTo>
                  <a:lnTo>
                    <a:pt x="349" y="3"/>
                  </a:lnTo>
                  <a:lnTo>
                    <a:pt x="355" y="6"/>
                  </a:lnTo>
                  <a:lnTo>
                    <a:pt x="359" y="10"/>
                  </a:lnTo>
                  <a:lnTo>
                    <a:pt x="363" y="15"/>
                  </a:lnTo>
                  <a:lnTo>
                    <a:pt x="366" y="21"/>
                  </a:lnTo>
                  <a:lnTo>
                    <a:pt x="369" y="28"/>
                  </a:lnTo>
                  <a:lnTo>
                    <a:pt x="369" y="34"/>
                  </a:lnTo>
                  <a:lnTo>
                    <a:pt x="369" y="34"/>
                  </a:lnTo>
                  <a:lnTo>
                    <a:pt x="369" y="41"/>
                  </a:lnTo>
                  <a:lnTo>
                    <a:pt x="366" y="47"/>
                  </a:lnTo>
                  <a:lnTo>
                    <a:pt x="363" y="53"/>
                  </a:lnTo>
                  <a:lnTo>
                    <a:pt x="359" y="58"/>
                  </a:lnTo>
                  <a:lnTo>
                    <a:pt x="355" y="62"/>
                  </a:lnTo>
                  <a:lnTo>
                    <a:pt x="349" y="65"/>
                  </a:lnTo>
                  <a:lnTo>
                    <a:pt x="343" y="66"/>
                  </a:lnTo>
                  <a:lnTo>
                    <a:pt x="335" y="68"/>
                  </a:lnTo>
                  <a:lnTo>
                    <a:pt x="335" y="68"/>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83" name="Freeform 19">
              <a:extLst>
                <a:ext uri="{FF2B5EF4-FFF2-40B4-BE49-F238E27FC236}">
                  <a16:creationId xmlns:a16="http://schemas.microsoft.com/office/drawing/2014/main" id="{9EA87019-3DCA-5C43-A870-A3B72B84E4A3}"/>
                </a:ext>
              </a:extLst>
            </p:cNvPr>
            <p:cNvSpPr>
              <a:spLocks/>
            </p:cNvSpPr>
            <p:nvPr/>
          </p:nvSpPr>
          <p:spPr bwMode="auto">
            <a:xfrm>
              <a:off x="-4773781" y="3207248"/>
              <a:ext cx="585788" cy="104775"/>
            </a:xfrm>
            <a:custGeom>
              <a:avLst/>
              <a:gdLst>
                <a:gd name="T0" fmla="*/ 335 w 369"/>
                <a:gd name="T1" fmla="*/ 66 h 66"/>
                <a:gd name="T2" fmla="*/ 34 w 369"/>
                <a:gd name="T3" fmla="*/ 66 h 66"/>
                <a:gd name="T4" fmla="*/ 34 w 369"/>
                <a:gd name="T5" fmla="*/ 66 h 66"/>
                <a:gd name="T6" fmla="*/ 26 w 369"/>
                <a:gd name="T7" fmla="*/ 66 h 66"/>
                <a:gd name="T8" fmla="*/ 20 w 369"/>
                <a:gd name="T9" fmla="*/ 65 h 66"/>
                <a:gd name="T10" fmla="*/ 14 w 369"/>
                <a:gd name="T11" fmla="*/ 62 h 66"/>
                <a:gd name="T12" fmla="*/ 9 w 369"/>
                <a:gd name="T13" fmla="*/ 57 h 66"/>
                <a:gd name="T14" fmla="*/ 6 w 369"/>
                <a:gd name="T15" fmla="*/ 51 h 66"/>
                <a:gd name="T16" fmla="*/ 3 w 369"/>
                <a:gd name="T17" fmla="*/ 47 h 66"/>
                <a:gd name="T18" fmla="*/ 0 w 369"/>
                <a:gd name="T19" fmla="*/ 39 h 66"/>
                <a:gd name="T20" fmla="*/ 0 w 369"/>
                <a:gd name="T21" fmla="*/ 34 h 66"/>
                <a:gd name="T22" fmla="*/ 0 w 369"/>
                <a:gd name="T23" fmla="*/ 34 h 66"/>
                <a:gd name="T24" fmla="*/ 0 w 369"/>
                <a:gd name="T25" fmla="*/ 26 h 66"/>
                <a:gd name="T26" fmla="*/ 3 w 369"/>
                <a:gd name="T27" fmla="*/ 20 h 66"/>
                <a:gd name="T28" fmla="*/ 6 w 369"/>
                <a:gd name="T29" fmla="*/ 14 h 66"/>
                <a:gd name="T30" fmla="*/ 9 w 369"/>
                <a:gd name="T31" fmla="*/ 10 h 66"/>
                <a:gd name="T32" fmla="*/ 14 w 369"/>
                <a:gd name="T33" fmla="*/ 5 h 66"/>
                <a:gd name="T34" fmla="*/ 20 w 369"/>
                <a:gd name="T35" fmla="*/ 3 h 66"/>
                <a:gd name="T36" fmla="*/ 26 w 369"/>
                <a:gd name="T37" fmla="*/ 0 h 66"/>
                <a:gd name="T38" fmla="*/ 34 w 369"/>
                <a:gd name="T39" fmla="*/ 0 h 66"/>
                <a:gd name="T40" fmla="*/ 335 w 369"/>
                <a:gd name="T41" fmla="*/ 0 h 66"/>
                <a:gd name="T42" fmla="*/ 335 w 369"/>
                <a:gd name="T43" fmla="*/ 0 h 66"/>
                <a:gd name="T44" fmla="*/ 343 w 369"/>
                <a:gd name="T45" fmla="*/ 0 h 66"/>
                <a:gd name="T46" fmla="*/ 349 w 369"/>
                <a:gd name="T47" fmla="*/ 3 h 66"/>
                <a:gd name="T48" fmla="*/ 355 w 369"/>
                <a:gd name="T49" fmla="*/ 5 h 66"/>
                <a:gd name="T50" fmla="*/ 359 w 369"/>
                <a:gd name="T51" fmla="*/ 10 h 66"/>
                <a:gd name="T52" fmla="*/ 363 w 369"/>
                <a:gd name="T53" fmla="*/ 14 h 66"/>
                <a:gd name="T54" fmla="*/ 366 w 369"/>
                <a:gd name="T55" fmla="*/ 20 h 66"/>
                <a:gd name="T56" fmla="*/ 369 w 369"/>
                <a:gd name="T57" fmla="*/ 26 h 66"/>
                <a:gd name="T58" fmla="*/ 369 w 369"/>
                <a:gd name="T59" fmla="*/ 34 h 66"/>
                <a:gd name="T60" fmla="*/ 369 w 369"/>
                <a:gd name="T61" fmla="*/ 34 h 66"/>
                <a:gd name="T62" fmla="*/ 369 w 369"/>
                <a:gd name="T63" fmla="*/ 39 h 66"/>
                <a:gd name="T64" fmla="*/ 366 w 369"/>
                <a:gd name="T65" fmla="*/ 47 h 66"/>
                <a:gd name="T66" fmla="*/ 363 w 369"/>
                <a:gd name="T67" fmla="*/ 51 h 66"/>
                <a:gd name="T68" fmla="*/ 359 w 369"/>
                <a:gd name="T69" fmla="*/ 57 h 66"/>
                <a:gd name="T70" fmla="*/ 355 w 369"/>
                <a:gd name="T71" fmla="*/ 62 h 66"/>
                <a:gd name="T72" fmla="*/ 349 w 369"/>
                <a:gd name="T73" fmla="*/ 65 h 66"/>
                <a:gd name="T74" fmla="*/ 343 w 369"/>
                <a:gd name="T75" fmla="*/ 66 h 66"/>
                <a:gd name="T76" fmla="*/ 335 w 369"/>
                <a:gd name="T77" fmla="*/ 66 h 66"/>
                <a:gd name="T78" fmla="*/ 335 w 369"/>
                <a:gd name="T79"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69" h="66">
                  <a:moveTo>
                    <a:pt x="335" y="66"/>
                  </a:moveTo>
                  <a:lnTo>
                    <a:pt x="34" y="66"/>
                  </a:lnTo>
                  <a:lnTo>
                    <a:pt x="34" y="66"/>
                  </a:lnTo>
                  <a:lnTo>
                    <a:pt x="26" y="66"/>
                  </a:lnTo>
                  <a:lnTo>
                    <a:pt x="20" y="65"/>
                  </a:lnTo>
                  <a:lnTo>
                    <a:pt x="14" y="62"/>
                  </a:lnTo>
                  <a:lnTo>
                    <a:pt x="9" y="57"/>
                  </a:lnTo>
                  <a:lnTo>
                    <a:pt x="6" y="51"/>
                  </a:lnTo>
                  <a:lnTo>
                    <a:pt x="3" y="47"/>
                  </a:lnTo>
                  <a:lnTo>
                    <a:pt x="0" y="39"/>
                  </a:lnTo>
                  <a:lnTo>
                    <a:pt x="0" y="34"/>
                  </a:lnTo>
                  <a:lnTo>
                    <a:pt x="0" y="34"/>
                  </a:lnTo>
                  <a:lnTo>
                    <a:pt x="0" y="26"/>
                  </a:lnTo>
                  <a:lnTo>
                    <a:pt x="3" y="20"/>
                  </a:lnTo>
                  <a:lnTo>
                    <a:pt x="6" y="14"/>
                  </a:lnTo>
                  <a:lnTo>
                    <a:pt x="9" y="10"/>
                  </a:lnTo>
                  <a:lnTo>
                    <a:pt x="14" y="5"/>
                  </a:lnTo>
                  <a:lnTo>
                    <a:pt x="20" y="3"/>
                  </a:lnTo>
                  <a:lnTo>
                    <a:pt x="26" y="0"/>
                  </a:lnTo>
                  <a:lnTo>
                    <a:pt x="34" y="0"/>
                  </a:lnTo>
                  <a:lnTo>
                    <a:pt x="335" y="0"/>
                  </a:lnTo>
                  <a:lnTo>
                    <a:pt x="335" y="0"/>
                  </a:lnTo>
                  <a:lnTo>
                    <a:pt x="343" y="0"/>
                  </a:lnTo>
                  <a:lnTo>
                    <a:pt x="349" y="3"/>
                  </a:lnTo>
                  <a:lnTo>
                    <a:pt x="355" y="5"/>
                  </a:lnTo>
                  <a:lnTo>
                    <a:pt x="359" y="10"/>
                  </a:lnTo>
                  <a:lnTo>
                    <a:pt x="363" y="14"/>
                  </a:lnTo>
                  <a:lnTo>
                    <a:pt x="366" y="20"/>
                  </a:lnTo>
                  <a:lnTo>
                    <a:pt x="369" y="26"/>
                  </a:lnTo>
                  <a:lnTo>
                    <a:pt x="369" y="34"/>
                  </a:lnTo>
                  <a:lnTo>
                    <a:pt x="369" y="34"/>
                  </a:lnTo>
                  <a:lnTo>
                    <a:pt x="369" y="39"/>
                  </a:lnTo>
                  <a:lnTo>
                    <a:pt x="366" y="47"/>
                  </a:lnTo>
                  <a:lnTo>
                    <a:pt x="363" y="51"/>
                  </a:lnTo>
                  <a:lnTo>
                    <a:pt x="359" y="57"/>
                  </a:lnTo>
                  <a:lnTo>
                    <a:pt x="355" y="62"/>
                  </a:lnTo>
                  <a:lnTo>
                    <a:pt x="349" y="65"/>
                  </a:lnTo>
                  <a:lnTo>
                    <a:pt x="343" y="66"/>
                  </a:lnTo>
                  <a:lnTo>
                    <a:pt x="335" y="66"/>
                  </a:lnTo>
                  <a:lnTo>
                    <a:pt x="335" y="66"/>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grpSp>
      <p:grpSp>
        <p:nvGrpSpPr>
          <p:cNvPr id="84" name="Group 83">
            <a:extLst>
              <a:ext uri="{FF2B5EF4-FFF2-40B4-BE49-F238E27FC236}">
                <a16:creationId xmlns:a16="http://schemas.microsoft.com/office/drawing/2014/main" id="{9D3C90A7-97E5-F54F-B856-3CAA61A194BA}"/>
              </a:ext>
            </a:extLst>
          </p:cNvPr>
          <p:cNvGrpSpPr/>
          <p:nvPr/>
        </p:nvGrpSpPr>
        <p:grpSpPr>
          <a:xfrm>
            <a:off x="351607" y="4580392"/>
            <a:ext cx="4577232" cy="571500"/>
            <a:chOff x="360363" y="1709738"/>
            <a:chExt cx="9475763" cy="571500"/>
          </a:xfrm>
        </p:grpSpPr>
        <p:sp>
          <p:nvSpPr>
            <p:cNvPr id="85" name="Rectangle 84">
              <a:extLst>
                <a:ext uri="{FF2B5EF4-FFF2-40B4-BE49-F238E27FC236}">
                  <a16:creationId xmlns:a16="http://schemas.microsoft.com/office/drawing/2014/main" id="{14AE44DD-A0ED-DD4F-A6AD-6EFD772C821C}"/>
                </a:ext>
              </a:extLst>
            </p:cNvPr>
            <p:cNvSpPr/>
            <p:nvPr/>
          </p:nvSpPr>
          <p:spPr>
            <a:xfrm>
              <a:off x="1537066" y="1709738"/>
              <a:ext cx="4463680" cy="571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91440" bIns="0" numCol="1" spcCol="0" rtlCol="0" fromWordArt="0" anchor="ctr" anchorCtr="0" forceAA="0" compatLnSpc="1">
              <a:prstTxWarp prst="textNoShape">
                <a:avLst/>
              </a:prstTxWarp>
              <a:noAutofit/>
            </a:bodyPr>
            <a:lstStyle/>
            <a:p>
              <a:pPr fontAlgn="t"/>
              <a:r>
                <a:rPr lang="en-US" sz="1200" b="1" cap="all" dirty="0">
                  <a:solidFill>
                    <a:schemeClr val="accent1"/>
                  </a:solidFill>
                  <a:latin typeface="Franklin Gothic Demi" panose="020B0603020102020204" pitchFamily="34" charset="0"/>
                </a:rPr>
                <a:t>Competitive Strengths</a:t>
              </a:r>
            </a:p>
          </p:txBody>
        </p:sp>
        <p:cxnSp>
          <p:nvCxnSpPr>
            <p:cNvPr id="86" name="Straight Connector 85">
              <a:extLst>
                <a:ext uri="{FF2B5EF4-FFF2-40B4-BE49-F238E27FC236}">
                  <a16:creationId xmlns:a16="http://schemas.microsoft.com/office/drawing/2014/main" id="{885575DA-7577-EA45-B721-0F34003124B8}"/>
                </a:ext>
              </a:extLst>
            </p:cNvPr>
            <p:cNvCxnSpPr>
              <a:cxnSpLocks/>
            </p:cNvCxnSpPr>
            <p:nvPr/>
          </p:nvCxnSpPr>
          <p:spPr>
            <a:xfrm>
              <a:off x="360363" y="2281238"/>
              <a:ext cx="9475763" cy="0"/>
            </a:xfrm>
            <a:prstGeom prst="line">
              <a:avLst/>
            </a:prstGeom>
            <a:ln w="9525">
              <a:solidFill>
                <a:schemeClr val="accent1"/>
              </a:solidFill>
              <a:tailEnd type="none"/>
            </a:ln>
          </p:spPr>
          <p:style>
            <a:lnRef idx="1">
              <a:schemeClr val="accent1"/>
            </a:lnRef>
            <a:fillRef idx="0">
              <a:schemeClr val="accent1"/>
            </a:fillRef>
            <a:effectRef idx="0">
              <a:schemeClr val="accent1"/>
            </a:effectRef>
            <a:fontRef idx="minor">
              <a:schemeClr val="tx1"/>
            </a:fontRef>
          </p:style>
        </p:cxnSp>
      </p:grpSp>
      <p:sp>
        <p:nvSpPr>
          <p:cNvPr id="87" name="Rectangle 86">
            <a:extLst>
              <a:ext uri="{FF2B5EF4-FFF2-40B4-BE49-F238E27FC236}">
                <a16:creationId xmlns:a16="http://schemas.microsoft.com/office/drawing/2014/main" id="{C9C99C7C-7A8F-5F40-BCE1-E861EF0A871C}"/>
              </a:ext>
            </a:extLst>
          </p:cNvPr>
          <p:cNvSpPr/>
          <p:nvPr/>
        </p:nvSpPr>
        <p:spPr>
          <a:xfrm>
            <a:off x="350072" y="5221789"/>
            <a:ext cx="4578767" cy="926992"/>
          </a:xfrm>
          <a:prstGeom prst="rect">
            <a:avLst/>
          </a:prstGeom>
        </p:spPr>
        <p:txBody>
          <a:bodyPr lIns="0" numCol="2" spcCol="274320">
            <a:noAutofit/>
          </a:bodyPr>
          <a:lstStyle/>
          <a:p>
            <a:pPr>
              <a:spcAft>
                <a:spcPts val="600"/>
              </a:spcAft>
            </a:pPr>
            <a:r>
              <a:rPr lang="en-US" sz="900" dirty="0"/>
              <a:t>Market share leader</a:t>
            </a:r>
          </a:p>
          <a:p>
            <a:pPr>
              <a:spcAft>
                <a:spcPts val="600"/>
              </a:spcAft>
            </a:pPr>
            <a:r>
              <a:rPr lang="en-US" sz="900" dirty="0"/>
              <a:t>Significant portfolio of regulatory permits, processing knowledge and equipment</a:t>
            </a:r>
          </a:p>
          <a:p>
            <a:pPr>
              <a:spcAft>
                <a:spcPts val="600"/>
              </a:spcAft>
            </a:pPr>
            <a:r>
              <a:rPr lang="en-US" sz="900" dirty="0"/>
              <a:t>Benefits from strengthening and enforcement of environmental regulation</a:t>
            </a:r>
          </a:p>
          <a:p>
            <a:pPr>
              <a:spcAft>
                <a:spcPts val="600"/>
              </a:spcAft>
            </a:pPr>
            <a:r>
              <a:rPr lang="en-US" sz="900" dirty="0"/>
              <a:t>Increasing waste disposal costs and landfill avoidance trends</a:t>
            </a:r>
          </a:p>
          <a:p>
            <a:pPr>
              <a:spcAft>
                <a:spcPts val="600"/>
              </a:spcAft>
            </a:pPr>
            <a:r>
              <a:rPr lang="en-US" sz="900" dirty="0"/>
              <a:t>Strong management team; average tenure of approximately 10 years</a:t>
            </a:r>
          </a:p>
        </p:txBody>
      </p:sp>
      <p:grpSp>
        <p:nvGrpSpPr>
          <p:cNvPr id="98" name="Group 97">
            <a:extLst>
              <a:ext uri="{FF2B5EF4-FFF2-40B4-BE49-F238E27FC236}">
                <a16:creationId xmlns:a16="http://schemas.microsoft.com/office/drawing/2014/main" id="{8C5AFEA9-D513-A343-8BCB-069649E60ADF}"/>
              </a:ext>
            </a:extLst>
          </p:cNvPr>
          <p:cNvGrpSpPr/>
          <p:nvPr/>
        </p:nvGrpSpPr>
        <p:grpSpPr>
          <a:xfrm>
            <a:off x="375257" y="4664786"/>
            <a:ext cx="424936" cy="365262"/>
            <a:chOff x="8126290" y="4738688"/>
            <a:chExt cx="1401763" cy="1204913"/>
          </a:xfrm>
        </p:grpSpPr>
        <p:sp>
          <p:nvSpPr>
            <p:cNvPr id="99" name="Freeform 27">
              <a:extLst>
                <a:ext uri="{FF2B5EF4-FFF2-40B4-BE49-F238E27FC236}">
                  <a16:creationId xmlns:a16="http://schemas.microsoft.com/office/drawing/2014/main" id="{236E11A9-970F-F543-B682-5DD695635F58}"/>
                </a:ext>
              </a:extLst>
            </p:cNvPr>
            <p:cNvSpPr>
              <a:spLocks/>
            </p:cNvSpPr>
            <p:nvPr/>
          </p:nvSpPr>
          <p:spPr bwMode="auto">
            <a:xfrm>
              <a:off x="8126290" y="4770438"/>
              <a:ext cx="1401763" cy="1173163"/>
            </a:xfrm>
            <a:custGeom>
              <a:avLst/>
              <a:gdLst>
                <a:gd name="T0" fmla="*/ 883 w 883"/>
                <a:gd name="T1" fmla="*/ 689 h 739"/>
                <a:gd name="T2" fmla="*/ 50 w 883"/>
                <a:gd name="T3" fmla="*/ 689 h 739"/>
                <a:gd name="T4" fmla="*/ 50 w 883"/>
                <a:gd name="T5" fmla="*/ 0 h 739"/>
                <a:gd name="T6" fmla="*/ 0 w 883"/>
                <a:gd name="T7" fmla="*/ 0 h 739"/>
                <a:gd name="T8" fmla="*/ 0 w 883"/>
                <a:gd name="T9" fmla="*/ 739 h 739"/>
                <a:gd name="T10" fmla="*/ 883 w 883"/>
                <a:gd name="T11" fmla="*/ 739 h 739"/>
                <a:gd name="T12" fmla="*/ 883 w 883"/>
                <a:gd name="T13" fmla="*/ 689 h 739"/>
              </a:gdLst>
              <a:ahLst/>
              <a:cxnLst>
                <a:cxn ang="0">
                  <a:pos x="T0" y="T1"/>
                </a:cxn>
                <a:cxn ang="0">
                  <a:pos x="T2" y="T3"/>
                </a:cxn>
                <a:cxn ang="0">
                  <a:pos x="T4" y="T5"/>
                </a:cxn>
                <a:cxn ang="0">
                  <a:pos x="T6" y="T7"/>
                </a:cxn>
                <a:cxn ang="0">
                  <a:pos x="T8" y="T9"/>
                </a:cxn>
                <a:cxn ang="0">
                  <a:pos x="T10" y="T11"/>
                </a:cxn>
                <a:cxn ang="0">
                  <a:pos x="T12" y="T13"/>
                </a:cxn>
              </a:cxnLst>
              <a:rect l="0" t="0" r="r" b="b"/>
              <a:pathLst>
                <a:path w="883" h="739">
                  <a:moveTo>
                    <a:pt x="883" y="689"/>
                  </a:moveTo>
                  <a:lnTo>
                    <a:pt x="50" y="689"/>
                  </a:lnTo>
                  <a:lnTo>
                    <a:pt x="50" y="0"/>
                  </a:lnTo>
                  <a:lnTo>
                    <a:pt x="0" y="0"/>
                  </a:lnTo>
                  <a:lnTo>
                    <a:pt x="0" y="739"/>
                  </a:lnTo>
                  <a:lnTo>
                    <a:pt x="883" y="739"/>
                  </a:lnTo>
                  <a:lnTo>
                    <a:pt x="883" y="689"/>
                  </a:lnTo>
                  <a:close/>
                </a:path>
              </a:pathLst>
            </a:custGeom>
            <a:solidFill>
              <a:schemeClr val="accent2"/>
            </a:solid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00" name="Freeform 28">
              <a:extLst>
                <a:ext uri="{FF2B5EF4-FFF2-40B4-BE49-F238E27FC236}">
                  <a16:creationId xmlns:a16="http://schemas.microsoft.com/office/drawing/2014/main" id="{3F4AD554-1A7D-6C4E-8D4E-7F200103AE63}"/>
                </a:ext>
              </a:extLst>
            </p:cNvPr>
            <p:cNvSpPr>
              <a:spLocks/>
            </p:cNvSpPr>
            <p:nvPr/>
          </p:nvSpPr>
          <p:spPr bwMode="auto">
            <a:xfrm>
              <a:off x="8323140" y="5380038"/>
              <a:ext cx="277813" cy="385763"/>
            </a:xfrm>
            <a:custGeom>
              <a:avLst/>
              <a:gdLst>
                <a:gd name="T0" fmla="*/ 80 w 282"/>
                <a:gd name="T1" fmla="*/ 112 h 389"/>
                <a:gd name="T2" fmla="*/ 112 w 282"/>
                <a:gd name="T3" fmla="*/ 80 h 389"/>
                <a:gd name="T4" fmla="*/ 171 w 282"/>
                <a:gd name="T5" fmla="*/ 80 h 389"/>
                <a:gd name="T6" fmla="*/ 202 w 282"/>
                <a:gd name="T7" fmla="*/ 112 h 389"/>
                <a:gd name="T8" fmla="*/ 202 w 282"/>
                <a:gd name="T9" fmla="*/ 389 h 389"/>
                <a:gd name="T10" fmla="*/ 282 w 282"/>
                <a:gd name="T11" fmla="*/ 389 h 389"/>
                <a:gd name="T12" fmla="*/ 282 w 282"/>
                <a:gd name="T13" fmla="*/ 112 h 389"/>
                <a:gd name="T14" fmla="*/ 171 w 282"/>
                <a:gd name="T15" fmla="*/ 0 h 389"/>
                <a:gd name="T16" fmla="*/ 112 w 282"/>
                <a:gd name="T17" fmla="*/ 0 h 389"/>
                <a:gd name="T18" fmla="*/ 0 w 282"/>
                <a:gd name="T19" fmla="*/ 112 h 389"/>
                <a:gd name="T20" fmla="*/ 0 w 282"/>
                <a:gd name="T21" fmla="*/ 389 h 389"/>
                <a:gd name="T22" fmla="*/ 80 w 282"/>
                <a:gd name="T23" fmla="*/ 389 h 389"/>
                <a:gd name="T24" fmla="*/ 80 w 282"/>
                <a:gd name="T25" fmla="*/ 112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389">
                  <a:moveTo>
                    <a:pt x="80" y="112"/>
                  </a:moveTo>
                  <a:cubicBezTo>
                    <a:pt x="80" y="94"/>
                    <a:pt x="94" y="80"/>
                    <a:pt x="112" y="80"/>
                  </a:cubicBezTo>
                  <a:cubicBezTo>
                    <a:pt x="171" y="80"/>
                    <a:pt x="171" y="80"/>
                    <a:pt x="171" y="80"/>
                  </a:cubicBezTo>
                  <a:cubicBezTo>
                    <a:pt x="188" y="80"/>
                    <a:pt x="202" y="94"/>
                    <a:pt x="202" y="112"/>
                  </a:cubicBezTo>
                  <a:cubicBezTo>
                    <a:pt x="202" y="389"/>
                    <a:pt x="202" y="389"/>
                    <a:pt x="202" y="389"/>
                  </a:cubicBezTo>
                  <a:cubicBezTo>
                    <a:pt x="282" y="389"/>
                    <a:pt x="282" y="389"/>
                    <a:pt x="282" y="389"/>
                  </a:cubicBezTo>
                  <a:cubicBezTo>
                    <a:pt x="282" y="112"/>
                    <a:pt x="282" y="112"/>
                    <a:pt x="282" y="112"/>
                  </a:cubicBezTo>
                  <a:cubicBezTo>
                    <a:pt x="282" y="50"/>
                    <a:pt x="232" y="0"/>
                    <a:pt x="171" y="0"/>
                  </a:cubicBezTo>
                  <a:cubicBezTo>
                    <a:pt x="112" y="0"/>
                    <a:pt x="112" y="0"/>
                    <a:pt x="112" y="0"/>
                  </a:cubicBezTo>
                  <a:cubicBezTo>
                    <a:pt x="50" y="0"/>
                    <a:pt x="0" y="50"/>
                    <a:pt x="0" y="112"/>
                  </a:cubicBezTo>
                  <a:cubicBezTo>
                    <a:pt x="0" y="389"/>
                    <a:pt x="0" y="389"/>
                    <a:pt x="0" y="389"/>
                  </a:cubicBezTo>
                  <a:cubicBezTo>
                    <a:pt x="80" y="389"/>
                    <a:pt x="80" y="389"/>
                    <a:pt x="80" y="389"/>
                  </a:cubicBezTo>
                  <a:lnTo>
                    <a:pt x="80" y="112"/>
                  </a:lnTo>
                  <a:close/>
                </a:path>
              </a:pathLst>
            </a:custGeom>
            <a:solidFill>
              <a:schemeClr val="accent2"/>
            </a:solid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01" name="Freeform 29">
              <a:extLst>
                <a:ext uri="{FF2B5EF4-FFF2-40B4-BE49-F238E27FC236}">
                  <a16:creationId xmlns:a16="http://schemas.microsoft.com/office/drawing/2014/main" id="{3F02556B-CCB2-4840-B3BC-D02CCAAF2B0D}"/>
                </a:ext>
              </a:extLst>
            </p:cNvPr>
            <p:cNvSpPr>
              <a:spLocks/>
            </p:cNvSpPr>
            <p:nvPr/>
          </p:nvSpPr>
          <p:spPr bwMode="auto">
            <a:xfrm>
              <a:off x="8702553" y="5141913"/>
              <a:ext cx="280988" cy="623888"/>
            </a:xfrm>
            <a:custGeom>
              <a:avLst/>
              <a:gdLst>
                <a:gd name="T0" fmla="*/ 80 w 283"/>
                <a:gd name="T1" fmla="*/ 111 h 629"/>
                <a:gd name="T2" fmla="*/ 112 w 283"/>
                <a:gd name="T3" fmla="*/ 80 h 629"/>
                <a:gd name="T4" fmla="*/ 171 w 283"/>
                <a:gd name="T5" fmla="*/ 80 h 629"/>
                <a:gd name="T6" fmla="*/ 203 w 283"/>
                <a:gd name="T7" fmla="*/ 111 h 629"/>
                <a:gd name="T8" fmla="*/ 203 w 283"/>
                <a:gd name="T9" fmla="*/ 629 h 629"/>
                <a:gd name="T10" fmla="*/ 283 w 283"/>
                <a:gd name="T11" fmla="*/ 629 h 629"/>
                <a:gd name="T12" fmla="*/ 283 w 283"/>
                <a:gd name="T13" fmla="*/ 111 h 629"/>
                <a:gd name="T14" fmla="*/ 171 w 283"/>
                <a:gd name="T15" fmla="*/ 0 h 629"/>
                <a:gd name="T16" fmla="*/ 112 w 283"/>
                <a:gd name="T17" fmla="*/ 0 h 629"/>
                <a:gd name="T18" fmla="*/ 0 w 283"/>
                <a:gd name="T19" fmla="*/ 111 h 629"/>
                <a:gd name="T20" fmla="*/ 0 w 283"/>
                <a:gd name="T21" fmla="*/ 629 h 629"/>
                <a:gd name="T22" fmla="*/ 80 w 283"/>
                <a:gd name="T23" fmla="*/ 629 h 629"/>
                <a:gd name="T24" fmla="*/ 80 w 283"/>
                <a:gd name="T25" fmla="*/ 111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3" h="629">
                  <a:moveTo>
                    <a:pt x="80" y="111"/>
                  </a:moveTo>
                  <a:cubicBezTo>
                    <a:pt x="80" y="94"/>
                    <a:pt x="94" y="80"/>
                    <a:pt x="112" y="80"/>
                  </a:cubicBezTo>
                  <a:cubicBezTo>
                    <a:pt x="171" y="80"/>
                    <a:pt x="171" y="80"/>
                    <a:pt x="171" y="80"/>
                  </a:cubicBezTo>
                  <a:cubicBezTo>
                    <a:pt x="189" y="80"/>
                    <a:pt x="203" y="94"/>
                    <a:pt x="203" y="111"/>
                  </a:cubicBezTo>
                  <a:cubicBezTo>
                    <a:pt x="203" y="629"/>
                    <a:pt x="203" y="629"/>
                    <a:pt x="203" y="629"/>
                  </a:cubicBezTo>
                  <a:cubicBezTo>
                    <a:pt x="283" y="629"/>
                    <a:pt x="283" y="629"/>
                    <a:pt x="283" y="629"/>
                  </a:cubicBezTo>
                  <a:cubicBezTo>
                    <a:pt x="283" y="111"/>
                    <a:pt x="283" y="111"/>
                    <a:pt x="283" y="111"/>
                  </a:cubicBezTo>
                  <a:cubicBezTo>
                    <a:pt x="283" y="50"/>
                    <a:pt x="233" y="0"/>
                    <a:pt x="171" y="0"/>
                  </a:cubicBezTo>
                  <a:cubicBezTo>
                    <a:pt x="112" y="0"/>
                    <a:pt x="112" y="0"/>
                    <a:pt x="112" y="0"/>
                  </a:cubicBezTo>
                  <a:cubicBezTo>
                    <a:pt x="50" y="0"/>
                    <a:pt x="0" y="50"/>
                    <a:pt x="0" y="111"/>
                  </a:cubicBezTo>
                  <a:cubicBezTo>
                    <a:pt x="0" y="629"/>
                    <a:pt x="0" y="629"/>
                    <a:pt x="0" y="629"/>
                  </a:cubicBezTo>
                  <a:cubicBezTo>
                    <a:pt x="80" y="629"/>
                    <a:pt x="80" y="629"/>
                    <a:pt x="80" y="629"/>
                  </a:cubicBezTo>
                  <a:lnTo>
                    <a:pt x="80" y="111"/>
                  </a:lnTo>
                  <a:close/>
                </a:path>
              </a:pathLst>
            </a:custGeom>
            <a:solidFill>
              <a:schemeClr val="accent2"/>
            </a:solid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02" name="Freeform 30">
              <a:extLst>
                <a:ext uri="{FF2B5EF4-FFF2-40B4-BE49-F238E27FC236}">
                  <a16:creationId xmlns:a16="http://schemas.microsoft.com/office/drawing/2014/main" id="{45A40EE8-3410-7648-A2FB-F84FC5966B4E}"/>
                </a:ext>
              </a:extLst>
            </p:cNvPr>
            <p:cNvSpPr>
              <a:spLocks noEditPoints="1"/>
            </p:cNvSpPr>
            <p:nvPr/>
          </p:nvSpPr>
          <p:spPr bwMode="auto">
            <a:xfrm>
              <a:off x="9161340" y="4738688"/>
              <a:ext cx="273050" cy="273050"/>
            </a:xfrm>
            <a:custGeom>
              <a:avLst/>
              <a:gdLst>
                <a:gd name="T0" fmla="*/ 277 w 277"/>
                <a:gd name="T1" fmla="*/ 138 h 276"/>
                <a:gd name="T2" fmla="*/ 138 w 277"/>
                <a:gd name="T3" fmla="*/ 0 h 276"/>
                <a:gd name="T4" fmla="*/ 0 w 277"/>
                <a:gd name="T5" fmla="*/ 138 h 276"/>
                <a:gd name="T6" fmla="*/ 138 w 277"/>
                <a:gd name="T7" fmla="*/ 276 h 276"/>
                <a:gd name="T8" fmla="*/ 277 w 277"/>
                <a:gd name="T9" fmla="*/ 138 h 276"/>
                <a:gd name="T10" fmla="*/ 80 w 277"/>
                <a:gd name="T11" fmla="*/ 138 h 276"/>
                <a:gd name="T12" fmla="*/ 138 w 277"/>
                <a:gd name="T13" fmla="*/ 80 h 276"/>
                <a:gd name="T14" fmla="*/ 197 w 277"/>
                <a:gd name="T15" fmla="*/ 138 h 276"/>
                <a:gd name="T16" fmla="*/ 138 w 277"/>
                <a:gd name="T17" fmla="*/ 196 h 276"/>
                <a:gd name="T18" fmla="*/ 80 w 277"/>
                <a:gd name="T19" fmla="*/ 138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7" h="276">
                  <a:moveTo>
                    <a:pt x="277" y="138"/>
                  </a:moveTo>
                  <a:cubicBezTo>
                    <a:pt x="277" y="62"/>
                    <a:pt x="215" y="0"/>
                    <a:pt x="138" y="0"/>
                  </a:cubicBezTo>
                  <a:cubicBezTo>
                    <a:pt x="62" y="0"/>
                    <a:pt x="0" y="62"/>
                    <a:pt x="0" y="138"/>
                  </a:cubicBezTo>
                  <a:cubicBezTo>
                    <a:pt x="0" y="214"/>
                    <a:pt x="62" y="276"/>
                    <a:pt x="138" y="276"/>
                  </a:cubicBezTo>
                  <a:cubicBezTo>
                    <a:pt x="215" y="276"/>
                    <a:pt x="277" y="214"/>
                    <a:pt x="277" y="138"/>
                  </a:cubicBezTo>
                  <a:close/>
                  <a:moveTo>
                    <a:pt x="80" y="138"/>
                  </a:moveTo>
                  <a:cubicBezTo>
                    <a:pt x="80" y="106"/>
                    <a:pt x="106" y="80"/>
                    <a:pt x="138" y="80"/>
                  </a:cubicBezTo>
                  <a:cubicBezTo>
                    <a:pt x="170" y="80"/>
                    <a:pt x="197" y="106"/>
                    <a:pt x="197" y="138"/>
                  </a:cubicBezTo>
                  <a:cubicBezTo>
                    <a:pt x="197" y="170"/>
                    <a:pt x="170" y="196"/>
                    <a:pt x="138" y="196"/>
                  </a:cubicBezTo>
                  <a:cubicBezTo>
                    <a:pt x="106" y="196"/>
                    <a:pt x="80" y="170"/>
                    <a:pt x="80" y="138"/>
                  </a:cubicBezTo>
                  <a:close/>
                </a:path>
              </a:pathLst>
            </a:custGeom>
            <a:solidFill>
              <a:schemeClr val="accent2"/>
            </a:solid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03" name="Freeform 31">
              <a:extLst>
                <a:ext uri="{FF2B5EF4-FFF2-40B4-BE49-F238E27FC236}">
                  <a16:creationId xmlns:a16="http://schemas.microsoft.com/office/drawing/2014/main" id="{E1CF13EB-1FAD-014E-A415-E7DE54FF3C08}"/>
                </a:ext>
              </a:extLst>
            </p:cNvPr>
            <p:cNvSpPr>
              <a:spLocks/>
            </p:cNvSpPr>
            <p:nvPr/>
          </p:nvSpPr>
          <p:spPr bwMode="auto">
            <a:xfrm>
              <a:off x="9104190" y="5075238"/>
              <a:ext cx="387350" cy="690563"/>
            </a:xfrm>
            <a:custGeom>
              <a:avLst/>
              <a:gdLst>
                <a:gd name="T0" fmla="*/ 391 w 391"/>
                <a:gd name="T1" fmla="*/ 329 h 696"/>
                <a:gd name="T2" fmla="*/ 391 w 391"/>
                <a:gd name="T3" fmla="*/ 117 h 696"/>
                <a:gd name="T4" fmla="*/ 357 w 391"/>
                <a:gd name="T5" fmla="*/ 34 h 696"/>
                <a:gd name="T6" fmla="*/ 274 w 391"/>
                <a:gd name="T7" fmla="*/ 0 h 696"/>
                <a:gd name="T8" fmla="*/ 274 w 391"/>
                <a:gd name="T9" fmla="*/ 0 h 696"/>
                <a:gd name="T10" fmla="*/ 116 w 391"/>
                <a:gd name="T11" fmla="*/ 0 h 696"/>
                <a:gd name="T12" fmla="*/ 34 w 391"/>
                <a:gd name="T13" fmla="*/ 35 h 696"/>
                <a:gd name="T14" fmla="*/ 0 w 391"/>
                <a:gd name="T15" fmla="*/ 117 h 696"/>
                <a:gd name="T16" fmla="*/ 0 w 391"/>
                <a:gd name="T17" fmla="*/ 329 h 696"/>
                <a:gd name="T18" fmla="*/ 77 w 391"/>
                <a:gd name="T19" fmla="*/ 439 h 696"/>
                <a:gd name="T20" fmla="*/ 77 w 391"/>
                <a:gd name="T21" fmla="*/ 696 h 696"/>
                <a:gd name="T22" fmla="*/ 157 w 391"/>
                <a:gd name="T23" fmla="*/ 696 h 696"/>
                <a:gd name="T24" fmla="*/ 157 w 391"/>
                <a:gd name="T25" fmla="*/ 366 h 696"/>
                <a:gd name="T26" fmla="*/ 117 w 391"/>
                <a:gd name="T27" fmla="*/ 366 h 696"/>
                <a:gd name="T28" fmla="*/ 117 w 391"/>
                <a:gd name="T29" fmla="*/ 366 h 696"/>
                <a:gd name="T30" fmla="*/ 80 w 391"/>
                <a:gd name="T31" fmla="*/ 329 h 696"/>
                <a:gd name="T32" fmla="*/ 80 w 391"/>
                <a:gd name="T33" fmla="*/ 117 h 696"/>
                <a:gd name="T34" fmla="*/ 90 w 391"/>
                <a:gd name="T35" fmla="*/ 91 h 696"/>
                <a:gd name="T36" fmla="*/ 117 w 391"/>
                <a:gd name="T37" fmla="*/ 80 h 696"/>
                <a:gd name="T38" fmla="*/ 274 w 391"/>
                <a:gd name="T39" fmla="*/ 80 h 696"/>
                <a:gd name="T40" fmla="*/ 274 w 391"/>
                <a:gd name="T41" fmla="*/ 80 h 696"/>
                <a:gd name="T42" fmla="*/ 300 w 391"/>
                <a:gd name="T43" fmla="*/ 91 h 696"/>
                <a:gd name="T44" fmla="*/ 311 w 391"/>
                <a:gd name="T45" fmla="*/ 117 h 696"/>
                <a:gd name="T46" fmla="*/ 311 w 391"/>
                <a:gd name="T47" fmla="*/ 329 h 696"/>
                <a:gd name="T48" fmla="*/ 300 w 391"/>
                <a:gd name="T49" fmla="*/ 355 h 696"/>
                <a:gd name="T50" fmla="*/ 274 w 391"/>
                <a:gd name="T51" fmla="*/ 366 h 696"/>
                <a:gd name="T52" fmla="*/ 234 w 391"/>
                <a:gd name="T53" fmla="*/ 366 h 696"/>
                <a:gd name="T54" fmla="*/ 235 w 391"/>
                <a:gd name="T55" fmla="*/ 696 h 696"/>
                <a:gd name="T56" fmla="*/ 315 w 391"/>
                <a:gd name="T57" fmla="*/ 696 h 696"/>
                <a:gd name="T58" fmla="*/ 314 w 391"/>
                <a:gd name="T59" fmla="*/ 439 h 696"/>
                <a:gd name="T60" fmla="*/ 357 w 391"/>
                <a:gd name="T61" fmla="*/ 412 h 696"/>
                <a:gd name="T62" fmla="*/ 391 w 391"/>
                <a:gd name="T63" fmla="*/ 329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91" h="696">
                  <a:moveTo>
                    <a:pt x="391" y="329"/>
                  </a:moveTo>
                  <a:cubicBezTo>
                    <a:pt x="391" y="117"/>
                    <a:pt x="391" y="117"/>
                    <a:pt x="391" y="117"/>
                  </a:cubicBezTo>
                  <a:cubicBezTo>
                    <a:pt x="391" y="86"/>
                    <a:pt x="379" y="56"/>
                    <a:pt x="357" y="34"/>
                  </a:cubicBezTo>
                  <a:cubicBezTo>
                    <a:pt x="335" y="12"/>
                    <a:pt x="305" y="0"/>
                    <a:pt x="274" y="0"/>
                  </a:cubicBezTo>
                  <a:cubicBezTo>
                    <a:pt x="274" y="0"/>
                    <a:pt x="274" y="0"/>
                    <a:pt x="274" y="0"/>
                  </a:cubicBezTo>
                  <a:cubicBezTo>
                    <a:pt x="116" y="0"/>
                    <a:pt x="116" y="0"/>
                    <a:pt x="116" y="0"/>
                  </a:cubicBezTo>
                  <a:cubicBezTo>
                    <a:pt x="85" y="0"/>
                    <a:pt x="56" y="13"/>
                    <a:pt x="34" y="35"/>
                  </a:cubicBezTo>
                  <a:cubicBezTo>
                    <a:pt x="12" y="57"/>
                    <a:pt x="0" y="86"/>
                    <a:pt x="0" y="117"/>
                  </a:cubicBezTo>
                  <a:cubicBezTo>
                    <a:pt x="0" y="329"/>
                    <a:pt x="0" y="329"/>
                    <a:pt x="0" y="329"/>
                  </a:cubicBezTo>
                  <a:cubicBezTo>
                    <a:pt x="0" y="380"/>
                    <a:pt x="32" y="423"/>
                    <a:pt x="77" y="439"/>
                  </a:cubicBezTo>
                  <a:cubicBezTo>
                    <a:pt x="77" y="696"/>
                    <a:pt x="77" y="696"/>
                    <a:pt x="77" y="696"/>
                  </a:cubicBezTo>
                  <a:cubicBezTo>
                    <a:pt x="157" y="696"/>
                    <a:pt x="157" y="696"/>
                    <a:pt x="157" y="696"/>
                  </a:cubicBezTo>
                  <a:cubicBezTo>
                    <a:pt x="157" y="366"/>
                    <a:pt x="157" y="366"/>
                    <a:pt x="157" y="366"/>
                  </a:cubicBezTo>
                  <a:cubicBezTo>
                    <a:pt x="117" y="366"/>
                    <a:pt x="117" y="366"/>
                    <a:pt x="117" y="366"/>
                  </a:cubicBezTo>
                  <a:cubicBezTo>
                    <a:pt x="117" y="366"/>
                    <a:pt x="117" y="366"/>
                    <a:pt x="117" y="366"/>
                  </a:cubicBezTo>
                  <a:cubicBezTo>
                    <a:pt x="96" y="366"/>
                    <a:pt x="80" y="350"/>
                    <a:pt x="80" y="329"/>
                  </a:cubicBezTo>
                  <a:cubicBezTo>
                    <a:pt x="80" y="117"/>
                    <a:pt x="80" y="117"/>
                    <a:pt x="80" y="117"/>
                  </a:cubicBezTo>
                  <a:cubicBezTo>
                    <a:pt x="80" y="108"/>
                    <a:pt x="83" y="98"/>
                    <a:pt x="90" y="91"/>
                  </a:cubicBezTo>
                  <a:cubicBezTo>
                    <a:pt x="97" y="84"/>
                    <a:pt x="107" y="80"/>
                    <a:pt x="117" y="80"/>
                  </a:cubicBezTo>
                  <a:cubicBezTo>
                    <a:pt x="274" y="80"/>
                    <a:pt x="274" y="80"/>
                    <a:pt x="274" y="80"/>
                  </a:cubicBezTo>
                  <a:cubicBezTo>
                    <a:pt x="274" y="80"/>
                    <a:pt x="274" y="80"/>
                    <a:pt x="274" y="80"/>
                  </a:cubicBezTo>
                  <a:cubicBezTo>
                    <a:pt x="284" y="80"/>
                    <a:pt x="293" y="84"/>
                    <a:pt x="300" y="91"/>
                  </a:cubicBezTo>
                  <a:cubicBezTo>
                    <a:pt x="307" y="98"/>
                    <a:pt x="311" y="107"/>
                    <a:pt x="311" y="117"/>
                  </a:cubicBezTo>
                  <a:cubicBezTo>
                    <a:pt x="311" y="329"/>
                    <a:pt x="311" y="329"/>
                    <a:pt x="311" y="329"/>
                  </a:cubicBezTo>
                  <a:cubicBezTo>
                    <a:pt x="311" y="339"/>
                    <a:pt x="308" y="348"/>
                    <a:pt x="300" y="355"/>
                  </a:cubicBezTo>
                  <a:cubicBezTo>
                    <a:pt x="293" y="362"/>
                    <a:pt x="284" y="366"/>
                    <a:pt x="274" y="366"/>
                  </a:cubicBezTo>
                  <a:cubicBezTo>
                    <a:pt x="234" y="366"/>
                    <a:pt x="234" y="366"/>
                    <a:pt x="234" y="366"/>
                  </a:cubicBezTo>
                  <a:cubicBezTo>
                    <a:pt x="235" y="696"/>
                    <a:pt x="235" y="696"/>
                    <a:pt x="235" y="696"/>
                  </a:cubicBezTo>
                  <a:cubicBezTo>
                    <a:pt x="315" y="696"/>
                    <a:pt x="315" y="696"/>
                    <a:pt x="315" y="696"/>
                  </a:cubicBezTo>
                  <a:cubicBezTo>
                    <a:pt x="314" y="439"/>
                    <a:pt x="314" y="439"/>
                    <a:pt x="314" y="439"/>
                  </a:cubicBezTo>
                  <a:cubicBezTo>
                    <a:pt x="330" y="433"/>
                    <a:pt x="345" y="424"/>
                    <a:pt x="357" y="412"/>
                  </a:cubicBezTo>
                  <a:cubicBezTo>
                    <a:pt x="379" y="389"/>
                    <a:pt x="391" y="360"/>
                    <a:pt x="391" y="329"/>
                  </a:cubicBezTo>
                  <a:close/>
                </a:path>
              </a:pathLst>
            </a:custGeom>
            <a:solidFill>
              <a:schemeClr val="accent2"/>
            </a:solid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grpSp>
      <p:grpSp>
        <p:nvGrpSpPr>
          <p:cNvPr id="112" name="Group 111">
            <a:extLst>
              <a:ext uri="{FF2B5EF4-FFF2-40B4-BE49-F238E27FC236}">
                <a16:creationId xmlns:a16="http://schemas.microsoft.com/office/drawing/2014/main" id="{FAC9DB92-5D7F-FC4B-98B1-214A9C5F9726}"/>
              </a:ext>
            </a:extLst>
          </p:cNvPr>
          <p:cNvGrpSpPr/>
          <p:nvPr/>
        </p:nvGrpSpPr>
        <p:grpSpPr>
          <a:xfrm>
            <a:off x="5413306" y="2451835"/>
            <a:ext cx="6409844" cy="571500"/>
            <a:chOff x="360363" y="1709738"/>
            <a:chExt cx="13269628" cy="571500"/>
          </a:xfrm>
        </p:grpSpPr>
        <p:sp>
          <p:nvSpPr>
            <p:cNvPr id="113" name="Rectangle 112">
              <a:extLst>
                <a:ext uri="{FF2B5EF4-FFF2-40B4-BE49-F238E27FC236}">
                  <a16:creationId xmlns:a16="http://schemas.microsoft.com/office/drawing/2014/main" id="{A1F91C1A-9416-A346-B11B-3D517581FAD7}"/>
                </a:ext>
              </a:extLst>
            </p:cNvPr>
            <p:cNvSpPr/>
            <p:nvPr/>
          </p:nvSpPr>
          <p:spPr>
            <a:xfrm>
              <a:off x="1537064" y="1709738"/>
              <a:ext cx="6502100" cy="571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91440" bIns="0" numCol="1" spcCol="0" rtlCol="0" fromWordArt="0" anchor="ctr" anchorCtr="0" forceAA="0" compatLnSpc="1">
              <a:prstTxWarp prst="textNoShape">
                <a:avLst/>
              </a:prstTxWarp>
              <a:noAutofit/>
            </a:bodyPr>
            <a:lstStyle/>
            <a:p>
              <a:pPr fontAlgn="t"/>
              <a:r>
                <a:rPr lang="en-US" sz="1200" b="1" cap="all" dirty="0">
                  <a:solidFill>
                    <a:schemeClr val="accent1"/>
                  </a:solidFill>
                  <a:latin typeface="Franklin Gothic Demi" panose="020B0603020102020204" pitchFamily="34" charset="0"/>
                </a:rPr>
                <a:t>VALUE CREATION</a:t>
              </a:r>
            </a:p>
            <a:p>
              <a:pPr fontAlgn="t"/>
              <a:endParaRPr lang="en-US" sz="1200" b="1" cap="all" dirty="0">
                <a:solidFill>
                  <a:schemeClr val="accent1"/>
                </a:solidFill>
                <a:latin typeface="Franklin Gothic Demi" panose="020B0603020102020204" pitchFamily="34" charset="0"/>
              </a:endParaRPr>
            </a:p>
          </p:txBody>
        </p:sp>
        <p:cxnSp>
          <p:nvCxnSpPr>
            <p:cNvPr id="114" name="Straight Connector 113">
              <a:extLst>
                <a:ext uri="{FF2B5EF4-FFF2-40B4-BE49-F238E27FC236}">
                  <a16:creationId xmlns:a16="http://schemas.microsoft.com/office/drawing/2014/main" id="{8606AF06-043B-AE49-9102-8D72CB4B913F}"/>
                </a:ext>
              </a:extLst>
            </p:cNvPr>
            <p:cNvCxnSpPr>
              <a:cxnSpLocks/>
            </p:cNvCxnSpPr>
            <p:nvPr/>
          </p:nvCxnSpPr>
          <p:spPr>
            <a:xfrm>
              <a:off x="360363" y="2281238"/>
              <a:ext cx="13269628" cy="0"/>
            </a:xfrm>
            <a:prstGeom prst="line">
              <a:avLst/>
            </a:prstGeom>
            <a:ln w="9525">
              <a:solidFill>
                <a:schemeClr val="accent1"/>
              </a:solidFill>
              <a:tailEnd type="none"/>
            </a:ln>
          </p:spPr>
          <p:style>
            <a:lnRef idx="1">
              <a:schemeClr val="accent1"/>
            </a:lnRef>
            <a:fillRef idx="0">
              <a:schemeClr val="accent1"/>
            </a:fillRef>
            <a:effectRef idx="0">
              <a:schemeClr val="accent1"/>
            </a:effectRef>
            <a:fontRef idx="minor">
              <a:schemeClr val="tx1"/>
            </a:fontRef>
          </p:style>
        </p:cxnSp>
      </p:grpSp>
      <p:grpSp>
        <p:nvGrpSpPr>
          <p:cNvPr id="152" name="Group 151">
            <a:extLst>
              <a:ext uri="{FF2B5EF4-FFF2-40B4-BE49-F238E27FC236}">
                <a16:creationId xmlns:a16="http://schemas.microsoft.com/office/drawing/2014/main" id="{142B5EBB-B93C-D048-9E6B-45F96589C9C0}"/>
              </a:ext>
            </a:extLst>
          </p:cNvPr>
          <p:cNvGrpSpPr/>
          <p:nvPr/>
        </p:nvGrpSpPr>
        <p:grpSpPr>
          <a:xfrm>
            <a:off x="5379947" y="5292954"/>
            <a:ext cx="6443202" cy="571500"/>
            <a:chOff x="360363" y="1709738"/>
            <a:chExt cx="13338685" cy="571500"/>
          </a:xfrm>
        </p:grpSpPr>
        <p:sp>
          <p:nvSpPr>
            <p:cNvPr id="153" name="Rectangle 152">
              <a:extLst>
                <a:ext uri="{FF2B5EF4-FFF2-40B4-BE49-F238E27FC236}">
                  <a16:creationId xmlns:a16="http://schemas.microsoft.com/office/drawing/2014/main" id="{C884BF90-3CB2-DF4C-B603-97E7C8E72303}"/>
                </a:ext>
              </a:extLst>
            </p:cNvPr>
            <p:cNvSpPr/>
            <p:nvPr/>
          </p:nvSpPr>
          <p:spPr>
            <a:xfrm>
              <a:off x="1537066" y="1709738"/>
              <a:ext cx="6520887" cy="571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91440" bIns="0" numCol="1" spcCol="0" rtlCol="0" fromWordArt="0" anchor="ctr" anchorCtr="0" forceAA="0" compatLnSpc="1">
              <a:prstTxWarp prst="textNoShape">
                <a:avLst/>
              </a:prstTxWarp>
              <a:noAutofit/>
            </a:bodyPr>
            <a:lstStyle/>
            <a:p>
              <a:pPr fontAlgn="t"/>
              <a:r>
                <a:rPr lang="en-US" sz="1200" b="1" cap="all" dirty="0">
                  <a:solidFill>
                    <a:schemeClr val="accent1"/>
                  </a:solidFill>
                  <a:latin typeface="Franklin Gothic Demi" panose="020B0603020102020204" pitchFamily="34" charset="0"/>
                </a:rPr>
                <a:t>Divestiture of CLEANEARTH</a:t>
              </a:r>
            </a:p>
          </p:txBody>
        </p:sp>
        <p:cxnSp>
          <p:nvCxnSpPr>
            <p:cNvPr id="154" name="Straight Connector 153">
              <a:extLst>
                <a:ext uri="{FF2B5EF4-FFF2-40B4-BE49-F238E27FC236}">
                  <a16:creationId xmlns:a16="http://schemas.microsoft.com/office/drawing/2014/main" id="{991A8EC8-4984-424D-B290-97E1C8CA02AC}"/>
                </a:ext>
              </a:extLst>
            </p:cNvPr>
            <p:cNvCxnSpPr>
              <a:cxnSpLocks/>
            </p:cNvCxnSpPr>
            <p:nvPr/>
          </p:nvCxnSpPr>
          <p:spPr>
            <a:xfrm>
              <a:off x="360363" y="2281238"/>
              <a:ext cx="13338685" cy="0"/>
            </a:xfrm>
            <a:prstGeom prst="line">
              <a:avLst/>
            </a:prstGeom>
            <a:ln w="9525">
              <a:solidFill>
                <a:schemeClr val="accent1"/>
              </a:solidFill>
              <a:tailEnd type="none"/>
            </a:ln>
          </p:spPr>
          <p:style>
            <a:lnRef idx="1">
              <a:schemeClr val="accent1"/>
            </a:lnRef>
            <a:fillRef idx="0">
              <a:schemeClr val="accent1"/>
            </a:fillRef>
            <a:effectRef idx="0">
              <a:schemeClr val="accent1"/>
            </a:effectRef>
            <a:fontRef idx="minor">
              <a:schemeClr val="tx1"/>
            </a:fontRef>
          </p:style>
        </p:cxnSp>
      </p:grpSp>
      <p:sp>
        <p:nvSpPr>
          <p:cNvPr id="156" name="Freeform 5">
            <a:extLst>
              <a:ext uri="{FF2B5EF4-FFF2-40B4-BE49-F238E27FC236}">
                <a16:creationId xmlns:a16="http://schemas.microsoft.com/office/drawing/2014/main" id="{6807DDFB-E7E2-2E4A-A703-366FA59F8A4E}"/>
              </a:ext>
            </a:extLst>
          </p:cNvPr>
          <p:cNvSpPr>
            <a:spLocks noEditPoints="1"/>
          </p:cNvSpPr>
          <p:nvPr/>
        </p:nvSpPr>
        <p:spPr bwMode="auto">
          <a:xfrm>
            <a:off x="5346512" y="5374156"/>
            <a:ext cx="411663" cy="411460"/>
          </a:xfrm>
          <a:custGeom>
            <a:avLst/>
            <a:gdLst>
              <a:gd name="T0" fmla="*/ 3486 w 4044"/>
              <a:gd name="T1" fmla="*/ 3386 h 4042"/>
              <a:gd name="T2" fmla="*/ 2958 w 4044"/>
              <a:gd name="T3" fmla="*/ 3276 h 4042"/>
              <a:gd name="T4" fmla="*/ 2860 w 4044"/>
              <a:gd name="T5" fmla="*/ 3396 h 4042"/>
              <a:gd name="T6" fmla="*/ 3006 w 4044"/>
              <a:gd name="T7" fmla="*/ 3556 h 4042"/>
              <a:gd name="T8" fmla="*/ 2298 w 4044"/>
              <a:gd name="T9" fmla="*/ 3822 h 4042"/>
              <a:gd name="T10" fmla="*/ 1490 w 4044"/>
              <a:gd name="T11" fmla="*/ 3766 h 4042"/>
              <a:gd name="T12" fmla="*/ 732 w 4044"/>
              <a:gd name="T13" fmla="*/ 3310 h 4042"/>
              <a:gd name="T14" fmla="*/ 322 w 4044"/>
              <a:gd name="T15" fmla="*/ 2684 h 4042"/>
              <a:gd name="T16" fmla="*/ 198 w 4044"/>
              <a:gd name="T17" fmla="*/ 1962 h 4042"/>
              <a:gd name="T18" fmla="*/ 350 w 4044"/>
              <a:gd name="T19" fmla="*/ 1296 h 4042"/>
              <a:gd name="T20" fmla="*/ 278 w 4044"/>
              <a:gd name="T21" fmla="*/ 1158 h 4042"/>
              <a:gd name="T22" fmla="*/ 138 w 4044"/>
              <a:gd name="T23" fmla="*/ 1286 h 4042"/>
              <a:gd name="T24" fmla="*/ 2 w 4044"/>
              <a:gd name="T25" fmla="*/ 2086 h 4042"/>
              <a:gd name="T26" fmla="*/ 166 w 4044"/>
              <a:gd name="T27" fmla="*/ 2824 h 4042"/>
              <a:gd name="T28" fmla="*/ 592 w 4044"/>
              <a:gd name="T29" fmla="*/ 3452 h 4042"/>
              <a:gd name="T30" fmla="*/ 1026 w 4044"/>
              <a:gd name="T31" fmla="*/ 3782 h 4042"/>
              <a:gd name="T32" fmla="*/ 1528 w 4044"/>
              <a:gd name="T33" fmla="*/ 3982 h 4042"/>
              <a:gd name="T34" fmla="*/ 2022 w 4044"/>
              <a:gd name="T35" fmla="*/ 4042 h 4042"/>
              <a:gd name="T36" fmla="*/ 2900 w 4044"/>
              <a:gd name="T37" fmla="*/ 3842 h 4042"/>
              <a:gd name="T38" fmla="*/ 3304 w 4044"/>
              <a:gd name="T39" fmla="*/ 3860 h 4042"/>
              <a:gd name="T40" fmla="*/ 3956 w 4044"/>
              <a:gd name="T41" fmla="*/ 1434 h 4042"/>
              <a:gd name="T42" fmla="*/ 3556 w 4044"/>
              <a:gd name="T43" fmla="*/ 706 h 4042"/>
              <a:gd name="T44" fmla="*/ 3144 w 4044"/>
              <a:gd name="T45" fmla="*/ 338 h 4042"/>
              <a:gd name="T46" fmla="*/ 2658 w 4044"/>
              <a:gd name="T47" fmla="*/ 102 h 4042"/>
              <a:gd name="T48" fmla="*/ 2122 w 4044"/>
              <a:gd name="T49" fmla="*/ 4 h 4042"/>
              <a:gd name="T50" fmla="*/ 1370 w 4044"/>
              <a:gd name="T51" fmla="*/ 106 h 4042"/>
              <a:gd name="T52" fmla="*/ 756 w 4044"/>
              <a:gd name="T53" fmla="*/ 240 h 4042"/>
              <a:gd name="T54" fmla="*/ 618 w 4044"/>
              <a:gd name="T55" fmla="*/ 148 h 4042"/>
              <a:gd name="T56" fmla="*/ 574 w 4044"/>
              <a:gd name="T57" fmla="*/ 716 h 4042"/>
              <a:gd name="T58" fmla="*/ 1124 w 4044"/>
              <a:gd name="T59" fmla="*/ 760 h 4042"/>
              <a:gd name="T60" fmla="*/ 1156 w 4044"/>
              <a:gd name="T61" fmla="*/ 598 h 4042"/>
              <a:gd name="T62" fmla="*/ 1218 w 4044"/>
              <a:gd name="T63" fmla="*/ 386 h 4042"/>
              <a:gd name="T64" fmla="*/ 1952 w 4044"/>
              <a:gd name="T65" fmla="*/ 202 h 4042"/>
              <a:gd name="T66" fmla="*/ 2802 w 4044"/>
              <a:gd name="T67" fmla="*/ 374 h 4042"/>
              <a:gd name="T68" fmla="*/ 3450 w 4044"/>
              <a:gd name="T69" fmla="*/ 890 h 4042"/>
              <a:gd name="T70" fmla="*/ 3784 w 4044"/>
              <a:gd name="T71" fmla="*/ 1550 h 4042"/>
              <a:gd name="T72" fmla="*/ 3826 w 4044"/>
              <a:gd name="T73" fmla="*/ 2284 h 4042"/>
              <a:gd name="T74" fmla="*/ 3688 w 4044"/>
              <a:gd name="T75" fmla="*/ 2806 h 4042"/>
              <a:gd name="T76" fmla="*/ 3822 w 4044"/>
              <a:gd name="T77" fmla="*/ 2880 h 4042"/>
              <a:gd name="T78" fmla="*/ 4008 w 4044"/>
              <a:gd name="T79" fmla="*/ 2400 h 4042"/>
              <a:gd name="T80" fmla="*/ 4010 w 4044"/>
              <a:gd name="T81" fmla="*/ 1658 h 4042"/>
              <a:gd name="T82" fmla="*/ 2450 w 4044"/>
              <a:gd name="T83" fmla="*/ 2112 h 4042"/>
              <a:gd name="T84" fmla="*/ 2188 w 4044"/>
              <a:gd name="T85" fmla="*/ 1906 h 4042"/>
              <a:gd name="T86" fmla="*/ 1768 w 4044"/>
              <a:gd name="T87" fmla="*/ 1678 h 4042"/>
              <a:gd name="T88" fmla="*/ 1762 w 4044"/>
              <a:gd name="T89" fmla="*/ 1436 h 4042"/>
              <a:gd name="T90" fmla="*/ 2012 w 4044"/>
              <a:gd name="T91" fmla="*/ 1324 h 4042"/>
              <a:gd name="T92" fmla="*/ 2444 w 4044"/>
              <a:gd name="T93" fmla="*/ 1274 h 4042"/>
              <a:gd name="T94" fmla="*/ 1896 w 4044"/>
              <a:gd name="T95" fmla="*/ 858 h 4042"/>
              <a:gd name="T96" fmla="*/ 1608 w 4044"/>
              <a:gd name="T97" fmla="*/ 1274 h 4042"/>
              <a:gd name="T98" fmla="*/ 1502 w 4044"/>
              <a:gd name="T99" fmla="*/ 1606 h 4042"/>
              <a:gd name="T100" fmla="*/ 1638 w 4044"/>
              <a:gd name="T101" fmla="*/ 1860 h 4042"/>
              <a:gd name="T102" fmla="*/ 2010 w 4044"/>
              <a:gd name="T103" fmla="*/ 2058 h 4042"/>
              <a:gd name="T104" fmla="*/ 2286 w 4044"/>
              <a:gd name="T105" fmla="*/ 2292 h 4042"/>
              <a:gd name="T106" fmla="*/ 2208 w 4044"/>
              <a:gd name="T107" fmla="*/ 2542 h 4042"/>
              <a:gd name="T108" fmla="*/ 1922 w 4044"/>
              <a:gd name="T109" fmla="*/ 2612 h 4042"/>
              <a:gd name="T110" fmla="*/ 1614 w 4044"/>
              <a:gd name="T111" fmla="*/ 2440 h 4042"/>
              <a:gd name="T112" fmla="*/ 1634 w 4044"/>
              <a:gd name="T113" fmla="*/ 2734 h 4042"/>
              <a:gd name="T114" fmla="*/ 2110 w 4044"/>
              <a:gd name="T115" fmla="*/ 3082 h 4042"/>
              <a:gd name="T116" fmla="*/ 2410 w 4044"/>
              <a:gd name="T117" fmla="*/ 2658 h 4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4" h="4042">
                <a:moveTo>
                  <a:pt x="3388" y="3904"/>
                </a:moveTo>
                <a:lnTo>
                  <a:pt x="3388" y="3904"/>
                </a:lnTo>
                <a:lnTo>
                  <a:pt x="3408" y="3902"/>
                </a:lnTo>
                <a:lnTo>
                  <a:pt x="3426" y="3896"/>
                </a:lnTo>
                <a:lnTo>
                  <a:pt x="3442" y="3886"/>
                </a:lnTo>
                <a:lnTo>
                  <a:pt x="3458" y="3874"/>
                </a:lnTo>
                <a:lnTo>
                  <a:pt x="3470" y="3860"/>
                </a:lnTo>
                <a:lnTo>
                  <a:pt x="3478" y="3842"/>
                </a:lnTo>
                <a:lnTo>
                  <a:pt x="3484" y="3824"/>
                </a:lnTo>
                <a:lnTo>
                  <a:pt x="3486" y="3804"/>
                </a:lnTo>
                <a:lnTo>
                  <a:pt x="3486" y="3386"/>
                </a:lnTo>
                <a:lnTo>
                  <a:pt x="3486" y="3386"/>
                </a:lnTo>
                <a:lnTo>
                  <a:pt x="3484" y="3366"/>
                </a:lnTo>
                <a:lnTo>
                  <a:pt x="3478" y="3346"/>
                </a:lnTo>
                <a:lnTo>
                  <a:pt x="3470" y="3328"/>
                </a:lnTo>
                <a:lnTo>
                  <a:pt x="3456" y="3310"/>
                </a:lnTo>
                <a:lnTo>
                  <a:pt x="3456" y="3310"/>
                </a:lnTo>
                <a:lnTo>
                  <a:pt x="3438" y="3296"/>
                </a:lnTo>
                <a:lnTo>
                  <a:pt x="3420" y="3284"/>
                </a:lnTo>
                <a:lnTo>
                  <a:pt x="3398" y="3278"/>
                </a:lnTo>
                <a:lnTo>
                  <a:pt x="3376" y="3276"/>
                </a:lnTo>
                <a:lnTo>
                  <a:pt x="2958" y="3276"/>
                </a:lnTo>
                <a:lnTo>
                  <a:pt x="2958" y="3276"/>
                </a:lnTo>
                <a:lnTo>
                  <a:pt x="2938" y="3278"/>
                </a:lnTo>
                <a:lnTo>
                  <a:pt x="2920" y="3284"/>
                </a:lnTo>
                <a:lnTo>
                  <a:pt x="2902" y="3292"/>
                </a:lnTo>
                <a:lnTo>
                  <a:pt x="2888" y="3304"/>
                </a:lnTo>
                <a:lnTo>
                  <a:pt x="2876" y="3320"/>
                </a:lnTo>
                <a:lnTo>
                  <a:pt x="2866" y="3336"/>
                </a:lnTo>
                <a:lnTo>
                  <a:pt x="2860" y="3356"/>
                </a:lnTo>
                <a:lnTo>
                  <a:pt x="2858" y="3376"/>
                </a:lnTo>
                <a:lnTo>
                  <a:pt x="2858" y="3376"/>
                </a:lnTo>
                <a:lnTo>
                  <a:pt x="2860" y="3396"/>
                </a:lnTo>
                <a:lnTo>
                  <a:pt x="2866" y="3414"/>
                </a:lnTo>
                <a:lnTo>
                  <a:pt x="2876" y="3430"/>
                </a:lnTo>
                <a:lnTo>
                  <a:pt x="2888" y="3446"/>
                </a:lnTo>
                <a:lnTo>
                  <a:pt x="2902" y="3458"/>
                </a:lnTo>
                <a:lnTo>
                  <a:pt x="2920" y="3466"/>
                </a:lnTo>
                <a:lnTo>
                  <a:pt x="2938" y="3472"/>
                </a:lnTo>
                <a:lnTo>
                  <a:pt x="2958" y="3474"/>
                </a:lnTo>
                <a:lnTo>
                  <a:pt x="3124" y="3474"/>
                </a:lnTo>
                <a:lnTo>
                  <a:pt x="3064" y="3516"/>
                </a:lnTo>
                <a:lnTo>
                  <a:pt x="3064" y="3516"/>
                </a:lnTo>
                <a:lnTo>
                  <a:pt x="3006" y="3556"/>
                </a:lnTo>
                <a:lnTo>
                  <a:pt x="2948" y="3592"/>
                </a:lnTo>
                <a:lnTo>
                  <a:pt x="2888" y="3626"/>
                </a:lnTo>
                <a:lnTo>
                  <a:pt x="2826" y="3656"/>
                </a:lnTo>
                <a:lnTo>
                  <a:pt x="2762" y="3686"/>
                </a:lnTo>
                <a:lnTo>
                  <a:pt x="2698" y="3712"/>
                </a:lnTo>
                <a:lnTo>
                  <a:pt x="2634" y="3738"/>
                </a:lnTo>
                <a:lnTo>
                  <a:pt x="2568" y="3760"/>
                </a:lnTo>
                <a:lnTo>
                  <a:pt x="2502" y="3778"/>
                </a:lnTo>
                <a:lnTo>
                  <a:pt x="2434" y="3796"/>
                </a:lnTo>
                <a:lnTo>
                  <a:pt x="2366" y="3810"/>
                </a:lnTo>
                <a:lnTo>
                  <a:pt x="2298" y="3822"/>
                </a:lnTo>
                <a:lnTo>
                  <a:pt x="2230" y="3832"/>
                </a:lnTo>
                <a:lnTo>
                  <a:pt x="2160" y="3838"/>
                </a:lnTo>
                <a:lnTo>
                  <a:pt x="2092" y="3842"/>
                </a:lnTo>
                <a:lnTo>
                  <a:pt x="2022" y="3844"/>
                </a:lnTo>
                <a:lnTo>
                  <a:pt x="2022" y="3844"/>
                </a:lnTo>
                <a:lnTo>
                  <a:pt x="1930" y="3842"/>
                </a:lnTo>
                <a:lnTo>
                  <a:pt x="1840" y="3836"/>
                </a:lnTo>
                <a:lnTo>
                  <a:pt x="1752" y="3824"/>
                </a:lnTo>
                <a:lnTo>
                  <a:pt x="1664" y="3808"/>
                </a:lnTo>
                <a:lnTo>
                  <a:pt x="1576" y="3790"/>
                </a:lnTo>
                <a:lnTo>
                  <a:pt x="1490" y="3766"/>
                </a:lnTo>
                <a:lnTo>
                  <a:pt x="1406" y="3738"/>
                </a:lnTo>
                <a:lnTo>
                  <a:pt x="1324" y="3706"/>
                </a:lnTo>
                <a:lnTo>
                  <a:pt x="1242" y="3670"/>
                </a:lnTo>
                <a:lnTo>
                  <a:pt x="1164" y="3630"/>
                </a:lnTo>
                <a:lnTo>
                  <a:pt x="1086" y="3586"/>
                </a:lnTo>
                <a:lnTo>
                  <a:pt x="1010" y="3540"/>
                </a:lnTo>
                <a:lnTo>
                  <a:pt x="938" y="3488"/>
                </a:lnTo>
                <a:lnTo>
                  <a:pt x="866" y="3432"/>
                </a:lnTo>
                <a:lnTo>
                  <a:pt x="798" y="3374"/>
                </a:lnTo>
                <a:lnTo>
                  <a:pt x="732" y="3310"/>
                </a:lnTo>
                <a:lnTo>
                  <a:pt x="732" y="3310"/>
                </a:lnTo>
                <a:lnTo>
                  <a:pt x="684" y="3260"/>
                </a:lnTo>
                <a:lnTo>
                  <a:pt x="638" y="3208"/>
                </a:lnTo>
                <a:lnTo>
                  <a:pt x="594" y="3154"/>
                </a:lnTo>
                <a:lnTo>
                  <a:pt x="552" y="3100"/>
                </a:lnTo>
                <a:lnTo>
                  <a:pt x="512" y="3044"/>
                </a:lnTo>
                <a:lnTo>
                  <a:pt x="474" y="2986"/>
                </a:lnTo>
                <a:lnTo>
                  <a:pt x="440" y="2928"/>
                </a:lnTo>
                <a:lnTo>
                  <a:pt x="406" y="2868"/>
                </a:lnTo>
                <a:lnTo>
                  <a:pt x="376" y="2808"/>
                </a:lnTo>
                <a:lnTo>
                  <a:pt x="348" y="2746"/>
                </a:lnTo>
                <a:lnTo>
                  <a:pt x="322" y="2684"/>
                </a:lnTo>
                <a:lnTo>
                  <a:pt x="298" y="2622"/>
                </a:lnTo>
                <a:lnTo>
                  <a:pt x="278" y="2558"/>
                </a:lnTo>
                <a:lnTo>
                  <a:pt x="260" y="2494"/>
                </a:lnTo>
                <a:lnTo>
                  <a:pt x="244" y="2428"/>
                </a:lnTo>
                <a:lnTo>
                  <a:pt x="230" y="2364"/>
                </a:lnTo>
                <a:lnTo>
                  <a:pt x="218" y="2298"/>
                </a:lnTo>
                <a:lnTo>
                  <a:pt x="210" y="2230"/>
                </a:lnTo>
                <a:lnTo>
                  <a:pt x="202" y="2164"/>
                </a:lnTo>
                <a:lnTo>
                  <a:pt x="200" y="2096"/>
                </a:lnTo>
                <a:lnTo>
                  <a:pt x="198" y="2030"/>
                </a:lnTo>
                <a:lnTo>
                  <a:pt x="198" y="1962"/>
                </a:lnTo>
                <a:lnTo>
                  <a:pt x="202" y="1894"/>
                </a:lnTo>
                <a:lnTo>
                  <a:pt x="208" y="1828"/>
                </a:lnTo>
                <a:lnTo>
                  <a:pt x="218" y="1760"/>
                </a:lnTo>
                <a:lnTo>
                  <a:pt x="228" y="1692"/>
                </a:lnTo>
                <a:lnTo>
                  <a:pt x="242" y="1626"/>
                </a:lnTo>
                <a:lnTo>
                  <a:pt x="258" y="1560"/>
                </a:lnTo>
                <a:lnTo>
                  <a:pt x="278" y="1492"/>
                </a:lnTo>
                <a:lnTo>
                  <a:pt x="298" y="1426"/>
                </a:lnTo>
                <a:lnTo>
                  <a:pt x="322" y="1360"/>
                </a:lnTo>
                <a:lnTo>
                  <a:pt x="350" y="1296"/>
                </a:lnTo>
                <a:lnTo>
                  <a:pt x="350" y="1296"/>
                </a:lnTo>
                <a:lnTo>
                  <a:pt x="356" y="1276"/>
                </a:lnTo>
                <a:lnTo>
                  <a:pt x="358" y="1258"/>
                </a:lnTo>
                <a:lnTo>
                  <a:pt x="356" y="1238"/>
                </a:lnTo>
                <a:lnTo>
                  <a:pt x="350" y="1220"/>
                </a:lnTo>
                <a:lnTo>
                  <a:pt x="350" y="1220"/>
                </a:lnTo>
                <a:lnTo>
                  <a:pt x="342" y="1202"/>
                </a:lnTo>
                <a:lnTo>
                  <a:pt x="330" y="1186"/>
                </a:lnTo>
                <a:lnTo>
                  <a:pt x="316" y="1174"/>
                </a:lnTo>
                <a:lnTo>
                  <a:pt x="298" y="1164"/>
                </a:lnTo>
                <a:lnTo>
                  <a:pt x="298" y="1164"/>
                </a:lnTo>
                <a:lnTo>
                  <a:pt x="278" y="1158"/>
                </a:lnTo>
                <a:lnTo>
                  <a:pt x="258" y="1156"/>
                </a:lnTo>
                <a:lnTo>
                  <a:pt x="258" y="1156"/>
                </a:lnTo>
                <a:lnTo>
                  <a:pt x="240" y="1158"/>
                </a:lnTo>
                <a:lnTo>
                  <a:pt x="222" y="1164"/>
                </a:lnTo>
                <a:lnTo>
                  <a:pt x="222" y="1164"/>
                </a:lnTo>
                <a:lnTo>
                  <a:pt x="204" y="1172"/>
                </a:lnTo>
                <a:lnTo>
                  <a:pt x="190" y="1184"/>
                </a:lnTo>
                <a:lnTo>
                  <a:pt x="176" y="1200"/>
                </a:lnTo>
                <a:lnTo>
                  <a:pt x="168" y="1216"/>
                </a:lnTo>
                <a:lnTo>
                  <a:pt x="168" y="1216"/>
                </a:lnTo>
                <a:lnTo>
                  <a:pt x="138" y="1286"/>
                </a:lnTo>
                <a:lnTo>
                  <a:pt x="112" y="1356"/>
                </a:lnTo>
                <a:lnTo>
                  <a:pt x="90" y="1428"/>
                </a:lnTo>
                <a:lnTo>
                  <a:pt x="68" y="1498"/>
                </a:lnTo>
                <a:lnTo>
                  <a:pt x="52" y="1570"/>
                </a:lnTo>
                <a:lnTo>
                  <a:pt x="36" y="1644"/>
                </a:lnTo>
                <a:lnTo>
                  <a:pt x="24" y="1716"/>
                </a:lnTo>
                <a:lnTo>
                  <a:pt x="14" y="1790"/>
                </a:lnTo>
                <a:lnTo>
                  <a:pt x="6" y="1864"/>
                </a:lnTo>
                <a:lnTo>
                  <a:pt x="2" y="1938"/>
                </a:lnTo>
                <a:lnTo>
                  <a:pt x="0" y="2012"/>
                </a:lnTo>
                <a:lnTo>
                  <a:pt x="2" y="2086"/>
                </a:lnTo>
                <a:lnTo>
                  <a:pt x="6" y="2162"/>
                </a:lnTo>
                <a:lnTo>
                  <a:pt x="12" y="2236"/>
                </a:lnTo>
                <a:lnTo>
                  <a:pt x="22" y="2310"/>
                </a:lnTo>
                <a:lnTo>
                  <a:pt x="34" y="2384"/>
                </a:lnTo>
                <a:lnTo>
                  <a:pt x="34" y="2384"/>
                </a:lnTo>
                <a:lnTo>
                  <a:pt x="48" y="2460"/>
                </a:lnTo>
                <a:lnTo>
                  <a:pt x="66" y="2536"/>
                </a:lnTo>
                <a:lnTo>
                  <a:pt x="88" y="2608"/>
                </a:lnTo>
                <a:lnTo>
                  <a:pt x="110" y="2682"/>
                </a:lnTo>
                <a:lnTo>
                  <a:pt x="136" y="2754"/>
                </a:lnTo>
                <a:lnTo>
                  <a:pt x="166" y="2824"/>
                </a:lnTo>
                <a:lnTo>
                  <a:pt x="196" y="2892"/>
                </a:lnTo>
                <a:lnTo>
                  <a:pt x="230" y="2960"/>
                </a:lnTo>
                <a:lnTo>
                  <a:pt x="268" y="3028"/>
                </a:lnTo>
                <a:lnTo>
                  <a:pt x="306" y="3092"/>
                </a:lnTo>
                <a:lnTo>
                  <a:pt x="348" y="3156"/>
                </a:lnTo>
                <a:lnTo>
                  <a:pt x="392" y="3218"/>
                </a:lnTo>
                <a:lnTo>
                  <a:pt x="438" y="3280"/>
                </a:lnTo>
                <a:lnTo>
                  <a:pt x="488" y="3338"/>
                </a:lnTo>
                <a:lnTo>
                  <a:pt x="538" y="3396"/>
                </a:lnTo>
                <a:lnTo>
                  <a:pt x="592" y="3452"/>
                </a:lnTo>
                <a:lnTo>
                  <a:pt x="592" y="3452"/>
                </a:lnTo>
                <a:lnTo>
                  <a:pt x="628" y="3486"/>
                </a:lnTo>
                <a:lnTo>
                  <a:pt x="664" y="3522"/>
                </a:lnTo>
                <a:lnTo>
                  <a:pt x="702" y="3554"/>
                </a:lnTo>
                <a:lnTo>
                  <a:pt x="740" y="3586"/>
                </a:lnTo>
                <a:lnTo>
                  <a:pt x="780" y="3618"/>
                </a:lnTo>
                <a:lnTo>
                  <a:pt x="820" y="3648"/>
                </a:lnTo>
                <a:lnTo>
                  <a:pt x="860" y="3676"/>
                </a:lnTo>
                <a:lnTo>
                  <a:pt x="900" y="3704"/>
                </a:lnTo>
                <a:lnTo>
                  <a:pt x="942" y="3732"/>
                </a:lnTo>
                <a:lnTo>
                  <a:pt x="984" y="3758"/>
                </a:lnTo>
                <a:lnTo>
                  <a:pt x="1026" y="3782"/>
                </a:lnTo>
                <a:lnTo>
                  <a:pt x="1070" y="3806"/>
                </a:lnTo>
                <a:lnTo>
                  <a:pt x="1114" y="3828"/>
                </a:lnTo>
                <a:lnTo>
                  <a:pt x="1158" y="3850"/>
                </a:lnTo>
                <a:lnTo>
                  <a:pt x="1202" y="3870"/>
                </a:lnTo>
                <a:lnTo>
                  <a:pt x="1248" y="3890"/>
                </a:lnTo>
                <a:lnTo>
                  <a:pt x="1292" y="3908"/>
                </a:lnTo>
                <a:lnTo>
                  <a:pt x="1338" y="3926"/>
                </a:lnTo>
                <a:lnTo>
                  <a:pt x="1386" y="3942"/>
                </a:lnTo>
                <a:lnTo>
                  <a:pt x="1432" y="3956"/>
                </a:lnTo>
                <a:lnTo>
                  <a:pt x="1480" y="3970"/>
                </a:lnTo>
                <a:lnTo>
                  <a:pt x="1528" y="3982"/>
                </a:lnTo>
                <a:lnTo>
                  <a:pt x="1576" y="3994"/>
                </a:lnTo>
                <a:lnTo>
                  <a:pt x="1624" y="4004"/>
                </a:lnTo>
                <a:lnTo>
                  <a:pt x="1672" y="4014"/>
                </a:lnTo>
                <a:lnTo>
                  <a:pt x="1722" y="4020"/>
                </a:lnTo>
                <a:lnTo>
                  <a:pt x="1772" y="4028"/>
                </a:lnTo>
                <a:lnTo>
                  <a:pt x="1820" y="4034"/>
                </a:lnTo>
                <a:lnTo>
                  <a:pt x="1870" y="4038"/>
                </a:lnTo>
                <a:lnTo>
                  <a:pt x="1920" y="4040"/>
                </a:lnTo>
                <a:lnTo>
                  <a:pt x="1972" y="4042"/>
                </a:lnTo>
                <a:lnTo>
                  <a:pt x="2022" y="4042"/>
                </a:lnTo>
                <a:lnTo>
                  <a:pt x="2022" y="4042"/>
                </a:lnTo>
                <a:lnTo>
                  <a:pt x="2104" y="4042"/>
                </a:lnTo>
                <a:lnTo>
                  <a:pt x="2188" y="4036"/>
                </a:lnTo>
                <a:lnTo>
                  <a:pt x="2270" y="4028"/>
                </a:lnTo>
                <a:lnTo>
                  <a:pt x="2352" y="4016"/>
                </a:lnTo>
                <a:lnTo>
                  <a:pt x="2432" y="4000"/>
                </a:lnTo>
                <a:lnTo>
                  <a:pt x="2512" y="3982"/>
                </a:lnTo>
                <a:lnTo>
                  <a:pt x="2592" y="3960"/>
                </a:lnTo>
                <a:lnTo>
                  <a:pt x="2670" y="3936"/>
                </a:lnTo>
                <a:lnTo>
                  <a:pt x="2748" y="3908"/>
                </a:lnTo>
                <a:lnTo>
                  <a:pt x="2824" y="3876"/>
                </a:lnTo>
                <a:lnTo>
                  <a:pt x="2900" y="3842"/>
                </a:lnTo>
                <a:lnTo>
                  <a:pt x="2974" y="3806"/>
                </a:lnTo>
                <a:lnTo>
                  <a:pt x="3046" y="3766"/>
                </a:lnTo>
                <a:lnTo>
                  <a:pt x="3116" y="3722"/>
                </a:lnTo>
                <a:lnTo>
                  <a:pt x="3184" y="3676"/>
                </a:lnTo>
                <a:lnTo>
                  <a:pt x="3250" y="3628"/>
                </a:lnTo>
                <a:lnTo>
                  <a:pt x="3288" y="3600"/>
                </a:lnTo>
                <a:lnTo>
                  <a:pt x="3288" y="3804"/>
                </a:lnTo>
                <a:lnTo>
                  <a:pt x="3288" y="3804"/>
                </a:lnTo>
                <a:lnTo>
                  <a:pt x="3290" y="3824"/>
                </a:lnTo>
                <a:lnTo>
                  <a:pt x="3296" y="3842"/>
                </a:lnTo>
                <a:lnTo>
                  <a:pt x="3304" y="3860"/>
                </a:lnTo>
                <a:lnTo>
                  <a:pt x="3316" y="3874"/>
                </a:lnTo>
                <a:lnTo>
                  <a:pt x="3332" y="3886"/>
                </a:lnTo>
                <a:lnTo>
                  <a:pt x="3348" y="3896"/>
                </a:lnTo>
                <a:lnTo>
                  <a:pt x="3368" y="3902"/>
                </a:lnTo>
                <a:lnTo>
                  <a:pt x="3388" y="3904"/>
                </a:lnTo>
                <a:lnTo>
                  <a:pt x="3388" y="3904"/>
                </a:lnTo>
                <a:close/>
                <a:moveTo>
                  <a:pt x="4010" y="1658"/>
                </a:moveTo>
                <a:lnTo>
                  <a:pt x="4010" y="1658"/>
                </a:lnTo>
                <a:lnTo>
                  <a:pt x="3994" y="1584"/>
                </a:lnTo>
                <a:lnTo>
                  <a:pt x="3978" y="1508"/>
                </a:lnTo>
                <a:lnTo>
                  <a:pt x="3956" y="1434"/>
                </a:lnTo>
                <a:lnTo>
                  <a:pt x="3932" y="1362"/>
                </a:lnTo>
                <a:lnTo>
                  <a:pt x="3906" y="1290"/>
                </a:lnTo>
                <a:lnTo>
                  <a:pt x="3878" y="1220"/>
                </a:lnTo>
                <a:lnTo>
                  <a:pt x="3846" y="1150"/>
                </a:lnTo>
                <a:lnTo>
                  <a:pt x="3812" y="1082"/>
                </a:lnTo>
                <a:lnTo>
                  <a:pt x="3776" y="1016"/>
                </a:lnTo>
                <a:lnTo>
                  <a:pt x="3738" y="950"/>
                </a:lnTo>
                <a:lnTo>
                  <a:pt x="3696" y="888"/>
                </a:lnTo>
                <a:lnTo>
                  <a:pt x="3652" y="824"/>
                </a:lnTo>
                <a:lnTo>
                  <a:pt x="3606" y="764"/>
                </a:lnTo>
                <a:lnTo>
                  <a:pt x="3556" y="706"/>
                </a:lnTo>
                <a:lnTo>
                  <a:pt x="3506" y="648"/>
                </a:lnTo>
                <a:lnTo>
                  <a:pt x="3452" y="592"/>
                </a:lnTo>
                <a:lnTo>
                  <a:pt x="3452" y="592"/>
                </a:lnTo>
                <a:lnTo>
                  <a:pt x="3416" y="556"/>
                </a:lnTo>
                <a:lnTo>
                  <a:pt x="3378" y="522"/>
                </a:lnTo>
                <a:lnTo>
                  <a:pt x="3342" y="490"/>
                </a:lnTo>
                <a:lnTo>
                  <a:pt x="3302" y="458"/>
                </a:lnTo>
                <a:lnTo>
                  <a:pt x="3264" y="426"/>
                </a:lnTo>
                <a:lnTo>
                  <a:pt x="3224" y="396"/>
                </a:lnTo>
                <a:lnTo>
                  <a:pt x="3184" y="366"/>
                </a:lnTo>
                <a:lnTo>
                  <a:pt x="3144" y="338"/>
                </a:lnTo>
                <a:lnTo>
                  <a:pt x="3102" y="312"/>
                </a:lnTo>
                <a:lnTo>
                  <a:pt x="3060" y="286"/>
                </a:lnTo>
                <a:lnTo>
                  <a:pt x="3018" y="262"/>
                </a:lnTo>
                <a:lnTo>
                  <a:pt x="2974" y="238"/>
                </a:lnTo>
                <a:lnTo>
                  <a:pt x="2930" y="214"/>
                </a:lnTo>
                <a:lnTo>
                  <a:pt x="2886" y="194"/>
                </a:lnTo>
                <a:lnTo>
                  <a:pt x="2842" y="172"/>
                </a:lnTo>
                <a:lnTo>
                  <a:pt x="2796" y="154"/>
                </a:lnTo>
                <a:lnTo>
                  <a:pt x="2750" y="136"/>
                </a:lnTo>
                <a:lnTo>
                  <a:pt x="2704" y="118"/>
                </a:lnTo>
                <a:lnTo>
                  <a:pt x="2658" y="102"/>
                </a:lnTo>
                <a:lnTo>
                  <a:pt x="2612" y="88"/>
                </a:lnTo>
                <a:lnTo>
                  <a:pt x="2564" y="74"/>
                </a:lnTo>
                <a:lnTo>
                  <a:pt x="2516" y="62"/>
                </a:lnTo>
                <a:lnTo>
                  <a:pt x="2468" y="50"/>
                </a:lnTo>
                <a:lnTo>
                  <a:pt x="2420" y="40"/>
                </a:lnTo>
                <a:lnTo>
                  <a:pt x="2370" y="30"/>
                </a:lnTo>
                <a:lnTo>
                  <a:pt x="2322" y="22"/>
                </a:lnTo>
                <a:lnTo>
                  <a:pt x="2272" y="16"/>
                </a:lnTo>
                <a:lnTo>
                  <a:pt x="2222" y="10"/>
                </a:lnTo>
                <a:lnTo>
                  <a:pt x="2172" y="6"/>
                </a:lnTo>
                <a:lnTo>
                  <a:pt x="2122" y="4"/>
                </a:lnTo>
                <a:lnTo>
                  <a:pt x="2072" y="2"/>
                </a:lnTo>
                <a:lnTo>
                  <a:pt x="2022" y="0"/>
                </a:lnTo>
                <a:lnTo>
                  <a:pt x="2022" y="0"/>
                </a:lnTo>
                <a:lnTo>
                  <a:pt x="1938" y="2"/>
                </a:lnTo>
                <a:lnTo>
                  <a:pt x="1854" y="8"/>
                </a:lnTo>
                <a:lnTo>
                  <a:pt x="1772" y="16"/>
                </a:lnTo>
                <a:lnTo>
                  <a:pt x="1690" y="28"/>
                </a:lnTo>
                <a:lnTo>
                  <a:pt x="1608" y="42"/>
                </a:lnTo>
                <a:lnTo>
                  <a:pt x="1528" y="60"/>
                </a:lnTo>
                <a:lnTo>
                  <a:pt x="1450" y="82"/>
                </a:lnTo>
                <a:lnTo>
                  <a:pt x="1370" y="106"/>
                </a:lnTo>
                <a:lnTo>
                  <a:pt x="1294" y="134"/>
                </a:lnTo>
                <a:lnTo>
                  <a:pt x="1218" y="166"/>
                </a:lnTo>
                <a:lnTo>
                  <a:pt x="1144" y="200"/>
                </a:lnTo>
                <a:lnTo>
                  <a:pt x="1070" y="236"/>
                </a:lnTo>
                <a:lnTo>
                  <a:pt x="1000" y="276"/>
                </a:lnTo>
                <a:lnTo>
                  <a:pt x="928" y="320"/>
                </a:lnTo>
                <a:lnTo>
                  <a:pt x="860" y="366"/>
                </a:lnTo>
                <a:lnTo>
                  <a:pt x="794" y="416"/>
                </a:lnTo>
                <a:lnTo>
                  <a:pt x="756" y="444"/>
                </a:lnTo>
                <a:lnTo>
                  <a:pt x="756" y="240"/>
                </a:lnTo>
                <a:lnTo>
                  <a:pt x="756" y="240"/>
                </a:lnTo>
                <a:lnTo>
                  <a:pt x="754" y="220"/>
                </a:lnTo>
                <a:lnTo>
                  <a:pt x="748" y="200"/>
                </a:lnTo>
                <a:lnTo>
                  <a:pt x="738" y="184"/>
                </a:lnTo>
                <a:lnTo>
                  <a:pt x="726" y="170"/>
                </a:lnTo>
                <a:lnTo>
                  <a:pt x="712" y="156"/>
                </a:lnTo>
                <a:lnTo>
                  <a:pt x="696" y="148"/>
                </a:lnTo>
                <a:lnTo>
                  <a:pt x="676" y="142"/>
                </a:lnTo>
                <a:lnTo>
                  <a:pt x="656" y="140"/>
                </a:lnTo>
                <a:lnTo>
                  <a:pt x="656" y="140"/>
                </a:lnTo>
                <a:lnTo>
                  <a:pt x="636" y="142"/>
                </a:lnTo>
                <a:lnTo>
                  <a:pt x="618" y="148"/>
                </a:lnTo>
                <a:lnTo>
                  <a:pt x="600" y="156"/>
                </a:lnTo>
                <a:lnTo>
                  <a:pt x="586" y="170"/>
                </a:lnTo>
                <a:lnTo>
                  <a:pt x="574" y="184"/>
                </a:lnTo>
                <a:lnTo>
                  <a:pt x="564" y="200"/>
                </a:lnTo>
                <a:lnTo>
                  <a:pt x="558" y="220"/>
                </a:lnTo>
                <a:lnTo>
                  <a:pt x="556" y="240"/>
                </a:lnTo>
                <a:lnTo>
                  <a:pt x="556" y="658"/>
                </a:lnTo>
                <a:lnTo>
                  <a:pt x="556" y="658"/>
                </a:lnTo>
                <a:lnTo>
                  <a:pt x="558" y="678"/>
                </a:lnTo>
                <a:lnTo>
                  <a:pt x="564" y="698"/>
                </a:lnTo>
                <a:lnTo>
                  <a:pt x="574" y="716"/>
                </a:lnTo>
                <a:lnTo>
                  <a:pt x="588" y="734"/>
                </a:lnTo>
                <a:lnTo>
                  <a:pt x="594" y="740"/>
                </a:lnTo>
                <a:lnTo>
                  <a:pt x="594" y="740"/>
                </a:lnTo>
                <a:lnTo>
                  <a:pt x="610" y="752"/>
                </a:lnTo>
                <a:lnTo>
                  <a:pt x="628" y="762"/>
                </a:lnTo>
                <a:lnTo>
                  <a:pt x="648" y="766"/>
                </a:lnTo>
                <a:lnTo>
                  <a:pt x="668" y="768"/>
                </a:lnTo>
                <a:lnTo>
                  <a:pt x="1086" y="768"/>
                </a:lnTo>
                <a:lnTo>
                  <a:pt x="1086" y="768"/>
                </a:lnTo>
                <a:lnTo>
                  <a:pt x="1106" y="766"/>
                </a:lnTo>
                <a:lnTo>
                  <a:pt x="1124" y="760"/>
                </a:lnTo>
                <a:lnTo>
                  <a:pt x="1142" y="752"/>
                </a:lnTo>
                <a:lnTo>
                  <a:pt x="1156" y="738"/>
                </a:lnTo>
                <a:lnTo>
                  <a:pt x="1168" y="724"/>
                </a:lnTo>
                <a:lnTo>
                  <a:pt x="1178" y="708"/>
                </a:lnTo>
                <a:lnTo>
                  <a:pt x="1182" y="688"/>
                </a:lnTo>
                <a:lnTo>
                  <a:pt x="1184" y="668"/>
                </a:lnTo>
                <a:lnTo>
                  <a:pt x="1184" y="668"/>
                </a:lnTo>
                <a:lnTo>
                  <a:pt x="1182" y="648"/>
                </a:lnTo>
                <a:lnTo>
                  <a:pt x="1178" y="630"/>
                </a:lnTo>
                <a:lnTo>
                  <a:pt x="1168" y="612"/>
                </a:lnTo>
                <a:lnTo>
                  <a:pt x="1156" y="598"/>
                </a:lnTo>
                <a:lnTo>
                  <a:pt x="1142" y="586"/>
                </a:lnTo>
                <a:lnTo>
                  <a:pt x="1124" y="576"/>
                </a:lnTo>
                <a:lnTo>
                  <a:pt x="1106" y="570"/>
                </a:lnTo>
                <a:lnTo>
                  <a:pt x="1086" y="568"/>
                </a:lnTo>
                <a:lnTo>
                  <a:pt x="920" y="568"/>
                </a:lnTo>
                <a:lnTo>
                  <a:pt x="978" y="526"/>
                </a:lnTo>
                <a:lnTo>
                  <a:pt x="978" y="526"/>
                </a:lnTo>
                <a:lnTo>
                  <a:pt x="1036" y="488"/>
                </a:lnTo>
                <a:lnTo>
                  <a:pt x="1096" y="452"/>
                </a:lnTo>
                <a:lnTo>
                  <a:pt x="1156" y="418"/>
                </a:lnTo>
                <a:lnTo>
                  <a:pt x="1218" y="386"/>
                </a:lnTo>
                <a:lnTo>
                  <a:pt x="1280" y="356"/>
                </a:lnTo>
                <a:lnTo>
                  <a:pt x="1344" y="330"/>
                </a:lnTo>
                <a:lnTo>
                  <a:pt x="1408" y="306"/>
                </a:lnTo>
                <a:lnTo>
                  <a:pt x="1474" y="284"/>
                </a:lnTo>
                <a:lnTo>
                  <a:pt x="1540" y="264"/>
                </a:lnTo>
                <a:lnTo>
                  <a:pt x="1606" y="246"/>
                </a:lnTo>
                <a:lnTo>
                  <a:pt x="1674" y="232"/>
                </a:lnTo>
                <a:lnTo>
                  <a:pt x="1742" y="220"/>
                </a:lnTo>
                <a:lnTo>
                  <a:pt x="1812" y="212"/>
                </a:lnTo>
                <a:lnTo>
                  <a:pt x="1882" y="206"/>
                </a:lnTo>
                <a:lnTo>
                  <a:pt x="1952" y="202"/>
                </a:lnTo>
                <a:lnTo>
                  <a:pt x="2022" y="200"/>
                </a:lnTo>
                <a:lnTo>
                  <a:pt x="2022" y="200"/>
                </a:lnTo>
                <a:lnTo>
                  <a:pt x="2112" y="202"/>
                </a:lnTo>
                <a:lnTo>
                  <a:pt x="2204" y="208"/>
                </a:lnTo>
                <a:lnTo>
                  <a:pt x="2292" y="220"/>
                </a:lnTo>
                <a:lnTo>
                  <a:pt x="2380" y="234"/>
                </a:lnTo>
                <a:lnTo>
                  <a:pt x="2468" y="254"/>
                </a:lnTo>
                <a:lnTo>
                  <a:pt x="2554" y="278"/>
                </a:lnTo>
                <a:lnTo>
                  <a:pt x="2638" y="306"/>
                </a:lnTo>
                <a:lnTo>
                  <a:pt x="2720" y="338"/>
                </a:lnTo>
                <a:lnTo>
                  <a:pt x="2802" y="374"/>
                </a:lnTo>
                <a:lnTo>
                  <a:pt x="2880" y="414"/>
                </a:lnTo>
                <a:lnTo>
                  <a:pt x="2958" y="456"/>
                </a:lnTo>
                <a:lnTo>
                  <a:pt x="3032" y="504"/>
                </a:lnTo>
                <a:lnTo>
                  <a:pt x="3106" y="556"/>
                </a:lnTo>
                <a:lnTo>
                  <a:pt x="3176" y="612"/>
                </a:lnTo>
                <a:lnTo>
                  <a:pt x="3244" y="670"/>
                </a:lnTo>
                <a:lnTo>
                  <a:pt x="3310" y="732"/>
                </a:lnTo>
                <a:lnTo>
                  <a:pt x="3310" y="732"/>
                </a:lnTo>
                <a:lnTo>
                  <a:pt x="3360" y="784"/>
                </a:lnTo>
                <a:lnTo>
                  <a:pt x="3406" y="836"/>
                </a:lnTo>
                <a:lnTo>
                  <a:pt x="3450" y="890"/>
                </a:lnTo>
                <a:lnTo>
                  <a:pt x="3492" y="944"/>
                </a:lnTo>
                <a:lnTo>
                  <a:pt x="3532" y="1000"/>
                </a:lnTo>
                <a:lnTo>
                  <a:pt x="3570" y="1058"/>
                </a:lnTo>
                <a:lnTo>
                  <a:pt x="3604" y="1116"/>
                </a:lnTo>
                <a:lnTo>
                  <a:pt x="3638" y="1174"/>
                </a:lnTo>
                <a:lnTo>
                  <a:pt x="3668" y="1236"/>
                </a:lnTo>
                <a:lnTo>
                  <a:pt x="3696" y="1296"/>
                </a:lnTo>
                <a:lnTo>
                  <a:pt x="3722" y="1358"/>
                </a:lnTo>
                <a:lnTo>
                  <a:pt x="3744" y="1422"/>
                </a:lnTo>
                <a:lnTo>
                  <a:pt x="3766" y="1486"/>
                </a:lnTo>
                <a:lnTo>
                  <a:pt x="3784" y="1550"/>
                </a:lnTo>
                <a:lnTo>
                  <a:pt x="3800" y="1616"/>
                </a:lnTo>
                <a:lnTo>
                  <a:pt x="3814" y="1680"/>
                </a:lnTo>
                <a:lnTo>
                  <a:pt x="3826" y="1746"/>
                </a:lnTo>
                <a:lnTo>
                  <a:pt x="3834" y="1812"/>
                </a:lnTo>
                <a:lnTo>
                  <a:pt x="3840" y="1880"/>
                </a:lnTo>
                <a:lnTo>
                  <a:pt x="3844" y="1946"/>
                </a:lnTo>
                <a:lnTo>
                  <a:pt x="3846" y="2014"/>
                </a:lnTo>
                <a:lnTo>
                  <a:pt x="3844" y="2082"/>
                </a:lnTo>
                <a:lnTo>
                  <a:pt x="3842" y="2148"/>
                </a:lnTo>
                <a:lnTo>
                  <a:pt x="3836" y="2216"/>
                </a:lnTo>
                <a:lnTo>
                  <a:pt x="3826" y="2284"/>
                </a:lnTo>
                <a:lnTo>
                  <a:pt x="3816" y="2350"/>
                </a:lnTo>
                <a:lnTo>
                  <a:pt x="3802" y="2418"/>
                </a:lnTo>
                <a:lnTo>
                  <a:pt x="3786" y="2484"/>
                </a:lnTo>
                <a:lnTo>
                  <a:pt x="3766" y="2552"/>
                </a:lnTo>
                <a:lnTo>
                  <a:pt x="3744" y="2618"/>
                </a:lnTo>
                <a:lnTo>
                  <a:pt x="3720" y="2682"/>
                </a:lnTo>
                <a:lnTo>
                  <a:pt x="3694" y="2748"/>
                </a:lnTo>
                <a:lnTo>
                  <a:pt x="3694" y="2748"/>
                </a:lnTo>
                <a:lnTo>
                  <a:pt x="3688" y="2766"/>
                </a:lnTo>
                <a:lnTo>
                  <a:pt x="3686" y="2786"/>
                </a:lnTo>
                <a:lnTo>
                  <a:pt x="3688" y="2806"/>
                </a:lnTo>
                <a:lnTo>
                  <a:pt x="3692" y="2824"/>
                </a:lnTo>
                <a:lnTo>
                  <a:pt x="3692" y="2824"/>
                </a:lnTo>
                <a:lnTo>
                  <a:pt x="3702" y="2842"/>
                </a:lnTo>
                <a:lnTo>
                  <a:pt x="3714" y="2856"/>
                </a:lnTo>
                <a:lnTo>
                  <a:pt x="3728" y="2870"/>
                </a:lnTo>
                <a:lnTo>
                  <a:pt x="3746" y="2880"/>
                </a:lnTo>
                <a:lnTo>
                  <a:pt x="3746" y="2880"/>
                </a:lnTo>
                <a:lnTo>
                  <a:pt x="3764" y="2884"/>
                </a:lnTo>
                <a:lnTo>
                  <a:pt x="3784" y="2886"/>
                </a:lnTo>
                <a:lnTo>
                  <a:pt x="3804" y="2884"/>
                </a:lnTo>
                <a:lnTo>
                  <a:pt x="3822" y="2880"/>
                </a:lnTo>
                <a:lnTo>
                  <a:pt x="3838" y="2870"/>
                </a:lnTo>
                <a:lnTo>
                  <a:pt x="3854" y="2858"/>
                </a:lnTo>
                <a:lnTo>
                  <a:pt x="3866" y="2844"/>
                </a:lnTo>
                <a:lnTo>
                  <a:pt x="3876" y="2828"/>
                </a:lnTo>
                <a:lnTo>
                  <a:pt x="3876" y="2828"/>
                </a:lnTo>
                <a:lnTo>
                  <a:pt x="3906" y="2758"/>
                </a:lnTo>
                <a:lnTo>
                  <a:pt x="3930" y="2688"/>
                </a:lnTo>
                <a:lnTo>
                  <a:pt x="3954" y="2616"/>
                </a:lnTo>
                <a:lnTo>
                  <a:pt x="3974" y="2546"/>
                </a:lnTo>
                <a:lnTo>
                  <a:pt x="3992" y="2472"/>
                </a:lnTo>
                <a:lnTo>
                  <a:pt x="4008" y="2400"/>
                </a:lnTo>
                <a:lnTo>
                  <a:pt x="4020" y="2328"/>
                </a:lnTo>
                <a:lnTo>
                  <a:pt x="4030" y="2254"/>
                </a:lnTo>
                <a:lnTo>
                  <a:pt x="4038" y="2180"/>
                </a:lnTo>
                <a:lnTo>
                  <a:pt x="4042" y="2106"/>
                </a:lnTo>
                <a:lnTo>
                  <a:pt x="4044" y="2032"/>
                </a:lnTo>
                <a:lnTo>
                  <a:pt x="4042" y="1956"/>
                </a:lnTo>
                <a:lnTo>
                  <a:pt x="4038" y="1882"/>
                </a:lnTo>
                <a:lnTo>
                  <a:pt x="4032" y="1808"/>
                </a:lnTo>
                <a:lnTo>
                  <a:pt x="4022" y="1734"/>
                </a:lnTo>
                <a:lnTo>
                  <a:pt x="4010" y="1658"/>
                </a:lnTo>
                <a:lnTo>
                  <a:pt x="4010" y="1658"/>
                </a:lnTo>
                <a:close/>
                <a:moveTo>
                  <a:pt x="2520" y="2348"/>
                </a:moveTo>
                <a:lnTo>
                  <a:pt x="2520" y="2348"/>
                </a:lnTo>
                <a:lnTo>
                  <a:pt x="2518" y="2320"/>
                </a:lnTo>
                <a:lnTo>
                  <a:pt x="2516" y="2292"/>
                </a:lnTo>
                <a:lnTo>
                  <a:pt x="2512" y="2264"/>
                </a:lnTo>
                <a:lnTo>
                  <a:pt x="2506" y="2236"/>
                </a:lnTo>
                <a:lnTo>
                  <a:pt x="2498" y="2210"/>
                </a:lnTo>
                <a:lnTo>
                  <a:pt x="2488" y="2184"/>
                </a:lnTo>
                <a:lnTo>
                  <a:pt x="2478" y="2160"/>
                </a:lnTo>
                <a:lnTo>
                  <a:pt x="2466" y="2136"/>
                </a:lnTo>
                <a:lnTo>
                  <a:pt x="2450" y="2112"/>
                </a:lnTo>
                <a:lnTo>
                  <a:pt x="2434" y="2090"/>
                </a:lnTo>
                <a:lnTo>
                  <a:pt x="2418" y="2068"/>
                </a:lnTo>
                <a:lnTo>
                  <a:pt x="2398" y="2046"/>
                </a:lnTo>
                <a:lnTo>
                  <a:pt x="2376" y="2026"/>
                </a:lnTo>
                <a:lnTo>
                  <a:pt x="2354" y="2006"/>
                </a:lnTo>
                <a:lnTo>
                  <a:pt x="2330" y="1988"/>
                </a:lnTo>
                <a:lnTo>
                  <a:pt x="2304" y="1970"/>
                </a:lnTo>
                <a:lnTo>
                  <a:pt x="2304" y="1970"/>
                </a:lnTo>
                <a:lnTo>
                  <a:pt x="2276" y="1952"/>
                </a:lnTo>
                <a:lnTo>
                  <a:pt x="2248" y="1936"/>
                </a:lnTo>
                <a:lnTo>
                  <a:pt x="2188" y="1906"/>
                </a:lnTo>
                <a:lnTo>
                  <a:pt x="2124" y="1876"/>
                </a:lnTo>
                <a:lnTo>
                  <a:pt x="2060" y="1850"/>
                </a:lnTo>
                <a:lnTo>
                  <a:pt x="2060" y="1850"/>
                </a:lnTo>
                <a:lnTo>
                  <a:pt x="1996" y="1822"/>
                </a:lnTo>
                <a:lnTo>
                  <a:pt x="1936" y="1794"/>
                </a:lnTo>
                <a:lnTo>
                  <a:pt x="1878" y="1764"/>
                </a:lnTo>
                <a:lnTo>
                  <a:pt x="1852" y="1748"/>
                </a:lnTo>
                <a:lnTo>
                  <a:pt x="1828" y="1732"/>
                </a:lnTo>
                <a:lnTo>
                  <a:pt x="1806" y="1716"/>
                </a:lnTo>
                <a:lnTo>
                  <a:pt x="1786" y="1696"/>
                </a:lnTo>
                <a:lnTo>
                  <a:pt x="1768" y="1678"/>
                </a:lnTo>
                <a:lnTo>
                  <a:pt x="1752" y="1656"/>
                </a:lnTo>
                <a:lnTo>
                  <a:pt x="1740" y="1634"/>
                </a:lnTo>
                <a:lnTo>
                  <a:pt x="1732" y="1612"/>
                </a:lnTo>
                <a:lnTo>
                  <a:pt x="1726" y="1586"/>
                </a:lnTo>
                <a:lnTo>
                  <a:pt x="1724" y="1558"/>
                </a:lnTo>
                <a:lnTo>
                  <a:pt x="1724" y="1558"/>
                </a:lnTo>
                <a:lnTo>
                  <a:pt x="1726" y="1530"/>
                </a:lnTo>
                <a:lnTo>
                  <a:pt x="1732" y="1504"/>
                </a:lnTo>
                <a:lnTo>
                  <a:pt x="1738" y="1480"/>
                </a:lnTo>
                <a:lnTo>
                  <a:pt x="1750" y="1458"/>
                </a:lnTo>
                <a:lnTo>
                  <a:pt x="1762" y="1436"/>
                </a:lnTo>
                <a:lnTo>
                  <a:pt x="1778" y="1418"/>
                </a:lnTo>
                <a:lnTo>
                  <a:pt x="1796" y="1400"/>
                </a:lnTo>
                <a:lnTo>
                  <a:pt x="1814" y="1384"/>
                </a:lnTo>
                <a:lnTo>
                  <a:pt x="1836" y="1370"/>
                </a:lnTo>
                <a:lnTo>
                  <a:pt x="1858" y="1358"/>
                </a:lnTo>
                <a:lnTo>
                  <a:pt x="1882" y="1348"/>
                </a:lnTo>
                <a:lnTo>
                  <a:pt x="1906" y="1340"/>
                </a:lnTo>
                <a:lnTo>
                  <a:pt x="1932" y="1334"/>
                </a:lnTo>
                <a:lnTo>
                  <a:pt x="1958" y="1328"/>
                </a:lnTo>
                <a:lnTo>
                  <a:pt x="1984" y="1326"/>
                </a:lnTo>
                <a:lnTo>
                  <a:pt x="2012" y="1324"/>
                </a:lnTo>
                <a:lnTo>
                  <a:pt x="2012" y="1324"/>
                </a:lnTo>
                <a:lnTo>
                  <a:pt x="2052" y="1326"/>
                </a:lnTo>
                <a:lnTo>
                  <a:pt x="2090" y="1332"/>
                </a:lnTo>
                <a:lnTo>
                  <a:pt x="2130" y="1340"/>
                </a:lnTo>
                <a:lnTo>
                  <a:pt x="2168" y="1354"/>
                </a:lnTo>
                <a:lnTo>
                  <a:pt x="2206" y="1370"/>
                </a:lnTo>
                <a:lnTo>
                  <a:pt x="2242" y="1388"/>
                </a:lnTo>
                <a:lnTo>
                  <a:pt x="2278" y="1412"/>
                </a:lnTo>
                <a:lnTo>
                  <a:pt x="2312" y="1438"/>
                </a:lnTo>
                <a:lnTo>
                  <a:pt x="2444" y="1274"/>
                </a:lnTo>
                <a:lnTo>
                  <a:pt x="2444" y="1274"/>
                </a:lnTo>
                <a:lnTo>
                  <a:pt x="2406" y="1244"/>
                </a:lnTo>
                <a:lnTo>
                  <a:pt x="2368" y="1218"/>
                </a:lnTo>
                <a:lnTo>
                  <a:pt x="2328" y="1196"/>
                </a:lnTo>
                <a:lnTo>
                  <a:pt x="2288" y="1174"/>
                </a:lnTo>
                <a:lnTo>
                  <a:pt x="2246" y="1156"/>
                </a:lnTo>
                <a:lnTo>
                  <a:pt x="2204" y="1142"/>
                </a:lnTo>
                <a:lnTo>
                  <a:pt x="2160" y="1130"/>
                </a:lnTo>
                <a:lnTo>
                  <a:pt x="2116" y="1122"/>
                </a:lnTo>
                <a:lnTo>
                  <a:pt x="2110" y="1120"/>
                </a:lnTo>
                <a:lnTo>
                  <a:pt x="2110" y="858"/>
                </a:lnTo>
                <a:lnTo>
                  <a:pt x="1896" y="858"/>
                </a:lnTo>
                <a:lnTo>
                  <a:pt x="1896" y="1122"/>
                </a:lnTo>
                <a:lnTo>
                  <a:pt x="1890" y="1124"/>
                </a:lnTo>
                <a:lnTo>
                  <a:pt x="1890" y="1124"/>
                </a:lnTo>
                <a:lnTo>
                  <a:pt x="1848" y="1132"/>
                </a:lnTo>
                <a:lnTo>
                  <a:pt x="1808" y="1146"/>
                </a:lnTo>
                <a:lnTo>
                  <a:pt x="1768" y="1160"/>
                </a:lnTo>
                <a:lnTo>
                  <a:pt x="1732" y="1178"/>
                </a:lnTo>
                <a:lnTo>
                  <a:pt x="1698" y="1200"/>
                </a:lnTo>
                <a:lnTo>
                  <a:pt x="1666" y="1222"/>
                </a:lnTo>
                <a:lnTo>
                  <a:pt x="1636" y="1248"/>
                </a:lnTo>
                <a:lnTo>
                  <a:pt x="1608" y="1274"/>
                </a:lnTo>
                <a:lnTo>
                  <a:pt x="1584" y="1304"/>
                </a:lnTo>
                <a:lnTo>
                  <a:pt x="1562" y="1336"/>
                </a:lnTo>
                <a:lnTo>
                  <a:pt x="1544" y="1368"/>
                </a:lnTo>
                <a:lnTo>
                  <a:pt x="1528" y="1402"/>
                </a:lnTo>
                <a:lnTo>
                  <a:pt x="1516" y="1438"/>
                </a:lnTo>
                <a:lnTo>
                  <a:pt x="1506" y="1474"/>
                </a:lnTo>
                <a:lnTo>
                  <a:pt x="1502" y="1512"/>
                </a:lnTo>
                <a:lnTo>
                  <a:pt x="1500" y="1552"/>
                </a:lnTo>
                <a:lnTo>
                  <a:pt x="1500" y="1552"/>
                </a:lnTo>
                <a:lnTo>
                  <a:pt x="1500" y="1580"/>
                </a:lnTo>
                <a:lnTo>
                  <a:pt x="1502" y="1606"/>
                </a:lnTo>
                <a:lnTo>
                  <a:pt x="1506" y="1634"/>
                </a:lnTo>
                <a:lnTo>
                  <a:pt x="1512" y="1660"/>
                </a:lnTo>
                <a:lnTo>
                  <a:pt x="1520" y="1684"/>
                </a:lnTo>
                <a:lnTo>
                  <a:pt x="1528" y="1708"/>
                </a:lnTo>
                <a:lnTo>
                  <a:pt x="1540" y="1732"/>
                </a:lnTo>
                <a:lnTo>
                  <a:pt x="1552" y="1756"/>
                </a:lnTo>
                <a:lnTo>
                  <a:pt x="1566" y="1778"/>
                </a:lnTo>
                <a:lnTo>
                  <a:pt x="1582" y="1800"/>
                </a:lnTo>
                <a:lnTo>
                  <a:pt x="1598" y="1820"/>
                </a:lnTo>
                <a:lnTo>
                  <a:pt x="1618" y="1840"/>
                </a:lnTo>
                <a:lnTo>
                  <a:pt x="1638" y="1860"/>
                </a:lnTo>
                <a:lnTo>
                  <a:pt x="1660" y="1880"/>
                </a:lnTo>
                <a:lnTo>
                  <a:pt x="1684" y="1898"/>
                </a:lnTo>
                <a:lnTo>
                  <a:pt x="1710" y="1916"/>
                </a:lnTo>
                <a:lnTo>
                  <a:pt x="1710" y="1916"/>
                </a:lnTo>
                <a:lnTo>
                  <a:pt x="1736" y="1932"/>
                </a:lnTo>
                <a:lnTo>
                  <a:pt x="1764" y="1948"/>
                </a:lnTo>
                <a:lnTo>
                  <a:pt x="1824" y="1978"/>
                </a:lnTo>
                <a:lnTo>
                  <a:pt x="1884" y="2004"/>
                </a:lnTo>
                <a:lnTo>
                  <a:pt x="1944" y="2030"/>
                </a:lnTo>
                <a:lnTo>
                  <a:pt x="1944" y="2030"/>
                </a:lnTo>
                <a:lnTo>
                  <a:pt x="2010" y="2058"/>
                </a:lnTo>
                <a:lnTo>
                  <a:pt x="2074" y="2086"/>
                </a:lnTo>
                <a:lnTo>
                  <a:pt x="2106" y="2102"/>
                </a:lnTo>
                <a:lnTo>
                  <a:pt x="2134" y="2118"/>
                </a:lnTo>
                <a:lnTo>
                  <a:pt x="2162" y="2134"/>
                </a:lnTo>
                <a:lnTo>
                  <a:pt x="2186" y="2152"/>
                </a:lnTo>
                <a:lnTo>
                  <a:pt x="2210" y="2172"/>
                </a:lnTo>
                <a:lnTo>
                  <a:pt x="2230" y="2192"/>
                </a:lnTo>
                <a:lnTo>
                  <a:pt x="2248" y="2214"/>
                </a:lnTo>
                <a:lnTo>
                  <a:pt x="2264" y="2238"/>
                </a:lnTo>
                <a:lnTo>
                  <a:pt x="2276" y="2264"/>
                </a:lnTo>
                <a:lnTo>
                  <a:pt x="2286" y="2292"/>
                </a:lnTo>
                <a:lnTo>
                  <a:pt x="2292" y="2322"/>
                </a:lnTo>
                <a:lnTo>
                  <a:pt x="2294" y="2356"/>
                </a:lnTo>
                <a:lnTo>
                  <a:pt x="2294" y="2356"/>
                </a:lnTo>
                <a:lnTo>
                  <a:pt x="2292" y="2384"/>
                </a:lnTo>
                <a:lnTo>
                  <a:pt x="2288" y="2410"/>
                </a:lnTo>
                <a:lnTo>
                  <a:pt x="2280" y="2434"/>
                </a:lnTo>
                <a:lnTo>
                  <a:pt x="2270" y="2460"/>
                </a:lnTo>
                <a:lnTo>
                  <a:pt x="2258" y="2482"/>
                </a:lnTo>
                <a:lnTo>
                  <a:pt x="2244" y="2504"/>
                </a:lnTo>
                <a:lnTo>
                  <a:pt x="2226" y="2524"/>
                </a:lnTo>
                <a:lnTo>
                  <a:pt x="2208" y="2542"/>
                </a:lnTo>
                <a:lnTo>
                  <a:pt x="2186" y="2558"/>
                </a:lnTo>
                <a:lnTo>
                  <a:pt x="2164" y="2574"/>
                </a:lnTo>
                <a:lnTo>
                  <a:pt x="2138" y="2586"/>
                </a:lnTo>
                <a:lnTo>
                  <a:pt x="2112" y="2596"/>
                </a:lnTo>
                <a:lnTo>
                  <a:pt x="2084" y="2606"/>
                </a:lnTo>
                <a:lnTo>
                  <a:pt x="2054" y="2612"/>
                </a:lnTo>
                <a:lnTo>
                  <a:pt x="2024" y="2616"/>
                </a:lnTo>
                <a:lnTo>
                  <a:pt x="1992" y="2616"/>
                </a:lnTo>
                <a:lnTo>
                  <a:pt x="1992" y="2616"/>
                </a:lnTo>
                <a:lnTo>
                  <a:pt x="1958" y="2616"/>
                </a:lnTo>
                <a:lnTo>
                  <a:pt x="1922" y="2612"/>
                </a:lnTo>
                <a:lnTo>
                  <a:pt x="1890" y="2606"/>
                </a:lnTo>
                <a:lnTo>
                  <a:pt x="1858" y="2596"/>
                </a:lnTo>
                <a:lnTo>
                  <a:pt x="1828" y="2586"/>
                </a:lnTo>
                <a:lnTo>
                  <a:pt x="1800" y="2576"/>
                </a:lnTo>
                <a:lnTo>
                  <a:pt x="1772" y="2562"/>
                </a:lnTo>
                <a:lnTo>
                  <a:pt x="1746" y="2546"/>
                </a:lnTo>
                <a:lnTo>
                  <a:pt x="1720" y="2532"/>
                </a:lnTo>
                <a:lnTo>
                  <a:pt x="1696" y="2514"/>
                </a:lnTo>
                <a:lnTo>
                  <a:pt x="1674" y="2496"/>
                </a:lnTo>
                <a:lnTo>
                  <a:pt x="1652" y="2478"/>
                </a:lnTo>
                <a:lnTo>
                  <a:pt x="1614" y="2440"/>
                </a:lnTo>
                <a:lnTo>
                  <a:pt x="1580" y="2404"/>
                </a:lnTo>
                <a:lnTo>
                  <a:pt x="1424" y="2556"/>
                </a:lnTo>
                <a:lnTo>
                  <a:pt x="1424" y="2556"/>
                </a:lnTo>
                <a:lnTo>
                  <a:pt x="1448" y="2584"/>
                </a:lnTo>
                <a:lnTo>
                  <a:pt x="1472" y="2608"/>
                </a:lnTo>
                <a:lnTo>
                  <a:pt x="1496" y="2632"/>
                </a:lnTo>
                <a:lnTo>
                  <a:pt x="1522" y="2656"/>
                </a:lnTo>
                <a:lnTo>
                  <a:pt x="1550" y="2678"/>
                </a:lnTo>
                <a:lnTo>
                  <a:pt x="1576" y="2698"/>
                </a:lnTo>
                <a:lnTo>
                  <a:pt x="1604" y="2716"/>
                </a:lnTo>
                <a:lnTo>
                  <a:pt x="1634" y="2734"/>
                </a:lnTo>
                <a:lnTo>
                  <a:pt x="1664" y="2750"/>
                </a:lnTo>
                <a:lnTo>
                  <a:pt x="1694" y="2764"/>
                </a:lnTo>
                <a:lnTo>
                  <a:pt x="1724" y="2776"/>
                </a:lnTo>
                <a:lnTo>
                  <a:pt x="1756" y="2788"/>
                </a:lnTo>
                <a:lnTo>
                  <a:pt x="1790" y="2798"/>
                </a:lnTo>
                <a:lnTo>
                  <a:pt x="1822" y="2808"/>
                </a:lnTo>
                <a:lnTo>
                  <a:pt x="1856" y="2814"/>
                </a:lnTo>
                <a:lnTo>
                  <a:pt x="1890" y="2820"/>
                </a:lnTo>
                <a:lnTo>
                  <a:pt x="1896" y="2822"/>
                </a:lnTo>
                <a:lnTo>
                  <a:pt x="1896" y="3082"/>
                </a:lnTo>
                <a:lnTo>
                  <a:pt x="2110" y="3082"/>
                </a:lnTo>
                <a:lnTo>
                  <a:pt x="2110" y="2822"/>
                </a:lnTo>
                <a:lnTo>
                  <a:pt x="2116" y="2820"/>
                </a:lnTo>
                <a:lnTo>
                  <a:pt x="2116" y="2820"/>
                </a:lnTo>
                <a:lnTo>
                  <a:pt x="2162" y="2810"/>
                </a:lnTo>
                <a:lnTo>
                  <a:pt x="2204" y="2796"/>
                </a:lnTo>
                <a:lnTo>
                  <a:pt x="2244" y="2780"/>
                </a:lnTo>
                <a:lnTo>
                  <a:pt x="2282" y="2762"/>
                </a:lnTo>
                <a:lnTo>
                  <a:pt x="2318" y="2740"/>
                </a:lnTo>
                <a:lnTo>
                  <a:pt x="2352" y="2714"/>
                </a:lnTo>
                <a:lnTo>
                  <a:pt x="2382" y="2688"/>
                </a:lnTo>
                <a:lnTo>
                  <a:pt x="2410" y="2658"/>
                </a:lnTo>
                <a:lnTo>
                  <a:pt x="2434" y="2626"/>
                </a:lnTo>
                <a:lnTo>
                  <a:pt x="2456" y="2592"/>
                </a:lnTo>
                <a:lnTo>
                  <a:pt x="2476" y="2556"/>
                </a:lnTo>
                <a:lnTo>
                  <a:pt x="2490" y="2518"/>
                </a:lnTo>
                <a:lnTo>
                  <a:pt x="2504" y="2478"/>
                </a:lnTo>
                <a:lnTo>
                  <a:pt x="2512" y="2436"/>
                </a:lnTo>
                <a:lnTo>
                  <a:pt x="2518" y="2394"/>
                </a:lnTo>
                <a:lnTo>
                  <a:pt x="2520" y="2348"/>
                </a:lnTo>
                <a:lnTo>
                  <a:pt x="2520" y="2348"/>
                </a:lnTo>
                <a:close/>
              </a:path>
            </a:pathLst>
          </a:custGeom>
          <a:solidFill>
            <a:schemeClr val="accent2"/>
          </a:solid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0" name="Rectangle 9">
            <a:extLst>
              <a:ext uri="{FF2B5EF4-FFF2-40B4-BE49-F238E27FC236}">
                <a16:creationId xmlns:a16="http://schemas.microsoft.com/office/drawing/2014/main" id="{FCBC9266-7E08-C04B-AFBC-BCAB718F89E6}"/>
              </a:ext>
            </a:extLst>
          </p:cNvPr>
          <p:cNvSpPr/>
          <p:nvPr/>
        </p:nvSpPr>
        <p:spPr>
          <a:xfrm>
            <a:off x="5411083" y="3105821"/>
            <a:ext cx="6421142" cy="2390398"/>
          </a:xfrm>
          <a:prstGeom prst="rect">
            <a:avLst/>
          </a:prstGeom>
        </p:spPr>
        <p:txBody>
          <a:bodyPr wrap="square" lIns="0" rIns="0">
            <a:noAutofit/>
          </a:bodyPr>
          <a:lstStyle/>
          <a:p>
            <a:pPr marL="182880" indent="-182880">
              <a:spcBef>
                <a:spcPts val="1100"/>
              </a:spcBef>
              <a:buSzPct val="100000"/>
              <a:buFont typeface="Arial" pitchFamily="34" charset="0"/>
              <a:buChar char="•"/>
            </a:pPr>
            <a:r>
              <a:rPr lang="en-US" sz="900" dirty="0">
                <a:ea typeface="Tahoma" pitchFamily="34" charset="0"/>
                <a:cs typeface="Arial" panose="020B0604020202020204" pitchFamily="34" charset="0"/>
              </a:rPr>
              <a:t>Worked with management to execute an aggressive add-on acquisition strategy, repositioning the company’s end markets and customer base while broadening its facility footprint and permit portfolio.</a:t>
            </a:r>
          </a:p>
          <a:p>
            <a:pPr marL="182880" indent="-182880">
              <a:spcBef>
                <a:spcPts val="1100"/>
              </a:spcBef>
              <a:buSzPct val="100000"/>
              <a:buFont typeface="Arial" pitchFamily="34" charset="0"/>
              <a:buChar char="•"/>
            </a:pPr>
            <a:r>
              <a:rPr lang="en-US" sz="900" dirty="0">
                <a:ea typeface="Tahoma" pitchFamily="34" charset="0"/>
                <a:cs typeface="Arial" panose="020B0604020202020204" pitchFamily="34" charset="0"/>
              </a:rPr>
              <a:t>Completed accretive add-ons of seven environmental services providers, representing approximately $100 million of annual revenue and expanding the Company’s footprint from 12 to 27 fixed facilities across the United States</a:t>
            </a:r>
          </a:p>
          <a:p>
            <a:pPr marL="365760" lvl="1" indent="-182880">
              <a:spcBef>
                <a:spcPts val="500"/>
              </a:spcBef>
              <a:buSzPct val="100000"/>
              <a:buFont typeface="Arial" pitchFamily="34" charset="0"/>
              <a:buChar char="•"/>
            </a:pPr>
            <a:r>
              <a:rPr lang="en-US" sz="800" dirty="0">
                <a:ea typeface="Tahoma" pitchFamily="34" charset="0"/>
                <a:cs typeface="Arial" panose="020B0604020202020204" pitchFamily="34" charset="0"/>
              </a:rPr>
              <a:t>Transformed revenue mix from primarily soil to majority hazardous waste treatment, which is higher margin, more programmatic and less indexed to macroeconomic fluctuations</a:t>
            </a:r>
          </a:p>
          <a:p>
            <a:pPr marL="365760" lvl="1" indent="-182880">
              <a:spcBef>
                <a:spcPts val="500"/>
              </a:spcBef>
              <a:buSzPct val="100000"/>
              <a:buFont typeface="Arial" pitchFamily="34" charset="0"/>
              <a:buChar char="•"/>
            </a:pPr>
            <a:r>
              <a:rPr lang="en-US" sz="800" dirty="0">
                <a:ea typeface="Tahoma" pitchFamily="34" charset="0"/>
                <a:cs typeface="Arial" panose="020B0604020202020204" pitchFamily="34" charset="0"/>
              </a:rPr>
              <a:t>Shifted contaminated materials end markets from primarily commercial to majority infrastructure</a:t>
            </a:r>
          </a:p>
          <a:p>
            <a:pPr marL="365760" lvl="1" indent="-182880">
              <a:spcBef>
                <a:spcPts val="500"/>
              </a:spcBef>
              <a:buSzPct val="100000"/>
              <a:buFont typeface="Arial" pitchFamily="34" charset="0"/>
              <a:buChar char="•"/>
            </a:pPr>
            <a:r>
              <a:rPr lang="en-US" sz="800" dirty="0">
                <a:ea typeface="Tahoma" pitchFamily="34" charset="0"/>
                <a:cs typeface="Arial" panose="020B0604020202020204" pitchFamily="34" charset="0"/>
              </a:rPr>
              <a:t>Developed advanced reporting and analytical systems to manage operational integration and track performance of the add-ons</a:t>
            </a:r>
          </a:p>
          <a:p>
            <a:pPr marL="182880" indent="-182880">
              <a:spcBef>
                <a:spcPts val="1100"/>
              </a:spcBef>
              <a:buSzPct val="100000"/>
              <a:buFont typeface="Arial" pitchFamily="34" charset="0"/>
              <a:buChar char="•"/>
            </a:pPr>
            <a:r>
              <a:rPr lang="en-US" sz="900" dirty="0">
                <a:ea typeface="Tahoma" pitchFamily="34" charset="0"/>
                <a:cs typeface="Arial" panose="020B0604020202020204" pitchFamily="34" charset="0"/>
              </a:rPr>
              <a:t>Successfully targeted fragmented hazardous waste treatment market, acquiring 8 valuable RCRA Part B permits to expand processing capacity and capabilities (no new commercial Part B permits issued in over 30 years)</a:t>
            </a:r>
          </a:p>
          <a:p>
            <a:pPr marL="182880" indent="-182880">
              <a:spcBef>
                <a:spcPts val="1100"/>
              </a:spcBef>
              <a:buSzPct val="100000"/>
              <a:buFont typeface="Arial" pitchFamily="34" charset="0"/>
              <a:buChar char="•"/>
            </a:pPr>
            <a:r>
              <a:rPr lang="en-US" sz="900" dirty="0">
                <a:ea typeface="Tahoma" pitchFamily="34" charset="0"/>
                <a:cs typeface="Arial" panose="020B0604020202020204" pitchFamily="34" charset="0"/>
              </a:rPr>
              <a:t>Deployed capital through proprietary transactions at accretive valuations in a high-multiple environment</a:t>
            </a:r>
            <a:br>
              <a:rPr lang="en-US" sz="900" dirty="0">
                <a:ea typeface="Tahoma" pitchFamily="34" charset="0"/>
                <a:cs typeface="Arial" panose="020B0604020202020204" pitchFamily="34" charset="0"/>
              </a:rPr>
            </a:br>
            <a:endParaRPr lang="en-US" sz="900" dirty="0">
              <a:ea typeface="Tahoma" pitchFamily="34" charset="0"/>
              <a:cs typeface="Arial" panose="020B0604020202020204" pitchFamily="34" charset="0"/>
            </a:endParaRPr>
          </a:p>
        </p:txBody>
      </p:sp>
      <p:sp>
        <p:nvSpPr>
          <p:cNvPr id="160" name="Rectangle 159">
            <a:extLst>
              <a:ext uri="{FF2B5EF4-FFF2-40B4-BE49-F238E27FC236}">
                <a16:creationId xmlns:a16="http://schemas.microsoft.com/office/drawing/2014/main" id="{E2AEEE10-902C-7F40-A60A-501D810FDB70}"/>
              </a:ext>
            </a:extLst>
          </p:cNvPr>
          <p:cNvSpPr/>
          <p:nvPr/>
        </p:nvSpPr>
        <p:spPr>
          <a:xfrm>
            <a:off x="5410910" y="5943766"/>
            <a:ext cx="6412239" cy="288924"/>
          </a:xfrm>
          <a:prstGeom prst="rect">
            <a:avLst/>
          </a:prstGeom>
        </p:spPr>
        <p:txBody>
          <a:bodyPr wrap="square" lIns="0" rIns="0">
            <a:noAutofit/>
          </a:bodyPr>
          <a:lstStyle/>
          <a:p>
            <a:pPr>
              <a:spcBef>
                <a:spcPts val="500"/>
              </a:spcBef>
              <a:buSzPct val="100000"/>
            </a:pPr>
            <a:r>
              <a:rPr lang="en-US" sz="900" dirty="0">
                <a:ea typeface="Tahoma" pitchFamily="34" charset="0"/>
                <a:cs typeface="Arial" panose="020B0604020202020204" pitchFamily="34" charset="0"/>
              </a:rPr>
              <a:t>In June 2019, CODI completed the 100% sale of Clean Earth to Harsco Corporation (NYSE: HSC) for $625 million.</a:t>
            </a:r>
          </a:p>
          <a:p>
            <a:pPr>
              <a:spcBef>
                <a:spcPts val="500"/>
              </a:spcBef>
              <a:buSzPct val="100000"/>
            </a:pPr>
            <a:endParaRPr lang="en-US" sz="900" dirty="0">
              <a:ea typeface="Tahoma" pitchFamily="34" charset="0"/>
              <a:cs typeface="Arial" panose="020B0604020202020204" pitchFamily="34" charset="0"/>
            </a:endParaRPr>
          </a:p>
        </p:txBody>
      </p:sp>
      <p:pic>
        <p:nvPicPr>
          <p:cNvPr id="59" name="Picture 58">
            <a:extLst>
              <a:ext uri="{FF2B5EF4-FFF2-40B4-BE49-F238E27FC236}">
                <a16:creationId xmlns:a16="http://schemas.microsoft.com/office/drawing/2014/main" id="{61A2D836-5901-D24F-B549-A2BC9A4316E3}"/>
              </a:ext>
            </a:extLst>
          </p:cNvPr>
          <p:cNvPicPr>
            <a:picLocks noChangeAspect="1"/>
          </p:cNvPicPr>
          <p:nvPr/>
        </p:nvPicPr>
        <p:blipFill>
          <a:blip r:embed="rId4" cstate="screen">
            <a:biLevel thresh="50000"/>
            <a:extLst>
              <a:ext uri="{28A0092B-C50C-407E-A947-70E740481C1C}">
                <a14:useLocalDpi xmlns:a14="http://schemas.microsoft.com/office/drawing/2010/main"/>
              </a:ext>
            </a:extLst>
          </a:blip>
          <a:stretch>
            <a:fillRect/>
          </a:stretch>
        </p:blipFill>
        <p:spPr>
          <a:xfrm>
            <a:off x="1034418" y="864427"/>
            <a:ext cx="2014750" cy="961707"/>
          </a:xfrm>
          <a:prstGeom prst="rect">
            <a:avLst/>
          </a:prstGeom>
        </p:spPr>
      </p:pic>
      <p:grpSp>
        <p:nvGrpSpPr>
          <p:cNvPr id="62" name="Group 61">
            <a:extLst>
              <a:ext uri="{FF2B5EF4-FFF2-40B4-BE49-F238E27FC236}">
                <a16:creationId xmlns:a16="http://schemas.microsoft.com/office/drawing/2014/main" id="{86339AF8-7751-8C4F-B3D3-72ADC90B1240}"/>
              </a:ext>
            </a:extLst>
          </p:cNvPr>
          <p:cNvGrpSpPr/>
          <p:nvPr/>
        </p:nvGrpSpPr>
        <p:grpSpPr>
          <a:xfrm>
            <a:off x="5379947" y="2422127"/>
            <a:ext cx="480201" cy="478880"/>
            <a:chOff x="2865437" y="10147301"/>
            <a:chExt cx="1154113" cy="1150938"/>
          </a:xfrm>
          <a:solidFill>
            <a:schemeClr val="accent2"/>
          </a:solidFill>
        </p:grpSpPr>
        <p:sp>
          <p:nvSpPr>
            <p:cNvPr id="63" name="Freeform 198">
              <a:extLst>
                <a:ext uri="{FF2B5EF4-FFF2-40B4-BE49-F238E27FC236}">
                  <a16:creationId xmlns:a16="http://schemas.microsoft.com/office/drawing/2014/main" id="{AC8D3A07-D84F-7B48-86FF-26C8E6193E38}"/>
                </a:ext>
              </a:extLst>
            </p:cNvPr>
            <p:cNvSpPr>
              <a:spLocks noEditPoints="1"/>
            </p:cNvSpPr>
            <p:nvPr/>
          </p:nvSpPr>
          <p:spPr bwMode="auto">
            <a:xfrm>
              <a:off x="3727450" y="10893426"/>
              <a:ext cx="201613" cy="201613"/>
            </a:xfrm>
            <a:custGeom>
              <a:avLst/>
              <a:gdLst>
                <a:gd name="T0" fmla="*/ 64 w 127"/>
                <a:gd name="T1" fmla="*/ 127 h 127"/>
                <a:gd name="T2" fmla="*/ 88 w 127"/>
                <a:gd name="T3" fmla="*/ 122 h 127"/>
                <a:gd name="T4" fmla="*/ 109 w 127"/>
                <a:gd name="T5" fmla="*/ 109 h 127"/>
                <a:gd name="T6" fmla="*/ 122 w 127"/>
                <a:gd name="T7" fmla="*/ 88 h 127"/>
                <a:gd name="T8" fmla="*/ 127 w 127"/>
                <a:gd name="T9" fmla="*/ 64 h 127"/>
                <a:gd name="T10" fmla="*/ 126 w 127"/>
                <a:gd name="T11" fmla="*/ 50 h 127"/>
                <a:gd name="T12" fmla="*/ 116 w 127"/>
                <a:gd name="T13" fmla="*/ 28 h 127"/>
                <a:gd name="T14" fmla="*/ 99 w 127"/>
                <a:gd name="T15" fmla="*/ 11 h 127"/>
                <a:gd name="T16" fmla="*/ 77 w 127"/>
                <a:gd name="T17" fmla="*/ 2 h 127"/>
                <a:gd name="T18" fmla="*/ 64 w 127"/>
                <a:gd name="T19" fmla="*/ 0 h 127"/>
                <a:gd name="T20" fmla="*/ 39 w 127"/>
                <a:gd name="T21" fmla="*/ 5 h 127"/>
                <a:gd name="T22" fmla="*/ 19 w 127"/>
                <a:gd name="T23" fmla="*/ 18 h 127"/>
                <a:gd name="T24" fmla="*/ 5 w 127"/>
                <a:gd name="T25" fmla="*/ 39 h 127"/>
                <a:gd name="T26" fmla="*/ 0 w 127"/>
                <a:gd name="T27" fmla="*/ 64 h 127"/>
                <a:gd name="T28" fmla="*/ 2 w 127"/>
                <a:gd name="T29" fmla="*/ 77 h 127"/>
                <a:gd name="T30" fmla="*/ 11 w 127"/>
                <a:gd name="T31" fmla="*/ 99 h 127"/>
                <a:gd name="T32" fmla="*/ 28 w 127"/>
                <a:gd name="T33" fmla="*/ 116 h 127"/>
                <a:gd name="T34" fmla="*/ 50 w 127"/>
                <a:gd name="T35" fmla="*/ 126 h 127"/>
                <a:gd name="T36" fmla="*/ 64 w 127"/>
                <a:gd name="T37" fmla="*/ 127 h 127"/>
                <a:gd name="T38" fmla="*/ 34 w 127"/>
                <a:gd name="T39" fmla="*/ 64 h 127"/>
                <a:gd name="T40" fmla="*/ 35 w 127"/>
                <a:gd name="T41" fmla="*/ 52 h 127"/>
                <a:gd name="T42" fmla="*/ 52 w 127"/>
                <a:gd name="T43" fmla="*/ 35 h 127"/>
                <a:gd name="T44" fmla="*/ 64 w 127"/>
                <a:gd name="T45" fmla="*/ 34 h 127"/>
                <a:gd name="T46" fmla="*/ 69 w 127"/>
                <a:gd name="T47" fmla="*/ 34 h 127"/>
                <a:gd name="T48" fmla="*/ 84 w 127"/>
                <a:gd name="T49" fmla="*/ 43 h 127"/>
                <a:gd name="T50" fmla="*/ 92 w 127"/>
                <a:gd name="T51" fmla="*/ 58 h 127"/>
                <a:gd name="T52" fmla="*/ 94 w 127"/>
                <a:gd name="T53" fmla="*/ 64 h 127"/>
                <a:gd name="T54" fmla="*/ 92 w 127"/>
                <a:gd name="T55" fmla="*/ 75 h 127"/>
                <a:gd name="T56" fmla="*/ 75 w 127"/>
                <a:gd name="T57" fmla="*/ 92 h 127"/>
                <a:gd name="T58" fmla="*/ 64 w 127"/>
                <a:gd name="T59" fmla="*/ 94 h 127"/>
                <a:gd name="T60" fmla="*/ 58 w 127"/>
                <a:gd name="T61" fmla="*/ 94 h 127"/>
                <a:gd name="T62" fmla="*/ 41 w 127"/>
                <a:gd name="T63" fmla="*/ 84 h 127"/>
                <a:gd name="T64" fmla="*/ 34 w 127"/>
                <a:gd name="T65" fmla="*/ 69 h 127"/>
                <a:gd name="T66" fmla="*/ 34 w 127"/>
                <a:gd name="T67" fmla="*/ 6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27">
                  <a:moveTo>
                    <a:pt x="64" y="127"/>
                  </a:moveTo>
                  <a:lnTo>
                    <a:pt x="64" y="127"/>
                  </a:lnTo>
                  <a:lnTo>
                    <a:pt x="77" y="126"/>
                  </a:lnTo>
                  <a:lnTo>
                    <a:pt x="88" y="122"/>
                  </a:lnTo>
                  <a:lnTo>
                    <a:pt x="99" y="116"/>
                  </a:lnTo>
                  <a:lnTo>
                    <a:pt x="109" y="109"/>
                  </a:lnTo>
                  <a:lnTo>
                    <a:pt x="116" y="99"/>
                  </a:lnTo>
                  <a:lnTo>
                    <a:pt x="122" y="88"/>
                  </a:lnTo>
                  <a:lnTo>
                    <a:pt x="126" y="77"/>
                  </a:lnTo>
                  <a:lnTo>
                    <a:pt x="127" y="64"/>
                  </a:lnTo>
                  <a:lnTo>
                    <a:pt x="127" y="64"/>
                  </a:lnTo>
                  <a:lnTo>
                    <a:pt x="126" y="50"/>
                  </a:lnTo>
                  <a:lnTo>
                    <a:pt x="122" y="39"/>
                  </a:lnTo>
                  <a:lnTo>
                    <a:pt x="116" y="28"/>
                  </a:lnTo>
                  <a:lnTo>
                    <a:pt x="109" y="18"/>
                  </a:lnTo>
                  <a:lnTo>
                    <a:pt x="99" y="11"/>
                  </a:lnTo>
                  <a:lnTo>
                    <a:pt x="88" y="5"/>
                  </a:lnTo>
                  <a:lnTo>
                    <a:pt x="77" y="2"/>
                  </a:lnTo>
                  <a:lnTo>
                    <a:pt x="64" y="0"/>
                  </a:lnTo>
                  <a:lnTo>
                    <a:pt x="64" y="0"/>
                  </a:lnTo>
                  <a:lnTo>
                    <a:pt x="50" y="2"/>
                  </a:lnTo>
                  <a:lnTo>
                    <a:pt x="39" y="5"/>
                  </a:lnTo>
                  <a:lnTo>
                    <a:pt x="28" y="11"/>
                  </a:lnTo>
                  <a:lnTo>
                    <a:pt x="19" y="18"/>
                  </a:lnTo>
                  <a:lnTo>
                    <a:pt x="11" y="28"/>
                  </a:lnTo>
                  <a:lnTo>
                    <a:pt x="5" y="39"/>
                  </a:lnTo>
                  <a:lnTo>
                    <a:pt x="2" y="50"/>
                  </a:lnTo>
                  <a:lnTo>
                    <a:pt x="0" y="64"/>
                  </a:lnTo>
                  <a:lnTo>
                    <a:pt x="0" y="64"/>
                  </a:lnTo>
                  <a:lnTo>
                    <a:pt x="2" y="77"/>
                  </a:lnTo>
                  <a:lnTo>
                    <a:pt x="5" y="88"/>
                  </a:lnTo>
                  <a:lnTo>
                    <a:pt x="11" y="99"/>
                  </a:lnTo>
                  <a:lnTo>
                    <a:pt x="19" y="109"/>
                  </a:lnTo>
                  <a:lnTo>
                    <a:pt x="28" y="116"/>
                  </a:lnTo>
                  <a:lnTo>
                    <a:pt x="39" y="122"/>
                  </a:lnTo>
                  <a:lnTo>
                    <a:pt x="50" y="126"/>
                  </a:lnTo>
                  <a:lnTo>
                    <a:pt x="64" y="127"/>
                  </a:lnTo>
                  <a:lnTo>
                    <a:pt x="64" y="127"/>
                  </a:lnTo>
                  <a:close/>
                  <a:moveTo>
                    <a:pt x="34" y="64"/>
                  </a:moveTo>
                  <a:lnTo>
                    <a:pt x="34" y="64"/>
                  </a:lnTo>
                  <a:lnTo>
                    <a:pt x="34" y="58"/>
                  </a:lnTo>
                  <a:lnTo>
                    <a:pt x="35" y="52"/>
                  </a:lnTo>
                  <a:lnTo>
                    <a:pt x="41" y="43"/>
                  </a:lnTo>
                  <a:lnTo>
                    <a:pt x="52" y="35"/>
                  </a:lnTo>
                  <a:lnTo>
                    <a:pt x="58" y="34"/>
                  </a:lnTo>
                  <a:lnTo>
                    <a:pt x="64" y="34"/>
                  </a:lnTo>
                  <a:lnTo>
                    <a:pt x="64" y="34"/>
                  </a:lnTo>
                  <a:lnTo>
                    <a:pt x="69" y="34"/>
                  </a:lnTo>
                  <a:lnTo>
                    <a:pt x="75" y="35"/>
                  </a:lnTo>
                  <a:lnTo>
                    <a:pt x="84" y="43"/>
                  </a:lnTo>
                  <a:lnTo>
                    <a:pt x="92" y="52"/>
                  </a:lnTo>
                  <a:lnTo>
                    <a:pt x="92" y="58"/>
                  </a:lnTo>
                  <a:lnTo>
                    <a:pt x="94" y="64"/>
                  </a:lnTo>
                  <a:lnTo>
                    <a:pt x="94" y="64"/>
                  </a:lnTo>
                  <a:lnTo>
                    <a:pt x="92" y="69"/>
                  </a:lnTo>
                  <a:lnTo>
                    <a:pt x="92" y="75"/>
                  </a:lnTo>
                  <a:lnTo>
                    <a:pt x="84" y="84"/>
                  </a:lnTo>
                  <a:lnTo>
                    <a:pt x="75" y="92"/>
                  </a:lnTo>
                  <a:lnTo>
                    <a:pt x="69" y="94"/>
                  </a:lnTo>
                  <a:lnTo>
                    <a:pt x="64" y="94"/>
                  </a:lnTo>
                  <a:lnTo>
                    <a:pt x="64" y="94"/>
                  </a:lnTo>
                  <a:lnTo>
                    <a:pt x="58" y="94"/>
                  </a:lnTo>
                  <a:lnTo>
                    <a:pt x="52" y="92"/>
                  </a:lnTo>
                  <a:lnTo>
                    <a:pt x="41" y="84"/>
                  </a:lnTo>
                  <a:lnTo>
                    <a:pt x="35" y="75"/>
                  </a:lnTo>
                  <a:lnTo>
                    <a:pt x="34" y="69"/>
                  </a:lnTo>
                  <a:lnTo>
                    <a:pt x="34" y="64"/>
                  </a:lnTo>
                  <a:lnTo>
                    <a:pt x="34" y="64"/>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64" name="Freeform 199">
              <a:extLst>
                <a:ext uri="{FF2B5EF4-FFF2-40B4-BE49-F238E27FC236}">
                  <a16:creationId xmlns:a16="http://schemas.microsoft.com/office/drawing/2014/main" id="{90CE9D87-78AF-1F4F-83BB-641B031AE42E}"/>
                </a:ext>
              </a:extLst>
            </p:cNvPr>
            <p:cNvSpPr>
              <a:spLocks/>
            </p:cNvSpPr>
            <p:nvPr/>
          </p:nvSpPr>
          <p:spPr bwMode="auto">
            <a:xfrm>
              <a:off x="3667125" y="11090276"/>
              <a:ext cx="352425" cy="207963"/>
            </a:xfrm>
            <a:custGeom>
              <a:avLst/>
              <a:gdLst>
                <a:gd name="T0" fmla="*/ 149 w 222"/>
                <a:gd name="T1" fmla="*/ 2 h 131"/>
                <a:gd name="T2" fmla="*/ 143 w 222"/>
                <a:gd name="T3" fmla="*/ 0 h 131"/>
                <a:gd name="T4" fmla="*/ 134 w 222"/>
                <a:gd name="T5" fmla="*/ 3 h 131"/>
                <a:gd name="T6" fmla="*/ 102 w 222"/>
                <a:gd name="T7" fmla="*/ 45 h 131"/>
                <a:gd name="T8" fmla="*/ 73 w 222"/>
                <a:gd name="T9" fmla="*/ 7 h 131"/>
                <a:gd name="T10" fmla="*/ 64 w 222"/>
                <a:gd name="T11" fmla="*/ 2 h 131"/>
                <a:gd name="T12" fmla="*/ 53 w 222"/>
                <a:gd name="T13" fmla="*/ 2 h 131"/>
                <a:gd name="T14" fmla="*/ 11 w 222"/>
                <a:gd name="T15" fmla="*/ 18 h 131"/>
                <a:gd name="T16" fmla="*/ 2 w 222"/>
                <a:gd name="T17" fmla="*/ 28 h 131"/>
                <a:gd name="T18" fmla="*/ 0 w 222"/>
                <a:gd name="T19" fmla="*/ 33 h 131"/>
                <a:gd name="T20" fmla="*/ 2 w 222"/>
                <a:gd name="T21" fmla="*/ 41 h 131"/>
                <a:gd name="T22" fmla="*/ 10 w 222"/>
                <a:gd name="T23" fmla="*/ 50 h 131"/>
                <a:gd name="T24" fmla="*/ 17 w 222"/>
                <a:gd name="T25" fmla="*/ 50 h 131"/>
                <a:gd name="T26" fmla="*/ 55 w 222"/>
                <a:gd name="T27" fmla="*/ 37 h 131"/>
                <a:gd name="T28" fmla="*/ 88 w 222"/>
                <a:gd name="T29" fmla="*/ 82 h 131"/>
                <a:gd name="T30" fmla="*/ 102 w 222"/>
                <a:gd name="T31" fmla="*/ 90 h 131"/>
                <a:gd name="T32" fmla="*/ 109 w 222"/>
                <a:gd name="T33" fmla="*/ 88 h 131"/>
                <a:gd name="T34" fmla="*/ 149 w 222"/>
                <a:gd name="T35" fmla="*/ 37 h 131"/>
                <a:gd name="T36" fmla="*/ 179 w 222"/>
                <a:gd name="T37" fmla="*/ 50 h 131"/>
                <a:gd name="T38" fmla="*/ 186 w 222"/>
                <a:gd name="T39" fmla="*/ 54 h 131"/>
                <a:gd name="T40" fmla="*/ 188 w 222"/>
                <a:gd name="T41" fmla="*/ 64 h 131"/>
                <a:gd name="T42" fmla="*/ 17 w 222"/>
                <a:gd name="T43" fmla="*/ 97 h 131"/>
                <a:gd name="T44" fmla="*/ 10 w 222"/>
                <a:gd name="T45" fmla="*/ 99 h 131"/>
                <a:gd name="T46" fmla="*/ 2 w 222"/>
                <a:gd name="T47" fmla="*/ 109 h 131"/>
                <a:gd name="T48" fmla="*/ 0 w 222"/>
                <a:gd name="T49" fmla="*/ 114 h 131"/>
                <a:gd name="T50" fmla="*/ 6 w 222"/>
                <a:gd name="T51" fmla="*/ 127 h 131"/>
                <a:gd name="T52" fmla="*/ 17 w 222"/>
                <a:gd name="T53" fmla="*/ 131 h 131"/>
                <a:gd name="T54" fmla="*/ 205 w 222"/>
                <a:gd name="T55" fmla="*/ 131 h 131"/>
                <a:gd name="T56" fmla="*/ 216 w 222"/>
                <a:gd name="T57" fmla="*/ 127 h 131"/>
                <a:gd name="T58" fmla="*/ 222 w 222"/>
                <a:gd name="T59" fmla="*/ 114 h 131"/>
                <a:gd name="T60" fmla="*/ 222 w 222"/>
                <a:gd name="T61" fmla="*/ 64 h 131"/>
                <a:gd name="T62" fmla="*/ 214 w 222"/>
                <a:gd name="T63" fmla="*/ 35 h 131"/>
                <a:gd name="T64" fmla="*/ 192 w 222"/>
                <a:gd name="T65" fmla="*/ 1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2" h="131">
                  <a:moveTo>
                    <a:pt x="192" y="18"/>
                  </a:moveTo>
                  <a:lnTo>
                    <a:pt x="149" y="2"/>
                  </a:lnTo>
                  <a:lnTo>
                    <a:pt x="149" y="2"/>
                  </a:lnTo>
                  <a:lnTo>
                    <a:pt x="143" y="0"/>
                  </a:lnTo>
                  <a:lnTo>
                    <a:pt x="137" y="2"/>
                  </a:lnTo>
                  <a:lnTo>
                    <a:pt x="134" y="3"/>
                  </a:lnTo>
                  <a:lnTo>
                    <a:pt x="130" y="7"/>
                  </a:lnTo>
                  <a:lnTo>
                    <a:pt x="102" y="45"/>
                  </a:lnTo>
                  <a:lnTo>
                    <a:pt x="73" y="7"/>
                  </a:lnTo>
                  <a:lnTo>
                    <a:pt x="73" y="7"/>
                  </a:lnTo>
                  <a:lnTo>
                    <a:pt x="70" y="3"/>
                  </a:lnTo>
                  <a:lnTo>
                    <a:pt x="64" y="2"/>
                  </a:lnTo>
                  <a:lnTo>
                    <a:pt x="58" y="0"/>
                  </a:lnTo>
                  <a:lnTo>
                    <a:pt x="53" y="2"/>
                  </a:lnTo>
                  <a:lnTo>
                    <a:pt x="11" y="18"/>
                  </a:lnTo>
                  <a:lnTo>
                    <a:pt x="11" y="18"/>
                  </a:lnTo>
                  <a:lnTo>
                    <a:pt x="6" y="22"/>
                  </a:lnTo>
                  <a:lnTo>
                    <a:pt x="2" y="28"/>
                  </a:lnTo>
                  <a:lnTo>
                    <a:pt x="2" y="28"/>
                  </a:lnTo>
                  <a:lnTo>
                    <a:pt x="0" y="33"/>
                  </a:lnTo>
                  <a:lnTo>
                    <a:pt x="2" y="41"/>
                  </a:lnTo>
                  <a:lnTo>
                    <a:pt x="2" y="41"/>
                  </a:lnTo>
                  <a:lnTo>
                    <a:pt x="4" y="47"/>
                  </a:lnTo>
                  <a:lnTo>
                    <a:pt x="10" y="50"/>
                  </a:lnTo>
                  <a:lnTo>
                    <a:pt x="10" y="50"/>
                  </a:lnTo>
                  <a:lnTo>
                    <a:pt x="17" y="50"/>
                  </a:lnTo>
                  <a:lnTo>
                    <a:pt x="23" y="50"/>
                  </a:lnTo>
                  <a:lnTo>
                    <a:pt x="55" y="37"/>
                  </a:lnTo>
                  <a:lnTo>
                    <a:pt x="88" y="82"/>
                  </a:lnTo>
                  <a:lnTo>
                    <a:pt x="88" y="82"/>
                  </a:lnTo>
                  <a:lnTo>
                    <a:pt x="94" y="88"/>
                  </a:lnTo>
                  <a:lnTo>
                    <a:pt x="102" y="90"/>
                  </a:lnTo>
                  <a:lnTo>
                    <a:pt x="102" y="90"/>
                  </a:lnTo>
                  <a:lnTo>
                    <a:pt x="109" y="88"/>
                  </a:lnTo>
                  <a:lnTo>
                    <a:pt x="115" y="82"/>
                  </a:lnTo>
                  <a:lnTo>
                    <a:pt x="149" y="37"/>
                  </a:lnTo>
                  <a:lnTo>
                    <a:pt x="179" y="50"/>
                  </a:lnTo>
                  <a:lnTo>
                    <a:pt x="179" y="50"/>
                  </a:lnTo>
                  <a:lnTo>
                    <a:pt x="182" y="52"/>
                  </a:lnTo>
                  <a:lnTo>
                    <a:pt x="186" y="54"/>
                  </a:lnTo>
                  <a:lnTo>
                    <a:pt x="188" y="58"/>
                  </a:lnTo>
                  <a:lnTo>
                    <a:pt x="188" y="64"/>
                  </a:lnTo>
                  <a:lnTo>
                    <a:pt x="188" y="97"/>
                  </a:lnTo>
                  <a:lnTo>
                    <a:pt x="17" y="97"/>
                  </a:lnTo>
                  <a:lnTo>
                    <a:pt x="17" y="97"/>
                  </a:lnTo>
                  <a:lnTo>
                    <a:pt x="10" y="99"/>
                  </a:lnTo>
                  <a:lnTo>
                    <a:pt x="6" y="103"/>
                  </a:lnTo>
                  <a:lnTo>
                    <a:pt x="2" y="109"/>
                  </a:lnTo>
                  <a:lnTo>
                    <a:pt x="0" y="114"/>
                  </a:lnTo>
                  <a:lnTo>
                    <a:pt x="0" y="114"/>
                  </a:lnTo>
                  <a:lnTo>
                    <a:pt x="2" y="122"/>
                  </a:lnTo>
                  <a:lnTo>
                    <a:pt x="6" y="127"/>
                  </a:lnTo>
                  <a:lnTo>
                    <a:pt x="10" y="129"/>
                  </a:lnTo>
                  <a:lnTo>
                    <a:pt x="17" y="131"/>
                  </a:lnTo>
                  <a:lnTo>
                    <a:pt x="205" y="131"/>
                  </a:lnTo>
                  <a:lnTo>
                    <a:pt x="205" y="131"/>
                  </a:lnTo>
                  <a:lnTo>
                    <a:pt x="212" y="129"/>
                  </a:lnTo>
                  <a:lnTo>
                    <a:pt x="216" y="127"/>
                  </a:lnTo>
                  <a:lnTo>
                    <a:pt x="220" y="122"/>
                  </a:lnTo>
                  <a:lnTo>
                    <a:pt x="222" y="114"/>
                  </a:lnTo>
                  <a:lnTo>
                    <a:pt x="222" y="64"/>
                  </a:lnTo>
                  <a:lnTo>
                    <a:pt x="222" y="64"/>
                  </a:lnTo>
                  <a:lnTo>
                    <a:pt x="220" y="49"/>
                  </a:lnTo>
                  <a:lnTo>
                    <a:pt x="214" y="35"/>
                  </a:lnTo>
                  <a:lnTo>
                    <a:pt x="205" y="26"/>
                  </a:lnTo>
                  <a:lnTo>
                    <a:pt x="192" y="18"/>
                  </a:lnTo>
                  <a:lnTo>
                    <a:pt x="192" y="18"/>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65" name="Freeform 200">
              <a:extLst>
                <a:ext uri="{FF2B5EF4-FFF2-40B4-BE49-F238E27FC236}">
                  <a16:creationId xmlns:a16="http://schemas.microsoft.com/office/drawing/2014/main" id="{D143E3B2-153B-6F48-8A10-4AC449C6A348}"/>
                </a:ext>
              </a:extLst>
            </p:cNvPr>
            <p:cNvSpPr>
              <a:spLocks noEditPoints="1"/>
            </p:cNvSpPr>
            <p:nvPr/>
          </p:nvSpPr>
          <p:spPr bwMode="auto">
            <a:xfrm>
              <a:off x="2957512" y="10893426"/>
              <a:ext cx="200025" cy="201613"/>
            </a:xfrm>
            <a:custGeom>
              <a:avLst/>
              <a:gdLst>
                <a:gd name="T0" fmla="*/ 64 w 126"/>
                <a:gd name="T1" fmla="*/ 127 h 127"/>
                <a:gd name="T2" fmla="*/ 88 w 126"/>
                <a:gd name="T3" fmla="*/ 122 h 127"/>
                <a:gd name="T4" fmla="*/ 107 w 126"/>
                <a:gd name="T5" fmla="*/ 109 h 127"/>
                <a:gd name="T6" fmla="*/ 122 w 126"/>
                <a:gd name="T7" fmla="*/ 88 h 127"/>
                <a:gd name="T8" fmla="*/ 126 w 126"/>
                <a:gd name="T9" fmla="*/ 64 h 127"/>
                <a:gd name="T10" fmla="*/ 126 w 126"/>
                <a:gd name="T11" fmla="*/ 50 h 127"/>
                <a:gd name="T12" fmla="*/ 117 w 126"/>
                <a:gd name="T13" fmla="*/ 28 h 127"/>
                <a:gd name="T14" fmla="*/ 98 w 126"/>
                <a:gd name="T15" fmla="*/ 11 h 127"/>
                <a:gd name="T16" fmla="*/ 75 w 126"/>
                <a:gd name="T17" fmla="*/ 2 h 127"/>
                <a:gd name="T18" fmla="*/ 64 w 126"/>
                <a:gd name="T19" fmla="*/ 0 h 127"/>
                <a:gd name="T20" fmla="*/ 38 w 126"/>
                <a:gd name="T21" fmla="*/ 5 h 127"/>
                <a:gd name="T22" fmla="*/ 19 w 126"/>
                <a:gd name="T23" fmla="*/ 18 h 127"/>
                <a:gd name="T24" fmla="*/ 4 w 126"/>
                <a:gd name="T25" fmla="*/ 39 h 127"/>
                <a:gd name="T26" fmla="*/ 0 w 126"/>
                <a:gd name="T27" fmla="*/ 64 h 127"/>
                <a:gd name="T28" fmla="*/ 0 w 126"/>
                <a:gd name="T29" fmla="*/ 77 h 127"/>
                <a:gd name="T30" fmla="*/ 11 w 126"/>
                <a:gd name="T31" fmla="*/ 99 h 127"/>
                <a:gd name="T32" fmla="*/ 28 w 126"/>
                <a:gd name="T33" fmla="*/ 116 h 127"/>
                <a:gd name="T34" fmla="*/ 51 w 126"/>
                <a:gd name="T35" fmla="*/ 126 h 127"/>
                <a:gd name="T36" fmla="*/ 64 w 126"/>
                <a:gd name="T37" fmla="*/ 127 h 127"/>
                <a:gd name="T38" fmla="*/ 32 w 126"/>
                <a:gd name="T39" fmla="*/ 64 h 127"/>
                <a:gd name="T40" fmla="*/ 36 w 126"/>
                <a:gd name="T41" fmla="*/ 52 h 127"/>
                <a:gd name="T42" fmla="*/ 51 w 126"/>
                <a:gd name="T43" fmla="*/ 35 h 127"/>
                <a:gd name="T44" fmla="*/ 64 w 126"/>
                <a:gd name="T45" fmla="*/ 34 h 127"/>
                <a:gd name="T46" fmla="*/ 70 w 126"/>
                <a:gd name="T47" fmla="*/ 34 h 127"/>
                <a:gd name="T48" fmla="*/ 85 w 126"/>
                <a:gd name="T49" fmla="*/ 43 h 127"/>
                <a:gd name="T50" fmla="*/ 92 w 126"/>
                <a:gd name="T51" fmla="*/ 58 h 127"/>
                <a:gd name="T52" fmla="*/ 94 w 126"/>
                <a:gd name="T53" fmla="*/ 64 h 127"/>
                <a:gd name="T54" fmla="*/ 90 w 126"/>
                <a:gd name="T55" fmla="*/ 75 h 127"/>
                <a:gd name="T56" fmla="*/ 75 w 126"/>
                <a:gd name="T57" fmla="*/ 92 h 127"/>
                <a:gd name="T58" fmla="*/ 64 w 126"/>
                <a:gd name="T59" fmla="*/ 94 h 127"/>
                <a:gd name="T60" fmla="*/ 57 w 126"/>
                <a:gd name="T61" fmla="*/ 94 h 127"/>
                <a:gd name="T62" fmla="*/ 42 w 126"/>
                <a:gd name="T63" fmla="*/ 84 h 127"/>
                <a:gd name="T64" fmla="*/ 34 w 126"/>
                <a:gd name="T65" fmla="*/ 69 h 127"/>
                <a:gd name="T66" fmla="*/ 32 w 126"/>
                <a:gd name="T67" fmla="*/ 6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6" h="127">
                  <a:moveTo>
                    <a:pt x="64" y="127"/>
                  </a:moveTo>
                  <a:lnTo>
                    <a:pt x="64" y="127"/>
                  </a:lnTo>
                  <a:lnTo>
                    <a:pt x="75" y="126"/>
                  </a:lnTo>
                  <a:lnTo>
                    <a:pt x="88" y="122"/>
                  </a:lnTo>
                  <a:lnTo>
                    <a:pt x="98" y="116"/>
                  </a:lnTo>
                  <a:lnTo>
                    <a:pt x="107" y="109"/>
                  </a:lnTo>
                  <a:lnTo>
                    <a:pt x="117" y="99"/>
                  </a:lnTo>
                  <a:lnTo>
                    <a:pt x="122" y="88"/>
                  </a:lnTo>
                  <a:lnTo>
                    <a:pt x="126" y="77"/>
                  </a:lnTo>
                  <a:lnTo>
                    <a:pt x="126" y="64"/>
                  </a:lnTo>
                  <a:lnTo>
                    <a:pt x="126" y="64"/>
                  </a:lnTo>
                  <a:lnTo>
                    <a:pt x="126" y="50"/>
                  </a:lnTo>
                  <a:lnTo>
                    <a:pt x="122" y="39"/>
                  </a:lnTo>
                  <a:lnTo>
                    <a:pt x="117" y="28"/>
                  </a:lnTo>
                  <a:lnTo>
                    <a:pt x="107" y="18"/>
                  </a:lnTo>
                  <a:lnTo>
                    <a:pt x="98" y="11"/>
                  </a:lnTo>
                  <a:lnTo>
                    <a:pt x="88" y="5"/>
                  </a:lnTo>
                  <a:lnTo>
                    <a:pt x="75" y="2"/>
                  </a:lnTo>
                  <a:lnTo>
                    <a:pt x="64" y="0"/>
                  </a:lnTo>
                  <a:lnTo>
                    <a:pt x="64" y="0"/>
                  </a:lnTo>
                  <a:lnTo>
                    <a:pt x="51" y="2"/>
                  </a:lnTo>
                  <a:lnTo>
                    <a:pt x="38" y="5"/>
                  </a:lnTo>
                  <a:lnTo>
                    <a:pt x="28" y="11"/>
                  </a:lnTo>
                  <a:lnTo>
                    <a:pt x="19" y="18"/>
                  </a:lnTo>
                  <a:lnTo>
                    <a:pt x="11" y="28"/>
                  </a:lnTo>
                  <a:lnTo>
                    <a:pt x="4" y="39"/>
                  </a:lnTo>
                  <a:lnTo>
                    <a:pt x="0" y="50"/>
                  </a:lnTo>
                  <a:lnTo>
                    <a:pt x="0" y="64"/>
                  </a:lnTo>
                  <a:lnTo>
                    <a:pt x="0" y="64"/>
                  </a:lnTo>
                  <a:lnTo>
                    <a:pt x="0" y="77"/>
                  </a:lnTo>
                  <a:lnTo>
                    <a:pt x="4" y="88"/>
                  </a:lnTo>
                  <a:lnTo>
                    <a:pt x="11" y="99"/>
                  </a:lnTo>
                  <a:lnTo>
                    <a:pt x="19" y="109"/>
                  </a:lnTo>
                  <a:lnTo>
                    <a:pt x="28" y="116"/>
                  </a:lnTo>
                  <a:lnTo>
                    <a:pt x="38" y="122"/>
                  </a:lnTo>
                  <a:lnTo>
                    <a:pt x="51" y="126"/>
                  </a:lnTo>
                  <a:lnTo>
                    <a:pt x="64" y="127"/>
                  </a:lnTo>
                  <a:lnTo>
                    <a:pt x="64" y="127"/>
                  </a:lnTo>
                  <a:close/>
                  <a:moveTo>
                    <a:pt x="32" y="64"/>
                  </a:moveTo>
                  <a:lnTo>
                    <a:pt x="32" y="64"/>
                  </a:lnTo>
                  <a:lnTo>
                    <a:pt x="34" y="58"/>
                  </a:lnTo>
                  <a:lnTo>
                    <a:pt x="36" y="52"/>
                  </a:lnTo>
                  <a:lnTo>
                    <a:pt x="42" y="43"/>
                  </a:lnTo>
                  <a:lnTo>
                    <a:pt x="51" y="35"/>
                  </a:lnTo>
                  <a:lnTo>
                    <a:pt x="57" y="34"/>
                  </a:lnTo>
                  <a:lnTo>
                    <a:pt x="64" y="34"/>
                  </a:lnTo>
                  <a:lnTo>
                    <a:pt x="64" y="34"/>
                  </a:lnTo>
                  <a:lnTo>
                    <a:pt x="70" y="34"/>
                  </a:lnTo>
                  <a:lnTo>
                    <a:pt x="75" y="35"/>
                  </a:lnTo>
                  <a:lnTo>
                    <a:pt x="85" y="43"/>
                  </a:lnTo>
                  <a:lnTo>
                    <a:pt x="90" y="52"/>
                  </a:lnTo>
                  <a:lnTo>
                    <a:pt x="92" y="58"/>
                  </a:lnTo>
                  <a:lnTo>
                    <a:pt x="94" y="64"/>
                  </a:lnTo>
                  <a:lnTo>
                    <a:pt x="94" y="64"/>
                  </a:lnTo>
                  <a:lnTo>
                    <a:pt x="92" y="69"/>
                  </a:lnTo>
                  <a:lnTo>
                    <a:pt x="90" y="75"/>
                  </a:lnTo>
                  <a:lnTo>
                    <a:pt x="85" y="84"/>
                  </a:lnTo>
                  <a:lnTo>
                    <a:pt x="75" y="92"/>
                  </a:lnTo>
                  <a:lnTo>
                    <a:pt x="70" y="94"/>
                  </a:lnTo>
                  <a:lnTo>
                    <a:pt x="64" y="94"/>
                  </a:lnTo>
                  <a:lnTo>
                    <a:pt x="64" y="94"/>
                  </a:lnTo>
                  <a:lnTo>
                    <a:pt x="57" y="94"/>
                  </a:lnTo>
                  <a:lnTo>
                    <a:pt x="51" y="92"/>
                  </a:lnTo>
                  <a:lnTo>
                    <a:pt x="42" y="84"/>
                  </a:lnTo>
                  <a:lnTo>
                    <a:pt x="36" y="75"/>
                  </a:lnTo>
                  <a:lnTo>
                    <a:pt x="34" y="69"/>
                  </a:lnTo>
                  <a:lnTo>
                    <a:pt x="32" y="64"/>
                  </a:lnTo>
                  <a:lnTo>
                    <a:pt x="32" y="64"/>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66" name="Freeform 201">
              <a:extLst>
                <a:ext uri="{FF2B5EF4-FFF2-40B4-BE49-F238E27FC236}">
                  <a16:creationId xmlns:a16="http://schemas.microsoft.com/office/drawing/2014/main" id="{14B33718-FABB-9742-B79E-DAD68D083144}"/>
                </a:ext>
              </a:extLst>
            </p:cNvPr>
            <p:cNvSpPr>
              <a:spLocks/>
            </p:cNvSpPr>
            <p:nvPr/>
          </p:nvSpPr>
          <p:spPr bwMode="auto">
            <a:xfrm>
              <a:off x="2865437" y="11090276"/>
              <a:ext cx="352425" cy="207963"/>
            </a:xfrm>
            <a:custGeom>
              <a:avLst/>
              <a:gdLst>
                <a:gd name="T0" fmla="*/ 222 w 222"/>
                <a:gd name="T1" fmla="*/ 114 h 131"/>
                <a:gd name="T2" fmla="*/ 218 w 222"/>
                <a:gd name="T3" fmla="*/ 103 h 131"/>
                <a:gd name="T4" fmla="*/ 205 w 222"/>
                <a:gd name="T5" fmla="*/ 97 h 131"/>
                <a:gd name="T6" fmla="*/ 34 w 222"/>
                <a:gd name="T7" fmla="*/ 64 h 131"/>
                <a:gd name="T8" fmla="*/ 34 w 222"/>
                <a:gd name="T9" fmla="*/ 58 h 131"/>
                <a:gd name="T10" fmla="*/ 39 w 222"/>
                <a:gd name="T11" fmla="*/ 52 h 131"/>
                <a:gd name="T12" fmla="*/ 73 w 222"/>
                <a:gd name="T13" fmla="*/ 37 h 131"/>
                <a:gd name="T14" fmla="*/ 107 w 222"/>
                <a:gd name="T15" fmla="*/ 82 h 131"/>
                <a:gd name="T16" fmla="*/ 122 w 222"/>
                <a:gd name="T17" fmla="*/ 90 h 131"/>
                <a:gd name="T18" fmla="*/ 122 w 222"/>
                <a:gd name="T19" fmla="*/ 90 h 131"/>
                <a:gd name="T20" fmla="*/ 130 w 222"/>
                <a:gd name="T21" fmla="*/ 88 h 131"/>
                <a:gd name="T22" fmla="*/ 169 w 222"/>
                <a:gd name="T23" fmla="*/ 37 h 131"/>
                <a:gd name="T24" fmla="*/ 199 w 222"/>
                <a:gd name="T25" fmla="*/ 50 h 131"/>
                <a:gd name="T26" fmla="*/ 212 w 222"/>
                <a:gd name="T27" fmla="*/ 50 h 131"/>
                <a:gd name="T28" fmla="*/ 218 w 222"/>
                <a:gd name="T29" fmla="*/ 47 h 131"/>
                <a:gd name="T30" fmla="*/ 222 w 222"/>
                <a:gd name="T31" fmla="*/ 41 h 131"/>
                <a:gd name="T32" fmla="*/ 222 w 222"/>
                <a:gd name="T33" fmla="*/ 28 h 131"/>
                <a:gd name="T34" fmla="*/ 212 w 222"/>
                <a:gd name="T35" fmla="*/ 18 h 131"/>
                <a:gd name="T36" fmla="*/ 169 w 222"/>
                <a:gd name="T37" fmla="*/ 2 h 131"/>
                <a:gd name="T38" fmla="*/ 158 w 222"/>
                <a:gd name="T39" fmla="*/ 2 h 131"/>
                <a:gd name="T40" fmla="*/ 150 w 222"/>
                <a:gd name="T41" fmla="*/ 7 h 131"/>
                <a:gd name="T42" fmla="*/ 94 w 222"/>
                <a:gd name="T43" fmla="*/ 7 h 131"/>
                <a:gd name="T44" fmla="*/ 88 w 222"/>
                <a:gd name="T45" fmla="*/ 3 h 131"/>
                <a:gd name="T46" fmla="*/ 79 w 222"/>
                <a:gd name="T47" fmla="*/ 0 h 131"/>
                <a:gd name="T48" fmla="*/ 30 w 222"/>
                <a:gd name="T49" fmla="*/ 18 h 131"/>
                <a:gd name="T50" fmla="*/ 19 w 222"/>
                <a:gd name="T51" fmla="*/ 26 h 131"/>
                <a:gd name="T52" fmla="*/ 2 w 222"/>
                <a:gd name="T53" fmla="*/ 49 h 131"/>
                <a:gd name="T54" fmla="*/ 0 w 222"/>
                <a:gd name="T55" fmla="*/ 114 h 131"/>
                <a:gd name="T56" fmla="*/ 2 w 222"/>
                <a:gd name="T57" fmla="*/ 122 h 131"/>
                <a:gd name="T58" fmla="*/ 11 w 222"/>
                <a:gd name="T59" fmla="*/ 129 h 131"/>
                <a:gd name="T60" fmla="*/ 205 w 222"/>
                <a:gd name="T61" fmla="*/ 131 h 131"/>
                <a:gd name="T62" fmla="*/ 212 w 222"/>
                <a:gd name="T63" fmla="*/ 129 h 131"/>
                <a:gd name="T64" fmla="*/ 222 w 222"/>
                <a:gd name="T65" fmla="*/ 122 h 131"/>
                <a:gd name="T66" fmla="*/ 222 w 222"/>
                <a:gd name="T67" fmla="*/ 114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2" h="131">
                  <a:moveTo>
                    <a:pt x="222" y="114"/>
                  </a:moveTo>
                  <a:lnTo>
                    <a:pt x="222" y="114"/>
                  </a:lnTo>
                  <a:lnTo>
                    <a:pt x="222" y="109"/>
                  </a:lnTo>
                  <a:lnTo>
                    <a:pt x="218" y="103"/>
                  </a:lnTo>
                  <a:lnTo>
                    <a:pt x="212" y="99"/>
                  </a:lnTo>
                  <a:lnTo>
                    <a:pt x="205" y="97"/>
                  </a:lnTo>
                  <a:lnTo>
                    <a:pt x="34" y="97"/>
                  </a:lnTo>
                  <a:lnTo>
                    <a:pt x="34" y="64"/>
                  </a:lnTo>
                  <a:lnTo>
                    <a:pt x="34" y="64"/>
                  </a:lnTo>
                  <a:lnTo>
                    <a:pt x="34" y="58"/>
                  </a:lnTo>
                  <a:lnTo>
                    <a:pt x="36" y="54"/>
                  </a:lnTo>
                  <a:lnTo>
                    <a:pt x="39" y="52"/>
                  </a:lnTo>
                  <a:lnTo>
                    <a:pt x="43" y="50"/>
                  </a:lnTo>
                  <a:lnTo>
                    <a:pt x="73" y="37"/>
                  </a:lnTo>
                  <a:lnTo>
                    <a:pt x="107" y="82"/>
                  </a:lnTo>
                  <a:lnTo>
                    <a:pt x="107" y="82"/>
                  </a:lnTo>
                  <a:lnTo>
                    <a:pt x="113" y="88"/>
                  </a:lnTo>
                  <a:lnTo>
                    <a:pt x="122" y="90"/>
                  </a:lnTo>
                  <a:lnTo>
                    <a:pt x="122" y="90"/>
                  </a:lnTo>
                  <a:lnTo>
                    <a:pt x="122" y="90"/>
                  </a:lnTo>
                  <a:lnTo>
                    <a:pt x="122" y="90"/>
                  </a:lnTo>
                  <a:lnTo>
                    <a:pt x="130" y="88"/>
                  </a:lnTo>
                  <a:lnTo>
                    <a:pt x="135" y="82"/>
                  </a:lnTo>
                  <a:lnTo>
                    <a:pt x="169" y="37"/>
                  </a:lnTo>
                  <a:lnTo>
                    <a:pt x="199" y="50"/>
                  </a:lnTo>
                  <a:lnTo>
                    <a:pt x="199" y="50"/>
                  </a:lnTo>
                  <a:lnTo>
                    <a:pt x="207" y="50"/>
                  </a:lnTo>
                  <a:lnTo>
                    <a:pt x="212" y="50"/>
                  </a:lnTo>
                  <a:lnTo>
                    <a:pt x="212" y="50"/>
                  </a:lnTo>
                  <a:lnTo>
                    <a:pt x="218" y="47"/>
                  </a:lnTo>
                  <a:lnTo>
                    <a:pt x="222" y="41"/>
                  </a:lnTo>
                  <a:lnTo>
                    <a:pt x="222" y="41"/>
                  </a:lnTo>
                  <a:lnTo>
                    <a:pt x="222" y="33"/>
                  </a:lnTo>
                  <a:lnTo>
                    <a:pt x="222" y="28"/>
                  </a:lnTo>
                  <a:lnTo>
                    <a:pt x="218" y="22"/>
                  </a:lnTo>
                  <a:lnTo>
                    <a:pt x="212" y="18"/>
                  </a:lnTo>
                  <a:lnTo>
                    <a:pt x="169" y="2"/>
                  </a:lnTo>
                  <a:lnTo>
                    <a:pt x="169" y="2"/>
                  </a:lnTo>
                  <a:lnTo>
                    <a:pt x="163" y="0"/>
                  </a:lnTo>
                  <a:lnTo>
                    <a:pt x="158" y="2"/>
                  </a:lnTo>
                  <a:lnTo>
                    <a:pt x="154" y="3"/>
                  </a:lnTo>
                  <a:lnTo>
                    <a:pt x="150" y="7"/>
                  </a:lnTo>
                  <a:lnTo>
                    <a:pt x="122" y="45"/>
                  </a:lnTo>
                  <a:lnTo>
                    <a:pt x="94" y="7"/>
                  </a:lnTo>
                  <a:lnTo>
                    <a:pt x="94" y="7"/>
                  </a:lnTo>
                  <a:lnTo>
                    <a:pt x="88" y="3"/>
                  </a:lnTo>
                  <a:lnTo>
                    <a:pt x="85" y="2"/>
                  </a:lnTo>
                  <a:lnTo>
                    <a:pt x="79" y="0"/>
                  </a:lnTo>
                  <a:lnTo>
                    <a:pt x="73" y="2"/>
                  </a:lnTo>
                  <a:lnTo>
                    <a:pt x="30" y="18"/>
                  </a:lnTo>
                  <a:lnTo>
                    <a:pt x="30" y="18"/>
                  </a:lnTo>
                  <a:lnTo>
                    <a:pt x="19" y="26"/>
                  </a:lnTo>
                  <a:lnTo>
                    <a:pt x="9" y="35"/>
                  </a:lnTo>
                  <a:lnTo>
                    <a:pt x="2" y="49"/>
                  </a:lnTo>
                  <a:lnTo>
                    <a:pt x="0" y="64"/>
                  </a:lnTo>
                  <a:lnTo>
                    <a:pt x="0" y="114"/>
                  </a:lnTo>
                  <a:lnTo>
                    <a:pt x="0" y="114"/>
                  </a:lnTo>
                  <a:lnTo>
                    <a:pt x="2" y="122"/>
                  </a:lnTo>
                  <a:lnTo>
                    <a:pt x="6" y="127"/>
                  </a:lnTo>
                  <a:lnTo>
                    <a:pt x="11" y="129"/>
                  </a:lnTo>
                  <a:lnTo>
                    <a:pt x="17" y="131"/>
                  </a:lnTo>
                  <a:lnTo>
                    <a:pt x="205" y="131"/>
                  </a:lnTo>
                  <a:lnTo>
                    <a:pt x="205" y="131"/>
                  </a:lnTo>
                  <a:lnTo>
                    <a:pt x="212" y="129"/>
                  </a:lnTo>
                  <a:lnTo>
                    <a:pt x="218" y="127"/>
                  </a:lnTo>
                  <a:lnTo>
                    <a:pt x="222" y="122"/>
                  </a:lnTo>
                  <a:lnTo>
                    <a:pt x="222" y="114"/>
                  </a:lnTo>
                  <a:lnTo>
                    <a:pt x="222" y="114"/>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69" name="Freeform 202">
              <a:extLst>
                <a:ext uri="{FF2B5EF4-FFF2-40B4-BE49-F238E27FC236}">
                  <a16:creationId xmlns:a16="http://schemas.microsoft.com/office/drawing/2014/main" id="{F157B82E-AFC1-7B40-9999-D3C7EF54B93D}"/>
                </a:ext>
              </a:extLst>
            </p:cNvPr>
            <p:cNvSpPr>
              <a:spLocks noEditPoints="1"/>
            </p:cNvSpPr>
            <p:nvPr/>
          </p:nvSpPr>
          <p:spPr bwMode="auto">
            <a:xfrm>
              <a:off x="3343275" y="10893426"/>
              <a:ext cx="198438" cy="201613"/>
            </a:xfrm>
            <a:custGeom>
              <a:avLst/>
              <a:gdLst>
                <a:gd name="T0" fmla="*/ 63 w 125"/>
                <a:gd name="T1" fmla="*/ 127 h 127"/>
                <a:gd name="T2" fmla="*/ 88 w 125"/>
                <a:gd name="T3" fmla="*/ 122 h 127"/>
                <a:gd name="T4" fmla="*/ 108 w 125"/>
                <a:gd name="T5" fmla="*/ 109 h 127"/>
                <a:gd name="T6" fmla="*/ 122 w 125"/>
                <a:gd name="T7" fmla="*/ 88 h 127"/>
                <a:gd name="T8" fmla="*/ 125 w 125"/>
                <a:gd name="T9" fmla="*/ 64 h 127"/>
                <a:gd name="T10" fmla="*/ 125 w 125"/>
                <a:gd name="T11" fmla="*/ 50 h 127"/>
                <a:gd name="T12" fmla="*/ 116 w 125"/>
                <a:gd name="T13" fmla="*/ 28 h 127"/>
                <a:gd name="T14" fmla="*/ 99 w 125"/>
                <a:gd name="T15" fmla="*/ 11 h 127"/>
                <a:gd name="T16" fmla="*/ 75 w 125"/>
                <a:gd name="T17" fmla="*/ 2 h 127"/>
                <a:gd name="T18" fmla="*/ 63 w 125"/>
                <a:gd name="T19" fmla="*/ 0 h 127"/>
                <a:gd name="T20" fmla="*/ 39 w 125"/>
                <a:gd name="T21" fmla="*/ 5 h 127"/>
                <a:gd name="T22" fmla="*/ 18 w 125"/>
                <a:gd name="T23" fmla="*/ 18 h 127"/>
                <a:gd name="T24" fmla="*/ 5 w 125"/>
                <a:gd name="T25" fmla="*/ 39 h 127"/>
                <a:gd name="T26" fmla="*/ 0 w 125"/>
                <a:gd name="T27" fmla="*/ 64 h 127"/>
                <a:gd name="T28" fmla="*/ 1 w 125"/>
                <a:gd name="T29" fmla="*/ 77 h 127"/>
                <a:gd name="T30" fmla="*/ 11 w 125"/>
                <a:gd name="T31" fmla="*/ 99 h 127"/>
                <a:gd name="T32" fmla="*/ 28 w 125"/>
                <a:gd name="T33" fmla="*/ 116 h 127"/>
                <a:gd name="T34" fmla="*/ 50 w 125"/>
                <a:gd name="T35" fmla="*/ 126 h 127"/>
                <a:gd name="T36" fmla="*/ 63 w 125"/>
                <a:gd name="T37" fmla="*/ 127 h 127"/>
                <a:gd name="T38" fmla="*/ 33 w 125"/>
                <a:gd name="T39" fmla="*/ 64 h 127"/>
                <a:gd name="T40" fmla="*/ 35 w 125"/>
                <a:gd name="T41" fmla="*/ 52 h 127"/>
                <a:gd name="T42" fmla="*/ 50 w 125"/>
                <a:gd name="T43" fmla="*/ 35 h 127"/>
                <a:gd name="T44" fmla="*/ 63 w 125"/>
                <a:gd name="T45" fmla="*/ 34 h 127"/>
                <a:gd name="T46" fmla="*/ 69 w 125"/>
                <a:gd name="T47" fmla="*/ 34 h 127"/>
                <a:gd name="T48" fmla="*/ 84 w 125"/>
                <a:gd name="T49" fmla="*/ 43 h 127"/>
                <a:gd name="T50" fmla="*/ 92 w 125"/>
                <a:gd name="T51" fmla="*/ 58 h 127"/>
                <a:gd name="T52" fmla="*/ 93 w 125"/>
                <a:gd name="T53" fmla="*/ 64 h 127"/>
                <a:gd name="T54" fmla="*/ 90 w 125"/>
                <a:gd name="T55" fmla="*/ 75 h 127"/>
                <a:gd name="T56" fmla="*/ 75 w 125"/>
                <a:gd name="T57" fmla="*/ 92 h 127"/>
                <a:gd name="T58" fmla="*/ 63 w 125"/>
                <a:gd name="T59" fmla="*/ 94 h 127"/>
                <a:gd name="T60" fmla="*/ 56 w 125"/>
                <a:gd name="T61" fmla="*/ 94 h 127"/>
                <a:gd name="T62" fmla="*/ 41 w 125"/>
                <a:gd name="T63" fmla="*/ 84 h 127"/>
                <a:gd name="T64" fmla="*/ 33 w 125"/>
                <a:gd name="T65" fmla="*/ 69 h 127"/>
                <a:gd name="T66" fmla="*/ 33 w 125"/>
                <a:gd name="T67" fmla="*/ 6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5" h="127">
                  <a:moveTo>
                    <a:pt x="63" y="127"/>
                  </a:moveTo>
                  <a:lnTo>
                    <a:pt x="63" y="127"/>
                  </a:lnTo>
                  <a:lnTo>
                    <a:pt x="75" y="126"/>
                  </a:lnTo>
                  <a:lnTo>
                    <a:pt x="88" y="122"/>
                  </a:lnTo>
                  <a:lnTo>
                    <a:pt x="99" y="116"/>
                  </a:lnTo>
                  <a:lnTo>
                    <a:pt x="108" y="109"/>
                  </a:lnTo>
                  <a:lnTo>
                    <a:pt x="116" y="99"/>
                  </a:lnTo>
                  <a:lnTo>
                    <a:pt x="122" y="88"/>
                  </a:lnTo>
                  <a:lnTo>
                    <a:pt x="125" y="77"/>
                  </a:lnTo>
                  <a:lnTo>
                    <a:pt x="125" y="64"/>
                  </a:lnTo>
                  <a:lnTo>
                    <a:pt x="125" y="64"/>
                  </a:lnTo>
                  <a:lnTo>
                    <a:pt x="125" y="50"/>
                  </a:lnTo>
                  <a:lnTo>
                    <a:pt x="122" y="39"/>
                  </a:lnTo>
                  <a:lnTo>
                    <a:pt x="116" y="28"/>
                  </a:lnTo>
                  <a:lnTo>
                    <a:pt x="108" y="18"/>
                  </a:lnTo>
                  <a:lnTo>
                    <a:pt x="99" y="11"/>
                  </a:lnTo>
                  <a:lnTo>
                    <a:pt x="88" y="5"/>
                  </a:lnTo>
                  <a:lnTo>
                    <a:pt x="75" y="2"/>
                  </a:lnTo>
                  <a:lnTo>
                    <a:pt x="63" y="0"/>
                  </a:lnTo>
                  <a:lnTo>
                    <a:pt x="63" y="0"/>
                  </a:lnTo>
                  <a:lnTo>
                    <a:pt x="50" y="2"/>
                  </a:lnTo>
                  <a:lnTo>
                    <a:pt x="39" y="5"/>
                  </a:lnTo>
                  <a:lnTo>
                    <a:pt x="28" y="11"/>
                  </a:lnTo>
                  <a:lnTo>
                    <a:pt x="18" y="18"/>
                  </a:lnTo>
                  <a:lnTo>
                    <a:pt x="11" y="28"/>
                  </a:lnTo>
                  <a:lnTo>
                    <a:pt x="5" y="39"/>
                  </a:lnTo>
                  <a:lnTo>
                    <a:pt x="1" y="50"/>
                  </a:lnTo>
                  <a:lnTo>
                    <a:pt x="0" y="64"/>
                  </a:lnTo>
                  <a:lnTo>
                    <a:pt x="0" y="64"/>
                  </a:lnTo>
                  <a:lnTo>
                    <a:pt x="1" y="77"/>
                  </a:lnTo>
                  <a:lnTo>
                    <a:pt x="5" y="88"/>
                  </a:lnTo>
                  <a:lnTo>
                    <a:pt x="11" y="99"/>
                  </a:lnTo>
                  <a:lnTo>
                    <a:pt x="18" y="109"/>
                  </a:lnTo>
                  <a:lnTo>
                    <a:pt x="28" y="116"/>
                  </a:lnTo>
                  <a:lnTo>
                    <a:pt x="39" y="122"/>
                  </a:lnTo>
                  <a:lnTo>
                    <a:pt x="50" y="126"/>
                  </a:lnTo>
                  <a:lnTo>
                    <a:pt x="63" y="127"/>
                  </a:lnTo>
                  <a:lnTo>
                    <a:pt x="63" y="127"/>
                  </a:lnTo>
                  <a:close/>
                  <a:moveTo>
                    <a:pt x="33" y="64"/>
                  </a:moveTo>
                  <a:lnTo>
                    <a:pt x="33" y="64"/>
                  </a:lnTo>
                  <a:lnTo>
                    <a:pt x="33" y="58"/>
                  </a:lnTo>
                  <a:lnTo>
                    <a:pt x="35" y="52"/>
                  </a:lnTo>
                  <a:lnTo>
                    <a:pt x="41" y="43"/>
                  </a:lnTo>
                  <a:lnTo>
                    <a:pt x="50" y="35"/>
                  </a:lnTo>
                  <a:lnTo>
                    <a:pt x="56" y="34"/>
                  </a:lnTo>
                  <a:lnTo>
                    <a:pt x="63" y="34"/>
                  </a:lnTo>
                  <a:lnTo>
                    <a:pt x="63" y="34"/>
                  </a:lnTo>
                  <a:lnTo>
                    <a:pt x="69" y="34"/>
                  </a:lnTo>
                  <a:lnTo>
                    <a:pt x="75" y="35"/>
                  </a:lnTo>
                  <a:lnTo>
                    <a:pt x="84" y="43"/>
                  </a:lnTo>
                  <a:lnTo>
                    <a:pt x="90" y="52"/>
                  </a:lnTo>
                  <a:lnTo>
                    <a:pt x="92" y="58"/>
                  </a:lnTo>
                  <a:lnTo>
                    <a:pt x="93" y="64"/>
                  </a:lnTo>
                  <a:lnTo>
                    <a:pt x="93" y="64"/>
                  </a:lnTo>
                  <a:lnTo>
                    <a:pt x="92" y="69"/>
                  </a:lnTo>
                  <a:lnTo>
                    <a:pt x="90" y="75"/>
                  </a:lnTo>
                  <a:lnTo>
                    <a:pt x="84" y="84"/>
                  </a:lnTo>
                  <a:lnTo>
                    <a:pt x="75" y="92"/>
                  </a:lnTo>
                  <a:lnTo>
                    <a:pt x="69" y="94"/>
                  </a:lnTo>
                  <a:lnTo>
                    <a:pt x="63" y="94"/>
                  </a:lnTo>
                  <a:lnTo>
                    <a:pt x="63" y="94"/>
                  </a:lnTo>
                  <a:lnTo>
                    <a:pt x="56" y="94"/>
                  </a:lnTo>
                  <a:lnTo>
                    <a:pt x="50" y="92"/>
                  </a:lnTo>
                  <a:lnTo>
                    <a:pt x="41" y="84"/>
                  </a:lnTo>
                  <a:lnTo>
                    <a:pt x="35" y="75"/>
                  </a:lnTo>
                  <a:lnTo>
                    <a:pt x="33" y="69"/>
                  </a:lnTo>
                  <a:lnTo>
                    <a:pt x="33" y="64"/>
                  </a:lnTo>
                  <a:lnTo>
                    <a:pt x="33" y="64"/>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70" name="Freeform 203">
              <a:extLst>
                <a:ext uri="{FF2B5EF4-FFF2-40B4-BE49-F238E27FC236}">
                  <a16:creationId xmlns:a16="http://schemas.microsoft.com/office/drawing/2014/main" id="{9C698375-28D9-A64A-9917-0925F163D30B}"/>
                </a:ext>
              </a:extLst>
            </p:cNvPr>
            <p:cNvSpPr>
              <a:spLocks noEditPoints="1"/>
            </p:cNvSpPr>
            <p:nvPr/>
          </p:nvSpPr>
          <p:spPr bwMode="auto">
            <a:xfrm>
              <a:off x="3249612" y="11090276"/>
              <a:ext cx="385763" cy="207963"/>
            </a:xfrm>
            <a:custGeom>
              <a:avLst/>
              <a:gdLst>
                <a:gd name="T0" fmla="*/ 17 w 243"/>
                <a:gd name="T1" fmla="*/ 131 h 131"/>
                <a:gd name="T2" fmla="*/ 226 w 243"/>
                <a:gd name="T3" fmla="*/ 131 h 131"/>
                <a:gd name="T4" fmla="*/ 226 w 243"/>
                <a:gd name="T5" fmla="*/ 131 h 131"/>
                <a:gd name="T6" fmla="*/ 231 w 243"/>
                <a:gd name="T7" fmla="*/ 129 h 131"/>
                <a:gd name="T8" fmla="*/ 237 w 243"/>
                <a:gd name="T9" fmla="*/ 127 h 131"/>
                <a:gd name="T10" fmla="*/ 241 w 243"/>
                <a:gd name="T11" fmla="*/ 122 h 131"/>
                <a:gd name="T12" fmla="*/ 243 w 243"/>
                <a:gd name="T13" fmla="*/ 114 h 131"/>
                <a:gd name="T14" fmla="*/ 243 w 243"/>
                <a:gd name="T15" fmla="*/ 64 h 131"/>
                <a:gd name="T16" fmla="*/ 243 w 243"/>
                <a:gd name="T17" fmla="*/ 64 h 131"/>
                <a:gd name="T18" fmla="*/ 241 w 243"/>
                <a:gd name="T19" fmla="*/ 49 h 131"/>
                <a:gd name="T20" fmla="*/ 235 w 243"/>
                <a:gd name="T21" fmla="*/ 35 h 131"/>
                <a:gd name="T22" fmla="*/ 224 w 243"/>
                <a:gd name="T23" fmla="*/ 26 h 131"/>
                <a:gd name="T24" fmla="*/ 213 w 243"/>
                <a:gd name="T25" fmla="*/ 18 h 131"/>
                <a:gd name="T26" fmla="*/ 169 w 243"/>
                <a:gd name="T27" fmla="*/ 2 h 131"/>
                <a:gd name="T28" fmla="*/ 169 w 243"/>
                <a:gd name="T29" fmla="*/ 2 h 131"/>
                <a:gd name="T30" fmla="*/ 164 w 243"/>
                <a:gd name="T31" fmla="*/ 0 h 131"/>
                <a:gd name="T32" fmla="*/ 158 w 243"/>
                <a:gd name="T33" fmla="*/ 2 h 131"/>
                <a:gd name="T34" fmla="*/ 154 w 243"/>
                <a:gd name="T35" fmla="*/ 3 h 131"/>
                <a:gd name="T36" fmla="*/ 151 w 243"/>
                <a:gd name="T37" fmla="*/ 7 h 131"/>
                <a:gd name="T38" fmla="*/ 122 w 243"/>
                <a:gd name="T39" fmla="*/ 45 h 131"/>
                <a:gd name="T40" fmla="*/ 94 w 243"/>
                <a:gd name="T41" fmla="*/ 7 h 131"/>
                <a:gd name="T42" fmla="*/ 94 w 243"/>
                <a:gd name="T43" fmla="*/ 7 h 131"/>
                <a:gd name="T44" fmla="*/ 90 w 243"/>
                <a:gd name="T45" fmla="*/ 3 h 131"/>
                <a:gd name="T46" fmla="*/ 85 w 243"/>
                <a:gd name="T47" fmla="*/ 2 h 131"/>
                <a:gd name="T48" fmla="*/ 79 w 243"/>
                <a:gd name="T49" fmla="*/ 0 h 131"/>
                <a:gd name="T50" fmla="*/ 74 w 243"/>
                <a:gd name="T51" fmla="*/ 2 h 131"/>
                <a:gd name="T52" fmla="*/ 30 w 243"/>
                <a:gd name="T53" fmla="*/ 18 h 131"/>
                <a:gd name="T54" fmla="*/ 30 w 243"/>
                <a:gd name="T55" fmla="*/ 18 h 131"/>
                <a:gd name="T56" fmla="*/ 19 w 243"/>
                <a:gd name="T57" fmla="*/ 26 h 131"/>
                <a:gd name="T58" fmla="*/ 10 w 243"/>
                <a:gd name="T59" fmla="*/ 35 h 131"/>
                <a:gd name="T60" fmla="*/ 4 w 243"/>
                <a:gd name="T61" fmla="*/ 49 h 131"/>
                <a:gd name="T62" fmla="*/ 0 w 243"/>
                <a:gd name="T63" fmla="*/ 64 h 131"/>
                <a:gd name="T64" fmla="*/ 0 w 243"/>
                <a:gd name="T65" fmla="*/ 114 h 131"/>
                <a:gd name="T66" fmla="*/ 0 w 243"/>
                <a:gd name="T67" fmla="*/ 114 h 131"/>
                <a:gd name="T68" fmla="*/ 2 w 243"/>
                <a:gd name="T69" fmla="*/ 122 h 131"/>
                <a:gd name="T70" fmla="*/ 6 w 243"/>
                <a:gd name="T71" fmla="*/ 127 h 131"/>
                <a:gd name="T72" fmla="*/ 12 w 243"/>
                <a:gd name="T73" fmla="*/ 129 h 131"/>
                <a:gd name="T74" fmla="*/ 17 w 243"/>
                <a:gd name="T75" fmla="*/ 131 h 131"/>
                <a:gd name="T76" fmla="*/ 17 w 243"/>
                <a:gd name="T77" fmla="*/ 131 h 131"/>
                <a:gd name="T78" fmla="*/ 34 w 243"/>
                <a:gd name="T79" fmla="*/ 97 h 131"/>
                <a:gd name="T80" fmla="*/ 34 w 243"/>
                <a:gd name="T81" fmla="*/ 64 h 131"/>
                <a:gd name="T82" fmla="*/ 34 w 243"/>
                <a:gd name="T83" fmla="*/ 64 h 131"/>
                <a:gd name="T84" fmla="*/ 36 w 243"/>
                <a:gd name="T85" fmla="*/ 58 h 131"/>
                <a:gd name="T86" fmla="*/ 38 w 243"/>
                <a:gd name="T87" fmla="*/ 54 h 131"/>
                <a:gd name="T88" fmla="*/ 40 w 243"/>
                <a:gd name="T89" fmla="*/ 52 h 131"/>
                <a:gd name="T90" fmla="*/ 43 w 243"/>
                <a:gd name="T91" fmla="*/ 50 h 131"/>
                <a:gd name="T92" fmla="*/ 74 w 243"/>
                <a:gd name="T93" fmla="*/ 37 h 131"/>
                <a:gd name="T94" fmla="*/ 107 w 243"/>
                <a:gd name="T95" fmla="*/ 82 h 131"/>
                <a:gd name="T96" fmla="*/ 107 w 243"/>
                <a:gd name="T97" fmla="*/ 82 h 131"/>
                <a:gd name="T98" fmla="*/ 115 w 243"/>
                <a:gd name="T99" fmla="*/ 88 h 131"/>
                <a:gd name="T100" fmla="*/ 122 w 243"/>
                <a:gd name="T101" fmla="*/ 90 h 131"/>
                <a:gd name="T102" fmla="*/ 122 w 243"/>
                <a:gd name="T103" fmla="*/ 90 h 131"/>
                <a:gd name="T104" fmla="*/ 130 w 243"/>
                <a:gd name="T105" fmla="*/ 88 h 131"/>
                <a:gd name="T106" fmla="*/ 136 w 243"/>
                <a:gd name="T107" fmla="*/ 82 h 131"/>
                <a:gd name="T108" fmla="*/ 169 w 243"/>
                <a:gd name="T109" fmla="*/ 37 h 131"/>
                <a:gd name="T110" fmla="*/ 199 w 243"/>
                <a:gd name="T111" fmla="*/ 50 h 131"/>
                <a:gd name="T112" fmla="*/ 199 w 243"/>
                <a:gd name="T113" fmla="*/ 50 h 131"/>
                <a:gd name="T114" fmla="*/ 203 w 243"/>
                <a:gd name="T115" fmla="*/ 52 h 131"/>
                <a:gd name="T116" fmla="*/ 207 w 243"/>
                <a:gd name="T117" fmla="*/ 54 h 131"/>
                <a:gd name="T118" fmla="*/ 209 w 243"/>
                <a:gd name="T119" fmla="*/ 58 h 131"/>
                <a:gd name="T120" fmla="*/ 209 w 243"/>
                <a:gd name="T121" fmla="*/ 64 h 131"/>
                <a:gd name="T122" fmla="*/ 209 w 243"/>
                <a:gd name="T123" fmla="*/ 97 h 131"/>
                <a:gd name="T124" fmla="*/ 34 w 243"/>
                <a:gd name="T125" fmla="*/ 97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3" h="131">
                  <a:moveTo>
                    <a:pt x="17" y="131"/>
                  </a:moveTo>
                  <a:lnTo>
                    <a:pt x="226" y="131"/>
                  </a:lnTo>
                  <a:lnTo>
                    <a:pt x="226" y="131"/>
                  </a:lnTo>
                  <a:lnTo>
                    <a:pt x="231" y="129"/>
                  </a:lnTo>
                  <a:lnTo>
                    <a:pt x="237" y="127"/>
                  </a:lnTo>
                  <a:lnTo>
                    <a:pt x="241" y="122"/>
                  </a:lnTo>
                  <a:lnTo>
                    <a:pt x="243" y="114"/>
                  </a:lnTo>
                  <a:lnTo>
                    <a:pt x="243" y="64"/>
                  </a:lnTo>
                  <a:lnTo>
                    <a:pt x="243" y="64"/>
                  </a:lnTo>
                  <a:lnTo>
                    <a:pt x="241" y="49"/>
                  </a:lnTo>
                  <a:lnTo>
                    <a:pt x="235" y="35"/>
                  </a:lnTo>
                  <a:lnTo>
                    <a:pt x="224" y="26"/>
                  </a:lnTo>
                  <a:lnTo>
                    <a:pt x="213" y="18"/>
                  </a:lnTo>
                  <a:lnTo>
                    <a:pt x="169" y="2"/>
                  </a:lnTo>
                  <a:lnTo>
                    <a:pt x="169" y="2"/>
                  </a:lnTo>
                  <a:lnTo>
                    <a:pt x="164" y="0"/>
                  </a:lnTo>
                  <a:lnTo>
                    <a:pt x="158" y="2"/>
                  </a:lnTo>
                  <a:lnTo>
                    <a:pt x="154" y="3"/>
                  </a:lnTo>
                  <a:lnTo>
                    <a:pt x="151" y="7"/>
                  </a:lnTo>
                  <a:lnTo>
                    <a:pt x="122" y="45"/>
                  </a:lnTo>
                  <a:lnTo>
                    <a:pt x="94" y="7"/>
                  </a:lnTo>
                  <a:lnTo>
                    <a:pt x="94" y="7"/>
                  </a:lnTo>
                  <a:lnTo>
                    <a:pt x="90" y="3"/>
                  </a:lnTo>
                  <a:lnTo>
                    <a:pt x="85" y="2"/>
                  </a:lnTo>
                  <a:lnTo>
                    <a:pt x="79" y="0"/>
                  </a:lnTo>
                  <a:lnTo>
                    <a:pt x="74" y="2"/>
                  </a:lnTo>
                  <a:lnTo>
                    <a:pt x="30" y="18"/>
                  </a:lnTo>
                  <a:lnTo>
                    <a:pt x="30" y="18"/>
                  </a:lnTo>
                  <a:lnTo>
                    <a:pt x="19" y="26"/>
                  </a:lnTo>
                  <a:lnTo>
                    <a:pt x="10" y="35"/>
                  </a:lnTo>
                  <a:lnTo>
                    <a:pt x="4" y="49"/>
                  </a:lnTo>
                  <a:lnTo>
                    <a:pt x="0" y="64"/>
                  </a:lnTo>
                  <a:lnTo>
                    <a:pt x="0" y="114"/>
                  </a:lnTo>
                  <a:lnTo>
                    <a:pt x="0" y="114"/>
                  </a:lnTo>
                  <a:lnTo>
                    <a:pt x="2" y="122"/>
                  </a:lnTo>
                  <a:lnTo>
                    <a:pt x="6" y="127"/>
                  </a:lnTo>
                  <a:lnTo>
                    <a:pt x="12" y="129"/>
                  </a:lnTo>
                  <a:lnTo>
                    <a:pt x="17" y="131"/>
                  </a:lnTo>
                  <a:lnTo>
                    <a:pt x="17" y="131"/>
                  </a:lnTo>
                  <a:close/>
                  <a:moveTo>
                    <a:pt x="34" y="97"/>
                  </a:moveTo>
                  <a:lnTo>
                    <a:pt x="34" y="64"/>
                  </a:lnTo>
                  <a:lnTo>
                    <a:pt x="34" y="64"/>
                  </a:lnTo>
                  <a:lnTo>
                    <a:pt x="36" y="58"/>
                  </a:lnTo>
                  <a:lnTo>
                    <a:pt x="38" y="54"/>
                  </a:lnTo>
                  <a:lnTo>
                    <a:pt x="40" y="52"/>
                  </a:lnTo>
                  <a:lnTo>
                    <a:pt x="43" y="50"/>
                  </a:lnTo>
                  <a:lnTo>
                    <a:pt x="74" y="37"/>
                  </a:lnTo>
                  <a:lnTo>
                    <a:pt x="107" y="82"/>
                  </a:lnTo>
                  <a:lnTo>
                    <a:pt x="107" y="82"/>
                  </a:lnTo>
                  <a:lnTo>
                    <a:pt x="115" y="88"/>
                  </a:lnTo>
                  <a:lnTo>
                    <a:pt x="122" y="90"/>
                  </a:lnTo>
                  <a:lnTo>
                    <a:pt x="122" y="90"/>
                  </a:lnTo>
                  <a:lnTo>
                    <a:pt x="130" y="88"/>
                  </a:lnTo>
                  <a:lnTo>
                    <a:pt x="136" y="82"/>
                  </a:lnTo>
                  <a:lnTo>
                    <a:pt x="169" y="37"/>
                  </a:lnTo>
                  <a:lnTo>
                    <a:pt x="199" y="50"/>
                  </a:lnTo>
                  <a:lnTo>
                    <a:pt x="199" y="50"/>
                  </a:lnTo>
                  <a:lnTo>
                    <a:pt x="203" y="52"/>
                  </a:lnTo>
                  <a:lnTo>
                    <a:pt x="207" y="54"/>
                  </a:lnTo>
                  <a:lnTo>
                    <a:pt x="209" y="58"/>
                  </a:lnTo>
                  <a:lnTo>
                    <a:pt x="209" y="64"/>
                  </a:lnTo>
                  <a:lnTo>
                    <a:pt x="209" y="97"/>
                  </a:lnTo>
                  <a:lnTo>
                    <a:pt x="34" y="97"/>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71" name="Freeform 204">
              <a:extLst>
                <a:ext uri="{FF2B5EF4-FFF2-40B4-BE49-F238E27FC236}">
                  <a16:creationId xmlns:a16="http://schemas.microsoft.com/office/drawing/2014/main" id="{DE7F690E-9830-5644-B103-E8514C5A1205}"/>
                </a:ext>
              </a:extLst>
            </p:cNvPr>
            <p:cNvSpPr>
              <a:spLocks/>
            </p:cNvSpPr>
            <p:nvPr/>
          </p:nvSpPr>
          <p:spPr bwMode="auto">
            <a:xfrm>
              <a:off x="3538537" y="10455276"/>
              <a:ext cx="369888" cy="425450"/>
            </a:xfrm>
            <a:custGeom>
              <a:avLst/>
              <a:gdLst>
                <a:gd name="T0" fmla="*/ 2 w 233"/>
                <a:gd name="T1" fmla="*/ 7 h 268"/>
                <a:gd name="T2" fmla="*/ 2 w 233"/>
                <a:gd name="T3" fmla="*/ 7 h 268"/>
                <a:gd name="T4" fmla="*/ 0 w 233"/>
                <a:gd name="T5" fmla="*/ 13 h 268"/>
                <a:gd name="T6" fmla="*/ 0 w 233"/>
                <a:gd name="T7" fmla="*/ 20 h 268"/>
                <a:gd name="T8" fmla="*/ 0 w 233"/>
                <a:gd name="T9" fmla="*/ 20 h 268"/>
                <a:gd name="T10" fmla="*/ 2 w 233"/>
                <a:gd name="T11" fmla="*/ 26 h 268"/>
                <a:gd name="T12" fmla="*/ 6 w 233"/>
                <a:gd name="T13" fmla="*/ 30 h 268"/>
                <a:gd name="T14" fmla="*/ 130 w 233"/>
                <a:gd name="T15" fmla="*/ 110 h 268"/>
                <a:gd name="T16" fmla="*/ 130 w 233"/>
                <a:gd name="T17" fmla="*/ 110 h 268"/>
                <a:gd name="T18" fmla="*/ 145 w 233"/>
                <a:gd name="T19" fmla="*/ 122 h 268"/>
                <a:gd name="T20" fmla="*/ 158 w 233"/>
                <a:gd name="T21" fmla="*/ 135 h 268"/>
                <a:gd name="T22" fmla="*/ 171 w 233"/>
                <a:gd name="T23" fmla="*/ 150 h 268"/>
                <a:gd name="T24" fmla="*/ 181 w 233"/>
                <a:gd name="T25" fmla="*/ 167 h 268"/>
                <a:gd name="T26" fmla="*/ 190 w 233"/>
                <a:gd name="T27" fmla="*/ 184 h 268"/>
                <a:gd name="T28" fmla="*/ 196 w 233"/>
                <a:gd name="T29" fmla="*/ 202 h 268"/>
                <a:gd name="T30" fmla="*/ 200 w 233"/>
                <a:gd name="T31" fmla="*/ 221 h 268"/>
                <a:gd name="T32" fmla="*/ 200 w 233"/>
                <a:gd name="T33" fmla="*/ 242 h 268"/>
                <a:gd name="T34" fmla="*/ 200 w 233"/>
                <a:gd name="T35" fmla="*/ 251 h 268"/>
                <a:gd name="T36" fmla="*/ 200 w 233"/>
                <a:gd name="T37" fmla="*/ 251 h 268"/>
                <a:gd name="T38" fmla="*/ 201 w 233"/>
                <a:gd name="T39" fmla="*/ 259 h 268"/>
                <a:gd name="T40" fmla="*/ 205 w 233"/>
                <a:gd name="T41" fmla="*/ 263 h 268"/>
                <a:gd name="T42" fmla="*/ 211 w 233"/>
                <a:gd name="T43" fmla="*/ 266 h 268"/>
                <a:gd name="T44" fmla="*/ 216 w 233"/>
                <a:gd name="T45" fmla="*/ 268 h 268"/>
                <a:gd name="T46" fmla="*/ 216 w 233"/>
                <a:gd name="T47" fmla="*/ 268 h 268"/>
                <a:gd name="T48" fmla="*/ 224 w 233"/>
                <a:gd name="T49" fmla="*/ 266 h 268"/>
                <a:gd name="T50" fmla="*/ 228 w 233"/>
                <a:gd name="T51" fmla="*/ 263 h 268"/>
                <a:gd name="T52" fmla="*/ 231 w 233"/>
                <a:gd name="T53" fmla="*/ 259 h 268"/>
                <a:gd name="T54" fmla="*/ 233 w 233"/>
                <a:gd name="T55" fmla="*/ 251 h 268"/>
                <a:gd name="T56" fmla="*/ 233 w 233"/>
                <a:gd name="T57" fmla="*/ 242 h 268"/>
                <a:gd name="T58" fmla="*/ 233 w 233"/>
                <a:gd name="T59" fmla="*/ 242 h 268"/>
                <a:gd name="T60" fmla="*/ 231 w 233"/>
                <a:gd name="T61" fmla="*/ 217 h 268"/>
                <a:gd name="T62" fmla="*/ 228 w 233"/>
                <a:gd name="T63" fmla="*/ 193 h 268"/>
                <a:gd name="T64" fmla="*/ 220 w 233"/>
                <a:gd name="T65" fmla="*/ 172 h 268"/>
                <a:gd name="T66" fmla="*/ 211 w 233"/>
                <a:gd name="T67" fmla="*/ 150 h 268"/>
                <a:gd name="T68" fmla="*/ 198 w 233"/>
                <a:gd name="T69" fmla="*/ 131 h 268"/>
                <a:gd name="T70" fmla="*/ 185 w 233"/>
                <a:gd name="T71" fmla="*/ 112 h 268"/>
                <a:gd name="T72" fmla="*/ 166 w 233"/>
                <a:gd name="T73" fmla="*/ 95 h 268"/>
                <a:gd name="T74" fmla="*/ 147 w 233"/>
                <a:gd name="T75" fmla="*/ 82 h 268"/>
                <a:gd name="T76" fmla="*/ 25 w 233"/>
                <a:gd name="T77" fmla="*/ 1 h 268"/>
                <a:gd name="T78" fmla="*/ 25 w 233"/>
                <a:gd name="T79" fmla="*/ 1 h 268"/>
                <a:gd name="T80" fmla="*/ 19 w 233"/>
                <a:gd name="T81" fmla="*/ 0 h 268"/>
                <a:gd name="T82" fmla="*/ 12 w 233"/>
                <a:gd name="T83" fmla="*/ 0 h 268"/>
                <a:gd name="T84" fmla="*/ 6 w 233"/>
                <a:gd name="T85" fmla="*/ 1 h 268"/>
                <a:gd name="T86" fmla="*/ 2 w 233"/>
                <a:gd name="T87" fmla="*/ 7 h 268"/>
                <a:gd name="T88" fmla="*/ 2 w 233"/>
                <a:gd name="T89" fmla="*/ 7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33" h="268">
                  <a:moveTo>
                    <a:pt x="2" y="7"/>
                  </a:moveTo>
                  <a:lnTo>
                    <a:pt x="2" y="7"/>
                  </a:lnTo>
                  <a:lnTo>
                    <a:pt x="0" y="13"/>
                  </a:lnTo>
                  <a:lnTo>
                    <a:pt x="0" y="20"/>
                  </a:lnTo>
                  <a:lnTo>
                    <a:pt x="0" y="20"/>
                  </a:lnTo>
                  <a:lnTo>
                    <a:pt x="2" y="26"/>
                  </a:lnTo>
                  <a:lnTo>
                    <a:pt x="6" y="30"/>
                  </a:lnTo>
                  <a:lnTo>
                    <a:pt x="130" y="110"/>
                  </a:lnTo>
                  <a:lnTo>
                    <a:pt x="130" y="110"/>
                  </a:lnTo>
                  <a:lnTo>
                    <a:pt x="145" y="122"/>
                  </a:lnTo>
                  <a:lnTo>
                    <a:pt x="158" y="135"/>
                  </a:lnTo>
                  <a:lnTo>
                    <a:pt x="171" y="150"/>
                  </a:lnTo>
                  <a:lnTo>
                    <a:pt x="181" y="167"/>
                  </a:lnTo>
                  <a:lnTo>
                    <a:pt x="190" y="184"/>
                  </a:lnTo>
                  <a:lnTo>
                    <a:pt x="196" y="202"/>
                  </a:lnTo>
                  <a:lnTo>
                    <a:pt x="200" y="221"/>
                  </a:lnTo>
                  <a:lnTo>
                    <a:pt x="200" y="242"/>
                  </a:lnTo>
                  <a:lnTo>
                    <a:pt x="200" y="251"/>
                  </a:lnTo>
                  <a:lnTo>
                    <a:pt x="200" y="251"/>
                  </a:lnTo>
                  <a:lnTo>
                    <a:pt x="201" y="259"/>
                  </a:lnTo>
                  <a:lnTo>
                    <a:pt x="205" y="263"/>
                  </a:lnTo>
                  <a:lnTo>
                    <a:pt x="211" y="266"/>
                  </a:lnTo>
                  <a:lnTo>
                    <a:pt x="216" y="268"/>
                  </a:lnTo>
                  <a:lnTo>
                    <a:pt x="216" y="268"/>
                  </a:lnTo>
                  <a:lnTo>
                    <a:pt x="224" y="266"/>
                  </a:lnTo>
                  <a:lnTo>
                    <a:pt x="228" y="263"/>
                  </a:lnTo>
                  <a:lnTo>
                    <a:pt x="231" y="259"/>
                  </a:lnTo>
                  <a:lnTo>
                    <a:pt x="233" y="251"/>
                  </a:lnTo>
                  <a:lnTo>
                    <a:pt x="233" y="242"/>
                  </a:lnTo>
                  <a:lnTo>
                    <a:pt x="233" y="242"/>
                  </a:lnTo>
                  <a:lnTo>
                    <a:pt x="231" y="217"/>
                  </a:lnTo>
                  <a:lnTo>
                    <a:pt x="228" y="193"/>
                  </a:lnTo>
                  <a:lnTo>
                    <a:pt x="220" y="172"/>
                  </a:lnTo>
                  <a:lnTo>
                    <a:pt x="211" y="150"/>
                  </a:lnTo>
                  <a:lnTo>
                    <a:pt x="198" y="131"/>
                  </a:lnTo>
                  <a:lnTo>
                    <a:pt x="185" y="112"/>
                  </a:lnTo>
                  <a:lnTo>
                    <a:pt x="166" y="95"/>
                  </a:lnTo>
                  <a:lnTo>
                    <a:pt x="147" y="82"/>
                  </a:lnTo>
                  <a:lnTo>
                    <a:pt x="25" y="1"/>
                  </a:lnTo>
                  <a:lnTo>
                    <a:pt x="25" y="1"/>
                  </a:lnTo>
                  <a:lnTo>
                    <a:pt x="19" y="0"/>
                  </a:lnTo>
                  <a:lnTo>
                    <a:pt x="12" y="0"/>
                  </a:lnTo>
                  <a:lnTo>
                    <a:pt x="6" y="1"/>
                  </a:lnTo>
                  <a:lnTo>
                    <a:pt x="2" y="7"/>
                  </a:lnTo>
                  <a:lnTo>
                    <a:pt x="2" y="7"/>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79" name="Freeform 205">
              <a:extLst>
                <a:ext uri="{FF2B5EF4-FFF2-40B4-BE49-F238E27FC236}">
                  <a16:creationId xmlns:a16="http://schemas.microsoft.com/office/drawing/2014/main" id="{2C8B43AF-D1AA-DB4E-9DF2-CF86CB48B5E3}"/>
                </a:ext>
              </a:extLst>
            </p:cNvPr>
            <p:cNvSpPr>
              <a:spLocks/>
            </p:cNvSpPr>
            <p:nvPr/>
          </p:nvSpPr>
          <p:spPr bwMode="auto">
            <a:xfrm>
              <a:off x="3538537" y="10585451"/>
              <a:ext cx="260350" cy="295275"/>
            </a:xfrm>
            <a:custGeom>
              <a:avLst/>
              <a:gdLst>
                <a:gd name="T0" fmla="*/ 130 w 164"/>
                <a:gd name="T1" fmla="*/ 160 h 186"/>
                <a:gd name="T2" fmla="*/ 130 w 164"/>
                <a:gd name="T3" fmla="*/ 169 h 186"/>
                <a:gd name="T4" fmla="*/ 130 w 164"/>
                <a:gd name="T5" fmla="*/ 169 h 186"/>
                <a:gd name="T6" fmla="*/ 132 w 164"/>
                <a:gd name="T7" fmla="*/ 177 h 186"/>
                <a:gd name="T8" fmla="*/ 136 w 164"/>
                <a:gd name="T9" fmla="*/ 181 h 186"/>
                <a:gd name="T10" fmla="*/ 141 w 164"/>
                <a:gd name="T11" fmla="*/ 184 h 186"/>
                <a:gd name="T12" fmla="*/ 147 w 164"/>
                <a:gd name="T13" fmla="*/ 186 h 186"/>
                <a:gd name="T14" fmla="*/ 147 w 164"/>
                <a:gd name="T15" fmla="*/ 186 h 186"/>
                <a:gd name="T16" fmla="*/ 154 w 164"/>
                <a:gd name="T17" fmla="*/ 184 h 186"/>
                <a:gd name="T18" fmla="*/ 160 w 164"/>
                <a:gd name="T19" fmla="*/ 181 h 186"/>
                <a:gd name="T20" fmla="*/ 164 w 164"/>
                <a:gd name="T21" fmla="*/ 177 h 186"/>
                <a:gd name="T22" fmla="*/ 164 w 164"/>
                <a:gd name="T23" fmla="*/ 169 h 186"/>
                <a:gd name="T24" fmla="*/ 164 w 164"/>
                <a:gd name="T25" fmla="*/ 160 h 186"/>
                <a:gd name="T26" fmla="*/ 164 w 164"/>
                <a:gd name="T27" fmla="*/ 160 h 186"/>
                <a:gd name="T28" fmla="*/ 164 w 164"/>
                <a:gd name="T29" fmla="*/ 143 h 186"/>
                <a:gd name="T30" fmla="*/ 160 w 164"/>
                <a:gd name="T31" fmla="*/ 130 h 186"/>
                <a:gd name="T32" fmla="*/ 156 w 164"/>
                <a:gd name="T33" fmla="*/ 115 h 186"/>
                <a:gd name="T34" fmla="*/ 149 w 164"/>
                <a:gd name="T35" fmla="*/ 102 h 186"/>
                <a:gd name="T36" fmla="*/ 141 w 164"/>
                <a:gd name="T37" fmla="*/ 89 h 186"/>
                <a:gd name="T38" fmla="*/ 132 w 164"/>
                <a:gd name="T39" fmla="*/ 77 h 186"/>
                <a:gd name="T40" fmla="*/ 123 w 164"/>
                <a:gd name="T41" fmla="*/ 68 h 186"/>
                <a:gd name="T42" fmla="*/ 109 w 164"/>
                <a:gd name="T43" fmla="*/ 58 h 186"/>
                <a:gd name="T44" fmla="*/ 25 w 164"/>
                <a:gd name="T45" fmla="*/ 2 h 186"/>
                <a:gd name="T46" fmla="*/ 25 w 164"/>
                <a:gd name="T47" fmla="*/ 2 h 186"/>
                <a:gd name="T48" fmla="*/ 19 w 164"/>
                <a:gd name="T49" fmla="*/ 0 h 186"/>
                <a:gd name="T50" fmla="*/ 12 w 164"/>
                <a:gd name="T51" fmla="*/ 0 h 186"/>
                <a:gd name="T52" fmla="*/ 6 w 164"/>
                <a:gd name="T53" fmla="*/ 2 h 186"/>
                <a:gd name="T54" fmla="*/ 2 w 164"/>
                <a:gd name="T55" fmla="*/ 8 h 186"/>
                <a:gd name="T56" fmla="*/ 2 w 164"/>
                <a:gd name="T57" fmla="*/ 8 h 186"/>
                <a:gd name="T58" fmla="*/ 0 w 164"/>
                <a:gd name="T59" fmla="*/ 13 h 186"/>
                <a:gd name="T60" fmla="*/ 0 w 164"/>
                <a:gd name="T61" fmla="*/ 21 h 186"/>
                <a:gd name="T62" fmla="*/ 0 w 164"/>
                <a:gd name="T63" fmla="*/ 21 h 186"/>
                <a:gd name="T64" fmla="*/ 2 w 164"/>
                <a:gd name="T65" fmla="*/ 27 h 186"/>
                <a:gd name="T66" fmla="*/ 6 w 164"/>
                <a:gd name="T67" fmla="*/ 30 h 186"/>
                <a:gd name="T68" fmla="*/ 91 w 164"/>
                <a:gd name="T69" fmla="*/ 87 h 186"/>
                <a:gd name="T70" fmla="*/ 91 w 164"/>
                <a:gd name="T71" fmla="*/ 87 h 186"/>
                <a:gd name="T72" fmla="*/ 100 w 164"/>
                <a:gd name="T73" fmla="*/ 92 h 186"/>
                <a:gd name="T74" fmla="*/ 108 w 164"/>
                <a:gd name="T75" fmla="*/ 100 h 186"/>
                <a:gd name="T76" fmla="*/ 115 w 164"/>
                <a:gd name="T77" fmla="*/ 109 h 186"/>
                <a:gd name="T78" fmla="*/ 121 w 164"/>
                <a:gd name="T79" fmla="*/ 117 h 186"/>
                <a:gd name="T80" fmla="*/ 124 w 164"/>
                <a:gd name="T81" fmla="*/ 128 h 186"/>
                <a:gd name="T82" fmla="*/ 128 w 164"/>
                <a:gd name="T83" fmla="*/ 137 h 186"/>
                <a:gd name="T84" fmla="*/ 130 w 164"/>
                <a:gd name="T85" fmla="*/ 149 h 186"/>
                <a:gd name="T86" fmla="*/ 130 w 164"/>
                <a:gd name="T87" fmla="*/ 160 h 186"/>
                <a:gd name="T88" fmla="*/ 130 w 164"/>
                <a:gd name="T89" fmla="*/ 16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4" h="186">
                  <a:moveTo>
                    <a:pt x="130" y="160"/>
                  </a:moveTo>
                  <a:lnTo>
                    <a:pt x="130" y="169"/>
                  </a:lnTo>
                  <a:lnTo>
                    <a:pt x="130" y="169"/>
                  </a:lnTo>
                  <a:lnTo>
                    <a:pt x="132" y="177"/>
                  </a:lnTo>
                  <a:lnTo>
                    <a:pt x="136" y="181"/>
                  </a:lnTo>
                  <a:lnTo>
                    <a:pt x="141" y="184"/>
                  </a:lnTo>
                  <a:lnTo>
                    <a:pt x="147" y="186"/>
                  </a:lnTo>
                  <a:lnTo>
                    <a:pt x="147" y="186"/>
                  </a:lnTo>
                  <a:lnTo>
                    <a:pt x="154" y="184"/>
                  </a:lnTo>
                  <a:lnTo>
                    <a:pt x="160" y="181"/>
                  </a:lnTo>
                  <a:lnTo>
                    <a:pt x="164" y="177"/>
                  </a:lnTo>
                  <a:lnTo>
                    <a:pt x="164" y="169"/>
                  </a:lnTo>
                  <a:lnTo>
                    <a:pt x="164" y="160"/>
                  </a:lnTo>
                  <a:lnTo>
                    <a:pt x="164" y="160"/>
                  </a:lnTo>
                  <a:lnTo>
                    <a:pt x="164" y="143"/>
                  </a:lnTo>
                  <a:lnTo>
                    <a:pt x="160" y="130"/>
                  </a:lnTo>
                  <a:lnTo>
                    <a:pt x="156" y="115"/>
                  </a:lnTo>
                  <a:lnTo>
                    <a:pt x="149" y="102"/>
                  </a:lnTo>
                  <a:lnTo>
                    <a:pt x="141" y="89"/>
                  </a:lnTo>
                  <a:lnTo>
                    <a:pt x="132" y="77"/>
                  </a:lnTo>
                  <a:lnTo>
                    <a:pt x="123" y="68"/>
                  </a:lnTo>
                  <a:lnTo>
                    <a:pt x="109" y="58"/>
                  </a:lnTo>
                  <a:lnTo>
                    <a:pt x="25" y="2"/>
                  </a:lnTo>
                  <a:lnTo>
                    <a:pt x="25" y="2"/>
                  </a:lnTo>
                  <a:lnTo>
                    <a:pt x="19" y="0"/>
                  </a:lnTo>
                  <a:lnTo>
                    <a:pt x="12" y="0"/>
                  </a:lnTo>
                  <a:lnTo>
                    <a:pt x="6" y="2"/>
                  </a:lnTo>
                  <a:lnTo>
                    <a:pt x="2" y="8"/>
                  </a:lnTo>
                  <a:lnTo>
                    <a:pt x="2" y="8"/>
                  </a:lnTo>
                  <a:lnTo>
                    <a:pt x="0" y="13"/>
                  </a:lnTo>
                  <a:lnTo>
                    <a:pt x="0" y="21"/>
                  </a:lnTo>
                  <a:lnTo>
                    <a:pt x="0" y="21"/>
                  </a:lnTo>
                  <a:lnTo>
                    <a:pt x="2" y="27"/>
                  </a:lnTo>
                  <a:lnTo>
                    <a:pt x="6" y="30"/>
                  </a:lnTo>
                  <a:lnTo>
                    <a:pt x="91" y="87"/>
                  </a:lnTo>
                  <a:lnTo>
                    <a:pt x="91" y="87"/>
                  </a:lnTo>
                  <a:lnTo>
                    <a:pt x="100" y="92"/>
                  </a:lnTo>
                  <a:lnTo>
                    <a:pt x="108" y="100"/>
                  </a:lnTo>
                  <a:lnTo>
                    <a:pt x="115" y="109"/>
                  </a:lnTo>
                  <a:lnTo>
                    <a:pt x="121" y="117"/>
                  </a:lnTo>
                  <a:lnTo>
                    <a:pt x="124" y="128"/>
                  </a:lnTo>
                  <a:lnTo>
                    <a:pt x="128" y="137"/>
                  </a:lnTo>
                  <a:lnTo>
                    <a:pt x="130" y="149"/>
                  </a:lnTo>
                  <a:lnTo>
                    <a:pt x="130" y="160"/>
                  </a:lnTo>
                  <a:lnTo>
                    <a:pt x="130" y="160"/>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80" name="Freeform 206">
              <a:extLst>
                <a:ext uri="{FF2B5EF4-FFF2-40B4-BE49-F238E27FC236}">
                  <a16:creationId xmlns:a16="http://schemas.microsoft.com/office/drawing/2014/main" id="{13D467B5-112D-E944-BAC0-89076999D64D}"/>
                </a:ext>
              </a:extLst>
            </p:cNvPr>
            <p:cNvSpPr>
              <a:spLocks/>
            </p:cNvSpPr>
            <p:nvPr/>
          </p:nvSpPr>
          <p:spPr bwMode="auto">
            <a:xfrm>
              <a:off x="3086100" y="10585451"/>
              <a:ext cx="261938" cy="295275"/>
            </a:xfrm>
            <a:custGeom>
              <a:avLst/>
              <a:gdLst>
                <a:gd name="T0" fmla="*/ 139 w 165"/>
                <a:gd name="T1" fmla="*/ 2 h 186"/>
                <a:gd name="T2" fmla="*/ 54 w 165"/>
                <a:gd name="T3" fmla="*/ 58 h 186"/>
                <a:gd name="T4" fmla="*/ 54 w 165"/>
                <a:gd name="T5" fmla="*/ 58 h 186"/>
                <a:gd name="T6" fmla="*/ 43 w 165"/>
                <a:gd name="T7" fmla="*/ 68 h 186"/>
                <a:gd name="T8" fmla="*/ 32 w 165"/>
                <a:gd name="T9" fmla="*/ 77 h 186"/>
                <a:gd name="T10" fmla="*/ 23 w 165"/>
                <a:gd name="T11" fmla="*/ 89 h 186"/>
                <a:gd name="T12" fmla="*/ 15 w 165"/>
                <a:gd name="T13" fmla="*/ 102 h 186"/>
                <a:gd name="T14" fmla="*/ 7 w 165"/>
                <a:gd name="T15" fmla="*/ 115 h 186"/>
                <a:gd name="T16" fmla="*/ 4 w 165"/>
                <a:gd name="T17" fmla="*/ 130 h 186"/>
                <a:gd name="T18" fmla="*/ 2 w 165"/>
                <a:gd name="T19" fmla="*/ 143 h 186"/>
                <a:gd name="T20" fmla="*/ 0 w 165"/>
                <a:gd name="T21" fmla="*/ 160 h 186"/>
                <a:gd name="T22" fmla="*/ 0 w 165"/>
                <a:gd name="T23" fmla="*/ 169 h 186"/>
                <a:gd name="T24" fmla="*/ 0 w 165"/>
                <a:gd name="T25" fmla="*/ 169 h 186"/>
                <a:gd name="T26" fmla="*/ 2 w 165"/>
                <a:gd name="T27" fmla="*/ 177 h 186"/>
                <a:gd name="T28" fmla="*/ 6 w 165"/>
                <a:gd name="T29" fmla="*/ 181 h 186"/>
                <a:gd name="T30" fmla="*/ 11 w 165"/>
                <a:gd name="T31" fmla="*/ 184 h 186"/>
                <a:gd name="T32" fmla="*/ 17 w 165"/>
                <a:gd name="T33" fmla="*/ 186 h 186"/>
                <a:gd name="T34" fmla="*/ 17 w 165"/>
                <a:gd name="T35" fmla="*/ 186 h 186"/>
                <a:gd name="T36" fmla="*/ 23 w 165"/>
                <a:gd name="T37" fmla="*/ 184 h 186"/>
                <a:gd name="T38" fmla="*/ 28 w 165"/>
                <a:gd name="T39" fmla="*/ 181 h 186"/>
                <a:gd name="T40" fmla="*/ 32 w 165"/>
                <a:gd name="T41" fmla="*/ 177 h 186"/>
                <a:gd name="T42" fmla="*/ 34 w 165"/>
                <a:gd name="T43" fmla="*/ 169 h 186"/>
                <a:gd name="T44" fmla="*/ 34 w 165"/>
                <a:gd name="T45" fmla="*/ 160 h 186"/>
                <a:gd name="T46" fmla="*/ 34 w 165"/>
                <a:gd name="T47" fmla="*/ 160 h 186"/>
                <a:gd name="T48" fmla="*/ 34 w 165"/>
                <a:gd name="T49" fmla="*/ 149 h 186"/>
                <a:gd name="T50" fmla="*/ 36 w 165"/>
                <a:gd name="T51" fmla="*/ 137 h 186"/>
                <a:gd name="T52" fmla="*/ 39 w 165"/>
                <a:gd name="T53" fmla="*/ 128 h 186"/>
                <a:gd name="T54" fmla="*/ 43 w 165"/>
                <a:gd name="T55" fmla="*/ 117 h 186"/>
                <a:gd name="T56" fmla="*/ 49 w 165"/>
                <a:gd name="T57" fmla="*/ 109 h 186"/>
                <a:gd name="T58" fmla="*/ 56 w 165"/>
                <a:gd name="T59" fmla="*/ 100 h 186"/>
                <a:gd name="T60" fmla="*/ 64 w 165"/>
                <a:gd name="T61" fmla="*/ 92 h 186"/>
                <a:gd name="T62" fmla="*/ 73 w 165"/>
                <a:gd name="T63" fmla="*/ 87 h 186"/>
                <a:gd name="T64" fmla="*/ 158 w 165"/>
                <a:gd name="T65" fmla="*/ 30 h 186"/>
                <a:gd name="T66" fmla="*/ 158 w 165"/>
                <a:gd name="T67" fmla="*/ 30 h 186"/>
                <a:gd name="T68" fmla="*/ 162 w 165"/>
                <a:gd name="T69" fmla="*/ 27 h 186"/>
                <a:gd name="T70" fmla="*/ 165 w 165"/>
                <a:gd name="T71" fmla="*/ 21 h 186"/>
                <a:gd name="T72" fmla="*/ 165 w 165"/>
                <a:gd name="T73" fmla="*/ 13 h 186"/>
                <a:gd name="T74" fmla="*/ 163 w 165"/>
                <a:gd name="T75" fmla="*/ 8 h 186"/>
                <a:gd name="T76" fmla="*/ 163 w 165"/>
                <a:gd name="T77" fmla="*/ 8 h 186"/>
                <a:gd name="T78" fmla="*/ 158 w 165"/>
                <a:gd name="T79" fmla="*/ 2 h 186"/>
                <a:gd name="T80" fmla="*/ 152 w 165"/>
                <a:gd name="T81" fmla="*/ 0 h 186"/>
                <a:gd name="T82" fmla="*/ 145 w 165"/>
                <a:gd name="T83" fmla="*/ 0 h 186"/>
                <a:gd name="T84" fmla="*/ 139 w 165"/>
                <a:gd name="T85" fmla="*/ 2 h 186"/>
                <a:gd name="T86" fmla="*/ 139 w 165"/>
                <a:gd name="T87" fmla="*/ 2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5" h="186">
                  <a:moveTo>
                    <a:pt x="139" y="2"/>
                  </a:moveTo>
                  <a:lnTo>
                    <a:pt x="54" y="58"/>
                  </a:lnTo>
                  <a:lnTo>
                    <a:pt x="54" y="58"/>
                  </a:lnTo>
                  <a:lnTo>
                    <a:pt x="43" y="68"/>
                  </a:lnTo>
                  <a:lnTo>
                    <a:pt x="32" y="77"/>
                  </a:lnTo>
                  <a:lnTo>
                    <a:pt x="23" y="89"/>
                  </a:lnTo>
                  <a:lnTo>
                    <a:pt x="15" y="102"/>
                  </a:lnTo>
                  <a:lnTo>
                    <a:pt x="7" y="115"/>
                  </a:lnTo>
                  <a:lnTo>
                    <a:pt x="4" y="130"/>
                  </a:lnTo>
                  <a:lnTo>
                    <a:pt x="2" y="143"/>
                  </a:lnTo>
                  <a:lnTo>
                    <a:pt x="0" y="160"/>
                  </a:lnTo>
                  <a:lnTo>
                    <a:pt x="0" y="169"/>
                  </a:lnTo>
                  <a:lnTo>
                    <a:pt x="0" y="169"/>
                  </a:lnTo>
                  <a:lnTo>
                    <a:pt x="2" y="177"/>
                  </a:lnTo>
                  <a:lnTo>
                    <a:pt x="6" y="181"/>
                  </a:lnTo>
                  <a:lnTo>
                    <a:pt x="11" y="184"/>
                  </a:lnTo>
                  <a:lnTo>
                    <a:pt x="17" y="186"/>
                  </a:lnTo>
                  <a:lnTo>
                    <a:pt x="17" y="186"/>
                  </a:lnTo>
                  <a:lnTo>
                    <a:pt x="23" y="184"/>
                  </a:lnTo>
                  <a:lnTo>
                    <a:pt x="28" y="181"/>
                  </a:lnTo>
                  <a:lnTo>
                    <a:pt x="32" y="177"/>
                  </a:lnTo>
                  <a:lnTo>
                    <a:pt x="34" y="169"/>
                  </a:lnTo>
                  <a:lnTo>
                    <a:pt x="34" y="160"/>
                  </a:lnTo>
                  <a:lnTo>
                    <a:pt x="34" y="160"/>
                  </a:lnTo>
                  <a:lnTo>
                    <a:pt x="34" y="149"/>
                  </a:lnTo>
                  <a:lnTo>
                    <a:pt x="36" y="137"/>
                  </a:lnTo>
                  <a:lnTo>
                    <a:pt x="39" y="128"/>
                  </a:lnTo>
                  <a:lnTo>
                    <a:pt x="43" y="117"/>
                  </a:lnTo>
                  <a:lnTo>
                    <a:pt x="49" y="109"/>
                  </a:lnTo>
                  <a:lnTo>
                    <a:pt x="56" y="100"/>
                  </a:lnTo>
                  <a:lnTo>
                    <a:pt x="64" y="92"/>
                  </a:lnTo>
                  <a:lnTo>
                    <a:pt x="73" y="87"/>
                  </a:lnTo>
                  <a:lnTo>
                    <a:pt x="158" y="30"/>
                  </a:lnTo>
                  <a:lnTo>
                    <a:pt x="158" y="30"/>
                  </a:lnTo>
                  <a:lnTo>
                    <a:pt x="162" y="27"/>
                  </a:lnTo>
                  <a:lnTo>
                    <a:pt x="165" y="21"/>
                  </a:lnTo>
                  <a:lnTo>
                    <a:pt x="165" y="13"/>
                  </a:lnTo>
                  <a:lnTo>
                    <a:pt x="163" y="8"/>
                  </a:lnTo>
                  <a:lnTo>
                    <a:pt x="163" y="8"/>
                  </a:lnTo>
                  <a:lnTo>
                    <a:pt x="158" y="2"/>
                  </a:lnTo>
                  <a:lnTo>
                    <a:pt x="152" y="0"/>
                  </a:lnTo>
                  <a:lnTo>
                    <a:pt x="145" y="0"/>
                  </a:lnTo>
                  <a:lnTo>
                    <a:pt x="139" y="2"/>
                  </a:lnTo>
                  <a:lnTo>
                    <a:pt x="139" y="2"/>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81" name="Freeform 207">
              <a:extLst>
                <a:ext uri="{FF2B5EF4-FFF2-40B4-BE49-F238E27FC236}">
                  <a16:creationId xmlns:a16="http://schemas.microsoft.com/office/drawing/2014/main" id="{C3F67837-51BF-3C48-A5CA-8DC8903011D1}"/>
                </a:ext>
              </a:extLst>
            </p:cNvPr>
            <p:cNvSpPr>
              <a:spLocks/>
            </p:cNvSpPr>
            <p:nvPr/>
          </p:nvSpPr>
          <p:spPr bwMode="auto">
            <a:xfrm>
              <a:off x="2974975" y="10455276"/>
              <a:ext cx="373063" cy="425450"/>
            </a:xfrm>
            <a:custGeom>
              <a:avLst/>
              <a:gdLst>
                <a:gd name="T0" fmla="*/ 17 w 235"/>
                <a:gd name="T1" fmla="*/ 268 h 268"/>
                <a:gd name="T2" fmla="*/ 17 w 235"/>
                <a:gd name="T3" fmla="*/ 268 h 268"/>
                <a:gd name="T4" fmla="*/ 25 w 235"/>
                <a:gd name="T5" fmla="*/ 266 h 268"/>
                <a:gd name="T6" fmla="*/ 29 w 235"/>
                <a:gd name="T7" fmla="*/ 263 h 268"/>
                <a:gd name="T8" fmla="*/ 32 w 235"/>
                <a:gd name="T9" fmla="*/ 259 h 268"/>
                <a:gd name="T10" fmla="*/ 34 w 235"/>
                <a:gd name="T11" fmla="*/ 251 h 268"/>
                <a:gd name="T12" fmla="*/ 34 w 235"/>
                <a:gd name="T13" fmla="*/ 242 h 268"/>
                <a:gd name="T14" fmla="*/ 34 w 235"/>
                <a:gd name="T15" fmla="*/ 242 h 268"/>
                <a:gd name="T16" fmla="*/ 36 w 235"/>
                <a:gd name="T17" fmla="*/ 221 h 268"/>
                <a:gd name="T18" fmla="*/ 40 w 235"/>
                <a:gd name="T19" fmla="*/ 202 h 268"/>
                <a:gd name="T20" fmla="*/ 46 w 235"/>
                <a:gd name="T21" fmla="*/ 184 h 268"/>
                <a:gd name="T22" fmla="*/ 53 w 235"/>
                <a:gd name="T23" fmla="*/ 167 h 268"/>
                <a:gd name="T24" fmla="*/ 62 w 235"/>
                <a:gd name="T25" fmla="*/ 150 h 268"/>
                <a:gd name="T26" fmla="*/ 76 w 235"/>
                <a:gd name="T27" fmla="*/ 135 h 268"/>
                <a:gd name="T28" fmla="*/ 89 w 235"/>
                <a:gd name="T29" fmla="*/ 122 h 268"/>
                <a:gd name="T30" fmla="*/ 106 w 235"/>
                <a:gd name="T31" fmla="*/ 110 h 268"/>
                <a:gd name="T32" fmla="*/ 228 w 235"/>
                <a:gd name="T33" fmla="*/ 30 h 268"/>
                <a:gd name="T34" fmla="*/ 228 w 235"/>
                <a:gd name="T35" fmla="*/ 30 h 268"/>
                <a:gd name="T36" fmla="*/ 232 w 235"/>
                <a:gd name="T37" fmla="*/ 26 h 268"/>
                <a:gd name="T38" fmla="*/ 235 w 235"/>
                <a:gd name="T39" fmla="*/ 20 h 268"/>
                <a:gd name="T40" fmla="*/ 235 w 235"/>
                <a:gd name="T41" fmla="*/ 13 h 268"/>
                <a:gd name="T42" fmla="*/ 233 w 235"/>
                <a:gd name="T43" fmla="*/ 7 h 268"/>
                <a:gd name="T44" fmla="*/ 233 w 235"/>
                <a:gd name="T45" fmla="*/ 7 h 268"/>
                <a:gd name="T46" fmla="*/ 228 w 235"/>
                <a:gd name="T47" fmla="*/ 1 h 268"/>
                <a:gd name="T48" fmla="*/ 222 w 235"/>
                <a:gd name="T49" fmla="*/ 0 h 268"/>
                <a:gd name="T50" fmla="*/ 215 w 235"/>
                <a:gd name="T51" fmla="*/ 0 h 268"/>
                <a:gd name="T52" fmla="*/ 209 w 235"/>
                <a:gd name="T53" fmla="*/ 1 h 268"/>
                <a:gd name="T54" fmla="*/ 87 w 235"/>
                <a:gd name="T55" fmla="*/ 82 h 268"/>
                <a:gd name="T56" fmla="*/ 87 w 235"/>
                <a:gd name="T57" fmla="*/ 82 h 268"/>
                <a:gd name="T58" fmla="*/ 68 w 235"/>
                <a:gd name="T59" fmla="*/ 95 h 268"/>
                <a:gd name="T60" fmla="*/ 51 w 235"/>
                <a:gd name="T61" fmla="*/ 112 h 268"/>
                <a:gd name="T62" fmla="*/ 36 w 235"/>
                <a:gd name="T63" fmla="*/ 131 h 268"/>
                <a:gd name="T64" fmla="*/ 23 w 235"/>
                <a:gd name="T65" fmla="*/ 150 h 268"/>
                <a:gd name="T66" fmla="*/ 14 w 235"/>
                <a:gd name="T67" fmla="*/ 172 h 268"/>
                <a:gd name="T68" fmla="*/ 6 w 235"/>
                <a:gd name="T69" fmla="*/ 193 h 268"/>
                <a:gd name="T70" fmla="*/ 2 w 235"/>
                <a:gd name="T71" fmla="*/ 217 h 268"/>
                <a:gd name="T72" fmla="*/ 0 w 235"/>
                <a:gd name="T73" fmla="*/ 242 h 268"/>
                <a:gd name="T74" fmla="*/ 0 w 235"/>
                <a:gd name="T75" fmla="*/ 251 h 268"/>
                <a:gd name="T76" fmla="*/ 0 w 235"/>
                <a:gd name="T77" fmla="*/ 251 h 268"/>
                <a:gd name="T78" fmla="*/ 2 w 235"/>
                <a:gd name="T79" fmla="*/ 259 h 268"/>
                <a:gd name="T80" fmla="*/ 6 w 235"/>
                <a:gd name="T81" fmla="*/ 263 h 268"/>
                <a:gd name="T82" fmla="*/ 12 w 235"/>
                <a:gd name="T83" fmla="*/ 266 h 268"/>
                <a:gd name="T84" fmla="*/ 17 w 235"/>
                <a:gd name="T85" fmla="*/ 268 h 268"/>
                <a:gd name="T86" fmla="*/ 17 w 235"/>
                <a:gd name="T87" fmla="*/ 268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5" h="268">
                  <a:moveTo>
                    <a:pt x="17" y="268"/>
                  </a:moveTo>
                  <a:lnTo>
                    <a:pt x="17" y="268"/>
                  </a:lnTo>
                  <a:lnTo>
                    <a:pt x="25" y="266"/>
                  </a:lnTo>
                  <a:lnTo>
                    <a:pt x="29" y="263"/>
                  </a:lnTo>
                  <a:lnTo>
                    <a:pt x="32" y="259"/>
                  </a:lnTo>
                  <a:lnTo>
                    <a:pt x="34" y="251"/>
                  </a:lnTo>
                  <a:lnTo>
                    <a:pt x="34" y="242"/>
                  </a:lnTo>
                  <a:lnTo>
                    <a:pt x="34" y="242"/>
                  </a:lnTo>
                  <a:lnTo>
                    <a:pt x="36" y="221"/>
                  </a:lnTo>
                  <a:lnTo>
                    <a:pt x="40" y="202"/>
                  </a:lnTo>
                  <a:lnTo>
                    <a:pt x="46" y="184"/>
                  </a:lnTo>
                  <a:lnTo>
                    <a:pt x="53" y="167"/>
                  </a:lnTo>
                  <a:lnTo>
                    <a:pt x="62" y="150"/>
                  </a:lnTo>
                  <a:lnTo>
                    <a:pt x="76" y="135"/>
                  </a:lnTo>
                  <a:lnTo>
                    <a:pt x="89" y="122"/>
                  </a:lnTo>
                  <a:lnTo>
                    <a:pt x="106" y="110"/>
                  </a:lnTo>
                  <a:lnTo>
                    <a:pt x="228" y="30"/>
                  </a:lnTo>
                  <a:lnTo>
                    <a:pt x="228" y="30"/>
                  </a:lnTo>
                  <a:lnTo>
                    <a:pt x="232" y="26"/>
                  </a:lnTo>
                  <a:lnTo>
                    <a:pt x="235" y="20"/>
                  </a:lnTo>
                  <a:lnTo>
                    <a:pt x="235" y="13"/>
                  </a:lnTo>
                  <a:lnTo>
                    <a:pt x="233" y="7"/>
                  </a:lnTo>
                  <a:lnTo>
                    <a:pt x="233" y="7"/>
                  </a:lnTo>
                  <a:lnTo>
                    <a:pt x="228" y="1"/>
                  </a:lnTo>
                  <a:lnTo>
                    <a:pt x="222" y="0"/>
                  </a:lnTo>
                  <a:lnTo>
                    <a:pt x="215" y="0"/>
                  </a:lnTo>
                  <a:lnTo>
                    <a:pt x="209" y="1"/>
                  </a:lnTo>
                  <a:lnTo>
                    <a:pt x="87" y="82"/>
                  </a:lnTo>
                  <a:lnTo>
                    <a:pt x="87" y="82"/>
                  </a:lnTo>
                  <a:lnTo>
                    <a:pt x="68" y="95"/>
                  </a:lnTo>
                  <a:lnTo>
                    <a:pt x="51" y="112"/>
                  </a:lnTo>
                  <a:lnTo>
                    <a:pt x="36" y="131"/>
                  </a:lnTo>
                  <a:lnTo>
                    <a:pt x="23" y="150"/>
                  </a:lnTo>
                  <a:lnTo>
                    <a:pt x="14" y="172"/>
                  </a:lnTo>
                  <a:lnTo>
                    <a:pt x="6" y="193"/>
                  </a:lnTo>
                  <a:lnTo>
                    <a:pt x="2" y="217"/>
                  </a:lnTo>
                  <a:lnTo>
                    <a:pt x="0" y="242"/>
                  </a:lnTo>
                  <a:lnTo>
                    <a:pt x="0" y="251"/>
                  </a:lnTo>
                  <a:lnTo>
                    <a:pt x="0" y="251"/>
                  </a:lnTo>
                  <a:lnTo>
                    <a:pt x="2" y="259"/>
                  </a:lnTo>
                  <a:lnTo>
                    <a:pt x="6" y="263"/>
                  </a:lnTo>
                  <a:lnTo>
                    <a:pt x="12" y="266"/>
                  </a:lnTo>
                  <a:lnTo>
                    <a:pt x="17" y="268"/>
                  </a:lnTo>
                  <a:lnTo>
                    <a:pt x="17" y="268"/>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82" name="Freeform 208">
              <a:extLst>
                <a:ext uri="{FF2B5EF4-FFF2-40B4-BE49-F238E27FC236}">
                  <a16:creationId xmlns:a16="http://schemas.microsoft.com/office/drawing/2014/main" id="{99B7958D-FF45-054D-8614-56937DCDA047}"/>
                </a:ext>
              </a:extLst>
            </p:cNvPr>
            <p:cNvSpPr>
              <a:spLocks/>
            </p:cNvSpPr>
            <p:nvPr/>
          </p:nvSpPr>
          <p:spPr bwMode="auto">
            <a:xfrm>
              <a:off x="3279775" y="10147301"/>
              <a:ext cx="322263" cy="733425"/>
            </a:xfrm>
            <a:custGeom>
              <a:avLst/>
              <a:gdLst>
                <a:gd name="T0" fmla="*/ 51 w 203"/>
                <a:gd name="T1" fmla="*/ 143 h 462"/>
                <a:gd name="T2" fmla="*/ 51 w 203"/>
                <a:gd name="T3" fmla="*/ 445 h 462"/>
                <a:gd name="T4" fmla="*/ 56 w 203"/>
                <a:gd name="T5" fmla="*/ 457 h 462"/>
                <a:gd name="T6" fmla="*/ 68 w 203"/>
                <a:gd name="T7" fmla="*/ 462 h 462"/>
                <a:gd name="T8" fmla="*/ 75 w 203"/>
                <a:gd name="T9" fmla="*/ 460 h 462"/>
                <a:gd name="T10" fmla="*/ 83 w 203"/>
                <a:gd name="T11" fmla="*/ 453 h 462"/>
                <a:gd name="T12" fmla="*/ 85 w 203"/>
                <a:gd name="T13" fmla="*/ 126 h 462"/>
                <a:gd name="T14" fmla="*/ 83 w 203"/>
                <a:gd name="T15" fmla="*/ 120 h 462"/>
                <a:gd name="T16" fmla="*/ 75 w 203"/>
                <a:gd name="T17" fmla="*/ 111 h 462"/>
                <a:gd name="T18" fmla="*/ 49 w 203"/>
                <a:gd name="T19" fmla="*/ 109 h 462"/>
                <a:gd name="T20" fmla="*/ 152 w 203"/>
                <a:gd name="T21" fmla="*/ 109 h 462"/>
                <a:gd name="T22" fmla="*/ 137 w 203"/>
                <a:gd name="T23" fmla="*/ 109 h 462"/>
                <a:gd name="T24" fmla="*/ 126 w 203"/>
                <a:gd name="T25" fmla="*/ 115 h 462"/>
                <a:gd name="T26" fmla="*/ 120 w 203"/>
                <a:gd name="T27" fmla="*/ 126 h 462"/>
                <a:gd name="T28" fmla="*/ 120 w 203"/>
                <a:gd name="T29" fmla="*/ 445 h 462"/>
                <a:gd name="T30" fmla="*/ 126 w 203"/>
                <a:gd name="T31" fmla="*/ 457 h 462"/>
                <a:gd name="T32" fmla="*/ 137 w 203"/>
                <a:gd name="T33" fmla="*/ 462 h 462"/>
                <a:gd name="T34" fmla="*/ 145 w 203"/>
                <a:gd name="T35" fmla="*/ 460 h 462"/>
                <a:gd name="T36" fmla="*/ 152 w 203"/>
                <a:gd name="T37" fmla="*/ 453 h 462"/>
                <a:gd name="T38" fmla="*/ 154 w 203"/>
                <a:gd name="T39" fmla="*/ 143 h 462"/>
                <a:gd name="T40" fmla="*/ 186 w 203"/>
                <a:gd name="T41" fmla="*/ 143 h 462"/>
                <a:gd name="T42" fmla="*/ 195 w 203"/>
                <a:gd name="T43" fmla="*/ 141 h 462"/>
                <a:gd name="T44" fmla="*/ 201 w 203"/>
                <a:gd name="T45" fmla="*/ 134 h 462"/>
                <a:gd name="T46" fmla="*/ 203 w 203"/>
                <a:gd name="T47" fmla="*/ 130 h 462"/>
                <a:gd name="T48" fmla="*/ 201 w 203"/>
                <a:gd name="T49" fmla="*/ 120 h 462"/>
                <a:gd name="T50" fmla="*/ 115 w 203"/>
                <a:gd name="T51" fmla="*/ 6 h 462"/>
                <a:gd name="T52" fmla="*/ 109 w 203"/>
                <a:gd name="T53" fmla="*/ 2 h 462"/>
                <a:gd name="T54" fmla="*/ 101 w 203"/>
                <a:gd name="T55" fmla="*/ 0 h 462"/>
                <a:gd name="T56" fmla="*/ 101 w 203"/>
                <a:gd name="T57" fmla="*/ 0 h 462"/>
                <a:gd name="T58" fmla="*/ 88 w 203"/>
                <a:gd name="T59" fmla="*/ 6 h 462"/>
                <a:gd name="T60" fmla="*/ 2 w 203"/>
                <a:gd name="T61" fmla="*/ 117 h 462"/>
                <a:gd name="T62" fmla="*/ 0 w 203"/>
                <a:gd name="T63" fmla="*/ 126 h 462"/>
                <a:gd name="T64" fmla="*/ 2 w 203"/>
                <a:gd name="T65" fmla="*/ 134 h 462"/>
                <a:gd name="T66" fmla="*/ 4 w 203"/>
                <a:gd name="T67" fmla="*/ 137 h 462"/>
                <a:gd name="T68" fmla="*/ 11 w 203"/>
                <a:gd name="T69" fmla="*/ 143 h 462"/>
                <a:gd name="T70" fmla="*/ 15 w 203"/>
                <a:gd name="T71" fmla="*/ 143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3" h="462">
                  <a:moveTo>
                    <a:pt x="15" y="143"/>
                  </a:moveTo>
                  <a:lnTo>
                    <a:pt x="51" y="143"/>
                  </a:lnTo>
                  <a:lnTo>
                    <a:pt x="51" y="445"/>
                  </a:lnTo>
                  <a:lnTo>
                    <a:pt x="51" y="445"/>
                  </a:lnTo>
                  <a:lnTo>
                    <a:pt x="53" y="453"/>
                  </a:lnTo>
                  <a:lnTo>
                    <a:pt x="56" y="457"/>
                  </a:lnTo>
                  <a:lnTo>
                    <a:pt x="62" y="460"/>
                  </a:lnTo>
                  <a:lnTo>
                    <a:pt x="68" y="462"/>
                  </a:lnTo>
                  <a:lnTo>
                    <a:pt x="68" y="462"/>
                  </a:lnTo>
                  <a:lnTo>
                    <a:pt x="75" y="460"/>
                  </a:lnTo>
                  <a:lnTo>
                    <a:pt x="79" y="457"/>
                  </a:lnTo>
                  <a:lnTo>
                    <a:pt x="83" y="453"/>
                  </a:lnTo>
                  <a:lnTo>
                    <a:pt x="85" y="445"/>
                  </a:lnTo>
                  <a:lnTo>
                    <a:pt x="85" y="126"/>
                  </a:lnTo>
                  <a:lnTo>
                    <a:pt x="85" y="126"/>
                  </a:lnTo>
                  <a:lnTo>
                    <a:pt x="83" y="120"/>
                  </a:lnTo>
                  <a:lnTo>
                    <a:pt x="79" y="115"/>
                  </a:lnTo>
                  <a:lnTo>
                    <a:pt x="75" y="111"/>
                  </a:lnTo>
                  <a:lnTo>
                    <a:pt x="68" y="109"/>
                  </a:lnTo>
                  <a:lnTo>
                    <a:pt x="49" y="109"/>
                  </a:lnTo>
                  <a:lnTo>
                    <a:pt x="101" y="43"/>
                  </a:lnTo>
                  <a:lnTo>
                    <a:pt x="152" y="109"/>
                  </a:lnTo>
                  <a:lnTo>
                    <a:pt x="137" y="109"/>
                  </a:lnTo>
                  <a:lnTo>
                    <a:pt x="137" y="109"/>
                  </a:lnTo>
                  <a:lnTo>
                    <a:pt x="132" y="111"/>
                  </a:lnTo>
                  <a:lnTo>
                    <a:pt x="126" y="115"/>
                  </a:lnTo>
                  <a:lnTo>
                    <a:pt x="122" y="120"/>
                  </a:lnTo>
                  <a:lnTo>
                    <a:pt x="120" y="126"/>
                  </a:lnTo>
                  <a:lnTo>
                    <a:pt x="120" y="445"/>
                  </a:lnTo>
                  <a:lnTo>
                    <a:pt x="120" y="445"/>
                  </a:lnTo>
                  <a:lnTo>
                    <a:pt x="122" y="453"/>
                  </a:lnTo>
                  <a:lnTo>
                    <a:pt x="126" y="457"/>
                  </a:lnTo>
                  <a:lnTo>
                    <a:pt x="132" y="460"/>
                  </a:lnTo>
                  <a:lnTo>
                    <a:pt x="137" y="462"/>
                  </a:lnTo>
                  <a:lnTo>
                    <a:pt x="137" y="462"/>
                  </a:lnTo>
                  <a:lnTo>
                    <a:pt x="145" y="460"/>
                  </a:lnTo>
                  <a:lnTo>
                    <a:pt x="148" y="457"/>
                  </a:lnTo>
                  <a:lnTo>
                    <a:pt x="152" y="453"/>
                  </a:lnTo>
                  <a:lnTo>
                    <a:pt x="154" y="445"/>
                  </a:lnTo>
                  <a:lnTo>
                    <a:pt x="154" y="143"/>
                  </a:lnTo>
                  <a:lnTo>
                    <a:pt x="186" y="143"/>
                  </a:lnTo>
                  <a:lnTo>
                    <a:pt x="186" y="143"/>
                  </a:lnTo>
                  <a:lnTo>
                    <a:pt x="190" y="143"/>
                  </a:lnTo>
                  <a:lnTo>
                    <a:pt x="195" y="141"/>
                  </a:lnTo>
                  <a:lnTo>
                    <a:pt x="197" y="137"/>
                  </a:lnTo>
                  <a:lnTo>
                    <a:pt x="201" y="134"/>
                  </a:lnTo>
                  <a:lnTo>
                    <a:pt x="201" y="134"/>
                  </a:lnTo>
                  <a:lnTo>
                    <a:pt x="203" y="130"/>
                  </a:lnTo>
                  <a:lnTo>
                    <a:pt x="203" y="126"/>
                  </a:lnTo>
                  <a:lnTo>
                    <a:pt x="201" y="120"/>
                  </a:lnTo>
                  <a:lnTo>
                    <a:pt x="199" y="117"/>
                  </a:lnTo>
                  <a:lnTo>
                    <a:pt x="115" y="6"/>
                  </a:lnTo>
                  <a:lnTo>
                    <a:pt x="115" y="6"/>
                  </a:lnTo>
                  <a:lnTo>
                    <a:pt x="109" y="2"/>
                  </a:lnTo>
                  <a:lnTo>
                    <a:pt x="101" y="0"/>
                  </a:lnTo>
                  <a:lnTo>
                    <a:pt x="101" y="0"/>
                  </a:lnTo>
                  <a:lnTo>
                    <a:pt x="101" y="0"/>
                  </a:lnTo>
                  <a:lnTo>
                    <a:pt x="101" y="0"/>
                  </a:lnTo>
                  <a:lnTo>
                    <a:pt x="94" y="2"/>
                  </a:lnTo>
                  <a:lnTo>
                    <a:pt x="88" y="6"/>
                  </a:lnTo>
                  <a:lnTo>
                    <a:pt x="2" y="117"/>
                  </a:lnTo>
                  <a:lnTo>
                    <a:pt x="2" y="117"/>
                  </a:lnTo>
                  <a:lnTo>
                    <a:pt x="0" y="120"/>
                  </a:lnTo>
                  <a:lnTo>
                    <a:pt x="0" y="126"/>
                  </a:lnTo>
                  <a:lnTo>
                    <a:pt x="0" y="130"/>
                  </a:lnTo>
                  <a:lnTo>
                    <a:pt x="2" y="134"/>
                  </a:lnTo>
                  <a:lnTo>
                    <a:pt x="2" y="134"/>
                  </a:lnTo>
                  <a:lnTo>
                    <a:pt x="4" y="137"/>
                  </a:lnTo>
                  <a:lnTo>
                    <a:pt x="8" y="141"/>
                  </a:lnTo>
                  <a:lnTo>
                    <a:pt x="11" y="143"/>
                  </a:lnTo>
                  <a:lnTo>
                    <a:pt x="15" y="143"/>
                  </a:lnTo>
                  <a:lnTo>
                    <a:pt x="15" y="143"/>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grpSp>
      <p:sp>
        <p:nvSpPr>
          <p:cNvPr id="12" name="Rectangle 11">
            <a:extLst>
              <a:ext uri="{FF2B5EF4-FFF2-40B4-BE49-F238E27FC236}">
                <a16:creationId xmlns:a16="http://schemas.microsoft.com/office/drawing/2014/main" id="{A4F7CE37-B8B5-D441-A1C8-467FC411D528}"/>
              </a:ext>
            </a:extLst>
          </p:cNvPr>
          <p:cNvSpPr/>
          <p:nvPr/>
        </p:nvSpPr>
        <p:spPr>
          <a:xfrm>
            <a:off x="3723588" y="1728683"/>
            <a:ext cx="1327914" cy="516374"/>
          </a:xfrm>
          <a:prstGeom prst="rect">
            <a:avLst/>
          </a:prstGeom>
          <a:solidFill>
            <a:srgbClr val="DEB97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600" dirty="0"/>
              <a:t>Case Study</a:t>
            </a:r>
          </a:p>
        </p:txBody>
      </p:sp>
    </p:spTree>
    <p:extLst>
      <p:ext uri="{BB962C8B-B14F-4D97-AF65-F5344CB8AC3E}">
        <p14:creationId xmlns:p14="http://schemas.microsoft.com/office/powerpoint/2010/main" val="2529012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D4C9A0-48F4-144A-B09B-666D91EDB21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598"/>
            <a:ext cx="12192000" cy="2104676"/>
          </a:xfrm>
          <a:prstGeom prst="rect">
            <a:avLst/>
          </a:prstGeom>
        </p:spPr>
      </p:pic>
      <p:grpSp>
        <p:nvGrpSpPr>
          <p:cNvPr id="93" name="Group 92">
            <a:extLst>
              <a:ext uri="{FF2B5EF4-FFF2-40B4-BE49-F238E27FC236}">
                <a16:creationId xmlns:a16="http://schemas.microsoft.com/office/drawing/2014/main" id="{5EEB1266-AD30-254E-BD4F-AB44B3CF08F9}"/>
              </a:ext>
            </a:extLst>
          </p:cNvPr>
          <p:cNvGrpSpPr/>
          <p:nvPr/>
        </p:nvGrpSpPr>
        <p:grpSpPr>
          <a:xfrm>
            <a:off x="904238" y="2468555"/>
            <a:ext cx="1606877" cy="571500"/>
            <a:chOff x="1537066" y="1709738"/>
            <a:chExt cx="3326549" cy="571500"/>
          </a:xfrm>
        </p:grpSpPr>
        <p:sp>
          <p:nvSpPr>
            <p:cNvPr id="104" name="Rectangle 103">
              <a:extLst>
                <a:ext uri="{FF2B5EF4-FFF2-40B4-BE49-F238E27FC236}">
                  <a16:creationId xmlns:a16="http://schemas.microsoft.com/office/drawing/2014/main" id="{95742126-4219-6E43-AF91-C627D7D96EE9}"/>
                </a:ext>
              </a:extLst>
            </p:cNvPr>
            <p:cNvSpPr/>
            <p:nvPr/>
          </p:nvSpPr>
          <p:spPr>
            <a:xfrm>
              <a:off x="1537066" y="1709738"/>
              <a:ext cx="3326549" cy="571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91440" bIns="0" numCol="1" spcCol="0" rtlCol="0" fromWordArt="0" anchor="ctr" anchorCtr="0" forceAA="0" compatLnSpc="1">
              <a:prstTxWarp prst="textNoShape">
                <a:avLst/>
              </a:prstTxWarp>
              <a:noAutofit/>
            </a:bodyPr>
            <a:lstStyle/>
            <a:p>
              <a:pPr fontAlgn="t"/>
              <a:r>
                <a:rPr lang="en-US" sz="1200" b="1" cap="all" dirty="0">
                  <a:solidFill>
                    <a:schemeClr val="accent1"/>
                  </a:solidFill>
                  <a:latin typeface="Franklin Gothic Demi" panose="020B0603020102020204" pitchFamily="34" charset="0"/>
                </a:rPr>
                <a:t>Purchase Price </a:t>
              </a:r>
              <a:br>
                <a:rPr lang="en-US" sz="1200" b="1" cap="all" dirty="0">
                  <a:solidFill>
                    <a:schemeClr val="accent1"/>
                  </a:solidFill>
                  <a:latin typeface="Franklin Gothic Demi" panose="020B0603020102020204" pitchFamily="34" charset="0"/>
                </a:rPr>
              </a:br>
              <a:r>
                <a:rPr lang="en-US" sz="900" b="1" cap="all" dirty="0">
                  <a:solidFill>
                    <a:schemeClr val="accent1"/>
                  </a:solidFill>
                  <a:latin typeface="Franklin Gothic Demi" panose="020B0603020102020204" pitchFamily="34" charset="0"/>
                </a:rPr>
                <a:t>(January 2008)</a:t>
              </a:r>
              <a:endParaRPr lang="en-US" sz="1200" b="1" cap="all" dirty="0">
                <a:solidFill>
                  <a:schemeClr val="accent1"/>
                </a:solidFill>
                <a:latin typeface="Franklin Gothic Demi" panose="020B0603020102020204" pitchFamily="34" charset="0"/>
              </a:endParaRPr>
            </a:p>
          </p:txBody>
        </p:sp>
        <p:cxnSp>
          <p:nvCxnSpPr>
            <p:cNvPr id="105" name="Straight Connector 104">
              <a:extLst>
                <a:ext uri="{FF2B5EF4-FFF2-40B4-BE49-F238E27FC236}">
                  <a16:creationId xmlns:a16="http://schemas.microsoft.com/office/drawing/2014/main" id="{F6050344-145A-B94C-9DA8-48822E83362E}"/>
                </a:ext>
              </a:extLst>
            </p:cNvPr>
            <p:cNvCxnSpPr>
              <a:cxnSpLocks/>
            </p:cNvCxnSpPr>
            <p:nvPr/>
          </p:nvCxnSpPr>
          <p:spPr>
            <a:xfrm>
              <a:off x="4863615" y="1768474"/>
              <a:ext cx="0" cy="512764"/>
            </a:xfrm>
            <a:prstGeom prst="line">
              <a:avLst/>
            </a:prstGeom>
            <a:ln w="9525">
              <a:solidFill>
                <a:schemeClr val="accent1"/>
              </a:solidFill>
              <a:tailEnd type="none"/>
            </a:ln>
          </p:spPr>
          <p:style>
            <a:lnRef idx="1">
              <a:schemeClr val="accent1"/>
            </a:lnRef>
            <a:fillRef idx="0">
              <a:schemeClr val="accent1"/>
            </a:fillRef>
            <a:effectRef idx="0">
              <a:schemeClr val="accent1"/>
            </a:effectRef>
            <a:fontRef idx="minor">
              <a:schemeClr val="tx1"/>
            </a:fontRef>
          </p:style>
        </p:cxnSp>
      </p:grpSp>
      <p:sp>
        <p:nvSpPr>
          <p:cNvPr id="94" name="Rectangle 93">
            <a:extLst>
              <a:ext uri="{FF2B5EF4-FFF2-40B4-BE49-F238E27FC236}">
                <a16:creationId xmlns:a16="http://schemas.microsoft.com/office/drawing/2014/main" id="{F14F66F0-995C-F148-91A8-296B2E7C96F1}"/>
              </a:ext>
            </a:extLst>
          </p:cNvPr>
          <p:cNvSpPr/>
          <p:nvPr/>
        </p:nvSpPr>
        <p:spPr>
          <a:xfrm>
            <a:off x="2598703" y="2518305"/>
            <a:ext cx="1189698" cy="537991"/>
          </a:xfrm>
          <a:prstGeom prst="rect">
            <a:avLst/>
          </a:prstGeom>
        </p:spPr>
        <p:txBody>
          <a:bodyPr lIns="0" anchor="ctr">
            <a:noAutofit/>
          </a:bodyPr>
          <a:lstStyle/>
          <a:p>
            <a:pPr lvl="0"/>
            <a:r>
              <a:rPr lang="en-US" sz="2000" baseline="30000" dirty="0">
                <a:solidFill>
                  <a:srgbClr val="4E5050"/>
                </a:solidFill>
              </a:rPr>
              <a:t>$</a:t>
            </a:r>
            <a:r>
              <a:rPr lang="en-US" sz="2000" dirty="0">
                <a:solidFill>
                  <a:srgbClr val="4E5050"/>
                </a:solidFill>
              </a:rPr>
              <a:t>80mm</a:t>
            </a:r>
          </a:p>
        </p:txBody>
      </p:sp>
      <p:sp>
        <p:nvSpPr>
          <p:cNvPr id="17" name="Freeform 16">
            <a:extLst>
              <a:ext uri="{FF2B5EF4-FFF2-40B4-BE49-F238E27FC236}">
                <a16:creationId xmlns:a16="http://schemas.microsoft.com/office/drawing/2014/main" id="{59EAFF74-EEC1-1445-8619-C8C03145432B}"/>
              </a:ext>
            </a:extLst>
          </p:cNvPr>
          <p:cNvSpPr/>
          <p:nvPr/>
        </p:nvSpPr>
        <p:spPr>
          <a:xfrm rot="16200000">
            <a:off x="11310247" y="326188"/>
            <a:ext cx="518216" cy="518217"/>
          </a:xfrm>
          <a:custGeom>
            <a:avLst/>
            <a:gdLst>
              <a:gd name="connsiteX0" fmla="*/ 471216 w 471216"/>
              <a:gd name="connsiteY0" fmla="*/ 0 h 471217"/>
              <a:gd name="connsiteX1" fmla="*/ 471216 w 471216"/>
              <a:gd name="connsiteY1" fmla="*/ 468044 h 471217"/>
              <a:gd name="connsiteX2" fmla="*/ 468043 w 471216"/>
              <a:gd name="connsiteY2" fmla="*/ 468044 h 471217"/>
              <a:gd name="connsiteX3" fmla="*/ 468043 w 471216"/>
              <a:gd name="connsiteY3" fmla="*/ 471217 h 471217"/>
              <a:gd name="connsiteX4" fmla="*/ 0 w 471216"/>
              <a:gd name="connsiteY4" fmla="*/ 471217 h 471217"/>
              <a:gd name="connsiteX5" fmla="*/ 0 w 471216"/>
              <a:gd name="connsiteY5" fmla="*/ 301629 h 471217"/>
              <a:gd name="connsiteX6" fmla="*/ 301628 w 471216"/>
              <a:gd name="connsiteY6" fmla="*/ 301629 h 471217"/>
              <a:gd name="connsiteX7" fmla="*/ 301628 w 471216"/>
              <a:gd name="connsiteY7" fmla="*/ 0 h 471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1216" h="471217">
                <a:moveTo>
                  <a:pt x="471216" y="0"/>
                </a:moveTo>
                <a:lnTo>
                  <a:pt x="471216" y="468044"/>
                </a:lnTo>
                <a:lnTo>
                  <a:pt x="468043" y="468044"/>
                </a:lnTo>
                <a:lnTo>
                  <a:pt x="468043" y="471217"/>
                </a:lnTo>
                <a:lnTo>
                  <a:pt x="0" y="471217"/>
                </a:lnTo>
                <a:lnTo>
                  <a:pt x="0" y="301629"/>
                </a:lnTo>
                <a:lnTo>
                  <a:pt x="301628" y="301629"/>
                </a:lnTo>
                <a:lnTo>
                  <a:pt x="301628" y="0"/>
                </a:lnTo>
                <a:close/>
              </a:path>
            </a:pathLst>
          </a:custGeom>
          <a:solidFill>
            <a:schemeClr val="accent4">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sp>
        <p:nvSpPr>
          <p:cNvPr id="19" name="Rectangle 18">
            <a:extLst>
              <a:ext uri="{FF2B5EF4-FFF2-40B4-BE49-F238E27FC236}">
                <a16:creationId xmlns:a16="http://schemas.microsoft.com/office/drawing/2014/main" id="{FC5BF484-3C3F-4340-AA4F-0E40860D8C6A}"/>
              </a:ext>
            </a:extLst>
          </p:cNvPr>
          <p:cNvSpPr/>
          <p:nvPr/>
        </p:nvSpPr>
        <p:spPr>
          <a:xfrm>
            <a:off x="359998" y="376603"/>
            <a:ext cx="3363590" cy="18663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sp>
        <p:nvSpPr>
          <p:cNvPr id="47" name="TextBox 46">
            <a:extLst>
              <a:ext uri="{FF2B5EF4-FFF2-40B4-BE49-F238E27FC236}">
                <a16:creationId xmlns:a16="http://schemas.microsoft.com/office/drawing/2014/main" id="{3C43EA06-8F74-744A-8DE5-CD447069E5DF}"/>
              </a:ext>
            </a:extLst>
          </p:cNvPr>
          <p:cNvSpPr txBox="1"/>
          <p:nvPr/>
        </p:nvSpPr>
        <p:spPr>
          <a:xfrm>
            <a:off x="359999" y="6389957"/>
            <a:ext cx="969264" cy="201168"/>
          </a:xfrm>
          <a:prstGeom prst="rect">
            <a:avLst/>
          </a:prstGeom>
        </p:spPr>
        <p:txBody>
          <a:bodyPr vert="horz" lIns="0" tIns="0" rIns="0" bIns="0" rtlCol="0" anchor="ctr"/>
          <a:lstStyle>
            <a:defPPr>
              <a:defRPr lang="en-US"/>
            </a:defPPr>
            <a:lvl1pPr algn="r">
              <a:defRPr sz="1000"/>
            </a:lvl1pPr>
          </a:lstStyle>
          <a:p>
            <a:pPr lvl="0" algn="l"/>
            <a:fld id="{40852B0B-9EFB-4F41-802D-346EA0745C48}" type="slidenum">
              <a:rPr lang="en-US" smtClean="0"/>
              <a:pPr lvl="0" algn="l"/>
              <a:t>26</a:t>
            </a:fld>
            <a:endParaRPr lang="en-US" dirty="0"/>
          </a:p>
        </p:txBody>
      </p:sp>
      <p:cxnSp>
        <p:nvCxnSpPr>
          <p:cNvPr id="106" name="Straight Connector 105">
            <a:extLst>
              <a:ext uri="{FF2B5EF4-FFF2-40B4-BE49-F238E27FC236}">
                <a16:creationId xmlns:a16="http://schemas.microsoft.com/office/drawing/2014/main" id="{3796AE24-3C60-2A45-8D35-17C223BF69C2}"/>
              </a:ext>
            </a:extLst>
          </p:cNvPr>
          <p:cNvCxnSpPr>
            <a:cxnSpLocks/>
          </p:cNvCxnSpPr>
          <p:nvPr/>
        </p:nvCxnSpPr>
        <p:spPr>
          <a:xfrm>
            <a:off x="5171072" y="2633934"/>
            <a:ext cx="0" cy="3445819"/>
          </a:xfrm>
          <a:prstGeom prst="line">
            <a:avLst/>
          </a:prstGeom>
          <a:ln w="12700">
            <a:solidFill>
              <a:schemeClr val="bg1">
                <a:lumMod val="85000"/>
              </a:schemeClr>
            </a:solidFill>
            <a:tailEnd type="none"/>
          </a:ln>
        </p:spPr>
        <p:style>
          <a:lnRef idx="1">
            <a:schemeClr val="accent1"/>
          </a:lnRef>
          <a:fillRef idx="0">
            <a:schemeClr val="accent1"/>
          </a:fillRef>
          <a:effectRef idx="0">
            <a:schemeClr val="accent1"/>
          </a:effectRef>
          <a:fontRef idx="minor">
            <a:schemeClr val="tx1"/>
          </a:fontRef>
        </p:style>
      </p:cxnSp>
      <p:grpSp>
        <p:nvGrpSpPr>
          <p:cNvPr id="107" name="Group 4">
            <a:extLst>
              <a:ext uri="{FF2B5EF4-FFF2-40B4-BE49-F238E27FC236}">
                <a16:creationId xmlns:a16="http://schemas.microsoft.com/office/drawing/2014/main" id="{5AE1F3EE-844F-1E46-A690-1B5572BA3C02}"/>
              </a:ext>
            </a:extLst>
          </p:cNvPr>
          <p:cNvGrpSpPr>
            <a:grpSpLocks noChangeAspect="1"/>
          </p:cNvGrpSpPr>
          <p:nvPr/>
        </p:nvGrpSpPr>
        <p:grpSpPr bwMode="auto">
          <a:xfrm>
            <a:off x="335836" y="2590131"/>
            <a:ext cx="390745" cy="390745"/>
            <a:chOff x="1704" y="24"/>
            <a:chExt cx="4272" cy="4272"/>
          </a:xfrm>
          <a:solidFill>
            <a:schemeClr val="accent2"/>
          </a:solidFill>
        </p:grpSpPr>
        <p:sp>
          <p:nvSpPr>
            <p:cNvPr id="108" name="Freeform 5">
              <a:extLst>
                <a:ext uri="{FF2B5EF4-FFF2-40B4-BE49-F238E27FC236}">
                  <a16:creationId xmlns:a16="http://schemas.microsoft.com/office/drawing/2014/main" id="{7D6005C7-0542-6D4B-B35D-1FC3252B0393}"/>
                </a:ext>
              </a:extLst>
            </p:cNvPr>
            <p:cNvSpPr>
              <a:spLocks noEditPoints="1"/>
            </p:cNvSpPr>
            <p:nvPr/>
          </p:nvSpPr>
          <p:spPr bwMode="auto">
            <a:xfrm>
              <a:off x="2306" y="630"/>
              <a:ext cx="846" cy="842"/>
            </a:xfrm>
            <a:custGeom>
              <a:avLst/>
              <a:gdLst>
                <a:gd name="T0" fmla="*/ 382 w 846"/>
                <a:gd name="T1" fmla="*/ 840 h 842"/>
                <a:gd name="T2" fmla="*/ 262 w 846"/>
                <a:gd name="T3" fmla="*/ 810 h 842"/>
                <a:gd name="T4" fmla="*/ 154 w 846"/>
                <a:gd name="T5" fmla="*/ 746 h 842"/>
                <a:gd name="T6" fmla="*/ 96 w 846"/>
                <a:gd name="T7" fmla="*/ 688 h 842"/>
                <a:gd name="T8" fmla="*/ 32 w 846"/>
                <a:gd name="T9" fmla="*/ 582 h 842"/>
                <a:gd name="T10" fmla="*/ 2 w 846"/>
                <a:gd name="T11" fmla="*/ 462 h 842"/>
                <a:gd name="T12" fmla="*/ 2 w 846"/>
                <a:gd name="T13" fmla="*/ 378 h 842"/>
                <a:gd name="T14" fmla="*/ 32 w 846"/>
                <a:gd name="T15" fmla="*/ 256 h 842"/>
                <a:gd name="T16" fmla="*/ 96 w 846"/>
                <a:gd name="T17" fmla="*/ 150 h 842"/>
                <a:gd name="T18" fmla="*/ 156 w 846"/>
                <a:gd name="T19" fmla="*/ 92 h 842"/>
                <a:gd name="T20" fmla="*/ 262 w 846"/>
                <a:gd name="T21" fmla="*/ 30 h 842"/>
                <a:gd name="T22" fmla="*/ 382 w 846"/>
                <a:gd name="T23" fmla="*/ 2 h 842"/>
                <a:gd name="T24" fmla="*/ 504 w 846"/>
                <a:gd name="T25" fmla="*/ 8 h 842"/>
                <a:gd name="T26" fmla="*/ 622 w 846"/>
                <a:gd name="T27" fmla="*/ 46 h 842"/>
                <a:gd name="T28" fmla="*/ 722 w 846"/>
                <a:gd name="T29" fmla="*/ 120 h 842"/>
                <a:gd name="T30" fmla="*/ 776 w 846"/>
                <a:gd name="T31" fmla="*/ 186 h 842"/>
                <a:gd name="T32" fmla="*/ 830 w 846"/>
                <a:gd name="T33" fmla="*/ 298 h 842"/>
                <a:gd name="T34" fmla="*/ 846 w 846"/>
                <a:gd name="T35" fmla="*/ 420 h 842"/>
                <a:gd name="T36" fmla="*/ 830 w 846"/>
                <a:gd name="T37" fmla="*/ 540 h 842"/>
                <a:gd name="T38" fmla="*/ 776 w 846"/>
                <a:gd name="T39" fmla="*/ 652 h 842"/>
                <a:gd name="T40" fmla="*/ 722 w 846"/>
                <a:gd name="T41" fmla="*/ 718 h 842"/>
                <a:gd name="T42" fmla="*/ 622 w 846"/>
                <a:gd name="T43" fmla="*/ 794 h 842"/>
                <a:gd name="T44" fmla="*/ 506 w 846"/>
                <a:gd name="T45" fmla="*/ 834 h 842"/>
                <a:gd name="T46" fmla="*/ 424 w 846"/>
                <a:gd name="T47" fmla="*/ 842 h 842"/>
                <a:gd name="T48" fmla="*/ 404 w 846"/>
                <a:gd name="T49" fmla="*/ 232 h 842"/>
                <a:gd name="T50" fmla="*/ 352 w 846"/>
                <a:gd name="T51" fmla="*/ 246 h 842"/>
                <a:gd name="T52" fmla="*/ 304 w 846"/>
                <a:gd name="T53" fmla="*/ 274 h 842"/>
                <a:gd name="T54" fmla="*/ 278 w 846"/>
                <a:gd name="T55" fmla="*/ 300 h 842"/>
                <a:gd name="T56" fmla="*/ 250 w 846"/>
                <a:gd name="T57" fmla="*/ 348 h 842"/>
                <a:gd name="T58" fmla="*/ 236 w 846"/>
                <a:gd name="T59" fmla="*/ 400 h 842"/>
                <a:gd name="T60" fmla="*/ 236 w 846"/>
                <a:gd name="T61" fmla="*/ 438 h 842"/>
                <a:gd name="T62" fmla="*/ 250 w 846"/>
                <a:gd name="T63" fmla="*/ 492 h 842"/>
                <a:gd name="T64" fmla="*/ 278 w 846"/>
                <a:gd name="T65" fmla="*/ 538 h 842"/>
                <a:gd name="T66" fmla="*/ 304 w 846"/>
                <a:gd name="T67" fmla="*/ 564 h 842"/>
                <a:gd name="T68" fmla="*/ 352 w 846"/>
                <a:gd name="T69" fmla="*/ 592 h 842"/>
                <a:gd name="T70" fmla="*/ 406 w 846"/>
                <a:gd name="T71" fmla="*/ 604 h 842"/>
                <a:gd name="T72" fmla="*/ 460 w 846"/>
                <a:gd name="T73" fmla="*/ 602 h 842"/>
                <a:gd name="T74" fmla="*/ 512 w 846"/>
                <a:gd name="T75" fmla="*/ 584 h 842"/>
                <a:gd name="T76" fmla="*/ 556 w 846"/>
                <a:gd name="T77" fmla="*/ 552 h 842"/>
                <a:gd name="T78" fmla="*/ 580 w 846"/>
                <a:gd name="T79" fmla="*/ 522 h 842"/>
                <a:gd name="T80" fmla="*/ 604 w 846"/>
                <a:gd name="T81" fmla="*/ 472 h 842"/>
                <a:gd name="T82" fmla="*/ 612 w 846"/>
                <a:gd name="T83" fmla="*/ 420 h 842"/>
                <a:gd name="T84" fmla="*/ 604 w 846"/>
                <a:gd name="T85" fmla="*/ 366 h 842"/>
                <a:gd name="T86" fmla="*/ 580 w 846"/>
                <a:gd name="T87" fmla="*/ 316 h 842"/>
                <a:gd name="T88" fmla="*/ 556 w 846"/>
                <a:gd name="T89" fmla="*/ 286 h 842"/>
                <a:gd name="T90" fmla="*/ 512 w 846"/>
                <a:gd name="T91" fmla="*/ 252 h 842"/>
                <a:gd name="T92" fmla="*/ 460 w 846"/>
                <a:gd name="T93" fmla="*/ 234 h 842"/>
                <a:gd name="T94" fmla="*/ 424 w 846"/>
                <a:gd name="T95" fmla="*/ 230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46" h="842">
                  <a:moveTo>
                    <a:pt x="424" y="842"/>
                  </a:moveTo>
                  <a:lnTo>
                    <a:pt x="424" y="842"/>
                  </a:lnTo>
                  <a:lnTo>
                    <a:pt x="382" y="840"/>
                  </a:lnTo>
                  <a:lnTo>
                    <a:pt x="340" y="834"/>
                  </a:lnTo>
                  <a:lnTo>
                    <a:pt x="300" y="824"/>
                  </a:lnTo>
                  <a:lnTo>
                    <a:pt x="262" y="810"/>
                  </a:lnTo>
                  <a:lnTo>
                    <a:pt x="224" y="794"/>
                  </a:lnTo>
                  <a:lnTo>
                    <a:pt x="188" y="772"/>
                  </a:lnTo>
                  <a:lnTo>
                    <a:pt x="154" y="746"/>
                  </a:lnTo>
                  <a:lnTo>
                    <a:pt x="124" y="718"/>
                  </a:lnTo>
                  <a:lnTo>
                    <a:pt x="124" y="718"/>
                  </a:lnTo>
                  <a:lnTo>
                    <a:pt x="96" y="688"/>
                  </a:lnTo>
                  <a:lnTo>
                    <a:pt x="70" y="654"/>
                  </a:lnTo>
                  <a:lnTo>
                    <a:pt x="50" y="618"/>
                  </a:lnTo>
                  <a:lnTo>
                    <a:pt x="32" y="582"/>
                  </a:lnTo>
                  <a:lnTo>
                    <a:pt x="18" y="542"/>
                  </a:lnTo>
                  <a:lnTo>
                    <a:pt x="8" y="502"/>
                  </a:lnTo>
                  <a:lnTo>
                    <a:pt x="2" y="462"/>
                  </a:lnTo>
                  <a:lnTo>
                    <a:pt x="0" y="420"/>
                  </a:lnTo>
                  <a:lnTo>
                    <a:pt x="0" y="420"/>
                  </a:lnTo>
                  <a:lnTo>
                    <a:pt x="2" y="378"/>
                  </a:lnTo>
                  <a:lnTo>
                    <a:pt x="8" y="336"/>
                  </a:lnTo>
                  <a:lnTo>
                    <a:pt x="18" y="296"/>
                  </a:lnTo>
                  <a:lnTo>
                    <a:pt x="32" y="256"/>
                  </a:lnTo>
                  <a:lnTo>
                    <a:pt x="50" y="220"/>
                  </a:lnTo>
                  <a:lnTo>
                    <a:pt x="70" y="184"/>
                  </a:lnTo>
                  <a:lnTo>
                    <a:pt x="96" y="150"/>
                  </a:lnTo>
                  <a:lnTo>
                    <a:pt x="124" y="120"/>
                  </a:lnTo>
                  <a:lnTo>
                    <a:pt x="124" y="120"/>
                  </a:lnTo>
                  <a:lnTo>
                    <a:pt x="156" y="92"/>
                  </a:lnTo>
                  <a:lnTo>
                    <a:pt x="188" y="68"/>
                  </a:lnTo>
                  <a:lnTo>
                    <a:pt x="224" y="46"/>
                  </a:lnTo>
                  <a:lnTo>
                    <a:pt x="262" y="30"/>
                  </a:lnTo>
                  <a:lnTo>
                    <a:pt x="302" y="16"/>
                  </a:lnTo>
                  <a:lnTo>
                    <a:pt x="342" y="8"/>
                  </a:lnTo>
                  <a:lnTo>
                    <a:pt x="382" y="2"/>
                  </a:lnTo>
                  <a:lnTo>
                    <a:pt x="424" y="0"/>
                  </a:lnTo>
                  <a:lnTo>
                    <a:pt x="464" y="2"/>
                  </a:lnTo>
                  <a:lnTo>
                    <a:pt x="504" y="8"/>
                  </a:lnTo>
                  <a:lnTo>
                    <a:pt x="544" y="16"/>
                  </a:lnTo>
                  <a:lnTo>
                    <a:pt x="584" y="30"/>
                  </a:lnTo>
                  <a:lnTo>
                    <a:pt x="622" y="46"/>
                  </a:lnTo>
                  <a:lnTo>
                    <a:pt x="658" y="66"/>
                  </a:lnTo>
                  <a:lnTo>
                    <a:pt x="692" y="92"/>
                  </a:lnTo>
                  <a:lnTo>
                    <a:pt x="722" y="120"/>
                  </a:lnTo>
                  <a:lnTo>
                    <a:pt x="722" y="120"/>
                  </a:lnTo>
                  <a:lnTo>
                    <a:pt x="752" y="152"/>
                  </a:lnTo>
                  <a:lnTo>
                    <a:pt x="776" y="186"/>
                  </a:lnTo>
                  <a:lnTo>
                    <a:pt x="798" y="222"/>
                  </a:lnTo>
                  <a:lnTo>
                    <a:pt x="816" y="260"/>
                  </a:lnTo>
                  <a:lnTo>
                    <a:pt x="830" y="298"/>
                  </a:lnTo>
                  <a:lnTo>
                    <a:pt x="838" y="338"/>
                  </a:lnTo>
                  <a:lnTo>
                    <a:pt x="844" y="378"/>
                  </a:lnTo>
                  <a:lnTo>
                    <a:pt x="846" y="420"/>
                  </a:lnTo>
                  <a:lnTo>
                    <a:pt x="844" y="460"/>
                  </a:lnTo>
                  <a:lnTo>
                    <a:pt x="838" y="500"/>
                  </a:lnTo>
                  <a:lnTo>
                    <a:pt x="830" y="540"/>
                  </a:lnTo>
                  <a:lnTo>
                    <a:pt x="816" y="578"/>
                  </a:lnTo>
                  <a:lnTo>
                    <a:pt x="798" y="616"/>
                  </a:lnTo>
                  <a:lnTo>
                    <a:pt x="776" y="652"/>
                  </a:lnTo>
                  <a:lnTo>
                    <a:pt x="752" y="686"/>
                  </a:lnTo>
                  <a:lnTo>
                    <a:pt x="722" y="718"/>
                  </a:lnTo>
                  <a:lnTo>
                    <a:pt x="722" y="718"/>
                  </a:lnTo>
                  <a:lnTo>
                    <a:pt x="692" y="748"/>
                  </a:lnTo>
                  <a:lnTo>
                    <a:pt x="658" y="772"/>
                  </a:lnTo>
                  <a:lnTo>
                    <a:pt x="622" y="794"/>
                  </a:lnTo>
                  <a:lnTo>
                    <a:pt x="586" y="810"/>
                  </a:lnTo>
                  <a:lnTo>
                    <a:pt x="546" y="824"/>
                  </a:lnTo>
                  <a:lnTo>
                    <a:pt x="506" y="834"/>
                  </a:lnTo>
                  <a:lnTo>
                    <a:pt x="466" y="840"/>
                  </a:lnTo>
                  <a:lnTo>
                    <a:pt x="424" y="842"/>
                  </a:lnTo>
                  <a:lnTo>
                    <a:pt x="424" y="842"/>
                  </a:lnTo>
                  <a:close/>
                  <a:moveTo>
                    <a:pt x="424" y="230"/>
                  </a:moveTo>
                  <a:lnTo>
                    <a:pt x="424" y="230"/>
                  </a:lnTo>
                  <a:lnTo>
                    <a:pt x="404" y="232"/>
                  </a:lnTo>
                  <a:lnTo>
                    <a:pt x="386" y="234"/>
                  </a:lnTo>
                  <a:lnTo>
                    <a:pt x="368" y="238"/>
                  </a:lnTo>
                  <a:lnTo>
                    <a:pt x="352" y="246"/>
                  </a:lnTo>
                  <a:lnTo>
                    <a:pt x="334" y="252"/>
                  </a:lnTo>
                  <a:lnTo>
                    <a:pt x="320" y="262"/>
                  </a:lnTo>
                  <a:lnTo>
                    <a:pt x="304" y="274"/>
                  </a:lnTo>
                  <a:lnTo>
                    <a:pt x="290" y="286"/>
                  </a:lnTo>
                  <a:lnTo>
                    <a:pt x="290" y="286"/>
                  </a:lnTo>
                  <a:lnTo>
                    <a:pt x="278" y="300"/>
                  </a:lnTo>
                  <a:lnTo>
                    <a:pt x="266" y="314"/>
                  </a:lnTo>
                  <a:lnTo>
                    <a:pt x="258" y="330"/>
                  </a:lnTo>
                  <a:lnTo>
                    <a:pt x="250" y="348"/>
                  </a:lnTo>
                  <a:lnTo>
                    <a:pt x="244" y="364"/>
                  </a:lnTo>
                  <a:lnTo>
                    <a:pt x="238" y="382"/>
                  </a:lnTo>
                  <a:lnTo>
                    <a:pt x="236" y="400"/>
                  </a:lnTo>
                  <a:lnTo>
                    <a:pt x="236" y="420"/>
                  </a:lnTo>
                  <a:lnTo>
                    <a:pt x="236" y="420"/>
                  </a:lnTo>
                  <a:lnTo>
                    <a:pt x="236" y="438"/>
                  </a:lnTo>
                  <a:lnTo>
                    <a:pt x="238" y="456"/>
                  </a:lnTo>
                  <a:lnTo>
                    <a:pt x="244" y="474"/>
                  </a:lnTo>
                  <a:lnTo>
                    <a:pt x="250" y="492"/>
                  </a:lnTo>
                  <a:lnTo>
                    <a:pt x="258" y="508"/>
                  </a:lnTo>
                  <a:lnTo>
                    <a:pt x="266" y="524"/>
                  </a:lnTo>
                  <a:lnTo>
                    <a:pt x="278" y="538"/>
                  </a:lnTo>
                  <a:lnTo>
                    <a:pt x="290" y="552"/>
                  </a:lnTo>
                  <a:lnTo>
                    <a:pt x="290" y="552"/>
                  </a:lnTo>
                  <a:lnTo>
                    <a:pt x="304" y="564"/>
                  </a:lnTo>
                  <a:lnTo>
                    <a:pt x="320" y="576"/>
                  </a:lnTo>
                  <a:lnTo>
                    <a:pt x="336" y="584"/>
                  </a:lnTo>
                  <a:lnTo>
                    <a:pt x="352" y="592"/>
                  </a:lnTo>
                  <a:lnTo>
                    <a:pt x="370" y="598"/>
                  </a:lnTo>
                  <a:lnTo>
                    <a:pt x="386" y="602"/>
                  </a:lnTo>
                  <a:lnTo>
                    <a:pt x="406" y="604"/>
                  </a:lnTo>
                  <a:lnTo>
                    <a:pt x="424" y="606"/>
                  </a:lnTo>
                  <a:lnTo>
                    <a:pt x="442" y="604"/>
                  </a:lnTo>
                  <a:lnTo>
                    <a:pt x="460" y="602"/>
                  </a:lnTo>
                  <a:lnTo>
                    <a:pt x="478" y="598"/>
                  </a:lnTo>
                  <a:lnTo>
                    <a:pt x="494" y="592"/>
                  </a:lnTo>
                  <a:lnTo>
                    <a:pt x="512" y="584"/>
                  </a:lnTo>
                  <a:lnTo>
                    <a:pt x="528" y="576"/>
                  </a:lnTo>
                  <a:lnTo>
                    <a:pt x="542" y="564"/>
                  </a:lnTo>
                  <a:lnTo>
                    <a:pt x="556" y="552"/>
                  </a:lnTo>
                  <a:lnTo>
                    <a:pt x="556" y="552"/>
                  </a:lnTo>
                  <a:lnTo>
                    <a:pt x="570" y="538"/>
                  </a:lnTo>
                  <a:lnTo>
                    <a:pt x="580" y="522"/>
                  </a:lnTo>
                  <a:lnTo>
                    <a:pt x="590" y="506"/>
                  </a:lnTo>
                  <a:lnTo>
                    <a:pt x="598" y="490"/>
                  </a:lnTo>
                  <a:lnTo>
                    <a:pt x="604" y="472"/>
                  </a:lnTo>
                  <a:lnTo>
                    <a:pt x="608" y="456"/>
                  </a:lnTo>
                  <a:lnTo>
                    <a:pt x="610" y="438"/>
                  </a:lnTo>
                  <a:lnTo>
                    <a:pt x="612" y="420"/>
                  </a:lnTo>
                  <a:lnTo>
                    <a:pt x="610" y="402"/>
                  </a:lnTo>
                  <a:lnTo>
                    <a:pt x="608" y="384"/>
                  </a:lnTo>
                  <a:lnTo>
                    <a:pt x="604" y="366"/>
                  </a:lnTo>
                  <a:lnTo>
                    <a:pt x="598" y="348"/>
                  </a:lnTo>
                  <a:lnTo>
                    <a:pt x="590" y="332"/>
                  </a:lnTo>
                  <a:lnTo>
                    <a:pt x="580" y="316"/>
                  </a:lnTo>
                  <a:lnTo>
                    <a:pt x="570" y="300"/>
                  </a:lnTo>
                  <a:lnTo>
                    <a:pt x="556" y="286"/>
                  </a:lnTo>
                  <a:lnTo>
                    <a:pt x="556" y="286"/>
                  </a:lnTo>
                  <a:lnTo>
                    <a:pt x="542" y="274"/>
                  </a:lnTo>
                  <a:lnTo>
                    <a:pt x="528" y="262"/>
                  </a:lnTo>
                  <a:lnTo>
                    <a:pt x="512" y="252"/>
                  </a:lnTo>
                  <a:lnTo>
                    <a:pt x="496" y="246"/>
                  </a:lnTo>
                  <a:lnTo>
                    <a:pt x="478" y="238"/>
                  </a:lnTo>
                  <a:lnTo>
                    <a:pt x="460" y="234"/>
                  </a:lnTo>
                  <a:lnTo>
                    <a:pt x="442" y="232"/>
                  </a:lnTo>
                  <a:lnTo>
                    <a:pt x="424" y="230"/>
                  </a:lnTo>
                  <a:lnTo>
                    <a:pt x="424" y="230"/>
                  </a:lnTo>
                  <a:close/>
                </a:path>
              </a:pathLst>
            </a:custGeom>
            <a:grpFill/>
            <a:ln>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9" name="Freeform 6">
              <a:extLst>
                <a:ext uri="{FF2B5EF4-FFF2-40B4-BE49-F238E27FC236}">
                  <a16:creationId xmlns:a16="http://schemas.microsoft.com/office/drawing/2014/main" id="{81E627CC-5C08-A44D-8496-B81E429F6FB6}"/>
                </a:ext>
              </a:extLst>
            </p:cNvPr>
            <p:cNvSpPr>
              <a:spLocks/>
            </p:cNvSpPr>
            <p:nvPr/>
          </p:nvSpPr>
          <p:spPr bwMode="auto">
            <a:xfrm>
              <a:off x="3574" y="1462"/>
              <a:ext cx="1274" cy="1274"/>
            </a:xfrm>
            <a:custGeom>
              <a:avLst/>
              <a:gdLst>
                <a:gd name="T0" fmla="*/ 1158 w 1274"/>
                <a:gd name="T1" fmla="*/ 1274 h 1274"/>
                <a:gd name="T2" fmla="*/ 1158 w 1274"/>
                <a:gd name="T3" fmla="*/ 1274 h 1274"/>
                <a:gd name="T4" fmla="*/ 1134 w 1274"/>
                <a:gd name="T5" fmla="*/ 1272 h 1274"/>
                <a:gd name="T6" fmla="*/ 1112 w 1274"/>
                <a:gd name="T7" fmla="*/ 1266 h 1274"/>
                <a:gd name="T8" fmla="*/ 1092 w 1274"/>
                <a:gd name="T9" fmla="*/ 1254 h 1274"/>
                <a:gd name="T10" fmla="*/ 1082 w 1274"/>
                <a:gd name="T11" fmla="*/ 1248 h 1274"/>
                <a:gd name="T12" fmla="*/ 1074 w 1274"/>
                <a:gd name="T13" fmla="*/ 1240 h 1274"/>
                <a:gd name="T14" fmla="*/ 34 w 1274"/>
                <a:gd name="T15" fmla="*/ 200 h 1274"/>
                <a:gd name="T16" fmla="*/ 34 w 1274"/>
                <a:gd name="T17" fmla="*/ 200 h 1274"/>
                <a:gd name="T18" fmla="*/ 26 w 1274"/>
                <a:gd name="T19" fmla="*/ 192 h 1274"/>
                <a:gd name="T20" fmla="*/ 20 w 1274"/>
                <a:gd name="T21" fmla="*/ 182 h 1274"/>
                <a:gd name="T22" fmla="*/ 10 w 1274"/>
                <a:gd name="T23" fmla="*/ 162 h 1274"/>
                <a:gd name="T24" fmla="*/ 2 w 1274"/>
                <a:gd name="T25" fmla="*/ 140 h 1274"/>
                <a:gd name="T26" fmla="*/ 0 w 1274"/>
                <a:gd name="T27" fmla="*/ 118 h 1274"/>
                <a:gd name="T28" fmla="*/ 2 w 1274"/>
                <a:gd name="T29" fmla="*/ 94 h 1274"/>
                <a:gd name="T30" fmla="*/ 10 w 1274"/>
                <a:gd name="T31" fmla="*/ 74 h 1274"/>
                <a:gd name="T32" fmla="*/ 20 w 1274"/>
                <a:gd name="T33" fmla="*/ 52 h 1274"/>
                <a:gd name="T34" fmla="*/ 26 w 1274"/>
                <a:gd name="T35" fmla="*/ 44 h 1274"/>
                <a:gd name="T36" fmla="*/ 34 w 1274"/>
                <a:gd name="T37" fmla="*/ 34 h 1274"/>
                <a:gd name="T38" fmla="*/ 34 w 1274"/>
                <a:gd name="T39" fmla="*/ 34 h 1274"/>
                <a:gd name="T40" fmla="*/ 44 w 1274"/>
                <a:gd name="T41" fmla="*/ 26 h 1274"/>
                <a:gd name="T42" fmla="*/ 54 w 1274"/>
                <a:gd name="T43" fmla="*/ 20 h 1274"/>
                <a:gd name="T44" fmla="*/ 74 w 1274"/>
                <a:gd name="T45" fmla="*/ 8 h 1274"/>
                <a:gd name="T46" fmla="*/ 96 w 1274"/>
                <a:gd name="T47" fmla="*/ 2 h 1274"/>
                <a:gd name="T48" fmla="*/ 118 w 1274"/>
                <a:gd name="T49" fmla="*/ 0 h 1274"/>
                <a:gd name="T50" fmla="*/ 140 w 1274"/>
                <a:gd name="T51" fmla="*/ 2 h 1274"/>
                <a:gd name="T52" fmla="*/ 162 w 1274"/>
                <a:gd name="T53" fmla="*/ 8 h 1274"/>
                <a:gd name="T54" fmla="*/ 182 w 1274"/>
                <a:gd name="T55" fmla="*/ 20 h 1274"/>
                <a:gd name="T56" fmla="*/ 192 w 1274"/>
                <a:gd name="T57" fmla="*/ 26 h 1274"/>
                <a:gd name="T58" fmla="*/ 202 w 1274"/>
                <a:gd name="T59" fmla="*/ 34 h 1274"/>
                <a:gd name="T60" fmla="*/ 1240 w 1274"/>
                <a:gd name="T61" fmla="*/ 1074 h 1274"/>
                <a:gd name="T62" fmla="*/ 1240 w 1274"/>
                <a:gd name="T63" fmla="*/ 1074 h 1274"/>
                <a:gd name="T64" fmla="*/ 1248 w 1274"/>
                <a:gd name="T65" fmla="*/ 1082 h 1274"/>
                <a:gd name="T66" fmla="*/ 1256 w 1274"/>
                <a:gd name="T67" fmla="*/ 1092 h 1274"/>
                <a:gd name="T68" fmla="*/ 1266 w 1274"/>
                <a:gd name="T69" fmla="*/ 1112 h 1274"/>
                <a:gd name="T70" fmla="*/ 1272 w 1274"/>
                <a:gd name="T71" fmla="*/ 1134 h 1274"/>
                <a:gd name="T72" fmla="*/ 1274 w 1274"/>
                <a:gd name="T73" fmla="*/ 1156 h 1274"/>
                <a:gd name="T74" fmla="*/ 1272 w 1274"/>
                <a:gd name="T75" fmla="*/ 1178 h 1274"/>
                <a:gd name="T76" fmla="*/ 1266 w 1274"/>
                <a:gd name="T77" fmla="*/ 1200 h 1274"/>
                <a:gd name="T78" fmla="*/ 1256 w 1274"/>
                <a:gd name="T79" fmla="*/ 1222 h 1274"/>
                <a:gd name="T80" fmla="*/ 1248 w 1274"/>
                <a:gd name="T81" fmla="*/ 1230 h 1274"/>
                <a:gd name="T82" fmla="*/ 1240 w 1274"/>
                <a:gd name="T83" fmla="*/ 1240 h 1274"/>
                <a:gd name="T84" fmla="*/ 1240 w 1274"/>
                <a:gd name="T85" fmla="*/ 1240 h 1274"/>
                <a:gd name="T86" fmla="*/ 1232 w 1274"/>
                <a:gd name="T87" fmla="*/ 1248 h 1274"/>
                <a:gd name="T88" fmla="*/ 1222 w 1274"/>
                <a:gd name="T89" fmla="*/ 1254 h 1274"/>
                <a:gd name="T90" fmla="*/ 1202 w 1274"/>
                <a:gd name="T91" fmla="*/ 1266 h 1274"/>
                <a:gd name="T92" fmla="*/ 1180 w 1274"/>
                <a:gd name="T93" fmla="*/ 1272 h 1274"/>
                <a:gd name="T94" fmla="*/ 1158 w 1274"/>
                <a:gd name="T95" fmla="*/ 1274 h 1274"/>
                <a:gd name="T96" fmla="*/ 1158 w 1274"/>
                <a:gd name="T97" fmla="*/ 1274 h 1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74" h="1274">
                  <a:moveTo>
                    <a:pt x="1158" y="1274"/>
                  </a:moveTo>
                  <a:lnTo>
                    <a:pt x="1158" y="1274"/>
                  </a:lnTo>
                  <a:lnTo>
                    <a:pt x="1134" y="1272"/>
                  </a:lnTo>
                  <a:lnTo>
                    <a:pt x="1112" y="1266"/>
                  </a:lnTo>
                  <a:lnTo>
                    <a:pt x="1092" y="1254"/>
                  </a:lnTo>
                  <a:lnTo>
                    <a:pt x="1082" y="1248"/>
                  </a:lnTo>
                  <a:lnTo>
                    <a:pt x="1074" y="1240"/>
                  </a:lnTo>
                  <a:lnTo>
                    <a:pt x="34" y="200"/>
                  </a:lnTo>
                  <a:lnTo>
                    <a:pt x="34" y="200"/>
                  </a:lnTo>
                  <a:lnTo>
                    <a:pt x="26" y="192"/>
                  </a:lnTo>
                  <a:lnTo>
                    <a:pt x="20" y="182"/>
                  </a:lnTo>
                  <a:lnTo>
                    <a:pt x="10" y="162"/>
                  </a:lnTo>
                  <a:lnTo>
                    <a:pt x="2" y="140"/>
                  </a:lnTo>
                  <a:lnTo>
                    <a:pt x="0" y="118"/>
                  </a:lnTo>
                  <a:lnTo>
                    <a:pt x="2" y="94"/>
                  </a:lnTo>
                  <a:lnTo>
                    <a:pt x="10" y="74"/>
                  </a:lnTo>
                  <a:lnTo>
                    <a:pt x="20" y="52"/>
                  </a:lnTo>
                  <a:lnTo>
                    <a:pt x="26" y="44"/>
                  </a:lnTo>
                  <a:lnTo>
                    <a:pt x="34" y="34"/>
                  </a:lnTo>
                  <a:lnTo>
                    <a:pt x="34" y="34"/>
                  </a:lnTo>
                  <a:lnTo>
                    <a:pt x="44" y="26"/>
                  </a:lnTo>
                  <a:lnTo>
                    <a:pt x="54" y="20"/>
                  </a:lnTo>
                  <a:lnTo>
                    <a:pt x="74" y="8"/>
                  </a:lnTo>
                  <a:lnTo>
                    <a:pt x="96" y="2"/>
                  </a:lnTo>
                  <a:lnTo>
                    <a:pt x="118" y="0"/>
                  </a:lnTo>
                  <a:lnTo>
                    <a:pt x="140" y="2"/>
                  </a:lnTo>
                  <a:lnTo>
                    <a:pt x="162" y="8"/>
                  </a:lnTo>
                  <a:lnTo>
                    <a:pt x="182" y="20"/>
                  </a:lnTo>
                  <a:lnTo>
                    <a:pt x="192" y="26"/>
                  </a:lnTo>
                  <a:lnTo>
                    <a:pt x="202" y="34"/>
                  </a:lnTo>
                  <a:lnTo>
                    <a:pt x="1240" y="1074"/>
                  </a:lnTo>
                  <a:lnTo>
                    <a:pt x="1240" y="1074"/>
                  </a:lnTo>
                  <a:lnTo>
                    <a:pt x="1248" y="1082"/>
                  </a:lnTo>
                  <a:lnTo>
                    <a:pt x="1256" y="1092"/>
                  </a:lnTo>
                  <a:lnTo>
                    <a:pt x="1266" y="1112"/>
                  </a:lnTo>
                  <a:lnTo>
                    <a:pt x="1272" y="1134"/>
                  </a:lnTo>
                  <a:lnTo>
                    <a:pt x="1274" y="1156"/>
                  </a:lnTo>
                  <a:lnTo>
                    <a:pt x="1272" y="1178"/>
                  </a:lnTo>
                  <a:lnTo>
                    <a:pt x="1266" y="1200"/>
                  </a:lnTo>
                  <a:lnTo>
                    <a:pt x="1256" y="1222"/>
                  </a:lnTo>
                  <a:lnTo>
                    <a:pt x="1248" y="1230"/>
                  </a:lnTo>
                  <a:lnTo>
                    <a:pt x="1240" y="1240"/>
                  </a:lnTo>
                  <a:lnTo>
                    <a:pt x="1240" y="1240"/>
                  </a:lnTo>
                  <a:lnTo>
                    <a:pt x="1232" y="1248"/>
                  </a:lnTo>
                  <a:lnTo>
                    <a:pt x="1222" y="1254"/>
                  </a:lnTo>
                  <a:lnTo>
                    <a:pt x="1202" y="1266"/>
                  </a:lnTo>
                  <a:lnTo>
                    <a:pt x="1180" y="1272"/>
                  </a:lnTo>
                  <a:lnTo>
                    <a:pt x="1158" y="1274"/>
                  </a:lnTo>
                  <a:lnTo>
                    <a:pt x="1158" y="1274"/>
                  </a:lnTo>
                  <a:close/>
                </a:path>
              </a:pathLst>
            </a:custGeom>
            <a:grpFill/>
            <a:ln>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0" name="Freeform 7">
              <a:extLst>
                <a:ext uri="{FF2B5EF4-FFF2-40B4-BE49-F238E27FC236}">
                  <a16:creationId xmlns:a16="http://schemas.microsoft.com/office/drawing/2014/main" id="{D996A5B5-3411-6040-A59A-47E248593588}"/>
                </a:ext>
              </a:extLst>
            </p:cNvPr>
            <p:cNvSpPr>
              <a:spLocks/>
            </p:cNvSpPr>
            <p:nvPr/>
          </p:nvSpPr>
          <p:spPr bwMode="auto">
            <a:xfrm>
              <a:off x="3142" y="1894"/>
              <a:ext cx="1274" cy="1274"/>
            </a:xfrm>
            <a:custGeom>
              <a:avLst/>
              <a:gdLst>
                <a:gd name="T0" fmla="*/ 1156 w 1274"/>
                <a:gd name="T1" fmla="*/ 1274 h 1274"/>
                <a:gd name="T2" fmla="*/ 1156 w 1274"/>
                <a:gd name="T3" fmla="*/ 1274 h 1274"/>
                <a:gd name="T4" fmla="*/ 1134 w 1274"/>
                <a:gd name="T5" fmla="*/ 1272 h 1274"/>
                <a:gd name="T6" fmla="*/ 1112 w 1274"/>
                <a:gd name="T7" fmla="*/ 1266 h 1274"/>
                <a:gd name="T8" fmla="*/ 1092 w 1274"/>
                <a:gd name="T9" fmla="*/ 1256 h 1274"/>
                <a:gd name="T10" fmla="*/ 1082 w 1274"/>
                <a:gd name="T11" fmla="*/ 1248 h 1274"/>
                <a:gd name="T12" fmla="*/ 1074 w 1274"/>
                <a:gd name="T13" fmla="*/ 1240 h 1274"/>
                <a:gd name="T14" fmla="*/ 34 w 1274"/>
                <a:gd name="T15" fmla="*/ 202 h 1274"/>
                <a:gd name="T16" fmla="*/ 34 w 1274"/>
                <a:gd name="T17" fmla="*/ 202 h 1274"/>
                <a:gd name="T18" fmla="*/ 26 w 1274"/>
                <a:gd name="T19" fmla="*/ 192 h 1274"/>
                <a:gd name="T20" fmla="*/ 20 w 1274"/>
                <a:gd name="T21" fmla="*/ 182 h 1274"/>
                <a:gd name="T22" fmla="*/ 8 w 1274"/>
                <a:gd name="T23" fmla="*/ 162 h 1274"/>
                <a:gd name="T24" fmla="*/ 2 w 1274"/>
                <a:gd name="T25" fmla="*/ 140 h 1274"/>
                <a:gd name="T26" fmla="*/ 0 w 1274"/>
                <a:gd name="T27" fmla="*/ 118 h 1274"/>
                <a:gd name="T28" fmla="*/ 2 w 1274"/>
                <a:gd name="T29" fmla="*/ 96 h 1274"/>
                <a:gd name="T30" fmla="*/ 8 w 1274"/>
                <a:gd name="T31" fmla="*/ 74 h 1274"/>
                <a:gd name="T32" fmla="*/ 20 w 1274"/>
                <a:gd name="T33" fmla="*/ 54 h 1274"/>
                <a:gd name="T34" fmla="*/ 26 w 1274"/>
                <a:gd name="T35" fmla="*/ 44 h 1274"/>
                <a:gd name="T36" fmla="*/ 34 w 1274"/>
                <a:gd name="T37" fmla="*/ 34 h 1274"/>
                <a:gd name="T38" fmla="*/ 34 w 1274"/>
                <a:gd name="T39" fmla="*/ 34 h 1274"/>
                <a:gd name="T40" fmla="*/ 44 w 1274"/>
                <a:gd name="T41" fmla="*/ 26 h 1274"/>
                <a:gd name="T42" fmla="*/ 52 w 1274"/>
                <a:gd name="T43" fmla="*/ 20 h 1274"/>
                <a:gd name="T44" fmla="*/ 74 w 1274"/>
                <a:gd name="T45" fmla="*/ 10 h 1274"/>
                <a:gd name="T46" fmla="*/ 96 w 1274"/>
                <a:gd name="T47" fmla="*/ 2 h 1274"/>
                <a:gd name="T48" fmla="*/ 118 w 1274"/>
                <a:gd name="T49" fmla="*/ 0 h 1274"/>
                <a:gd name="T50" fmla="*/ 140 w 1274"/>
                <a:gd name="T51" fmla="*/ 2 h 1274"/>
                <a:gd name="T52" fmla="*/ 162 w 1274"/>
                <a:gd name="T53" fmla="*/ 10 h 1274"/>
                <a:gd name="T54" fmla="*/ 182 w 1274"/>
                <a:gd name="T55" fmla="*/ 20 h 1274"/>
                <a:gd name="T56" fmla="*/ 192 w 1274"/>
                <a:gd name="T57" fmla="*/ 26 h 1274"/>
                <a:gd name="T58" fmla="*/ 200 w 1274"/>
                <a:gd name="T59" fmla="*/ 34 h 1274"/>
                <a:gd name="T60" fmla="*/ 1240 w 1274"/>
                <a:gd name="T61" fmla="*/ 1074 h 1274"/>
                <a:gd name="T62" fmla="*/ 1240 w 1274"/>
                <a:gd name="T63" fmla="*/ 1074 h 1274"/>
                <a:gd name="T64" fmla="*/ 1248 w 1274"/>
                <a:gd name="T65" fmla="*/ 1082 h 1274"/>
                <a:gd name="T66" fmla="*/ 1254 w 1274"/>
                <a:gd name="T67" fmla="*/ 1092 h 1274"/>
                <a:gd name="T68" fmla="*/ 1266 w 1274"/>
                <a:gd name="T69" fmla="*/ 1112 h 1274"/>
                <a:gd name="T70" fmla="*/ 1272 w 1274"/>
                <a:gd name="T71" fmla="*/ 1134 h 1274"/>
                <a:gd name="T72" fmla="*/ 1274 w 1274"/>
                <a:gd name="T73" fmla="*/ 1156 h 1274"/>
                <a:gd name="T74" fmla="*/ 1272 w 1274"/>
                <a:gd name="T75" fmla="*/ 1180 h 1274"/>
                <a:gd name="T76" fmla="*/ 1266 w 1274"/>
                <a:gd name="T77" fmla="*/ 1202 h 1274"/>
                <a:gd name="T78" fmla="*/ 1254 w 1274"/>
                <a:gd name="T79" fmla="*/ 1222 h 1274"/>
                <a:gd name="T80" fmla="*/ 1248 w 1274"/>
                <a:gd name="T81" fmla="*/ 1232 h 1274"/>
                <a:gd name="T82" fmla="*/ 1240 w 1274"/>
                <a:gd name="T83" fmla="*/ 1240 h 1274"/>
                <a:gd name="T84" fmla="*/ 1240 w 1274"/>
                <a:gd name="T85" fmla="*/ 1240 h 1274"/>
                <a:gd name="T86" fmla="*/ 1230 w 1274"/>
                <a:gd name="T87" fmla="*/ 1248 h 1274"/>
                <a:gd name="T88" fmla="*/ 1222 w 1274"/>
                <a:gd name="T89" fmla="*/ 1256 h 1274"/>
                <a:gd name="T90" fmla="*/ 1200 w 1274"/>
                <a:gd name="T91" fmla="*/ 1266 h 1274"/>
                <a:gd name="T92" fmla="*/ 1178 w 1274"/>
                <a:gd name="T93" fmla="*/ 1272 h 1274"/>
                <a:gd name="T94" fmla="*/ 1156 w 1274"/>
                <a:gd name="T95" fmla="*/ 1274 h 1274"/>
                <a:gd name="T96" fmla="*/ 1156 w 1274"/>
                <a:gd name="T97" fmla="*/ 1274 h 1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74" h="1274">
                  <a:moveTo>
                    <a:pt x="1156" y="1274"/>
                  </a:moveTo>
                  <a:lnTo>
                    <a:pt x="1156" y="1274"/>
                  </a:lnTo>
                  <a:lnTo>
                    <a:pt x="1134" y="1272"/>
                  </a:lnTo>
                  <a:lnTo>
                    <a:pt x="1112" y="1266"/>
                  </a:lnTo>
                  <a:lnTo>
                    <a:pt x="1092" y="1256"/>
                  </a:lnTo>
                  <a:lnTo>
                    <a:pt x="1082" y="1248"/>
                  </a:lnTo>
                  <a:lnTo>
                    <a:pt x="1074" y="1240"/>
                  </a:lnTo>
                  <a:lnTo>
                    <a:pt x="34" y="202"/>
                  </a:lnTo>
                  <a:lnTo>
                    <a:pt x="34" y="202"/>
                  </a:lnTo>
                  <a:lnTo>
                    <a:pt x="26" y="192"/>
                  </a:lnTo>
                  <a:lnTo>
                    <a:pt x="20" y="182"/>
                  </a:lnTo>
                  <a:lnTo>
                    <a:pt x="8" y="162"/>
                  </a:lnTo>
                  <a:lnTo>
                    <a:pt x="2" y="140"/>
                  </a:lnTo>
                  <a:lnTo>
                    <a:pt x="0" y="118"/>
                  </a:lnTo>
                  <a:lnTo>
                    <a:pt x="2" y="96"/>
                  </a:lnTo>
                  <a:lnTo>
                    <a:pt x="8" y="74"/>
                  </a:lnTo>
                  <a:lnTo>
                    <a:pt x="20" y="54"/>
                  </a:lnTo>
                  <a:lnTo>
                    <a:pt x="26" y="44"/>
                  </a:lnTo>
                  <a:lnTo>
                    <a:pt x="34" y="34"/>
                  </a:lnTo>
                  <a:lnTo>
                    <a:pt x="34" y="34"/>
                  </a:lnTo>
                  <a:lnTo>
                    <a:pt x="44" y="26"/>
                  </a:lnTo>
                  <a:lnTo>
                    <a:pt x="52" y="20"/>
                  </a:lnTo>
                  <a:lnTo>
                    <a:pt x="74" y="10"/>
                  </a:lnTo>
                  <a:lnTo>
                    <a:pt x="96" y="2"/>
                  </a:lnTo>
                  <a:lnTo>
                    <a:pt x="118" y="0"/>
                  </a:lnTo>
                  <a:lnTo>
                    <a:pt x="140" y="2"/>
                  </a:lnTo>
                  <a:lnTo>
                    <a:pt x="162" y="10"/>
                  </a:lnTo>
                  <a:lnTo>
                    <a:pt x="182" y="20"/>
                  </a:lnTo>
                  <a:lnTo>
                    <a:pt x="192" y="26"/>
                  </a:lnTo>
                  <a:lnTo>
                    <a:pt x="200" y="34"/>
                  </a:lnTo>
                  <a:lnTo>
                    <a:pt x="1240" y="1074"/>
                  </a:lnTo>
                  <a:lnTo>
                    <a:pt x="1240" y="1074"/>
                  </a:lnTo>
                  <a:lnTo>
                    <a:pt x="1248" y="1082"/>
                  </a:lnTo>
                  <a:lnTo>
                    <a:pt x="1254" y="1092"/>
                  </a:lnTo>
                  <a:lnTo>
                    <a:pt x="1266" y="1112"/>
                  </a:lnTo>
                  <a:lnTo>
                    <a:pt x="1272" y="1134"/>
                  </a:lnTo>
                  <a:lnTo>
                    <a:pt x="1274" y="1156"/>
                  </a:lnTo>
                  <a:lnTo>
                    <a:pt x="1272" y="1180"/>
                  </a:lnTo>
                  <a:lnTo>
                    <a:pt x="1266" y="1202"/>
                  </a:lnTo>
                  <a:lnTo>
                    <a:pt x="1254" y="1222"/>
                  </a:lnTo>
                  <a:lnTo>
                    <a:pt x="1248" y="1232"/>
                  </a:lnTo>
                  <a:lnTo>
                    <a:pt x="1240" y="1240"/>
                  </a:lnTo>
                  <a:lnTo>
                    <a:pt x="1240" y="1240"/>
                  </a:lnTo>
                  <a:lnTo>
                    <a:pt x="1230" y="1248"/>
                  </a:lnTo>
                  <a:lnTo>
                    <a:pt x="1222" y="1256"/>
                  </a:lnTo>
                  <a:lnTo>
                    <a:pt x="1200" y="1266"/>
                  </a:lnTo>
                  <a:lnTo>
                    <a:pt x="1178" y="1272"/>
                  </a:lnTo>
                  <a:lnTo>
                    <a:pt x="1156" y="1274"/>
                  </a:lnTo>
                  <a:lnTo>
                    <a:pt x="1156" y="1274"/>
                  </a:lnTo>
                  <a:close/>
                </a:path>
              </a:pathLst>
            </a:custGeom>
            <a:grpFill/>
            <a:ln>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1" name="Freeform 8">
              <a:extLst>
                <a:ext uri="{FF2B5EF4-FFF2-40B4-BE49-F238E27FC236}">
                  <a16:creationId xmlns:a16="http://schemas.microsoft.com/office/drawing/2014/main" id="{9C36B85A-DF6A-0C4F-89D0-1B7394D3A188}"/>
                </a:ext>
              </a:extLst>
            </p:cNvPr>
            <p:cNvSpPr>
              <a:spLocks noEditPoints="1"/>
            </p:cNvSpPr>
            <p:nvPr/>
          </p:nvSpPr>
          <p:spPr bwMode="auto">
            <a:xfrm>
              <a:off x="1704" y="24"/>
              <a:ext cx="4272" cy="4272"/>
            </a:xfrm>
            <a:custGeom>
              <a:avLst/>
              <a:gdLst>
                <a:gd name="T0" fmla="*/ 2358 w 4272"/>
                <a:gd name="T1" fmla="*/ 4272 h 4272"/>
                <a:gd name="T2" fmla="*/ 2358 w 4272"/>
                <a:gd name="T3" fmla="*/ 4272 h 4272"/>
                <a:gd name="T4" fmla="*/ 2334 w 4272"/>
                <a:gd name="T5" fmla="*/ 4270 h 4272"/>
                <a:gd name="T6" fmla="*/ 2312 w 4272"/>
                <a:gd name="T7" fmla="*/ 4264 h 4272"/>
                <a:gd name="T8" fmla="*/ 2292 w 4272"/>
                <a:gd name="T9" fmla="*/ 4252 h 4272"/>
                <a:gd name="T10" fmla="*/ 2282 w 4272"/>
                <a:gd name="T11" fmla="*/ 4246 h 4272"/>
                <a:gd name="T12" fmla="*/ 2274 w 4272"/>
                <a:gd name="T13" fmla="*/ 4238 h 4272"/>
                <a:gd name="T14" fmla="*/ 34 w 4272"/>
                <a:gd name="T15" fmla="*/ 1998 h 4272"/>
                <a:gd name="T16" fmla="*/ 34 w 4272"/>
                <a:gd name="T17" fmla="*/ 1998 h 4272"/>
                <a:gd name="T18" fmla="*/ 20 w 4272"/>
                <a:gd name="T19" fmla="*/ 1980 h 4272"/>
                <a:gd name="T20" fmla="*/ 8 w 4272"/>
                <a:gd name="T21" fmla="*/ 1960 h 4272"/>
                <a:gd name="T22" fmla="*/ 2 w 4272"/>
                <a:gd name="T23" fmla="*/ 1938 h 4272"/>
                <a:gd name="T24" fmla="*/ 0 w 4272"/>
                <a:gd name="T25" fmla="*/ 1914 h 4272"/>
                <a:gd name="T26" fmla="*/ 0 w 4272"/>
                <a:gd name="T27" fmla="*/ 118 h 4272"/>
                <a:gd name="T28" fmla="*/ 0 w 4272"/>
                <a:gd name="T29" fmla="*/ 118 h 4272"/>
                <a:gd name="T30" fmla="*/ 0 w 4272"/>
                <a:gd name="T31" fmla="*/ 106 h 4272"/>
                <a:gd name="T32" fmla="*/ 2 w 4272"/>
                <a:gd name="T33" fmla="*/ 94 h 4272"/>
                <a:gd name="T34" fmla="*/ 10 w 4272"/>
                <a:gd name="T35" fmla="*/ 72 h 4272"/>
                <a:gd name="T36" fmla="*/ 20 w 4272"/>
                <a:gd name="T37" fmla="*/ 52 h 4272"/>
                <a:gd name="T38" fmla="*/ 34 w 4272"/>
                <a:gd name="T39" fmla="*/ 34 h 4272"/>
                <a:gd name="T40" fmla="*/ 52 w 4272"/>
                <a:gd name="T41" fmla="*/ 20 h 4272"/>
                <a:gd name="T42" fmla="*/ 72 w 4272"/>
                <a:gd name="T43" fmla="*/ 10 h 4272"/>
                <a:gd name="T44" fmla="*/ 94 w 4272"/>
                <a:gd name="T45" fmla="*/ 2 h 4272"/>
                <a:gd name="T46" fmla="*/ 106 w 4272"/>
                <a:gd name="T47" fmla="*/ 0 h 4272"/>
                <a:gd name="T48" fmla="*/ 118 w 4272"/>
                <a:gd name="T49" fmla="*/ 0 h 4272"/>
                <a:gd name="T50" fmla="*/ 1916 w 4272"/>
                <a:gd name="T51" fmla="*/ 0 h 4272"/>
                <a:gd name="T52" fmla="*/ 1916 w 4272"/>
                <a:gd name="T53" fmla="*/ 0 h 4272"/>
                <a:gd name="T54" fmla="*/ 1938 w 4272"/>
                <a:gd name="T55" fmla="*/ 2 h 4272"/>
                <a:gd name="T56" fmla="*/ 1960 w 4272"/>
                <a:gd name="T57" fmla="*/ 8 h 4272"/>
                <a:gd name="T58" fmla="*/ 1980 w 4272"/>
                <a:gd name="T59" fmla="*/ 20 h 4272"/>
                <a:gd name="T60" fmla="*/ 1998 w 4272"/>
                <a:gd name="T61" fmla="*/ 34 h 4272"/>
                <a:gd name="T62" fmla="*/ 4238 w 4272"/>
                <a:gd name="T63" fmla="*/ 2274 h 4272"/>
                <a:gd name="T64" fmla="*/ 4238 w 4272"/>
                <a:gd name="T65" fmla="*/ 2274 h 4272"/>
                <a:gd name="T66" fmla="*/ 4246 w 4272"/>
                <a:gd name="T67" fmla="*/ 2282 h 4272"/>
                <a:gd name="T68" fmla="*/ 4252 w 4272"/>
                <a:gd name="T69" fmla="*/ 2292 h 4272"/>
                <a:gd name="T70" fmla="*/ 4264 w 4272"/>
                <a:gd name="T71" fmla="*/ 2312 h 4272"/>
                <a:gd name="T72" fmla="*/ 4270 w 4272"/>
                <a:gd name="T73" fmla="*/ 2334 h 4272"/>
                <a:gd name="T74" fmla="*/ 4272 w 4272"/>
                <a:gd name="T75" fmla="*/ 2356 h 4272"/>
                <a:gd name="T76" fmla="*/ 4270 w 4272"/>
                <a:gd name="T77" fmla="*/ 2380 h 4272"/>
                <a:gd name="T78" fmla="*/ 4264 w 4272"/>
                <a:gd name="T79" fmla="*/ 2402 h 4272"/>
                <a:gd name="T80" fmla="*/ 4252 w 4272"/>
                <a:gd name="T81" fmla="*/ 2422 h 4272"/>
                <a:gd name="T82" fmla="*/ 4246 w 4272"/>
                <a:gd name="T83" fmla="*/ 2432 h 4272"/>
                <a:gd name="T84" fmla="*/ 4238 w 4272"/>
                <a:gd name="T85" fmla="*/ 2440 h 4272"/>
                <a:gd name="T86" fmla="*/ 2440 w 4272"/>
                <a:gd name="T87" fmla="*/ 4238 h 4272"/>
                <a:gd name="T88" fmla="*/ 2440 w 4272"/>
                <a:gd name="T89" fmla="*/ 4238 h 4272"/>
                <a:gd name="T90" fmla="*/ 2432 w 4272"/>
                <a:gd name="T91" fmla="*/ 4246 h 4272"/>
                <a:gd name="T92" fmla="*/ 2422 w 4272"/>
                <a:gd name="T93" fmla="*/ 4252 h 4272"/>
                <a:gd name="T94" fmla="*/ 2402 w 4272"/>
                <a:gd name="T95" fmla="*/ 4264 h 4272"/>
                <a:gd name="T96" fmla="*/ 2380 w 4272"/>
                <a:gd name="T97" fmla="*/ 4270 h 4272"/>
                <a:gd name="T98" fmla="*/ 2358 w 4272"/>
                <a:gd name="T99" fmla="*/ 4272 h 4272"/>
                <a:gd name="T100" fmla="*/ 2358 w 4272"/>
                <a:gd name="T101" fmla="*/ 4272 h 4272"/>
                <a:gd name="T102" fmla="*/ 236 w 4272"/>
                <a:gd name="T103" fmla="*/ 1866 h 4272"/>
                <a:gd name="T104" fmla="*/ 2358 w 4272"/>
                <a:gd name="T105" fmla="*/ 3988 h 4272"/>
                <a:gd name="T106" fmla="*/ 3988 w 4272"/>
                <a:gd name="T107" fmla="*/ 2356 h 4272"/>
                <a:gd name="T108" fmla="*/ 1866 w 4272"/>
                <a:gd name="T109" fmla="*/ 236 h 4272"/>
                <a:gd name="T110" fmla="*/ 236 w 4272"/>
                <a:gd name="T111" fmla="*/ 236 h 4272"/>
                <a:gd name="T112" fmla="*/ 236 w 4272"/>
                <a:gd name="T113" fmla="*/ 1866 h 4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272" h="4272">
                  <a:moveTo>
                    <a:pt x="2358" y="4272"/>
                  </a:moveTo>
                  <a:lnTo>
                    <a:pt x="2358" y="4272"/>
                  </a:lnTo>
                  <a:lnTo>
                    <a:pt x="2334" y="4270"/>
                  </a:lnTo>
                  <a:lnTo>
                    <a:pt x="2312" y="4264"/>
                  </a:lnTo>
                  <a:lnTo>
                    <a:pt x="2292" y="4252"/>
                  </a:lnTo>
                  <a:lnTo>
                    <a:pt x="2282" y="4246"/>
                  </a:lnTo>
                  <a:lnTo>
                    <a:pt x="2274" y="4238"/>
                  </a:lnTo>
                  <a:lnTo>
                    <a:pt x="34" y="1998"/>
                  </a:lnTo>
                  <a:lnTo>
                    <a:pt x="34" y="1998"/>
                  </a:lnTo>
                  <a:lnTo>
                    <a:pt x="20" y="1980"/>
                  </a:lnTo>
                  <a:lnTo>
                    <a:pt x="8" y="1960"/>
                  </a:lnTo>
                  <a:lnTo>
                    <a:pt x="2" y="1938"/>
                  </a:lnTo>
                  <a:lnTo>
                    <a:pt x="0" y="1914"/>
                  </a:lnTo>
                  <a:lnTo>
                    <a:pt x="0" y="118"/>
                  </a:lnTo>
                  <a:lnTo>
                    <a:pt x="0" y="118"/>
                  </a:lnTo>
                  <a:lnTo>
                    <a:pt x="0" y="106"/>
                  </a:lnTo>
                  <a:lnTo>
                    <a:pt x="2" y="94"/>
                  </a:lnTo>
                  <a:lnTo>
                    <a:pt x="10" y="72"/>
                  </a:lnTo>
                  <a:lnTo>
                    <a:pt x="20" y="52"/>
                  </a:lnTo>
                  <a:lnTo>
                    <a:pt x="34" y="34"/>
                  </a:lnTo>
                  <a:lnTo>
                    <a:pt x="52" y="20"/>
                  </a:lnTo>
                  <a:lnTo>
                    <a:pt x="72" y="10"/>
                  </a:lnTo>
                  <a:lnTo>
                    <a:pt x="94" y="2"/>
                  </a:lnTo>
                  <a:lnTo>
                    <a:pt x="106" y="0"/>
                  </a:lnTo>
                  <a:lnTo>
                    <a:pt x="118" y="0"/>
                  </a:lnTo>
                  <a:lnTo>
                    <a:pt x="1916" y="0"/>
                  </a:lnTo>
                  <a:lnTo>
                    <a:pt x="1916" y="0"/>
                  </a:lnTo>
                  <a:lnTo>
                    <a:pt x="1938" y="2"/>
                  </a:lnTo>
                  <a:lnTo>
                    <a:pt x="1960" y="8"/>
                  </a:lnTo>
                  <a:lnTo>
                    <a:pt x="1980" y="20"/>
                  </a:lnTo>
                  <a:lnTo>
                    <a:pt x="1998" y="34"/>
                  </a:lnTo>
                  <a:lnTo>
                    <a:pt x="4238" y="2274"/>
                  </a:lnTo>
                  <a:lnTo>
                    <a:pt x="4238" y="2274"/>
                  </a:lnTo>
                  <a:lnTo>
                    <a:pt x="4246" y="2282"/>
                  </a:lnTo>
                  <a:lnTo>
                    <a:pt x="4252" y="2292"/>
                  </a:lnTo>
                  <a:lnTo>
                    <a:pt x="4264" y="2312"/>
                  </a:lnTo>
                  <a:lnTo>
                    <a:pt x="4270" y="2334"/>
                  </a:lnTo>
                  <a:lnTo>
                    <a:pt x="4272" y="2356"/>
                  </a:lnTo>
                  <a:lnTo>
                    <a:pt x="4270" y="2380"/>
                  </a:lnTo>
                  <a:lnTo>
                    <a:pt x="4264" y="2402"/>
                  </a:lnTo>
                  <a:lnTo>
                    <a:pt x="4252" y="2422"/>
                  </a:lnTo>
                  <a:lnTo>
                    <a:pt x="4246" y="2432"/>
                  </a:lnTo>
                  <a:lnTo>
                    <a:pt x="4238" y="2440"/>
                  </a:lnTo>
                  <a:lnTo>
                    <a:pt x="2440" y="4238"/>
                  </a:lnTo>
                  <a:lnTo>
                    <a:pt x="2440" y="4238"/>
                  </a:lnTo>
                  <a:lnTo>
                    <a:pt x="2432" y="4246"/>
                  </a:lnTo>
                  <a:lnTo>
                    <a:pt x="2422" y="4252"/>
                  </a:lnTo>
                  <a:lnTo>
                    <a:pt x="2402" y="4264"/>
                  </a:lnTo>
                  <a:lnTo>
                    <a:pt x="2380" y="4270"/>
                  </a:lnTo>
                  <a:lnTo>
                    <a:pt x="2358" y="4272"/>
                  </a:lnTo>
                  <a:lnTo>
                    <a:pt x="2358" y="4272"/>
                  </a:lnTo>
                  <a:close/>
                  <a:moveTo>
                    <a:pt x="236" y="1866"/>
                  </a:moveTo>
                  <a:lnTo>
                    <a:pt x="2358" y="3988"/>
                  </a:lnTo>
                  <a:lnTo>
                    <a:pt x="3988" y="2356"/>
                  </a:lnTo>
                  <a:lnTo>
                    <a:pt x="1866" y="236"/>
                  </a:lnTo>
                  <a:lnTo>
                    <a:pt x="236" y="236"/>
                  </a:lnTo>
                  <a:lnTo>
                    <a:pt x="236" y="1866"/>
                  </a:lnTo>
                  <a:close/>
                </a:path>
              </a:pathLst>
            </a:custGeom>
            <a:grpFill/>
            <a:ln>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16" name="Group 115">
            <a:extLst>
              <a:ext uri="{FF2B5EF4-FFF2-40B4-BE49-F238E27FC236}">
                <a16:creationId xmlns:a16="http://schemas.microsoft.com/office/drawing/2014/main" id="{34B6AB91-9099-4445-A322-C35EDA63F42B}"/>
              </a:ext>
            </a:extLst>
          </p:cNvPr>
          <p:cNvGrpSpPr/>
          <p:nvPr/>
        </p:nvGrpSpPr>
        <p:grpSpPr>
          <a:xfrm>
            <a:off x="351608" y="3133080"/>
            <a:ext cx="4577231" cy="571500"/>
            <a:chOff x="360363" y="1709738"/>
            <a:chExt cx="9475761" cy="571500"/>
          </a:xfrm>
        </p:grpSpPr>
        <p:sp>
          <p:nvSpPr>
            <p:cNvPr id="127" name="Rectangle 126">
              <a:extLst>
                <a:ext uri="{FF2B5EF4-FFF2-40B4-BE49-F238E27FC236}">
                  <a16:creationId xmlns:a16="http://schemas.microsoft.com/office/drawing/2014/main" id="{2F628C76-9E1A-5846-B28C-51F2686CE8B9}"/>
                </a:ext>
              </a:extLst>
            </p:cNvPr>
            <p:cNvSpPr/>
            <p:nvPr/>
          </p:nvSpPr>
          <p:spPr>
            <a:xfrm>
              <a:off x="1537067" y="1709738"/>
              <a:ext cx="4463680" cy="571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91440" bIns="0" numCol="1" spcCol="0" rtlCol="0" fromWordArt="0" anchor="ctr" anchorCtr="0" forceAA="0" compatLnSpc="1">
              <a:prstTxWarp prst="textNoShape">
                <a:avLst/>
              </a:prstTxWarp>
              <a:noAutofit/>
            </a:bodyPr>
            <a:lstStyle/>
            <a:p>
              <a:pPr fontAlgn="t"/>
              <a:r>
                <a:rPr lang="en-US" sz="1200" b="1" cap="all" dirty="0">
                  <a:solidFill>
                    <a:schemeClr val="accent1"/>
                  </a:solidFill>
                  <a:latin typeface="Franklin Gothic Demi" panose="020B0603020102020204" pitchFamily="34" charset="0"/>
                </a:rPr>
                <a:t>Overview</a:t>
              </a:r>
            </a:p>
          </p:txBody>
        </p:sp>
        <p:cxnSp>
          <p:nvCxnSpPr>
            <p:cNvPr id="128" name="Straight Connector 127">
              <a:extLst>
                <a:ext uri="{FF2B5EF4-FFF2-40B4-BE49-F238E27FC236}">
                  <a16:creationId xmlns:a16="http://schemas.microsoft.com/office/drawing/2014/main" id="{D0D869DC-3587-C74D-8553-7079E516E62A}"/>
                </a:ext>
              </a:extLst>
            </p:cNvPr>
            <p:cNvCxnSpPr>
              <a:cxnSpLocks/>
            </p:cNvCxnSpPr>
            <p:nvPr/>
          </p:nvCxnSpPr>
          <p:spPr>
            <a:xfrm>
              <a:off x="360363" y="2281238"/>
              <a:ext cx="9475761" cy="0"/>
            </a:xfrm>
            <a:prstGeom prst="line">
              <a:avLst/>
            </a:prstGeom>
            <a:ln w="9525">
              <a:solidFill>
                <a:schemeClr val="accent1"/>
              </a:solidFill>
              <a:tailEnd type="none"/>
            </a:ln>
          </p:spPr>
          <p:style>
            <a:lnRef idx="1">
              <a:schemeClr val="accent1"/>
            </a:lnRef>
            <a:fillRef idx="0">
              <a:schemeClr val="accent1"/>
            </a:fillRef>
            <a:effectRef idx="0">
              <a:schemeClr val="accent1"/>
            </a:effectRef>
            <a:fontRef idx="minor">
              <a:schemeClr val="tx1"/>
            </a:fontRef>
          </p:style>
        </p:cxnSp>
      </p:grpSp>
      <p:sp>
        <p:nvSpPr>
          <p:cNvPr id="117" name="Rectangle 116">
            <a:extLst>
              <a:ext uri="{FF2B5EF4-FFF2-40B4-BE49-F238E27FC236}">
                <a16:creationId xmlns:a16="http://schemas.microsoft.com/office/drawing/2014/main" id="{E10FFFE7-1CF3-B94D-9897-0275FC227B1B}"/>
              </a:ext>
            </a:extLst>
          </p:cNvPr>
          <p:cNvSpPr/>
          <p:nvPr/>
        </p:nvSpPr>
        <p:spPr>
          <a:xfrm>
            <a:off x="350073" y="3774477"/>
            <a:ext cx="4578766" cy="865499"/>
          </a:xfrm>
          <a:prstGeom prst="rect">
            <a:avLst/>
          </a:prstGeom>
        </p:spPr>
        <p:txBody>
          <a:bodyPr lIns="0">
            <a:noAutofit/>
          </a:bodyPr>
          <a:lstStyle/>
          <a:p>
            <a:r>
              <a:rPr lang="en-US" sz="900" dirty="0"/>
              <a:t>FOX is a designer, manufacturer and marketer of high-performance suspension products used primarily on mountain bikes, side-by-side vehicles, on-road vehicles with off-road capabilities, off-road vehicles and trucks, all-terrain vehicles, snowmobiles, specialty vehicles and applications and motorcycles.</a:t>
            </a:r>
          </a:p>
          <a:p>
            <a:br>
              <a:rPr lang="en-US" sz="900" dirty="0"/>
            </a:br>
            <a:endParaRPr lang="en-US" sz="900" dirty="0"/>
          </a:p>
          <a:p>
            <a:br>
              <a:rPr lang="en-US" sz="900" dirty="0"/>
            </a:br>
            <a:endParaRPr lang="en-US" sz="900" dirty="0"/>
          </a:p>
        </p:txBody>
      </p:sp>
      <p:sp>
        <p:nvSpPr>
          <p:cNvPr id="23" name="TextBox 22">
            <a:extLst>
              <a:ext uri="{FF2B5EF4-FFF2-40B4-BE49-F238E27FC236}">
                <a16:creationId xmlns:a16="http://schemas.microsoft.com/office/drawing/2014/main" id="{60927249-B3A1-3345-87A4-ADB8A25FA8F9}"/>
              </a:ext>
            </a:extLst>
          </p:cNvPr>
          <p:cNvSpPr txBox="1"/>
          <p:nvPr/>
        </p:nvSpPr>
        <p:spPr>
          <a:xfrm>
            <a:off x="-876693" y="4581427"/>
            <a:ext cx="65" cy="246221"/>
          </a:xfrm>
          <a:prstGeom prst="rect">
            <a:avLst/>
          </a:prstGeom>
          <a:noFill/>
        </p:spPr>
        <p:txBody>
          <a:bodyPr wrap="none" lIns="0" tIns="0" rIns="0" bIns="0" rtlCol="0">
            <a:spAutoFit/>
          </a:bodyPr>
          <a:lstStyle/>
          <a:p>
            <a:endParaRPr lang="en-US" sz="1600" dirty="0"/>
          </a:p>
        </p:txBody>
      </p:sp>
      <p:grpSp>
        <p:nvGrpSpPr>
          <p:cNvPr id="72" name="Group 71">
            <a:extLst>
              <a:ext uri="{FF2B5EF4-FFF2-40B4-BE49-F238E27FC236}">
                <a16:creationId xmlns:a16="http://schemas.microsoft.com/office/drawing/2014/main" id="{3ACBDFFC-21A7-A64E-B0CB-FAFD84D0AA0B}"/>
              </a:ext>
            </a:extLst>
          </p:cNvPr>
          <p:cNvGrpSpPr/>
          <p:nvPr/>
        </p:nvGrpSpPr>
        <p:grpSpPr>
          <a:xfrm>
            <a:off x="411829" y="3161574"/>
            <a:ext cx="310047" cy="380651"/>
            <a:chOff x="-5377031" y="2434135"/>
            <a:chExt cx="1443038" cy="1771650"/>
          </a:xfrm>
          <a:solidFill>
            <a:schemeClr val="accent2"/>
          </a:solidFill>
        </p:grpSpPr>
        <p:sp>
          <p:nvSpPr>
            <p:cNvPr id="73" name="Freeform 13">
              <a:extLst>
                <a:ext uri="{FF2B5EF4-FFF2-40B4-BE49-F238E27FC236}">
                  <a16:creationId xmlns:a16="http://schemas.microsoft.com/office/drawing/2014/main" id="{42F62F52-EE3F-6043-965D-67D6AE9ACBDF}"/>
                </a:ext>
              </a:extLst>
            </p:cNvPr>
            <p:cNvSpPr>
              <a:spLocks/>
            </p:cNvSpPr>
            <p:nvPr/>
          </p:nvSpPr>
          <p:spPr bwMode="auto">
            <a:xfrm>
              <a:off x="-5130968" y="3138985"/>
              <a:ext cx="271463" cy="238125"/>
            </a:xfrm>
            <a:custGeom>
              <a:avLst/>
              <a:gdLst>
                <a:gd name="T0" fmla="*/ 77 w 171"/>
                <a:gd name="T1" fmla="*/ 150 h 150"/>
                <a:gd name="T2" fmla="*/ 0 w 171"/>
                <a:gd name="T3" fmla="*/ 88 h 150"/>
                <a:gd name="T4" fmla="*/ 29 w 171"/>
                <a:gd name="T5" fmla="*/ 51 h 150"/>
                <a:gd name="T6" fmla="*/ 69 w 171"/>
                <a:gd name="T7" fmla="*/ 82 h 150"/>
                <a:gd name="T8" fmla="*/ 133 w 171"/>
                <a:gd name="T9" fmla="*/ 0 h 150"/>
                <a:gd name="T10" fmla="*/ 171 w 171"/>
                <a:gd name="T11" fmla="*/ 29 h 150"/>
                <a:gd name="T12" fmla="*/ 77 w 171"/>
                <a:gd name="T13" fmla="*/ 150 h 150"/>
              </a:gdLst>
              <a:ahLst/>
              <a:cxnLst>
                <a:cxn ang="0">
                  <a:pos x="T0" y="T1"/>
                </a:cxn>
                <a:cxn ang="0">
                  <a:pos x="T2" y="T3"/>
                </a:cxn>
                <a:cxn ang="0">
                  <a:pos x="T4" y="T5"/>
                </a:cxn>
                <a:cxn ang="0">
                  <a:pos x="T6" y="T7"/>
                </a:cxn>
                <a:cxn ang="0">
                  <a:pos x="T8" y="T9"/>
                </a:cxn>
                <a:cxn ang="0">
                  <a:pos x="T10" y="T11"/>
                </a:cxn>
                <a:cxn ang="0">
                  <a:pos x="T12" y="T13"/>
                </a:cxn>
              </a:cxnLst>
              <a:rect l="0" t="0" r="r" b="b"/>
              <a:pathLst>
                <a:path w="171" h="150">
                  <a:moveTo>
                    <a:pt x="77" y="150"/>
                  </a:moveTo>
                  <a:lnTo>
                    <a:pt x="0" y="88"/>
                  </a:lnTo>
                  <a:lnTo>
                    <a:pt x="29" y="51"/>
                  </a:lnTo>
                  <a:lnTo>
                    <a:pt x="69" y="82"/>
                  </a:lnTo>
                  <a:lnTo>
                    <a:pt x="133" y="0"/>
                  </a:lnTo>
                  <a:lnTo>
                    <a:pt x="171" y="29"/>
                  </a:lnTo>
                  <a:lnTo>
                    <a:pt x="77" y="150"/>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74" name="Freeform 14">
              <a:extLst>
                <a:ext uri="{FF2B5EF4-FFF2-40B4-BE49-F238E27FC236}">
                  <a16:creationId xmlns:a16="http://schemas.microsoft.com/office/drawing/2014/main" id="{706845B2-FE9E-2B41-805B-A66163B3EE44}"/>
                </a:ext>
              </a:extLst>
            </p:cNvPr>
            <p:cNvSpPr>
              <a:spLocks/>
            </p:cNvSpPr>
            <p:nvPr/>
          </p:nvSpPr>
          <p:spPr bwMode="auto">
            <a:xfrm>
              <a:off x="-5130968" y="3418385"/>
              <a:ext cx="271463" cy="241300"/>
            </a:xfrm>
            <a:custGeom>
              <a:avLst/>
              <a:gdLst>
                <a:gd name="T0" fmla="*/ 77 w 171"/>
                <a:gd name="T1" fmla="*/ 152 h 152"/>
                <a:gd name="T2" fmla="*/ 0 w 171"/>
                <a:gd name="T3" fmla="*/ 90 h 152"/>
                <a:gd name="T4" fmla="*/ 29 w 171"/>
                <a:gd name="T5" fmla="*/ 51 h 152"/>
                <a:gd name="T6" fmla="*/ 69 w 171"/>
                <a:gd name="T7" fmla="*/ 84 h 152"/>
                <a:gd name="T8" fmla="*/ 133 w 171"/>
                <a:gd name="T9" fmla="*/ 0 h 152"/>
                <a:gd name="T10" fmla="*/ 171 w 171"/>
                <a:gd name="T11" fmla="*/ 29 h 152"/>
                <a:gd name="T12" fmla="*/ 77 w 171"/>
                <a:gd name="T13" fmla="*/ 152 h 152"/>
              </a:gdLst>
              <a:ahLst/>
              <a:cxnLst>
                <a:cxn ang="0">
                  <a:pos x="T0" y="T1"/>
                </a:cxn>
                <a:cxn ang="0">
                  <a:pos x="T2" y="T3"/>
                </a:cxn>
                <a:cxn ang="0">
                  <a:pos x="T4" y="T5"/>
                </a:cxn>
                <a:cxn ang="0">
                  <a:pos x="T6" y="T7"/>
                </a:cxn>
                <a:cxn ang="0">
                  <a:pos x="T8" y="T9"/>
                </a:cxn>
                <a:cxn ang="0">
                  <a:pos x="T10" y="T11"/>
                </a:cxn>
                <a:cxn ang="0">
                  <a:pos x="T12" y="T13"/>
                </a:cxn>
              </a:cxnLst>
              <a:rect l="0" t="0" r="r" b="b"/>
              <a:pathLst>
                <a:path w="171" h="152">
                  <a:moveTo>
                    <a:pt x="77" y="152"/>
                  </a:moveTo>
                  <a:lnTo>
                    <a:pt x="0" y="90"/>
                  </a:lnTo>
                  <a:lnTo>
                    <a:pt x="29" y="51"/>
                  </a:lnTo>
                  <a:lnTo>
                    <a:pt x="69" y="84"/>
                  </a:lnTo>
                  <a:lnTo>
                    <a:pt x="133" y="0"/>
                  </a:lnTo>
                  <a:lnTo>
                    <a:pt x="171" y="29"/>
                  </a:lnTo>
                  <a:lnTo>
                    <a:pt x="77" y="152"/>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75" name="Freeform 15">
              <a:extLst>
                <a:ext uri="{FF2B5EF4-FFF2-40B4-BE49-F238E27FC236}">
                  <a16:creationId xmlns:a16="http://schemas.microsoft.com/office/drawing/2014/main" id="{FD30E810-6445-2343-8A8A-7B5F86EF82C1}"/>
                </a:ext>
              </a:extLst>
            </p:cNvPr>
            <p:cNvSpPr>
              <a:spLocks/>
            </p:cNvSpPr>
            <p:nvPr/>
          </p:nvSpPr>
          <p:spPr bwMode="auto">
            <a:xfrm>
              <a:off x="-5130968" y="3699373"/>
              <a:ext cx="271463" cy="239713"/>
            </a:xfrm>
            <a:custGeom>
              <a:avLst/>
              <a:gdLst>
                <a:gd name="T0" fmla="*/ 77 w 171"/>
                <a:gd name="T1" fmla="*/ 151 h 151"/>
                <a:gd name="T2" fmla="*/ 0 w 171"/>
                <a:gd name="T3" fmla="*/ 89 h 151"/>
                <a:gd name="T4" fmla="*/ 29 w 171"/>
                <a:gd name="T5" fmla="*/ 52 h 151"/>
                <a:gd name="T6" fmla="*/ 69 w 171"/>
                <a:gd name="T7" fmla="*/ 83 h 151"/>
                <a:gd name="T8" fmla="*/ 133 w 171"/>
                <a:gd name="T9" fmla="*/ 0 h 151"/>
                <a:gd name="T10" fmla="*/ 171 w 171"/>
                <a:gd name="T11" fmla="*/ 30 h 151"/>
                <a:gd name="T12" fmla="*/ 77 w 171"/>
                <a:gd name="T13" fmla="*/ 151 h 151"/>
              </a:gdLst>
              <a:ahLst/>
              <a:cxnLst>
                <a:cxn ang="0">
                  <a:pos x="T0" y="T1"/>
                </a:cxn>
                <a:cxn ang="0">
                  <a:pos x="T2" y="T3"/>
                </a:cxn>
                <a:cxn ang="0">
                  <a:pos x="T4" y="T5"/>
                </a:cxn>
                <a:cxn ang="0">
                  <a:pos x="T6" y="T7"/>
                </a:cxn>
                <a:cxn ang="0">
                  <a:pos x="T8" y="T9"/>
                </a:cxn>
                <a:cxn ang="0">
                  <a:pos x="T10" y="T11"/>
                </a:cxn>
                <a:cxn ang="0">
                  <a:pos x="T12" y="T13"/>
                </a:cxn>
              </a:cxnLst>
              <a:rect l="0" t="0" r="r" b="b"/>
              <a:pathLst>
                <a:path w="171" h="151">
                  <a:moveTo>
                    <a:pt x="77" y="151"/>
                  </a:moveTo>
                  <a:lnTo>
                    <a:pt x="0" y="89"/>
                  </a:lnTo>
                  <a:lnTo>
                    <a:pt x="29" y="52"/>
                  </a:lnTo>
                  <a:lnTo>
                    <a:pt x="69" y="83"/>
                  </a:lnTo>
                  <a:lnTo>
                    <a:pt x="133" y="0"/>
                  </a:lnTo>
                  <a:lnTo>
                    <a:pt x="171" y="30"/>
                  </a:lnTo>
                  <a:lnTo>
                    <a:pt x="77" y="151"/>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76" name="Freeform 16">
              <a:extLst>
                <a:ext uri="{FF2B5EF4-FFF2-40B4-BE49-F238E27FC236}">
                  <a16:creationId xmlns:a16="http://schemas.microsoft.com/office/drawing/2014/main" id="{8BEF57CA-A5F0-4841-936C-A0540398BD70}"/>
                </a:ext>
              </a:extLst>
            </p:cNvPr>
            <p:cNvSpPr>
              <a:spLocks noEditPoints="1"/>
            </p:cNvSpPr>
            <p:nvPr/>
          </p:nvSpPr>
          <p:spPr bwMode="auto">
            <a:xfrm>
              <a:off x="-5377031" y="2434135"/>
              <a:ext cx="1443038" cy="1771650"/>
            </a:xfrm>
            <a:custGeom>
              <a:avLst/>
              <a:gdLst>
                <a:gd name="T0" fmla="*/ 285 w 909"/>
                <a:gd name="T1" fmla="*/ 0 h 1116"/>
                <a:gd name="T2" fmla="*/ 278 w 909"/>
                <a:gd name="T3" fmla="*/ 2 h 1116"/>
                <a:gd name="T4" fmla="*/ 270 w 909"/>
                <a:gd name="T5" fmla="*/ 4 h 1116"/>
                <a:gd name="T6" fmla="*/ 14 w 909"/>
                <a:gd name="T7" fmla="*/ 219 h 1116"/>
                <a:gd name="T8" fmla="*/ 8 w 909"/>
                <a:gd name="T9" fmla="*/ 225 h 1116"/>
                <a:gd name="T10" fmla="*/ 3 w 909"/>
                <a:gd name="T11" fmla="*/ 237 h 1116"/>
                <a:gd name="T12" fmla="*/ 0 w 909"/>
                <a:gd name="T13" fmla="*/ 243 h 1116"/>
                <a:gd name="T14" fmla="*/ 0 w 909"/>
                <a:gd name="T15" fmla="*/ 1020 h 1116"/>
                <a:gd name="T16" fmla="*/ 3 w 909"/>
                <a:gd name="T17" fmla="*/ 1040 h 1116"/>
                <a:gd name="T18" fmla="*/ 8 w 909"/>
                <a:gd name="T19" fmla="*/ 1059 h 1116"/>
                <a:gd name="T20" fmla="*/ 17 w 909"/>
                <a:gd name="T21" fmla="*/ 1075 h 1116"/>
                <a:gd name="T22" fmla="*/ 43 w 909"/>
                <a:gd name="T23" fmla="*/ 1100 h 1116"/>
                <a:gd name="T24" fmla="*/ 59 w 909"/>
                <a:gd name="T25" fmla="*/ 1109 h 1116"/>
                <a:gd name="T26" fmla="*/ 77 w 909"/>
                <a:gd name="T27" fmla="*/ 1115 h 1116"/>
                <a:gd name="T28" fmla="*/ 97 w 909"/>
                <a:gd name="T29" fmla="*/ 1116 h 1116"/>
                <a:gd name="T30" fmla="*/ 811 w 909"/>
                <a:gd name="T31" fmla="*/ 1116 h 1116"/>
                <a:gd name="T32" fmla="*/ 832 w 909"/>
                <a:gd name="T33" fmla="*/ 1115 h 1116"/>
                <a:gd name="T34" fmla="*/ 850 w 909"/>
                <a:gd name="T35" fmla="*/ 1109 h 1116"/>
                <a:gd name="T36" fmla="*/ 866 w 909"/>
                <a:gd name="T37" fmla="*/ 1100 h 1116"/>
                <a:gd name="T38" fmla="*/ 891 w 909"/>
                <a:gd name="T39" fmla="*/ 1075 h 1116"/>
                <a:gd name="T40" fmla="*/ 900 w 909"/>
                <a:gd name="T41" fmla="*/ 1059 h 1116"/>
                <a:gd name="T42" fmla="*/ 906 w 909"/>
                <a:gd name="T43" fmla="*/ 1040 h 1116"/>
                <a:gd name="T44" fmla="*/ 909 w 909"/>
                <a:gd name="T45" fmla="*/ 1020 h 1116"/>
                <a:gd name="T46" fmla="*/ 909 w 909"/>
                <a:gd name="T47" fmla="*/ 96 h 1116"/>
                <a:gd name="T48" fmla="*/ 906 w 909"/>
                <a:gd name="T49" fmla="*/ 77 h 1116"/>
                <a:gd name="T50" fmla="*/ 900 w 909"/>
                <a:gd name="T51" fmla="*/ 59 h 1116"/>
                <a:gd name="T52" fmla="*/ 891 w 909"/>
                <a:gd name="T53" fmla="*/ 43 h 1116"/>
                <a:gd name="T54" fmla="*/ 866 w 909"/>
                <a:gd name="T55" fmla="*/ 16 h 1116"/>
                <a:gd name="T56" fmla="*/ 850 w 909"/>
                <a:gd name="T57" fmla="*/ 7 h 1116"/>
                <a:gd name="T58" fmla="*/ 832 w 909"/>
                <a:gd name="T59" fmla="*/ 2 h 1116"/>
                <a:gd name="T60" fmla="*/ 811 w 909"/>
                <a:gd name="T61" fmla="*/ 0 h 1116"/>
                <a:gd name="T62" fmla="*/ 841 w 909"/>
                <a:gd name="T63" fmla="*/ 1020 h 1116"/>
                <a:gd name="T64" fmla="*/ 841 w 909"/>
                <a:gd name="T65" fmla="*/ 1026 h 1116"/>
                <a:gd name="T66" fmla="*/ 837 w 909"/>
                <a:gd name="T67" fmla="*/ 1037 h 1116"/>
                <a:gd name="T68" fmla="*/ 828 w 909"/>
                <a:gd name="T69" fmla="*/ 1046 h 1116"/>
                <a:gd name="T70" fmla="*/ 817 w 909"/>
                <a:gd name="T71" fmla="*/ 1050 h 1116"/>
                <a:gd name="T72" fmla="*/ 97 w 909"/>
                <a:gd name="T73" fmla="*/ 1050 h 1116"/>
                <a:gd name="T74" fmla="*/ 91 w 909"/>
                <a:gd name="T75" fmla="*/ 1050 h 1116"/>
                <a:gd name="T76" fmla="*/ 81 w 909"/>
                <a:gd name="T77" fmla="*/ 1046 h 1116"/>
                <a:gd name="T78" fmla="*/ 72 w 909"/>
                <a:gd name="T79" fmla="*/ 1037 h 1116"/>
                <a:gd name="T80" fmla="*/ 68 w 909"/>
                <a:gd name="T81" fmla="*/ 1026 h 1116"/>
                <a:gd name="T82" fmla="*/ 68 w 909"/>
                <a:gd name="T83" fmla="*/ 275 h 1116"/>
                <a:gd name="T84" fmla="*/ 279 w 909"/>
                <a:gd name="T85" fmla="*/ 284 h 1116"/>
                <a:gd name="T86" fmla="*/ 177 w 909"/>
                <a:gd name="T87" fmla="*/ 352 h 1116"/>
                <a:gd name="T88" fmla="*/ 347 w 909"/>
                <a:gd name="T89" fmla="*/ 68 h 1116"/>
                <a:gd name="T90" fmla="*/ 811 w 909"/>
                <a:gd name="T91" fmla="*/ 68 h 1116"/>
                <a:gd name="T92" fmla="*/ 823 w 909"/>
                <a:gd name="T93" fmla="*/ 70 h 1116"/>
                <a:gd name="T94" fmla="*/ 832 w 909"/>
                <a:gd name="T95" fmla="*/ 75 h 1116"/>
                <a:gd name="T96" fmla="*/ 838 w 909"/>
                <a:gd name="T97" fmla="*/ 86 h 1116"/>
                <a:gd name="T98" fmla="*/ 841 w 909"/>
                <a:gd name="T99" fmla="*/ 96 h 1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09" h="1116">
                  <a:moveTo>
                    <a:pt x="811" y="0"/>
                  </a:moveTo>
                  <a:lnTo>
                    <a:pt x="285" y="0"/>
                  </a:lnTo>
                  <a:lnTo>
                    <a:pt x="278" y="2"/>
                  </a:lnTo>
                  <a:lnTo>
                    <a:pt x="278" y="2"/>
                  </a:lnTo>
                  <a:lnTo>
                    <a:pt x="278" y="2"/>
                  </a:lnTo>
                  <a:lnTo>
                    <a:pt x="270" y="4"/>
                  </a:lnTo>
                  <a:lnTo>
                    <a:pt x="264" y="9"/>
                  </a:lnTo>
                  <a:lnTo>
                    <a:pt x="14" y="219"/>
                  </a:lnTo>
                  <a:lnTo>
                    <a:pt x="14" y="219"/>
                  </a:lnTo>
                  <a:lnTo>
                    <a:pt x="8" y="225"/>
                  </a:lnTo>
                  <a:lnTo>
                    <a:pt x="6" y="231"/>
                  </a:lnTo>
                  <a:lnTo>
                    <a:pt x="3" y="237"/>
                  </a:lnTo>
                  <a:lnTo>
                    <a:pt x="1" y="243"/>
                  </a:lnTo>
                  <a:lnTo>
                    <a:pt x="0" y="243"/>
                  </a:lnTo>
                  <a:lnTo>
                    <a:pt x="0" y="1020"/>
                  </a:lnTo>
                  <a:lnTo>
                    <a:pt x="0" y="1020"/>
                  </a:lnTo>
                  <a:lnTo>
                    <a:pt x="1" y="1031"/>
                  </a:lnTo>
                  <a:lnTo>
                    <a:pt x="3" y="1040"/>
                  </a:lnTo>
                  <a:lnTo>
                    <a:pt x="4" y="1050"/>
                  </a:lnTo>
                  <a:lnTo>
                    <a:pt x="8" y="1059"/>
                  </a:lnTo>
                  <a:lnTo>
                    <a:pt x="11" y="1066"/>
                  </a:lnTo>
                  <a:lnTo>
                    <a:pt x="17" y="1075"/>
                  </a:lnTo>
                  <a:lnTo>
                    <a:pt x="29" y="1088"/>
                  </a:lnTo>
                  <a:lnTo>
                    <a:pt x="43" y="1100"/>
                  </a:lnTo>
                  <a:lnTo>
                    <a:pt x="51" y="1106"/>
                  </a:lnTo>
                  <a:lnTo>
                    <a:pt x="59" y="1109"/>
                  </a:lnTo>
                  <a:lnTo>
                    <a:pt x="68" y="1114"/>
                  </a:lnTo>
                  <a:lnTo>
                    <a:pt x="77" y="1115"/>
                  </a:lnTo>
                  <a:lnTo>
                    <a:pt x="87" y="1116"/>
                  </a:lnTo>
                  <a:lnTo>
                    <a:pt x="97" y="1116"/>
                  </a:lnTo>
                  <a:lnTo>
                    <a:pt x="811" y="1116"/>
                  </a:lnTo>
                  <a:lnTo>
                    <a:pt x="811" y="1116"/>
                  </a:lnTo>
                  <a:lnTo>
                    <a:pt x="822" y="1116"/>
                  </a:lnTo>
                  <a:lnTo>
                    <a:pt x="832" y="1115"/>
                  </a:lnTo>
                  <a:lnTo>
                    <a:pt x="841" y="1114"/>
                  </a:lnTo>
                  <a:lnTo>
                    <a:pt x="850" y="1109"/>
                  </a:lnTo>
                  <a:lnTo>
                    <a:pt x="857" y="1106"/>
                  </a:lnTo>
                  <a:lnTo>
                    <a:pt x="866" y="1100"/>
                  </a:lnTo>
                  <a:lnTo>
                    <a:pt x="879" y="1088"/>
                  </a:lnTo>
                  <a:lnTo>
                    <a:pt x="891" y="1075"/>
                  </a:lnTo>
                  <a:lnTo>
                    <a:pt x="897" y="1066"/>
                  </a:lnTo>
                  <a:lnTo>
                    <a:pt x="900" y="1059"/>
                  </a:lnTo>
                  <a:lnTo>
                    <a:pt x="905" y="1050"/>
                  </a:lnTo>
                  <a:lnTo>
                    <a:pt x="906" y="1040"/>
                  </a:lnTo>
                  <a:lnTo>
                    <a:pt x="908" y="1031"/>
                  </a:lnTo>
                  <a:lnTo>
                    <a:pt x="909" y="1020"/>
                  </a:lnTo>
                  <a:lnTo>
                    <a:pt x="909" y="96"/>
                  </a:lnTo>
                  <a:lnTo>
                    <a:pt x="909" y="96"/>
                  </a:lnTo>
                  <a:lnTo>
                    <a:pt x="908" y="87"/>
                  </a:lnTo>
                  <a:lnTo>
                    <a:pt x="906" y="77"/>
                  </a:lnTo>
                  <a:lnTo>
                    <a:pt x="905" y="68"/>
                  </a:lnTo>
                  <a:lnTo>
                    <a:pt x="900" y="59"/>
                  </a:lnTo>
                  <a:lnTo>
                    <a:pt x="897" y="50"/>
                  </a:lnTo>
                  <a:lnTo>
                    <a:pt x="891" y="43"/>
                  </a:lnTo>
                  <a:lnTo>
                    <a:pt x="879" y="28"/>
                  </a:lnTo>
                  <a:lnTo>
                    <a:pt x="866" y="16"/>
                  </a:lnTo>
                  <a:lnTo>
                    <a:pt x="857" y="12"/>
                  </a:lnTo>
                  <a:lnTo>
                    <a:pt x="850" y="7"/>
                  </a:lnTo>
                  <a:lnTo>
                    <a:pt x="841" y="4"/>
                  </a:lnTo>
                  <a:lnTo>
                    <a:pt x="832" y="2"/>
                  </a:lnTo>
                  <a:lnTo>
                    <a:pt x="822" y="0"/>
                  </a:lnTo>
                  <a:lnTo>
                    <a:pt x="811" y="0"/>
                  </a:lnTo>
                  <a:lnTo>
                    <a:pt x="811" y="0"/>
                  </a:lnTo>
                  <a:close/>
                  <a:moveTo>
                    <a:pt x="841" y="1020"/>
                  </a:moveTo>
                  <a:lnTo>
                    <a:pt x="841" y="1020"/>
                  </a:lnTo>
                  <a:lnTo>
                    <a:pt x="841" y="1026"/>
                  </a:lnTo>
                  <a:lnTo>
                    <a:pt x="838" y="1032"/>
                  </a:lnTo>
                  <a:lnTo>
                    <a:pt x="837" y="1037"/>
                  </a:lnTo>
                  <a:lnTo>
                    <a:pt x="832" y="1041"/>
                  </a:lnTo>
                  <a:lnTo>
                    <a:pt x="828" y="1046"/>
                  </a:lnTo>
                  <a:lnTo>
                    <a:pt x="823" y="1047"/>
                  </a:lnTo>
                  <a:lnTo>
                    <a:pt x="817" y="1050"/>
                  </a:lnTo>
                  <a:lnTo>
                    <a:pt x="811" y="1050"/>
                  </a:lnTo>
                  <a:lnTo>
                    <a:pt x="97" y="1050"/>
                  </a:lnTo>
                  <a:lnTo>
                    <a:pt x="97" y="1050"/>
                  </a:lnTo>
                  <a:lnTo>
                    <a:pt x="91" y="1050"/>
                  </a:lnTo>
                  <a:lnTo>
                    <a:pt x="85" y="1047"/>
                  </a:lnTo>
                  <a:lnTo>
                    <a:pt x="81" y="1046"/>
                  </a:lnTo>
                  <a:lnTo>
                    <a:pt x="77" y="1041"/>
                  </a:lnTo>
                  <a:lnTo>
                    <a:pt x="72" y="1037"/>
                  </a:lnTo>
                  <a:lnTo>
                    <a:pt x="71" y="1032"/>
                  </a:lnTo>
                  <a:lnTo>
                    <a:pt x="68" y="1026"/>
                  </a:lnTo>
                  <a:lnTo>
                    <a:pt x="68" y="1020"/>
                  </a:lnTo>
                  <a:lnTo>
                    <a:pt x="68" y="275"/>
                  </a:lnTo>
                  <a:lnTo>
                    <a:pt x="279" y="98"/>
                  </a:lnTo>
                  <a:lnTo>
                    <a:pt x="279" y="284"/>
                  </a:lnTo>
                  <a:lnTo>
                    <a:pt x="177" y="284"/>
                  </a:lnTo>
                  <a:lnTo>
                    <a:pt x="177" y="352"/>
                  </a:lnTo>
                  <a:lnTo>
                    <a:pt x="346" y="352"/>
                  </a:lnTo>
                  <a:lnTo>
                    <a:pt x="347" y="68"/>
                  </a:lnTo>
                  <a:lnTo>
                    <a:pt x="811" y="68"/>
                  </a:lnTo>
                  <a:lnTo>
                    <a:pt x="811" y="68"/>
                  </a:lnTo>
                  <a:lnTo>
                    <a:pt x="817" y="68"/>
                  </a:lnTo>
                  <a:lnTo>
                    <a:pt x="823" y="70"/>
                  </a:lnTo>
                  <a:lnTo>
                    <a:pt x="828" y="73"/>
                  </a:lnTo>
                  <a:lnTo>
                    <a:pt x="832" y="75"/>
                  </a:lnTo>
                  <a:lnTo>
                    <a:pt x="837" y="80"/>
                  </a:lnTo>
                  <a:lnTo>
                    <a:pt x="838" y="86"/>
                  </a:lnTo>
                  <a:lnTo>
                    <a:pt x="841" y="90"/>
                  </a:lnTo>
                  <a:lnTo>
                    <a:pt x="841" y="96"/>
                  </a:lnTo>
                  <a:lnTo>
                    <a:pt x="841" y="1020"/>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77" name="Freeform 17">
              <a:extLst>
                <a:ext uri="{FF2B5EF4-FFF2-40B4-BE49-F238E27FC236}">
                  <a16:creationId xmlns:a16="http://schemas.microsoft.com/office/drawing/2014/main" id="{D62B4827-43E1-5543-8A49-B0D32EF05D99}"/>
                </a:ext>
              </a:extLst>
            </p:cNvPr>
            <p:cNvSpPr>
              <a:spLocks/>
            </p:cNvSpPr>
            <p:nvPr/>
          </p:nvSpPr>
          <p:spPr bwMode="auto">
            <a:xfrm>
              <a:off x="-4773781" y="3800973"/>
              <a:ext cx="585788" cy="104775"/>
            </a:xfrm>
            <a:custGeom>
              <a:avLst/>
              <a:gdLst>
                <a:gd name="T0" fmla="*/ 335 w 369"/>
                <a:gd name="T1" fmla="*/ 66 h 66"/>
                <a:gd name="T2" fmla="*/ 34 w 369"/>
                <a:gd name="T3" fmla="*/ 66 h 66"/>
                <a:gd name="T4" fmla="*/ 34 w 369"/>
                <a:gd name="T5" fmla="*/ 66 h 66"/>
                <a:gd name="T6" fmla="*/ 26 w 369"/>
                <a:gd name="T7" fmla="*/ 66 h 66"/>
                <a:gd name="T8" fmla="*/ 20 w 369"/>
                <a:gd name="T9" fmla="*/ 65 h 66"/>
                <a:gd name="T10" fmla="*/ 14 w 369"/>
                <a:gd name="T11" fmla="*/ 60 h 66"/>
                <a:gd name="T12" fmla="*/ 9 w 369"/>
                <a:gd name="T13" fmla="*/ 57 h 66"/>
                <a:gd name="T14" fmla="*/ 6 w 369"/>
                <a:gd name="T15" fmla="*/ 51 h 66"/>
                <a:gd name="T16" fmla="*/ 3 w 369"/>
                <a:gd name="T17" fmla="*/ 46 h 66"/>
                <a:gd name="T18" fmla="*/ 0 w 369"/>
                <a:gd name="T19" fmla="*/ 40 h 66"/>
                <a:gd name="T20" fmla="*/ 0 w 369"/>
                <a:gd name="T21" fmla="*/ 34 h 66"/>
                <a:gd name="T22" fmla="*/ 0 w 369"/>
                <a:gd name="T23" fmla="*/ 34 h 66"/>
                <a:gd name="T24" fmla="*/ 0 w 369"/>
                <a:gd name="T25" fmla="*/ 26 h 66"/>
                <a:gd name="T26" fmla="*/ 3 w 369"/>
                <a:gd name="T27" fmla="*/ 20 h 66"/>
                <a:gd name="T28" fmla="*/ 6 w 369"/>
                <a:gd name="T29" fmla="*/ 14 h 66"/>
                <a:gd name="T30" fmla="*/ 9 w 369"/>
                <a:gd name="T31" fmla="*/ 9 h 66"/>
                <a:gd name="T32" fmla="*/ 14 w 369"/>
                <a:gd name="T33" fmla="*/ 6 h 66"/>
                <a:gd name="T34" fmla="*/ 20 w 369"/>
                <a:gd name="T35" fmla="*/ 3 h 66"/>
                <a:gd name="T36" fmla="*/ 26 w 369"/>
                <a:gd name="T37" fmla="*/ 0 h 66"/>
                <a:gd name="T38" fmla="*/ 34 w 369"/>
                <a:gd name="T39" fmla="*/ 0 h 66"/>
                <a:gd name="T40" fmla="*/ 335 w 369"/>
                <a:gd name="T41" fmla="*/ 0 h 66"/>
                <a:gd name="T42" fmla="*/ 335 w 369"/>
                <a:gd name="T43" fmla="*/ 0 h 66"/>
                <a:gd name="T44" fmla="*/ 343 w 369"/>
                <a:gd name="T45" fmla="*/ 0 h 66"/>
                <a:gd name="T46" fmla="*/ 349 w 369"/>
                <a:gd name="T47" fmla="*/ 3 h 66"/>
                <a:gd name="T48" fmla="*/ 355 w 369"/>
                <a:gd name="T49" fmla="*/ 6 h 66"/>
                <a:gd name="T50" fmla="*/ 359 w 369"/>
                <a:gd name="T51" fmla="*/ 9 h 66"/>
                <a:gd name="T52" fmla="*/ 363 w 369"/>
                <a:gd name="T53" fmla="*/ 14 h 66"/>
                <a:gd name="T54" fmla="*/ 366 w 369"/>
                <a:gd name="T55" fmla="*/ 20 h 66"/>
                <a:gd name="T56" fmla="*/ 369 w 369"/>
                <a:gd name="T57" fmla="*/ 26 h 66"/>
                <a:gd name="T58" fmla="*/ 369 w 369"/>
                <a:gd name="T59" fmla="*/ 34 h 66"/>
                <a:gd name="T60" fmla="*/ 369 w 369"/>
                <a:gd name="T61" fmla="*/ 34 h 66"/>
                <a:gd name="T62" fmla="*/ 369 w 369"/>
                <a:gd name="T63" fmla="*/ 40 h 66"/>
                <a:gd name="T64" fmla="*/ 366 w 369"/>
                <a:gd name="T65" fmla="*/ 46 h 66"/>
                <a:gd name="T66" fmla="*/ 363 w 369"/>
                <a:gd name="T67" fmla="*/ 51 h 66"/>
                <a:gd name="T68" fmla="*/ 359 w 369"/>
                <a:gd name="T69" fmla="*/ 57 h 66"/>
                <a:gd name="T70" fmla="*/ 355 w 369"/>
                <a:gd name="T71" fmla="*/ 60 h 66"/>
                <a:gd name="T72" fmla="*/ 349 w 369"/>
                <a:gd name="T73" fmla="*/ 65 h 66"/>
                <a:gd name="T74" fmla="*/ 343 w 369"/>
                <a:gd name="T75" fmla="*/ 66 h 66"/>
                <a:gd name="T76" fmla="*/ 335 w 369"/>
                <a:gd name="T77" fmla="*/ 66 h 66"/>
                <a:gd name="T78" fmla="*/ 335 w 369"/>
                <a:gd name="T79"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69" h="66">
                  <a:moveTo>
                    <a:pt x="335" y="66"/>
                  </a:moveTo>
                  <a:lnTo>
                    <a:pt x="34" y="66"/>
                  </a:lnTo>
                  <a:lnTo>
                    <a:pt x="34" y="66"/>
                  </a:lnTo>
                  <a:lnTo>
                    <a:pt x="26" y="66"/>
                  </a:lnTo>
                  <a:lnTo>
                    <a:pt x="20" y="65"/>
                  </a:lnTo>
                  <a:lnTo>
                    <a:pt x="14" y="60"/>
                  </a:lnTo>
                  <a:lnTo>
                    <a:pt x="9" y="57"/>
                  </a:lnTo>
                  <a:lnTo>
                    <a:pt x="6" y="51"/>
                  </a:lnTo>
                  <a:lnTo>
                    <a:pt x="3" y="46"/>
                  </a:lnTo>
                  <a:lnTo>
                    <a:pt x="0" y="40"/>
                  </a:lnTo>
                  <a:lnTo>
                    <a:pt x="0" y="34"/>
                  </a:lnTo>
                  <a:lnTo>
                    <a:pt x="0" y="34"/>
                  </a:lnTo>
                  <a:lnTo>
                    <a:pt x="0" y="26"/>
                  </a:lnTo>
                  <a:lnTo>
                    <a:pt x="3" y="20"/>
                  </a:lnTo>
                  <a:lnTo>
                    <a:pt x="6" y="14"/>
                  </a:lnTo>
                  <a:lnTo>
                    <a:pt x="9" y="9"/>
                  </a:lnTo>
                  <a:lnTo>
                    <a:pt x="14" y="6"/>
                  </a:lnTo>
                  <a:lnTo>
                    <a:pt x="20" y="3"/>
                  </a:lnTo>
                  <a:lnTo>
                    <a:pt x="26" y="0"/>
                  </a:lnTo>
                  <a:lnTo>
                    <a:pt x="34" y="0"/>
                  </a:lnTo>
                  <a:lnTo>
                    <a:pt x="335" y="0"/>
                  </a:lnTo>
                  <a:lnTo>
                    <a:pt x="335" y="0"/>
                  </a:lnTo>
                  <a:lnTo>
                    <a:pt x="343" y="0"/>
                  </a:lnTo>
                  <a:lnTo>
                    <a:pt x="349" y="3"/>
                  </a:lnTo>
                  <a:lnTo>
                    <a:pt x="355" y="6"/>
                  </a:lnTo>
                  <a:lnTo>
                    <a:pt x="359" y="9"/>
                  </a:lnTo>
                  <a:lnTo>
                    <a:pt x="363" y="14"/>
                  </a:lnTo>
                  <a:lnTo>
                    <a:pt x="366" y="20"/>
                  </a:lnTo>
                  <a:lnTo>
                    <a:pt x="369" y="26"/>
                  </a:lnTo>
                  <a:lnTo>
                    <a:pt x="369" y="34"/>
                  </a:lnTo>
                  <a:lnTo>
                    <a:pt x="369" y="34"/>
                  </a:lnTo>
                  <a:lnTo>
                    <a:pt x="369" y="40"/>
                  </a:lnTo>
                  <a:lnTo>
                    <a:pt x="366" y="46"/>
                  </a:lnTo>
                  <a:lnTo>
                    <a:pt x="363" y="51"/>
                  </a:lnTo>
                  <a:lnTo>
                    <a:pt x="359" y="57"/>
                  </a:lnTo>
                  <a:lnTo>
                    <a:pt x="355" y="60"/>
                  </a:lnTo>
                  <a:lnTo>
                    <a:pt x="349" y="65"/>
                  </a:lnTo>
                  <a:lnTo>
                    <a:pt x="343" y="66"/>
                  </a:lnTo>
                  <a:lnTo>
                    <a:pt x="335" y="66"/>
                  </a:lnTo>
                  <a:lnTo>
                    <a:pt x="335" y="66"/>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78" name="Freeform 18">
              <a:extLst>
                <a:ext uri="{FF2B5EF4-FFF2-40B4-BE49-F238E27FC236}">
                  <a16:creationId xmlns:a16="http://schemas.microsoft.com/office/drawing/2014/main" id="{E266FF15-28D6-4842-80FC-6ADAFEF62D53}"/>
                </a:ext>
              </a:extLst>
            </p:cNvPr>
            <p:cNvSpPr>
              <a:spLocks/>
            </p:cNvSpPr>
            <p:nvPr/>
          </p:nvSpPr>
          <p:spPr bwMode="auto">
            <a:xfrm>
              <a:off x="-4773781" y="3502523"/>
              <a:ext cx="585788" cy="107950"/>
            </a:xfrm>
            <a:custGeom>
              <a:avLst/>
              <a:gdLst>
                <a:gd name="T0" fmla="*/ 335 w 369"/>
                <a:gd name="T1" fmla="*/ 68 h 68"/>
                <a:gd name="T2" fmla="*/ 34 w 369"/>
                <a:gd name="T3" fmla="*/ 68 h 68"/>
                <a:gd name="T4" fmla="*/ 34 w 369"/>
                <a:gd name="T5" fmla="*/ 68 h 68"/>
                <a:gd name="T6" fmla="*/ 26 w 369"/>
                <a:gd name="T7" fmla="*/ 66 h 68"/>
                <a:gd name="T8" fmla="*/ 20 w 369"/>
                <a:gd name="T9" fmla="*/ 65 h 68"/>
                <a:gd name="T10" fmla="*/ 14 w 369"/>
                <a:gd name="T11" fmla="*/ 62 h 68"/>
                <a:gd name="T12" fmla="*/ 9 w 369"/>
                <a:gd name="T13" fmla="*/ 58 h 68"/>
                <a:gd name="T14" fmla="*/ 6 w 369"/>
                <a:gd name="T15" fmla="*/ 53 h 68"/>
                <a:gd name="T16" fmla="*/ 3 w 369"/>
                <a:gd name="T17" fmla="*/ 47 h 68"/>
                <a:gd name="T18" fmla="*/ 0 w 369"/>
                <a:gd name="T19" fmla="*/ 41 h 68"/>
                <a:gd name="T20" fmla="*/ 0 w 369"/>
                <a:gd name="T21" fmla="*/ 34 h 68"/>
                <a:gd name="T22" fmla="*/ 0 w 369"/>
                <a:gd name="T23" fmla="*/ 34 h 68"/>
                <a:gd name="T24" fmla="*/ 0 w 369"/>
                <a:gd name="T25" fmla="*/ 28 h 68"/>
                <a:gd name="T26" fmla="*/ 3 w 369"/>
                <a:gd name="T27" fmla="*/ 21 h 68"/>
                <a:gd name="T28" fmla="*/ 6 w 369"/>
                <a:gd name="T29" fmla="*/ 15 h 68"/>
                <a:gd name="T30" fmla="*/ 9 w 369"/>
                <a:gd name="T31" fmla="*/ 10 h 68"/>
                <a:gd name="T32" fmla="*/ 14 w 369"/>
                <a:gd name="T33" fmla="*/ 6 h 68"/>
                <a:gd name="T34" fmla="*/ 20 w 369"/>
                <a:gd name="T35" fmla="*/ 3 h 68"/>
                <a:gd name="T36" fmla="*/ 26 w 369"/>
                <a:gd name="T37" fmla="*/ 1 h 68"/>
                <a:gd name="T38" fmla="*/ 34 w 369"/>
                <a:gd name="T39" fmla="*/ 0 h 68"/>
                <a:gd name="T40" fmla="*/ 335 w 369"/>
                <a:gd name="T41" fmla="*/ 0 h 68"/>
                <a:gd name="T42" fmla="*/ 335 w 369"/>
                <a:gd name="T43" fmla="*/ 0 h 68"/>
                <a:gd name="T44" fmla="*/ 343 w 369"/>
                <a:gd name="T45" fmla="*/ 1 h 68"/>
                <a:gd name="T46" fmla="*/ 349 w 369"/>
                <a:gd name="T47" fmla="*/ 3 h 68"/>
                <a:gd name="T48" fmla="*/ 355 w 369"/>
                <a:gd name="T49" fmla="*/ 6 h 68"/>
                <a:gd name="T50" fmla="*/ 359 w 369"/>
                <a:gd name="T51" fmla="*/ 10 h 68"/>
                <a:gd name="T52" fmla="*/ 363 w 369"/>
                <a:gd name="T53" fmla="*/ 15 h 68"/>
                <a:gd name="T54" fmla="*/ 366 w 369"/>
                <a:gd name="T55" fmla="*/ 21 h 68"/>
                <a:gd name="T56" fmla="*/ 369 w 369"/>
                <a:gd name="T57" fmla="*/ 28 h 68"/>
                <a:gd name="T58" fmla="*/ 369 w 369"/>
                <a:gd name="T59" fmla="*/ 34 h 68"/>
                <a:gd name="T60" fmla="*/ 369 w 369"/>
                <a:gd name="T61" fmla="*/ 34 h 68"/>
                <a:gd name="T62" fmla="*/ 369 w 369"/>
                <a:gd name="T63" fmla="*/ 41 h 68"/>
                <a:gd name="T64" fmla="*/ 366 w 369"/>
                <a:gd name="T65" fmla="*/ 47 h 68"/>
                <a:gd name="T66" fmla="*/ 363 w 369"/>
                <a:gd name="T67" fmla="*/ 53 h 68"/>
                <a:gd name="T68" fmla="*/ 359 w 369"/>
                <a:gd name="T69" fmla="*/ 58 h 68"/>
                <a:gd name="T70" fmla="*/ 355 w 369"/>
                <a:gd name="T71" fmla="*/ 62 h 68"/>
                <a:gd name="T72" fmla="*/ 349 w 369"/>
                <a:gd name="T73" fmla="*/ 65 h 68"/>
                <a:gd name="T74" fmla="*/ 343 w 369"/>
                <a:gd name="T75" fmla="*/ 66 h 68"/>
                <a:gd name="T76" fmla="*/ 335 w 369"/>
                <a:gd name="T77" fmla="*/ 68 h 68"/>
                <a:gd name="T78" fmla="*/ 335 w 369"/>
                <a:gd name="T79"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69" h="68">
                  <a:moveTo>
                    <a:pt x="335" y="68"/>
                  </a:moveTo>
                  <a:lnTo>
                    <a:pt x="34" y="68"/>
                  </a:lnTo>
                  <a:lnTo>
                    <a:pt x="34" y="68"/>
                  </a:lnTo>
                  <a:lnTo>
                    <a:pt x="26" y="66"/>
                  </a:lnTo>
                  <a:lnTo>
                    <a:pt x="20" y="65"/>
                  </a:lnTo>
                  <a:lnTo>
                    <a:pt x="14" y="62"/>
                  </a:lnTo>
                  <a:lnTo>
                    <a:pt x="9" y="58"/>
                  </a:lnTo>
                  <a:lnTo>
                    <a:pt x="6" y="53"/>
                  </a:lnTo>
                  <a:lnTo>
                    <a:pt x="3" y="47"/>
                  </a:lnTo>
                  <a:lnTo>
                    <a:pt x="0" y="41"/>
                  </a:lnTo>
                  <a:lnTo>
                    <a:pt x="0" y="34"/>
                  </a:lnTo>
                  <a:lnTo>
                    <a:pt x="0" y="34"/>
                  </a:lnTo>
                  <a:lnTo>
                    <a:pt x="0" y="28"/>
                  </a:lnTo>
                  <a:lnTo>
                    <a:pt x="3" y="21"/>
                  </a:lnTo>
                  <a:lnTo>
                    <a:pt x="6" y="15"/>
                  </a:lnTo>
                  <a:lnTo>
                    <a:pt x="9" y="10"/>
                  </a:lnTo>
                  <a:lnTo>
                    <a:pt x="14" y="6"/>
                  </a:lnTo>
                  <a:lnTo>
                    <a:pt x="20" y="3"/>
                  </a:lnTo>
                  <a:lnTo>
                    <a:pt x="26" y="1"/>
                  </a:lnTo>
                  <a:lnTo>
                    <a:pt x="34" y="0"/>
                  </a:lnTo>
                  <a:lnTo>
                    <a:pt x="335" y="0"/>
                  </a:lnTo>
                  <a:lnTo>
                    <a:pt x="335" y="0"/>
                  </a:lnTo>
                  <a:lnTo>
                    <a:pt x="343" y="1"/>
                  </a:lnTo>
                  <a:lnTo>
                    <a:pt x="349" y="3"/>
                  </a:lnTo>
                  <a:lnTo>
                    <a:pt x="355" y="6"/>
                  </a:lnTo>
                  <a:lnTo>
                    <a:pt x="359" y="10"/>
                  </a:lnTo>
                  <a:lnTo>
                    <a:pt x="363" y="15"/>
                  </a:lnTo>
                  <a:lnTo>
                    <a:pt x="366" y="21"/>
                  </a:lnTo>
                  <a:lnTo>
                    <a:pt x="369" y="28"/>
                  </a:lnTo>
                  <a:lnTo>
                    <a:pt x="369" y="34"/>
                  </a:lnTo>
                  <a:lnTo>
                    <a:pt x="369" y="34"/>
                  </a:lnTo>
                  <a:lnTo>
                    <a:pt x="369" y="41"/>
                  </a:lnTo>
                  <a:lnTo>
                    <a:pt x="366" y="47"/>
                  </a:lnTo>
                  <a:lnTo>
                    <a:pt x="363" y="53"/>
                  </a:lnTo>
                  <a:lnTo>
                    <a:pt x="359" y="58"/>
                  </a:lnTo>
                  <a:lnTo>
                    <a:pt x="355" y="62"/>
                  </a:lnTo>
                  <a:lnTo>
                    <a:pt x="349" y="65"/>
                  </a:lnTo>
                  <a:lnTo>
                    <a:pt x="343" y="66"/>
                  </a:lnTo>
                  <a:lnTo>
                    <a:pt x="335" y="68"/>
                  </a:lnTo>
                  <a:lnTo>
                    <a:pt x="335" y="68"/>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83" name="Freeform 19">
              <a:extLst>
                <a:ext uri="{FF2B5EF4-FFF2-40B4-BE49-F238E27FC236}">
                  <a16:creationId xmlns:a16="http://schemas.microsoft.com/office/drawing/2014/main" id="{9EA87019-3DCA-5C43-A870-A3B72B84E4A3}"/>
                </a:ext>
              </a:extLst>
            </p:cNvPr>
            <p:cNvSpPr>
              <a:spLocks/>
            </p:cNvSpPr>
            <p:nvPr/>
          </p:nvSpPr>
          <p:spPr bwMode="auto">
            <a:xfrm>
              <a:off x="-4773781" y="3207248"/>
              <a:ext cx="585788" cy="104775"/>
            </a:xfrm>
            <a:custGeom>
              <a:avLst/>
              <a:gdLst>
                <a:gd name="T0" fmla="*/ 335 w 369"/>
                <a:gd name="T1" fmla="*/ 66 h 66"/>
                <a:gd name="T2" fmla="*/ 34 w 369"/>
                <a:gd name="T3" fmla="*/ 66 h 66"/>
                <a:gd name="T4" fmla="*/ 34 w 369"/>
                <a:gd name="T5" fmla="*/ 66 h 66"/>
                <a:gd name="T6" fmla="*/ 26 w 369"/>
                <a:gd name="T7" fmla="*/ 66 h 66"/>
                <a:gd name="T8" fmla="*/ 20 w 369"/>
                <a:gd name="T9" fmla="*/ 65 h 66"/>
                <a:gd name="T10" fmla="*/ 14 w 369"/>
                <a:gd name="T11" fmla="*/ 62 h 66"/>
                <a:gd name="T12" fmla="*/ 9 w 369"/>
                <a:gd name="T13" fmla="*/ 57 h 66"/>
                <a:gd name="T14" fmla="*/ 6 w 369"/>
                <a:gd name="T15" fmla="*/ 51 h 66"/>
                <a:gd name="T16" fmla="*/ 3 w 369"/>
                <a:gd name="T17" fmla="*/ 47 h 66"/>
                <a:gd name="T18" fmla="*/ 0 w 369"/>
                <a:gd name="T19" fmla="*/ 39 h 66"/>
                <a:gd name="T20" fmla="*/ 0 w 369"/>
                <a:gd name="T21" fmla="*/ 34 h 66"/>
                <a:gd name="T22" fmla="*/ 0 w 369"/>
                <a:gd name="T23" fmla="*/ 34 h 66"/>
                <a:gd name="T24" fmla="*/ 0 w 369"/>
                <a:gd name="T25" fmla="*/ 26 h 66"/>
                <a:gd name="T26" fmla="*/ 3 w 369"/>
                <a:gd name="T27" fmla="*/ 20 h 66"/>
                <a:gd name="T28" fmla="*/ 6 w 369"/>
                <a:gd name="T29" fmla="*/ 14 h 66"/>
                <a:gd name="T30" fmla="*/ 9 w 369"/>
                <a:gd name="T31" fmla="*/ 10 h 66"/>
                <a:gd name="T32" fmla="*/ 14 w 369"/>
                <a:gd name="T33" fmla="*/ 5 h 66"/>
                <a:gd name="T34" fmla="*/ 20 w 369"/>
                <a:gd name="T35" fmla="*/ 3 h 66"/>
                <a:gd name="T36" fmla="*/ 26 w 369"/>
                <a:gd name="T37" fmla="*/ 0 h 66"/>
                <a:gd name="T38" fmla="*/ 34 w 369"/>
                <a:gd name="T39" fmla="*/ 0 h 66"/>
                <a:gd name="T40" fmla="*/ 335 w 369"/>
                <a:gd name="T41" fmla="*/ 0 h 66"/>
                <a:gd name="T42" fmla="*/ 335 w 369"/>
                <a:gd name="T43" fmla="*/ 0 h 66"/>
                <a:gd name="T44" fmla="*/ 343 w 369"/>
                <a:gd name="T45" fmla="*/ 0 h 66"/>
                <a:gd name="T46" fmla="*/ 349 w 369"/>
                <a:gd name="T47" fmla="*/ 3 h 66"/>
                <a:gd name="T48" fmla="*/ 355 w 369"/>
                <a:gd name="T49" fmla="*/ 5 h 66"/>
                <a:gd name="T50" fmla="*/ 359 w 369"/>
                <a:gd name="T51" fmla="*/ 10 h 66"/>
                <a:gd name="T52" fmla="*/ 363 w 369"/>
                <a:gd name="T53" fmla="*/ 14 h 66"/>
                <a:gd name="T54" fmla="*/ 366 w 369"/>
                <a:gd name="T55" fmla="*/ 20 h 66"/>
                <a:gd name="T56" fmla="*/ 369 w 369"/>
                <a:gd name="T57" fmla="*/ 26 h 66"/>
                <a:gd name="T58" fmla="*/ 369 w 369"/>
                <a:gd name="T59" fmla="*/ 34 h 66"/>
                <a:gd name="T60" fmla="*/ 369 w 369"/>
                <a:gd name="T61" fmla="*/ 34 h 66"/>
                <a:gd name="T62" fmla="*/ 369 w 369"/>
                <a:gd name="T63" fmla="*/ 39 h 66"/>
                <a:gd name="T64" fmla="*/ 366 w 369"/>
                <a:gd name="T65" fmla="*/ 47 h 66"/>
                <a:gd name="T66" fmla="*/ 363 w 369"/>
                <a:gd name="T67" fmla="*/ 51 h 66"/>
                <a:gd name="T68" fmla="*/ 359 w 369"/>
                <a:gd name="T69" fmla="*/ 57 h 66"/>
                <a:gd name="T70" fmla="*/ 355 w 369"/>
                <a:gd name="T71" fmla="*/ 62 h 66"/>
                <a:gd name="T72" fmla="*/ 349 w 369"/>
                <a:gd name="T73" fmla="*/ 65 h 66"/>
                <a:gd name="T74" fmla="*/ 343 w 369"/>
                <a:gd name="T75" fmla="*/ 66 h 66"/>
                <a:gd name="T76" fmla="*/ 335 w 369"/>
                <a:gd name="T77" fmla="*/ 66 h 66"/>
                <a:gd name="T78" fmla="*/ 335 w 369"/>
                <a:gd name="T79"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69" h="66">
                  <a:moveTo>
                    <a:pt x="335" y="66"/>
                  </a:moveTo>
                  <a:lnTo>
                    <a:pt x="34" y="66"/>
                  </a:lnTo>
                  <a:lnTo>
                    <a:pt x="34" y="66"/>
                  </a:lnTo>
                  <a:lnTo>
                    <a:pt x="26" y="66"/>
                  </a:lnTo>
                  <a:lnTo>
                    <a:pt x="20" y="65"/>
                  </a:lnTo>
                  <a:lnTo>
                    <a:pt x="14" y="62"/>
                  </a:lnTo>
                  <a:lnTo>
                    <a:pt x="9" y="57"/>
                  </a:lnTo>
                  <a:lnTo>
                    <a:pt x="6" y="51"/>
                  </a:lnTo>
                  <a:lnTo>
                    <a:pt x="3" y="47"/>
                  </a:lnTo>
                  <a:lnTo>
                    <a:pt x="0" y="39"/>
                  </a:lnTo>
                  <a:lnTo>
                    <a:pt x="0" y="34"/>
                  </a:lnTo>
                  <a:lnTo>
                    <a:pt x="0" y="34"/>
                  </a:lnTo>
                  <a:lnTo>
                    <a:pt x="0" y="26"/>
                  </a:lnTo>
                  <a:lnTo>
                    <a:pt x="3" y="20"/>
                  </a:lnTo>
                  <a:lnTo>
                    <a:pt x="6" y="14"/>
                  </a:lnTo>
                  <a:lnTo>
                    <a:pt x="9" y="10"/>
                  </a:lnTo>
                  <a:lnTo>
                    <a:pt x="14" y="5"/>
                  </a:lnTo>
                  <a:lnTo>
                    <a:pt x="20" y="3"/>
                  </a:lnTo>
                  <a:lnTo>
                    <a:pt x="26" y="0"/>
                  </a:lnTo>
                  <a:lnTo>
                    <a:pt x="34" y="0"/>
                  </a:lnTo>
                  <a:lnTo>
                    <a:pt x="335" y="0"/>
                  </a:lnTo>
                  <a:lnTo>
                    <a:pt x="335" y="0"/>
                  </a:lnTo>
                  <a:lnTo>
                    <a:pt x="343" y="0"/>
                  </a:lnTo>
                  <a:lnTo>
                    <a:pt x="349" y="3"/>
                  </a:lnTo>
                  <a:lnTo>
                    <a:pt x="355" y="5"/>
                  </a:lnTo>
                  <a:lnTo>
                    <a:pt x="359" y="10"/>
                  </a:lnTo>
                  <a:lnTo>
                    <a:pt x="363" y="14"/>
                  </a:lnTo>
                  <a:lnTo>
                    <a:pt x="366" y="20"/>
                  </a:lnTo>
                  <a:lnTo>
                    <a:pt x="369" y="26"/>
                  </a:lnTo>
                  <a:lnTo>
                    <a:pt x="369" y="34"/>
                  </a:lnTo>
                  <a:lnTo>
                    <a:pt x="369" y="34"/>
                  </a:lnTo>
                  <a:lnTo>
                    <a:pt x="369" y="39"/>
                  </a:lnTo>
                  <a:lnTo>
                    <a:pt x="366" y="47"/>
                  </a:lnTo>
                  <a:lnTo>
                    <a:pt x="363" y="51"/>
                  </a:lnTo>
                  <a:lnTo>
                    <a:pt x="359" y="57"/>
                  </a:lnTo>
                  <a:lnTo>
                    <a:pt x="355" y="62"/>
                  </a:lnTo>
                  <a:lnTo>
                    <a:pt x="349" y="65"/>
                  </a:lnTo>
                  <a:lnTo>
                    <a:pt x="343" y="66"/>
                  </a:lnTo>
                  <a:lnTo>
                    <a:pt x="335" y="66"/>
                  </a:lnTo>
                  <a:lnTo>
                    <a:pt x="335" y="66"/>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grpSp>
      <p:grpSp>
        <p:nvGrpSpPr>
          <p:cNvPr id="84" name="Group 83">
            <a:extLst>
              <a:ext uri="{FF2B5EF4-FFF2-40B4-BE49-F238E27FC236}">
                <a16:creationId xmlns:a16="http://schemas.microsoft.com/office/drawing/2014/main" id="{9D3C90A7-97E5-F54F-B856-3CAA61A194BA}"/>
              </a:ext>
            </a:extLst>
          </p:cNvPr>
          <p:cNvGrpSpPr/>
          <p:nvPr/>
        </p:nvGrpSpPr>
        <p:grpSpPr>
          <a:xfrm>
            <a:off x="351607" y="4580392"/>
            <a:ext cx="4577232" cy="571500"/>
            <a:chOff x="360363" y="1709738"/>
            <a:chExt cx="9475763" cy="571500"/>
          </a:xfrm>
        </p:grpSpPr>
        <p:sp>
          <p:nvSpPr>
            <p:cNvPr id="85" name="Rectangle 84">
              <a:extLst>
                <a:ext uri="{FF2B5EF4-FFF2-40B4-BE49-F238E27FC236}">
                  <a16:creationId xmlns:a16="http://schemas.microsoft.com/office/drawing/2014/main" id="{14AE44DD-A0ED-DD4F-A6AD-6EFD772C821C}"/>
                </a:ext>
              </a:extLst>
            </p:cNvPr>
            <p:cNvSpPr/>
            <p:nvPr/>
          </p:nvSpPr>
          <p:spPr>
            <a:xfrm>
              <a:off x="1537066" y="1709738"/>
              <a:ext cx="4463680" cy="571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91440" bIns="0" numCol="1" spcCol="0" rtlCol="0" fromWordArt="0" anchor="ctr" anchorCtr="0" forceAA="0" compatLnSpc="1">
              <a:prstTxWarp prst="textNoShape">
                <a:avLst/>
              </a:prstTxWarp>
              <a:noAutofit/>
            </a:bodyPr>
            <a:lstStyle/>
            <a:p>
              <a:pPr fontAlgn="t"/>
              <a:r>
                <a:rPr lang="en-US" sz="1200" b="1" cap="all" dirty="0">
                  <a:solidFill>
                    <a:schemeClr val="accent1"/>
                  </a:solidFill>
                  <a:latin typeface="Franklin Gothic Demi" panose="020B0603020102020204" pitchFamily="34" charset="0"/>
                </a:rPr>
                <a:t>Competitive Strengths</a:t>
              </a:r>
            </a:p>
          </p:txBody>
        </p:sp>
        <p:cxnSp>
          <p:nvCxnSpPr>
            <p:cNvPr id="86" name="Straight Connector 85">
              <a:extLst>
                <a:ext uri="{FF2B5EF4-FFF2-40B4-BE49-F238E27FC236}">
                  <a16:creationId xmlns:a16="http://schemas.microsoft.com/office/drawing/2014/main" id="{885575DA-7577-EA45-B721-0F34003124B8}"/>
                </a:ext>
              </a:extLst>
            </p:cNvPr>
            <p:cNvCxnSpPr>
              <a:cxnSpLocks/>
            </p:cNvCxnSpPr>
            <p:nvPr/>
          </p:nvCxnSpPr>
          <p:spPr>
            <a:xfrm>
              <a:off x="360363" y="2281238"/>
              <a:ext cx="9475763" cy="0"/>
            </a:xfrm>
            <a:prstGeom prst="line">
              <a:avLst/>
            </a:prstGeom>
            <a:ln w="9525">
              <a:solidFill>
                <a:schemeClr val="accent1"/>
              </a:solidFill>
              <a:tailEnd type="none"/>
            </a:ln>
          </p:spPr>
          <p:style>
            <a:lnRef idx="1">
              <a:schemeClr val="accent1"/>
            </a:lnRef>
            <a:fillRef idx="0">
              <a:schemeClr val="accent1"/>
            </a:fillRef>
            <a:effectRef idx="0">
              <a:schemeClr val="accent1"/>
            </a:effectRef>
            <a:fontRef idx="minor">
              <a:schemeClr val="tx1"/>
            </a:fontRef>
          </p:style>
        </p:cxnSp>
      </p:grpSp>
      <p:sp>
        <p:nvSpPr>
          <p:cNvPr id="87" name="Rectangle 86">
            <a:extLst>
              <a:ext uri="{FF2B5EF4-FFF2-40B4-BE49-F238E27FC236}">
                <a16:creationId xmlns:a16="http://schemas.microsoft.com/office/drawing/2014/main" id="{C9C99C7C-7A8F-5F40-BCE1-E861EF0A871C}"/>
              </a:ext>
            </a:extLst>
          </p:cNvPr>
          <p:cNvSpPr/>
          <p:nvPr/>
        </p:nvSpPr>
        <p:spPr>
          <a:xfrm>
            <a:off x="350072" y="5221789"/>
            <a:ext cx="4578767" cy="926992"/>
          </a:xfrm>
          <a:prstGeom prst="rect">
            <a:avLst/>
          </a:prstGeom>
        </p:spPr>
        <p:txBody>
          <a:bodyPr lIns="0" numCol="2" spcCol="274320">
            <a:noAutofit/>
          </a:bodyPr>
          <a:lstStyle/>
          <a:p>
            <a:pPr>
              <a:spcAft>
                <a:spcPts val="600"/>
              </a:spcAft>
            </a:pPr>
            <a:r>
              <a:rPr lang="en-US" sz="900" dirty="0"/>
              <a:t>Global, premium, performance-based lifestyle brand</a:t>
            </a:r>
          </a:p>
          <a:p>
            <a:pPr>
              <a:spcAft>
                <a:spcPts val="600"/>
              </a:spcAft>
            </a:pPr>
            <a:r>
              <a:rPr lang="en-US" sz="900" dirty="0"/>
              <a:t>Highly-engineered products with focus on innovation</a:t>
            </a:r>
            <a:br>
              <a:rPr lang="en-US" sz="900" dirty="0"/>
            </a:br>
            <a:br>
              <a:rPr lang="en-US" sz="900" dirty="0"/>
            </a:br>
            <a:endParaRPr lang="en-US" sz="900" dirty="0"/>
          </a:p>
          <a:p>
            <a:pPr>
              <a:spcAft>
                <a:spcPts val="600"/>
              </a:spcAft>
            </a:pPr>
            <a:r>
              <a:rPr lang="en-US" sz="900" dirty="0"/>
              <a:t>Large white space opportunity in new vehicle categories</a:t>
            </a:r>
          </a:p>
          <a:p>
            <a:pPr>
              <a:spcAft>
                <a:spcPts val="600"/>
              </a:spcAft>
            </a:pPr>
            <a:r>
              <a:rPr lang="en-US" sz="900" dirty="0"/>
              <a:t>Strong OEM relationships and global aftermarket distribution network</a:t>
            </a:r>
          </a:p>
          <a:p>
            <a:pPr>
              <a:spcAft>
                <a:spcPts val="600"/>
              </a:spcAft>
            </a:pPr>
            <a:r>
              <a:rPr lang="en-US" sz="900" dirty="0"/>
              <a:t>Experienced management team leading company of enthusiasts</a:t>
            </a:r>
          </a:p>
        </p:txBody>
      </p:sp>
      <p:grpSp>
        <p:nvGrpSpPr>
          <p:cNvPr id="98" name="Group 97">
            <a:extLst>
              <a:ext uri="{FF2B5EF4-FFF2-40B4-BE49-F238E27FC236}">
                <a16:creationId xmlns:a16="http://schemas.microsoft.com/office/drawing/2014/main" id="{8C5AFEA9-D513-A343-8BCB-069649E60ADF}"/>
              </a:ext>
            </a:extLst>
          </p:cNvPr>
          <p:cNvGrpSpPr/>
          <p:nvPr/>
        </p:nvGrpSpPr>
        <p:grpSpPr>
          <a:xfrm>
            <a:off x="375257" y="4664786"/>
            <a:ext cx="424936" cy="365262"/>
            <a:chOff x="8126290" y="4738688"/>
            <a:chExt cx="1401763" cy="1204913"/>
          </a:xfrm>
        </p:grpSpPr>
        <p:sp>
          <p:nvSpPr>
            <p:cNvPr id="99" name="Freeform 27">
              <a:extLst>
                <a:ext uri="{FF2B5EF4-FFF2-40B4-BE49-F238E27FC236}">
                  <a16:creationId xmlns:a16="http://schemas.microsoft.com/office/drawing/2014/main" id="{236E11A9-970F-F543-B682-5DD695635F58}"/>
                </a:ext>
              </a:extLst>
            </p:cNvPr>
            <p:cNvSpPr>
              <a:spLocks/>
            </p:cNvSpPr>
            <p:nvPr/>
          </p:nvSpPr>
          <p:spPr bwMode="auto">
            <a:xfrm>
              <a:off x="8126290" y="4770438"/>
              <a:ext cx="1401763" cy="1173163"/>
            </a:xfrm>
            <a:custGeom>
              <a:avLst/>
              <a:gdLst>
                <a:gd name="T0" fmla="*/ 883 w 883"/>
                <a:gd name="T1" fmla="*/ 689 h 739"/>
                <a:gd name="T2" fmla="*/ 50 w 883"/>
                <a:gd name="T3" fmla="*/ 689 h 739"/>
                <a:gd name="T4" fmla="*/ 50 w 883"/>
                <a:gd name="T5" fmla="*/ 0 h 739"/>
                <a:gd name="T6" fmla="*/ 0 w 883"/>
                <a:gd name="T7" fmla="*/ 0 h 739"/>
                <a:gd name="T8" fmla="*/ 0 w 883"/>
                <a:gd name="T9" fmla="*/ 739 h 739"/>
                <a:gd name="T10" fmla="*/ 883 w 883"/>
                <a:gd name="T11" fmla="*/ 739 h 739"/>
                <a:gd name="T12" fmla="*/ 883 w 883"/>
                <a:gd name="T13" fmla="*/ 689 h 739"/>
              </a:gdLst>
              <a:ahLst/>
              <a:cxnLst>
                <a:cxn ang="0">
                  <a:pos x="T0" y="T1"/>
                </a:cxn>
                <a:cxn ang="0">
                  <a:pos x="T2" y="T3"/>
                </a:cxn>
                <a:cxn ang="0">
                  <a:pos x="T4" y="T5"/>
                </a:cxn>
                <a:cxn ang="0">
                  <a:pos x="T6" y="T7"/>
                </a:cxn>
                <a:cxn ang="0">
                  <a:pos x="T8" y="T9"/>
                </a:cxn>
                <a:cxn ang="0">
                  <a:pos x="T10" y="T11"/>
                </a:cxn>
                <a:cxn ang="0">
                  <a:pos x="T12" y="T13"/>
                </a:cxn>
              </a:cxnLst>
              <a:rect l="0" t="0" r="r" b="b"/>
              <a:pathLst>
                <a:path w="883" h="739">
                  <a:moveTo>
                    <a:pt x="883" y="689"/>
                  </a:moveTo>
                  <a:lnTo>
                    <a:pt x="50" y="689"/>
                  </a:lnTo>
                  <a:lnTo>
                    <a:pt x="50" y="0"/>
                  </a:lnTo>
                  <a:lnTo>
                    <a:pt x="0" y="0"/>
                  </a:lnTo>
                  <a:lnTo>
                    <a:pt x="0" y="739"/>
                  </a:lnTo>
                  <a:lnTo>
                    <a:pt x="883" y="739"/>
                  </a:lnTo>
                  <a:lnTo>
                    <a:pt x="883" y="689"/>
                  </a:lnTo>
                  <a:close/>
                </a:path>
              </a:pathLst>
            </a:custGeom>
            <a:solidFill>
              <a:schemeClr val="accent2"/>
            </a:solid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00" name="Freeform 28">
              <a:extLst>
                <a:ext uri="{FF2B5EF4-FFF2-40B4-BE49-F238E27FC236}">
                  <a16:creationId xmlns:a16="http://schemas.microsoft.com/office/drawing/2014/main" id="{3F4AD554-1A7D-6C4E-8D4E-7F200103AE63}"/>
                </a:ext>
              </a:extLst>
            </p:cNvPr>
            <p:cNvSpPr>
              <a:spLocks/>
            </p:cNvSpPr>
            <p:nvPr/>
          </p:nvSpPr>
          <p:spPr bwMode="auto">
            <a:xfrm>
              <a:off x="8323140" y="5380038"/>
              <a:ext cx="277813" cy="385763"/>
            </a:xfrm>
            <a:custGeom>
              <a:avLst/>
              <a:gdLst>
                <a:gd name="T0" fmla="*/ 80 w 282"/>
                <a:gd name="T1" fmla="*/ 112 h 389"/>
                <a:gd name="T2" fmla="*/ 112 w 282"/>
                <a:gd name="T3" fmla="*/ 80 h 389"/>
                <a:gd name="T4" fmla="*/ 171 w 282"/>
                <a:gd name="T5" fmla="*/ 80 h 389"/>
                <a:gd name="T6" fmla="*/ 202 w 282"/>
                <a:gd name="T7" fmla="*/ 112 h 389"/>
                <a:gd name="T8" fmla="*/ 202 w 282"/>
                <a:gd name="T9" fmla="*/ 389 h 389"/>
                <a:gd name="T10" fmla="*/ 282 w 282"/>
                <a:gd name="T11" fmla="*/ 389 h 389"/>
                <a:gd name="T12" fmla="*/ 282 w 282"/>
                <a:gd name="T13" fmla="*/ 112 h 389"/>
                <a:gd name="T14" fmla="*/ 171 w 282"/>
                <a:gd name="T15" fmla="*/ 0 h 389"/>
                <a:gd name="T16" fmla="*/ 112 w 282"/>
                <a:gd name="T17" fmla="*/ 0 h 389"/>
                <a:gd name="T18" fmla="*/ 0 w 282"/>
                <a:gd name="T19" fmla="*/ 112 h 389"/>
                <a:gd name="T20" fmla="*/ 0 w 282"/>
                <a:gd name="T21" fmla="*/ 389 h 389"/>
                <a:gd name="T22" fmla="*/ 80 w 282"/>
                <a:gd name="T23" fmla="*/ 389 h 389"/>
                <a:gd name="T24" fmla="*/ 80 w 282"/>
                <a:gd name="T25" fmla="*/ 112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389">
                  <a:moveTo>
                    <a:pt x="80" y="112"/>
                  </a:moveTo>
                  <a:cubicBezTo>
                    <a:pt x="80" y="94"/>
                    <a:pt x="94" y="80"/>
                    <a:pt x="112" y="80"/>
                  </a:cubicBezTo>
                  <a:cubicBezTo>
                    <a:pt x="171" y="80"/>
                    <a:pt x="171" y="80"/>
                    <a:pt x="171" y="80"/>
                  </a:cubicBezTo>
                  <a:cubicBezTo>
                    <a:pt x="188" y="80"/>
                    <a:pt x="202" y="94"/>
                    <a:pt x="202" y="112"/>
                  </a:cubicBezTo>
                  <a:cubicBezTo>
                    <a:pt x="202" y="389"/>
                    <a:pt x="202" y="389"/>
                    <a:pt x="202" y="389"/>
                  </a:cubicBezTo>
                  <a:cubicBezTo>
                    <a:pt x="282" y="389"/>
                    <a:pt x="282" y="389"/>
                    <a:pt x="282" y="389"/>
                  </a:cubicBezTo>
                  <a:cubicBezTo>
                    <a:pt x="282" y="112"/>
                    <a:pt x="282" y="112"/>
                    <a:pt x="282" y="112"/>
                  </a:cubicBezTo>
                  <a:cubicBezTo>
                    <a:pt x="282" y="50"/>
                    <a:pt x="232" y="0"/>
                    <a:pt x="171" y="0"/>
                  </a:cubicBezTo>
                  <a:cubicBezTo>
                    <a:pt x="112" y="0"/>
                    <a:pt x="112" y="0"/>
                    <a:pt x="112" y="0"/>
                  </a:cubicBezTo>
                  <a:cubicBezTo>
                    <a:pt x="50" y="0"/>
                    <a:pt x="0" y="50"/>
                    <a:pt x="0" y="112"/>
                  </a:cubicBezTo>
                  <a:cubicBezTo>
                    <a:pt x="0" y="389"/>
                    <a:pt x="0" y="389"/>
                    <a:pt x="0" y="389"/>
                  </a:cubicBezTo>
                  <a:cubicBezTo>
                    <a:pt x="80" y="389"/>
                    <a:pt x="80" y="389"/>
                    <a:pt x="80" y="389"/>
                  </a:cubicBezTo>
                  <a:lnTo>
                    <a:pt x="80" y="112"/>
                  </a:lnTo>
                  <a:close/>
                </a:path>
              </a:pathLst>
            </a:custGeom>
            <a:solidFill>
              <a:schemeClr val="accent2"/>
            </a:solid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01" name="Freeform 29">
              <a:extLst>
                <a:ext uri="{FF2B5EF4-FFF2-40B4-BE49-F238E27FC236}">
                  <a16:creationId xmlns:a16="http://schemas.microsoft.com/office/drawing/2014/main" id="{3F02556B-CCB2-4840-B3BC-D02CCAAF2B0D}"/>
                </a:ext>
              </a:extLst>
            </p:cNvPr>
            <p:cNvSpPr>
              <a:spLocks/>
            </p:cNvSpPr>
            <p:nvPr/>
          </p:nvSpPr>
          <p:spPr bwMode="auto">
            <a:xfrm>
              <a:off x="8702553" y="5141913"/>
              <a:ext cx="280988" cy="623888"/>
            </a:xfrm>
            <a:custGeom>
              <a:avLst/>
              <a:gdLst>
                <a:gd name="T0" fmla="*/ 80 w 283"/>
                <a:gd name="T1" fmla="*/ 111 h 629"/>
                <a:gd name="T2" fmla="*/ 112 w 283"/>
                <a:gd name="T3" fmla="*/ 80 h 629"/>
                <a:gd name="T4" fmla="*/ 171 w 283"/>
                <a:gd name="T5" fmla="*/ 80 h 629"/>
                <a:gd name="T6" fmla="*/ 203 w 283"/>
                <a:gd name="T7" fmla="*/ 111 h 629"/>
                <a:gd name="T8" fmla="*/ 203 w 283"/>
                <a:gd name="T9" fmla="*/ 629 h 629"/>
                <a:gd name="T10" fmla="*/ 283 w 283"/>
                <a:gd name="T11" fmla="*/ 629 h 629"/>
                <a:gd name="T12" fmla="*/ 283 w 283"/>
                <a:gd name="T13" fmla="*/ 111 h 629"/>
                <a:gd name="T14" fmla="*/ 171 w 283"/>
                <a:gd name="T15" fmla="*/ 0 h 629"/>
                <a:gd name="T16" fmla="*/ 112 w 283"/>
                <a:gd name="T17" fmla="*/ 0 h 629"/>
                <a:gd name="T18" fmla="*/ 0 w 283"/>
                <a:gd name="T19" fmla="*/ 111 h 629"/>
                <a:gd name="T20" fmla="*/ 0 w 283"/>
                <a:gd name="T21" fmla="*/ 629 h 629"/>
                <a:gd name="T22" fmla="*/ 80 w 283"/>
                <a:gd name="T23" fmla="*/ 629 h 629"/>
                <a:gd name="T24" fmla="*/ 80 w 283"/>
                <a:gd name="T25" fmla="*/ 111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3" h="629">
                  <a:moveTo>
                    <a:pt x="80" y="111"/>
                  </a:moveTo>
                  <a:cubicBezTo>
                    <a:pt x="80" y="94"/>
                    <a:pt x="94" y="80"/>
                    <a:pt x="112" y="80"/>
                  </a:cubicBezTo>
                  <a:cubicBezTo>
                    <a:pt x="171" y="80"/>
                    <a:pt x="171" y="80"/>
                    <a:pt x="171" y="80"/>
                  </a:cubicBezTo>
                  <a:cubicBezTo>
                    <a:pt x="189" y="80"/>
                    <a:pt x="203" y="94"/>
                    <a:pt x="203" y="111"/>
                  </a:cubicBezTo>
                  <a:cubicBezTo>
                    <a:pt x="203" y="629"/>
                    <a:pt x="203" y="629"/>
                    <a:pt x="203" y="629"/>
                  </a:cubicBezTo>
                  <a:cubicBezTo>
                    <a:pt x="283" y="629"/>
                    <a:pt x="283" y="629"/>
                    <a:pt x="283" y="629"/>
                  </a:cubicBezTo>
                  <a:cubicBezTo>
                    <a:pt x="283" y="111"/>
                    <a:pt x="283" y="111"/>
                    <a:pt x="283" y="111"/>
                  </a:cubicBezTo>
                  <a:cubicBezTo>
                    <a:pt x="283" y="50"/>
                    <a:pt x="233" y="0"/>
                    <a:pt x="171" y="0"/>
                  </a:cubicBezTo>
                  <a:cubicBezTo>
                    <a:pt x="112" y="0"/>
                    <a:pt x="112" y="0"/>
                    <a:pt x="112" y="0"/>
                  </a:cubicBezTo>
                  <a:cubicBezTo>
                    <a:pt x="50" y="0"/>
                    <a:pt x="0" y="50"/>
                    <a:pt x="0" y="111"/>
                  </a:cubicBezTo>
                  <a:cubicBezTo>
                    <a:pt x="0" y="629"/>
                    <a:pt x="0" y="629"/>
                    <a:pt x="0" y="629"/>
                  </a:cubicBezTo>
                  <a:cubicBezTo>
                    <a:pt x="80" y="629"/>
                    <a:pt x="80" y="629"/>
                    <a:pt x="80" y="629"/>
                  </a:cubicBezTo>
                  <a:lnTo>
                    <a:pt x="80" y="111"/>
                  </a:lnTo>
                  <a:close/>
                </a:path>
              </a:pathLst>
            </a:custGeom>
            <a:solidFill>
              <a:schemeClr val="accent2"/>
            </a:solid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02" name="Freeform 30">
              <a:extLst>
                <a:ext uri="{FF2B5EF4-FFF2-40B4-BE49-F238E27FC236}">
                  <a16:creationId xmlns:a16="http://schemas.microsoft.com/office/drawing/2014/main" id="{45A40EE8-3410-7648-A2FB-F84FC5966B4E}"/>
                </a:ext>
              </a:extLst>
            </p:cNvPr>
            <p:cNvSpPr>
              <a:spLocks noEditPoints="1"/>
            </p:cNvSpPr>
            <p:nvPr/>
          </p:nvSpPr>
          <p:spPr bwMode="auto">
            <a:xfrm>
              <a:off x="9161340" y="4738688"/>
              <a:ext cx="273050" cy="273050"/>
            </a:xfrm>
            <a:custGeom>
              <a:avLst/>
              <a:gdLst>
                <a:gd name="T0" fmla="*/ 277 w 277"/>
                <a:gd name="T1" fmla="*/ 138 h 276"/>
                <a:gd name="T2" fmla="*/ 138 w 277"/>
                <a:gd name="T3" fmla="*/ 0 h 276"/>
                <a:gd name="T4" fmla="*/ 0 w 277"/>
                <a:gd name="T5" fmla="*/ 138 h 276"/>
                <a:gd name="T6" fmla="*/ 138 w 277"/>
                <a:gd name="T7" fmla="*/ 276 h 276"/>
                <a:gd name="T8" fmla="*/ 277 w 277"/>
                <a:gd name="T9" fmla="*/ 138 h 276"/>
                <a:gd name="T10" fmla="*/ 80 w 277"/>
                <a:gd name="T11" fmla="*/ 138 h 276"/>
                <a:gd name="T12" fmla="*/ 138 w 277"/>
                <a:gd name="T13" fmla="*/ 80 h 276"/>
                <a:gd name="T14" fmla="*/ 197 w 277"/>
                <a:gd name="T15" fmla="*/ 138 h 276"/>
                <a:gd name="T16" fmla="*/ 138 w 277"/>
                <a:gd name="T17" fmla="*/ 196 h 276"/>
                <a:gd name="T18" fmla="*/ 80 w 277"/>
                <a:gd name="T19" fmla="*/ 138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7" h="276">
                  <a:moveTo>
                    <a:pt x="277" y="138"/>
                  </a:moveTo>
                  <a:cubicBezTo>
                    <a:pt x="277" y="62"/>
                    <a:pt x="215" y="0"/>
                    <a:pt x="138" y="0"/>
                  </a:cubicBezTo>
                  <a:cubicBezTo>
                    <a:pt x="62" y="0"/>
                    <a:pt x="0" y="62"/>
                    <a:pt x="0" y="138"/>
                  </a:cubicBezTo>
                  <a:cubicBezTo>
                    <a:pt x="0" y="214"/>
                    <a:pt x="62" y="276"/>
                    <a:pt x="138" y="276"/>
                  </a:cubicBezTo>
                  <a:cubicBezTo>
                    <a:pt x="215" y="276"/>
                    <a:pt x="277" y="214"/>
                    <a:pt x="277" y="138"/>
                  </a:cubicBezTo>
                  <a:close/>
                  <a:moveTo>
                    <a:pt x="80" y="138"/>
                  </a:moveTo>
                  <a:cubicBezTo>
                    <a:pt x="80" y="106"/>
                    <a:pt x="106" y="80"/>
                    <a:pt x="138" y="80"/>
                  </a:cubicBezTo>
                  <a:cubicBezTo>
                    <a:pt x="170" y="80"/>
                    <a:pt x="197" y="106"/>
                    <a:pt x="197" y="138"/>
                  </a:cubicBezTo>
                  <a:cubicBezTo>
                    <a:pt x="197" y="170"/>
                    <a:pt x="170" y="196"/>
                    <a:pt x="138" y="196"/>
                  </a:cubicBezTo>
                  <a:cubicBezTo>
                    <a:pt x="106" y="196"/>
                    <a:pt x="80" y="170"/>
                    <a:pt x="80" y="138"/>
                  </a:cubicBezTo>
                  <a:close/>
                </a:path>
              </a:pathLst>
            </a:custGeom>
            <a:solidFill>
              <a:schemeClr val="accent2"/>
            </a:solid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03" name="Freeform 31">
              <a:extLst>
                <a:ext uri="{FF2B5EF4-FFF2-40B4-BE49-F238E27FC236}">
                  <a16:creationId xmlns:a16="http://schemas.microsoft.com/office/drawing/2014/main" id="{E1CF13EB-1FAD-014E-A415-E7DE54FF3C08}"/>
                </a:ext>
              </a:extLst>
            </p:cNvPr>
            <p:cNvSpPr>
              <a:spLocks/>
            </p:cNvSpPr>
            <p:nvPr/>
          </p:nvSpPr>
          <p:spPr bwMode="auto">
            <a:xfrm>
              <a:off x="9104190" y="5075238"/>
              <a:ext cx="387350" cy="690563"/>
            </a:xfrm>
            <a:custGeom>
              <a:avLst/>
              <a:gdLst>
                <a:gd name="T0" fmla="*/ 391 w 391"/>
                <a:gd name="T1" fmla="*/ 329 h 696"/>
                <a:gd name="T2" fmla="*/ 391 w 391"/>
                <a:gd name="T3" fmla="*/ 117 h 696"/>
                <a:gd name="T4" fmla="*/ 357 w 391"/>
                <a:gd name="T5" fmla="*/ 34 h 696"/>
                <a:gd name="T6" fmla="*/ 274 w 391"/>
                <a:gd name="T7" fmla="*/ 0 h 696"/>
                <a:gd name="T8" fmla="*/ 274 w 391"/>
                <a:gd name="T9" fmla="*/ 0 h 696"/>
                <a:gd name="T10" fmla="*/ 116 w 391"/>
                <a:gd name="T11" fmla="*/ 0 h 696"/>
                <a:gd name="T12" fmla="*/ 34 w 391"/>
                <a:gd name="T13" fmla="*/ 35 h 696"/>
                <a:gd name="T14" fmla="*/ 0 w 391"/>
                <a:gd name="T15" fmla="*/ 117 h 696"/>
                <a:gd name="T16" fmla="*/ 0 w 391"/>
                <a:gd name="T17" fmla="*/ 329 h 696"/>
                <a:gd name="T18" fmla="*/ 77 w 391"/>
                <a:gd name="T19" fmla="*/ 439 h 696"/>
                <a:gd name="T20" fmla="*/ 77 w 391"/>
                <a:gd name="T21" fmla="*/ 696 h 696"/>
                <a:gd name="T22" fmla="*/ 157 w 391"/>
                <a:gd name="T23" fmla="*/ 696 h 696"/>
                <a:gd name="T24" fmla="*/ 157 w 391"/>
                <a:gd name="T25" fmla="*/ 366 h 696"/>
                <a:gd name="T26" fmla="*/ 117 w 391"/>
                <a:gd name="T27" fmla="*/ 366 h 696"/>
                <a:gd name="T28" fmla="*/ 117 w 391"/>
                <a:gd name="T29" fmla="*/ 366 h 696"/>
                <a:gd name="T30" fmla="*/ 80 w 391"/>
                <a:gd name="T31" fmla="*/ 329 h 696"/>
                <a:gd name="T32" fmla="*/ 80 w 391"/>
                <a:gd name="T33" fmla="*/ 117 h 696"/>
                <a:gd name="T34" fmla="*/ 90 w 391"/>
                <a:gd name="T35" fmla="*/ 91 h 696"/>
                <a:gd name="T36" fmla="*/ 117 w 391"/>
                <a:gd name="T37" fmla="*/ 80 h 696"/>
                <a:gd name="T38" fmla="*/ 274 w 391"/>
                <a:gd name="T39" fmla="*/ 80 h 696"/>
                <a:gd name="T40" fmla="*/ 274 w 391"/>
                <a:gd name="T41" fmla="*/ 80 h 696"/>
                <a:gd name="T42" fmla="*/ 300 w 391"/>
                <a:gd name="T43" fmla="*/ 91 h 696"/>
                <a:gd name="T44" fmla="*/ 311 w 391"/>
                <a:gd name="T45" fmla="*/ 117 h 696"/>
                <a:gd name="T46" fmla="*/ 311 w 391"/>
                <a:gd name="T47" fmla="*/ 329 h 696"/>
                <a:gd name="T48" fmla="*/ 300 w 391"/>
                <a:gd name="T49" fmla="*/ 355 h 696"/>
                <a:gd name="T50" fmla="*/ 274 w 391"/>
                <a:gd name="T51" fmla="*/ 366 h 696"/>
                <a:gd name="T52" fmla="*/ 234 w 391"/>
                <a:gd name="T53" fmla="*/ 366 h 696"/>
                <a:gd name="T54" fmla="*/ 235 w 391"/>
                <a:gd name="T55" fmla="*/ 696 h 696"/>
                <a:gd name="T56" fmla="*/ 315 w 391"/>
                <a:gd name="T57" fmla="*/ 696 h 696"/>
                <a:gd name="T58" fmla="*/ 314 w 391"/>
                <a:gd name="T59" fmla="*/ 439 h 696"/>
                <a:gd name="T60" fmla="*/ 357 w 391"/>
                <a:gd name="T61" fmla="*/ 412 h 696"/>
                <a:gd name="T62" fmla="*/ 391 w 391"/>
                <a:gd name="T63" fmla="*/ 329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91" h="696">
                  <a:moveTo>
                    <a:pt x="391" y="329"/>
                  </a:moveTo>
                  <a:cubicBezTo>
                    <a:pt x="391" y="117"/>
                    <a:pt x="391" y="117"/>
                    <a:pt x="391" y="117"/>
                  </a:cubicBezTo>
                  <a:cubicBezTo>
                    <a:pt x="391" y="86"/>
                    <a:pt x="379" y="56"/>
                    <a:pt x="357" y="34"/>
                  </a:cubicBezTo>
                  <a:cubicBezTo>
                    <a:pt x="335" y="12"/>
                    <a:pt x="305" y="0"/>
                    <a:pt x="274" y="0"/>
                  </a:cubicBezTo>
                  <a:cubicBezTo>
                    <a:pt x="274" y="0"/>
                    <a:pt x="274" y="0"/>
                    <a:pt x="274" y="0"/>
                  </a:cubicBezTo>
                  <a:cubicBezTo>
                    <a:pt x="116" y="0"/>
                    <a:pt x="116" y="0"/>
                    <a:pt x="116" y="0"/>
                  </a:cubicBezTo>
                  <a:cubicBezTo>
                    <a:pt x="85" y="0"/>
                    <a:pt x="56" y="13"/>
                    <a:pt x="34" y="35"/>
                  </a:cubicBezTo>
                  <a:cubicBezTo>
                    <a:pt x="12" y="57"/>
                    <a:pt x="0" y="86"/>
                    <a:pt x="0" y="117"/>
                  </a:cubicBezTo>
                  <a:cubicBezTo>
                    <a:pt x="0" y="329"/>
                    <a:pt x="0" y="329"/>
                    <a:pt x="0" y="329"/>
                  </a:cubicBezTo>
                  <a:cubicBezTo>
                    <a:pt x="0" y="380"/>
                    <a:pt x="32" y="423"/>
                    <a:pt x="77" y="439"/>
                  </a:cubicBezTo>
                  <a:cubicBezTo>
                    <a:pt x="77" y="696"/>
                    <a:pt x="77" y="696"/>
                    <a:pt x="77" y="696"/>
                  </a:cubicBezTo>
                  <a:cubicBezTo>
                    <a:pt x="157" y="696"/>
                    <a:pt x="157" y="696"/>
                    <a:pt x="157" y="696"/>
                  </a:cubicBezTo>
                  <a:cubicBezTo>
                    <a:pt x="157" y="366"/>
                    <a:pt x="157" y="366"/>
                    <a:pt x="157" y="366"/>
                  </a:cubicBezTo>
                  <a:cubicBezTo>
                    <a:pt x="117" y="366"/>
                    <a:pt x="117" y="366"/>
                    <a:pt x="117" y="366"/>
                  </a:cubicBezTo>
                  <a:cubicBezTo>
                    <a:pt x="117" y="366"/>
                    <a:pt x="117" y="366"/>
                    <a:pt x="117" y="366"/>
                  </a:cubicBezTo>
                  <a:cubicBezTo>
                    <a:pt x="96" y="366"/>
                    <a:pt x="80" y="350"/>
                    <a:pt x="80" y="329"/>
                  </a:cubicBezTo>
                  <a:cubicBezTo>
                    <a:pt x="80" y="117"/>
                    <a:pt x="80" y="117"/>
                    <a:pt x="80" y="117"/>
                  </a:cubicBezTo>
                  <a:cubicBezTo>
                    <a:pt x="80" y="108"/>
                    <a:pt x="83" y="98"/>
                    <a:pt x="90" y="91"/>
                  </a:cubicBezTo>
                  <a:cubicBezTo>
                    <a:pt x="97" y="84"/>
                    <a:pt x="107" y="80"/>
                    <a:pt x="117" y="80"/>
                  </a:cubicBezTo>
                  <a:cubicBezTo>
                    <a:pt x="274" y="80"/>
                    <a:pt x="274" y="80"/>
                    <a:pt x="274" y="80"/>
                  </a:cubicBezTo>
                  <a:cubicBezTo>
                    <a:pt x="274" y="80"/>
                    <a:pt x="274" y="80"/>
                    <a:pt x="274" y="80"/>
                  </a:cubicBezTo>
                  <a:cubicBezTo>
                    <a:pt x="284" y="80"/>
                    <a:pt x="293" y="84"/>
                    <a:pt x="300" y="91"/>
                  </a:cubicBezTo>
                  <a:cubicBezTo>
                    <a:pt x="307" y="98"/>
                    <a:pt x="311" y="107"/>
                    <a:pt x="311" y="117"/>
                  </a:cubicBezTo>
                  <a:cubicBezTo>
                    <a:pt x="311" y="329"/>
                    <a:pt x="311" y="329"/>
                    <a:pt x="311" y="329"/>
                  </a:cubicBezTo>
                  <a:cubicBezTo>
                    <a:pt x="311" y="339"/>
                    <a:pt x="308" y="348"/>
                    <a:pt x="300" y="355"/>
                  </a:cubicBezTo>
                  <a:cubicBezTo>
                    <a:pt x="293" y="362"/>
                    <a:pt x="284" y="366"/>
                    <a:pt x="274" y="366"/>
                  </a:cubicBezTo>
                  <a:cubicBezTo>
                    <a:pt x="234" y="366"/>
                    <a:pt x="234" y="366"/>
                    <a:pt x="234" y="366"/>
                  </a:cubicBezTo>
                  <a:cubicBezTo>
                    <a:pt x="235" y="696"/>
                    <a:pt x="235" y="696"/>
                    <a:pt x="235" y="696"/>
                  </a:cubicBezTo>
                  <a:cubicBezTo>
                    <a:pt x="315" y="696"/>
                    <a:pt x="315" y="696"/>
                    <a:pt x="315" y="696"/>
                  </a:cubicBezTo>
                  <a:cubicBezTo>
                    <a:pt x="314" y="439"/>
                    <a:pt x="314" y="439"/>
                    <a:pt x="314" y="439"/>
                  </a:cubicBezTo>
                  <a:cubicBezTo>
                    <a:pt x="330" y="433"/>
                    <a:pt x="345" y="424"/>
                    <a:pt x="357" y="412"/>
                  </a:cubicBezTo>
                  <a:cubicBezTo>
                    <a:pt x="379" y="389"/>
                    <a:pt x="391" y="360"/>
                    <a:pt x="391" y="329"/>
                  </a:cubicBezTo>
                  <a:close/>
                </a:path>
              </a:pathLst>
            </a:custGeom>
            <a:solidFill>
              <a:schemeClr val="accent2"/>
            </a:solid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grpSp>
      <p:grpSp>
        <p:nvGrpSpPr>
          <p:cNvPr id="112" name="Group 111">
            <a:extLst>
              <a:ext uri="{FF2B5EF4-FFF2-40B4-BE49-F238E27FC236}">
                <a16:creationId xmlns:a16="http://schemas.microsoft.com/office/drawing/2014/main" id="{FAC9DB92-5D7F-FC4B-98B1-214A9C5F9726}"/>
              </a:ext>
            </a:extLst>
          </p:cNvPr>
          <p:cNvGrpSpPr/>
          <p:nvPr/>
        </p:nvGrpSpPr>
        <p:grpSpPr>
          <a:xfrm>
            <a:off x="5413306" y="2451835"/>
            <a:ext cx="6409844" cy="571500"/>
            <a:chOff x="360363" y="1709738"/>
            <a:chExt cx="13269628" cy="571500"/>
          </a:xfrm>
        </p:grpSpPr>
        <p:sp>
          <p:nvSpPr>
            <p:cNvPr id="113" name="Rectangle 112">
              <a:extLst>
                <a:ext uri="{FF2B5EF4-FFF2-40B4-BE49-F238E27FC236}">
                  <a16:creationId xmlns:a16="http://schemas.microsoft.com/office/drawing/2014/main" id="{A1F91C1A-9416-A346-B11B-3D517581FAD7}"/>
                </a:ext>
              </a:extLst>
            </p:cNvPr>
            <p:cNvSpPr/>
            <p:nvPr/>
          </p:nvSpPr>
          <p:spPr>
            <a:xfrm>
              <a:off x="1537064" y="1709738"/>
              <a:ext cx="6502100" cy="571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91440" bIns="0" numCol="1" spcCol="0" rtlCol="0" fromWordArt="0" anchor="ctr" anchorCtr="0" forceAA="0" compatLnSpc="1">
              <a:prstTxWarp prst="textNoShape">
                <a:avLst/>
              </a:prstTxWarp>
              <a:noAutofit/>
            </a:bodyPr>
            <a:lstStyle/>
            <a:p>
              <a:pPr fontAlgn="t"/>
              <a:r>
                <a:rPr lang="en-US" sz="1200" b="1" cap="all" dirty="0">
                  <a:solidFill>
                    <a:schemeClr val="accent1"/>
                  </a:solidFill>
                  <a:latin typeface="Franklin Gothic Demi" panose="020B0603020102020204" pitchFamily="34" charset="0"/>
                </a:rPr>
                <a:t>VALUE CREATION</a:t>
              </a:r>
            </a:p>
            <a:p>
              <a:pPr fontAlgn="t"/>
              <a:endParaRPr lang="en-US" sz="1200" b="1" cap="all" dirty="0">
                <a:solidFill>
                  <a:schemeClr val="accent1"/>
                </a:solidFill>
                <a:latin typeface="Franklin Gothic Demi" panose="020B0603020102020204" pitchFamily="34" charset="0"/>
              </a:endParaRPr>
            </a:p>
          </p:txBody>
        </p:sp>
        <p:cxnSp>
          <p:nvCxnSpPr>
            <p:cNvPr id="114" name="Straight Connector 113">
              <a:extLst>
                <a:ext uri="{FF2B5EF4-FFF2-40B4-BE49-F238E27FC236}">
                  <a16:creationId xmlns:a16="http://schemas.microsoft.com/office/drawing/2014/main" id="{8606AF06-043B-AE49-9102-8D72CB4B913F}"/>
                </a:ext>
              </a:extLst>
            </p:cNvPr>
            <p:cNvCxnSpPr>
              <a:cxnSpLocks/>
            </p:cNvCxnSpPr>
            <p:nvPr/>
          </p:nvCxnSpPr>
          <p:spPr>
            <a:xfrm>
              <a:off x="360363" y="2281238"/>
              <a:ext cx="13269628" cy="0"/>
            </a:xfrm>
            <a:prstGeom prst="line">
              <a:avLst/>
            </a:prstGeom>
            <a:ln w="9525">
              <a:solidFill>
                <a:schemeClr val="accent1"/>
              </a:solidFill>
              <a:tailEnd type="none"/>
            </a:ln>
          </p:spPr>
          <p:style>
            <a:lnRef idx="1">
              <a:schemeClr val="accent1"/>
            </a:lnRef>
            <a:fillRef idx="0">
              <a:schemeClr val="accent1"/>
            </a:fillRef>
            <a:effectRef idx="0">
              <a:schemeClr val="accent1"/>
            </a:effectRef>
            <a:fontRef idx="minor">
              <a:schemeClr val="tx1"/>
            </a:fontRef>
          </p:style>
        </p:cxnSp>
      </p:grpSp>
      <p:grpSp>
        <p:nvGrpSpPr>
          <p:cNvPr id="152" name="Group 151">
            <a:extLst>
              <a:ext uri="{FF2B5EF4-FFF2-40B4-BE49-F238E27FC236}">
                <a16:creationId xmlns:a16="http://schemas.microsoft.com/office/drawing/2014/main" id="{142B5EBB-B93C-D048-9E6B-45F96589C9C0}"/>
              </a:ext>
            </a:extLst>
          </p:cNvPr>
          <p:cNvGrpSpPr/>
          <p:nvPr/>
        </p:nvGrpSpPr>
        <p:grpSpPr>
          <a:xfrm>
            <a:off x="5379947" y="4794661"/>
            <a:ext cx="6328833" cy="571500"/>
            <a:chOff x="360363" y="1709738"/>
            <a:chExt cx="13101919" cy="571500"/>
          </a:xfrm>
        </p:grpSpPr>
        <p:sp>
          <p:nvSpPr>
            <p:cNvPr id="153" name="Rectangle 152">
              <a:extLst>
                <a:ext uri="{FF2B5EF4-FFF2-40B4-BE49-F238E27FC236}">
                  <a16:creationId xmlns:a16="http://schemas.microsoft.com/office/drawing/2014/main" id="{C884BF90-3CB2-DF4C-B603-97E7C8E72303}"/>
                </a:ext>
              </a:extLst>
            </p:cNvPr>
            <p:cNvSpPr/>
            <p:nvPr/>
          </p:nvSpPr>
          <p:spPr>
            <a:xfrm>
              <a:off x="1537066" y="1709738"/>
              <a:ext cx="6520887" cy="571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91440" bIns="0" numCol="1" spcCol="0" rtlCol="0" fromWordArt="0" anchor="ctr" anchorCtr="0" forceAA="0" compatLnSpc="1">
              <a:prstTxWarp prst="textNoShape">
                <a:avLst/>
              </a:prstTxWarp>
              <a:noAutofit/>
            </a:bodyPr>
            <a:lstStyle/>
            <a:p>
              <a:pPr fontAlgn="t"/>
              <a:r>
                <a:rPr lang="en-US" sz="1200" b="1" cap="all" dirty="0">
                  <a:solidFill>
                    <a:schemeClr val="accent1"/>
                  </a:solidFill>
                  <a:latin typeface="Franklin Gothic Demi" panose="020B0603020102020204" pitchFamily="34" charset="0"/>
                </a:rPr>
                <a:t>Divestiture of FOX</a:t>
              </a:r>
            </a:p>
          </p:txBody>
        </p:sp>
        <p:cxnSp>
          <p:nvCxnSpPr>
            <p:cNvPr id="154" name="Straight Connector 153">
              <a:extLst>
                <a:ext uri="{FF2B5EF4-FFF2-40B4-BE49-F238E27FC236}">
                  <a16:creationId xmlns:a16="http://schemas.microsoft.com/office/drawing/2014/main" id="{991A8EC8-4984-424D-B290-97E1C8CA02AC}"/>
                </a:ext>
              </a:extLst>
            </p:cNvPr>
            <p:cNvCxnSpPr>
              <a:cxnSpLocks/>
            </p:cNvCxnSpPr>
            <p:nvPr/>
          </p:nvCxnSpPr>
          <p:spPr>
            <a:xfrm>
              <a:off x="360363" y="2281238"/>
              <a:ext cx="13101919" cy="0"/>
            </a:xfrm>
            <a:prstGeom prst="line">
              <a:avLst/>
            </a:prstGeom>
            <a:ln w="9525">
              <a:solidFill>
                <a:schemeClr val="accent1"/>
              </a:solidFill>
              <a:tailEnd type="none"/>
            </a:ln>
          </p:spPr>
          <p:style>
            <a:lnRef idx="1">
              <a:schemeClr val="accent1"/>
            </a:lnRef>
            <a:fillRef idx="0">
              <a:schemeClr val="accent1"/>
            </a:fillRef>
            <a:effectRef idx="0">
              <a:schemeClr val="accent1"/>
            </a:effectRef>
            <a:fontRef idx="minor">
              <a:schemeClr val="tx1"/>
            </a:fontRef>
          </p:style>
        </p:cxnSp>
      </p:grpSp>
      <p:sp>
        <p:nvSpPr>
          <p:cNvPr id="156" name="Freeform 5">
            <a:extLst>
              <a:ext uri="{FF2B5EF4-FFF2-40B4-BE49-F238E27FC236}">
                <a16:creationId xmlns:a16="http://schemas.microsoft.com/office/drawing/2014/main" id="{6807DDFB-E7E2-2E4A-A703-366FA59F8A4E}"/>
              </a:ext>
            </a:extLst>
          </p:cNvPr>
          <p:cNvSpPr>
            <a:spLocks noEditPoints="1"/>
          </p:cNvSpPr>
          <p:nvPr/>
        </p:nvSpPr>
        <p:spPr bwMode="auto">
          <a:xfrm>
            <a:off x="5346512" y="4875863"/>
            <a:ext cx="411663" cy="411460"/>
          </a:xfrm>
          <a:custGeom>
            <a:avLst/>
            <a:gdLst>
              <a:gd name="T0" fmla="*/ 3486 w 4044"/>
              <a:gd name="T1" fmla="*/ 3386 h 4042"/>
              <a:gd name="T2" fmla="*/ 2958 w 4044"/>
              <a:gd name="T3" fmla="*/ 3276 h 4042"/>
              <a:gd name="T4" fmla="*/ 2860 w 4044"/>
              <a:gd name="T5" fmla="*/ 3396 h 4042"/>
              <a:gd name="T6" fmla="*/ 3006 w 4044"/>
              <a:gd name="T7" fmla="*/ 3556 h 4042"/>
              <a:gd name="T8" fmla="*/ 2298 w 4044"/>
              <a:gd name="T9" fmla="*/ 3822 h 4042"/>
              <a:gd name="T10" fmla="*/ 1490 w 4044"/>
              <a:gd name="T11" fmla="*/ 3766 h 4042"/>
              <a:gd name="T12" fmla="*/ 732 w 4044"/>
              <a:gd name="T13" fmla="*/ 3310 h 4042"/>
              <a:gd name="T14" fmla="*/ 322 w 4044"/>
              <a:gd name="T15" fmla="*/ 2684 h 4042"/>
              <a:gd name="T16" fmla="*/ 198 w 4044"/>
              <a:gd name="T17" fmla="*/ 1962 h 4042"/>
              <a:gd name="T18" fmla="*/ 350 w 4044"/>
              <a:gd name="T19" fmla="*/ 1296 h 4042"/>
              <a:gd name="T20" fmla="*/ 278 w 4044"/>
              <a:gd name="T21" fmla="*/ 1158 h 4042"/>
              <a:gd name="T22" fmla="*/ 138 w 4044"/>
              <a:gd name="T23" fmla="*/ 1286 h 4042"/>
              <a:gd name="T24" fmla="*/ 2 w 4044"/>
              <a:gd name="T25" fmla="*/ 2086 h 4042"/>
              <a:gd name="T26" fmla="*/ 166 w 4044"/>
              <a:gd name="T27" fmla="*/ 2824 h 4042"/>
              <a:gd name="T28" fmla="*/ 592 w 4044"/>
              <a:gd name="T29" fmla="*/ 3452 h 4042"/>
              <a:gd name="T30" fmla="*/ 1026 w 4044"/>
              <a:gd name="T31" fmla="*/ 3782 h 4042"/>
              <a:gd name="T32" fmla="*/ 1528 w 4044"/>
              <a:gd name="T33" fmla="*/ 3982 h 4042"/>
              <a:gd name="T34" fmla="*/ 2022 w 4044"/>
              <a:gd name="T35" fmla="*/ 4042 h 4042"/>
              <a:gd name="T36" fmla="*/ 2900 w 4044"/>
              <a:gd name="T37" fmla="*/ 3842 h 4042"/>
              <a:gd name="T38" fmla="*/ 3304 w 4044"/>
              <a:gd name="T39" fmla="*/ 3860 h 4042"/>
              <a:gd name="T40" fmla="*/ 3956 w 4044"/>
              <a:gd name="T41" fmla="*/ 1434 h 4042"/>
              <a:gd name="T42" fmla="*/ 3556 w 4044"/>
              <a:gd name="T43" fmla="*/ 706 h 4042"/>
              <a:gd name="T44" fmla="*/ 3144 w 4044"/>
              <a:gd name="T45" fmla="*/ 338 h 4042"/>
              <a:gd name="T46" fmla="*/ 2658 w 4044"/>
              <a:gd name="T47" fmla="*/ 102 h 4042"/>
              <a:gd name="T48" fmla="*/ 2122 w 4044"/>
              <a:gd name="T49" fmla="*/ 4 h 4042"/>
              <a:gd name="T50" fmla="*/ 1370 w 4044"/>
              <a:gd name="T51" fmla="*/ 106 h 4042"/>
              <a:gd name="T52" fmla="*/ 756 w 4044"/>
              <a:gd name="T53" fmla="*/ 240 h 4042"/>
              <a:gd name="T54" fmla="*/ 618 w 4044"/>
              <a:gd name="T55" fmla="*/ 148 h 4042"/>
              <a:gd name="T56" fmla="*/ 574 w 4044"/>
              <a:gd name="T57" fmla="*/ 716 h 4042"/>
              <a:gd name="T58" fmla="*/ 1124 w 4044"/>
              <a:gd name="T59" fmla="*/ 760 h 4042"/>
              <a:gd name="T60" fmla="*/ 1156 w 4044"/>
              <a:gd name="T61" fmla="*/ 598 h 4042"/>
              <a:gd name="T62" fmla="*/ 1218 w 4044"/>
              <a:gd name="T63" fmla="*/ 386 h 4042"/>
              <a:gd name="T64" fmla="*/ 1952 w 4044"/>
              <a:gd name="T65" fmla="*/ 202 h 4042"/>
              <a:gd name="T66" fmla="*/ 2802 w 4044"/>
              <a:gd name="T67" fmla="*/ 374 h 4042"/>
              <a:gd name="T68" fmla="*/ 3450 w 4044"/>
              <a:gd name="T69" fmla="*/ 890 h 4042"/>
              <a:gd name="T70" fmla="*/ 3784 w 4044"/>
              <a:gd name="T71" fmla="*/ 1550 h 4042"/>
              <a:gd name="T72" fmla="*/ 3826 w 4044"/>
              <a:gd name="T73" fmla="*/ 2284 h 4042"/>
              <a:gd name="T74" fmla="*/ 3688 w 4044"/>
              <a:gd name="T75" fmla="*/ 2806 h 4042"/>
              <a:gd name="T76" fmla="*/ 3822 w 4044"/>
              <a:gd name="T77" fmla="*/ 2880 h 4042"/>
              <a:gd name="T78" fmla="*/ 4008 w 4044"/>
              <a:gd name="T79" fmla="*/ 2400 h 4042"/>
              <a:gd name="T80" fmla="*/ 4010 w 4044"/>
              <a:gd name="T81" fmla="*/ 1658 h 4042"/>
              <a:gd name="T82" fmla="*/ 2450 w 4044"/>
              <a:gd name="T83" fmla="*/ 2112 h 4042"/>
              <a:gd name="T84" fmla="*/ 2188 w 4044"/>
              <a:gd name="T85" fmla="*/ 1906 h 4042"/>
              <a:gd name="T86" fmla="*/ 1768 w 4044"/>
              <a:gd name="T87" fmla="*/ 1678 h 4042"/>
              <a:gd name="T88" fmla="*/ 1762 w 4044"/>
              <a:gd name="T89" fmla="*/ 1436 h 4042"/>
              <a:gd name="T90" fmla="*/ 2012 w 4044"/>
              <a:gd name="T91" fmla="*/ 1324 h 4042"/>
              <a:gd name="T92" fmla="*/ 2444 w 4044"/>
              <a:gd name="T93" fmla="*/ 1274 h 4042"/>
              <a:gd name="T94" fmla="*/ 1896 w 4044"/>
              <a:gd name="T95" fmla="*/ 858 h 4042"/>
              <a:gd name="T96" fmla="*/ 1608 w 4044"/>
              <a:gd name="T97" fmla="*/ 1274 h 4042"/>
              <a:gd name="T98" fmla="*/ 1502 w 4044"/>
              <a:gd name="T99" fmla="*/ 1606 h 4042"/>
              <a:gd name="T100" fmla="*/ 1638 w 4044"/>
              <a:gd name="T101" fmla="*/ 1860 h 4042"/>
              <a:gd name="T102" fmla="*/ 2010 w 4044"/>
              <a:gd name="T103" fmla="*/ 2058 h 4042"/>
              <a:gd name="T104" fmla="*/ 2286 w 4044"/>
              <a:gd name="T105" fmla="*/ 2292 h 4042"/>
              <a:gd name="T106" fmla="*/ 2208 w 4044"/>
              <a:gd name="T107" fmla="*/ 2542 h 4042"/>
              <a:gd name="T108" fmla="*/ 1922 w 4044"/>
              <a:gd name="T109" fmla="*/ 2612 h 4042"/>
              <a:gd name="T110" fmla="*/ 1614 w 4044"/>
              <a:gd name="T111" fmla="*/ 2440 h 4042"/>
              <a:gd name="T112" fmla="*/ 1634 w 4044"/>
              <a:gd name="T113" fmla="*/ 2734 h 4042"/>
              <a:gd name="T114" fmla="*/ 2110 w 4044"/>
              <a:gd name="T115" fmla="*/ 3082 h 4042"/>
              <a:gd name="T116" fmla="*/ 2410 w 4044"/>
              <a:gd name="T117" fmla="*/ 2658 h 4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4" h="4042">
                <a:moveTo>
                  <a:pt x="3388" y="3904"/>
                </a:moveTo>
                <a:lnTo>
                  <a:pt x="3388" y="3904"/>
                </a:lnTo>
                <a:lnTo>
                  <a:pt x="3408" y="3902"/>
                </a:lnTo>
                <a:lnTo>
                  <a:pt x="3426" y="3896"/>
                </a:lnTo>
                <a:lnTo>
                  <a:pt x="3442" y="3886"/>
                </a:lnTo>
                <a:lnTo>
                  <a:pt x="3458" y="3874"/>
                </a:lnTo>
                <a:lnTo>
                  <a:pt x="3470" y="3860"/>
                </a:lnTo>
                <a:lnTo>
                  <a:pt x="3478" y="3842"/>
                </a:lnTo>
                <a:lnTo>
                  <a:pt x="3484" y="3824"/>
                </a:lnTo>
                <a:lnTo>
                  <a:pt x="3486" y="3804"/>
                </a:lnTo>
                <a:lnTo>
                  <a:pt x="3486" y="3386"/>
                </a:lnTo>
                <a:lnTo>
                  <a:pt x="3486" y="3386"/>
                </a:lnTo>
                <a:lnTo>
                  <a:pt x="3484" y="3366"/>
                </a:lnTo>
                <a:lnTo>
                  <a:pt x="3478" y="3346"/>
                </a:lnTo>
                <a:lnTo>
                  <a:pt x="3470" y="3328"/>
                </a:lnTo>
                <a:lnTo>
                  <a:pt x="3456" y="3310"/>
                </a:lnTo>
                <a:lnTo>
                  <a:pt x="3456" y="3310"/>
                </a:lnTo>
                <a:lnTo>
                  <a:pt x="3438" y="3296"/>
                </a:lnTo>
                <a:lnTo>
                  <a:pt x="3420" y="3284"/>
                </a:lnTo>
                <a:lnTo>
                  <a:pt x="3398" y="3278"/>
                </a:lnTo>
                <a:lnTo>
                  <a:pt x="3376" y="3276"/>
                </a:lnTo>
                <a:lnTo>
                  <a:pt x="2958" y="3276"/>
                </a:lnTo>
                <a:lnTo>
                  <a:pt x="2958" y="3276"/>
                </a:lnTo>
                <a:lnTo>
                  <a:pt x="2938" y="3278"/>
                </a:lnTo>
                <a:lnTo>
                  <a:pt x="2920" y="3284"/>
                </a:lnTo>
                <a:lnTo>
                  <a:pt x="2902" y="3292"/>
                </a:lnTo>
                <a:lnTo>
                  <a:pt x="2888" y="3304"/>
                </a:lnTo>
                <a:lnTo>
                  <a:pt x="2876" y="3320"/>
                </a:lnTo>
                <a:lnTo>
                  <a:pt x="2866" y="3336"/>
                </a:lnTo>
                <a:lnTo>
                  <a:pt x="2860" y="3356"/>
                </a:lnTo>
                <a:lnTo>
                  <a:pt x="2858" y="3376"/>
                </a:lnTo>
                <a:lnTo>
                  <a:pt x="2858" y="3376"/>
                </a:lnTo>
                <a:lnTo>
                  <a:pt x="2860" y="3396"/>
                </a:lnTo>
                <a:lnTo>
                  <a:pt x="2866" y="3414"/>
                </a:lnTo>
                <a:lnTo>
                  <a:pt x="2876" y="3430"/>
                </a:lnTo>
                <a:lnTo>
                  <a:pt x="2888" y="3446"/>
                </a:lnTo>
                <a:lnTo>
                  <a:pt x="2902" y="3458"/>
                </a:lnTo>
                <a:lnTo>
                  <a:pt x="2920" y="3466"/>
                </a:lnTo>
                <a:lnTo>
                  <a:pt x="2938" y="3472"/>
                </a:lnTo>
                <a:lnTo>
                  <a:pt x="2958" y="3474"/>
                </a:lnTo>
                <a:lnTo>
                  <a:pt x="3124" y="3474"/>
                </a:lnTo>
                <a:lnTo>
                  <a:pt x="3064" y="3516"/>
                </a:lnTo>
                <a:lnTo>
                  <a:pt x="3064" y="3516"/>
                </a:lnTo>
                <a:lnTo>
                  <a:pt x="3006" y="3556"/>
                </a:lnTo>
                <a:lnTo>
                  <a:pt x="2948" y="3592"/>
                </a:lnTo>
                <a:lnTo>
                  <a:pt x="2888" y="3626"/>
                </a:lnTo>
                <a:lnTo>
                  <a:pt x="2826" y="3656"/>
                </a:lnTo>
                <a:lnTo>
                  <a:pt x="2762" y="3686"/>
                </a:lnTo>
                <a:lnTo>
                  <a:pt x="2698" y="3712"/>
                </a:lnTo>
                <a:lnTo>
                  <a:pt x="2634" y="3738"/>
                </a:lnTo>
                <a:lnTo>
                  <a:pt x="2568" y="3760"/>
                </a:lnTo>
                <a:lnTo>
                  <a:pt x="2502" y="3778"/>
                </a:lnTo>
                <a:lnTo>
                  <a:pt x="2434" y="3796"/>
                </a:lnTo>
                <a:lnTo>
                  <a:pt x="2366" y="3810"/>
                </a:lnTo>
                <a:lnTo>
                  <a:pt x="2298" y="3822"/>
                </a:lnTo>
                <a:lnTo>
                  <a:pt x="2230" y="3832"/>
                </a:lnTo>
                <a:lnTo>
                  <a:pt x="2160" y="3838"/>
                </a:lnTo>
                <a:lnTo>
                  <a:pt x="2092" y="3842"/>
                </a:lnTo>
                <a:lnTo>
                  <a:pt x="2022" y="3844"/>
                </a:lnTo>
                <a:lnTo>
                  <a:pt x="2022" y="3844"/>
                </a:lnTo>
                <a:lnTo>
                  <a:pt x="1930" y="3842"/>
                </a:lnTo>
                <a:lnTo>
                  <a:pt x="1840" y="3836"/>
                </a:lnTo>
                <a:lnTo>
                  <a:pt x="1752" y="3824"/>
                </a:lnTo>
                <a:lnTo>
                  <a:pt x="1664" y="3808"/>
                </a:lnTo>
                <a:lnTo>
                  <a:pt x="1576" y="3790"/>
                </a:lnTo>
                <a:lnTo>
                  <a:pt x="1490" y="3766"/>
                </a:lnTo>
                <a:lnTo>
                  <a:pt x="1406" y="3738"/>
                </a:lnTo>
                <a:lnTo>
                  <a:pt x="1324" y="3706"/>
                </a:lnTo>
                <a:lnTo>
                  <a:pt x="1242" y="3670"/>
                </a:lnTo>
                <a:lnTo>
                  <a:pt x="1164" y="3630"/>
                </a:lnTo>
                <a:lnTo>
                  <a:pt x="1086" y="3586"/>
                </a:lnTo>
                <a:lnTo>
                  <a:pt x="1010" y="3540"/>
                </a:lnTo>
                <a:lnTo>
                  <a:pt x="938" y="3488"/>
                </a:lnTo>
                <a:lnTo>
                  <a:pt x="866" y="3432"/>
                </a:lnTo>
                <a:lnTo>
                  <a:pt x="798" y="3374"/>
                </a:lnTo>
                <a:lnTo>
                  <a:pt x="732" y="3310"/>
                </a:lnTo>
                <a:lnTo>
                  <a:pt x="732" y="3310"/>
                </a:lnTo>
                <a:lnTo>
                  <a:pt x="684" y="3260"/>
                </a:lnTo>
                <a:lnTo>
                  <a:pt x="638" y="3208"/>
                </a:lnTo>
                <a:lnTo>
                  <a:pt x="594" y="3154"/>
                </a:lnTo>
                <a:lnTo>
                  <a:pt x="552" y="3100"/>
                </a:lnTo>
                <a:lnTo>
                  <a:pt x="512" y="3044"/>
                </a:lnTo>
                <a:lnTo>
                  <a:pt x="474" y="2986"/>
                </a:lnTo>
                <a:lnTo>
                  <a:pt x="440" y="2928"/>
                </a:lnTo>
                <a:lnTo>
                  <a:pt x="406" y="2868"/>
                </a:lnTo>
                <a:lnTo>
                  <a:pt x="376" y="2808"/>
                </a:lnTo>
                <a:lnTo>
                  <a:pt x="348" y="2746"/>
                </a:lnTo>
                <a:lnTo>
                  <a:pt x="322" y="2684"/>
                </a:lnTo>
                <a:lnTo>
                  <a:pt x="298" y="2622"/>
                </a:lnTo>
                <a:lnTo>
                  <a:pt x="278" y="2558"/>
                </a:lnTo>
                <a:lnTo>
                  <a:pt x="260" y="2494"/>
                </a:lnTo>
                <a:lnTo>
                  <a:pt x="244" y="2428"/>
                </a:lnTo>
                <a:lnTo>
                  <a:pt x="230" y="2364"/>
                </a:lnTo>
                <a:lnTo>
                  <a:pt x="218" y="2298"/>
                </a:lnTo>
                <a:lnTo>
                  <a:pt x="210" y="2230"/>
                </a:lnTo>
                <a:lnTo>
                  <a:pt x="202" y="2164"/>
                </a:lnTo>
                <a:lnTo>
                  <a:pt x="200" y="2096"/>
                </a:lnTo>
                <a:lnTo>
                  <a:pt x="198" y="2030"/>
                </a:lnTo>
                <a:lnTo>
                  <a:pt x="198" y="1962"/>
                </a:lnTo>
                <a:lnTo>
                  <a:pt x="202" y="1894"/>
                </a:lnTo>
                <a:lnTo>
                  <a:pt x="208" y="1828"/>
                </a:lnTo>
                <a:lnTo>
                  <a:pt x="218" y="1760"/>
                </a:lnTo>
                <a:lnTo>
                  <a:pt x="228" y="1692"/>
                </a:lnTo>
                <a:lnTo>
                  <a:pt x="242" y="1626"/>
                </a:lnTo>
                <a:lnTo>
                  <a:pt x="258" y="1560"/>
                </a:lnTo>
                <a:lnTo>
                  <a:pt x="278" y="1492"/>
                </a:lnTo>
                <a:lnTo>
                  <a:pt x="298" y="1426"/>
                </a:lnTo>
                <a:lnTo>
                  <a:pt x="322" y="1360"/>
                </a:lnTo>
                <a:lnTo>
                  <a:pt x="350" y="1296"/>
                </a:lnTo>
                <a:lnTo>
                  <a:pt x="350" y="1296"/>
                </a:lnTo>
                <a:lnTo>
                  <a:pt x="356" y="1276"/>
                </a:lnTo>
                <a:lnTo>
                  <a:pt x="358" y="1258"/>
                </a:lnTo>
                <a:lnTo>
                  <a:pt x="356" y="1238"/>
                </a:lnTo>
                <a:lnTo>
                  <a:pt x="350" y="1220"/>
                </a:lnTo>
                <a:lnTo>
                  <a:pt x="350" y="1220"/>
                </a:lnTo>
                <a:lnTo>
                  <a:pt x="342" y="1202"/>
                </a:lnTo>
                <a:lnTo>
                  <a:pt x="330" y="1186"/>
                </a:lnTo>
                <a:lnTo>
                  <a:pt x="316" y="1174"/>
                </a:lnTo>
                <a:lnTo>
                  <a:pt x="298" y="1164"/>
                </a:lnTo>
                <a:lnTo>
                  <a:pt x="298" y="1164"/>
                </a:lnTo>
                <a:lnTo>
                  <a:pt x="278" y="1158"/>
                </a:lnTo>
                <a:lnTo>
                  <a:pt x="258" y="1156"/>
                </a:lnTo>
                <a:lnTo>
                  <a:pt x="258" y="1156"/>
                </a:lnTo>
                <a:lnTo>
                  <a:pt x="240" y="1158"/>
                </a:lnTo>
                <a:lnTo>
                  <a:pt x="222" y="1164"/>
                </a:lnTo>
                <a:lnTo>
                  <a:pt x="222" y="1164"/>
                </a:lnTo>
                <a:lnTo>
                  <a:pt x="204" y="1172"/>
                </a:lnTo>
                <a:lnTo>
                  <a:pt x="190" y="1184"/>
                </a:lnTo>
                <a:lnTo>
                  <a:pt x="176" y="1200"/>
                </a:lnTo>
                <a:lnTo>
                  <a:pt x="168" y="1216"/>
                </a:lnTo>
                <a:lnTo>
                  <a:pt x="168" y="1216"/>
                </a:lnTo>
                <a:lnTo>
                  <a:pt x="138" y="1286"/>
                </a:lnTo>
                <a:lnTo>
                  <a:pt x="112" y="1356"/>
                </a:lnTo>
                <a:lnTo>
                  <a:pt x="90" y="1428"/>
                </a:lnTo>
                <a:lnTo>
                  <a:pt x="68" y="1498"/>
                </a:lnTo>
                <a:lnTo>
                  <a:pt x="52" y="1570"/>
                </a:lnTo>
                <a:lnTo>
                  <a:pt x="36" y="1644"/>
                </a:lnTo>
                <a:lnTo>
                  <a:pt x="24" y="1716"/>
                </a:lnTo>
                <a:lnTo>
                  <a:pt x="14" y="1790"/>
                </a:lnTo>
                <a:lnTo>
                  <a:pt x="6" y="1864"/>
                </a:lnTo>
                <a:lnTo>
                  <a:pt x="2" y="1938"/>
                </a:lnTo>
                <a:lnTo>
                  <a:pt x="0" y="2012"/>
                </a:lnTo>
                <a:lnTo>
                  <a:pt x="2" y="2086"/>
                </a:lnTo>
                <a:lnTo>
                  <a:pt x="6" y="2162"/>
                </a:lnTo>
                <a:lnTo>
                  <a:pt x="12" y="2236"/>
                </a:lnTo>
                <a:lnTo>
                  <a:pt x="22" y="2310"/>
                </a:lnTo>
                <a:lnTo>
                  <a:pt x="34" y="2384"/>
                </a:lnTo>
                <a:lnTo>
                  <a:pt x="34" y="2384"/>
                </a:lnTo>
                <a:lnTo>
                  <a:pt x="48" y="2460"/>
                </a:lnTo>
                <a:lnTo>
                  <a:pt x="66" y="2536"/>
                </a:lnTo>
                <a:lnTo>
                  <a:pt x="88" y="2608"/>
                </a:lnTo>
                <a:lnTo>
                  <a:pt x="110" y="2682"/>
                </a:lnTo>
                <a:lnTo>
                  <a:pt x="136" y="2754"/>
                </a:lnTo>
                <a:lnTo>
                  <a:pt x="166" y="2824"/>
                </a:lnTo>
                <a:lnTo>
                  <a:pt x="196" y="2892"/>
                </a:lnTo>
                <a:lnTo>
                  <a:pt x="230" y="2960"/>
                </a:lnTo>
                <a:lnTo>
                  <a:pt x="268" y="3028"/>
                </a:lnTo>
                <a:lnTo>
                  <a:pt x="306" y="3092"/>
                </a:lnTo>
                <a:lnTo>
                  <a:pt x="348" y="3156"/>
                </a:lnTo>
                <a:lnTo>
                  <a:pt x="392" y="3218"/>
                </a:lnTo>
                <a:lnTo>
                  <a:pt x="438" y="3280"/>
                </a:lnTo>
                <a:lnTo>
                  <a:pt x="488" y="3338"/>
                </a:lnTo>
                <a:lnTo>
                  <a:pt x="538" y="3396"/>
                </a:lnTo>
                <a:lnTo>
                  <a:pt x="592" y="3452"/>
                </a:lnTo>
                <a:lnTo>
                  <a:pt x="592" y="3452"/>
                </a:lnTo>
                <a:lnTo>
                  <a:pt x="628" y="3486"/>
                </a:lnTo>
                <a:lnTo>
                  <a:pt x="664" y="3522"/>
                </a:lnTo>
                <a:lnTo>
                  <a:pt x="702" y="3554"/>
                </a:lnTo>
                <a:lnTo>
                  <a:pt x="740" y="3586"/>
                </a:lnTo>
                <a:lnTo>
                  <a:pt x="780" y="3618"/>
                </a:lnTo>
                <a:lnTo>
                  <a:pt x="820" y="3648"/>
                </a:lnTo>
                <a:lnTo>
                  <a:pt x="860" y="3676"/>
                </a:lnTo>
                <a:lnTo>
                  <a:pt x="900" y="3704"/>
                </a:lnTo>
                <a:lnTo>
                  <a:pt x="942" y="3732"/>
                </a:lnTo>
                <a:lnTo>
                  <a:pt x="984" y="3758"/>
                </a:lnTo>
                <a:lnTo>
                  <a:pt x="1026" y="3782"/>
                </a:lnTo>
                <a:lnTo>
                  <a:pt x="1070" y="3806"/>
                </a:lnTo>
                <a:lnTo>
                  <a:pt x="1114" y="3828"/>
                </a:lnTo>
                <a:lnTo>
                  <a:pt x="1158" y="3850"/>
                </a:lnTo>
                <a:lnTo>
                  <a:pt x="1202" y="3870"/>
                </a:lnTo>
                <a:lnTo>
                  <a:pt x="1248" y="3890"/>
                </a:lnTo>
                <a:lnTo>
                  <a:pt x="1292" y="3908"/>
                </a:lnTo>
                <a:lnTo>
                  <a:pt x="1338" y="3926"/>
                </a:lnTo>
                <a:lnTo>
                  <a:pt x="1386" y="3942"/>
                </a:lnTo>
                <a:lnTo>
                  <a:pt x="1432" y="3956"/>
                </a:lnTo>
                <a:lnTo>
                  <a:pt x="1480" y="3970"/>
                </a:lnTo>
                <a:lnTo>
                  <a:pt x="1528" y="3982"/>
                </a:lnTo>
                <a:lnTo>
                  <a:pt x="1576" y="3994"/>
                </a:lnTo>
                <a:lnTo>
                  <a:pt x="1624" y="4004"/>
                </a:lnTo>
                <a:lnTo>
                  <a:pt x="1672" y="4014"/>
                </a:lnTo>
                <a:lnTo>
                  <a:pt x="1722" y="4020"/>
                </a:lnTo>
                <a:lnTo>
                  <a:pt x="1772" y="4028"/>
                </a:lnTo>
                <a:lnTo>
                  <a:pt x="1820" y="4034"/>
                </a:lnTo>
                <a:lnTo>
                  <a:pt x="1870" y="4038"/>
                </a:lnTo>
                <a:lnTo>
                  <a:pt x="1920" y="4040"/>
                </a:lnTo>
                <a:lnTo>
                  <a:pt x="1972" y="4042"/>
                </a:lnTo>
                <a:lnTo>
                  <a:pt x="2022" y="4042"/>
                </a:lnTo>
                <a:lnTo>
                  <a:pt x="2022" y="4042"/>
                </a:lnTo>
                <a:lnTo>
                  <a:pt x="2104" y="4042"/>
                </a:lnTo>
                <a:lnTo>
                  <a:pt x="2188" y="4036"/>
                </a:lnTo>
                <a:lnTo>
                  <a:pt x="2270" y="4028"/>
                </a:lnTo>
                <a:lnTo>
                  <a:pt x="2352" y="4016"/>
                </a:lnTo>
                <a:lnTo>
                  <a:pt x="2432" y="4000"/>
                </a:lnTo>
                <a:lnTo>
                  <a:pt x="2512" y="3982"/>
                </a:lnTo>
                <a:lnTo>
                  <a:pt x="2592" y="3960"/>
                </a:lnTo>
                <a:lnTo>
                  <a:pt x="2670" y="3936"/>
                </a:lnTo>
                <a:lnTo>
                  <a:pt x="2748" y="3908"/>
                </a:lnTo>
                <a:lnTo>
                  <a:pt x="2824" y="3876"/>
                </a:lnTo>
                <a:lnTo>
                  <a:pt x="2900" y="3842"/>
                </a:lnTo>
                <a:lnTo>
                  <a:pt x="2974" y="3806"/>
                </a:lnTo>
                <a:lnTo>
                  <a:pt x="3046" y="3766"/>
                </a:lnTo>
                <a:lnTo>
                  <a:pt x="3116" y="3722"/>
                </a:lnTo>
                <a:lnTo>
                  <a:pt x="3184" y="3676"/>
                </a:lnTo>
                <a:lnTo>
                  <a:pt x="3250" y="3628"/>
                </a:lnTo>
                <a:lnTo>
                  <a:pt x="3288" y="3600"/>
                </a:lnTo>
                <a:lnTo>
                  <a:pt x="3288" y="3804"/>
                </a:lnTo>
                <a:lnTo>
                  <a:pt x="3288" y="3804"/>
                </a:lnTo>
                <a:lnTo>
                  <a:pt x="3290" y="3824"/>
                </a:lnTo>
                <a:lnTo>
                  <a:pt x="3296" y="3842"/>
                </a:lnTo>
                <a:lnTo>
                  <a:pt x="3304" y="3860"/>
                </a:lnTo>
                <a:lnTo>
                  <a:pt x="3316" y="3874"/>
                </a:lnTo>
                <a:lnTo>
                  <a:pt x="3332" y="3886"/>
                </a:lnTo>
                <a:lnTo>
                  <a:pt x="3348" y="3896"/>
                </a:lnTo>
                <a:lnTo>
                  <a:pt x="3368" y="3902"/>
                </a:lnTo>
                <a:lnTo>
                  <a:pt x="3388" y="3904"/>
                </a:lnTo>
                <a:lnTo>
                  <a:pt x="3388" y="3904"/>
                </a:lnTo>
                <a:close/>
                <a:moveTo>
                  <a:pt x="4010" y="1658"/>
                </a:moveTo>
                <a:lnTo>
                  <a:pt x="4010" y="1658"/>
                </a:lnTo>
                <a:lnTo>
                  <a:pt x="3994" y="1584"/>
                </a:lnTo>
                <a:lnTo>
                  <a:pt x="3978" y="1508"/>
                </a:lnTo>
                <a:lnTo>
                  <a:pt x="3956" y="1434"/>
                </a:lnTo>
                <a:lnTo>
                  <a:pt x="3932" y="1362"/>
                </a:lnTo>
                <a:lnTo>
                  <a:pt x="3906" y="1290"/>
                </a:lnTo>
                <a:lnTo>
                  <a:pt x="3878" y="1220"/>
                </a:lnTo>
                <a:lnTo>
                  <a:pt x="3846" y="1150"/>
                </a:lnTo>
                <a:lnTo>
                  <a:pt x="3812" y="1082"/>
                </a:lnTo>
                <a:lnTo>
                  <a:pt x="3776" y="1016"/>
                </a:lnTo>
                <a:lnTo>
                  <a:pt x="3738" y="950"/>
                </a:lnTo>
                <a:lnTo>
                  <a:pt x="3696" y="888"/>
                </a:lnTo>
                <a:lnTo>
                  <a:pt x="3652" y="824"/>
                </a:lnTo>
                <a:lnTo>
                  <a:pt x="3606" y="764"/>
                </a:lnTo>
                <a:lnTo>
                  <a:pt x="3556" y="706"/>
                </a:lnTo>
                <a:lnTo>
                  <a:pt x="3506" y="648"/>
                </a:lnTo>
                <a:lnTo>
                  <a:pt x="3452" y="592"/>
                </a:lnTo>
                <a:lnTo>
                  <a:pt x="3452" y="592"/>
                </a:lnTo>
                <a:lnTo>
                  <a:pt x="3416" y="556"/>
                </a:lnTo>
                <a:lnTo>
                  <a:pt x="3378" y="522"/>
                </a:lnTo>
                <a:lnTo>
                  <a:pt x="3342" y="490"/>
                </a:lnTo>
                <a:lnTo>
                  <a:pt x="3302" y="458"/>
                </a:lnTo>
                <a:lnTo>
                  <a:pt x="3264" y="426"/>
                </a:lnTo>
                <a:lnTo>
                  <a:pt x="3224" y="396"/>
                </a:lnTo>
                <a:lnTo>
                  <a:pt x="3184" y="366"/>
                </a:lnTo>
                <a:lnTo>
                  <a:pt x="3144" y="338"/>
                </a:lnTo>
                <a:lnTo>
                  <a:pt x="3102" y="312"/>
                </a:lnTo>
                <a:lnTo>
                  <a:pt x="3060" y="286"/>
                </a:lnTo>
                <a:lnTo>
                  <a:pt x="3018" y="262"/>
                </a:lnTo>
                <a:lnTo>
                  <a:pt x="2974" y="238"/>
                </a:lnTo>
                <a:lnTo>
                  <a:pt x="2930" y="214"/>
                </a:lnTo>
                <a:lnTo>
                  <a:pt x="2886" y="194"/>
                </a:lnTo>
                <a:lnTo>
                  <a:pt x="2842" y="172"/>
                </a:lnTo>
                <a:lnTo>
                  <a:pt x="2796" y="154"/>
                </a:lnTo>
                <a:lnTo>
                  <a:pt x="2750" y="136"/>
                </a:lnTo>
                <a:lnTo>
                  <a:pt x="2704" y="118"/>
                </a:lnTo>
                <a:lnTo>
                  <a:pt x="2658" y="102"/>
                </a:lnTo>
                <a:lnTo>
                  <a:pt x="2612" y="88"/>
                </a:lnTo>
                <a:lnTo>
                  <a:pt x="2564" y="74"/>
                </a:lnTo>
                <a:lnTo>
                  <a:pt x="2516" y="62"/>
                </a:lnTo>
                <a:lnTo>
                  <a:pt x="2468" y="50"/>
                </a:lnTo>
                <a:lnTo>
                  <a:pt x="2420" y="40"/>
                </a:lnTo>
                <a:lnTo>
                  <a:pt x="2370" y="30"/>
                </a:lnTo>
                <a:lnTo>
                  <a:pt x="2322" y="22"/>
                </a:lnTo>
                <a:lnTo>
                  <a:pt x="2272" y="16"/>
                </a:lnTo>
                <a:lnTo>
                  <a:pt x="2222" y="10"/>
                </a:lnTo>
                <a:lnTo>
                  <a:pt x="2172" y="6"/>
                </a:lnTo>
                <a:lnTo>
                  <a:pt x="2122" y="4"/>
                </a:lnTo>
                <a:lnTo>
                  <a:pt x="2072" y="2"/>
                </a:lnTo>
                <a:lnTo>
                  <a:pt x="2022" y="0"/>
                </a:lnTo>
                <a:lnTo>
                  <a:pt x="2022" y="0"/>
                </a:lnTo>
                <a:lnTo>
                  <a:pt x="1938" y="2"/>
                </a:lnTo>
                <a:lnTo>
                  <a:pt x="1854" y="8"/>
                </a:lnTo>
                <a:lnTo>
                  <a:pt x="1772" y="16"/>
                </a:lnTo>
                <a:lnTo>
                  <a:pt x="1690" y="28"/>
                </a:lnTo>
                <a:lnTo>
                  <a:pt x="1608" y="42"/>
                </a:lnTo>
                <a:lnTo>
                  <a:pt x="1528" y="60"/>
                </a:lnTo>
                <a:lnTo>
                  <a:pt x="1450" y="82"/>
                </a:lnTo>
                <a:lnTo>
                  <a:pt x="1370" y="106"/>
                </a:lnTo>
                <a:lnTo>
                  <a:pt x="1294" y="134"/>
                </a:lnTo>
                <a:lnTo>
                  <a:pt x="1218" y="166"/>
                </a:lnTo>
                <a:lnTo>
                  <a:pt x="1144" y="200"/>
                </a:lnTo>
                <a:lnTo>
                  <a:pt x="1070" y="236"/>
                </a:lnTo>
                <a:lnTo>
                  <a:pt x="1000" y="276"/>
                </a:lnTo>
                <a:lnTo>
                  <a:pt x="928" y="320"/>
                </a:lnTo>
                <a:lnTo>
                  <a:pt x="860" y="366"/>
                </a:lnTo>
                <a:lnTo>
                  <a:pt x="794" y="416"/>
                </a:lnTo>
                <a:lnTo>
                  <a:pt x="756" y="444"/>
                </a:lnTo>
                <a:lnTo>
                  <a:pt x="756" y="240"/>
                </a:lnTo>
                <a:lnTo>
                  <a:pt x="756" y="240"/>
                </a:lnTo>
                <a:lnTo>
                  <a:pt x="754" y="220"/>
                </a:lnTo>
                <a:lnTo>
                  <a:pt x="748" y="200"/>
                </a:lnTo>
                <a:lnTo>
                  <a:pt x="738" y="184"/>
                </a:lnTo>
                <a:lnTo>
                  <a:pt x="726" y="170"/>
                </a:lnTo>
                <a:lnTo>
                  <a:pt x="712" y="156"/>
                </a:lnTo>
                <a:lnTo>
                  <a:pt x="696" y="148"/>
                </a:lnTo>
                <a:lnTo>
                  <a:pt x="676" y="142"/>
                </a:lnTo>
                <a:lnTo>
                  <a:pt x="656" y="140"/>
                </a:lnTo>
                <a:lnTo>
                  <a:pt x="656" y="140"/>
                </a:lnTo>
                <a:lnTo>
                  <a:pt x="636" y="142"/>
                </a:lnTo>
                <a:lnTo>
                  <a:pt x="618" y="148"/>
                </a:lnTo>
                <a:lnTo>
                  <a:pt x="600" y="156"/>
                </a:lnTo>
                <a:lnTo>
                  <a:pt x="586" y="170"/>
                </a:lnTo>
                <a:lnTo>
                  <a:pt x="574" y="184"/>
                </a:lnTo>
                <a:lnTo>
                  <a:pt x="564" y="200"/>
                </a:lnTo>
                <a:lnTo>
                  <a:pt x="558" y="220"/>
                </a:lnTo>
                <a:lnTo>
                  <a:pt x="556" y="240"/>
                </a:lnTo>
                <a:lnTo>
                  <a:pt x="556" y="658"/>
                </a:lnTo>
                <a:lnTo>
                  <a:pt x="556" y="658"/>
                </a:lnTo>
                <a:lnTo>
                  <a:pt x="558" y="678"/>
                </a:lnTo>
                <a:lnTo>
                  <a:pt x="564" y="698"/>
                </a:lnTo>
                <a:lnTo>
                  <a:pt x="574" y="716"/>
                </a:lnTo>
                <a:lnTo>
                  <a:pt x="588" y="734"/>
                </a:lnTo>
                <a:lnTo>
                  <a:pt x="594" y="740"/>
                </a:lnTo>
                <a:lnTo>
                  <a:pt x="594" y="740"/>
                </a:lnTo>
                <a:lnTo>
                  <a:pt x="610" y="752"/>
                </a:lnTo>
                <a:lnTo>
                  <a:pt x="628" y="762"/>
                </a:lnTo>
                <a:lnTo>
                  <a:pt x="648" y="766"/>
                </a:lnTo>
                <a:lnTo>
                  <a:pt x="668" y="768"/>
                </a:lnTo>
                <a:lnTo>
                  <a:pt x="1086" y="768"/>
                </a:lnTo>
                <a:lnTo>
                  <a:pt x="1086" y="768"/>
                </a:lnTo>
                <a:lnTo>
                  <a:pt x="1106" y="766"/>
                </a:lnTo>
                <a:lnTo>
                  <a:pt x="1124" y="760"/>
                </a:lnTo>
                <a:lnTo>
                  <a:pt x="1142" y="752"/>
                </a:lnTo>
                <a:lnTo>
                  <a:pt x="1156" y="738"/>
                </a:lnTo>
                <a:lnTo>
                  <a:pt x="1168" y="724"/>
                </a:lnTo>
                <a:lnTo>
                  <a:pt x="1178" y="708"/>
                </a:lnTo>
                <a:lnTo>
                  <a:pt x="1182" y="688"/>
                </a:lnTo>
                <a:lnTo>
                  <a:pt x="1184" y="668"/>
                </a:lnTo>
                <a:lnTo>
                  <a:pt x="1184" y="668"/>
                </a:lnTo>
                <a:lnTo>
                  <a:pt x="1182" y="648"/>
                </a:lnTo>
                <a:lnTo>
                  <a:pt x="1178" y="630"/>
                </a:lnTo>
                <a:lnTo>
                  <a:pt x="1168" y="612"/>
                </a:lnTo>
                <a:lnTo>
                  <a:pt x="1156" y="598"/>
                </a:lnTo>
                <a:lnTo>
                  <a:pt x="1142" y="586"/>
                </a:lnTo>
                <a:lnTo>
                  <a:pt x="1124" y="576"/>
                </a:lnTo>
                <a:lnTo>
                  <a:pt x="1106" y="570"/>
                </a:lnTo>
                <a:lnTo>
                  <a:pt x="1086" y="568"/>
                </a:lnTo>
                <a:lnTo>
                  <a:pt x="920" y="568"/>
                </a:lnTo>
                <a:lnTo>
                  <a:pt x="978" y="526"/>
                </a:lnTo>
                <a:lnTo>
                  <a:pt x="978" y="526"/>
                </a:lnTo>
                <a:lnTo>
                  <a:pt x="1036" y="488"/>
                </a:lnTo>
                <a:lnTo>
                  <a:pt x="1096" y="452"/>
                </a:lnTo>
                <a:lnTo>
                  <a:pt x="1156" y="418"/>
                </a:lnTo>
                <a:lnTo>
                  <a:pt x="1218" y="386"/>
                </a:lnTo>
                <a:lnTo>
                  <a:pt x="1280" y="356"/>
                </a:lnTo>
                <a:lnTo>
                  <a:pt x="1344" y="330"/>
                </a:lnTo>
                <a:lnTo>
                  <a:pt x="1408" y="306"/>
                </a:lnTo>
                <a:lnTo>
                  <a:pt x="1474" y="284"/>
                </a:lnTo>
                <a:lnTo>
                  <a:pt x="1540" y="264"/>
                </a:lnTo>
                <a:lnTo>
                  <a:pt x="1606" y="246"/>
                </a:lnTo>
                <a:lnTo>
                  <a:pt x="1674" y="232"/>
                </a:lnTo>
                <a:lnTo>
                  <a:pt x="1742" y="220"/>
                </a:lnTo>
                <a:lnTo>
                  <a:pt x="1812" y="212"/>
                </a:lnTo>
                <a:lnTo>
                  <a:pt x="1882" y="206"/>
                </a:lnTo>
                <a:lnTo>
                  <a:pt x="1952" y="202"/>
                </a:lnTo>
                <a:lnTo>
                  <a:pt x="2022" y="200"/>
                </a:lnTo>
                <a:lnTo>
                  <a:pt x="2022" y="200"/>
                </a:lnTo>
                <a:lnTo>
                  <a:pt x="2112" y="202"/>
                </a:lnTo>
                <a:lnTo>
                  <a:pt x="2204" y="208"/>
                </a:lnTo>
                <a:lnTo>
                  <a:pt x="2292" y="220"/>
                </a:lnTo>
                <a:lnTo>
                  <a:pt x="2380" y="234"/>
                </a:lnTo>
                <a:lnTo>
                  <a:pt x="2468" y="254"/>
                </a:lnTo>
                <a:lnTo>
                  <a:pt x="2554" y="278"/>
                </a:lnTo>
                <a:lnTo>
                  <a:pt x="2638" y="306"/>
                </a:lnTo>
                <a:lnTo>
                  <a:pt x="2720" y="338"/>
                </a:lnTo>
                <a:lnTo>
                  <a:pt x="2802" y="374"/>
                </a:lnTo>
                <a:lnTo>
                  <a:pt x="2880" y="414"/>
                </a:lnTo>
                <a:lnTo>
                  <a:pt x="2958" y="456"/>
                </a:lnTo>
                <a:lnTo>
                  <a:pt x="3032" y="504"/>
                </a:lnTo>
                <a:lnTo>
                  <a:pt x="3106" y="556"/>
                </a:lnTo>
                <a:lnTo>
                  <a:pt x="3176" y="612"/>
                </a:lnTo>
                <a:lnTo>
                  <a:pt x="3244" y="670"/>
                </a:lnTo>
                <a:lnTo>
                  <a:pt x="3310" y="732"/>
                </a:lnTo>
                <a:lnTo>
                  <a:pt x="3310" y="732"/>
                </a:lnTo>
                <a:lnTo>
                  <a:pt x="3360" y="784"/>
                </a:lnTo>
                <a:lnTo>
                  <a:pt x="3406" y="836"/>
                </a:lnTo>
                <a:lnTo>
                  <a:pt x="3450" y="890"/>
                </a:lnTo>
                <a:lnTo>
                  <a:pt x="3492" y="944"/>
                </a:lnTo>
                <a:lnTo>
                  <a:pt x="3532" y="1000"/>
                </a:lnTo>
                <a:lnTo>
                  <a:pt x="3570" y="1058"/>
                </a:lnTo>
                <a:lnTo>
                  <a:pt x="3604" y="1116"/>
                </a:lnTo>
                <a:lnTo>
                  <a:pt x="3638" y="1174"/>
                </a:lnTo>
                <a:lnTo>
                  <a:pt x="3668" y="1236"/>
                </a:lnTo>
                <a:lnTo>
                  <a:pt x="3696" y="1296"/>
                </a:lnTo>
                <a:lnTo>
                  <a:pt x="3722" y="1358"/>
                </a:lnTo>
                <a:lnTo>
                  <a:pt x="3744" y="1422"/>
                </a:lnTo>
                <a:lnTo>
                  <a:pt x="3766" y="1486"/>
                </a:lnTo>
                <a:lnTo>
                  <a:pt x="3784" y="1550"/>
                </a:lnTo>
                <a:lnTo>
                  <a:pt x="3800" y="1616"/>
                </a:lnTo>
                <a:lnTo>
                  <a:pt x="3814" y="1680"/>
                </a:lnTo>
                <a:lnTo>
                  <a:pt x="3826" y="1746"/>
                </a:lnTo>
                <a:lnTo>
                  <a:pt x="3834" y="1812"/>
                </a:lnTo>
                <a:lnTo>
                  <a:pt x="3840" y="1880"/>
                </a:lnTo>
                <a:lnTo>
                  <a:pt x="3844" y="1946"/>
                </a:lnTo>
                <a:lnTo>
                  <a:pt x="3846" y="2014"/>
                </a:lnTo>
                <a:lnTo>
                  <a:pt x="3844" y="2082"/>
                </a:lnTo>
                <a:lnTo>
                  <a:pt x="3842" y="2148"/>
                </a:lnTo>
                <a:lnTo>
                  <a:pt x="3836" y="2216"/>
                </a:lnTo>
                <a:lnTo>
                  <a:pt x="3826" y="2284"/>
                </a:lnTo>
                <a:lnTo>
                  <a:pt x="3816" y="2350"/>
                </a:lnTo>
                <a:lnTo>
                  <a:pt x="3802" y="2418"/>
                </a:lnTo>
                <a:lnTo>
                  <a:pt x="3786" y="2484"/>
                </a:lnTo>
                <a:lnTo>
                  <a:pt x="3766" y="2552"/>
                </a:lnTo>
                <a:lnTo>
                  <a:pt x="3744" y="2618"/>
                </a:lnTo>
                <a:lnTo>
                  <a:pt x="3720" y="2682"/>
                </a:lnTo>
                <a:lnTo>
                  <a:pt x="3694" y="2748"/>
                </a:lnTo>
                <a:lnTo>
                  <a:pt x="3694" y="2748"/>
                </a:lnTo>
                <a:lnTo>
                  <a:pt x="3688" y="2766"/>
                </a:lnTo>
                <a:lnTo>
                  <a:pt x="3686" y="2786"/>
                </a:lnTo>
                <a:lnTo>
                  <a:pt x="3688" y="2806"/>
                </a:lnTo>
                <a:lnTo>
                  <a:pt x="3692" y="2824"/>
                </a:lnTo>
                <a:lnTo>
                  <a:pt x="3692" y="2824"/>
                </a:lnTo>
                <a:lnTo>
                  <a:pt x="3702" y="2842"/>
                </a:lnTo>
                <a:lnTo>
                  <a:pt x="3714" y="2856"/>
                </a:lnTo>
                <a:lnTo>
                  <a:pt x="3728" y="2870"/>
                </a:lnTo>
                <a:lnTo>
                  <a:pt x="3746" y="2880"/>
                </a:lnTo>
                <a:lnTo>
                  <a:pt x="3746" y="2880"/>
                </a:lnTo>
                <a:lnTo>
                  <a:pt x="3764" y="2884"/>
                </a:lnTo>
                <a:lnTo>
                  <a:pt x="3784" y="2886"/>
                </a:lnTo>
                <a:lnTo>
                  <a:pt x="3804" y="2884"/>
                </a:lnTo>
                <a:lnTo>
                  <a:pt x="3822" y="2880"/>
                </a:lnTo>
                <a:lnTo>
                  <a:pt x="3838" y="2870"/>
                </a:lnTo>
                <a:lnTo>
                  <a:pt x="3854" y="2858"/>
                </a:lnTo>
                <a:lnTo>
                  <a:pt x="3866" y="2844"/>
                </a:lnTo>
                <a:lnTo>
                  <a:pt x="3876" y="2828"/>
                </a:lnTo>
                <a:lnTo>
                  <a:pt x="3876" y="2828"/>
                </a:lnTo>
                <a:lnTo>
                  <a:pt x="3906" y="2758"/>
                </a:lnTo>
                <a:lnTo>
                  <a:pt x="3930" y="2688"/>
                </a:lnTo>
                <a:lnTo>
                  <a:pt x="3954" y="2616"/>
                </a:lnTo>
                <a:lnTo>
                  <a:pt x="3974" y="2546"/>
                </a:lnTo>
                <a:lnTo>
                  <a:pt x="3992" y="2472"/>
                </a:lnTo>
                <a:lnTo>
                  <a:pt x="4008" y="2400"/>
                </a:lnTo>
                <a:lnTo>
                  <a:pt x="4020" y="2328"/>
                </a:lnTo>
                <a:lnTo>
                  <a:pt x="4030" y="2254"/>
                </a:lnTo>
                <a:lnTo>
                  <a:pt x="4038" y="2180"/>
                </a:lnTo>
                <a:lnTo>
                  <a:pt x="4042" y="2106"/>
                </a:lnTo>
                <a:lnTo>
                  <a:pt x="4044" y="2032"/>
                </a:lnTo>
                <a:lnTo>
                  <a:pt x="4042" y="1956"/>
                </a:lnTo>
                <a:lnTo>
                  <a:pt x="4038" y="1882"/>
                </a:lnTo>
                <a:lnTo>
                  <a:pt x="4032" y="1808"/>
                </a:lnTo>
                <a:lnTo>
                  <a:pt x="4022" y="1734"/>
                </a:lnTo>
                <a:lnTo>
                  <a:pt x="4010" y="1658"/>
                </a:lnTo>
                <a:lnTo>
                  <a:pt x="4010" y="1658"/>
                </a:lnTo>
                <a:close/>
                <a:moveTo>
                  <a:pt x="2520" y="2348"/>
                </a:moveTo>
                <a:lnTo>
                  <a:pt x="2520" y="2348"/>
                </a:lnTo>
                <a:lnTo>
                  <a:pt x="2518" y="2320"/>
                </a:lnTo>
                <a:lnTo>
                  <a:pt x="2516" y="2292"/>
                </a:lnTo>
                <a:lnTo>
                  <a:pt x="2512" y="2264"/>
                </a:lnTo>
                <a:lnTo>
                  <a:pt x="2506" y="2236"/>
                </a:lnTo>
                <a:lnTo>
                  <a:pt x="2498" y="2210"/>
                </a:lnTo>
                <a:lnTo>
                  <a:pt x="2488" y="2184"/>
                </a:lnTo>
                <a:lnTo>
                  <a:pt x="2478" y="2160"/>
                </a:lnTo>
                <a:lnTo>
                  <a:pt x="2466" y="2136"/>
                </a:lnTo>
                <a:lnTo>
                  <a:pt x="2450" y="2112"/>
                </a:lnTo>
                <a:lnTo>
                  <a:pt x="2434" y="2090"/>
                </a:lnTo>
                <a:lnTo>
                  <a:pt x="2418" y="2068"/>
                </a:lnTo>
                <a:lnTo>
                  <a:pt x="2398" y="2046"/>
                </a:lnTo>
                <a:lnTo>
                  <a:pt x="2376" y="2026"/>
                </a:lnTo>
                <a:lnTo>
                  <a:pt x="2354" y="2006"/>
                </a:lnTo>
                <a:lnTo>
                  <a:pt x="2330" y="1988"/>
                </a:lnTo>
                <a:lnTo>
                  <a:pt x="2304" y="1970"/>
                </a:lnTo>
                <a:lnTo>
                  <a:pt x="2304" y="1970"/>
                </a:lnTo>
                <a:lnTo>
                  <a:pt x="2276" y="1952"/>
                </a:lnTo>
                <a:lnTo>
                  <a:pt x="2248" y="1936"/>
                </a:lnTo>
                <a:lnTo>
                  <a:pt x="2188" y="1906"/>
                </a:lnTo>
                <a:lnTo>
                  <a:pt x="2124" y="1876"/>
                </a:lnTo>
                <a:lnTo>
                  <a:pt x="2060" y="1850"/>
                </a:lnTo>
                <a:lnTo>
                  <a:pt x="2060" y="1850"/>
                </a:lnTo>
                <a:lnTo>
                  <a:pt x="1996" y="1822"/>
                </a:lnTo>
                <a:lnTo>
                  <a:pt x="1936" y="1794"/>
                </a:lnTo>
                <a:lnTo>
                  <a:pt x="1878" y="1764"/>
                </a:lnTo>
                <a:lnTo>
                  <a:pt x="1852" y="1748"/>
                </a:lnTo>
                <a:lnTo>
                  <a:pt x="1828" y="1732"/>
                </a:lnTo>
                <a:lnTo>
                  <a:pt x="1806" y="1716"/>
                </a:lnTo>
                <a:lnTo>
                  <a:pt x="1786" y="1696"/>
                </a:lnTo>
                <a:lnTo>
                  <a:pt x="1768" y="1678"/>
                </a:lnTo>
                <a:lnTo>
                  <a:pt x="1752" y="1656"/>
                </a:lnTo>
                <a:lnTo>
                  <a:pt x="1740" y="1634"/>
                </a:lnTo>
                <a:lnTo>
                  <a:pt x="1732" y="1612"/>
                </a:lnTo>
                <a:lnTo>
                  <a:pt x="1726" y="1586"/>
                </a:lnTo>
                <a:lnTo>
                  <a:pt x="1724" y="1558"/>
                </a:lnTo>
                <a:lnTo>
                  <a:pt x="1724" y="1558"/>
                </a:lnTo>
                <a:lnTo>
                  <a:pt x="1726" y="1530"/>
                </a:lnTo>
                <a:lnTo>
                  <a:pt x="1732" y="1504"/>
                </a:lnTo>
                <a:lnTo>
                  <a:pt x="1738" y="1480"/>
                </a:lnTo>
                <a:lnTo>
                  <a:pt x="1750" y="1458"/>
                </a:lnTo>
                <a:lnTo>
                  <a:pt x="1762" y="1436"/>
                </a:lnTo>
                <a:lnTo>
                  <a:pt x="1778" y="1418"/>
                </a:lnTo>
                <a:lnTo>
                  <a:pt x="1796" y="1400"/>
                </a:lnTo>
                <a:lnTo>
                  <a:pt x="1814" y="1384"/>
                </a:lnTo>
                <a:lnTo>
                  <a:pt x="1836" y="1370"/>
                </a:lnTo>
                <a:lnTo>
                  <a:pt x="1858" y="1358"/>
                </a:lnTo>
                <a:lnTo>
                  <a:pt x="1882" y="1348"/>
                </a:lnTo>
                <a:lnTo>
                  <a:pt x="1906" y="1340"/>
                </a:lnTo>
                <a:lnTo>
                  <a:pt x="1932" y="1334"/>
                </a:lnTo>
                <a:lnTo>
                  <a:pt x="1958" y="1328"/>
                </a:lnTo>
                <a:lnTo>
                  <a:pt x="1984" y="1326"/>
                </a:lnTo>
                <a:lnTo>
                  <a:pt x="2012" y="1324"/>
                </a:lnTo>
                <a:lnTo>
                  <a:pt x="2012" y="1324"/>
                </a:lnTo>
                <a:lnTo>
                  <a:pt x="2052" y="1326"/>
                </a:lnTo>
                <a:lnTo>
                  <a:pt x="2090" y="1332"/>
                </a:lnTo>
                <a:lnTo>
                  <a:pt x="2130" y="1340"/>
                </a:lnTo>
                <a:lnTo>
                  <a:pt x="2168" y="1354"/>
                </a:lnTo>
                <a:lnTo>
                  <a:pt x="2206" y="1370"/>
                </a:lnTo>
                <a:lnTo>
                  <a:pt x="2242" y="1388"/>
                </a:lnTo>
                <a:lnTo>
                  <a:pt x="2278" y="1412"/>
                </a:lnTo>
                <a:lnTo>
                  <a:pt x="2312" y="1438"/>
                </a:lnTo>
                <a:lnTo>
                  <a:pt x="2444" y="1274"/>
                </a:lnTo>
                <a:lnTo>
                  <a:pt x="2444" y="1274"/>
                </a:lnTo>
                <a:lnTo>
                  <a:pt x="2406" y="1244"/>
                </a:lnTo>
                <a:lnTo>
                  <a:pt x="2368" y="1218"/>
                </a:lnTo>
                <a:lnTo>
                  <a:pt x="2328" y="1196"/>
                </a:lnTo>
                <a:lnTo>
                  <a:pt x="2288" y="1174"/>
                </a:lnTo>
                <a:lnTo>
                  <a:pt x="2246" y="1156"/>
                </a:lnTo>
                <a:lnTo>
                  <a:pt x="2204" y="1142"/>
                </a:lnTo>
                <a:lnTo>
                  <a:pt x="2160" y="1130"/>
                </a:lnTo>
                <a:lnTo>
                  <a:pt x="2116" y="1122"/>
                </a:lnTo>
                <a:lnTo>
                  <a:pt x="2110" y="1120"/>
                </a:lnTo>
                <a:lnTo>
                  <a:pt x="2110" y="858"/>
                </a:lnTo>
                <a:lnTo>
                  <a:pt x="1896" y="858"/>
                </a:lnTo>
                <a:lnTo>
                  <a:pt x="1896" y="1122"/>
                </a:lnTo>
                <a:lnTo>
                  <a:pt x="1890" y="1124"/>
                </a:lnTo>
                <a:lnTo>
                  <a:pt x="1890" y="1124"/>
                </a:lnTo>
                <a:lnTo>
                  <a:pt x="1848" y="1132"/>
                </a:lnTo>
                <a:lnTo>
                  <a:pt x="1808" y="1146"/>
                </a:lnTo>
                <a:lnTo>
                  <a:pt x="1768" y="1160"/>
                </a:lnTo>
                <a:lnTo>
                  <a:pt x="1732" y="1178"/>
                </a:lnTo>
                <a:lnTo>
                  <a:pt x="1698" y="1200"/>
                </a:lnTo>
                <a:lnTo>
                  <a:pt x="1666" y="1222"/>
                </a:lnTo>
                <a:lnTo>
                  <a:pt x="1636" y="1248"/>
                </a:lnTo>
                <a:lnTo>
                  <a:pt x="1608" y="1274"/>
                </a:lnTo>
                <a:lnTo>
                  <a:pt x="1584" y="1304"/>
                </a:lnTo>
                <a:lnTo>
                  <a:pt x="1562" y="1336"/>
                </a:lnTo>
                <a:lnTo>
                  <a:pt x="1544" y="1368"/>
                </a:lnTo>
                <a:lnTo>
                  <a:pt x="1528" y="1402"/>
                </a:lnTo>
                <a:lnTo>
                  <a:pt x="1516" y="1438"/>
                </a:lnTo>
                <a:lnTo>
                  <a:pt x="1506" y="1474"/>
                </a:lnTo>
                <a:lnTo>
                  <a:pt x="1502" y="1512"/>
                </a:lnTo>
                <a:lnTo>
                  <a:pt x="1500" y="1552"/>
                </a:lnTo>
                <a:lnTo>
                  <a:pt x="1500" y="1552"/>
                </a:lnTo>
                <a:lnTo>
                  <a:pt x="1500" y="1580"/>
                </a:lnTo>
                <a:lnTo>
                  <a:pt x="1502" y="1606"/>
                </a:lnTo>
                <a:lnTo>
                  <a:pt x="1506" y="1634"/>
                </a:lnTo>
                <a:lnTo>
                  <a:pt x="1512" y="1660"/>
                </a:lnTo>
                <a:lnTo>
                  <a:pt x="1520" y="1684"/>
                </a:lnTo>
                <a:lnTo>
                  <a:pt x="1528" y="1708"/>
                </a:lnTo>
                <a:lnTo>
                  <a:pt x="1540" y="1732"/>
                </a:lnTo>
                <a:lnTo>
                  <a:pt x="1552" y="1756"/>
                </a:lnTo>
                <a:lnTo>
                  <a:pt x="1566" y="1778"/>
                </a:lnTo>
                <a:lnTo>
                  <a:pt x="1582" y="1800"/>
                </a:lnTo>
                <a:lnTo>
                  <a:pt x="1598" y="1820"/>
                </a:lnTo>
                <a:lnTo>
                  <a:pt x="1618" y="1840"/>
                </a:lnTo>
                <a:lnTo>
                  <a:pt x="1638" y="1860"/>
                </a:lnTo>
                <a:lnTo>
                  <a:pt x="1660" y="1880"/>
                </a:lnTo>
                <a:lnTo>
                  <a:pt x="1684" y="1898"/>
                </a:lnTo>
                <a:lnTo>
                  <a:pt x="1710" y="1916"/>
                </a:lnTo>
                <a:lnTo>
                  <a:pt x="1710" y="1916"/>
                </a:lnTo>
                <a:lnTo>
                  <a:pt x="1736" y="1932"/>
                </a:lnTo>
                <a:lnTo>
                  <a:pt x="1764" y="1948"/>
                </a:lnTo>
                <a:lnTo>
                  <a:pt x="1824" y="1978"/>
                </a:lnTo>
                <a:lnTo>
                  <a:pt x="1884" y="2004"/>
                </a:lnTo>
                <a:lnTo>
                  <a:pt x="1944" y="2030"/>
                </a:lnTo>
                <a:lnTo>
                  <a:pt x="1944" y="2030"/>
                </a:lnTo>
                <a:lnTo>
                  <a:pt x="2010" y="2058"/>
                </a:lnTo>
                <a:lnTo>
                  <a:pt x="2074" y="2086"/>
                </a:lnTo>
                <a:lnTo>
                  <a:pt x="2106" y="2102"/>
                </a:lnTo>
                <a:lnTo>
                  <a:pt x="2134" y="2118"/>
                </a:lnTo>
                <a:lnTo>
                  <a:pt x="2162" y="2134"/>
                </a:lnTo>
                <a:lnTo>
                  <a:pt x="2186" y="2152"/>
                </a:lnTo>
                <a:lnTo>
                  <a:pt x="2210" y="2172"/>
                </a:lnTo>
                <a:lnTo>
                  <a:pt x="2230" y="2192"/>
                </a:lnTo>
                <a:lnTo>
                  <a:pt x="2248" y="2214"/>
                </a:lnTo>
                <a:lnTo>
                  <a:pt x="2264" y="2238"/>
                </a:lnTo>
                <a:lnTo>
                  <a:pt x="2276" y="2264"/>
                </a:lnTo>
                <a:lnTo>
                  <a:pt x="2286" y="2292"/>
                </a:lnTo>
                <a:lnTo>
                  <a:pt x="2292" y="2322"/>
                </a:lnTo>
                <a:lnTo>
                  <a:pt x="2294" y="2356"/>
                </a:lnTo>
                <a:lnTo>
                  <a:pt x="2294" y="2356"/>
                </a:lnTo>
                <a:lnTo>
                  <a:pt x="2292" y="2384"/>
                </a:lnTo>
                <a:lnTo>
                  <a:pt x="2288" y="2410"/>
                </a:lnTo>
                <a:lnTo>
                  <a:pt x="2280" y="2434"/>
                </a:lnTo>
                <a:lnTo>
                  <a:pt x="2270" y="2460"/>
                </a:lnTo>
                <a:lnTo>
                  <a:pt x="2258" y="2482"/>
                </a:lnTo>
                <a:lnTo>
                  <a:pt x="2244" y="2504"/>
                </a:lnTo>
                <a:lnTo>
                  <a:pt x="2226" y="2524"/>
                </a:lnTo>
                <a:lnTo>
                  <a:pt x="2208" y="2542"/>
                </a:lnTo>
                <a:lnTo>
                  <a:pt x="2186" y="2558"/>
                </a:lnTo>
                <a:lnTo>
                  <a:pt x="2164" y="2574"/>
                </a:lnTo>
                <a:lnTo>
                  <a:pt x="2138" y="2586"/>
                </a:lnTo>
                <a:lnTo>
                  <a:pt x="2112" y="2596"/>
                </a:lnTo>
                <a:lnTo>
                  <a:pt x="2084" y="2606"/>
                </a:lnTo>
                <a:lnTo>
                  <a:pt x="2054" y="2612"/>
                </a:lnTo>
                <a:lnTo>
                  <a:pt x="2024" y="2616"/>
                </a:lnTo>
                <a:lnTo>
                  <a:pt x="1992" y="2616"/>
                </a:lnTo>
                <a:lnTo>
                  <a:pt x="1992" y="2616"/>
                </a:lnTo>
                <a:lnTo>
                  <a:pt x="1958" y="2616"/>
                </a:lnTo>
                <a:lnTo>
                  <a:pt x="1922" y="2612"/>
                </a:lnTo>
                <a:lnTo>
                  <a:pt x="1890" y="2606"/>
                </a:lnTo>
                <a:lnTo>
                  <a:pt x="1858" y="2596"/>
                </a:lnTo>
                <a:lnTo>
                  <a:pt x="1828" y="2586"/>
                </a:lnTo>
                <a:lnTo>
                  <a:pt x="1800" y="2576"/>
                </a:lnTo>
                <a:lnTo>
                  <a:pt x="1772" y="2562"/>
                </a:lnTo>
                <a:lnTo>
                  <a:pt x="1746" y="2546"/>
                </a:lnTo>
                <a:lnTo>
                  <a:pt x="1720" y="2532"/>
                </a:lnTo>
                <a:lnTo>
                  <a:pt x="1696" y="2514"/>
                </a:lnTo>
                <a:lnTo>
                  <a:pt x="1674" y="2496"/>
                </a:lnTo>
                <a:lnTo>
                  <a:pt x="1652" y="2478"/>
                </a:lnTo>
                <a:lnTo>
                  <a:pt x="1614" y="2440"/>
                </a:lnTo>
                <a:lnTo>
                  <a:pt x="1580" y="2404"/>
                </a:lnTo>
                <a:lnTo>
                  <a:pt x="1424" y="2556"/>
                </a:lnTo>
                <a:lnTo>
                  <a:pt x="1424" y="2556"/>
                </a:lnTo>
                <a:lnTo>
                  <a:pt x="1448" y="2584"/>
                </a:lnTo>
                <a:lnTo>
                  <a:pt x="1472" y="2608"/>
                </a:lnTo>
                <a:lnTo>
                  <a:pt x="1496" y="2632"/>
                </a:lnTo>
                <a:lnTo>
                  <a:pt x="1522" y="2656"/>
                </a:lnTo>
                <a:lnTo>
                  <a:pt x="1550" y="2678"/>
                </a:lnTo>
                <a:lnTo>
                  <a:pt x="1576" y="2698"/>
                </a:lnTo>
                <a:lnTo>
                  <a:pt x="1604" y="2716"/>
                </a:lnTo>
                <a:lnTo>
                  <a:pt x="1634" y="2734"/>
                </a:lnTo>
                <a:lnTo>
                  <a:pt x="1664" y="2750"/>
                </a:lnTo>
                <a:lnTo>
                  <a:pt x="1694" y="2764"/>
                </a:lnTo>
                <a:lnTo>
                  <a:pt x="1724" y="2776"/>
                </a:lnTo>
                <a:lnTo>
                  <a:pt x="1756" y="2788"/>
                </a:lnTo>
                <a:lnTo>
                  <a:pt x="1790" y="2798"/>
                </a:lnTo>
                <a:lnTo>
                  <a:pt x="1822" y="2808"/>
                </a:lnTo>
                <a:lnTo>
                  <a:pt x="1856" y="2814"/>
                </a:lnTo>
                <a:lnTo>
                  <a:pt x="1890" y="2820"/>
                </a:lnTo>
                <a:lnTo>
                  <a:pt x="1896" y="2822"/>
                </a:lnTo>
                <a:lnTo>
                  <a:pt x="1896" y="3082"/>
                </a:lnTo>
                <a:lnTo>
                  <a:pt x="2110" y="3082"/>
                </a:lnTo>
                <a:lnTo>
                  <a:pt x="2110" y="2822"/>
                </a:lnTo>
                <a:lnTo>
                  <a:pt x="2116" y="2820"/>
                </a:lnTo>
                <a:lnTo>
                  <a:pt x="2116" y="2820"/>
                </a:lnTo>
                <a:lnTo>
                  <a:pt x="2162" y="2810"/>
                </a:lnTo>
                <a:lnTo>
                  <a:pt x="2204" y="2796"/>
                </a:lnTo>
                <a:lnTo>
                  <a:pt x="2244" y="2780"/>
                </a:lnTo>
                <a:lnTo>
                  <a:pt x="2282" y="2762"/>
                </a:lnTo>
                <a:lnTo>
                  <a:pt x="2318" y="2740"/>
                </a:lnTo>
                <a:lnTo>
                  <a:pt x="2352" y="2714"/>
                </a:lnTo>
                <a:lnTo>
                  <a:pt x="2382" y="2688"/>
                </a:lnTo>
                <a:lnTo>
                  <a:pt x="2410" y="2658"/>
                </a:lnTo>
                <a:lnTo>
                  <a:pt x="2434" y="2626"/>
                </a:lnTo>
                <a:lnTo>
                  <a:pt x="2456" y="2592"/>
                </a:lnTo>
                <a:lnTo>
                  <a:pt x="2476" y="2556"/>
                </a:lnTo>
                <a:lnTo>
                  <a:pt x="2490" y="2518"/>
                </a:lnTo>
                <a:lnTo>
                  <a:pt x="2504" y="2478"/>
                </a:lnTo>
                <a:lnTo>
                  <a:pt x="2512" y="2436"/>
                </a:lnTo>
                <a:lnTo>
                  <a:pt x="2518" y="2394"/>
                </a:lnTo>
                <a:lnTo>
                  <a:pt x="2520" y="2348"/>
                </a:lnTo>
                <a:lnTo>
                  <a:pt x="2520" y="2348"/>
                </a:lnTo>
                <a:close/>
              </a:path>
            </a:pathLst>
          </a:custGeom>
          <a:solidFill>
            <a:schemeClr val="accent2"/>
          </a:solid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0" name="Rectangle 9">
            <a:extLst>
              <a:ext uri="{FF2B5EF4-FFF2-40B4-BE49-F238E27FC236}">
                <a16:creationId xmlns:a16="http://schemas.microsoft.com/office/drawing/2014/main" id="{FCBC9266-7E08-C04B-AFBC-BCAB718F89E6}"/>
              </a:ext>
            </a:extLst>
          </p:cNvPr>
          <p:cNvSpPr/>
          <p:nvPr/>
        </p:nvSpPr>
        <p:spPr>
          <a:xfrm>
            <a:off x="5411083" y="3105821"/>
            <a:ext cx="6421142" cy="2390398"/>
          </a:xfrm>
          <a:prstGeom prst="rect">
            <a:avLst/>
          </a:prstGeom>
        </p:spPr>
        <p:txBody>
          <a:bodyPr wrap="square" lIns="0" rIns="0">
            <a:noAutofit/>
          </a:bodyPr>
          <a:lstStyle/>
          <a:p>
            <a:pPr marL="182880" indent="-182880">
              <a:spcBef>
                <a:spcPts val="1100"/>
              </a:spcBef>
              <a:buSzPct val="100000"/>
              <a:buFont typeface="Arial" pitchFamily="34" charset="0"/>
              <a:buChar char="•"/>
            </a:pPr>
            <a:r>
              <a:rPr lang="en-US" sz="900" dirty="0">
                <a:ea typeface="Tahoma" pitchFamily="34" charset="0"/>
                <a:cs typeface="Arial" panose="020B0604020202020204" pitchFamily="34" charset="0"/>
              </a:rPr>
              <a:t>IPO provided increased capital availability and access to lower cost of capital to fund growth initiatives</a:t>
            </a:r>
          </a:p>
          <a:p>
            <a:pPr marL="182880" indent="-182880">
              <a:spcBef>
                <a:spcPts val="1100"/>
              </a:spcBef>
              <a:buSzPct val="100000"/>
              <a:buFont typeface="Arial" pitchFamily="34" charset="0"/>
              <a:buChar char="•"/>
            </a:pPr>
            <a:r>
              <a:rPr lang="en-US" sz="900" dirty="0">
                <a:ea typeface="Tahoma" pitchFamily="34" charset="0"/>
                <a:cs typeface="Arial" panose="020B0604020202020204" pitchFamily="34" charset="0"/>
              </a:rPr>
              <a:t>Recruited professional management team including CEO, CFO and SVP of Operations</a:t>
            </a:r>
          </a:p>
          <a:p>
            <a:pPr marL="182880" indent="-182880">
              <a:spcBef>
                <a:spcPts val="1100"/>
              </a:spcBef>
              <a:buSzPct val="100000"/>
              <a:buFont typeface="Arial" pitchFamily="34" charset="0"/>
              <a:buChar char="•"/>
            </a:pPr>
            <a:r>
              <a:rPr lang="en-US" sz="900" dirty="0">
                <a:ea typeface="Tahoma" pitchFamily="34" charset="0"/>
                <a:cs typeface="Arial" panose="020B0604020202020204" pitchFamily="34" charset="0"/>
              </a:rPr>
              <a:t>Streamlined mountain bike supply chain and co-located by key OEMs</a:t>
            </a:r>
          </a:p>
          <a:p>
            <a:pPr marL="182880" indent="-182880">
              <a:spcBef>
                <a:spcPts val="1100"/>
              </a:spcBef>
              <a:buSzPct val="100000"/>
              <a:buFont typeface="Arial" pitchFamily="34" charset="0"/>
              <a:buChar char="•"/>
            </a:pPr>
            <a:r>
              <a:rPr lang="en-US" sz="900" dirty="0">
                <a:ea typeface="Tahoma" pitchFamily="34" charset="0"/>
                <a:cs typeface="Arial" panose="020B0604020202020204" pitchFamily="34" charset="0"/>
              </a:rPr>
              <a:t>Supported large R&amp;D budget to drive new product introduction in rapidly growing vehicle categories like side-by-sides and off-road trucks</a:t>
            </a:r>
          </a:p>
          <a:p>
            <a:pPr marL="182880" indent="-182880">
              <a:spcBef>
                <a:spcPts val="1100"/>
              </a:spcBef>
              <a:buSzPct val="100000"/>
              <a:buFont typeface="Arial" pitchFamily="34" charset="0"/>
              <a:buChar char="•"/>
            </a:pPr>
            <a:r>
              <a:rPr lang="en-US" sz="900" dirty="0">
                <a:ea typeface="Tahoma" pitchFamily="34" charset="0"/>
                <a:cs typeface="Arial" panose="020B0604020202020204" pitchFamily="34" charset="0"/>
              </a:rPr>
              <a:t>Invested heavily in sales and marketing to drive consumer demand and loyalty</a:t>
            </a:r>
          </a:p>
        </p:txBody>
      </p:sp>
      <p:sp>
        <p:nvSpPr>
          <p:cNvPr id="160" name="Rectangle 159">
            <a:extLst>
              <a:ext uri="{FF2B5EF4-FFF2-40B4-BE49-F238E27FC236}">
                <a16:creationId xmlns:a16="http://schemas.microsoft.com/office/drawing/2014/main" id="{E2AEEE10-902C-7F40-A60A-501D810FDB70}"/>
              </a:ext>
            </a:extLst>
          </p:cNvPr>
          <p:cNvSpPr/>
          <p:nvPr/>
        </p:nvSpPr>
        <p:spPr>
          <a:xfrm>
            <a:off x="5410910" y="5445473"/>
            <a:ext cx="6412239" cy="288924"/>
          </a:xfrm>
          <a:prstGeom prst="rect">
            <a:avLst/>
          </a:prstGeom>
        </p:spPr>
        <p:txBody>
          <a:bodyPr wrap="square" lIns="0" rIns="0">
            <a:noAutofit/>
          </a:bodyPr>
          <a:lstStyle/>
          <a:p>
            <a:pPr>
              <a:spcBef>
                <a:spcPts val="500"/>
              </a:spcBef>
              <a:buSzPct val="100000"/>
            </a:pPr>
            <a:r>
              <a:rPr lang="en-US" sz="900" dirty="0">
                <a:ea typeface="Tahoma" pitchFamily="34" charset="0"/>
                <a:cs typeface="Arial" panose="020B0604020202020204" pitchFamily="34" charset="0"/>
              </a:rPr>
              <a:t>In August 2013, CODI completed an Initial Public Offering of FOX Factory at $15.00 per share. As a patient investor, CODI subsequently reduced its holding position via 5 secondary share offerings from 2014 to 2017, ultimately realizing total proceeds of over $527 million upon exit.</a:t>
            </a:r>
          </a:p>
          <a:p>
            <a:pPr>
              <a:spcBef>
                <a:spcPts val="500"/>
              </a:spcBef>
              <a:buSzPct val="100000"/>
            </a:pPr>
            <a:br>
              <a:rPr lang="en-US" sz="900" dirty="0">
                <a:ea typeface="Tahoma" pitchFamily="34" charset="0"/>
                <a:cs typeface="Arial" panose="020B0604020202020204" pitchFamily="34" charset="0"/>
              </a:rPr>
            </a:br>
            <a:endParaRPr lang="en-US" sz="900" dirty="0">
              <a:ea typeface="Tahoma" pitchFamily="34" charset="0"/>
              <a:cs typeface="Arial" panose="020B0604020202020204" pitchFamily="34" charset="0"/>
            </a:endParaRPr>
          </a:p>
          <a:p>
            <a:pPr>
              <a:spcBef>
                <a:spcPts val="500"/>
              </a:spcBef>
              <a:buSzPct val="100000"/>
            </a:pPr>
            <a:endParaRPr lang="en-US" sz="900" dirty="0">
              <a:ea typeface="Tahoma" pitchFamily="34" charset="0"/>
              <a:cs typeface="Arial" panose="020B0604020202020204" pitchFamily="34" charset="0"/>
            </a:endParaRPr>
          </a:p>
        </p:txBody>
      </p:sp>
      <p:grpSp>
        <p:nvGrpSpPr>
          <p:cNvPr id="62" name="Group 61">
            <a:extLst>
              <a:ext uri="{FF2B5EF4-FFF2-40B4-BE49-F238E27FC236}">
                <a16:creationId xmlns:a16="http://schemas.microsoft.com/office/drawing/2014/main" id="{86339AF8-7751-8C4F-B3D3-72ADC90B1240}"/>
              </a:ext>
            </a:extLst>
          </p:cNvPr>
          <p:cNvGrpSpPr/>
          <p:nvPr/>
        </p:nvGrpSpPr>
        <p:grpSpPr>
          <a:xfrm>
            <a:off x="5379947" y="2422127"/>
            <a:ext cx="480201" cy="478880"/>
            <a:chOff x="2865437" y="10147301"/>
            <a:chExt cx="1154113" cy="1150938"/>
          </a:xfrm>
          <a:solidFill>
            <a:schemeClr val="accent2"/>
          </a:solidFill>
        </p:grpSpPr>
        <p:sp>
          <p:nvSpPr>
            <p:cNvPr id="63" name="Freeform 198">
              <a:extLst>
                <a:ext uri="{FF2B5EF4-FFF2-40B4-BE49-F238E27FC236}">
                  <a16:creationId xmlns:a16="http://schemas.microsoft.com/office/drawing/2014/main" id="{AC8D3A07-D84F-7B48-86FF-26C8E6193E38}"/>
                </a:ext>
              </a:extLst>
            </p:cNvPr>
            <p:cNvSpPr>
              <a:spLocks noEditPoints="1"/>
            </p:cNvSpPr>
            <p:nvPr/>
          </p:nvSpPr>
          <p:spPr bwMode="auto">
            <a:xfrm>
              <a:off x="3727450" y="10893426"/>
              <a:ext cx="201613" cy="201613"/>
            </a:xfrm>
            <a:custGeom>
              <a:avLst/>
              <a:gdLst>
                <a:gd name="T0" fmla="*/ 64 w 127"/>
                <a:gd name="T1" fmla="*/ 127 h 127"/>
                <a:gd name="T2" fmla="*/ 88 w 127"/>
                <a:gd name="T3" fmla="*/ 122 h 127"/>
                <a:gd name="T4" fmla="*/ 109 w 127"/>
                <a:gd name="T5" fmla="*/ 109 h 127"/>
                <a:gd name="T6" fmla="*/ 122 w 127"/>
                <a:gd name="T7" fmla="*/ 88 h 127"/>
                <a:gd name="T8" fmla="*/ 127 w 127"/>
                <a:gd name="T9" fmla="*/ 64 h 127"/>
                <a:gd name="T10" fmla="*/ 126 w 127"/>
                <a:gd name="T11" fmla="*/ 50 h 127"/>
                <a:gd name="T12" fmla="*/ 116 w 127"/>
                <a:gd name="T13" fmla="*/ 28 h 127"/>
                <a:gd name="T14" fmla="*/ 99 w 127"/>
                <a:gd name="T15" fmla="*/ 11 h 127"/>
                <a:gd name="T16" fmla="*/ 77 w 127"/>
                <a:gd name="T17" fmla="*/ 2 h 127"/>
                <a:gd name="T18" fmla="*/ 64 w 127"/>
                <a:gd name="T19" fmla="*/ 0 h 127"/>
                <a:gd name="T20" fmla="*/ 39 w 127"/>
                <a:gd name="T21" fmla="*/ 5 h 127"/>
                <a:gd name="T22" fmla="*/ 19 w 127"/>
                <a:gd name="T23" fmla="*/ 18 h 127"/>
                <a:gd name="T24" fmla="*/ 5 w 127"/>
                <a:gd name="T25" fmla="*/ 39 h 127"/>
                <a:gd name="T26" fmla="*/ 0 w 127"/>
                <a:gd name="T27" fmla="*/ 64 h 127"/>
                <a:gd name="T28" fmla="*/ 2 w 127"/>
                <a:gd name="T29" fmla="*/ 77 h 127"/>
                <a:gd name="T30" fmla="*/ 11 w 127"/>
                <a:gd name="T31" fmla="*/ 99 h 127"/>
                <a:gd name="T32" fmla="*/ 28 w 127"/>
                <a:gd name="T33" fmla="*/ 116 h 127"/>
                <a:gd name="T34" fmla="*/ 50 w 127"/>
                <a:gd name="T35" fmla="*/ 126 h 127"/>
                <a:gd name="T36" fmla="*/ 64 w 127"/>
                <a:gd name="T37" fmla="*/ 127 h 127"/>
                <a:gd name="T38" fmla="*/ 34 w 127"/>
                <a:gd name="T39" fmla="*/ 64 h 127"/>
                <a:gd name="T40" fmla="*/ 35 w 127"/>
                <a:gd name="T41" fmla="*/ 52 h 127"/>
                <a:gd name="T42" fmla="*/ 52 w 127"/>
                <a:gd name="T43" fmla="*/ 35 h 127"/>
                <a:gd name="T44" fmla="*/ 64 w 127"/>
                <a:gd name="T45" fmla="*/ 34 h 127"/>
                <a:gd name="T46" fmla="*/ 69 w 127"/>
                <a:gd name="T47" fmla="*/ 34 h 127"/>
                <a:gd name="T48" fmla="*/ 84 w 127"/>
                <a:gd name="T49" fmla="*/ 43 h 127"/>
                <a:gd name="T50" fmla="*/ 92 w 127"/>
                <a:gd name="T51" fmla="*/ 58 h 127"/>
                <a:gd name="T52" fmla="*/ 94 w 127"/>
                <a:gd name="T53" fmla="*/ 64 h 127"/>
                <a:gd name="T54" fmla="*/ 92 w 127"/>
                <a:gd name="T55" fmla="*/ 75 h 127"/>
                <a:gd name="T56" fmla="*/ 75 w 127"/>
                <a:gd name="T57" fmla="*/ 92 h 127"/>
                <a:gd name="T58" fmla="*/ 64 w 127"/>
                <a:gd name="T59" fmla="*/ 94 h 127"/>
                <a:gd name="T60" fmla="*/ 58 w 127"/>
                <a:gd name="T61" fmla="*/ 94 h 127"/>
                <a:gd name="T62" fmla="*/ 41 w 127"/>
                <a:gd name="T63" fmla="*/ 84 h 127"/>
                <a:gd name="T64" fmla="*/ 34 w 127"/>
                <a:gd name="T65" fmla="*/ 69 h 127"/>
                <a:gd name="T66" fmla="*/ 34 w 127"/>
                <a:gd name="T67" fmla="*/ 6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27">
                  <a:moveTo>
                    <a:pt x="64" y="127"/>
                  </a:moveTo>
                  <a:lnTo>
                    <a:pt x="64" y="127"/>
                  </a:lnTo>
                  <a:lnTo>
                    <a:pt x="77" y="126"/>
                  </a:lnTo>
                  <a:lnTo>
                    <a:pt x="88" y="122"/>
                  </a:lnTo>
                  <a:lnTo>
                    <a:pt x="99" y="116"/>
                  </a:lnTo>
                  <a:lnTo>
                    <a:pt x="109" y="109"/>
                  </a:lnTo>
                  <a:lnTo>
                    <a:pt x="116" y="99"/>
                  </a:lnTo>
                  <a:lnTo>
                    <a:pt x="122" y="88"/>
                  </a:lnTo>
                  <a:lnTo>
                    <a:pt x="126" y="77"/>
                  </a:lnTo>
                  <a:lnTo>
                    <a:pt x="127" y="64"/>
                  </a:lnTo>
                  <a:lnTo>
                    <a:pt x="127" y="64"/>
                  </a:lnTo>
                  <a:lnTo>
                    <a:pt x="126" y="50"/>
                  </a:lnTo>
                  <a:lnTo>
                    <a:pt x="122" y="39"/>
                  </a:lnTo>
                  <a:lnTo>
                    <a:pt x="116" y="28"/>
                  </a:lnTo>
                  <a:lnTo>
                    <a:pt x="109" y="18"/>
                  </a:lnTo>
                  <a:lnTo>
                    <a:pt x="99" y="11"/>
                  </a:lnTo>
                  <a:lnTo>
                    <a:pt x="88" y="5"/>
                  </a:lnTo>
                  <a:lnTo>
                    <a:pt x="77" y="2"/>
                  </a:lnTo>
                  <a:lnTo>
                    <a:pt x="64" y="0"/>
                  </a:lnTo>
                  <a:lnTo>
                    <a:pt x="64" y="0"/>
                  </a:lnTo>
                  <a:lnTo>
                    <a:pt x="50" y="2"/>
                  </a:lnTo>
                  <a:lnTo>
                    <a:pt x="39" y="5"/>
                  </a:lnTo>
                  <a:lnTo>
                    <a:pt x="28" y="11"/>
                  </a:lnTo>
                  <a:lnTo>
                    <a:pt x="19" y="18"/>
                  </a:lnTo>
                  <a:lnTo>
                    <a:pt x="11" y="28"/>
                  </a:lnTo>
                  <a:lnTo>
                    <a:pt x="5" y="39"/>
                  </a:lnTo>
                  <a:lnTo>
                    <a:pt x="2" y="50"/>
                  </a:lnTo>
                  <a:lnTo>
                    <a:pt x="0" y="64"/>
                  </a:lnTo>
                  <a:lnTo>
                    <a:pt x="0" y="64"/>
                  </a:lnTo>
                  <a:lnTo>
                    <a:pt x="2" y="77"/>
                  </a:lnTo>
                  <a:lnTo>
                    <a:pt x="5" y="88"/>
                  </a:lnTo>
                  <a:lnTo>
                    <a:pt x="11" y="99"/>
                  </a:lnTo>
                  <a:lnTo>
                    <a:pt x="19" y="109"/>
                  </a:lnTo>
                  <a:lnTo>
                    <a:pt x="28" y="116"/>
                  </a:lnTo>
                  <a:lnTo>
                    <a:pt x="39" y="122"/>
                  </a:lnTo>
                  <a:lnTo>
                    <a:pt x="50" y="126"/>
                  </a:lnTo>
                  <a:lnTo>
                    <a:pt x="64" y="127"/>
                  </a:lnTo>
                  <a:lnTo>
                    <a:pt x="64" y="127"/>
                  </a:lnTo>
                  <a:close/>
                  <a:moveTo>
                    <a:pt x="34" y="64"/>
                  </a:moveTo>
                  <a:lnTo>
                    <a:pt x="34" y="64"/>
                  </a:lnTo>
                  <a:lnTo>
                    <a:pt x="34" y="58"/>
                  </a:lnTo>
                  <a:lnTo>
                    <a:pt x="35" y="52"/>
                  </a:lnTo>
                  <a:lnTo>
                    <a:pt x="41" y="43"/>
                  </a:lnTo>
                  <a:lnTo>
                    <a:pt x="52" y="35"/>
                  </a:lnTo>
                  <a:lnTo>
                    <a:pt x="58" y="34"/>
                  </a:lnTo>
                  <a:lnTo>
                    <a:pt x="64" y="34"/>
                  </a:lnTo>
                  <a:lnTo>
                    <a:pt x="64" y="34"/>
                  </a:lnTo>
                  <a:lnTo>
                    <a:pt x="69" y="34"/>
                  </a:lnTo>
                  <a:lnTo>
                    <a:pt x="75" y="35"/>
                  </a:lnTo>
                  <a:lnTo>
                    <a:pt x="84" y="43"/>
                  </a:lnTo>
                  <a:lnTo>
                    <a:pt x="92" y="52"/>
                  </a:lnTo>
                  <a:lnTo>
                    <a:pt x="92" y="58"/>
                  </a:lnTo>
                  <a:lnTo>
                    <a:pt x="94" y="64"/>
                  </a:lnTo>
                  <a:lnTo>
                    <a:pt x="94" y="64"/>
                  </a:lnTo>
                  <a:lnTo>
                    <a:pt x="92" y="69"/>
                  </a:lnTo>
                  <a:lnTo>
                    <a:pt x="92" y="75"/>
                  </a:lnTo>
                  <a:lnTo>
                    <a:pt x="84" y="84"/>
                  </a:lnTo>
                  <a:lnTo>
                    <a:pt x="75" y="92"/>
                  </a:lnTo>
                  <a:lnTo>
                    <a:pt x="69" y="94"/>
                  </a:lnTo>
                  <a:lnTo>
                    <a:pt x="64" y="94"/>
                  </a:lnTo>
                  <a:lnTo>
                    <a:pt x="64" y="94"/>
                  </a:lnTo>
                  <a:lnTo>
                    <a:pt x="58" y="94"/>
                  </a:lnTo>
                  <a:lnTo>
                    <a:pt x="52" y="92"/>
                  </a:lnTo>
                  <a:lnTo>
                    <a:pt x="41" y="84"/>
                  </a:lnTo>
                  <a:lnTo>
                    <a:pt x="35" y="75"/>
                  </a:lnTo>
                  <a:lnTo>
                    <a:pt x="34" y="69"/>
                  </a:lnTo>
                  <a:lnTo>
                    <a:pt x="34" y="64"/>
                  </a:lnTo>
                  <a:lnTo>
                    <a:pt x="34" y="64"/>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64" name="Freeform 199">
              <a:extLst>
                <a:ext uri="{FF2B5EF4-FFF2-40B4-BE49-F238E27FC236}">
                  <a16:creationId xmlns:a16="http://schemas.microsoft.com/office/drawing/2014/main" id="{90CE9D87-78AF-1F4F-83BB-641B031AE42E}"/>
                </a:ext>
              </a:extLst>
            </p:cNvPr>
            <p:cNvSpPr>
              <a:spLocks/>
            </p:cNvSpPr>
            <p:nvPr/>
          </p:nvSpPr>
          <p:spPr bwMode="auto">
            <a:xfrm>
              <a:off x="3667125" y="11090276"/>
              <a:ext cx="352425" cy="207963"/>
            </a:xfrm>
            <a:custGeom>
              <a:avLst/>
              <a:gdLst>
                <a:gd name="T0" fmla="*/ 149 w 222"/>
                <a:gd name="T1" fmla="*/ 2 h 131"/>
                <a:gd name="T2" fmla="*/ 143 w 222"/>
                <a:gd name="T3" fmla="*/ 0 h 131"/>
                <a:gd name="T4" fmla="*/ 134 w 222"/>
                <a:gd name="T5" fmla="*/ 3 h 131"/>
                <a:gd name="T6" fmla="*/ 102 w 222"/>
                <a:gd name="T7" fmla="*/ 45 h 131"/>
                <a:gd name="T8" fmla="*/ 73 w 222"/>
                <a:gd name="T9" fmla="*/ 7 h 131"/>
                <a:gd name="T10" fmla="*/ 64 w 222"/>
                <a:gd name="T11" fmla="*/ 2 h 131"/>
                <a:gd name="T12" fmla="*/ 53 w 222"/>
                <a:gd name="T13" fmla="*/ 2 h 131"/>
                <a:gd name="T14" fmla="*/ 11 w 222"/>
                <a:gd name="T15" fmla="*/ 18 h 131"/>
                <a:gd name="T16" fmla="*/ 2 w 222"/>
                <a:gd name="T17" fmla="*/ 28 h 131"/>
                <a:gd name="T18" fmla="*/ 0 w 222"/>
                <a:gd name="T19" fmla="*/ 33 h 131"/>
                <a:gd name="T20" fmla="*/ 2 w 222"/>
                <a:gd name="T21" fmla="*/ 41 h 131"/>
                <a:gd name="T22" fmla="*/ 10 w 222"/>
                <a:gd name="T23" fmla="*/ 50 h 131"/>
                <a:gd name="T24" fmla="*/ 17 w 222"/>
                <a:gd name="T25" fmla="*/ 50 h 131"/>
                <a:gd name="T26" fmla="*/ 55 w 222"/>
                <a:gd name="T27" fmla="*/ 37 h 131"/>
                <a:gd name="T28" fmla="*/ 88 w 222"/>
                <a:gd name="T29" fmla="*/ 82 h 131"/>
                <a:gd name="T30" fmla="*/ 102 w 222"/>
                <a:gd name="T31" fmla="*/ 90 h 131"/>
                <a:gd name="T32" fmla="*/ 109 w 222"/>
                <a:gd name="T33" fmla="*/ 88 h 131"/>
                <a:gd name="T34" fmla="*/ 149 w 222"/>
                <a:gd name="T35" fmla="*/ 37 h 131"/>
                <a:gd name="T36" fmla="*/ 179 w 222"/>
                <a:gd name="T37" fmla="*/ 50 h 131"/>
                <a:gd name="T38" fmla="*/ 186 w 222"/>
                <a:gd name="T39" fmla="*/ 54 h 131"/>
                <a:gd name="T40" fmla="*/ 188 w 222"/>
                <a:gd name="T41" fmla="*/ 64 h 131"/>
                <a:gd name="T42" fmla="*/ 17 w 222"/>
                <a:gd name="T43" fmla="*/ 97 h 131"/>
                <a:gd name="T44" fmla="*/ 10 w 222"/>
                <a:gd name="T45" fmla="*/ 99 h 131"/>
                <a:gd name="T46" fmla="*/ 2 w 222"/>
                <a:gd name="T47" fmla="*/ 109 h 131"/>
                <a:gd name="T48" fmla="*/ 0 w 222"/>
                <a:gd name="T49" fmla="*/ 114 h 131"/>
                <a:gd name="T50" fmla="*/ 6 w 222"/>
                <a:gd name="T51" fmla="*/ 127 h 131"/>
                <a:gd name="T52" fmla="*/ 17 w 222"/>
                <a:gd name="T53" fmla="*/ 131 h 131"/>
                <a:gd name="T54" fmla="*/ 205 w 222"/>
                <a:gd name="T55" fmla="*/ 131 h 131"/>
                <a:gd name="T56" fmla="*/ 216 w 222"/>
                <a:gd name="T57" fmla="*/ 127 h 131"/>
                <a:gd name="T58" fmla="*/ 222 w 222"/>
                <a:gd name="T59" fmla="*/ 114 h 131"/>
                <a:gd name="T60" fmla="*/ 222 w 222"/>
                <a:gd name="T61" fmla="*/ 64 h 131"/>
                <a:gd name="T62" fmla="*/ 214 w 222"/>
                <a:gd name="T63" fmla="*/ 35 h 131"/>
                <a:gd name="T64" fmla="*/ 192 w 222"/>
                <a:gd name="T65" fmla="*/ 1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2" h="131">
                  <a:moveTo>
                    <a:pt x="192" y="18"/>
                  </a:moveTo>
                  <a:lnTo>
                    <a:pt x="149" y="2"/>
                  </a:lnTo>
                  <a:lnTo>
                    <a:pt x="149" y="2"/>
                  </a:lnTo>
                  <a:lnTo>
                    <a:pt x="143" y="0"/>
                  </a:lnTo>
                  <a:lnTo>
                    <a:pt x="137" y="2"/>
                  </a:lnTo>
                  <a:lnTo>
                    <a:pt x="134" y="3"/>
                  </a:lnTo>
                  <a:lnTo>
                    <a:pt x="130" y="7"/>
                  </a:lnTo>
                  <a:lnTo>
                    <a:pt x="102" y="45"/>
                  </a:lnTo>
                  <a:lnTo>
                    <a:pt x="73" y="7"/>
                  </a:lnTo>
                  <a:lnTo>
                    <a:pt x="73" y="7"/>
                  </a:lnTo>
                  <a:lnTo>
                    <a:pt x="70" y="3"/>
                  </a:lnTo>
                  <a:lnTo>
                    <a:pt x="64" y="2"/>
                  </a:lnTo>
                  <a:lnTo>
                    <a:pt x="58" y="0"/>
                  </a:lnTo>
                  <a:lnTo>
                    <a:pt x="53" y="2"/>
                  </a:lnTo>
                  <a:lnTo>
                    <a:pt x="11" y="18"/>
                  </a:lnTo>
                  <a:lnTo>
                    <a:pt x="11" y="18"/>
                  </a:lnTo>
                  <a:lnTo>
                    <a:pt x="6" y="22"/>
                  </a:lnTo>
                  <a:lnTo>
                    <a:pt x="2" y="28"/>
                  </a:lnTo>
                  <a:lnTo>
                    <a:pt x="2" y="28"/>
                  </a:lnTo>
                  <a:lnTo>
                    <a:pt x="0" y="33"/>
                  </a:lnTo>
                  <a:lnTo>
                    <a:pt x="2" y="41"/>
                  </a:lnTo>
                  <a:lnTo>
                    <a:pt x="2" y="41"/>
                  </a:lnTo>
                  <a:lnTo>
                    <a:pt x="4" y="47"/>
                  </a:lnTo>
                  <a:lnTo>
                    <a:pt x="10" y="50"/>
                  </a:lnTo>
                  <a:lnTo>
                    <a:pt x="10" y="50"/>
                  </a:lnTo>
                  <a:lnTo>
                    <a:pt x="17" y="50"/>
                  </a:lnTo>
                  <a:lnTo>
                    <a:pt x="23" y="50"/>
                  </a:lnTo>
                  <a:lnTo>
                    <a:pt x="55" y="37"/>
                  </a:lnTo>
                  <a:lnTo>
                    <a:pt x="88" y="82"/>
                  </a:lnTo>
                  <a:lnTo>
                    <a:pt x="88" y="82"/>
                  </a:lnTo>
                  <a:lnTo>
                    <a:pt x="94" y="88"/>
                  </a:lnTo>
                  <a:lnTo>
                    <a:pt x="102" y="90"/>
                  </a:lnTo>
                  <a:lnTo>
                    <a:pt x="102" y="90"/>
                  </a:lnTo>
                  <a:lnTo>
                    <a:pt x="109" y="88"/>
                  </a:lnTo>
                  <a:lnTo>
                    <a:pt x="115" y="82"/>
                  </a:lnTo>
                  <a:lnTo>
                    <a:pt x="149" y="37"/>
                  </a:lnTo>
                  <a:lnTo>
                    <a:pt x="179" y="50"/>
                  </a:lnTo>
                  <a:lnTo>
                    <a:pt x="179" y="50"/>
                  </a:lnTo>
                  <a:lnTo>
                    <a:pt x="182" y="52"/>
                  </a:lnTo>
                  <a:lnTo>
                    <a:pt x="186" y="54"/>
                  </a:lnTo>
                  <a:lnTo>
                    <a:pt x="188" y="58"/>
                  </a:lnTo>
                  <a:lnTo>
                    <a:pt x="188" y="64"/>
                  </a:lnTo>
                  <a:lnTo>
                    <a:pt x="188" y="97"/>
                  </a:lnTo>
                  <a:lnTo>
                    <a:pt x="17" y="97"/>
                  </a:lnTo>
                  <a:lnTo>
                    <a:pt x="17" y="97"/>
                  </a:lnTo>
                  <a:lnTo>
                    <a:pt x="10" y="99"/>
                  </a:lnTo>
                  <a:lnTo>
                    <a:pt x="6" y="103"/>
                  </a:lnTo>
                  <a:lnTo>
                    <a:pt x="2" y="109"/>
                  </a:lnTo>
                  <a:lnTo>
                    <a:pt x="0" y="114"/>
                  </a:lnTo>
                  <a:lnTo>
                    <a:pt x="0" y="114"/>
                  </a:lnTo>
                  <a:lnTo>
                    <a:pt x="2" y="122"/>
                  </a:lnTo>
                  <a:lnTo>
                    <a:pt x="6" y="127"/>
                  </a:lnTo>
                  <a:lnTo>
                    <a:pt x="10" y="129"/>
                  </a:lnTo>
                  <a:lnTo>
                    <a:pt x="17" y="131"/>
                  </a:lnTo>
                  <a:lnTo>
                    <a:pt x="205" y="131"/>
                  </a:lnTo>
                  <a:lnTo>
                    <a:pt x="205" y="131"/>
                  </a:lnTo>
                  <a:lnTo>
                    <a:pt x="212" y="129"/>
                  </a:lnTo>
                  <a:lnTo>
                    <a:pt x="216" y="127"/>
                  </a:lnTo>
                  <a:lnTo>
                    <a:pt x="220" y="122"/>
                  </a:lnTo>
                  <a:lnTo>
                    <a:pt x="222" y="114"/>
                  </a:lnTo>
                  <a:lnTo>
                    <a:pt x="222" y="64"/>
                  </a:lnTo>
                  <a:lnTo>
                    <a:pt x="222" y="64"/>
                  </a:lnTo>
                  <a:lnTo>
                    <a:pt x="220" y="49"/>
                  </a:lnTo>
                  <a:lnTo>
                    <a:pt x="214" y="35"/>
                  </a:lnTo>
                  <a:lnTo>
                    <a:pt x="205" y="26"/>
                  </a:lnTo>
                  <a:lnTo>
                    <a:pt x="192" y="18"/>
                  </a:lnTo>
                  <a:lnTo>
                    <a:pt x="192" y="18"/>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65" name="Freeform 200">
              <a:extLst>
                <a:ext uri="{FF2B5EF4-FFF2-40B4-BE49-F238E27FC236}">
                  <a16:creationId xmlns:a16="http://schemas.microsoft.com/office/drawing/2014/main" id="{D143E3B2-153B-6F48-8A10-4AC449C6A348}"/>
                </a:ext>
              </a:extLst>
            </p:cNvPr>
            <p:cNvSpPr>
              <a:spLocks noEditPoints="1"/>
            </p:cNvSpPr>
            <p:nvPr/>
          </p:nvSpPr>
          <p:spPr bwMode="auto">
            <a:xfrm>
              <a:off x="2957512" y="10893426"/>
              <a:ext cx="200025" cy="201613"/>
            </a:xfrm>
            <a:custGeom>
              <a:avLst/>
              <a:gdLst>
                <a:gd name="T0" fmla="*/ 64 w 126"/>
                <a:gd name="T1" fmla="*/ 127 h 127"/>
                <a:gd name="T2" fmla="*/ 88 w 126"/>
                <a:gd name="T3" fmla="*/ 122 h 127"/>
                <a:gd name="T4" fmla="*/ 107 w 126"/>
                <a:gd name="T5" fmla="*/ 109 h 127"/>
                <a:gd name="T6" fmla="*/ 122 w 126"/>
                <a:gd name="T7" fmla="*/ 88 h 127"/>
                <a:gd name="T8" fmla="*/ 126 w 126"/>
                <a:gd name="T9" fmla="*/ 64 h 127"/>
                <a:gd name="T10" fmla="*/ 126 w 126"/>
                <a:gd name="T11" fmla="*/ 50 h 127"/>
                <a:gd name="T12" fmla="*/ 117 w 126"/>
                <a:gd name="T13" fmla="*/ 28 h 127"/>
                <a:gd name="T14" fmla="*/ 98 w 126"/>
                <a:gd name="T15" fmla="*/ 11 h 127"/>
                <a:gd name="T16" fmla="*/ 75 w 126"/>
                <a:gd name="T17" fmla="*/ 2 h 127"/>
                <a:gd name="T18" fmla="*/ 64 w 126"/>
                <a:gd name="T19" fmla="*/ 0 h 127"/>
                <a:gd name="T20" fmla="*/ 38 w 126"/>
                <a:gd name="T21" fmla="*/ 5 h 127"/>
                <a:gd name="T22" fmla="*/ 19 w 126"/>
                <a:gd name="T23" fmla="*/ 18 h 127"/>
                <a:gd name="T24" fmla="*/ 4 w 126"/>
                <a:gd name="T25" fmla="*/ 39 h 127"/>
                <a:gd name="T26" fmla="*/ 0 w 126"/>
                <a:gd name="T27" fmla="*/ 64 h 127"/>
                <a:gd name="T28" fmla="*/ 0 w 126"/>
                <a:gd name="T29" fmla="*/ 77 h 127"/>
                <a:gd name="T30" fmla="*/ 11 w 126"/>
                <a:gd name="T31" fmla="*/ 99 h 127"/>
                <a:gd name="T32" fmla="*/ 28 w 126"/>
                <a:gd name="T33" fmla="*/ 116 h 127"/>
                <a:gd name="T34" fmla="*/ 51 w 126"/>
                <a:gd name="T35" fmla="*/ 126 h 127"/>
                <a:gd name="T36" fmla="*/ 64 w 126"/>
                <a:gd name="T37" fmla="*/ 127 h 127"/>
                <a:gd name="T38" fmla="*/ 32 w 126"/>
                <a:gd name="T39" fmla="*/ 64 h 127"/>
                <a:gd name="T40" fmla="*/ 36 w 126"/>
                <a:gd name="T41" fmla="*/ 52 h 127"/>
                <a:gd name="T42" fmla="*/ 51 w 126"/>
                <a:gd name="T43" fmla="*/ 35 h 127"/>
                <a:gd name="T44" fmla="*/ 64 w 126"/>
                <a:gd name="T45" fmla="*/ 34 h 127"/>
                <a:gd name="T46" fmla="*/ 70 w 126"/>
                <a:gd name="T47" fmla="*/ 34 h 127"/>
                <a:gd name="T48" fmla="*/ 85 w 126"/>
                <a:gd name="T49" fmla="*/ 43 h 127"/>
                <a:gd name="T50" fmla="*/ 92 w 126"/>
                <a:gd name="T51" fmla="*/ 58 h 127"/>
                <a:gd name="T52" fmla="*/ 94 w 126"/>
                <a:gd name="T53" fmla="*/ 64 h 127"/>
                <a:gd name="T54" fmla="*/ 90 w 126"/>
                <a:gd name="T55" fmla="*/ 75 h 127"/>
                <a:gd name="T56" fmla="*/ 75 w 126"/>
                <a:gd name="T57" fmla="*/ 92 h 127"/>
                <a:gd name="T58" fmla="*/ 64 w 126"/>
                <a:gd name="T59" fmla="*/ 94 h 127"/>
                <a:gd name="T60" fmla="*/ 57 w 126"/>
                <a:gd name="T61" fmla="*/ 94 h 127"/>
                <a:gd name="T62" fmla="*/ 42 w 126"/>
                <a:gd name="T63" fmla="*/ 84 h 127"/>
                <a:gd name="T64" fmla="*/ 34 w 126"/>
                <a:gd name="T65" fmla="*/ 69 h 127"/>
                <a:gd name="T66" fmla="*/ 32 w 126"/>
                <a:gd name="T67" fmla="*/ 6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6" h="127">
                  <a:moveTo>
                    <a:pt x="64" y="127"/>
                  </a:moveTo>
                  <a:lnTo>
                    <a:pt x="64" y="127"/>
                  </a:lnTo>
                  <a:lnTo>
                    <a:pt x="75" y="126"/>
                  </a:lnTo>
                  <a:lnTo>
                    <a:pt x="88" y="122"/>
                  </a:lnTo>
                  <a:lnTo>
                    <a:pt x="98" y="116"/>
                  </a:lnTo>
                  <a:lnTo>
                    <a:pt x="107" y="109"/>
                  </a:lnTo>
                  <a:lnTo>
                    <a:pt x="117" y="99"/>
                  </a:lnTo>
                  <a:lnTo>
                    <a:pt x="122" y="88"/>
                  </a:lnTo>
                  <a:lnTo>
                    <a:pt x="126" y="77"/>
                  </a:lnTo>
                  <a:lnTo>
                    <a:pt x="126" y="64"/>
                  </a:lnTo>
                  <a:lnTo>
                    <a:pt x="126" y="64"/>
                  </a:lnTo>
                  <a:lnTo>
                    <a:pt x="126" y="50"/>
                  </a:lnTo>
                  <a:lnTo>
                    <a:pt x="122" y="39"/>
                  </a:lnTo>
                  <a:lnTo>
                    <a:pt x="117" y="28"/>
                  </a:lnTo>
                  <a:lnTo>
                    <a:pt x="107" y="18"/>
                  </a:lnTo>
                  <a:lnTo>
                    <a:pt x="98" y="11"/>
                  </a:lnTo>
                  <a:lnTo>
                    <a:pt x="88" y="5"/>
                  </a:lnTo>
                  <a:lnTo>
                    <a:pt x="75" y="2"/>
                  </a:lnTo>
                  <a:lnTo>
                    <a:pt x="64" y="0"/>
                  </a:lnTo>
                  <a:lnTo>
                    <a:pt x="64" y="0"/>
                  </a:lnTo>
                  <a:lnTo>
                    <a:pt x="51" y="2"/>
                  </a:lnTo>
                  <a:lnTo>
                    <a:pt x="38" y="5"/>
                  </a:lnTo>
                  <a:lnTo>
                    <a:pt x="28" y="11"/>
                  </a:lnTo>
                  <a:lnTo>
                    <a:pt x="19" y="18"/>
                  </a:lnTo>
                  <a:lnTo>
                    <a:pt x="11" y="28"/>
                  </a:lnTo>
                  <a:lnTo>
                    <a:pt x="4" y="39"/>
                  </a:lnTo>
                  <a:lnTo>
                    <a:pt x="0" y="50"/>
                  </a:lnTo>
                  <a:lnTo>
                    <a:pt x="0" y="64"/>
                  </a:lnTo>
                  <a:lnTo>
                    <a:pt x="0" y="64"/>
                  </a:lnTo>
                  <a:lnTo>
                    <a:pt x="0" y="77"/>
                  </a:lnTo>
                  <a:lnTo>
                    <a:pt x="4" y="88"/>
                  </a:lnTo>
                  <a:lnTo>
                    <a:pt x="11" y="99"/>
                  </a:lnTo>
                  <a:lnTo>
                    <a:pt x="19" y="109"/>
                  </a:lnTo>
                  <a:lnTo>
                    <a:pt x="28" y="116"/>
                  </a:lnTo>
                  <a:lnTo>
                    <a:pt x="38" y="122"/>
                  </a:lnTo>
                  <a:lnTo>
                    <a:pt x="51" y="126"/>
                  </a:lnTo>
                  <a:lnTo>
                    <a:pt x="64" y="127"/>
                  </a:lnTo>
                  <a:lnTo>
                    <a:pt x="64" y="127"/>
                  </a:lnTo>
                  <a:close/>
                  <a:moveTo>
                    <a:pt x="32" y="64"/>
                  </a:moveTo>
                  <a:lnTo>
                    <a:pt x="32" y="64"/>
                  </a:lnTo>
                  <a:lnTo>
                    <a:pt x="34" y="58"/>
                  </a:lnTo>
                  <a:lnTo>
                    <a:pt x="36" y="52"/>
                  </a:lnTo>
                  <a:lnTo>
                    <a:pt x="42" y="43"/>
                  </a:lnTo>
                  <a:lnTo>
                    <a:pt x="51" y="35"/>
                  </a:lnTo>
                  <a:lnTo>
                    <a:pt x="57" y="34"/>
                  </a:lnTo>
                  <a:lnTo>
                    <a:pt x="64" y="34"/>
                  </a:lnTo>
                  <a:lnTo>
                    <a:pt x="64" y="34"/>
                  </a:lnTo>
                  <a:lnTo>
                    <a:pt x="70" y="34"/>
                  </a:lnTo>
                  <a:lnTo>
                    <a:pt x="75" y="35"/>
                  </a:lnTo>
                  <a:lnTo>
                    <a:pt x="85" y="43"/>
                  </a:lnTo>
                  <a:lnTo>
                    <a:pt x="90" y="52"/>
                  </a:lnTo>
                  <a:lnTo>
                    <a:pt x="92" y="58"/>
                  </a:lnTo>
                  <a:lnTo>
                    <a:pt x="94" y="64"/>
                  </a:lnTo>
                  <a:lnTo>
                    <a:pt x="94" y="64"/>
                  </a:lnTo>
                  <a:lnTo>
                    <a:pt x="92" y="69"/>
                  </a:lnTo>
                  <a:lnTo>
                    <a:pt x="90" y="75"/>
                  </a:lnTo>
                  <a:lnTo>
                    <a:pt x="85" y="84"/>
                  </a:lnTo>
                  <a:lnTo>
                    <a:pt x="75" y="92"/>
                  </a:lnTo>
                  <a:lnTo>
                    <a:pt x="70" y="94"/>
                  </a:lnTo>
                  <a:lnTo>
                    <a:pt x="64" y="94"/>
                  </a:lnTo>
                  <a:lnTo>
                    <a:pt x="64" y="94"/>
                  </a:lnTo>
                  <a:lnTo>
                    <a:pt x="57" y="94"/>
                  </a:lnTo>
                  <a:lnTo>
                    <a:pt x="51" y="92"/>
                  </a:lnTo>
                  <a:lnTo>
                    <a:pt x="42" y="84"/>
                  </a:lnTo>
                  <a:lnTo>
                    <a:pt x="36" y="75"/>
                  </a:lnTo>
                  <a:lnTo>
                    <a:pt x="34" y="69"/>
                  </a:lnTo>
                  <a:lnTo>
                    <a:pt x="32" y="64"/>
                  </a:lnTo>
                  <a:lnTo>
                    <a:pt x="32" y="64"/>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66" name="Freeform 201">
              <a:extLst>
                <a:ext uri="{FF2B5EF4-FFF2-40B4-BE49-F238E27FC236}">
                  <a16:creationId xmlns:a16="http://schemas.microsoft.com/office/drawing/2014/main" id="{14B33718-FABB-9742-B79E-DAD68D083144}"/>
                </a:ext>
              </a:extLst>
            </p:cNvPr>
            <p:cNvSpPr>
              <a:spLocks/>
            </p:cNvSpPr>
            <p:nvPr/>
          </p:nvSpPr>
          <p:spPr bwMode="auto">
            <a:xfrm>
              <a:off x="2865437" y="11090276"/>
              <a:ext cx="352425" cy="207963"/>
            </a:xfrm>
            <a:custGeom>
              <a:avLst/>
              <a:gdLst>
                <a:gd name="T0" fmla="*/ 222 w 222"/>
                <a:gd name="T1" fmla="*/ 114 h 131"/>
                <a:gd name="T2" fmla="*/ 218 w 222"/>
                <a:gd name="T3" fmla="*/ 103 h 131"/>
                <a:gd name="T4" fmla="*/ 205 w 222"/>
                <a:gd name="T5" fmla="*/ 97 h 131"/>
                <a:gd name="T6" fmla="*/ 34 w 222"/>
                <a:gd name="T7" fmla="*/ 64 h 131"/>
                <a:gd name="T8" fmla="*/ 34 w 222"/>
                <a:gd name="T9" fmla="*/ 58 h 131"/>
                <a:gd name="T10" fmla="*/ 39 w 222"/>
                <a:gd name="T11" fmla="*/ 52 h 131"/>
                <a:gd name="T12" fmla="*/ 73 w 222"/>
                <a:gd name="T13" fmla="*/ 37 h 131"/>
                <a:gd name="T14" fmla="*/ 107 w 222"/>
                <a:gd name="T15" fmla="*/ 82 h 131"/>
                <a:gd name="T16" fmla="*/ 122 w 222"/>
                <a:gd name="T17" fmla="*/ 90 h 131"/>
                <a:gd name="T18" fmla="*/ 122 w 222"/>
                <a:gd name="T19" fmla="*/ 90 h 131"/>
                <a:gd name="T20" fmla="*/ 130 w 222"/>
                <a:gd name="T21" fmla="*/ 88 h 131"/>
                <a:gd name="T22" fmla="*/ 169 w 222"/>
                <a:gd name="T23" fmla="*/ 37 h 131"/>
                <a:gd name="T24" fmla="*/ 199 w 222"/>
                <a:gd name="T25" fmla="*/ 50 h 131"/>
                <a:gd name="T26" fmla="*/ 212 w 222"/>
                <a:gd name="T27" fmla="*/ 50 h 131"/>
                <a:gd name="T28" fmla="*/ 218 w 222"/>
                <a:gd name="T29" fmla="*/ 47 h 131"/>
                <a:gd name="T30" fmla="*/ 222 w 222"/>
                <a:gd name="T31" fmla="*/ 41 h 131"/>
                <a:gd name="T32" fmla="*/ 222 w 222"/>
                <a:gd name="T33" fmla="*/ 28 h 131"/>
                <a:gd name="T34" fmla="*/ 212 w 222"/>
                <a:gd name="T35" fmla="*/ 18 h 131"/>
                <a:gd name="T36" fmla="*/ 169 w 222"/>
                <a:gd name="T37" fmla="*/ 2 h 131"/>
                <a:gd name="T38" fmla="*/ 158 w 222"/>
                <a:gd name="T39" fmla="*/ 2 h 131"/>
                <a:gd name="T40" fmla="*/ 150 w 222"/>
                <a:gd name="T41" fmla="*/ 7 h 131"/>
                <a:gd name="T42" fmla="*/ 94 w 222"/>
                <a:gd name="T43" fmla="*/ 7 h 131"/>
                <a:gd name="T44" fmla="*/ 88 w 222"/>
                <a:gd name="T45" fmla="*/ 3 h 131"/>
                <a:gd name="T46" fmla="*/ 79 w 222"/>
                <a:gd name="T47" fmla="*/ 0 h 131"/>
                <a:gd name="T48" fmla="*/ 30 w 222"/>
                <a:gd name="T49" fmla="*/ 18 h 131"/>
                <a:gd name="T50" fmla="*/ 19 w 222"/>
                <a:gd name="T51" fmla="*/ 26 h 131"/>
                <a:gd name="T52" fmla="*/ 2 w 222"/>
                <a:gd name="T53" fmla="*/ 49 h 131"/>
                <a:gd name="T54" fmla="*/ 0 w 222"/>
                <a:gd name="T55" fmla="*/ 114 h 131"/>
                <a:gd name="T56" fmla="*/ 2 w 222"/>
                <a:gd name="T57" fmla="*/ 122 h 131"/>
                <a:gd name="T58" fmla="*/ 11 w 222"/>
                <a:gd name="T59" fmla="*/ 129 h 131"/>
                <a:gd name="T60" fmla="*/ 205 w 222"/>
                <a:gd name="T61" fmla="*/ 131 h 131"/>
                <a:gd name="T62" fmla="*/ 212 w 222"/>
                <a:gd name="T63" fmla="*/ 129 h 131"/>
                <a:gd name="T64" fmla="*/ 222 w 222"/>
                <a:gd name="T65" fmla="*/ 122 h 131"/>
                <a:gd name="T66" fmla="*/ 222 w 222"/>
                <a:gd name="T67" fmla="*/ 114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2" h="131">
                  <a:moveTo>
                    <a:pt x="222" y="114"/>
                  </a:moveTo>
                  <a:lnTo>
                    <a:pt x="222" y="114"/>
                  </a:lnTo>
                  <a:lnTo>
                    <a:pt x="222" y="109"/>
                  </a:lnTo>
                  <a:lnTo>
                    <a:pt x="218" y="103"/>
                  </a:lnTo>
                  <a:lnTo>
                    <a:pt x="212" y="99"/>
                  </a:lnTo>
                  <a:lnTo>
                    <a:pt x="205" y="97"/>
                  </a:lnTo>
                  <a:lnTo>
                    <a:pt x="34" y="97"/>
                  </a:lnTo>
                  <a:lnTo>
                    <a:pt x="34" y="64"/>
                  </a:lnTo>
                  <a:lnTo>
                    <a:pt x="34" y="64"/>
                  </a:lnTo>
                  <a:lnTo>
                    <a:pt x="34" y="58"/>
                  </a:lnTo>
                  <a:lnTo>
                    <a:pt x="36" y="54"/>
                  </a:lnTo>
                  <a:lnTo>
                    <a:pt x="39" y="52"/>
                  </a:lnTo>
                  <a:lnTo>
                    <a:pt x="43" y="50"/>
                  </a:lnTo>
                  <a:lnTo>
                    <a:pt x="73" y="37"/>
                  </a:lnTo>
                  <a:lnTo>
                    <a:pt x="107" y="82"/>
                  </a:lnTo>
                  <a:lnTo>
                    <a:pt x="107" y="82"/>
                  </a:lnTo>
                  <a:lnTo>
                    <a:pt x="113" y="88"/>
                  </a:lnTo>
                  <a:lnTo>
                    <a:pt x="122" y="90"/>
                  </a:lnTo>
                  <a:lnTo>
                    <a:pt x="122" y="90"/>
                  </a:lnTo>
                  <a:lnTo>
                    <a:pt x="122" y="90"/>
                  </a:lnTo>
                  <a:lnTo>
                    <a:pt x="122" y="90"/>
                  </a:lnTo>
                  <a:lnTo>
                    <a:pt x="130" y="88"/>
                  </a:lnTo>
                  <a:lnTo>
                    <a:pt x="135" y="82"/>
                  </a:lnTo>
                  <a:lnTo>
                    <a:pt x="169" y="37"/>
                  </a:lnTo>
                  <a:lnTo>
                    <a:pt x="199" y="50"/>
                  </a:lnTo>
                  <a:lnTo>
                    <a:pt x="199" y="50"/>
                  </a:lnTo>
                  <a:lnTo>
                    <a:pt x="207" y="50"/>
                  </a:lnTo>
                  <a:lnTo>
                    <a:pt x="212" y="50"/>
                  </a:lnTo>
                  <a:lnTo>
                    <a:pt x="212" y="50"/>
                  </a:lnTo>
                  <a:lnTo>
                    <a:pt x="218" y="47"/>
                  </a:lnTo>
                  <a:lnTo>
                    <a:pt x="222" y="41"/>
                  </a:lnTo>
                  <a:lnTo>
                    <a:pt x="222" y="41"/>
                  </a:lnTo>
                  <a:lnTo>
                    <a:pt x="222" y="33"/>
                  </a:lnTo>
                  <a:lnTo>
                    <a:pt x="222" y="28"/>
                  </a:lnTo>
                  <a:lnTo>
                    <a:pt x="218" y="22"/>
                  </a:lnTo>
                  <a:lnTo>
                    <a:pt x="212" y="18"/>
                  </a:lnTo>
                  <a:lnTo>
                    <a:pt x="169" y="2"/>
                  </a:lnTo>
                  <a:lnTo>
                    <a:pt x="169" y="2"/>
                  </a:lnTo>
                  <a:lnTo>
                    <a:pt x="163" y="0"/>
                  </a:lnTo>
                  <a:lnTo>
                    <a:pt x="158" y="2"/>
                  </a:lnTo>
                  <a:lnTo>
                    <a:pt x="154" y="3"/>
                  </a:lnTo>
                  <a:lnTo>
                    <a:pt x="150" y="7"/>
                  </a:lnTo>
                  <a:lnTo>
                    <a:pt x="122" y="45"/>
                  </a:lnTo>
                  <a:lnTo>
                    <a:pt x="94" y="7"/>
                  </a:lnTo>
                  <a:lnTo>
                    <a:pt x="94" y="7"/>
                  </a:lnTo>
                  <a:lnTo>
                    <a:pt x="88" y="3"/>
                  </a:lnTo>
                  <a:lnTo>
                    <a:pt x="85" y="2"/>
                  </a:lnTo>
                  <a:lnTo>
                    <a:pt x="79" y="0"/>
                  </a:lnTo>
                  <a:lnTo>
                    <a:pt x="73" y="2"/>
                  </a:lnTo>
                  <a:lnTo>
                    <a:pt x="30" y="18"/>
                  </a:lnTo>
                  <a:lnTo>
                    <a:pt x="30" y="18"/>
                  </a:lnTo>
                  <a:lnTo>
                    <a:pt x="19" y="26"/>
                  </a:lnTo>
                  <a:lnTo>
                    <a:pt x="9" y="35"/>
                  </a:lnTo>
                  <a:lnTo>
                    <a:pt x="2" y="49"/>
                  </a:lnTo>
                  <a:lnTo>
                    <a:pt x="0" y="64"/>
                  </a:lnTo>
                  <a:lnTo>
                    <a:pt x="0" y="114"/>
                  </a:lnTo>
                  <a:lnTo>
                    <a:pt x="0" y="114"/>
                  </a:lnTo>
                  <a:lnTo>
                    <a:pt x="2" y="122"/>
                  </a:lnTo>
                  <a:lnTo>
                    <a:pt x="6" y="127"/>
                  </a:lnTo>
                  <a:lnTo>
                    <a:pt x="11" y="129"/>
                  </a:lnTo>
                  <a:lnTo>
                    <a:pt x="17" y="131"/>
                  </a:lnTo>
                  <a:lnTo>
                    <a:pt x="205" y="131"/>
                  </a:lnTo>
                  <a:lnTo>
                    <a:pt x="205" y="131"/>
                  </a:lnTo>
                  <a:lnTo>
                    <a:pt x="212" y="129"/>
                  </a:lnTo>
                  <a:lnTo>
                    <a:pt x="218" y="127"/>
                  </a:lnTo>
                  <a:lnTo>
                    <a:pt x="222" y="122"/>
                  </a:lnTo>
                  <a:lnTo>
                    <a:pt x="222" y="114"/>
                  </a:lnTo>
                  <a:lnTo>
                    <a:pt x="222" y="114"/>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69" name="Freeform 202">
              <a:extLst>
                <a:ext uri="{FF2B5EF4-FFF2-40B4-BE49-F238E27FC236}">
                  <a16:creationId xmlns:a16="http://schemas.microsoft.com/office/drawing/2014/main" id="{F157B82E-AFC1-7B40-9999-D3C7EF54B93D}"/>
                </a:ext>
              </a:extLst>
            </p:cNvPr>
            <p:cNvSpPr>
              <a:spLocks noEditPoints="1"/>
            </p:cNvSpPr>
            <p:nvPr/>
          </p:nvSpPr>
          <p:spPr bwMode="auto">
            <a:xfrm>
              <a:off x="3343275" y="10893426"/>
              <a:ext cx="198438" cy="201613"/>
            </a:xfrm>
            <a:custGeom>
              <a:avLst/>
              <a:gdLst>
                <a:gd name="T0" fmla="*/ 63 w 125"/>
                <a:gd name="T1" fmla="*/ 127 h 127"/>
                <a:gd name="T2" fmla="*/ 88 w 125"/>
                <a:gd name="T3" fmla="*/ 122 h 127"/>
                <a:gd name="T4" fmla="*/ 108 w 125"/>
                <a:gd name="T5" fmla="*/ 109 h 127"/>
                <a:gd name="T6" fmla="*/ 122 w 125"/>
                <a:gd name="T7" fmla="*/ 88 h 127"/>
                <a:gd name="T8" fmla="*/ 125 w 125"/>
                <a:gd name="T9" fmla="*/ 64 h 127"/>
                <a:gd name="T10" fmla="*/ 125 w 125"/>
                <a:gd name="T11" fmla="*/ 50 h 127"/>
                <a:gd name="T12" fmla="*/ 116 w 125"/>
                <a:gd name="T13" fmla="*/ 28 h 127"/>
                <a:gd name="T14" fmla="*/ 99 w 125"/>
                <a:gd name="T15" fmla="*/ 11 h 127"/>
                <a:gd name="T16" fmla="*/ 75 w 125"/>
                <a:gd name="T17" fmla="*/ 2 h 127"/>
                <a:gd name="T18" fmla="*/ 63 w 125"/>
                <a:gd name="T19" fmla="*/ 0 h 127"/>
                <a:gd name="T20" fmla="*/ 39 w 125"/>
                <a:gd name="T21" fmla="*/ 5 h 127"/>
                <a:gd name="T22" fmla="*/ 18 w 125"/>
                <a:gd name="T23" fmla="*/ 18 h 127"/>
                <a:gd name="T24" fmla="*/ 5 w 125"/>
                <a:gd name="T25" fmla="*/ 39 h 127"/>
                <a:gd name="T26" fmla="*/ 0 w 125"/>
                <a:gd name="T27" fmla="*/ 64 h 127"/>
                <a:gd name="T28" fmla="*/ 1 w 125"/>
                <a:gd name="T29" fmla="*/ 77 h 127"/>
                <a:gd name="T30" fmla="*/ 11 w 125"/>
                <a:gd name="T31" fmla="*/ 99 h 127"/>
                <a:gd name="T32" fmla="*/ 28 w 125"/>
                <a:gd name="T33" fmla="*/ 116 h 127"/>
                <a:gd name="T34" fmla="*/ 50 w 125"/>
                <a:gd name="T35" fmla="*/ 126 h 127"/>
                <a:gd name="T36" fmla="*/ 63 w 125"/>
                <a:gd name="T37" fmla="*/ 127 h 127"/>
                <a:gd name="T38" fmla="*/ 33 w 125"/>
                <a:gd name="T39" fmla="*/ 64 h 127"/>
                <a:gd name="T40" fmla="*/ 35 w 125"/>
                <a:gd name="T41" fmla="*/ 52 h 127"/>
                <a:gd name="T42" fmla="*/ 50 w 125"/>
                <a:gd name="T43" fmla="*/ 35 h 127"/>
                <a:gd name="T44" fmla="*/ 63 w 125"/>
                <a:gd name="T45" fmla="*/ 34 h 127"/>
                <a:gd name="T46" fmla="*/ 69 w 125"/>
                <a:gd name="T47" fmla="*/ 34 h 127"/>
                <a:gd name="T48" fmla="*/ 84 w 125"/>
                <a:gd name="T49" fmla="*/ 43 h 127"/>
                <a:gd name="T50" fmla="*/ 92 w 125"/>
                <a:gd name="T51" fmla="*/ 58 h 127"/>
                <a:gd name="T52" fmla="*/ 93 w 125"/>
                <a:gd name="T53" fmla="*/ 64 h 127"/>
                <a:gd name="T54" fmla="*/ 90 w 125"/>
                <a:gd name="T55" fmla="*/ 75 h 127"/>
                <a:gd name="T56" fmla="*/ 75 w 125"/>
                <a:gd name="T57" fmla="*/ 92 h 127"/>
                <a:gd name="T58" fmla="*/ 63 w 125"/>
                <a:gd name="T59" fmla="*/ 94 h 127"/>
                <a:gd name="T60" fmla="*/ 56 w 125"/>
                <a:gd name="T61" fmla="*/ 94 h 127"/>
                <a:gd name="T62" fmla="*/ 41 w 125"/>
                <a:gd name="T63" fmla="*/ 84 h 127"/>
                <a:gd name="T64" fmla="*/ 33 w 125"/>
                <a:gd name="T65" fmla="*/ 69 h 127"/>
                <a:gd name="T66" fmla="*/ 33 w 125"/>
                <a:gd name="T67" fmla="*/ 6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5" h="127">
                  <a:moveTo>
                    <a:pt x="63" y="127"/>
                  </a:moveTo>
                  <a:lnTo>
                    <a:pt x="63" y="127"/>
                  </a:lnTo>
                  <a:lnTo>
                    <a:pt x="75" y="126"/>
                  </a:lnTo>
                  <a:lnTo>
                    <a:pt x="88" y="122"/>
                  </a:lnTo>
                  <a:lnTo>
                    <a:pt x="99" y="116"/>
                  </a:lnTo>
                  <a:lnTo>
                    <a:pt x="108" y="109"/>
                  </a:lnTo>
                  <a:lnTo>
                    <a:pt x="116" y="99"/>
                  </a:lnTo>
                  <a:lnTo>
                    <a:pt x="122" y="88"/>
                  </a:lnTo>
                  <a:lnTo>
                    <a:pt x="125" y="77"/>
                  </a:lnTo>
                  <a:lnTo>
                    <a:pt x="125" y="64"/>
                  </a:lnTo>
                  <a:lnTo>
                    <a:pt x="125" y="64"/>
                  </a:lnTo>
                  <a:lnTo>
                    <a:pt x="125" y="50"/>
                  </a:lnTo>
                  <a:lnTo>
                    <a:pt x="122" y="39"/>
                  </a:lnTo>
                  <a:lnTo>
                    <a:pt x="116" y="28"/>
                  </a:lnTo>
                  <a:lnTo>
                    <a:pt x="108" y="18"/>
                  </a:lnTo>
                  <a:lnTo>
                    <a:pt x="99" y="11"/>
                  </a:lnTo>
                  <a:lnTo>
                    <a:pt x="88" y="5"/>
                  </a:lnTo>
                  <a:lnTo>
                    <a:pt x="75" y="2"/>
                  </a:lnTo>
                  <a:lnTo>
                    <a:pt x="63" y="0"/>
                  </a:lnTo>
                  <a:lnTo>
                    <a:pt x="63" y="0"/>
                  </a:lnTo>
                  <a:lnTo>
                    <a:pt x="50" y="2"/>
                  </a:lnTo>
                  <a:lnTo>
                    <a:pt x="39" y="5"/>
                  </a:lnTo>
                  <a:lnTo>
                    <a:pt x="28" y="11"/>
                  </a:lnTo>
                  <a:lnTo>
                    <a:pt x="18" y="18"/>
                  </a:lnTo>
                  <a:lnTo>
                    <a:pt x="11" y="28"/>
                  </a:lnTo>
                  <a:lnTo>
                    <a:pt x="5" y="39"/>
                  </a:lnTo>
                  <a:lnTo>
                    <a:pt x="1" y="50"/>
                  </a:lnTo>
                  <a:lnTo>
                    <a:pt x="0" y="64"/>
                  </a:lnTo>
                  <a:lnTo>
                    <a:pt x="0" y="64"/>
                  </a:lnTo>
                  <a:lnTo>
                    <a:pt x="1" y="77"/>
                  </a:lnTo>
                  <a:lnTo>
                    <a:pt x="5" y="88"/>
                  </a:lnTo>
                  <a:lnTo>
                    <a:pt x="11" y="99"/>
                  </a:lnTo>
                  <a:lnTo>
                    <a:pt x="18" y="109"/>
                  </a:lnTo>
                  <a:lnTo>
                    <a:pt x="28" y="116"/>
                  </a:lnTo>
                  <a:lnTo>
                    <a:pt x="39" y="122"/>
                  </a:lnTo>
                  <a:lnTo>
                    <a:pt x="50" y="126"/>
                  </a:lnTo>
                  <a:lnTo>
                    <a:pt x="63" y="127"/>
                  </a:lnTo>
                  <a:lnTo>
                    <a:pt x="63" y="127"/>
                  </a:lnTo>
                  <a:close/>
                  <a:moveTo>
                    <a:pt x="33" y="64"/>
                  </a:moveTo>
                  <a:lnTo>
                    <a:pt x="33" y="64"/>
                  </a:lnTo>
                  <a:lnTo>
                    <a:pt x="33" y="58"/>
                  </a:lnTo>
                  <a:lnTo>
                    <a:pt x="35" y="52"/>
                  </a:lnTo>
                  <a:lnTo>
                    <a:pt x="41" y="43"/>
                  </a:lnTo>
                  <a:lnTo>
                    <a:pt x="50" y="35"/>
                  </a:lnTo>
                  <a:lnTo>
                    <a:pt x="56" y="34"/>
                  </a:lnTo>
                  <a:lnTo>
                    <a:pt x="63" y="34"/>
                  </a:lnTo>
                  <a:lnTo>
                    <a:pt x="63" y="34"/>
                  </a:lnTo>
                  <a:lnTo>
                    <a:pt x="69" y="34"/>
                  </a:lnTo>
                  <a:lnTo>
                    <a:pt x="75" y="35"/>
                  </a:lnTo>
                  <a:lnTo>
                    <a:pt x="84" y="43"/>
                  </a:lnTo>
                  <a:lnTo>
                    <a:pt x="90" y="52"/>
                  </a:lnTo>
                  <a:lnTo>
                    <a:pt x="92" y="58"/>
                  </a:lnTo>
                  <a:lnTo>
                    <a:pt x="93" y="64"/>
                  </a:lnTo>
                  <a:lnTo>
                    <a:pt x="93" y="64"/>
                  </a:lnTo>
                  <a:lnTo>
                    <a:pt x="92" y="69"/>
                  </a:lnTo>
                  <a:lnTo>
                    <a:pt x="90" y="75"/>
                  </a:lnTo>
                  <a:lnTo>
                    <a:pt x="84" y="84"/>
                  </a:lnTo>
                  <a:lnTo>
                    <a:pt x="75" y="92"/>
                  </a:lnTo>
                  <a:lnTo>
                    <a:pt x="69" y="94"/>
                  </a:lnTo>
                  <a:lnTo>
                    <a:pt x="63" y="94"/>
                  </a:lnTo>
                  <a:lnTo>
                    <a:pt x="63" y="94"/>
                  </a:lnTo>
                  <a:lnTo>
                    <a:pt x="56" y="94"/>
                  </a:lnTo>
                  <a:lnTo>
                    <a:pt x="50" y="92"/>
                  </a:lnTo>
                  <a:lnTo>
                    <a:pt x="41" y="84"/>
                  </a:lnTo>
                  <a:lnTo>
                    <a:pt x="35" y="75"/>
                  </a:lnTo>
                  <a:lnTo>
                    <a:pt x="33" y="69"/>
                  </a:lnTo>
                  <a:lnTo>
                    <a:pt x="33" y="64"/>
                  </a:lnTo>
                  <a:lnTo>
                    <a:pt x="33" y="64"/>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70" name="Freeform 203">
              <a:extLst>
                <a:ext uri="{FF2B5EF4-FFF2-40B4-BE49-F238E27FC236}">
                  <a16:creationId xmlns:a16="http://schemas.microsoft.com/office/drawing/2014/main" id="{9C698375-28D9-A64A-9917-0925F163D30B}"/>
                </a:ext>
              </a:extLst>
            </p:cNvPr>
            <p:cNvSpPr>
              <a:spLocks noEditPoints="1"/>
            </p:cNvSpPr>
            <p:nvPr/>
          </p:nvSpPr>
          <p:spPr bwMode="auto">
            <a:xfrm>
              <a:off x="3249612" y="11090276"/>
              <a:ext cx="385763" cy="207963"/>
            </a:xfrm>
            <a:custGeom>
              <a:avLst/>
              <a:gdLst>
                <a:gd name="T0" fmla="*/ 17 w 243"/>
                <a:gd name="T1" fmla="*/ 131 h 131"/>
                <a:gd name="T2" fmla="*/ 226 w 243"/>
                <a:gd name="T3" fmla="*/ 131 h 131"/>
                <a:gd name="T4" fmla="*/ 226 w 243"/>
                <a:gd name="T5" fmla="*/ 131 h 131"/>
                <a:gd name="T6" fmla="*/ 231 w 243"/>
                <a:gd name="T7" fmla="*/ 129 h 131"/>
                <a:gd name="T8" fmla="*/ 237 w 243"/>
                <a:gd name="T9" fmla="*/ 127 h 131"/>
                <a:gd name="T10" fmla="*/ 241 w 243"/>
                <a:gd name="T11" fmla="*/ 122 h 131"/>
                <a:gd name="T12" fmla="*/ 243 w 243"/>
                <a:gd name="T13" fmla="*/ 114 h 131"/>
                <a:gd name="T14" fmla="*/ 243 w 243"/>
                <a:gd name="T15" fmla="*/ 64 h 131"/>
                <a:gd name="T16" fmla="*/ 243 w 243"/>
                <a:gd name="T17" fmla="*/ 64 h 131"/>
                <a:gd name="T18" fmla="*/ 241 w 243"/>
                <a:gd name="T19" fmla="*/ 49 h 131"/>
                <a:gd name="T20" fmla="*/ 235 w 243"/>
                <a:gd name="T21" fmla="*/ 35 h 131"/>
                <a:gd name="T22" fmla="*/ 224 w 243"/>
                <a:gd name="T23" fmla="*/ 26 h 131"/>
                <a:gd name="T24" fmla="*/ 213 w 243"/>
                <a:gd name="T25" fmla="*/ 18 h 131"/>
                <a:gd name="T26" fmla="*/ 169 w 243"/>
                <a:gd name="T27" fmla="*/ 2 h 131"/>
                <a:gd name="T28" fmla="*/ 169 w 243"/>
                <a:gd name="T29" fmla="*/ 2 h 131"/>
                <a:gd name="T30" fmla="*/ 164 w 243"/>
                <a:gd name="T31" fmla="*/ 0 h 131"/>
                <a:gd name="T32" fmla="*/ 158 w 243"/>
                <a:gd name="T33" fmla="*/ 2 h 131"/>
                <a:gd name="T34" fmla="*/ 154 w 243"/>
                <a:gd name="T35" fmla="*/ 3 h 131"/>
                <a:gd name="T36" fmla="*/ 151 w 243"/>
                <a:gd name="T37" fmla="*/ 7 h 131"/>
                <a:gd name="T38" fmla="*/ 122 w 243"/>
                <a:gd name="T39" fmla="*/ 45 h 131"/>
                <a:gd name="T40" fmla="*/ 94 w 243"/>
                <a:gd name="T41" fmla="*/ 7 h 131"/>
                <a:gd name="T42" fmla="*/ 94 w 243"/>
                <a:gd name="T43" fmla="*/ 7 h 131"/>
                <a:gd name="T44" fmla="*/ 90 w 243"/>
                <a:gd name="T45" fmla="*/ 3 h 131"/>
                <a:gd name="T46" fmla="*/ 85 w 243"/>
                <a:gd name="T47" fmla="*/ 2 h 131"/>
                <a:gd name="T48" fmla="*/ 79 w 243"/>
                <a:gd name="T49" fmla="*/ 0 h 131"/>
                <a:gd name="T50" fmla="*/ 74 w 243"/>
                <a:gd name="T51" fmla="*/ 2 h 131"/>
                <a:gd name="T52" fmla="*/ 30 w 243"/>
                <a:gd name="T53" fmla="*/ 18 h 131"/>
                <a:gd name="T54" fmla="*/ 30 w 243"/>
                <a:gd name="T55" fmla="*/ 18 h 131"/>
                <a:gd name="T56" fmla="*/ 19 w 243"/>
                <a:gd name="T57" fmla="*/ 26 h 131"/>
                <a:gd name="T58" fmla="*/ 10 w 243"/>
                <a:gd name="T59" fmla="*/ 35 h 131"/>
                <a:gd name="T60" fmla="*/ 4 w 243"/>
                <a:gd name="T61" fmla="*/ 49 h 131"/>
                <a:gd name="T62" fmla="*/ 0 w 243"/>
                <a:gd name="T63" fmla="*/ 64 h 131"/>
                <a:gd name="T64" fmla="*/ 0 w 243"/>
                <a:gd name="T65" fmla="*/ 114 h 131"/>
                <a:gd name="T66" fmla="*/ 0 w 243"/>
                <a:gd name="T67" fmla="*/ 114 h 131"/>
                <a:gd name="T68" fmla="*/ 2 w 243"/>
                <a:gd name="T69" fmla="*/ 122 h 131"/>
                <a:gd name="T70" fmla="*/ 6 w 243"/>
                <a:gd name="T71" fmla="*/ 127 h 131"/>
                <a:gd name="T72" fmla="*/ 12 w 243"/>
                <a:gd name="T73" fmla="*/ 129 h 131"/>
                <a:gd name="T74" fmla="*/ 17 w 243"/>
                <a:gd name="T75" fmla="*/ 131 h 131"/>
                <a:gd name="T76" fmla="*/ 17 w 243"/>
                <a:gd name="T77" fmla="*/ 131 h 131"/>
                <a:gd name="T78" fmla="*/ 34 w 243"/>
                <a:gd name="T79" fmla="*/ 97 h 131"/>
                <a:gd name="T80" fmla="*/ 34 w 243"/>
                <a:gd name="T81" fmla="*/ 64 h 131"/>
                <a:gd name="T82" fmla="*/ 34 w 243"/>
                <a:gd name="T83" fmla="*/ 64 h 131"/>
                <a:gd name="T84" fmla="*/ 36 w 243"/>
                <a:gd name="T85" fmla="*/ 58 h 131"/>
                <a:gd name="T86" fmla="*/ 38 w 243"/>
                <a:gd name="T87" fmla="*/ 54 h 131"/>
                <a:gd name="T88" fmla="*/ 40 w 243"/>
                <a:gd name="T89" fmla="*/ 52 h 131"/>
                <a:gd name="T90" fmla="*/ 43 w 243"/>
                <a:gd name="T91" fmla="*/ 50 h 131"/>
                <a:gd name="T92" fmla="*/ 74 w 243"/>
                <a:gd name="T93" fmla="*/ 37 h 131"/>
                <a:gd name="T94" fmla="*/ 107 w 243"/>
                <a:gd name="T95" fmla="*/ 82 h 131"/>
                <a:gd name="T96" fmla="*/ 107 w 243"/>
                <a:gd name="T97" fmla="*/ 82 h 131"/>
                <a:gd name="T98" fmla="*/ 115 w 243"/>
                <a:gd name="T99" fmla="*/ 88 h 131"/>
                <a:gd name="T100" fmla="*/ 122 w 243"/>
                <a:gd name="T101" fmla="*/ 90 h 131"/>
                <a:gd name="T102" fmla="*/ 122 w 243"/>
                <a:gd name="T103" fmla="*/ 90 h 131"/>
                <a:gd name="T104" fmla="*/ 130 w 243"/>
                <a:gd name="T105" fmla="*/ 88 h 131"/>
                <a:gd name="T106" fmla="*/ 136 w 243"/>
                <a:gd name="T107" fmla="*/ 82 h 131"/>
                <a:gd name="T108" fmla="*/ 169 w 243"/>
                <a:gd name="T109" fmla="*/ 37 h 131"/>
                <a:gd name="T110" fmla="*/ 199 w 243"/>
                <a:gd name="T111" fmla="*/ 50 h 131"/>
                <a:gd name="T112" fmla="*/ 199 w 243"/>
                <a:gd name="T113" fmla="*/ 50 h 131"/>
                <a:gd name="T114" fmla="*/ 203 w 243"/>
                <a:gd name="T115" fmla="*/ 52 h 131"/>
                <a:gd name="T116" fmla="*/ 207 w 243"/>
                <a:gd name="T117" fmla="*/ 54 h 131"/>
                <a:gd name="T118" fmla="*/ 209 w 243"/>
                <a:gd name="T119" fmla="*/ 58 h 131"/>
                <a:gd name="T120" fmla="*/ 209 w 243"/>
                <a:gd name="T121" fmla="*/ 64 h 131"/>
                <a:gd name="T122" fmla="*/ 209 w 243"/>
                <a:gd name="T123" fmla="*/ 97 h 131"/>
                <a:gd name="T124" fmla="*/ 34 w 243"/>
                <a:gd name="T125" fmla="*/ 97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3" h="131">
                  <a:moveTo>
                    <a:pt x="17" y="131"/>
                  </a:moveTo>
                  <a:lnTo>
                    <a:pt x="226" y="131"/>
                  </a:lnTo>
                  <a:lnTo>
                    <a:pt x="226" y="131"/>
                  </a:lnTo>
                  <a:lnTo>
                    <a:pt x="231" y="129"/>
                  </a:lnTo>
                  <a:lnTo>
                    <a:pt x="237" y="127"/>
                  </a:lnTo>
                  <a:lnTo>
                    <a:pt x="241" y="122"/>
                  </a:lnTo>
                  <a:lnTo>
                    <a:pt x="243" y="114"/>
                  </a:lnTo>
                  <a:lnTo>
                    <a:pt x="243" y="64"/>
                  </a:lnTo>
                  <a:lnTo>
                    <a:pt x="243" y="64"/>
                  </a:lnTo>
                  <a:lnTo>
                    <a:pt x="241" y="49"/>
                  </a:lnTo>
                  <a:lnTo>
                    <a:pt x="235" y="35"/>
                  </a:lnTo>
                  <a:lnTo>
                    <a:pt x="224" y="26"/>
                  </a:lnTo>
                  <a:lnTo>
                    <a:pt x="213" y="18"/>
                  </a:lnTo>
                  <a:lnTo>
                    <a:pt x="169" y="2"/>
                  </a:lnTo>
                  <a:lnTo>
                    <a:pt x="169" y="2"/>
                  </a:lnTo>
                  <a:lnTo>
                    <a:pt x="164" y="0"/>
                  </a:lnTo>
                  <a:lnTo>
                    <a:pt x="158" y="2"/>
                  </a:lnTo>
                  <a:lnTo>
                    <a:pt x="154" y="3"/>
                  </a:lnTo>
                  <a:lnTo>
                    <a:pt x="151" y="7"/>
                  </a:lnTo>
                  <a:lnTo>
                    <a:pt x="122" y="45"/>
                  </a:lnTo>
                  <a:lnTo>
                    <a:pt x="94" y="7"/>
                  </a:lnTo>
                  <a:lnTo>
                    <a:pt x="94" y="7"/>
                  </a:lnTo>
                  <a:lnTo>
                    <a:pt x="90" y="3"/>
                  </a:lnTo>
                  <a:lnTo>
                    <a:pt x="85" y="2"/>
                  </a:lnTo>
                  <a:lnTo>
                    <a:pt x="79" y="0"/>
                  </a:lnTo>
                  <a:lnTo>
                    <a:pt x="74" y="2"/>
                  </a:lnTo>
                  <a:lnTo>
                    <a:pt x="30" y="18"/>
                  </a:lnTo>
                  <a:lnTo>
                    <a:pt x="30" y="18"/>
                  </a:lnTo>
                  <a:lnTo>
                    <a:pt x="19" y="26"/>
                  </a:lnTo>
                  <a:lnTo>
                    <a:pt x="10" y="35"/>
                  </a:lnTo>
                  <a:lnTo>
                    <a:pt x="4" y="49"/>
                  </a:lnTo>
                  <a:lnTo>
                    <a:pt x="0" y="64"/>
                  </a:lnTo>
                  <a:lnTo>
                    <a:pt x="0" y="114"/>
                  </a:lnTo>
                  <a:lnTo>
                    <a:pt x="0" y="114"/>
                  </a:lnTo>
                  <a:lnTo>
                    <a:pt x="2" y="122"/>
                  </a:lnTo>
                  <a:lnTo>
                    <a:pt x="6" y="127"/>
                  </a:lnTo>
                  <a:lnTo>
                    <a:pt x="12" y="129"/>
                  </a:lnTo>
                  <a:lnTo>
                    <a:pt x="17" y="131"/>
                  </a:lnTo>
                  <a:lnTo>
                    <a:pt x="17" y="131"/>
                  </a:lnTo>
                  <a:close/>
                  <a:moveTo>
                    <a:pt x="34" y="97"/>
                  </a:moveTo>
                  <a:lnTo>
                    <a:pt x="34" y="64"/>
                  </a:lnTo>
                  <a:lnTo>
                    <a:pt x="34" y="64"/>
                  </a:lnTo>
                  <a:lnTo>
                    <a:pt x="36" y="58"/>
                  </a:lnTo>
                  <a:lnTo>
                    <a:pt x="38" y="54"/>
                  </a:lnTo>
                  <a:lnTo>
                    <a:pt x="40" y="52"/>
                  </a:lnTo>
                  <a:lnTo>
                    <a:pt x="43" y="50"/>
                  </a:lnTo>
                  <a:lnTo>
                    <a:pt x="74" y="37"/>
                  </a:lnTo>
                  <a:lnTo>
                    <a:pt x="107" y="82"/>
                  </a:lnTo>
                  <a:lnTo>
                    <a:pt x="107" y="82"/>
                  </a:lnTo>
                  <a:lnTo>
                    <a:pt x="115" y="88"/>
                  </a:lnTo>
                  <a:lnTo>
                    <a:pt x="122" y="90"/>
                  </a:lnTo>
                  <a:lnTo>
                    <a:pt x="122" y="90"/>
                  </a:lnTo>
                  <a:lnTo>
                    <a:pt x="130" y="88"/>
                  </a:lnTo>
                  <a:lnTo>
                    <a:pt x="136" y="82"/>
                  </a:lnTo>
                  <a:lnTo>
                    <a:pt x="169" y="37"/>
                  </a:lnTo>
                  <a:lnTo>
                    <a:pt x="199" y="50"/>
                  </a:lnTo>
                  <a:lnTo>
                    <a:pt x="199" y="50"/>
                  </a:lnTo>
                  <a:lnTo>
                    <a:pt x="203" y="52"/>
                  </a:lnTo>
                  <a:lnTo>
                    <a:pt x="207" y="54"/>
                  </a:lnTo>
                  <a:lnTo>
                    <a:pt x="209" y="58"/>
                  </a:lnTo>
                  <a:lnTo>
                    <a:pt x="209" y="64"/>
                  </a:lnTo>
                  <a:lnTo>
                    <a:pt x="209" y="97"/>
                  </a:lnTo>
                  <a:lnTo>
                    <a:pt x="34" y="97"/>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71" name="Freeform 204">
              <a:extLst>
                <a:ext uri="{FF2B5EF4-FFF2-40B4-BE49-F238E27FC236}">
                  <a16:creationId xmlns:a16="http://schemas.microsoft.com/office/drawing/2014/main" id="{DE7F690E-9830-5644-B103-E8514C5A1205}"/>
                </a:ext>
              </a:extLst>
            </p:cNvPr>
            <p:cNvSpPr>
              <a:spLocks/>
            </p:cNvSpPr>
            <p:nvPr/>
          </p:nvSpPr>
          <p:spPr bwMode="auto">
            <a:xfrm>
              <a:off x="3538537" y="10455276"/>
              <a:ext cx="369888" cy="425450"/>
            </a:xfrm>
            <a:custGeom>
              <a:avLst/>
              <a:gdLst>
                <a:gd name="T0" fmla="*/ 2 w 233"/>
                <a:gd name="T1" fmla="*/ 7 h 268"/>
                <a:gd name="T2" fmla="*/ 2 w 233"/>
                <a:gd name="T3" fmla="*/ 7 h 268"/>
                <a:gd name="T4" fmla="*/ 0 w 233"/>
                <a:gd name="T5" fmla="*/ 13 h 268"/>
                <a:gd name="T6" fmla="*/ 0 w 233"/>
                <a:gd name="T7" fmla="*/ 20 h 268"/>
                <a:gd name="T8" fmla="*/ 0 w 233"/>
                <a:gd name="T9" fmla="*/ 20 h 268"/>
                <a:gd name="T10" fmla="*/ 2 w 233"/>
                <a:gd name="T11" fmla="*/ 26 h 268"/>
                <a:gd name="T12" fmla="*/ 6 w 233"/>
                <a:gd name="T13" fmla="*/ 30 h 268"/>
                <a:gd name="T14" fmla="*/ 130 w 233"/>
                <a:gd name="T15" fmla="*/ 110 h 268"/>
                <a:gd name="T16" fmla="*/ 130 w 233"/>
                <a:gd name="T17" fmla="*/ 110 h 268"/>
                <a:gd name="T18" fmla="*/ 145 w 233"/>
                <a:gd name="T19" fmla="*/ 122 h 268"/>
                <a:gd name="T20" fmla="*/ 158 w 233"/>
                <a:gd name="T21" fmla="*/ 135 h 268"/>
                <a:gd name="T22" fmla="*/ 171 w 233"/>
                <a:gd name="T23" fmla="*/ 150 h 268"/>
                <a:gd name="T24" fmla="*/ 181 w 233"/>
                <a:gd name="T25" fmla="*/ 167 h 268"/>
                <a:gd name="T26" fmla="*/ 190 w 233"/>
                <a:gd name="T27" fmla="*/ 184 h 268"/>
                <a:gd name="T28" fmla="*/ 196 w 233"/>
                <a:gd name="T29" fmla="*/ 202 h 268"/>
                <a:gd name="T30" fmla="*/ 200 w 233"/>
                <a:gd name="T31" fmla="*/ 221 h 268"/>
                <a:gd name="T32" fmla="*/ 200 w 233"/>
                <a:gd name="T33" fmla="*/ 242 h 268"/>
                <a:gd name="T34" fmla="*/ 200 w 233"/>
                <a:gd name="T35" fmla="*/ 251 h 268"/>
                <a:gd name="T36" fmla="*/ 200 w 233"/>
                <a:gd name="T37" fmla="*/ 251 h 268"/>
                <a:gd name="T38" fmla="*/ 201 w 233"/>
                <a:gd name="T39" fmla="*/ 259 h 268"/>
                <a:gd name="T40" fmla="*/ 205 w 233"/>
                <a:gd name="T41" fmla="*/ 263 h 268"/>
                <a:gd name="T42" fmla="*/ 211 w 233"/>
                <a:gd name="T43" fmla="*/ 266 h 268"/>
                <a:gd name="T44" fmla="*/ 216 w 233"/>
                <a:gd name="T45" fmla="*/ 268 h 268"/>
                <a:gd name="T46" fmla="*/ 216 w 233"/>
                <a:gd name="T47" fmla="*/ 268 h 268"/>
                <a:gd name="T48" fmla="*/ 224 w 233"/>
                <a:gd name="T49" fmla="*/ 266 h 268"/>
                <a:gd name="T50" fmla="*/ 228 w 233"/>
                <a:gd name="T51" fmla="*/ 263 h 268"/>
                <a:gd name="T52" fmla="*/ 231 w 233"/>
                <a:gd name="T53" fmla="*/ 259 h 268"/>
                <a:gd name="T54" fmla="*/ 233 w 233"/>
                <a:gd name="T55" fmla="*/ 251 h 268"/>
                <a:gd name="T56" fmla="*/ 233 w 233"/>
                <a:gd name="T57" fmla="*/ 242 h 268"/>
                <a:gd name="T58" fmla="*/ 233 w 233"/>
                <a:gd name="T59" fmla="*/ 242 h 268"/>
                <a:gd name="T60" fmla="*/ 231 w 233"/>
                <a:gd name="T61" fmla="*/ 217 h 268"/>
                <a:gd name="T62" fmla="*/ 228 w 233"/>
                <a:gd name="T63" fmla="*/ 193 h 268"/>
                <a:gd name="T64" fmla="*/ 220 w 233"/>
                <a:gd name="T65" fmla="*/ 172 h 268"/>
                <a:gd name="T66" fmla="*/ 211 w 233"/>
                <a:gd name="T67" fmla="*/ 150 h 268"/>
                <a:gd name="T68" fmla="*/ 198 w 233"/>
                <a:gd name="T69" fmla="*/ 131 h 268"/>
                <a:gd name="T70" fmla="*/ 185 w 233"/>
                <a:gd name="T71" fmla="*/ 112 h 268"/>
                <a:gd name="T72" fmla="*/ 166 w 233"/>
                <a:gd name="T73" fmla="*/ 95 h 268"/>
                <a:gd name="T74" fmla="*/ 147 w 233"/>
                <a:gd name="T75" fmla="*/ 82 h 268"/>
                <a:gd name="T76" fmla="*/ 25 w 233"/>
                <a:gd name="T77" fmla="*/ 1 h 268"/>
                <a:gd name="T78" fmla="*/ 25 w 233"/>
                <a:gd name="T79" fmla="*/ 1 h 268"/>
                <a:gd name="T80" fmla="*/ 19 w 233"/>
                <a:gd name="T81" fmla="*/ 0 h 268"/>
                <a:gd name="T82" fmla="*/ 12 w 233"/>
                <a:gd name="T83" fmla="*/ 0 h 268"/>
                <a:gd name="T84" fmla="*/ 6 w 233"/>
                <a:gd name="T85" fmla="*/ 1 h 268"/>
                <a:gd name="T86" fmla="*/ 2 w 233"/>
                <a:gd name="T87" fmla="*/ 7 h 268"/>
                <a:gd name="T88" fmla="*/ 2 w 233"/>
                <a:gd name="T89" fmla="*/ 7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33" h="268">
                  <a:moveTo>
                    <a:pt x="2" y="7"/>
                  </a:moveTo>
                  <a:lnTo>
                    <a:pt x="2" y="7"/>
                  </a:lnTo>
                  <a:lnTo>
                    <a:pt x="0" y="13"/>
                  </a:lnTo>
                  <a:lnTo>
                    <a:pt x="0" y="20"/>
                  </a:lnTo>
                  <a:lnTo>
                    <a:pt x="0" y="20"/>
                  </a:lnTo>
                  <a:lnTo>
                    <a:pt x="2" y="26"/>
                  </a:lnTo>
                  <a:lnTo>
                    <a:pt x="6" y="30"/>
                  </a:lnTo>
                  <a:lnTo>
                    <a:pt x="130" y="110"/>
                  </a:lnTo>
                  <a:lnTo>
                    <a:pt x="130" y="110"/>
                  </a:lnTo>
                  <a:lnTo>
                    <a:pt x="145" y="122"/>
                  </a:lnTo>
                  <a:lnTo>
                    <a:pt x="158" y="135"/>
                  </a:lnTo>
                  <a:lnTo>
                    <a:pt x="171" y="150"/>
                  </a:lnTo>
                  <a:lnTo>
                    <a:pt x="181" y="167"/>
                  </a:lnTo>
                  <a:lnTo>
                    <a:pt x="190" y="184"/>
                  </a:lnTo>
                  <a:lnTo>
                    <a:pt x="196" y="202"/>
                  </a:lnTo>
                  <a:lnTo>
                    <a:pt x="200" y="221"/>
                  </a:lnTo>
                  <a:lnTo>
                    <a:pt x="200" y="242"/>
                  </a:lnTo>
                  <a:lnTo>
                    <a:pt x="200" y="251"/>
                  </a:lnTo>
                  <a:lnTo>
                    <a:pt x="200" y="251"/>
                  </a:lnTo>
                  <a:lnTo>
                    <a:pt x="201" y="259"/>
                  </a:lnTo>
                  <a:lnTo>
                    <a:pt x="205" y="263"/>
                  </a:lnTo>
                  <a:lnTo>
                    <a:pt x="211" y="266"/>
                  </a:lnTo>
                  <a:lnTo>
                    <a:pt x="216" y="268"/>
                  </a:lnTo>
                  <a:lnTo>
                    <a:pt x="216" y="268"/>
                  </a:lnTo>
                  <a:lnTo>
                    <a:pt x="224" y="266"/>
                  </a:lnTo>
                  <a:lnTo>
                    <a:pt x="228" y="263"/>
                  </a:lnTo>
                  <a:lnTo>
                    <a:pt x="231" y="259"/>
                  </a:lnTo>
                  <a:lnTo>
                    <a:pt x="233" y="251"/>
                  </a:lnTo>
                  <a:lnTo>
                    <a:pt x="233" y="242"/>
                  </a:lnTo>
                  <a:lnTo>
                    <a:pt x="233" y="242"/>
                  </a:lnTo>
                  <a:lnTo>
                    <a:pt x="231" y="217"/>
                  </a:lnTo>
                  <a:lnTo>
                    <a:pt x="228" y="193"/>
                  </a:lnTo>
                  <a:lnTo>
                    <a:pt x="220" y="172"/>
                  </a:lnTo>
                  <a:lnTo>
                    <a:pt x="211" y="150"/>
                  </a:lnTo>
                  <a:lnTo>
                    <a:pt x="198" y="131"/>
                  </a:lnTo>
                  <a:lnTo>
                    <a:pt x="185" y="112"/>
                  </a:lnTo>
                  <a:lnTo>
                    <a:pt x="166" y="95"/>
                  </a:lnTo>
                  <a:lnTo>
                    <a:pt x="147" y="82"/>
                  </a:lnTo>
                  <a:lnTo>
                    <a:pt x="25" y="1"/>
                  </a:lnTo>
                  <a:lnTo>
                    <a:pt x="25" y="1"/>
                  </a:lnTo>
                  <a:lnTo>
                    <a:pt x="19" y="0"/>
                  </a:lnTo>
                  <a:lnTo>
                    <a:pt x="12" y="0"/>
                  </a:lnTo>
                  <a:lnTo>
                    <a:pt x="6" y="1"/>
                  </a:lnTo>
                  <a:lnTo>
                    <a:pt x="2" y="7"/>
                  </a:lnTo>
                  <a:lnTo>
                    <a:pt x="2" y="7"/>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79" name="Freeform 205">
              <a:extLst>
                <a:ext uri="{FF2B5EF4-FFF2-40B4-BE49-F238E27FC236}">
                  <a16:creationId xmlns:a16="http://schemas.microsoft.com/office/drawing/2014/main" id="{2C8B43AF-D1AA-DB4E-9DF2-CF86CB48B5E3}"/>
                </a:ext>
              </a:extLst>
            </p:cNvPr>
            <p:cNvSpPr>
              <a:spLocks/>
            </p:cNvSpPr>
            <p:nvPr/>
          </p:nvSpPr>
          <p:spPr bwMode="auto">
            <a:xfrm>
              <a:off x="3538537" y="10585451"/>
              <a:ext cx="260350" cy="295275"/>
            </a:xfrm>
            <a:custGeom>
              <a:avLst/>
              <a:gdLst>
                <a:gd name="T0" fmla="*/ 130 w 164"/>
                <a:gd name="T1" fmla="*/ 160 h 186"/>
                <a:gd name="T2" fmla="*/ 130 w 164"/>
                <a:gd name="T3" fmla="*/ 169 h 186"/>
                <a:gd name="T4" fmla="*/ 130 w 164"/>
                <a:gd name="T5" fmla="*/ 169 h 186"/>
                <a:gd name="T6" fmla="*/ 132 w 164"/>
                <a:gd name="T7" fmla="*/ 177 h 186"/>
                <a:gd name="T8" fmla="*/ 136 w 164"/>
                <a:gd name="T9" fmla="*/ 181 h 186"/>
                <a:gd name="T10" fmla="*/ 141 w 164"/>
                <a:gd name="T11" fmla="*/ 184 h 186"/>
                <a:gd name="T12" fmla="*/ 147 w 164"/>
                <a:gd name="T13" fmla="*/ 186 h 186"/>
                <a:gd name="T14" fmla="*/ 147 w 164"/>
                <a:gd name="T15" fmla="*/ 186 h 186"/>
                <a:gd name="T16" fmla="*/ 154 w 164"/>
                <a:gd name="T17" fmla="*/ 184 h 186"/>
                <a:gd name="T18" fmla="*/ 160 w 164"/>
                <a:gd name="T19" fmla="*/ 181 h 186"/>
                <a:gd name="T20" fmla="*/ 164 w 164"/>
                <a:gd name="T21" fmla="*/ 177 h 186"/>
                <a:gd name="T22" fmla="*/ 164 w 164"/>
                <a:gd name="T23" fmla="*/ 169 h 186"/>
                <a:gd name="T24" fmla="*/ 164 w 164"/>
                <a:gd name="T25" fmla="*/ 160 h 186"/>
                <a:gd name="T26" fmla="*/ 164 w 164"/>
                <a:gd name="T27" fmla="*/ 160 h 186"/>
                <a:gd name="T28" fmla="*/ 164 w 164"/>
                <a:gd name="T29" fmla="*/ 143 h 186"/>
                <a:gd name="T30" fmla="*/ 160 w 164"/>
                <a:gd name="T31" fmla="*/ 130 h 186"/>
                <a:gd name="T32" fmla="*/ 156 w 164"/>
                <a:gd name="T33" fmla="*/ 115 h 186"/>
                <a:gd name="T34" fmla="*/ 149 w 164"/>
                <a:gd name="T35" fmla="*/ 102 h 186"/>
                <a:gd name="T36" fmla="*/ 141 w 164"/>
                <a:gd name="T37" fmla="*/ 89 h 186"/>
                <a:gd name="T38" fmla="*/ 132 w 164"/>
                <a:gd name="T39" fmla="*/ 77 h 186"/>
                <a:gd name="T40" fmla="*/ 123 w 164"/>
                <a:gd name="T41" fmla="*/ 68 h 186"/>
                <a:gd name="T42" fmla="*/ 109 w 164"/>
                <a:gd name="T43" fmla="*/ 58 h 186"/>
                <a:gd name="T44" fmla="*/ 25 w 164"/>
                <a:gd name="T45" fmla="*/ 2 h 186"/>
                <a:gd name="T46" fmla="*/ 25 w 164"/>
                <a:gd name="T47" fmla="*/ 2 h 186"/>
                <a:gd name="T48" fmla="*/ 19 w 164"/>
                <a:gd name="T49" fmla="*/ 0 h 186"/>
                <a:gd name="T50" fmla="*/ 12 w 164"/>
                <a:gd name="T51" fmla="*/ 0 h 186"/>
                <a:gd name="T52" fmla="*/ 6 w 164"/>
                <a:gd name="T53" fmla="*/ 2 h 186"/>
                <a:gd name="T54" fmla="*/ 2 w 164"/>
                <a:gd name="T55" fmla="*/ 8 h 186"/>
                <a:gd name="T56" fmla="*/ 2 w 164"/>
                <a:gd name="T57" fmla="*/ 8 h 186"/>
                <a:gd name="T58" fmla="*/ 0 w 164"/>
                <a:gd name="T59" fmla="*/ 13 h 186"/>
                <a:gd name="T60" fmla="*/ 0 w 164"/>
                <a:gd name="T61" fmla="*/ 21 h 186"/>
                <a:gd name="T62" fmla="*/ 0 w 164"/>
                <a:gd name="T63" fmla="*/ 21 h 186"/>
                <a:gd name="T64" fmla="*/ 2 w 164"/>
                <a:gd name="T65" fmla="*/ 27 h 186"/>
                <a:gd name="T66" fmla="*/ 6 w 164"/>
                <a:gd name="T67" fmla="*/ 30 h 186"/>
                <a:gd name="T68" fmla="*/ 91 w 164"/>
                <a:gd name="T69" fmla="*/ 87 h 186"/>
                <a:gd name="T70" fmla="*/ 91 w 164"/>
                <a:gd name="T71" fmla="*/ 87 h 186"/>
                <a:gd name="T72" fmla="*/ 100 w 164"/>
                <a:gd name="T73" fmla="*/ 92 h 186"/>
                <a:gd name="T74" fmla="*/ 108 w 164"/>
                <a:gd name="T75" fmla="*/ 100 h 186"/>
                <a:gd name="T76" fmla="*/ 115 w 164"/>
                <a:gd name="T77" fmla="*/ 109 h 186"/>
                <a:gd name="T78" fmla="*/ 121 w 164"/>
                <a:gd name="T79" fmla="*/ 117 h 186"/>
                <a:gd name="T80" fmla="*/ 124 w 164"/>
                <a:gd name="T81" fmla="*/ 128 h 186"/>
                <a:gd name="T82" fmla="*/ 128 w 164"/>
                <a:gd name="T83" fmla="*/ 137 h 186"/>
                <a:gd name="T84" fmla="*/ 130 w 164"/>
                <a:gd name="T85" fmla="*/ 149 h 186"/>
                <a:gd name="T86" fmla="*/ 130 w 164"/>
                <a:gd name="T87" fmla="*/ 160 h 186"/>
                <a:gd name="T88" fmla="*/ 130 w 164"/>
                <a:gd name="T89" fmla="*/ 16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4" h="186">
                  <a:moveTo>
                    <a:pt x="130" y="160"/>
                  </a:moveTo>
                  <a:lnTo>
                    <a:pt x="130" y="169"/>
                  </a:lnTo>
                  <a:lnTo>
                    <a:pt x="130" y="169"/>
                  </a:lnTo>
                  <a:lnTo>
                    <a:pt x="132" y="177"/>
                  </a:lnTo>
                  <a:lnTo>
                    <a:pt x="136" y="181"/>
                  </a:lnTo>
                  <a:lnTo>
                    <a:pt x="141" y="184"/>
                  </a:lnTo>
                  <a:lnTo>
                    <a:pt x="147" y="186"/>
                  </a:lnTo>
                  <a:lnTo>
                    <a:pt x="147" y="186"/>
                  </a:lnTo>
                  <a:lnTo>
                    <a:pt x="154" y="184"/>
                  </a:lnTo>
                  <a:lnTo>
                    <a:pt x="160" y="181"/>
                  </a:lnTo>
                  <a:lnTo>
                    <a:pt x="164" y="177"/>
                  </a:lnTo>
                  <a:lnTo>
                    <a:pt x="164" y="169"/>
                  </a:lnTo>
                  <a:lnTo>
                    <a:pt x="164" y="160"/>
                  </a:lnTo>
                  <a:lnTo>
                    <a:pt x="164" y="160"/>
                  </a:lnTo>
                  <a:lnTo>
                    <a:pt x="164" y="143"/>
                  </a:lnTo>
                  <a:lnTo>
                    <a:pt x="160" y="130"/>
                  </a:lnTo>
                  <a:lnTo>
                    <a:pt x="156" y="115"/>
                  </a:lnTo>
                  <a:lnTo>
                    <a:pt x="149" y="102"/>
                  </a:lnTo>
                  <a:lnTo>
                    <a:pt x="141" y="89"/>
                  </a:lnTo>
                  <a:lnTo>
                    <a:pt x="132" y="77"/>
                  </a:lnTo>
                  <a:lnTo>
                    <a:pt x="123" y="68"/>
                  </a:lnTo>
                  <a:lnTo>
                    <a:pt x="109" y="58"/>
                  </a:lnTo>
                  <a:lnTo>
                    <a:pt x="25" y="2"/>
                  </a:lnTo>
                  <a:lnTo>
                    <a:pt x="25" y="2"/>
                  </a:lnTo>
                  <a:lnTo>
                    <a:pt x="19" y="0"/>
                  </a:lnTo>
                  <a:lnTo>
                    <a:pt x="12" y="0"/>
                  </a:lnTo>
                  <a:lnTo>
                    <a:pt x="6" y="2"/>
                  </a:lnTo>
                  <a:lnTo>
                    <a:pt x="2" y="8"/>
                  </a:lnTo>
                  <a:lnTo>
                    <a:pt x="2" y="8"/>
                  </a:lnTo>
                  <a:lnTo>
                    <a:pt x="0" y="13"/>
                  </a:lnTo>
                  <a:lnTo>
                    <a:pt x="0" y="21"/>
                  </a:lnTo>
                  <a:lnTo>
                    <a:pt x="0" y="21"/>
                  </a:lnTo>
                  <a:lnTo>
                    <a:pt x="2" y="27"/>
                  </a:lnTo>
                  <a:lnTo>
                    <a:pt x="6" y="30"/>
                  </a:lnTo>
                  <a:lnTo>
                    <a:pt x="91" y="87"/>
                  </a:lnTo>
                  <a:lnTo>
                    <a:pt x="91" y="87"/>
                  </a:lnTo>
                  <a:lnTo>
                    <a:pt x="100" y="92"/>
                  </a:lnTo>
                  <a:lnTo>
                    <a:pt x="108" y="100"/>
                  </a:lnTo>
                  <a:lnTo>
                    <a:pt x="115" y="109"/>
                  </a:lnTo>
                  <a:lnTo>
                    <a:pt x="121" y="117"/>
                  </a:lnTo>
                  <a:lnTo>
                    <a:pt x="124" y="128"/>
                  </a:lnTo>
                  <a:lnTo>
                    <a:pt x="128" y="137"/>
                  </a:lnTo>
                  <a:lnTo>
                    <a:pt x="130" y="149"/>
                  </a:lnTo>
                  <a:lnTo>
                    <a:pt x="130" y="160"/>
                  </a:lnTo>
                  <a:lnTo>
                    <a:pt x="130" y="160"/>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80" name="Freeform 206">
              <a:extLst>
                <a:ext uri="{FF2B5EF4-FFF2-40B4-BE49-F238E27FC236}">
                  <a16:creationId xmlns:a16="http://schemas.microsoft.com/office/drawing/2014/main" id="{13D467B5-112D-E944-BAC0-89076999D64D}"/>
                </a:ext>
              </a:extLst>
            </p:cNvPr>
            <p:cNvSpPr>
              <a:spLocks/>
            </p:cNvSpPr>
            <p:nvPr/>
          </p:nvSpPr>
          <p:spPr bwMode="auto">
            <a:xfrm>
              <a:off x="3086100" y="10585451"/>
              <a:ext cx="261938" cy="295275"/>
            </a:xfrm>
            <a:custGeom>
              <a:avLst/>
              <a:gdLst>
                <a:gd name="T0" fmla="*/ 139 w 165"/>
                <a:gd name="T1" fmla="*/ 2 h 186"/>
                <a:gd name="T2" fmla="*/ 54 w 165"/>
                <a:gd name="T3" fmla="*/ 58 h 186"/>
                <a:gd name="T4" fmla="*/ 54 w 165"/>
                <a:gd name="T5" fmla="*/ 58 h 186"/>
                <a:gd name="T6" fmla="*/ 43 w 165"/>
                <a:gd name="T7" fmla="*/ 68 h 186"/>
                <a:gd name="T8" fmla="*/ 32 w 165"/>
                <a:gd name="T9" fmla="*/ 77 h 186"/>
                <a:gd name="T10" fmla="*/ 23 w 165"/>
                <a:gd name="T11" fmla="*/ 89 h 186"/>
                <a:gd name="T12" fmla="*/ 15 w 165"/>
                <a:gd name="T13" fmla="*/ 102 h 186"/>
                <a:gd name="T14" fmla="*/ 7 w 165"/>
                <a:gd name="T15" fmla="*/ 115 h 186"/>
                <a:gd name="T16" fmla="*/ 4 w 165"/>
                <a:gd name="T17" fmla="*/ 130 h 186"/>
                <a:gd name="T18" fmla="*/ 2 w 165"/>
                <a:gd name="T19" fmla="*/ 143 h 186"/>
                <a:gd name="T20" fmla="*/ 0 w 165"/>
                <a:gd name="T21" fmla="*/ 160 h 186"/>
                <a:gd name="T22" fmla="*/ 0 w 165"/>
                <a:gd name="T23" fmla="*/ 169 h 186"/>
                <a:gd name="T24" fmla="*/ 0 w 165"/>
                <a:gd name="T25" fmla="*/ 169 h 186"/>
                <a:gd name="T26" fmla="*/ 2 w 165"/>
                <a:gd name="T27" fmla="*/ 177 h 186"/>
                <a:gd name="T28" fmla="*/ 6 w 165"/>
                <a:gd name="T29" fmla="*/ 181 h 186"/>
                <a:gd name="T30" fmla="*/ 11 w 165"/>
                <a:gd name="T31" fmla="*/ 184 h 186"/>
                <a:gd name="T32" fmla="*/ 17 w 165"/>
                <a:gd name="T33" fmla="*/ 186 h 186"/>
                <a:gd name="T34" fmla="*/ 17 w 165"/>
                <a:gd name="T35" fmla="*/ 186 h 186"/>
                <a:gd name="T36" fmla="*/ 23 w 165"/>
                <a:gd name="T37" fmla="*/ 184 h 186"/>
                <a:gd name="T38" fmla="*/ 28 w 165"/>
                <a:gd name="T39" fmla="*/ 181 h 186"/>
                <a:gd name="T40" fmla="*/ 32 w 165"/>
                <a:gd name="T41" fmla="*/ 177 h 186"/>
                <a:gd name="T42" fmla="*/ 34 w 165"/>
                <a:gd name="T43" fmla="*/ 169 h 186"/>
                <a:gd name="T44" fmla="*/ 34 w 165"/>
                <a:gd name="T45" fmla="*/ 160 h 186"/>
                <a:gd name="T46" fmla="*/ 34 w 165"/>
                <a:gd name="T47" fmla="*/ 160 h 186"/>
                <a:gd name="T48" fmla="*/ 34 w 165"/>
                <a:gd name="T49" fmla="*/ 149 h 186"/>
                <a:gd name="T50" fmla="*/ 36 w 165"/>
                <a:gd name="T51" fmla="*/ 137 h 186"/>
                <a:gd name="T52" fmla="*/ 39 w 165"/>
                <a:gd name="T53" fmla="*/ 128 h 186"/>
                <a:gd name="T54" fmla="*/ 43 w 165"/>
                <a:gd name="T55" fmla="*/ 117 h 186"/>
                <a:gd name="T56" fmla="*/ 49 w 165"/>
                <a:gd name="T57" fmla="*/ 109 h 186"/>
                <a:gd name="T58" fmla="*/ 56 w 165"/>
                <a:gd name="T59" fmla="*/ 100 h 186"/>
                <a:gd name="T60" fmla="*/ 64 w 165"/>
                <a:gd name="T61" fmla="*/ 92 h 186"/>
                <a:gd name="T62" fmla="*/ 73 w 165"/>
                <a:gd name="T63" fmla="*/ 87 h 186"/>
                <a:gd name="T64" fmla="*/ 158 w 165"/>
                <a:gd name="T65" fmla="*/ 30 h 186"/>
                <a:gd name="T66" fmla="*/ 158 w 165"/>
                <a:gd name="T67" fmla="*/ 30 h 186"/>
                <a:gd name="T68" fmla="*/ 162 w 165"/>
                <a:gd name="T69" fmla="*/ 27 h 186"/>
                <a:gd name="T70" fmla="*/ 165 w 165"/>
                <a:gd name="T71" fmla="*/ 21 h 186"/>
                <a:gd name="T72" fmla="*/ 165 w 165"/>
                <a:gd name="T73" fmla="*/ 13 h 186"/>
                <a:gd name="T74" fmla="*/ 163 w 165"/>
                <a:gd name="T75" fmla="*/ 8 h 186"/>
                <a:gd name="T76" fmla="*/ 163 w 165"/>
                <a:gd name="T77" fmla="*/ 8 h 186"/>
                <a:gd name="T78" fmla="*/ 158 w 165"/>
                <a:gd name="T79" fmla="*/ 2 h 186"/>
                <a:gd name="T80" fmla="*/ 152 w 165"/>
                <a:gd name="T81" fmla="*/ 0 h 186"/>
                <a:gd name="T82" fmla="*/ 145 w 165"/>
                <a:gd name="T83" fmla="*/ 0 h 186"/>
                <a:gd name="T84" fmla="*/ 139 w 165"/>
                <a:gd name="T85" fmla="*/ 2 h 186"/>
                <a:gd name="T86" fmla="*/ 139 w 165"/>
                <a:gd name="T87" fmla="*/ 2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5" h="186">
                  <a:moveTo>
                    <a:pt x="139" y="2"/>
                  </a:moveTo>
                  <a:lnTo>
                    <a:pt x="54" y="58"/>
                  </a:lnTo>
                  <a:lnTo>
                    <a:pt x="54" y="58"/>
                  </a:lnTo>
                  <a:lnTo>
                    <a:pt x="43" y="68"/>
                  </a:lnTo>
                  <a:lnTo>
                    <a:pt x="32" y="77"/>
                  </a:lnTo>
                  <a:lnTo>
                    <a:pt x="23" y="89"/>
                  </a:lnTo>
                  <a:lnTo>
                    <a:pt x="15" y="102"/>
                  </a:lnTo>
                  <a:lnTo>
                    <a:pt x="7" y="115"/>
                  </a:lnTo>
                  <a:lnTo>
                    <a:pt x="4" y="130"/>
                  </a:lnTo>
                  <a:lnTo>
                    <a:pt x="2" y="143"/>
                  </a:lnTo>
                  <a:lnTo>
                    <a:pt x="0" y="160"/>
                  </a:lnTo>
                  <a:lnTo>
                    <a:pt x="0" y="169"/>
                  </a:lnTo>
                  <a:lnTo>
                    <a:pt x="0" y="169"/>
                  </a:lnTo>
                  <a:lnTo>
                    <a:pt x="2" y="177"/>
                  </a:lnTo>
                  <a:lnTo>
                    <a:pt x="6" y="181"/>
                  </a:lnTo>
                  <a:lnTo>
                    <a:pt x="11" y="184"/>
                  </a:lnTo>
                  <a:lnTo>
                    <a:pt x="17" y="186"/>
                  </a:lnTo>
                  <a:lnTo>
                    <a:pt x="17" y="186"/>
                  </a:lnTo>
                  <a:lnTo>
                    <a:pt x="23" y="184"/>
                  </a:lnTo>
                  <a:lnTo>
                    <a:pt x="28" y="181"/>
                  </a:lnTo>
                  <a:lnTo>
                    <a:pt x="32" y="177"/>
                  </a:lnTo>
                  <a:lnTo>
                    <a:pt x="34" y="169"/>
                  </a:lnTo>
                  <a:lnTo>
                    <a:pt x="34" y="160"/>
                  </a:lnTo>
                  <a:lnTo>
                    <a:pt x="34" y="160"/>
                  </a:lnTo>
                  <a:lnTo>
                    <a:pt x="34" y="149"/>
                  </a:lnTo>
                  <a:lnTo>
                    <a:pt x="36" y="137"/>
                  </a:lnTo>
                  <a:lnTo>
                    <a:pt x="39" y="128"/>
                  </a:lnTo>
                  <a:lnTo>
                    <a:pt x="43" y="117"/>
                  </a:lnTo>
                  <a:lnTo>
                    <a:pt x="49" y="109"/>
                  </a:lnTo>
                  <a:lnTo>
                    <a:pt x="56" y="100"/>
                  </a:lnTo>
                  <a:lnTo>
                    <a:pt x="64" y="92"/>
                  </a:lnTo>
                  <a:lnTo>
                    <a:pt x="73" y="87"/>
                  </a:lnTo>
                  <a:lnTo>
                    <a:pt x="158" y="30"/>
                  </a:lnTo>
                  <a:lnTo>
                    <a:pt x="158" y="30"/>
                  </a:lnTo>
                  <a:lnTo>
                    <a:pt x="162" y="27"/>
                  </a:lnTo>
                  <a:lnTo>
                    <a:pt x="165" y="21"/>
                  </a:lnTo>
                  <a:lnTo>
                    <a:pt x="165" y="13"/>
                  </a:lnTo>
                  <a:lnTo>
                    <a:pt x="163" y="8"/>
                  </a:lnTo>
                  <a:lnTo>
                    <a:pt x="163" y="8"/>
                  </a:lnTo>
                  <a:lnTo>
                    <a:pt x="158" y="2"/>
                  </a:lnTo>
                  <a:lnTo>
                    <a:pt x="152" y="0"/>
                  </a:lnTo>
                  <a:lnTo>
                    <a:pt x="145" y="0"/>
                  </a:lnTo>
                  <a:lnTo>
                    <a:pt x="139" y="2"/>
                  </a:lnTo>
                  <a:lnTo>
                    <a:pt x="139" y="2"/>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81" name="Freeform 207">
              <a:extLst>
                <a:ext uri="{FF2B5EF4-FFF2-40B4-BE49-F238E27FC236}">
                  <a16:creationId xmlns:a16="http://schemas.microsoft.com/office/drawing/2014/main" id="{C3F67837-51BF-3C48-A5CA-8DC8903011D1}"/>
                </a:ext>
              </a:extLst>
            </p:cNvPr>
            <p:cNvSpPr>
              <a:spLocks/>
            </p:cNvSpPr>
            <p:nvPr/>
          </p:nvSpPr>
          <p:spPr bwMode="auto">
            <a:xfrm>
              <a:off x="2974975" y="10455276"/>
              <a:ext cx="373063" cy="425450"/>
            </a:xfrm>
            <a:custGeom>
              <a:avLst/>
              <a:gdLst>
                <a:gd name="T0" fmla="*/ 17 w 235"/>
                <a:gd name="T1" fmla="*/ 268 h 268"/>
                <a:gd name="T2" fmla="*/ 17 w 235"/>
                <a:gd name="T3" fmla="*/ 268 h 268"/>
                <a:gd name="T4" fmla="*/ 25 w 235"/>
                <a:gd name="T5" fmla="*/ 266 h 268"/>
                <a:gd name="T6" fmla="*/ 29 w 235"/>
                <a:gd name="T7" fmla="*/ 263 h 268"/>
                <a:gd name="T8" fmla="*/ 32 w 235"/>
                <a:gd name="T9" fmla="*/ 259 h 268"/>
                <a:gd name="T10" fmla="*/ 34 w 235"/>
                <a:gd name="T11" fmla="*/ 251 h 268"/>
                <a:gd name="T12" fmla="*/ 34 w 235"/>
                <a:gd name="T13" fmla="*/ 242 h 268"/>
                <a:gd name="T14" fmla="*/ 34 w 235"/>
                <a:gd name="T15" fmla="*/ 242 h 268"/>
                <a:gd name="T16" fmla="*/ 36 w 235"/>
                <a:gd name="T17" fmla="*/ 221 h 268"/>
                <a:gd name="T18" fmla="*/ 40 w 235"/>
                <a:gd name="T19" fmla="*/ 202 h 268"/>
                <a:gd name="T20" fmla="*/ 46 w 235"/>
                <a:gd name="T21" fmla="*/ 184 h 268"/>
                <a:gd name="T22" fmla="*/ 53 w 235"/>
                <a:gd name="T23" fmla="*/ 167 h 268"/>
                <a:gd name="T24" fmla="*/ 62 w 235"/>
                <a:gd name="T25" fmla="*/ 150 h 268"/>
                <a:gd name="T26" fmla="*/ 76 w 235"/>
                <a:gd name="T27" fmla="*/ 135 h 268"/>
                <a:gd name="T28" fmla="*/ 89 w 235"/>
                <a:gd name="T29" fmla="*/ 122 h 268"/>
                <a:gd name="T30" fmla="*/ 106 w 235"/>
                <a:gd name="T31" fmla="*/ 110 h 268"/>
                <a:gd name="T32" fmla="*/ 228 w 235"/>
                <a:gd name="T33" fmla="*/ 30 h 268"/>
                <a:gd name="T34" fmla="*/ 228 w 235"/>
                <a:gd name="T35" fmla="*/ 30 h 268"/>
                <a:gd name="T36" fmla="*/ 232 w 235"/>
                <a:gd name="T37" fmla="*/ 26 h 268"/>
                <a:gd name="T38" fmla="*/ 235 w 235"/>
                <a:gd name="T39" fmla="*/ 20 h 268"/>
                <a:gd name="T40" fmla="*/ 235 w 235"/>
                <a:gd name="T41" fmla="*/ 13 h 268"/>
                <a:gd name="T42" fmla="*/ 233 w 235"/>
                <a:gd name="T43" fmla="*/ 7 h 268"/>
                <a:gd name="T44" fmla="*/ 233 w 235"/>
                <a:gd name="T45" fmla="*/ 7 h 268"/>
                <a:gd name="T46" fmla="*/ 228 w 235"/>
                <a:gd name="T47" fmla="*/ 1 h 268"/>
                <a:gd name="T48" fmla="*/ 222 w 235"/>
                <a:gd name="T49" fmla="*/ 0 h 268"/>
                <a:gd name="T50" fmla="*/ 215 w 235"/>
                <a:gd name="T51" fmla="*/ 0 h 268"/>
                <a:gd name="T52" fmla="*/ 209 w 235"/>
                <a:gd name="T53" fmla="*/ 1 h 268"/>
                <a:gd name="T54" fmla="*/ 87 w 235"/>
                <a:gd name="T55" fmla="*/ 82 h 268"/>
                <a:gd name="T56" fmla="*/ 87 w 235"/>
                <a:gd name="T57" fmla="*/ 82 h 268"/>
                <a:gd name="T58" fmla="*/ 68 w 235"/>
                <a:gd name="T59" fmla="*/ 95 h 268"/>
                <a:gd name="T60" fmla="*/ 51 w 235"/>
                <a:gd name="T61" fmla="*/ 112 h 268"/>
                <a:gd name="T62" fmla="*/ 36 w 235"/>
                <a:gd name="T63" fmla="*/ 131 h 268"/>
                <a:gd name="T64" fmla="*/ 23 w 235"/>
                <a:gd name="T65" fmla="*/ 150 h 268"/>
                <a:gd name="T66" fmla="*/ 14 w 235"/>
                <a:gd name="T67" fmla="*/ 172 h 268"/>
                <a:gd name="T68" fmla="*/ 6 w 235"/>
                <a:gd name="T69" fmla="*/ 193 h 268"/>
                <a:gd name="T70" fmla="*/ 2 w 235"/>
                <a:gd name="T71" fmla="*/ 217 h 268"/>
                <a:gd name="T72" fmla="*/ 0 w 235"/>
                <a:gd name="T73" fmla="*/ 242 h 268"/>
                <a:gd name="T74" fmla="*/ 0 w 235"/>
                <a:gd name="T75" fmla="*/ 251 h 268"/>
                <a:gd name="T76" fmla="*/ 0 w 235"/>
                <a:gd name="T77" fmla="*/ 251 h 268"/>
                <a:gd name="T78" fmla="*/ 2 w 235"/>
                <a:gd name="T79" fmla="*/ 259 h 268"/>
                <a:gd name="T80" fmla="*/ 6 w 235"/>
                <a:gd name="T81" fmla="*/ 263 h 268"/>
                <a:gd name="T82" fmla="*/ 12 w 235"/>
                <a:gd name="T83" fmla="*/ 266 h 268"/>
                <a:gd name="T84" fmla="*/ 17 w 235"/>
                <a:gd name="T85" fmla="*/ 268 h 268"/>
                <a:gd name="T86" fmla="*/ 17 w 235"/>
                <a:gd name="T87" fmla="*/ 268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5" h="268">
                  <a:moveTo>
                    <a:pt x="17" y="268"/>
                  </a:moveTo>
                  <a:lnTo>
                    <a:pt x="17" y="268"/>
                  </a:lnTo>
                  <a:lnTo>
                    <a:pt x="25" y="266"/>
                  </a:lnTo>
                  <a:lnTo>
                    <a:pt x="29" y="263"/>
                  </a:lnTo>
                  <a:lnTo>
                    <a:pt x="32" y="259"/>
                  </a:lnTo>
                  <a:lnTo>
                    <a:pt x="34" y="251"/>
                  </a:lnTo>
                  <a:lnTo>
                    <a:pt x="34" y="242"/>
                  </a:lnTo>
                  <a:lnTo>
                    <a:pt x="34" y="242"/>
                  </a:lnTo>
                  <a:lnTo>
                    <a:pt x="36" y="221"/>
                  </a:lnTo>
                  <a:lnTo>
                    <a:pt x="40" y="202"/>
                  </a:lnTo>
                  <a:lnTo>
                    <a:pt x="46" y="184"/>
                  </a:lnTo>
                  <a:lnTo>
                    <a:pt x="53" y="167"/>
                  </a:lnTo>
                  <a:lnTo>
                    <a:pt x="62" y="150"/>
                  </a:lnTo>
                  <a:lnTo>
                    <a:pt x="76" y="135"/>
                  </a:lnTo>
                  <a:lnTo>
                    <a:pt x="89" y="122"/>
                  </a:lnTo>
                  <a:lnTo>
                    <a:pt x="106" y="110"/>
                  </a:lnTo>
                  <a:lnTo>
                    <a:pt x="228" y="30"/>
                  </a:lnTo>
                  <a:lnTo>
                    <a:pt x="228" y="30"/>
                  </a:lnTo>
                  <a:lnTo>
                    <a:pt x="232" y="26"/>
                  </a:lnTo>
                  <a:lnTo>
                    <a:pt x="235" y="20"/>
                  </a:lnTo>
                  <a:lnTo>
                    <a:pt x="235" y="13"/>
                  </a:lnTo>
                  <a:lnTo>
                    <a:pt x="233" y="7"/>
                  </a:lnTo>
                  <a:lnTo>
                    <a:pt x="233" y="7"/>
                  </a:lnTo>
                  <a:lnTo>
                    <a:pt x="228" y="1"/>
                  </a:lnTo>
                  <a:lnTo>
                    <a:pt x="222" y="0"/>
                  </a:lnTo>
                  <a:lnTo>
                    <a:pt x="215" y="0"/>
                  </a:lnTo>
                  <a:lnTo>
                    <a:pt x="209" y="1"/>
                  </a:lnTo>
                  <a:lnTo>
                    <a:pt x="87" y="82"/>
                  </a:lnTo>
                  <a:lnTo>
                    <a:pt x="87" y="82"/>
                  </a:lnTo>
                  <a:lnTo>
                    <a:pt x="68" y="95"/>
                  </a:lnTo>
                  <a:lnTo>
                    <a:pt x="51" y="112"/>
                  </a:lnTo>
                  <a:lnTo>
                    <a:pt x="36" y="131"/>
                  </a:lnTo>
                  <a:lnTo>
                    <a:pt x="23" y="150"/>
                  </a:lnTo>
                  <a:lnTo>
                    <a:pt x="14" y="172"/>
                  </a:lnTo>
                  <a:lnTo>
                    <a:pt x="6" y="193"/>
                  </a:lnTo>
                  <a:lnTo>
                    <a:pt x="2" y="217"/>
                  </a:lnTo>
                  <a:lnTo>
                    <a:pt x="0" y="242"/>
                  </a:lnTo>
                  <a:lnTo>
                    <a:pt x="0" y="251"/>
                  </a:lnTo>
                  <a:lnTo>
                    <a:pt x="0" y="251"/>
                  </a:lnTo>
                  <a:lnTo>
                    <a:pt x="2" y="259"/>
                  </a:lnTo>
                  <a:lnTo>
                    <a:pt x="6" y="263"/>
                  </a:lnTo>
                  <a:lnTo>
                    <a:pt x="12" y="266"/>
                  </a:lnTo>
                  <a:lnTo>
                    <a:pt x="17" y="268"/>
                  </a:lnTo>
                  <a:lnTo>
                    <a:pt x="17" y="268"/>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82" name="Freeform 208">
              <a:extLst>
                <a:ext uri="{FF2B5EF4-FFF2-40B4-BE49-F238E27FC236}">
                  <a16:creationId xmlns:a16="http://schemas.microsoft.com/office/drawing/2014/main" id="{99B7958D-FF45-054D-8614-56937DCDA047}"/>
                </a:ext>
              </a:extLst>
            </p:cNvPr>
            <p:cNvSpPr>
              <a:spLocks/>
            </p:cNvSpPr>
            <p:nvPr/>
          </p:nvSpPr>
          <p:spPr bwMode="auto">
            <a:xfrm>
              <a:off x="3279775" y="10147301"/>
              <a:ext cx="322263" cy="733425"/>
            </a:xfrm>
            <a:custGeom>
              <a:avLst/>
              <a:gdLst>
                <a:gd name="T0" fmla="*/ 51 w 203"/>
                <a:gd name="T1" fmla="*/ 143 h 462"/>
                <a:gd name="T2" fmla="*/ 51 w 203"/>
                <a:gd name="T3" fmla="*/ 445 h 462"/>
                <a:gd name="T4" fmla="*/ 56 w 203"/>
                <a:gd name="T5" fmla="*/ 457 h 462"/>
                <a:gd name="T6" fmla="*/ 68 w 203"/>
                <a:gd name="T7" fmla="*/ 462 h 462"/>
                <a:gd name="T8" fmla="*/ 75 w 203"/>
                <a:gd name="T9" fmla="*/ 460 h 462"/>
                <a:gd name="T10" fmla="*/ 83 w 203"/>
                <a:gd name="T11" fmla="*/ 453 h 462"/>
                <a:gd name="T12" fmla="*/ 85 w 203"/>
                <a:gd name="T13" fmla="*/ 126 h 462"/>
                <a:gd name="T14" fmla="*/ 83 w 203"/>
                <a:gd name="T15" fmla="*/ 120 h 462"/>
                <a:gd name="T16" fmla="*/ 75 w 203"/>
                <a:gd name="T17" fmla="*/ 111 h 462"/>
                <a:gd name="T18" fmla="*/ 49 w 203"/>
                <a:gd name="T19" fmla="*/ 109 h 462"/>
                <a:gd name="T20" fmla="*/ 152 w 203"/>
                <a:gd name="T21" fmla="*/ 109 h 462"/>
                <a:gd name="T22" fmla="*/ 137 w 203"/>
                <a:gd name="T23" fmla="*/ 109 h 462"/>
                <a:gd name="T24" fmla="*/ 126 w 203"/>
                <a:gd name="T25" fmla="*/ 115 h 462"/>
                <a:gd name="T26" fmla="*/ 120 w 203"/>
                <a:gd name="T27" fmla="*/ 126 h 462"/>
                <a:gd name="T28" fmla="*/ 120 w 203"/>
                <a:gd name="T29" fmla="*/ 445 h 462"/>
                <a:gd name="T30" fmla="*/ 126 w 203"/>
                <a:gd name="T31" fmla="*/ 457 h 462"/>
                <a:gd name="T32" fmla="*/ 137 w 203"/>
                <a:gd name="T33" fmla="*/ 462 h 462"/>
                <a:gd name="T34" fmla="*/ 145 w 203"/>
                <a:gd name="T35" fmla="*/ 460 h 462"/>
                <a:gd name="T36" fmla="*/ 152 w 203"/>
                <a:gd name="T37" fmla="*/ 453 h 462"/>
                <a:gd name="T38" fmla="*/ 154 w 203"/>
                <a:gd name="T39" fmla="*/ 143 h 462"/>
                <a:gd name="T40" fmla="*/ 186 w 203"/>
                <a:gd name="T41" fmla="*/ 143 h 462"/>
                <a:gd name="T42" fmla="*/ 195 w 203"/>
                <a:gd name="T43" fmla="*/ 141 h 462"/>
                <a:gd name="T44" fmla="*/ 201 w 203"/>
                <a:gd name="T45" fmla="*/ 134 h 462"/>
                <a:gd name="T46" fmla="*/ 203 w 203"/>
                <a:gd name="T47" fmla="*/ 130 h 462"/>
                <a:gd name="T48" fmla="*/ 201 w 203"/>
                <a:gd name="T49" fmla="*/ 120 h 462"/>
                <a:gd name="T50" fmla="*/ 115 w 203"/>
                <a:gd name="T51" fmla="*/ 6 h 462"/>
                <a:gd name="T52" fmla="*/ 109 w 203"/>
                <a:gd name="T53" fmla="*/ 2 h 462"/>
                <a:gd name="T54" fmla="*/ 101 w 203"/>
                <a:gd name="T55" fmla="*/ 0 h 462"/>
                <a:gd name="T56" fmla="*/ 101 w 203"/>
                <a:gd name="T57" fmla="*/ 0 h 462"/>
                <a:gd name="T58" fmla="*/ 88 w 203"/>
                <a:gd name="T59" fmla="*/ 6 h 462"/>
                <a:gd name="T60" fmla="*/ 2 w 203"/>
                <a:gd name="T61" fmla="*/ 117 h 462"/>
                <a:gd name="T62" fmla="*/ 0 w 203"/>
                <a:gd name="T63" fmla="*/ 126 h 462"/>
                <a:gd name="T64" fmla="*/ 2 w 203"/>
                <a:gd name="T65" fmla="*/ 134 h 462"/>
                <a:gd name="T66" fmla="*/ 4 w 203"/>
                <a:gd name="T67" fmla="*/ 137 h 462"/>
                <a:gd name="T68" fmla="*/ 11 w 203"/>
                <a:gd name="T69" fmla="*/ 143 h 462"/>
                <a:gd name="T70" fmla="*/ 15 w 203"/>
                <a:gd name="T71" fmla="*/ 143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3" h="462">
                  <a:moveTo>
                    <a:pt x="15" y="143"/>
                  </a:moveTo>
                  <a:lnTo>
                    <a:pt x="51" y="143"/>
                  </a:lnTo>
                  <a:lnTo>
                    <a:pt x="51" y="445"/>
                  </a:lnTo>
                  <a:lnTo>
                    <a:pt x="51" y="445"/>
                  </a:lnTo>
                  <a:lnTo>
                    <a:pt x="53" y="453"/>
                  </a:lnTo>
                  <a:lnTo>
                    <a:pt x="56" y="457"/>
                  </a:lnTo>
                  <a:lnTo>
                    <a:pt x="62" y="460"/>
                  </a:lnTo>
                  <a:lnTo>
                    <a:pt x="68" y="462"/>
                  </a:lnTo>
                  <a:lnTo>
                    <a:pt x="68" y="462"/>
                  </a:lnTo>
                  <a:lnTo>
                    <a:pt x="75" y="460"/>
                  </a:lnTo>
                  <a:lnTo>
                    <a:pt x="79" y="457"/>
                  </a:lnTo>
                  <a:lnTo>
                    <a:pt x="83" y="453"/>
                  </a:lnTo>
                  <a:lnTo>
                    <a:pt x="85" y="445"/>
                  </a:lnTo>
                  <a:lnTo>
                    <a:pt x="85" y="126"/>
                  </a:lnTo>
                  <a:lnTo>
                    <a:pt x="85" y="126"/>
                  </a:lnTo>
                  <a:lnTo>
                    <a:pt x="83" y="120"/>
                  </a:lnTo>
                  <a:lnTo>
                    <a:pt x="79" y="115"/>
                  </a:lnTo>
                  <a:lnTo>
                    <a:pt x="75" y="111"/>
                  </a:lnTo>
                  <a:lnTo>
                    <a:pt x="68" y="109"/>
                  </a:lnTo>
                  <a:lnTo>
                    <a:pt x="49" y="109"/>
                  </a:lnTo>
                  <a:lnTo>
                    <a:pt x="101" y="43"/>
                  </a:lnTo>
                  <a:lnTo>
                    <a:pt x="152" y="109"/>
                  </a:lnTo>
                  <a:lnTo>
                    <a:pt x="137" y="109"/>
                  </a:lnTo>
                  <a:lnTo>
                    <a:pt x="137" y="109"/>
                  </a:lnTo>
                  <a:lnTo>
                    <a:pt x="132" y="111"/>
                  </a:lnTo>
                  <a:lnTo>
                    <a:pt x="126" y="115"/>
                  </a:lnTo>
                  <a:lnTo>
                    <a:pt x="122" y="120"/>
                  </a:lnTo>
                  <a:lnTo>
                    <a:pt x="120" y="126"/>
                  </a:lnTo>
                  <a:lnTo>
                    <a:pt x="120" y="445"/>
                  </a:lnTo>
                  <a:lnTo>
                    <a:pt x="120" y="445"/>
                  </a:lnTo>
                  <a:lnTo>
                    <a:pt x="122" y="453"/>
                  </a:lnTo>
                  <a:lnTo>
                    <a:pt x="126" y="457"/>
                  </a:lnTo>
                  <a:lnTo>
                    <a:pt x="132" y="460"/>
                  </a:lnTo>
                  <a:lnTo>
                    <a:pt x="137" y="462"/>
                  </a:lnTo>
                  <a:lnTo>
                    <a:pt x="137" y="462"/>
                  </a:lnTo>
                  <a:lnTo>
                    <a:pt x="145" y="460"/>
                  </a:lnTo>
                  <a:lnTo>
                    <a:pt x="148" y="457"/>
                  </a:lnTo>
                  <a:lnTo>
                    <a:pt x="152" y="453"/>
                  </a:lnTo>
                  <a:lnTo>
                    <a:pt x="154" y="445"/>
                  </a:lnTo>
                  <a:lnTo>
                    <a:pt x="154" y="143"/>
                  </a:lnTo>
                  <a:lnTo>
                    <a:pt x="186" y="143"/>
                  </a:lnTo>
                  <a:lnTo>
                    <a:pt x="186" y="143"/>
                  </a:lnTo>
                  <a:lnTo>
                    <a:pt x="190" y="143"/>
                  </a:lnTo>
                  <a:lnTo>
                    <a:pt x="195" y="141"/>
                  </a:lnTo>
                  <a:lnTo>
                    <a:pt x="197" y="137"/>
                  </a:lnTo>
                  <a:lnTo>
                    <a:pt x="201" y="134"/>
                  </a:lnTo>
                  <a:lnTo>
                    <a:pt x="201" y="134"/>
                  </a:lnTo>
                  <a:lnTo>
                    <a:pt x="203" y="130"/>
                  </a:lnTo>
                  <a:lnTo>
                    <a:pt x="203" y="126"/>
                  </a:lnTo>
                  <a:lnTo>
                    <a:pt x="201" y="120"/>
                  </a:lnTo>
                  <a:lnTo>
                    <a:pt x="199" y="117"/>
                  </a:lnTo>
                  <a:lnTo>
                    <a:pt x="115" y="6"/>
                  </a:lnTo>
                  <a:lnTo>
                    <a:pt x="115" y="6"/>
                  </a:lnTo>
                  <a:lnTo>
                    <a:pt x="109" y="2"/>
                  </a:lnTo>
                  <a:lnTo>
                    <a:pt x="101" y="0"/>
                  </a:lnTo>
                  <a:lnTo>
                    <a:pt x="101" y="0"/>
                  </a:lnTo>
                  <a:lnTo>
                    <a:pt x="101" y="0"/>
                  </a:lnTo>
                  <a:lnTo>
                    <a:pt x="101" y="0"/>
                  </a:lnTo>
                  <a:lnTo>
                    <a:pt x="94" y="2"/>
                  </a:lnTo>
                  <a:lnTo>
                    <a:pt x="88" y="6"/>
                  </a:lnTo>
                  <a:lnTo>
                    <a:pt x="2" y="117"/>
                  </a:lnTo>
                  <a:lnTo>
                    <a:pt x="2" y="117"/>
                  </a:lnTo>
                  <a:lnTo>
                    <a:pt x="0" y="120"/>
                  </a:lnTo>
                  <a:lnTo>
                    <a:pt x="0" y="126"/>
                  </a:lnTo>
                  <a:lnTo>
                    <a:pt x="0" y="130"/>
                  </a:lnTo>
                  <a:lnTo>
                    <a:pt x="2" y="134"/>
                  </a:lnTo>
                  <a:lnTo>
                    <a:pt x="2" y="134"/>
                  </a:lnTo>
                  <a:lnTo>
                    <a:pt x="4" y="137"/>
                  </a:lnTo>
                  <a:lnTo>
                    <a:pt x="8" y="141"/>
                  </a:lnTo>
                  <a:lnTo>
                    <a:pt x="11" y="143"/>
                  </a:lnTo>
                  <a:lnTo>
                    <a:pt x="15" y="143"/>
                  </a:lnTo>
                  <a:lnTo>
                    <a:pt x="15" y="143"/>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grpSp>
      <p:pic>
        <p:nvPicPr>
          <p:cNvPr id="7" name="Picture 6">
            <a:extLst>
              <a:ext uri="{FF2B5EF4-FFF2-40B4-BE49-F238E27FC236}">
                <a16:creationId xmlns:a16="http://schemas.microsoft.com/office/drawing/2014/main" id="{0B38BA65-5DB2-A840-A77A-1C33EC730778}"/>
              </a:ext>
            </a:extLst>
          </p:cNvPr>
          <p:cNvPicPr>
            <a:picLocks noChangeAspect="1"/>
          </p:cNvPicPr>
          <p:nvPr/>
        </p:nvPicPr>
        <p:blipFill>
          <a:blip r:embed="rId4" cstate="screen">
            <a:biLevel thresh="25000"/>
            <a:extLst>
              <a:ext uri="{28A0092B-C50C-407E-A947-70E740481C1C}">
                <a14:useLocalDpi xmlns:a14="http://schemas.microsoft.com/office/drawing/2010/main"/>
              </a:ext>
            </a:extLst>
          </a:blip>
          <a:stretch>
            <a:fillRect/>
          </a:stretch>
        </p:blipFill>
        <p:spPr>
          <a:xfrm>
            <a:off x="562172" y="1119545"/>
            <a:ext cx="2959241" cy="605159"/>
          </a:xfrm>
          <a:prstGeom prst="rect">
            <a:avLst/>
          </a:prstGeom>
        </p:spPr>
      </p:pic>
      <p:sp>
        <p:nvSpPr>
          <p:cNvPr id="68" name="Rectangle 67">
            <a:extLst>
              <a:ext uri="{FF2B5EF4-FFF2-40B4-BE49-F238E27FC236}">
                <a16:creationId xmlns:a16="http://schemas.microsoft.com/office/drawing/2014/main" id="{39066806-0F26-CE45-9246-9DACCA2802BC}"/>
              </a:ext>
            </a:extLst>
          </p:cNvPr>
          <p:cNvSpPr/>
          <p:nvPr/>
        </p:nvSpPr>
        <p:spPr>
          <a:xfrm>
            <a:off x="3723588" y="1728683"/>
            <a:ext cx="1327914" cy="516374"/>
          </a:xfrm>
          <a:prstGeom prst="rect">
            <a:avLst/>
          </a:prstGeom>
          <a:solidFill>
            <a:srgbClr val="DEB97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600" dirty="0"/>
              <a:t>Case Study</a:t>
            </a:r>
          </a:p>
        </p:txBody>
      </p:sp>
    </p:spTree>
    <p:extLst>
      <p:ext uri="{BB962C8B-B14F-4D97-AF65-F5344CB8AC3E}">
        <p14:creationId xmlns:p14="http://schemas.microsoft.com/office/powerpoint/2010/main" val="1449543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CC32584-E205-1B4B-9402-5ACFAA05F13D}"/>
              </a:ext>
            </a:extLst>
          </p:cNvPr>
          <p:cNvSpPr/>
          <p:nvPr/>
        </p:nvSpPr>
        <p:spPr>
          <a:xfrm>
            <a:off x="0" y="228600"/>
            <a:ext cx="11709400" cy="6045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pic>
        <p:nvPicPr>
          <p:cNvPr id="10" name="Picture Placeholder 9">
            <a:extLst>
              <a:ext uri="{FF2B5EF4-FFF2-40B4-BE49-F238E27FC236}">
                <a16:creationId xmlns:a16="http://schemas.microsoft.com/office/drawing/2014/main" id="{E4F75553-C98B-3143-8FCC-81C3CD136506}"/>
              </a:ext>
            </a:extLst>
          </p:cNvPr>
          <p:cNvPicPr>
            <a:picLocks noGrp="1" noChangeAspect="1"/>
          </p:cNvPicPr>
          <p:nvPr>
            <p:ph type="pic" sz="quarter" idx="18"/>
          </p:nvPr>
        </p:nvPicPr>
        <p:blipFill rotWithShape="1">
          <a:blip r:embed="rId3" cstate="screen">
            <a:extLst>
              <a:ext uri="{28A0092B-C50C-407E-A947-70E740481C1C}">
                <a14:useLocalDpi xmlns:a14="http://schemas.microsoft.com/office/drawing/2010/main"/>
              </a:ext>
            </a:extLst>
          </a:blip>
          <a:srcRect/>
          <a:stretch/>
        </p:blipFill>
        <p:spPr>
          <a:xfrm>
            <a:off x="0" y="0"/>
            <a:ext cx="11430000" cy="6108700"/>
          </a:xfrm>
        </p:spPr>
      </p:pic>
      <p:sp>
        <p:nvSpPr>
          <p:cNvPr id="20" name="Rectangle 19">
            <a:extLst>
              <a:ext uri="{FF2B5EF4-FFF2-40B4-BE49-F238E27FC236}">
                <a16:creationId xmlns:a16="http://schemas.microsoft.com/office/drawing/2014/main" id="{201437A6-2238-8943-BC34-D9EBCF67B292}"/>
              </a:ext>
            </a:extLst>
          </p:cNvPr>
          <p:cNvSpPr/>
          <p:nvPr/>
        </p:nvSpPr>
        <p:spPr>
          <a:xfrm>
            <a:off x="0" y="1410329"/>
            <a:ext cx="4584700" cy="3542671"/>
          </a:xfrm>
          <a:prstGeom prst="rect">
            <a:avLst/>
          </a:prstGeom>
          <a:solidFill>
            <a:srgbClr val="DEB971">
              <a:alpha val="95000"/>
            </a:srgbClr>
          </a:solidFill>
          <a:ln>
            <a:noFill/>
          </a:ln>
          <a:effectLst>
            <a:innerShdw blurRad="139700" dist="508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sp>
        <p:nvSpPr>
          <p:cNvPr id="5" name="Text Placeholder 4">
            <a:extLst>
              <a:ext uri="{FF2B5EF4-FFF2-40B4-BE49-F238E27FC236}">
                <a16:creationId xmlns:a16="http://schemas.microsoft.com/office/drawing/2014/main" id="{A4163660-4ECA-0447-BE49-5F6A8E4E0DDB}"/>
              </a:ext>
            </a:extLst>
          </p:cNvPr>
          <p:cNvSpPr>
            <a:spLocks noGrp="1"/>
          </p:cNvSpPr>
          <p:nvPr>
            <p:ph type="body" sz="quarter" idx="15"/>
          </p:nvPr>
        </p:nvSpPr>
        <p:spPr>
          <a:xfrm>
            <a:off x="360363" y="2388885"/>
            <a:ext cx="5265522" cy="1585557"/>
          </a:xfrm>
        </p:spPr>
        <p:txBody>
          <a:bodyPr/>
          <a:lstStyle/>
          <a:p>
            <a:r>
              <a:rPr lang="en-US" dirty="0"/>
              <a:t>Current </a:t>
            </a:r>
            <a:br>
              <a:rPr lang="en-US" dirty="0"/>
            </a:br>
            <a:r>
              <a:rPr lang="en-US" b="1" dirty="0"/>
              <a:t>Subsidiaries</a:t>
            </a:r>
            <a:r>
              <a:rPr lang="en-US" dirty="0"/>
              <a:t> </a:t>
            </a:r>
          </a:p>
        </p:txBody>
      </p:sp>
      <p:sp>
        <p:nvSpPr>
          <p:cNvPr id="13" name="Freeform 12">
            <a:extLst>
              <a:ext uri="{FF2B5EF4-FFF2-40B4-BE49-F238E27FC236}">
                <a16:creationId xmlns:a16="http://schemas.microsoft.com/office/drawing/2014/main" id="{3B328F54-D56F-164F-97D5-79932F2D8BA6}"/>
              </a:ext>
            </a:extLst>
          </p:cNvPr>
          <p:cNvSpPr/>
          <p:nvPr/>
        </p:nvSpPr>
        <p:spPr>
          <a:xfrm rot="16200000">
            <a:off x="10410412" y="430716"/>
            <a:ext cx="781502" cy="781505"/>
          </a:xfrm>
          <a:custGeom>
            <a:avLst/>
            <a:gdLst>
              <a:gd name="connsiteX0" fmla="*/ 471216 w 471216"/>
              <a:gd name="connsiteY0" fmla="*/ 0 h 471217"/>
              <a:gd name="connsiteX1" fmla="*/ 471216 w 471216"/>
              <a:gd name="connsiteY1" fmla="*/ 468044 h 471217"/>
              <a:gd name="connsiteX2" fmla="*/ 468043 w 471216"/>
              <a:gd name="connsiteY2" fmla="*/ 468044 h 471217"/>
              <a:gd name="connsiteX3" fmla="*/ 468043 w 471216"/>
              <a:gd name="connsiteY3" fmla="*/ 471217 h 471217"/>
              <a:gd name="connsiteX4" fmla="*/ 0 w 471216"/>
              <a:gd name="connsiteY4" fmla="*/ 471217 h 471217"/>
              <a:gd name="connsiteX5" fmla="*/ 0 w 471216"/>
              <a:gd name="connsiteY5" fmla="*/ 301629 h 471217"/>
              <a:gd name="connsiteX6" fmla="*/ 301628 w 471216"/>
              <a:gd name="connsiteY6" fmla="*/ 301629 h 471217"/>
              <a:gd name="connsiteX7" fmla="*/ 301628 w 471216"/>
              <a:gd name="connsiteY7" fmla="*/ 0 h 471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1216" h="471217">
                <a:moveTo>
                  <a:pt x="471216" y="0"/>
                </a:moveTo>
                <a:lnTo>
                  <a:pt x="471216" y="468044"/>
                </a:lnTo>
                <a:lnTo>
                  <a:pt x="468043" y="468044"/>
                </a:lnTo>
                <a:lnTo>
                  <a:pt x="468043" y="471217"/>
                </a:lnTo>
                <a:lnTo>
                  <a:pt x="0" y="471217"/>
                </a:lnTo>
                <a:lnTo>
                  <a:pt x="0" y="301629"/>
                </a:lnTo>
                <a:lnTo>
                  <a:pt x="301628" y="301629"/>
                </a:lnTo>
                <a:lnTo>
                  <a:pt x="301628" y="0"/>
                </a:lnTo>
                <a:close/>
              </a:path>
            </a:pathLst>
          </a:custGeom>
          <a:solidFill>
            <a:srgbClr val="DEB971">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cxnSp>
        <p:nvCxnSpPr>
          <p:cNvPr id="14" name="Straight Connector 13">
            <a:extLst>
              <a:ext uri="{FF2B5EF4-FFF2-40B4-BE49-F238E27FC236}">
                <a16:creationId xmlns:a16="http://schemas.microsoft.com/office/drawing/2014/main" id="{E56C0DC4-4237-744C-B2BC-12528869E3AD}"/>
              </a:ext>
            </a:extLst>
          </p:cNvPr>
          <p:cNvCxnSpPr/>
          <p:nvPr/>
        </p:nvCxnSpPr>
        <p:spPr>
          <a:xfrm>
            <a:off x="360363" y="3784600"/>
            <a:ext cx="3086100" cy="0"/>
          </a:xfrm>
          <a:prstGeom prst="line">
            <a:avLst/>
          </a:prstGeom>
          <a:ln w="12700">
            <a:solidFill>
              <a:schemeClr val="accent3">
                <a:lumMod val="75000"/>
              </a:schemeClr>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623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D6BD46B-3FDE-4248-ADD1-41FFD9EB862D}"/>
              </a:ext>
            </a:extLst>
          </p:cNvPr>
          <p:cNvPicPr>
            <a:picLocks noChangeAspect="1"/>
          </p:cNvPicPr>
          <p:nvPr/>
        </p:nvPicPr>
        <p:blipFill>
          <a:blip r:embed="rId3"/>
          <a:stretch>
            <a:fillRect/>
          </a:stretch>
        </p:blipFill>
        <p:spPr>
          <a:xfrm>
            <a:off x="0" y="-7861"/>
            <a:ext cx="12192000" cy="2044700"/>
          </a:xfrm>
          <a:prstGeom prst="rect">
            <a:avLst/>
          </a:prstGeom>
        </p:spPr>
      </p:pic>
      <p:grpSp>
        <p:nvGrpSpPr>
          <p:cNvPr id="93" name="Group 92">
            <a:extLst>
              <a:ext uri="{FF2B5EF4-FFF2-40B4-BE49-F238E27FC236}">
                <a16:creationId xmlns:a16="http://schemas.microsoft.com/office/drawing/2014/main" id="{5EEB1266-AD30-254E-BD4F-AB44B3CF08F9}"/>
              </a:ext>
            </a:extLst>
          </p:cNvPr>
          <p:cNvGrpSpPr/>
          <p:nvPr/>
        </p:nvGrpSpPr>
        <p:grpSpPr>
          <a:xfrm>
            <a:off x="335836" y="2468555"/>
            <a:ext cx="2377621" cy="571500"/>
            <a:chOff x="360363" y="1709738"/>
            <a:chExt cx="4922139" cy="571500"/>
          </a:xfrm>
        </p:grpSpPr>
        <p:sp>
          <p:nvSpPr>
            <p:cNvPr id="104" name="Rectangle 103">
              <a:extLst>
                <a:ext uri="{FF2B5EF4-FFF2-40B4-BE49-F238E27FC236}">
                  <a16:creationId xmlns:a16="http://schemas.microsoft.com/office/drawing/2014/main" id="{95742126-4219-6E43-AF91-C627D7D96EE9}"/>
                </a:ext>
              </a:extLst>
            </p:cNvPr>
            <p:cNvSpPr/>
            <p:nvPr/>
          </p:nvSpPr>
          <p:spPr>
            <a:xfrm>
              <a:off x="1537066" y="1709738"/>
              <a:ext cx="3745436" cy="571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91440" bIns="0" numCol="1" spcCol="0" rtlCol="0" fromWordArt="0" anchor="ctr" anchorCtr="0" forceAA="0" compatLnSpc="1">
              <a:prstTxWarp prst="textNoShape">
                <a:avLst/>
              </a:prstTxWarp>
              <a:noAutofit/>
            </a:bodyPr>
            <a:lstStyle/>
            <a:p>
              <a:pPr fontAlgn="t"/>
              <a:r>
                <a:rPr lang="en-US" sz="1600" b="1" cap="all" dirty="0">
                  <a:solidFill>
                    <a:schemeClr val="accent1"/>
                  </a:solidFill>
                  <a:latin typeface="Franklin Gothic Demi" panose="020B0603020102020204" pitchFamily="34" charset="0"/>
                </a:rPr>
                <a:t>Purchase Price </a:t>
              </a:r>
              <a:r>
                <a:rPr lang="en-US" sz="1050" b="1" cap="all" dirty="0">
                  <a:solidFill>
                    <a:schemeClr val="accent1"/>
                  </a:solidFill>
                  <a:latin typeface="Franklin Gothic Demi" panose="020B0603020102020204" pitchFamily="34" charset="0"/>
                </a:rPr>
                <a:t>(August 2016)</a:t>
              </a:r>
              <a:endParaRPr lang="en-US" sz="1600" b="1" cap="all" dirty="0">
                <a:solidFill>
                  <a:schemeClr val="accent1"/>
                </a:solidFill>
                <a:latin typeface="Franklin Gothic Demi" panose="020B0603020102020204" pitchFamily="34" charset="0"/>
              </a:endParaRPr>
            </a:p>
          </p:txBody>
        </p:sp>
        <p:cxnSp>
          <p:nvCxnSpPr>
            <p:cNvPr id="105" name="Straight Connector 104">
              <a:extLst>
                <a:ext uri="{FF2B5EF4-FFF2-40B4-BE49-F238E27FC236}">
                  <a16:creationId xmlns:a16="http://schemas.microsoft.com/office/drawing/2014/main" id="{F6050344-145A-B94C-9DA8-48822E83362E}"/>
                </a:ext>
              </a:extLst>
            </p:cNvPr>
            <p:cNvCxnSpPr>
              <a:cxnSpLocks/>
            </p:cNvCxnSpPr>
            <p:nvPr/>
          </p:nvCxnSpPr>
          <p:spPr>
            <a:xfrm>
              <a:off x="360363" y="2281238"/>
              <a:ext cx="4083230" cy="0"/>
            </a:xfrm>
            <a:prstGeom prst="line">
              <a:avLst/>
            </a:prstGeom>
            <a:ln w="9525">
              <a:solidFill>
                <a:schemeClr val="accent1"/>
              </a:solidFill>
              <a:tailEnd type="none"/>
            </a:ln>
          </p:spPr>
          <p:style>
            <a:lnRef idx="1">
              <a:schemeClr val="accent1"/>
            </a:lnRef>
            <a:fillRef idx="0">
              <a:schemeClr val="accent1"/>
            </a:fillRef>
            <a:effectRef idx="0">
              <a:schemeClr val="accent1"/>
            </a:effectRef>
            <a:fontRef idx="minor">
              <a:schemeClr val="tx1"/>
            </a:fontRef>
          </p:style>
        </p:cxnSp>
      </p:grpSp>
      <p:sp>
        <p:nvSpPr>
          <p:cNvPr id="94" name="Rectangle 93">
            <a:extLst>
              <a:ext uri="{FF2B5EF4-FFF2-40B4-BE49-F238E27FC236}">
                <a16:creationId xmlns:a16="http://schemas.microsoft.com/office/drawing/2014/main" id="{F14F66F0-995C-F148-91A8-296B2E7C96F1}"/>
              </a:ext>
            </a:extLst>
          </p:cNvPr>
          <p:cNvSpPr/>
          <p:nvPr/>
        </p:nvSpPr>
        <p:spPr>
          <a:xfrm>
            <a:off x="334302" y="3109952"/>
            <a:ext cx="2726101" cy="865499"/>
          </a:xfrm>
          <a:prstGeom prst="rect">
            <a:avLst/>
          </a:prstGeom>
        </p:spPr>
        <p:txBody>
          <a:bodyPr lIns="0">
            <a:noAutofit/>
          </a:bodyPr>
          <a:lstStyle/>
          <a:p>
            <a:r>
              <a:rPr lang="en-US" sz="2800" baseline="30000" dirty="0"/>
              <a:t>$</a:t>
            </a:r>
            <a:r>
              <a:rPr lang="en-US" sz="2800" dirty="0"/>
              <a:t>400mm</a:t>
            </a:r>
          </a:p>
        </p:txBody>
      </p:sp>
      <p:sp>
        <p:nvSpPr>
          <p:cNvPr id="17" name="Freeform 16">
            <a:extLst>
              <a:ext uri="{FF2B5EF4-FFF2-40B4-BE49-F238E27FC236}">
                <a16:creationId xmlns:a16="http://schemas.microsoft.com/office/drawing/2014/main" id="{59EAFF74-EEC1-1445-8619-C8C03145432B}"/>
              </a:ext>
            </a:extLst>
          </p:cNvPr>
          <p:cNvSpPr/>
          <p:nvPr/>
        </p:nvSpPr>
        <p:spPr>
          <a:xfrm rot="16200000">
            <a:off x="11310247" y="326188"/>
            <a:ext cx="518216" cy="518217"/>
          </a:xfrm>
          <a:custGeom>
            <a:avLst/>
            <a:gdLst>
              <a:gd name="connsiteX0" fmla="*/ 471216 w 471216"/>
              <a:gd name="connsiteY0" fmla="*/ 0 h 471217"/>
              <a:gd name="connsiteX1" fmla="*/ 471216 w 471216"/>
              <a:gd name="connsiteY1" fmla="*/ 468044 h 471217"/>
              <a:gd name="connsiteX2" fmla="*/ 468043 w 471216"/>
              <a:gd name="connsiteY2" fmla="*/ 468044 h 471217"/>
              <a:gd name="connsiteX3" fmla="*/ 468043 w 471216"/>
              <a:gd name="connsiteY3" fmla="*/ 471217 h 471217"/>
              <a:gd name="connsiteX4" fmla="*/ 0 w 471216"/>
              <a:gd name="connsiteY4" fmla="*/ 471217 h 471217"/>
              <a:gd name="connsiteX5" fmla="*/ 0 w 471216"/>
              <a:gd name="connsiteY5" fmla="*/ 301629 h 471217"/>
              <a:gd name="connsiteX6" fmla="*/ 301628 w 471216"/>
              <a:gd name="connsiteY6" fmla="*/ 301629 h 471217"/>
              <a:gd name="connsiteX7" fmla="*/ 301628 w 471216"/>
              <a:gd name="connsiteY7" fmla="*/ 0 h 471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1216" h="471217">
                <a:moveTo>
                  <a:pt x="471216" y="0"/>
                </a:moveTo>
                <a:lnTo>
                  <a:pt x="471216" y="468044"/>
                </a:lnTo>
                <a:lnTo>
                  <a:pt x="468043" y="468044"/>
                </a:lnTo>
                <a:lnTo>
                  <a:pt x="468043" y="471217"/>
                </a:lnTo>
                <a:lnTo>
                  <a:pt x="0" y="471217"/>
                </a:lnTo>
                <a:lnTo>
                  <a:pt x="0" y="301629"/>
                </a:lnTo>
                <a:lnTo>
                  <a:pt x="301628" y="301629"/>
                </a:lnTo>
                <a:lnTo>
                  <a:pt x="301628" y="0"/>
                </a:lnTo>
                <a:close/>
              </a:path>
            </a:pathLst>
          </a:custGeom>
          <a:solidFill>
            <a:srgbClr val="DEB971">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sp>
        <p:nvSpPr>
          <p:cNvPr id="19" name="Rectangle 18">
            <a:extLst>
              <a:ext uri="{FF2B5EF4-FFF2-40B4-BE49-F238E27FC236}">
                <a16:creationId xmlns:a16="http://schemas.microsoft.com/office/drawing/2014/main" id="{FC5BF484-3C3F-4340-AA4F-0E40860D8C6A}"/>
              </a:ext>
            </a:extLst>
          </p:cNvPr>
          <p:cNvSpPr/>
          <p:nvPr/>
        </p:nvSpPr>
        <p:spPr>
          <a:xfrm>
            <a:off x="359998" y="376603"/>
            <a:ext cx="3363590" cy="18663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sp>
        <p:nvSpPr>
          <p:cNvPr id="47" name="TextBox 46">
            <a:extLst>
              <a:ext uri="{FF2B5EF4-FFF2-40B4-BE49-F238E27FC236}">
                <a16:creationId xmlns:a16="http://schemas.microsoft.com/office/drawing/2014/main" id="{3C43EA06-8F74-744A-8DE5-CD447069E5DF}"/>
              </a:ext>
            </a:extLst>
          </p:cNvPr>
          <p:cNvSpPr txBox="1"/>
          <p:nvPr/>
        </p:nvSpPr>
        <p:spPr>
          <a:xfrm>
            <a:off x="359999" y="6389957"/>
            <a:ext cx="969264" cy="201168"/>
          </a:xfrm>
          <a:prstGeom prst="rect">
            <a:avLst/>
          </a:prstGeom>
        </p:spPr>
        <p:txBody>
          <a:bodyPr vert="horz" lIns="0" tIns="0" rIns="0" bIns="0" rtlCol="0" anchor="ctr"/>
          <a:lstStyle>
            <a:defPPr>
              <a:defRPr lang="en-US"/>
            </a:defPPr>
            <a:lvl1pPr algn="r">
              <a:defRPr sz="1000"/>
            </a:lvl1pPr>
          </a:lstStyle>
          <a:p>
            <a:pPr lvl="0" algn="l"/>
            <a:fld id="{40852B0B-9EFB-4F41-802D-346EA0745C48}" type="slidenum">
              <a:rPr lang="en-US" smtClean="0"/>
              <a:pPr lvl="0" algn="l"/>
              <a:t>28</a:t>
            </a:fld>
            <a:endParaRPr lang="en-US" dirty="0"/>
          </a:p>
        </p:txBody>
      </p:sp>
      <p:graphicFrame>
        <p:nvGraphicFramePr>
          <p:cNvPr id="15" name="Table 14">
            <a:extLst>
              <a:ext uri="{FF2B5EF4-FFF2-40B4-BE49-F238E27FC236}">
                <a16:creationId xmlns:a16="http://schemas.microsoft.com/office/drawing/2014/main" id="{21D3ED88-F144-AF46-9E9B-F72BAC9425D9}"/>
              </a:ext>
            </a:extLst>
          </p:cNvPr>
          <p:cNvGraphicFramePr>
            <a:graphicFrameLocks noGrp="1"/>
          </p:cNvGraphicFramePr>
          <p:nvPr>
            <p:extLst>
              <p:ext uri="{D42A27DB-BD31-4B8C-83A1-F6EECF244321}">
                <p14:modId xmlns:p14="http://schemas.microsoft.com/office/powerpoint/2010/main" val="3220314168"/>
              </p:ext>
            </p:extLst>
          </p:nvPr>
        </p:nvGraphicFramePr>
        <p:xfrm>
          <a:off x="7162799" y="3174086"/>
          <a:ext cx="4665666" cy="2800370"/>
        </p:xfrm>
        <a:graphic>
          <a:graphicData uri="http://schemas.openxmlformats.org/drawingml/2006/table">
            <a:tbl>
              <a:tblPr firstRow="1" bandRow="1">
                <a:tableStyleId>{5C22544A-7EE6-4342-B048-85BDC9FD1C3A}</a:tableStyleId>
              </a:tblPr>
              <a:tblGrid>
                <a:gridCol w="1555222">
                  <a:extLst>
                    <a:ext uri="{9D8B030D-6E8A-4147-A177-3AD203B41FA5}">
                      <a16:colId xmlns:a16="http://schemas.microsoft.com/office/drawing/2014/main" val="3436549137"/>
                    </a:ext>
                  </a:extLst>
                </a:gridCol>
                <a:gridCol w="1555222">
                  <a:extLst>
                    <a:ext uri="{9D8B030D-6E8A-4147-A177-3AD203B41FA5}">
                      <a16:colId xmlns:a16="http://schemas.microsoft.com/office/drawing/2014/main" val="2225463696"/>
                    </a:ext>
                  </a:extLst>
                </a:gridCol>
                <a:gridCol w="1555222">
                  <a:extLst>
                    <a:ext uri="{9D8B030D-6E8A-4147-A177-3AD203B41FA5}">
                      <a16:colId xmlns:a16="http://schemas.microsoft.com/office/drawing/2014/main" val="4101375309"/>
                    </a:ext>
                  </a:extLst>
                </a:gridCol>
              </a:tblGrid>
              <a:tr h="387319">
                <a:tc>
                  <a:txBody>
                    <a:bodyPr/>
                    <a:lstStyle/>
                    <a:p>
                      <a:endParaRPr lang="en-US" sz="1400" dirty="0">
                        <a:latin typeface="+mn-lt"/>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latin typeface="+mn-lt"/>
                          <a:cs typeface="Arial" panose="020B0604020202020204" pitchFamily="34" charset="0"/>
                        </a:rPr>
                        <a:t>Revenue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a:solidFill>
                            <a:srgbClr val="000000"/>
                          </a:solidFill>
                          <a:latin typeface="+mn-lt"/>
                          <a:cs typeface="Arial" panose="020B0604020202020204" pitchFamily="34" charset="0"/>
                        </a:rPr>
                        <a:t>($ millions)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latin typeface="+mn-lt"/>
                          <a:cs typeface="Arial" panose="020B0604020202020204" pitchFamily="34" charset="0"/>
                        </a:rPr>
                        <a:t>Adjusted EBITDA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 millions)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2636232247"/>
                  </a:ext>
                </a:extLst>
              </a:tr>
              <a:tr h="4808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chemeClr val="tx1"/>
                          </a:solidFill>
                          <a:latin typeface="+mn-lt"/>
                          <a:cs typeface="Arial" panose="020B0604020202020204" pitchFamily="34" charset="0"/>
                        </a:rPr>
                        <a:t>Three Months Ended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chemeClr val="tx1"/>
                          </a:solidFill>
                          <a:latin typeface="+mn-lt"/>
                          <a:cs typeface="Arial" panose="020B0604020202020204" pitchFamily="34" charset="0"/>
                        </a:rPr>
                        <a:t>3/31/2021</a:t>
                      </a:r>
                    </a:p>
                  </a:txBody>
                  <a:tcPr marL="0" anchor="ctr">
                    <a:lnL w="12700" cmpd="sng">
                      <a:noFill/>
                    </a:lnL>
                    <a:lnR w="12700" cmpd="sng">
                      <a:noFill/>
                    </a:lnR>
                    <a:lnT w="38100" cmpd="sng">
                      <a:noFill/>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dirty="0">
                          <a:solidFill>
                            <a:schemeClr val="tx1"/>
                          </a:solidFill>
                          <a:latin typeface="+mn-lt"/>
                          <a:cs typeface="Arial" panose="020B0604020202020204" pitchFamily="34" charset="0"/>
                        </a:rPr>
                        <a:t>$99.9</a:t>
                      </a:r>
                    </a:p>
                  </a:txBody>
                  <a:tcPr anchor="ctr">
                    <a:lnL w="12700" cmpd="sng">
                      <a:noFill/>
                    </a:lnL>
                    <a:lnR w="12700" cmpd="sng">
                      <a:noFill/>
                    </a:lnR>
                    <a:lnT w="38100" cmpd="sng">
                      <a:noFill/>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dirty="0">
                          <a:solidFill>
                            <a:schemeClr val="tx1"/>
                          </a:solidFill>
                          <a:latin typeface="+mn-lt"/>
                          <a:cs typeface="Arial" panose="020B0604020202020204" pitchFamily="34" charset="0"/>
                        </a:rPr>
                        <a:t>$12.1</a:t>
                      </a:r>
                    </a:p>
                  </a:txBody>
                  <a:tcPr anchor="ctr">
                    <a:lnL w="12700" cmpd="sng">
                      <a:noFill/>
                    </a:lnL>
                    <a:lnR w="12700" cmpd="sng">
                      <a:noFill/>
                    </a:lnR>
                    <a:lnT w="38100" cmpd="sng">
                      <a:noFill/>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61888450"/>
                  </a:ext>
                </a:extLst>
              </a:tr>
              <a:tr h="4808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chemeClr val="tx1"/>
                          </a:solidFill>
                          <a:latin typeface="+mn-lt"/>
                          <a:cs typeface="Arial" panose="020B0604020202020204" pitchFamily="34" charset="0"/>
                        </a:rPr>
                        <a:t>Three Months Ended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kern="1200" dirty="0">
                          <a:solidFill>
                            <a:schemeClr val="tx1"/>
                          </a:solidFill>
                          <a:latin typeface="+mn-lt"/>
                          <a:ea typeface="+mn-ea"/>
                          <a:cs typeface="Arial" panose="020B0604020202020204" pitchFamily="34" charset="0"/>
                        </a:rPr>
                        <a:t> 3/31/2020</a:t>
                      </a:r>
                    </a:p>
                  </a:txBody>
                  <a:tcPr marL="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dirty="0">
                          <a:solidFill>
                            <a:schemeClr val="tx1"/>
                          </a:solidFill>
                          <a:latin typeface="+mn-lt"/>
                          <a:cs typeface="Arial" panose="020B0604020202020204" pitchFamily="34" charset="0"/>
                        </a:rPr>
                        <a:t>$95.8</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dirty="0">
                          <a:solidFill>
                            <a:schemeClr val="tx1"/>
                          </a:solidFill>
                          <a:latin typeface="+mn-lt"/>
                          <a:cs typeface="Arial" panose="020B0604020202020204" pitchFamily="34" charset="0"/>
                        </a:rPr>
                        <a:t>$10.5</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36438286"/>
                  </a:ext>
                </a:extLst>
              </a:tr>
              <a:tr h="4808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chemeClr val="tx1"/>
                          </a:solidFill>
                          <a:latin typeface="+mn-lt"/>
                          <a:cs typeface="Arial" panose="020B0604020202020204" pitchFamily="34" charset="0"/>
                        </a:rPr>
                        <a:t>Year Ended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chemeClr val="tx1"/>
                          </a:solidFill>
                          <a:latin typeface="+mn-lt"/>
                          <a:cs typeface="Arial" panose="020B0604020202020204" pitchFamily="34" charset="0"/>
                        </a:rPr>
                        <a:t>12/31/2020</a:t>
                      </a:r>
                    </a:p>
                  </a:txBody>
                  <a:tcPr marL="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dirty="0">
                          <a:solidFill>
                            <a:schemeClr val="tx1"/>
                          </a:solidFill>
                          <a:latin typeface="+mn-lt"/>
                          <a:cs typeface="Arial" panose="020B0604020202020204" pitchFamily="34" charset="0"/>
                        </a:rPr>
                        <a:t>$401.1</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dirty="0">
                          <a:solidFill>
                            <a:schemeClr val="tx1"/>
                          </a:solidFill>
                          <a:latin typeface="+mn-lt"/>
                          <a:cs typeface="Arial" panose="020B0604020202020204" pitchFamily="34" charset="0"/>
                        </a:rPr>
                        <a:t>$54.7</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64292904"/>
                  </a:ext>
                </a:extLst>
              </a:tr>
              <a:tr h="4808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kern="1200" dirty="0">
                          <a:solidFill>
                            <a:schemeClr val="tx1"/>
                          </a:solidFill>
                          <a:latin typeface="+mn-lt"/>
                          <a:ea typeface="+mn-ea"/>
                          <a:cs typeface="Arial" panose="020B0604020202020204" pitchFamily="34" charset="0"/>
                        </a:rPr>
                        <a:t>Year Ended 12/31/2019</a:t>
                      </a:r>
                    </a:p>
                  </a:txBody>
                  <a:tcPr marL="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dirty="0">
                          <a:solidFill>
                            <a:schemeClr val="tx1"/>
                          </a:solidFill>
                          <a:latin typeface="+mn-lt"/>
                          <a:cs typeface="Arial" panose="020B0604020202020204" pitchFamily="34" charset="0"/>
                        </a:rPr>
                        <a:t>$388.6</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dirty="0">
                          <a:solidFill>
                            <a:schemeClr val="tx1"/>
                          </a:solidFill>
                          <a:latin typeface="+mn-lt"/>
                          <a:cs typeface="Arial" panose="020B0604020202020204" pitchFamily="34" charset="0"/>
                        </a:rPr>
                        <a:t>$46.9</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93553749"/>
                  </a:ext>
                </a:extLst>
              </a:tr>
              <a:tr h="4808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chemeClr val="tx1"/>
                          </a:solidFill>
                          <a:latin typeface="+mn-lt"/>
                          <a:cs typeface="Arial" panose="020B0604020202020204" pitchFamily="34" charset="0"/>
                        </a:rPr>
                        <a:t>Year Ended 12/31/2018</a:t>
                      </a:r>
                    </a:p>
                  </a:txBody>
                  <a:tcPr marL="0" anchor="ctr">
                    <a:lnL w="12700" cmpd="sng">
                      <a:noFill/>
                    </a:lnL>
                    <a:lnR w="12700" cmpd="sng">
                      <a:noFill/>
                    </a:lnR>
                    <a:lnT w="635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dirty="0">
                          <a:solidFill>
                            <a:schemeClr val="tx1"/>
                          </a:solidFill>
                          <a:latin typeface="+mn-lt"/>
                          <a:cs typeface="Arial" panose="020B0604020202020204" pitchFamily="34" charset="0"/>
                        </a:rPr>
                        <a:t>$347.9</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dirty="0">
                          <a:solidFill>
                            <a:schemeClr val="tx1"/>
                          </a:solidFill>
                          <a:latin typeface="+mn-lt"/>
                          <a:cs typeface="Arial" panose="020B0604020202020204" pitchFamily="34" charset="0"/>
                        </a:rPr>
                        <a:t>$32.3</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56033510"/>
                  </a:ext>
                </a:extLst>
              </a:tr>
            </a:tbl>
          </a:graphicData>
        </a:graphic>
      </p:graphicFrame>
      <p:grpSp>
        <p:nvGrpSpPr>
          <p:cNvPr id="62" name="Group 61">
            <a:extLst>
              <a:ext uri="{FF2B5EF4-FFF2-40B4-BE49-F238E27FC236}">
                <a16:creationId xmlns:a16="http://schemas.microsoft.com/office/drawing/2014/main" id="{927E0054-5B5B-EC4B-A09E-3F7FC622E503}"/>
              </a:ext>
            </a:extLst>
          </p:cNvPr>
          <p:cNvGrpSpPr/>
          <p:nvPr/>
        </p:nvGrpSpPr>
        <p:grpSpPr>
          <a:xfrm>
            <a:off x="7162800" y="2468555"/>
            <a:ext cx="4665664" cy="571500"/>
            <a:chOff x="357188" y="1709738"/>
            <a:chExt cx="5643562" cy="571500"/>
          </a:xfrm>
        </p:grpSpPr>
        <p:sp>
          <p:nvSpPr>
            <p:cNvPr id="63" name="Rectangle 62">
              <a:extLst>
                <a:ext uri="{FF2B5EF4-FFF2-40B4-BE49-F238E27FC236}">
                  <a16:creationId xmlns:a16="http://schemas.microsoft.com/office/drawing/2014/main" id="{3118DFAF-39CE-5745-862B-BCB64EA6DD91}"/>
                </a:ext>
              </a:extLst>
            </p:cNvPr>
            <p:cNvSpPr/>
            <p:nvPr/>
          </p:nvSpPr>
          <p:spPr>
            <a:xfrm>
              <a:off x="357188" y="1709738"/>
              <a:ext cx="5643562" cy="571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91440" bIns="0" numCol="1" spcCol="0" rtlCol="0" fromWordArt="0" anchor="ctr" anchorCtr="0" forceAA="0" compatLnSpc="1">
              <a:prstTxWarp prst="textNoShape">
                <a:avLst/>
              </a:prstTxWarp>
              <a:noAutofit/>
            </a:bodyPr>
            <a:lstStyle/>
            <a:p>
              <a:pPr fontAlgn="t"/>
              <a:r>
                <a:rPr lang="en-US" sz="1600" b="1" cap="all" dirty="0">
                  <a:solidFill>
                    <a:schemeClr val="accent1"/>
                  </a:solidFill>
                  <a:latin typeface="Franklin Gothic Demi" panose="020B0603020102020204" pitchFamily="34" charset="0"/>
                </a:rPr>
                <a:t>Financials</a:t>
              </a:r>
            </a:p>
          </p:txBody>
        </p:sp>
        <p:cxnSp>
          <p:nvCxnSpPr>
            <p:cNvPr id="65" name="Straight Connector 64">
              <a:extLst>
                <a:ext uri="{FF2B5EF4-FFF2-40B4-BE49-F238E27FC236}">
                  <a16:creationId xmlns:a16="http://schemas.microsoft.com/office/drawing/2014/main" id="{7F60275E-635D-8D4F-A28D-73EF64FF0A4F}"/>
                </a:ext>
              </a:extLst>
            </p:cNvPr>
            <p:cNvCxnSpPr>
              <a:cxnSpLocks/>
            </p:cNvCxnSpPr>
            <p:nvPr/>
          </p:nvCxnSpPr>
          <p:spPr>
            <a:xfrm>
              <a:off x="360363" y="2281238"/>
              <a:ext cx="5640387" cy="0"/>
            </a:xfrm>
            <a:prstGeom prst="line">
              <a:avLst/>
            </a:prstGeom>
            <a:ln w="9525">
              <a:solidFill>
                <a:schemeClr val="accent1"/>
              </a:solidFill>
              <a:tailEnd type="none"/>
            </a:ln>
          </p:spPr>
          <p:style>
            <a:lnRef idx="1">
              <a:schemeClr val="accent1"/>
            </a:lnRef>
            <a:fillRef idx="0">
              <a:schemeClr val="accent1"/>
            </a:fillRef>
            <a:effectRef idx="0">
              <a:schemeClr val="accent1"/>
            </a:effectRef>
            <a:fontRef idx="minor">
              <a:schemeClr val="tx1"/>
            </a:fontRef>
          </p:style>
        </p:cxnSp>
      </p:grpSp>
      <p:cxnSp>
        <p:nvCxnSpPr>
          <p:cNvPr id="79" name="Straight Connector 78">
            <a:extLst>
              <a:ext uri="{FF2B5EF4-FFF2-40B4-BE49-F238E27FC236}">
                <a16:creationId xmlns:a16="http://schemas.microsoft.com/office/drawing/2014/main" id="{751B76CA-E7D6-6C4D-845A-1C41F38D6B0A}"/>
              </a:ext>
            </a:extLst>
          </p:cNvPr>
          <p:cNvCxnSpPr>
            <a:cxnSpLocks/>
          </p:cNvCxnSpPr>
          <p:nvPr/>
        </p:nvCxnSpPr>
        <p:spPr>
          <a:xfrm>
            <a:off x="7047029" y="2604281"/>
            <a:ext cx="0" cy="3445819"/>
          </a:xfrm>
          <a:prstGeom prst="line">
            <a:avLst/>
          </a:prstGeom>
          <a:ln w="12700">
            <a:solidFill>
              <a:schemeClr val="bg1">
                <a:lumMod val="85000"/>
              </a:schemeClr>
            </a:solidFill>
            <a:tailEnd type="none"/>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C85DD94C-414D-7F45-AE74-E7D80D8E1214}"/>
              </a:ext>
            </a:extLst>
          </p:cNvPr>
          <p:cNvGrpSpPr/>
          <p:nvPr/>
        </p:nvGrpSpPr>
        <p:grpSpPr>
          <a:xfrm>
            <a:off x="2830826" y="2468555"/>
            <a:ext cx="4096529" cy="1506896"/>
            <a:chOff x="3303787" y="2468555"/>
            <a:chExt cx="2726102" cy="1506896"/>
          </a:xfrm>
        </p:grpSpPr>
        <p:grpSp>
          <p:nvGrpSpPr>
            <p:cNvPr id="80" name="Group 79">
              <a:extLst>
                <a:ext uri="{FF2B5EF4-FFF2-40B4-BE49-F238E27FC236}">
                  <a16:creationId xmlns:a16="http://schemas.microsoft.com/office/drawing/2014/main" id="{22D15B42-2639-864B-8E5B-10734C60B343}"/>
                </a:ext>
              </a:extLst>
            </p:cNvPr>
            <p:cNvGrpSpPr/>
            <p:nvPr/>
          </p:nvGrpSpPr>
          <p:grpSpPr>
            <a:xfrm>
              <a:off x="3305321" y="2468555"/>
              <a:ext cx="2724568" cy="571500"/>
              <a:chOff x="360363" y="1709738"/>
              <a:chExt cx="5640387" cy="571500"/>
            </a:xfrm>
          </p:grpSpPr>
          <p:sp>
            <p:nvSpPr>
              <p:cNvPr id="81" name="Rectangle 80">
                <a:extLst>
                  <a:ext uri="{FF2B5EF4-FFF2-40B4-BE49-F238E27FC236}">
                    <a16:creationId xmlns:a16="http://schemas.microsoft.com/office/drawing/2014/main" id="{F4DA43E9-4834-474B-BB66-D88681117880}"/>
                  </a:ext>
                </a:extLst>
              </p:cNvPr>
              <p:cNvSpPr/>
              <p:nvPr/>
            </p:nvSpPr>
            <p:spPr>
              <a:xfrm>
                <a:off x="1275240" y="1709738"/>
                <a:ext cx="4725510" cy="571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91440" bIns="0" numCol="1" spcCol="0" rtlCol="0" fromWordArt="0" anchor="ctr" anchorCtr="0" forceAA="0" compatLnSpc="1">
                <a:prstTxWarp prst="textNoShape">
                  <a:avLst/>
                </a:prstTxWarp>
                <a:noAutofit/>
              </a:bodyPr>
              <a:lstStyle/>
              <a:p>
                <a:pPr fontAlgn="t"/>
                <a:r>
                  <a:rPr lang="en-US" sz="1600" b="1" cap="all" dirty="0">
                    <a:solidFill>
                      <a:schemeClr val="accent1"/>
                    </a:solidFill>
                    <a:latin typeface="Franklin Gothic Demi" panose="020B0603020102020204" pitchFamily="34" charset="0"/>
                  </a:rPr>
                  <a:t>Competitive Strengths</a:t>
                </a:r>
              </a:p>
            </p:txBody>
          </p:sp>
          <p:cxnSp>
            <p:nvCxnSpPr>
              <p:cNvPr id="82" name="Straight Connector 81">
                <a:extLst>
                  <a:ext uri="{FF2B5EF4-FFF2-40B4-BE49-F238E27FC236}">
                    <a16:creationId xmlns:a16="http://schemas.microsoft.com/office/drawing/2014/main" id="{6BD33C4E-B0C6-D748-B673-500002C185B1}"/>
                  </a:ext>
                </a:extLst>
              </p:cNvPr>
              <p:cNvCxnSpPr>
                <a:cxnSpLocks/>
              </p:cNvCxnSpPr>
              <p:nvPr/>
            </p:nvCxnSpPr>
            <p:spPr>
              <a:xfrm>
                <a:off x="360363" y="2281238"/>
                <a:ext cx="5640387" cy="0"/>
              </a:xfrm>
              <a:prstGeom prst="line">
                <a:avLst/>
              </a:prstGeom>
              <a:ln w="9525">
                <a:solidFill>
                  <a:schemeClr val="accent1"/>
                </a:solidFill>
                <a:tailEnd type="none"/>
              </a:ln>
            </p:spPr>
            <p:style>
              <a:lnRef idx="1">
                <a:schemeClr val="accent1"/>
              </a:lnRef>
              <a:fillRef idx="0">
                <a:schemeClr val="accent1"/>
              </a:fillRef>
              <a:effectRef idx="0">
                <a:schemeClr val="accent1"/>
              </a:effectRef>
              <a:fontRef idx="minor">
                <a:schemeClr val="tx1"/>
              </a:fontRef>
            </p:style>
          </p:cxnSp>
        </p:grpSp>
        <p:sp>
          <p:nvSpPr>
            <p:cNvPr id="20" name="Rectangle 19">
              <a:extLst>
                <a:ext uri="{FF2B5EF4-FFF2-40B4-BE49-F238E27FC236}">
                  <a16:creationId xmlns:a16="http://schemas.microsoft.com/office/drawing/2014/main" id="{53F5B9A0-B3D6-524E-83D5-B3BF513C48B8}"/>
                </a:ext>
              </a:extLst>
            </p:cNvPr>
            <p:cNvSpPr/>
            <p:nvPr/>
          </p:nvSpPr>
          <p:spPr>
            <a:xfrm>
              <a:off x="3303787" y="3109952"/>
              <a:ext cx="2726101" cy="865499"/>
            </a:xfrm>
            <a:prstGeom prst="rect">
              <a:avLst/>
            </a:prstGeom>
          </p:spPr>
          <p:txBody>
            <a:bodyPr lIns="0">
              <a:noAutofit/>
            </a:bodyPr>
            <a:lstStyle/>
            <a:p>
              <a:pPr marL="182880" indent="-182880">
                <a:spcAft>
                  <a:spcPts val="600"/>
                </a:spcAft>
                <a:buFont typeface="Arial" panose="020B0604020202020204" pitchFamily="34" charset="0"/>
                <a:buChar char="•"/>
              </a:pPr>
              <a:r>
                <a:rPr lang="en-US" sz="1200" dirty="0"/>
                <a:t>Passionate and enthusiastic customer base</a:t>
              </a:r>
            </a:p>
            <a:p>
              <a:pPr marL="182880" indent="-182880">
                <a:spcAft>
                  <a:spcPts val="600"/>
                </a:spcAft>
                <a:buFont typeface="Arial" panose="020B0604020202020204" pitchFamily="34" charset="0"/>
                <a:buChar char="•"/>
              </a:pPr>
              <a:r>
                <a:rPr lang="en-US" sz="1200" dirty="0"/>
                <a:t>Entrenched position in the professional market providing stable cash flow</a:t>
              </a:r>
            </a:p>
            <a:p>
              <a:pPr marL="182880" indent="-182880">
                <a:spcAft>
                  <a:spcPts val="600"/>
                </a:spcAft>
                <a:buFont typeface="Arial" panose="020B0604020202020204" pitchFamily="34" charset="0"/>
                <a:buChar char="•"/>
              </a:pPr>
              <a:r>
                <a:rPr lang="en-US" sz="1200" dirty="0"/>
                <a:t>Broad customer base and product portfolio</a:t>
              </a:r>
            </a:p>
          </p:txBody>
        </p:sp>
      </p:grpSp>
      <p:cxnSp>
        <p:nvCxnSpPr>
          <p:cNvPr id="106" name="Straight Connector 105">
            <a:extLst>
              <a:ext uri="{FF2B5EF4-FFF2-40B4-BE49-F238E27FC236}">
                <a16:creationId xmlns:a16="http://schemas.microsoft.com/office/drawing/2014/main" id="{3796AE24-3C60-2A45-8D35-17C223BF69C2}"/>
              </a:ext>
            </a:extLst>
          </p:cNvPr>
          <p:cNvCxnSpPr>
            <a:cxnSpLocks/>
          </p:cNvCxnSpPr>
          <p:nvPr/>
        </p:nvCxnSpPr>
        <p:spPr>
          <a:xfrm>
            <a:off x="2626059" y="2633934"/>
            <a:ext cx="0" cy="3445819"/>
          </a:xfrm>
          <a:prstGeom prst="line">
            <a:avLst/>
          </a:prstGeom>
          <a:ln w="12700">
            <a:solidFill>
              <a:schemeClr val="bg1">
                <a:lumMod val="85000"/>
              </a:schemeClr>
            </a:solidFill>
            <a:tailEnd type="none"/>
          </a:ln>
        </p:spPr>
        <p:style>
          <a:lnRef idx="1">
            <a:schemeClr val="accent1"/>
          </a:lnRef>
          <a:fillRef idx="0">
            <a:schemeClr val="accent1"/>
          </a:fillRef>
          <a:effectRef idx="0">
            <a:schemeClr val="accent1"/>
          </a:effectRef>
          <a:fontRef idx="minor">
            <a:schemeClr val="tx1"/>
          </a:fontRef>
        </p:style>
      </p:cxnSp>
      <p:grpSp>
        <p:nvGrpSpPr>
          <p:cNvPr id="107" name="Group 4">
            <a:extLst>
              <a:ext uri="{FF2B5EF4-FFF2-40B4-BE49-F238E27FC236}">
                <a16:creationId xmlns:a16="http://schemas.microsoft.com/office/drawing/2014/main" id="{5AE1F3EE-844F-1E46-A690-1B5572BA3C02}"/>
              </a:ext>
            </a:extLst>
          </p:cNvPr>
          <p:cNvGrpSpPr>
            <a:grpSpLocks noChangeAspect="1"/>
          </p:cNvGrpSpPr>
          <p:nvPr/>
        </p:nvGrpSpPr>
        <p:grpSpPr bwMode="auto">
          <a:xfrm>
            <a:off x="335836" y="2590131"/>
            <a:ext cx="390745" cy="390745"/>
            <a:chOff x="1704" y="24"/>
            <a:chExt cx="4272" cy="4272"/>
          </a:xfrm>
          <a:solidFill>
            <a:schemeClr val="accent2"/>
          </a:solidFill>
        </p:grpSpPr>
        <p:sp>
          <p:nvSpPr>
            <p:cNvPr id="108" name="Freeform 5">
              <a:extLst>
                <a:ext uri="{FF2B5EF4-FFF2-40B4-BE49-F238E27FC236}">
                  <a16:creationId xmlns:a16="http://schemas.microsoft.com/office/drawing/2014/main" id="{7D6005C7-0542-6D4B-B35D-1FC3252B0393}"/>
                </a:ext>
              </a:extLst>
            </p:cNvPr>
            <p:cNvSpPr>
              <a:spLocks noEditPoints="1"/>
            </p:cNvSpPr>
            <p:nvPr/>
          </p:nvSpPr>
          <p:spPr bwMode="auto">
            <a:xfrm>
              <a:off x="2306" y="630"/>
              <a:ext cx="846" cy="842"/>
            </a:xfrm>
            <a:custGeom>
              <a:avLst/>
              <a:gdLst>
                <a:gd name="T0" fmla="*/ 382 w 846"/>
                <a:gd name="T1" fmla="*/ 840 h 842"/>
                <a:gd name="T2" fmla="*/ 262 w 846"/>
                <a:gd name="T3" fmla="*/ 810 h 842"/>
                <a:gd name="T4" fmla="*/ 154 w 846"/>
                <a:gd name="T5" fmla="*/ 746 h 842"/>
                <a:gd name="T6" fmla="*/ 96 w 846"/>
                <a:gd name="T7" fmla="*/ 688 h 842"/>
                <a:gd name="T8" fmla="*/ 32 w 846"/>
                <a:gd name="T9" fmla="*/ 582 h 842"/>
                <a:gd name="T10" fmla="*/ 2 w 846"/>
                <a:gd name="T11" fmla="*/ 462 h 842"/>
                <a:gd name="T12" fmla="*/ 2 w 846"/>
                <a:gd name="T13" fmla="*/ 378 h 842"/>
                <a:gd name="T14" fmla="*/ 32 w 846"/>
                <a:gd name="T15" fmla="*/ 256 h 842"/>
                <a:gd name="T16" fmla="*/ 96 w 846"/>
                <a:gd name="T17" fmla="*/ 150 h 842"/>
                <a:gd name="T18" fmla="*/ 156 w 846"/>
                <a:gd name="T19" fmla="*/ 92 h 842"/>
                <a:gd name="T20" fmla="*/ 262 w 846"/>
                <a:gd name="T21" fmla="*/ 30 h 842"/>
                <a:gd name="T22" fmla="*/ 382 w 846"/>
                <a:gd name="T23" fmla="*/ 2 h 842"/>
                <a:gd name="T24" fmla="*/ 504 w 846"/>
                <a:gd name="T25" fmla="*/ 8 h 842"/>
                <a:gd name="T26" fmla="*/ 622 w 846"/>
                <a:gd name="T27" fmla="*/ 46 h 842"/>
                <a:gd name="T28" fmla="*/ 722 w 846"/>
                <a:gd name="T29" fmla="*/ 120 h 842"/>
                <a:gd name="T30" fmla="*/ 776 w 846"/>
                <a:gd name="T31" fmla="*/ 186 h 842"/>
                <a:gd name="T32" fmla="*/ 830 w 846"/>
                <a:gd name="T33" fmla="*/ 298 h 842"/>
                <a:gd name="T34" fmla="*/ 846 w 846"/>
                <a:gd name="T35" fmla="*/ 420 h 842"/>
                <a:gd name="T36" fmla="*/ 830 w 846"/>
                <a:gd name="T37" fmla="*/ 540 h 842"/>
                <a:gd name="T38" fmla="*/ 776 w 846"/>
                <a:gd name="T39" fmla="*/ 652 h 842"/>
                <a:gd name="T40" fmla="*/ 722 w 846"/>
                <a:gd name="T41" fmla="*/ 718 h 842"/>
                <a:gd name="T42" fmla="*/ 622 w 846"/>
                <a:gd name="T43" fmla="*/ 794 h 842"/>
                <a:gd name="T44" fmla="*/ 506 w 846"/>
                <a:gd name="T45" fmla="*/ 834 h 842"/>
                <a:gd name="T46" fmla="*/ 424 w 846"/>
                <a:gd name="T47" fmla="*/ 842 h 842"/>
                <a:gd name="T48" fmla="*/ 404 w 846"/>
                <a:gd name="T49" fmla="*/ 232 h 842"/>
                <a:gd name="T50" fmla="*/ 352 w 846"/>
                <a:gd name="T51" fmla="*/ 246 h 842"/>
                <a:gd name="T52" fmla="*/ 304 w 846"/>
                <a:gd name="T53" fmla="*/ 274 h 842"/>
                <a:gd name="T54" fmla="*/ 278 w 846"/>
                <a:gd name="T55" fmla="*/ 300 h 842"/>
                <a:gd name="T56" fmla="*/ 250 w 846"/>
                <a:gd name="T57" fmla="*/ 348 h 842"/>
                <a:gd name="T58" fmla="*/ 236 w 846"/>
                <a:gd name="T59" fmla="*/ 400 h 842"/>
                <a:gd name="T60" fmla="*/ 236 w 846"/>
                <a:gd name="T61" fmla="*/ 438 h 842"/>
                <a:gd name="T62" fmla="*/ 250 w 846"/>
                <a:gd name="T63" fmla="*/ 492 h 842"/>
                <a:gd name="T64" fmla="*/ 278 w 846"/>
                <a:gd name="T65" fmla="*/ 538 h 842"/>
                <a:gd name="T66" fmla="*/ 304 w 846"/>
                <a:gd name="T67" fmla="*/ 564 h 842"/>
                <a:gd name="T68" fmla="*/ 352 w 846"/>
                <a:gd name="T69" fmla="*/ 592 h 842"/>
                <a:gd name="T70" fmla="*/ 406 w 846"/>
                <a:gd name="T71" fmla="*/ 604 h 842"/>
                <a:gd name="T72" fmla="*/ 460 w 846"/>
                <a:gd name="T73" fmla="*/ 602 h 842"/>
                <a:gd name="T74" fmla="*/ 512 w 846"/>
                <a:gd name="T75" fmla="*/ 584 h 842"/>
                <a:gd name="T76" fmla="*/ 556 w 846"/>
                <a:gd name="T77" fmla="*/ 552 h 842"/>
                <a:gd name="T78" fmla="*/ 580 w 846"/>
                <a:gd name="T79" fmla="*/ 522 h 842"/>
                <a:gd name="T80" fmla="*/ 604 w 846"/>
                <a:gd name="T81" fmla="*/ 472 h 842"/>
                <a:gd name="T82" fmla="*/ 612 w 846"/>
                <a:gd name="T83" fmla="*/ 420 h 842"/>
                <a:gd name="T84" fmla="*/ 604 w 846"/>
                <a:gd name="T85" fmla="*/ 366 h 842"/>
                <a:gd name="T86" fmla="*/ 580 w 846"/>
                <a:gd name="T87" fmla="*/ 316 h 842"/>
                <a:gd name="T88" fmla="*/ 556 w 846"/>
                <a:gd name="T89" fmla="*/ 286 h 842"/>
                <a:gd name="T90" fmla="*/ 512 w 846"/>
                <a:gd name="T91" fmla="*/ 252 h 842"/>
                <a:gd name="T92" fmla="*/ 460 w 846"/>
                <a:gd name="T93" fmla="*/ 234 h 842"/>
                <a:gd name="T94" fmla="*/ 424 w 846"/>
                <a:gd name="T95" fmla="*/ 230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46" h="842">
                  <a:moveTo>
                    <a:pt x="424" y="842"/>
                  </a:moveTo>
                  <a:lnTo>
                    <a:pt x="424" y="842"/>
                  </a:lnTo>
                  <a:lnTo>
                    <a:pt x="382" y="840"/>
                  </a:lnTo>
                  <a:lnTo>
                    <a:pt x="340" y="834"/>
                  </a:lnTo>
                  <a:lnTo>
                    <a:pt x="300" y="824"/>
                  </a:lnTo>
                  <a:lnTo>
                    <a:pt x="262" y="810"/>
                  </a:lnTo>
                  <a:lnTo>
                    <a:pt x="224" y="794"/>
                  </a:lnTo>
                  <a:lnTo>
                    <a:pt x="188" y="772"/>
                  </a:lnTo>
                  <a:lnTo>
                    <a:pt x="154" y="746"/>
                  </a:lnTo>
                  <a:lnTo>
                    <a:pt x="124" y="718"/>
                  </a:lnTo>
                  <a:lnTo>
                    <a:pt x="124" y="718"/>
                  </a:lnTo>
                  <a:lnTo>
                    <a:pt x="96" y="688"/>
                  </a:lnTo>
                  <a:lnTo>
                    <a:pt x="70" y="654"/>
                  </a:lnTo>
                  <a:lnTo>
                    <a:pt x="50" y="618"/>
                  </a:lnTo>
                  <a:lnTo>
                    <a:pt x="32" y="582"/>
                  </a:lnTo>
                  <a:lnTo>
                    <a:pt x="18" y="542"/>
                  </a:lnTo>
                  <a:lnTo>
                    <a:pt x="8" y="502"/>
                  </a:lnTo>
                  <a:lnTo>
                    <a:pt x="2" y="462"/>
                  </a:lnTo>
                  <a:lnTo>
                    <a:pt x="0" y="420"/>
                  </a:lnTo>
                  <a:lnTo>
                    <a:pt x="0" y="420"/>
                  </a:lnTo>
                  <a:lnTo>
                    <a:pt x="2" y="378"/>
                  </a:lnTo>
                  <a:lnTo>
                    <a:pt x="8" y="336"/>
                  </a:lnTo>
                  <a:lnTo>
                    <a:pt x="18" y="296"/>
                  </a:lnTo>
                  <a:lnTo>
                    <a:pt x="32" y="256"/>
                  </a:lnTo>
                  <a:lnTo>
                    <a:pt x="50" y="220"/>
                  </a:lnTo>
                  <a:lnTo>
                    <a:pt x="70" y="184"/>
                  </a:lnTo>
                  <a:lnTo>
                    <a:pt x="96" y="150"/>
                  </a:lnTo>
                  <a:lnTo>
                    <a:pt x="124" y="120"/>
                  </a:lnTo>
                  <a:lnTo>
                    <a:pt x="124" y="120"/>
                  </a:lnTo>
                  <a:lnTo>
                    <a:pt x="156" y="92"/>
                  </a:lnTo>
                  <a:lnTo>
                    <a:pt x="188" y="68"/>
                  </a:lnTo>
                  <a:lnTo>
                    <a:pt x="224" y="46"/>
                  </a:lnTo>
                  <a:lnTo>
                    <a:pt x="262" y="30"/>
                  </a:lnTo>
                  <a:lnTo>
                    <a:pt x="302" y="16"/>
                  </a:lnTo>
                  <a:lnTo>
                    <a:pt x="342" y="8"/>
                  </a:lnTo>
                  <a:lnTo>
                    <a:pt x="382" y="2"/>
                  </a:lnTo>
                  <a:lnTo>
                    <a:pt x="424" y="0"/>
                  </a:lnTo>
                  <a:lnTo>
                    <a:pt x="464" y="2"/>
                  </a:lnTo>
                  <a:lnTo>
                    <a:pt x="504" y="8"/>
                  </a:lnTo>
                  <a:lnTo>
                    <a:pt x="544" y="16"/>
                  </a:lnTo>
                  <a:lnTo>
                    <a:pt x="584" y="30"/>
                  </a:lnTo>
                  <a:lnTo>
                    <a:pt x="622" y="46"/>
                  </a:lnTo>
                  <a:lnTo>
                    <a:pt x="658" y="66"/>
                  </a:lnTo>
                  <a:lnTo>
                    <a:pt x="692" y="92"/>
                  </a:lnTo>
                  <a:lnTo>
                    <a:pt x="722" y="120"/>
                  </a:lnTo>
                  <a:lnTo>
                    <a:pt x="722" y="120"/>
                  </a:lnTo>
                  <a:lnTo>
                    <a:pt x="752" y="152"/>
                  </a:lnTo>
                  <a:lnTo>
                    <a:pt x="776" y="186"/>
                  </a:lnTo>
                  <a:lnTo>
                    <a:pt x="798" y="222"/>
                  </a:lnTo>
                  <a:lnTo>
                    <a:pt x="816" y="260"/>
                  </a:lnTo>
                  <a:lnTo>
                    <a:pt x="830" y="298"/>
                  </a:lnTo>
                  <a:lnTo>
                    <a:pt x="838" y="338"/>
                  </a:lnTo>
                  <a:lnTo>
                    <a:pt x="844" y="378"/>
                  </a:lnTo>
                  <a:lnTo>
                    <a:pt x="846" y="420"/>
                  </a:lnTo>
                  <a:lnTo>
                    <a:pt x="844" y="460"/>
                  </a:lnTo>
                  <a:lnTo>
                    <a:pt x="838" y="500"/>
                  </a:lnTo>
                  <a:lnTo>
                    <a:pt x="830" y="540"/>
                  </a:lnTo>
                  <a:lnTo>
                    <a:pt x="816" y="578"/>
                  </a:lnTo>
                  <a:lnTo>
                    <a:pt x="798" y="616"/>
                  </a:lnTo>
                  <a:lnTo>
                    <a:pt x="776" y="652"/>
                  </a:lnTo>
                  <a:lnTo>
                    <a:pt x="752" y="686"/>
                  </a:lnTo>
                  <a:lnTo>
                    <a:pt x="722" y="718"/>
                  </a:lnTo>
                  <a:lnTo>
                    <a:pt x="722" y="718"/>
                  </a:lnTo>
                  <a:lnTo>
                    <a:pt x="692" y="748"/>
                  </a:lnTo>
                  <a:lnTo>
                    <a:pt x="658" y="772"/>
                  </a:lnTo>
                  <a:lnTo>
                    <a:pt x="622" y="794"/>
                  </a:lnTo>
                  <a:lnTo>
                    <a:pt x="586" y="810"/>
                  </a:lnTo>
                  <a:lnTo>
                    <a:pt x="546" y="824"/>
                  </a:lnTo>
                  <a:lnTo>
                    <a:pt x="506" y="834"/>
                  </a:lnTo>
                  <a:lnTo>
                    <a:pt x="466" y="840"/>
                  </a:lnTo>
                  <a:lnTo>
                    <a:pt x="424" y="842"/>
                  </a:lnTo>
                  <a:lnTo>
                    <a:pt x="424" y="842"/>
                  </a:lnTo>
                  <a:close/>
                  <a:moveTo>
                    <a:pt x="424" y="230"/>
                  </a:moveTo>
                  <a:lnTo>
                    <a:pt x="424" y="230"/>
                  </a:lnTo>
                  <a:lnTo>
                    <a:pt x="404" y="232"/>
                  </a:lnTo>
                  <a:lnTo>
                    <a:pt x="386" y="234"/>
                  </a:lnTo>
                  <a:lnTo>
                    <a:pt x="368" y="238"/>
                  </a:lnTo>
                  <a:lnTo>
                    <a:pt x="352" y="246"/>
                  </a:lnTo>
                  <a:lnTo>
                    <a:pt x="334" y="252"/>
                  </a:lnTo>
                  <a:lnTo>
                    <a:pt x="320" y="262"/>
                  </a:lnTo>
                  <a:lnTo>
                    <a:pt x="304" y="274"/>
                  </a:lnTo>
                  <a:lnTo>
                    <a:pt x="290" y="286"/>
                  </a:lnTo>
                  <a:lnTo>
                    <a:pt x="290" y="286"/>
                  </a:lnTo>
                  <a:lnTo>
                    <a:pt x="278" y="300"/>
                  </a:lnTo>
                  <a:lnTo>
                    <a:pt x="266" y="314"/>
                  </a:lnTo>
                  <a:lnTo>
                    <a:pt x="258" y="330"/>
                  </a:lnTo>
                  <a:lnTo>
                    <a:pt x="250" y="348"/>
                  </a:lnTo>
                  <a:lnTo>
                    <a:pt x="244" y="364"/>
                  </a:lnTo>
                  <a:lnTo>
                    <a:pt x="238" y="382"/>
                  </a:lnTo>
                  <a:lnTo>
                    <a:pt x="236" y="400"/>
                  </a:lnTo>
                  <a:lnTo>
                    <a:pt x="236" y="420"/>
                  </a:lnTo>
                  <a:lnTo>
                    <a:pt x="236" y="420"/>
                  </a:lnTo>
                  <a:lnTo>
                    <a:pt x="236" y="438"/>
                  </a:lnTo>
                  <a:lnTo>
                    <a:pt x="238" y="456"/>
                  </a:lnTo>
                  <a:lnTo>
                    <a:pt x="244" y="474"/>
                  </a:lnTo>
                  <a:lnTo>
                    <a:pt x="250" y="492"/>
                  </a:lnTo>
                  <a:lnTo>
                    <a:pt x="258" y="508"/>
                  </a:lnTo>
                  <a:lnTo>
                    <a:pt x="266" y="524"/>
                  </a:lnTo>
                  <a:lnTo>
                    <a:pt x="278" y="538"/>
                  </a:lnTo>
                  <a:lnTo>
                    <a:pt x="290" y="552"/>
                  </a:lnTo>
                  <a:lnTo>
                    <a:pt x="290" y="552"/>
                  </a:lnTo>
                  <a:lnTo>
                    <a:pt x="304" y="564"/>
                  </a:lnTo>
                  <a:lnTo>
                    <a:pt x="320" y="576"/>
                  </a:lnTo>
                  <a:lnTo>
                    <a:pt x="336" y="584"/>
                  </a:lnTo>
                  <a:lnTo>
                    <a:pt x="352" y="592"/>
                  </a:lnTo>
                  <a:lnTo>
                    <a:pt x="370" y="598"/>
                  </a:lnTo>
                  <a:lnTo>
                    <a:pt x="386" y="602"/>
                  </a:lnTo>
                  <a:lnTo>
                    <a:pt x="406" y="604"/>
                  </a:lnTo>
                  <a:lnTo>
                    <a:pt x="424" y="606"/>
                  </a:lnTo>
                  <a:lnTo>
                    <a:pt x="442" y="604"/>
                  </a:lnTo>
                  <a:lnTo>
                    <a:pt x="460" y="602"/>
                  </a:lnTo>
                  <a:lnTo>
                    <a:pt x="478" y="598"/>
                  </a:lnTo>
                  <a:lnTo>
                    <a:pt x="494" y="592"/>
                  </a:lnTo>
                  <a:lnTo>
                    <a:pt x="512" y="584"/>
                  </a:lnTo>
                  <a:lnTo>
                    <a:pt x="528" y="576"/>
                  </a:lnTo>
                  <a:lnTo>
                    <a:pt x="542" y="564"/>
                  </a:lnTo>
                  <a:lnTo>
                    <a:pt x="556" y="552"/>
                  </a:lnTo>
                  <a:lnTo>
                    <a:pt x="556" y="552"/>
                  </a:lnTo>
                  <a:lnTo>
                    <a:pt x="570" y="538"/>
                  </a:lnTo>
                  <a:lnTo>
                    <a:pt x="580" y="522"/>
                  </a:lnTo>
                  <a:lnTo>
                    <a:pt x="590" y="506"/>
                  </a:lnTo>
                  <a:lnTo>
                    <a:pt x="598" y="490"/>
                  </a:lnTo>
                  <a:lnTo>
                    <a:pt x="604" y="472"/>
                  </a:lnTo>
                  <a:lnTo>
                    <a:pt x="608" y="456"/>
                  </a:lnTo>
                  <a:lnTo>
                    <a:pt x="610" y="438"/>
                  </a:lnTo>
                  <a:lnTo>
                    <a:pt x="612" y="420"/>
                  </a:lnTo>
                  <a:lnTo>
                    <a:pt x="610" y="402"/>
                  </a:lnTo>
                  <a:lnTo>
                    <a:pt x="608" y="384"/>
                  </a:lnTo>
                  <a:lnTo>
                    <a:pt x="604" y="366"/>
                  </a:lnTo>
                  <a:lnTo>
                    <a:pt x="598" y="348"/>
                  </a:lnTo>
                  <a:lnTo>
                    <a:pt x="590" y="332"/>
                  </a:lnTo>
                  <a:lnTo>
                    <a:pt x="580" y="316"/>
                  </a:lnTo>
                  <a:lnTo>
                    <a:pt x="570" y="300"/>
                  </a:lnTo>
                  <a:lnTo>
                    <a:pt x="556" y="286"/>
                  </a:lnTo>
                  <a:lnTo>
                    <a:pt x="556" y="286"/>
                  </a:lnTo>
                  <a:lnTo>
                    <a:pt x="542" y="274"/>
                  </a:lnTo>
                  <a:lnTo>
                    <a:pt x="528" y="262"/>
                  </a:lnTo>
                  <a:lnTo>
                    <a:pt x="512" y="252"/>
                  </a:lnTo>
                  <a:lnTo>
                    <a:pt x="496" y="246"/>
                  </a:lnTo>
                  <a:lnTo>
                    <a:pt x="478" y="238"/>
                  </a:lnTo>
                  <a:lnTo>
                    <a:pt x="460" y="234"/>
                  </a:lnTo>
                  <a:lnTo>
                    <a:pt x="442" y="232"/>
                  </a:lnTo>
                  <a:lnTo>
                    <a:pt x="424" y="230"/>
                  </a:lnTo>
                  <a:lnTo>
                    <a:pt x="424" y="230"/>
                  </a:lnTo>
                  <a:close/>
                </a:path>
              </a:pathLst>
            </a:custGeom>
            <a:grpFill/>
            <a:ln>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9" name="Freeform 6">
              <a:extLst>
                <a:ext uri="{FF2B5EF4-FFF2-40B4-BE49-F238E27FC236}">
                  <a16:creationId xmlns:a16="http://schemas.microsoft.com/office/drawing/2014/main" id="{81E627CC-5C08-A44D-8496-B81E429F6FB6}"/>
                </a:ext>
              </a:extLst>
            </p:cNvPr>
            <p:cNvSpPr>
              <a:spLocks/>
            </p:cNvSpPr>
            <p:nvPr/>
          </p:nvSpPr>
          <p:spPr bwMode="auto">
            <a:xfrm>
              <a:off x="3574" y="1462"/>
              <a:ext cx="1274" cy="1274"/>
            </a:xfrm>
            <a:custGeom>
              <a:avLst/>
              <a:gdLst>
                <a:gd name="T0" fmla="*/ 1158 w 1274"/>
                <a:gd name="T1" fmla="*/ 1274 h 1274"/>
                <a:gd name="T2" fmla="*/ 1158 w 1274"/>
                <a:gd name="T3" fmla="*/ 1274 h 1274"/>
                <a:gd name="T4" fmla="*/ 1134 w 1274"/>
                <a:gd name="T5" fmla="*/ 1272 h 1274"/>
                <a:gd name="T6" fmla="*/ 1112 w 1274"/>
                <a:gd name="T7" fmla="*/ 1266 h 1274"/>
                <a:gd name="T8" fmla="*/ 1092 w 1274"/>
                <a:gd name="T9" fmla="*/ 1254 h 1274"/>
                <a:gd name="T10" fmla="*/ 1082 w 1274"/>
                <a:gd name="T11" fmla="*/ 1248 h 1274"/>
                <a:gd name="T12" fmla="*/ 1074 w 1274"/>
                <a:gd name="T13" fmla="*/ 1240 h 1274"/>
                <a:gd name="T14" fmla="*/ 34 w 1274"/>
                <a:gd name="T15" fmla="*/ 200 h 1274"/>
                <a:gd name="T16" fmla="*/ 34 w 1274"/>
                <a:gd name="T17" fmla="*/ 200 h 1274"/>
                <a:gd name="T18" fmla="*/ 26 w 1274"/>
                <a:gd name="T19" fmla="*/ 192 h 1274"/>
                <a:gd name="T20" fmla="*/ 20 w 1274"/>
                <a:gd name="T21" fmla="*/ 182 h 1274"/>
                <a:gd name="T22" fmla="*/ 10 w 1274"/>
                <a:gd name="T23" fmla="*/ 162 h 1274"/>
                <a:gd name="T24" fmla="*/ 2 w 1274"/>
                <a:gd name="T25" fmla="*/ 140 h 1274"/>
                <a:gd name="T26" fmla="*/ 0 w 1274"/>
                <a:gd name="T27" fmla="*/ 118 h 1274"/>
                <a:gd name="T28" fmla="*/ 2 w 1274"/>
                <a:gd name="T29" fmla="*/ 94 h 1274"/>
                <a:gd name="T30" fmla="*/ 10 w 1274"/>
                <a:gd name="T31" fmla="*/ 74 h 1274"/>
                <a:gd name="T32" fmla="*/ 20 w 1274"/>
                <a:gd name="T33" fmla="*/ 52 h 1274"/>
                <a:gd name="T34" fmla="*/ 26 w 1274"/>
                <a:gd name="T35" fmla="*/ 44 h 1274"/>
                <a:gd name="T36" fmla="*/ 34 w 1274"/>
                <a:gd name="T37" fmla="*/ 34 h 1274"/>
                <a:gd name="T38" fmla="*/ 34 w 1274"/>
                <a:gd name="T39" fmla="*/ 34 h 1274"/>
                <a:gd name="T40" fmla="*/ 44 w 1274"/>
                <a:gd name="T41" fmla="*/ 26 h 1274"/>
                <a:gd name="T42" fmla="*/ 54 w 1274"/>
                <a:gd name="T43" fmla="*/ 20 h 1274"/>
                <a:gd name="T44" fmla="*/ 74 w 1274"/>
                <a:gd name="T45" fmla="*/ 8 h 1274"/>
                <a:gd name="T46" fmla="*/ 96 w 1274"/>
                <a:gd name="T47" fmla="*/ 2 h 1274"/>
                <a:gd name="T48" fmla="*/ 118 w 1274"/>
                <a:gd name="T49" fmla="*/ 0 h 1274"/>
                <a:gd name="T50" fmla="*/ 140 w 1274"/>
                <a:gd name="T51" fmla="*/ 2 h 1274"/>
                <a:gd name="T52" fmla="*/ 162 w 1274"/>
                <a:gd name="T53" fmla="*/ 8 h 1274"/>
                <a:gd name="T54" fmla="*/ 182 w 1274"/>
                <a:gd name="T55" fmla="*/ 20 h 1274"/>
                <a:gd name="T56" fmla="*/ 192 w 1274"/>
                <a:gd name="T57" fmla="*/ 26 h 1274"/>
                <a:gd name="T58" fmla="*/ 202 w 1274"/>
                <a:gd name="T59" fmla="*/ 34 h 1274"/>
                <a:gd name="T60" fmla="*/ 1240 w 1274"/>
                <a:gd name="T61" fmla="*/ 1074 h 1274"/>
                <a:gd name="T62" fmla="*/ 1240 w 1274"/>
                <a:gd name="T63" fmla="*/ 1074 h 1274"/>
                <a:gd name="T64" fmla="*/ 1248 w 1274"/>
                <a:gd name="T65" fmla="*/ 1082 h 1274"/>
                <a:gd name="T66" fmla="*/ 1256 w 1274"/>
                <a:gd name="T67" fmla="*/ 1092 h 1274"/>
                <a:gd name="T68" fmla="*/ 1266 w 1274"/>
                <a:gd name="T69" fmla="*/ 1112 h 1274"/>
                <a:gd name="T70" fmla="*/ 1272 w 1274"/>
                <a:gd name="T71" fmla="*/ 1134 h 1274"/>
                <a:gd name="T72" fmla="*/ 1274 w 1274"/>
                <a:gd name="T73" fmla="*/ 1156 h 1274"/>
                <a:gd name="T74" fmla="*/ 1272 w 1274"/>
                <a:gd name="T75" fmla="*/ 1178 h 1274"/>
                <a:gd name="T76" fmla="*/ 1266 w 1274"/>
                <a:gd name="T77" fmla="*/ 1200 h 1274"/>
                <a:gd name="T78" fmla="*/ 1256 w 1274"/>
                <a:gd name="T79" fmla="*/ 1222 h 1274"/>
                <a:gd name="T80" fmla="*/ 1248 w 1274"/>
                <a:gd name="T81" fmla="*/ 1230 h 1274"/>
                <a:gd name="T82" fmla="*/ 1240 w 1274"/>
                <a:gd name="T83" fmla="*/ 1240 h 1274"/>
                <a:gd name="T84" fmla="*/ 1240 w 1274"/>
                <a:gd name="T85" fmla="*/ 1240 h 1274"/>
                <a:gd name="T86" fmla="*/ 1232 w 1274"/>
                <a:gd name="T87" fmla="*/ 1248 h 1274"/>
                <a:gd name="T88" fmla="*/ 1222 w 1274"/>
                <a:gd name="T89" fmla="*/ 1254 h 1274"/>
                <a:gd name="T90" fmla="*/ 1202 w 1274"/>
                <a:gd name="T91" fmla="*/ 1266 h 1274"/>
                <a:gd name="T92" fmla="*/ 1180 w 1274"/>
                <a:gd name="T93" fmla="*/ 1272 h 1274"/>
                <a:gd name="T94" fmla="*/ 1158 w 1274"/>
                <a:gd name="T95" fmla="*/ 1274 h 1274"/>
                <a:gd name="T96" fmla="*/ 1158 w 1274"/>
                <a:gd name="T97" fmla="*/ 1274 h 1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74" h="1274">
                  <a:moveTo>
                    <a:pt x="1158" y="1274"/>
                  </a:moveTo>
                  <a:lnTo>
                    <a:pt x="1158" y="1274"/>
                  </a:lnTo>
                  <a:lnTo>
                    <a:pt x="1134" y="1272"/>
                  </a:lnTo>
                  <a:lnTo>
                    <a:pt x="1112" y="1266"/>
                  </a:lnTo>
                  <a:lnTo>
                    <a:pt x="1092" y="1254"/>
                  </a:lnTo>
                  <a:lnTo>
                    <a:pt x="1082" y="1248"/>
                  </a:lnTo>
                  <a:lnTo>
                    <a:pt x="1074" y="1240"/>
                  </a:lnTo>
                  <a:lnTo>
                    <a:pt x="34" y="200"/>
                  </a:lnTo>
                  <a:lnTo>
                    <a:pt x="34" y="200"/>
                  </a:lnTo>
                  <a:lnTo>
                    <a:pt x="26" y="192"/>
                  </a:lnTo>
                  <a:lnTo>
                    <a:pt x="20" y="182"/>
                  </a:lnTo>
                  <a:lnTo>
                    <a:pt x="10" y="162"/>
                  </a:lnTo>
                  <a:lnTo>
                    <a:pt x="2" y="140"/>
                  </a:lnTo>
                  <a:lnTo>
                    <a:pt x="0" y="118"/>
                  </a:lnTo>
                  <a:lnTo>
                    <a:pt x="2" y="94"/>
                  </a:lnTo>
                  <a:lnTo>
                    <a:pt x="10" y="74"/>
                  </a:lnTo>
                  <a:lnTo>
                    <a:pt x="20" y="52"/>
                  </a:lnTo>
                  <a:lnTo>
                    <a:pt x="26" y="44"/>
                  </a:lnTo>
                  <a:lnTo>
                    <a:pt x="34" y="34"/>
                  </a:lnTo>
                  <a:lnTo>
                    <a:pt x="34" y="34"/>
                  </a:lnTo>
                  <a:lnTo>
                    <a:pt x="44" y="26"/>
                  </a:lnTo>
                  <a:lnTo>
                    <a:pt x="54" y="20"/>
                  </a:lnTo>
                  <a:lnTo>
                    <a:pt x="74" y="8"/>
                  </a:lnTo>
                  <a:lnTo>
                    <a:pt x="96" y="2"/>
                  </a:lnTo>
                  <a:lnTo>
                    <a:pt x="118" y="0"/>
                  </a:lnTo>
                  <a:lnTo>
                    <a:pt x="140" y="2"/>
                  </a:lnTo>
                  <a:lnTo>
                    <a:pt x="162" y="8"/>
                  </a:lnTo>
                  <a:lnTo>
                    <a:pt x="182" y="20"/>
                  </a:lnTo>
                  <a:lnTo>
                    <a:pt x="192" y="26"/>
                  </a:lnTo>
                  <a:lnTo>
                    <a:pt x="202" y="34"/>
                  </a:lnTo>
                  <a:lnTo>
                    <a:pt x="1240" y="1074"/>
                  </a:lnTo>
                  <a:lnTo>
                    <a:pt x="1240" y="1074"/>
                  </a:lnTo>
                  <a:lnTo>
                    <a:pt x="1248" y="1082"/>
                  </a:lnTo>
                  <a:lnTo>
                    <a:pt x="1256" y="1092"/>
                  </a:lnTo>
                  <a:lnTo>
                    <a:pt x="1266" y="1112"/>
                  </a:lnTo>
                  <a:lnTo>
                    <a:pt x="1272" y="1134"/>
                  </a:lnTo>
                  <a:lnTo>
                    <a:pt x="1274" y="1156"/>
                  </a:lnTo>
                  <a:lnTo>
                    <a:pt x="1272" y="1178"/>
                  </a:lnTo>
                  <a:lnTo>
                    <a:pt x="1266" y="1200"/>
                  </a:lnTo>
                  <a:lnTo>
                    <a:pt x="1256" y="1222"/>
                  </a:lnTo>
                  <a:lnTo>
                    <a:pt x="1248" y="1230"/>
                  </a:lnTo>
                  <a:lnTo>
                    <a:pt x="1240" y="1240"/>
                  </a:lnTo>
                  <a:lnTo>
                    <a:pt x="1240" y="1240"/>
                  </a:lnTo>
                  <a:lnTo>
                    <a:pt x="1232" y="1248"/>
                  </a:lnTo>
                  <a:lnTo>
                    <a:pt x="1222" y="1254"/>
                  </a:lnTo>
                  <a:lnTo>
                    <a:pt x="1202" y="1266"/>
                  </a:lnTo>
                  <a:lnTo>
                    <a:pt x="1180" y="1272"/>
                  </a:lnTo>
                  <a:lnTo>
                    <a:pt x="1158" y="1274"/>
                  </a:lnTo>
                  <a:lnTo>
                    <a:pt x="1158" y="1274"/>
                  </a:lnTo>
                  <a:close/>
                </a:path>
              </a:pathLst>
            </a:custGeom>
            <a:grpFill/>
            <a:ln>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0" name="Freeform 7">
              <a:extLst>
                <a:ext uri="{FF2B5EF4-FFF2-40B4-BE49-F238E27FC236}">
                  <a16:creationId xmlns:a16="http://schemas.microsoft.com/office/drawing/2014/main" id="{D996A5B5-3411-6040-A59A-47E248593588}"/>
                </a:ext>
              </a:extLst>
            </p:cNvPr>
            <p:cNvSpPr>
              <a:spLocks/>
            </p:cNvSpPr>
            <p:nvPr/>
          </p:nvSpPr>
          <p:spPr bwMode="auto">
            <a:xfrm>
              <a:off x="3142" y="1894"/>
              <a:ext cx="1274" cy="1274"/>
            </a:xfrm>
            <a:custGeom>
              <a:avLst/>
              <a:gdLst>
                <a:gd name="T0" fmla="*/ 1156 w 1274"/>
                <a:gd name="T1" fmla="*/ 1274 h 1274"/>
                <a:gd name="T2" fmla="*/ 1156 w 1274"/>
                <a:gd name="T3" fmla="*/ 1274 h 1274"/>
                <a:gd name="T4" fmla="*/ 1134 w 1274"/>
                <a:gd name="T5" fmla="*/ 1272 h 1274"/>
                <a:gd name="T6" fmla="*/ 1112 w 1274"/>
                <a:gd name="T7" fmla="*/ 1266 h 1274"/>
                <a:gd name="T8" fmla="*/ 1092 w 1274"/>
                <a:gd name="T9" fmla="*/ 1256 h 1274"/>
                <a:gd name="T10" fmla="*/ 1082 w 1274"/>
                <a:gd name="T11" fmla="*/ 1248 h 1274"/>
                <a:gd name="T12" fmla="*/ 1074 w 1274"/>
                <a:gd name="T13" fmla="*/ 1240 h 1274"/>
                <a:gd name="T14" fmla="*/ 34 w 1274"/>
                <a:gd name="T15" fmla="*/ 202 h 1274"/>
                <a:gd name="T16" fmla="*/ 34 w 1274"/>
                <a:gd name="T17" fmla="*/ 202 h 1274"/>
                <a:gd name="T18" fmla="*/ 26 w 1274"/>
                <a:gd name="T19" fmla="*/ 192 h 1274"/>
                <a:gd name="T20" fmla="*/ 20 w 1274"/>
                <a:gd name="T21" fmla="*/ 182 h 1274"/>
                <a:gd name="T22" fmla="*/ 8 w 1274"/>
                <a:gd name="T23" fmla="*/ 162 h 1274"/>
                <a:gd name="T24" fmla="*/ 2 w 1274"/>
                <a:gd name="T25" fmla="*/ 140 h 1274"/>
                <a:gd name="T26" fmla="*/ 0 w 1274"/>
                <a:gd name="T27" fmla="*/ 118 h 1274"/>
                <a:gd name="T28" fmla="*/ 2 w 1274"/>
                <a:gd name="T29" fmla="*/ 96 h 1274"/>
                <a:gd name="T30" fmla="*/ 8 w 1274"/>
                <a:gd name="T31" fmla="*/ 74 h 1274"/>
                <a:gd name="T32" fmla="*/ 20 w 1274"/>
                <a:gd name="T33" fmla="*/ 54 h 1274"/>
                <a:gd name="T34" fmla="*/ 26 w 1274"/>
                <a:gd name="T35" fmla="*/ 44 h 1274"/>
                <a:gd name="T36" fmla="*/ 34 w 1274"/>
                <a:gd name="T37" fmla="*/ 34 h 1274"/>
                <a:gd name="T38" fmla="*/ 34 w 1274"/>
                <a:gd name="T39" fmla="*/ 34 h 1274"/>
                <a:gd name="T40" fmla="*/ 44 w 1274"/>
                <a:gd name="T41" fmla="*/ 26 h 1274"/>
                <a:gd name="T42" fmla="*/ 52 w 1274"/>
                <a:gd name="T43" fmla="*/ 20 h 1274"/>
                <a:gd name="T44" fmla="*/ 74 w 1274"/>
                <a:gd name="T45" fmla="*/ 10 h 1274"/>
                <a:gd name="T46" fmla="*/ 96 w 1274"/>
                <a:gd name="T47" fmla="*/ 2 h 1274"/>
                <a:gd name="T48" fmla="*/ 118 w 1274"/>
                <a:gd name="T49" fmla="*/ 0 h 1274"/>
                <a:gd name="T50" fmla="*/ 140 w 1274"/>
                <a:gd name="T51" fmla="*/ 2 h 1274"/>
                <a:gd name="T52" fmla="*/ 162 w 1274"/>
                <a:gd name="T53" fmla="*/ 10 h 1274"/>
                <a:gd name="T54" fmla="*/ 182 w 1274"/>
                <a:gd name="T55" fmla="*/ 20 h 1274"/>
                <a:gd name="T56" fmla="*/ 192 w 1274"/>
                <a:gd name="T57" fmla="*/ 26 h 1274"/>
                <a:gd name="T58" fmla="*/ 200 w 1274"/>
                <a:gd name="T59" fmla="*/ 34 h 1274"/>
                <a:gd name="T60" fmla="*/ 1240 w 1274"/>
                <a:gd name="T61" fmla="*/ 1074 h 1274"/>
                <a:gd name="T62" fmla="*/ 1240 w 1274"/>
                <a:gd name="T63" fmla="*/ 1074 h 1274"/>
                <a:gd name="T64" fmla="*/ 1248 w 1274"/>
                <a:gd name="T65" fmla="*/ 1082 h 1274"/>
                <a:gd name="T66" fmla="*/ 1254 w 1274"/>
                <a:gd name="T67" fmla="*/ 1092 h 1274"/>
                <a:gd name="T68" fmla="*/ 1266 w 1274"/>
                <a:gd name="T69" fmla="*/ 1112 h 1274"/>
                <a:gd name="T70" fmla="*/ 1272 w 1274"/>
                <a:gd name="T71" fmla="*/ 1134 h 1274"/>
                <a:gd name="T72" fmla="*/ 1274 w 1274"/>
                <a:gd name="T73" fmla="*/ 1156 h 1274"/>
                <a:gd name="T74" fmla="*/ 1272 w 1274"/>
                <a:gd name="T75" fmla="*/ 1180 h 1274"/>
                <a:gd name="T76" fmla="*/ 1266 w 1274"/>
                <a:gd name="T77" fmla="*/ 1202 h 1274"/>
                <a:gd name="T78" fmla="*/ 1254 w 1274"/>
                <a:gd name="T79" fmla="*/ 1222 h 1274"/>
                <a:gd name="T80" fmla="*/ 1248 w 1274"/>
                <a:gd name="T81" fmla="*/ 1232 h 1274"/>
                <a:gd name="T82" fmla="*/ 1240 w 1274"/>
                <a:gd name="T83" fmla="*/ 1240 h 1274"/>
                <a:gd name="T84" fmla="*/ 1240 w 1274"/>
                <a:gd name="T85" fmla="*/ 1240 h 1274"/>
                <a:gd name="T86" fmla="*/ 1230 w 1274"/>
                <a:gd name="T87" fmla="*/ 1248 h 1274"/>
                <a:gd name="T88" fmla="*/ 1222 w 1274"/>
                <a:gd name="T89" fmla="*/ 1256 h 1274"/>
                <a:gd name="T90" fmla="*/ 1200 w 1274"/>
                <a:gd name="T91" fmla="*/ 1266 h 1274"/>
                <a:gd name="T92" fmla="*/ 1178 w 1274"/>
                <a:gd name="T93" fmla="*/ 1272 h 1274"/>
                <a:gd name="T94" fmla="*/ 1156 w 1274"/>
                <a:gd name="T95" fmla="*/ 1274 h 1274"/>
                <a:gd name="T96" fmla="*/ 1156 w 1274"/>
                <a:gd name="T97" fmla="*/ 1274 h 1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74" h="1274">
                  <a:moveTo>
                    <a:pt x="1156" y="1274"/>
                  </a:moveTo>
                  <a:lnTo>
                    <a:pt x="1156" y="1274"/>
                  </a:lnTo>
                  <a:lnTo>
                    <a:pt x="1134" y="1272"/>
                  </a:lnTo>
                  <a:lnTo>
                    <a:pt x="1112" y="1266"/>
                  </a:lnTo>
                  <a:lnTo>
                    <a:pt x="1092" y="1256"/>
                  </a:lnTo>
                  <a:lnTo>
                    <a:pt x="1082" y="1248"/>
                  </a:lnTo>
                  <a:lnTo>
                    <a:pt x="1074" y="1240"/>
                  </a:lnTo>
                  <a:lnTo>
                    <a:pt x="34" y="202"/>
                  </a:lnTo>
                  <a:lnTo>
                    <a:pt x="34" y="202"/>
                  </a:lnTo>
                  <a:lnTo>
                    <a:pt x="26" y="192"/>
                  </a:lnTo>
                  <a:lnTo>
                    <a:pt x="20" y="182"/>
                  </a:lnTo>
                  <a:lnTo>
                    <a:pt x="8" y="162"/>
                  </a:lnTo>
                  <a:lnTo>
                    <a:pt x="2" y="140"/>
                  </a:lnTo>
                  <a:lnTo>
                    <a:pt x="0" y="118"/>
                  </a:lnTo>
                  <a:lnTo>
                    <a:pt x="2" y="96"/>
                  </a:lnTo>
                  <a:lnTo>
                    <a:pt x="8" y="74"/>
                  </a:lnTo>
                  <a:lnTo>
                    <a:pt x="20" y="54"/>
                  </a:lnTo>
                  <a:lnTo>
                    <a:pt x="26" y="44"/>
                  </a:lnTo>
                  <a:lnTo>
                    <a:pt x="34" y="34"/>
                  </a:lnTo>
                  <a:lnTo>
                    <a:pt x="34" y="34"/>
                  </a:lnTo>
                  <a:lnTo>
                    <a:pt x="44" y="26"/>
                  </a:lnTo>
                  <a:lnTo>
                    <a:pt x="52" y="20"/>
                  </a:lnTo>
                  <a:lnTo>
                    <a:pt x="74" y="10"/>
                  </a:lnTo>
                  <a:lnTo>
                    <a:pt x="96" y="2"/>
                  </a:lnTo>
                  <a:lnTo>
                    <a:pt x="118" y="0"/>
                  </a:lnTo>
                  <a:lnTo>
                    <a:pt x="140" y="2"/>
                  </a:lnTo>
                  <a:lnTo>
                    <a:pt x="162" y="10"/>
                  </a:lnTo>
                  <a:lnTo>
                    <a:pt x="182" y="20"/>
                  </a:lnTo>
                  <a:lnTo>
                    <a:pt x="192" y="26"/>
                  </a:lnTo>
                  <a:lnTo>
                    <a:pt x="200" y="34"/>
                  </a:lnTo>
                  <a:lnTo>
                    <a:pt x="1240" y="1074"/>
                  </a:lnTo>
                  <a:lnTo>
                    <a:pt x="1240" y="1074"/>
                  </a:lnTo>
                  <a:lnTo>
                    <a:pt x="1248" y="1082"/>
                  </a:lnTo>
                  <a:lnTo>
                    <a:pt x="1254" y="1092"/>
                  </a:lnTo>
                  <a:lnTo>
                    <a:pt x="1266" y="1112"/>
                  </a:lnTo>
                  <a:lnTo>
                    <a:pt x="1272" y="1134"/>
                  </a:lnTo>
                  <a:lnTo>
                    <a:pt x="1274" y="1156"/>
                  </a:lnTo>
                  <a:lnTo>
                    <a:pt x="1272" y="1180"/>
                  </a:lnTo>
                  <a:lnTo>
                    <a:pt x="1266" y="1202"/>
                  </a:lnTo>
                  <a:lnTo>
                    <a:pt x="1254" y="1222"/>
                  </a:lnTo>
                  <a:lnTo>
                    <a:pt x="1248" y="1232"/>
                  </a:lnTo>
                  <a:lnTo>
                    <a:pt x="1240" y="1240"/>
                  </a:lnTo>
                  <a:lnTo>
                    <a:pt x="1240" y="1240"/>
                  </a:lnTo>
                  <a:lnTo>
                    <a:pt x="1230" y="1248"/>
                  </a:lnTo>
                  <a:lnTo>
                    <a:pt x="1222" y="1256"/>
                  </a:lnTo>
                  <a:lnTo>
                    <a:pt x="1200" y="1266"/>
                  </a:lnTo>
                  <a:lnTo>
                    <a:pt x="1178" y="1272"/>
                  </a:lnTo>
                  <a:lnTo>
                    <a:pt x="1156" y="1274"/>
                  </a:lnTo>
                  <a:lnTo>
                    <a:pt x="1156" y="1274"/>
                  </a:lnTo>
                  <a:close/>
                </a:path>
              </a:pathLst>
            </a:custGeom>
            <a:grpFill/>
            <a:ln>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1" name="Freeform 8">
              <a:extLst>
                <a:ext uri="{FF2B5EF4-FFF2-40B4-BE49-F238E27FC236}">
                  <a16:creationId xmlns:a16="http://schemas.microsoft.com/office/drawing/2014/main" id="{9C36B85A-DF6A-0C4F-89D0-1B7394D3A188}"/>
                </a:ext>
              </a:extLst>
            </p:cNvPr>
            <p:cNvSpPr>
              <a:spLocks noEditPoints="1"/>
            </p:cNvSpPr>
            <p:nvPr/>
          </p:nvSpPr>
          <p:spPr bwMode="auto">
            <a:xfrm>
              <a:off x="1704" y="24"/>
              <a:ext cx="4272" cy="4272"/>
            </a:xfrm>
            <a:custGeom>
              <a:avLst/>
              <a:gdLst>
                <a:gd name="T0" fmla="*/ 2358 w 4272"/>
                <a:gd name="T1" fmla="*/ 4272 h 4272"/>
                <a:gd name="T2" fmla="*/ 2358 w 4272"/>
                <a:gd name="T3" fmla="*/ 4272 h 4272"/>
                <a:gd name="T4" fmla="*/ 2334 w 4272"/>
                <a:gd name="T5" fmla="*/ 4270 h 4272"/>
                <a:gd name="T6" fmla="*/ 2312 w 4272"/>
                <a:gd name="T7" fmla="*/ 4264 h 4272"/>
                <a:gd name="T8" fmla="*/ 2292 w 4272"/>
                <a:gd name="T9" fmla="*/ 4252 h 4272"/>
                <a:gd name="T10" fmla="*/ 2282 w 4272"/>
                <a:gd name="T11" fmla="*/ 4246 h 4272"/>
                <a:gd name="T12" fmla="*/ 2274 w 4272"/>
                <a:gd name="T13" fmla="*/ 4238 h 4272"/>
                <a:gd name="T14" fmla="*/ 34 w 4272"/>
                <a:gd name="T15" fmla="*/ 1998 h 4272"/>
                <a:gd name="T16" fmla="*/ 34 w 4272"/>
                <a:gd name="T17" fmla="*/ 1998 h 4272"/>
                <a:gd name="T18" fmla="*/ 20 w 4272"/>
                <a:gd name="T19" fmla="*/ 1980 h 4272"/>
                <a:gd name="T20" fmla="*/ 8 w 4272"/>
                <a:gd name="T21" fmla="*/ 1960 h 4272"/>
                <a:gd name="T22" fmla="*/ 2 w 4272"/>
                <a:gd name="T23" fmla="*/ 1938 h 4272"/>
                <a:gd name="T24" fmla="*/ 0 w 4272"/>
                <a:gd name="T25" fmla="*/ 1914 h 4272"/>
                <a:gd name="T26" fmla="*/ 0 w 4272"/>
                <a:gd name="T27" fmla="*/ 118 h 4272"/>
                <a:gd name="T28" fmla="*/ 0 w 4272"/>
                <a:gd name="T29" fmla="*/ 118 h 4272"/>
                <a:gd name="T30" fmla="*/ 0 w 4272"/>
                <a:gd name="T31" fmla="*/ 106 h 4272"/>
                <a:gd name="T32" fmla="*/ 2 w 4272"/>
                <a:gd name="T33" fmla="*/ 94 h 4272"/>
                <a:gd name="T34" fmla="*/ 10 w 4272"/>
                <a:gd name="T35" fmla="*/ 72 h 4272"/>
                <a:gd name="T36" fmla="*/ 20 w 4272"/>
                <a:gd name="T37" fmla="*/ 52 h 4272"/>
                <a:gd name="T38" fmla="*/ 34 w 4272"/>
                <a:gd name="T39" fmla="*/ 34 h 4272"/>
                <a:gd name="T40" fmla="*/ 52 w 4272"/>
                <a:gd name="T41" fmla="*/ 20 h 4272"/>
                <a:gd name="T42" fmla="*/ 72 w 4272"/>
                <a:gd name="T43" fmla="*/ 10 h 4272"/>
                <a:gd name="T44" fmla="*/ 94 w 4272"/>
                <a:gd name="T45" fmla="*/ 2 h 4272"/>
                <a:gd name="T46" fmla="*/ 106 w 4272"/>
                <a:gd name="T47" fmla="*/ 0 h 4272"/>
                <a:gd name="T48" fmla="*/ 118 w 4272"/>
                <a:gd name="T49" fmla="*/ 0 h 4272"/>
                <a:gd name="T50" fmla="*/ 1916 w 4272"/>
                <a:gd name="T51" fmla="*/ 0 h 4272"/>
                <a:gd name="T52" fmla="*/ 1916 w 4272"/>
                <a:gd name="T53" fmla="*/ 0 h 4272"/>
                <a:gd name="T54" fmla="*/ 1938 w 4272"/>
                <a:gd name="T55" fmla="*/ 2 h 4272"/>
                <a:gd name="T56" fmla="*/ 1960 w 4272"/>
                <a:gd name="T57" fmla="*/ 8 h 4272"/>
                <a:gd name="T58" fmla="*/ 1980 w 4272"/>
                <a:gd name="T59" fmla="*/ 20 h 4272"/>
                <a:gd name="T60" fmla="*/ 1998 w 4272"/>
                <a:gd name="T61" fmla="*/ 34 h 4272"/>
                <a:gd name="T62" fmla="*/ 4238 w 4272"/>
                <a:gd name="T63" fmla="*/ 2274 h 4272"/>
                <a:gd name="T64" fmla="*/ 4238 w 4272"/>
                <a:gd name="T65" fmla="*/ 2274 h 4272"/>
                <a:gd name="T66" fmla="*/ 4246 w 4272"/>
                <a:gd name="T67" fmla="*/ 2282 h 4272"/>
                <a:gd name="T68" fmla="*/ 4252 w 4272"/>
                <a:gd name="T69" fmla="*/ 2292 h 4272"/>
                <a:gd name="T70" fmla="*/ 4264 w 4272"/>
                <a:gd name="T71" fmla="*/ 2312 h 4272"/>
                <a:gd name="T72" fmla="*/ 4270 w 4272"/>
                <a:gd name="T73" fmla="*/ 2334 h 4272"/>
                <a:gd name="T74" fmla="*/ 4272 w 4272"/>
                <a:gd name="T75" fmla="*/ 2356 h 4272"/>
                <a:gd name="T76" fmla="*/ 4270 w 4272"/>
                <a:gd name="T77" fmla="*/ 2380 h 4272"/>
                <a:gd name="T78" fmla="*/ 4264 w 4272"/>
                <a:gd name="T79" fmla="*/ 2402 h 4272"/>
                <a:gd name="T80" fmla="*/ 4252 w 4272"/>
                <a:gd name="T81" fmla="*/ 2422 h 4272"/>
                <a:gd name="T82" fmla="*/ 4246 w 4272"/>
                <a:gd name="T83" fmla="*/ 2432 h 4272"/>
                <a:gd name="T84" fmla="*/ 4238 w 4272"/>
                <a:gd name="T85" fmla="*/ 2440 h 4272"/>
                <a:gd name="T86" fmla="*/ 2440 w 4272"/>
                <a:gd name="T87" fmla="*/ 4238 h 4272"/>
                <a:gd name="T88" fmla="*/ 2440 w 4272"/>
                <a:gd name="T89" fmla="*/ 4238 h 4272"/>
                <a:gd name="T90" fmla="*/ 2432 w 4272"/>
                <a:gd name="T91" fmla="*/ 4246 h 4272"/>
                <a:gd name="T92" fmla="*/ 2422 w 4272"/>
                <a:gd name="T93" fmla="*/ 4252 h 4272"/>
                <a:gd name="T94" fmla="*/ 2402 w 4272"/>
                <a:gd name="T95" fmla="*/ 4264 h 4272"/>
                <a:gd name="T96" fmla="*/ 2380 w 4272"/>
                <a:gd name="T97" fmla="*/ 4270 h 4272"/>
                <a:gd name="T98" fmla="*/ 2358 w 4272"/>
                <a:gd name="T99" fmla="*/ 4272 h 4272"/>
                <a:gd name="T100" fmla="*/ 2358 w 4272"/>
                <a:gd name="T101" fmla="*/ 4272 h 4272"/>
                <a:gd name="T102" fmla="*/ 236 w 4272"/>
                <a:gd name="T103" fmla="*/ 1866 h 4272"/>
                <a:gd name="T104" fmla="*/ 2358 w 4272"/>
                <a:gd name="T105" fmla="*/ 3988 h 4272"/>
                <a:gd name="T106" fmla="*/ 3988 w 4272"/>
                <a:gd name="T107" fmla="*/ 2356 h 4272"/>
                <a:gd name="T108" fmla="*/ 1866 w 4272"/>
                <a:gd name="T109" fmla="*/ 236 h 4272"/>
                <a:gd name="T110" fmla="*/ 236 w 4272"/>
                <a:gd name="T111" fmla="*/ 236 h 4272"/>
                <a:gd name="T112" fmla="*/ 236 w 4272"/>
                <a:gd name="T113" fmla="*/ 1866 h 4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272" h="4272">
                  <a:moveTo>
                    <a:pt x="2358" y="4272"/>
                  </a:moveTo>
                  <a:lnTo>
                    <a:pt x="2358" y="4272"/>
                  </a:lnTo>
                  <a:lnTo>
                    <a:pt x="2334" y="4270"/>
                  </a:lnTo>
                  <a:lnTo>
                    <a:pt x="2312" y="4264"/>
                  </a:lnTo>
                  <a:lnTo>
                    <a:pt x="2292" y="4252"/>
                  </a:lnTo>
                  <a:lnTo>
                    <a:pt x="2282" y="4246"/>
                  </a:lnTo>
                  <a:lnTo>
                    <a:pt x="2274" y="4238"/>
                  </a:lnTo>
                  <a:lnTo>
                    <a:pt x="34" y="1998"/>
                  </a:lnTo>
                  <a:lnTo>
                    <a:pt x="34" y="1998"/>
                  </a:lnTo>
                  <a:lnTo>
                    <a:pt x="20" y="1980"/>
                  </a:lnTo>
                  <a:lnTo>
                    <a:pt x="8" y="1960"/>
                  </a:lnTo>
                  <a:lnTo>
                    <a:pt x="2" y="1938"/>
                  </a:lnTo>
                  <a:lnTo>
                    <a:pt x="0" y="1914"/>
                  </a:lnTo>
                  <a:lnTo>
                    <a:pt x="0" y="118"/>
                  </a:lnTo>
                  <a:lnTo>
                    <a:pt x="0" y="118"/>
                  </a:lnTo>
                  <a:lnTo>
                    <a:pt x="0" y="106"/>
                  </a:lnTo>
                  <a:lnTo>
                    <a:pt x="2" y="94"/>
                  </a:lnTo>
                  <a:lnTo>
                    <a:pt x="10" y="72"/>
                  </a:lnTo>
                  <a:lnTo>
                    <a:pt x="20" y="52"/>
                  </a:lnTo>
                  <a:lnTo>
                    <a:pt x="34" y="34"/>
                  </a:lnTo>
                  <a:lnTo>
                    <a:pt x="52" y="20"/>
                  </a:lnTo>
                  <a:lnTo>
                    <a:pt x="72" y="10"/>
                  </a:lnTo>
                  <a:lnTo>
                    <a:pt x="94" y="2"/>
                  </a:lnTo>
                  <a:lnTo>
                    <a:pt x="106" y="0"/>
                  </a:lnTo>
                  <a:lnTo>
                    <a:pt x="118" y="0"/>
                  </a:lnTo>
                  <a:lnTo>
                    <a:pt x="1916" y="0"/>
                  </a:lnTo>
                  <a:lnTo>
                    <a:pt x="1916" y="0"/>
                  </a:lnTo>
                  <a:lnTo>
                    <a:pt x="1938" y="2"/>
                  </a:lnTo>
                  <a:lnTo>
                    <a:pt x="1960" y="8"/>
                  </a:lnTo>
                  <a:lnTo>
                    <a:pt x="1980" y="20"/>
                  </a:lnTo>
                  <a:lnTo>
                    <a:pt x="1998" y="34"/>
                  </a:lnTo>
                  <a:lnTo>
                    <a:pt x="4238" y="2274"/>
                  </a:lnTo>
                  <a:lnTo>
                    <a:pt x="4238" y="2274"/>
                  </a:lnTo>
                  <a:lnTo>
                    <a:pt x="4246" y="2282"/>
                  </a:lnTo>
                  <a:lnTo>
                    <a:pt x="4252" y="2292"/>
                  </a:lnTo>
                  <a:lnTo>
                    <a:pt x="4264" y="2312"/>
                  </a:lnTo>
                  <a:lnTo>
                    <a:pt x="4270" y="2334"/>
                  </a:lnTo>
                  <a:lnTo>
                    <a:pt x="4272" y="2356"/>
                  </a:lnTo>
                  <a:lnTo>
                    <a:pt x="4270" y="2380"/>
                  </a:lnTo>
                  <a:lnTo>
                    <a:pt x="4264" y="2402"/>
                  </a:lnTo>
                  <a:lnTo>
                    <a:pt x="4252" y="2422"/>
                  </a:lnTo>
                  <a:lnTo>
                    <a:pt x="4246" y="2432"/>
                  </a:lnTo>
                  <a:lnTo>
                    <a:pt x="4238" y="2440"/>
                  </a:lnTo>
                  <a:lnTo>
                    <a:pt x="2440" y="4238"/>
                  </a:lnTo>
                  <a:lnTo>
                    <a:pt x="2440" y="4238"/>
                  </a:lnTo>
                  <a:lnTo>
                    <a:pt x="2432" y="4246"/>
                  </a:lnTo>
                  <a:lnTo>
                    <a:pt x="2422" y="4252"/>
                  </a:lnTo>
                  <a:lnTo>
                    <a:pt x="2402" y="4264"/>
                  </a:lnTo>
                  <a:lnTo>
                    <a:pt x="2380" y="4270"/>
                  </a:lnTo>
                  <a:lnTo>
                    <a:pt x="2358" y="4272"/>
                  </a:lnTo>
                  <a:lnTo>
                    <a:pt x="2358" y="4272"/>
                  </a:lnTo>
                  <a:close/>
                  <a:moveTo>
                    <a:pt x="236" y="1866"/>
                  </a:moveTo>
                  <a:lnTo>
                    <a:pt x="2358" y="3988"/>
                  </a:lnTo>
                  <a:lnTo>
                    <a:pt x="3988" y="2356"/>
                  </a:lnTo>
                  <a:lnTo>
                    <a:pt x="1866" y="236"/>
                  </a:lnTo>
                  <a:lnTo>
                    <a:pt x="236" y="236"/>
                  </a:lnTo>
                  <a:lnTo>
                    <a:pt x="236" y="1866"/>
                  </a:lnTo>
                  <a:close/>
                </a:path>
              </a:pathLst>
            </a:custGeom>
            <a:grpFill/>
            <a:ln>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15" name="Group 114">
            <a:extLst>
              <a:ext uri="{FF2B5EF4-FFF2-40B4-BE49-F238E27FC236}">
                <a16:creationId xmlns:a16="http://schemas.microsoft.com/office/drawing/2014/main" id="{90146183-1FAA-0440-B60D-31945DF971F2}"/>
              </a:ext>
            </a:extLst>
          </p:cNvPr>
          <p:cNvGrpSpPr/>
          <p:nvPr/>
        </p:nvGrpSpPr>
        <p:grpSpPr>
          <a:xfrm>
            <a:off x="335836" y="4395129"/>
            <a:ext cx="2740339" cy="1506896"/>
            <a:chOff x="345760" y="2371804"/>
            <a:chExt cx="2740339" cy="1506896"/>
          </a:xfrm>
        </p:grpSpPr>
        <p:grpSp>
          <p:nvGrpSpPr>
            <p:cNvPr id="116" name="Group 115">
              <a:extLst>
                <a:ext uri="{FF2B5EF4-FFF2-40B4-BE49-F238E27FC236}">
                  <a16:creationId xmlns:a16="http://schemas.microsoft.com/office/drawing/2014/main" id="{34B6AB91-9099-4445-A322-C35EDA63F42B}"/>
                </a:ext>
              </a:extLst>
            </p:cNvPr>
            <p:cNvGrpSpPr/>
            <p:nvPr/>
          </p:nvGrpSpPr>
          <p:grpSpPr>
            <a:xfrm>
              <a:off x="361532" y="2371804"/>
              <a:ext cx="2724567" cy="571500"/>
              <a:chOff x="360363" y="1709738"/>
              <a:chExt cx="5640385" cy="571500"/>
            </a:xfrm>
          </p:grpSpPr>
          <p:sp>
            <p:nvSpPr>
              <p:cNvPr id="127" name="Rectangle 126">
                <a:extLst>
                  <a:ext uri="{FF2B5EF4-FFF2-40B4-BE49-F238E27FC236}">
                    <a16:creationId xmlns:a16="http://schemas.microsoft.com/office/drawing/2014/main" id="{2F628C76-9E1A-5846-B28C-51F2686CE8B9}"/>
                  </a:ext>
                </a:extLst>
              </p:cNvPr>
              <p:cNvSpPr/>
              <p:nvPr/>
            </p:nvSpPr>
            <p:spPr>
              <a:xfrm>
                <a:off x="1537067" y="1709738"/>
                <a:ext cx="4463681" cy="571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91440" bIns="0" numCol="1" spcCol="0" rtlCol="0" fromWordArt="0" anchor="ctr" anchorCtr="0" forceAA="0" compatLnSpc="1">
                <a:prstTxWarp prst="textNoShape">
                  <a:avLst/>
                </a:prstTxWarp>
                <a:noAutofit/>
              </a:bodyPr>
              <a:lstStyle/>
              <a:p>
                <a:pPr fontAlgn="t"/>
                <a:r>
                  <a:rPr lang="en-US" sz="1600" b="1" cap="all" dirty="0">
                    <a:solidFill>
                      <a:schemeClr val="accent1"/>
                    </a:solidFill>
                    <a:latin typeface="Franklin Gothic Demi" panose="020B0603020102020204" pitchFamily="34" charset="0"/>
                  </a:rPr>
                  <a:t>Industry</a:t>
                </a:r>
              </a:p>
            </p:txBody>
          </p:sp>
          <p:cxnSp>
            <p:nvCxnSpPr>
              <p:cNvPr id="128" name="Straight Connector 127">
                <a:extLst>
                  <a:ext uri="{FF2B5EF4-FFF2-40B4-BE49-F238E27FC236}">
                    <a16:creationId xmlns:a16="http://schemas.microsoft.com/office/drawing/2014/main" id="{D0D869DC-3587-C74D-8553-7079E516E62A}"/>
                  </a:ext>
                </a:extLst>
              </p:cNvPr>
              <p:cNvCxnSpPr>
                <a:cxnSpLocks/>
              </p:cNvCxnSpPr>
              <p:nvPr/>
            </p:nvCxnSpPr>
            <p:spPr>
              <a:xfrm>
                <a:off x="360363" y="2281238"/>
                <a:ext cx="4050579" cy="0"/>
              </a:xfrm>
              <a:prstGeom prst="line">
                <a:avLst/>
              </a:prstGeom>
              <a:ln w="9525">
                <a:solidFill>
                  <a:schemeClr val="accent1"/>
                </a:solidFill>
                <a:tailEnd type="none"/>
              </a:ln>
            </p:spPr>
            <p:style>
              <a:lnRef idx="1">
                <a:schemeClr val="accent1"/>
              </a:lnRef>
              <a:fillRef idx="0">
                <a:schemeClr val="accent1"/>
              </a:fillRef>
              <a:effectRef idx="0">
                <a:schemeClr val="accent1"/>
              </a:effectRef>
              <a:fontRef idx="minor">
                <a:schemeClr val="tx1"/>
              </a:fontRef>
            </p:style>
          </p:cxnSp>
        </p:grpSp>
        <p:sp>
          <p:nvSpPr>
            <p:cNvPr id="117" name="Rectangle 116">
              <a:extLst>
                <a:ext uri="{FF2B5EF4-FFF2-40B4-BE49-F238E27FC236}">
                  <a16:creationId xmlns:a16="http://schemas.microsoft.com/office/drawing/2014/main" id="{E10FFFE7-1CF3-B94D-9897-0275FC227B1B}"/>
                </a:ext>
              </a:extLst>
            </p:cNvPr>
            <p:cNvSpPr/>
            <p:nvPr/>
          </p:nvSpPr>
          <p:spPr>
            <a:xfrm>
              <a:off x="359998" y="3013201"/>
              <a:ext cx="2053761" cy="865499"/>
            </a:xfrm>
            <a:prstGeom prst="rect">
              <a:avLst/>
            </a:prstGeom>
          </p:spPr>
          <p:txBody>
            <a:bodyPr lIns="0">
              <a:noAutofit/>
            </a:bodyPr>
            <a:lstStyle/>
            <a:p>
              <a:r>
                <a:rPr lang="en-US" sz="1200" dirty="0"/>
                <a:t>Designer and manufacturer of purpose-built tactical apparel and gear serving a wide range of global customers </a:t>
              </a:r>
            </a:p>
            <a:p>
              <a:r>
                <a:rPr lang="en-US" sz="1200" dirty="0"/>
                <a:t>	</a:t>
              </a:r>
            </a:p>
          </p:txBody>
        </p:sp>
        <p:grpSp>
          <p:nvGrpSpPr>
            <p:cNvPr id="118" name="Group 117">
              <a:extLst>
                <a:ext uri="{FF2B5EF4-FFF2-40B4-BE49-F238E27FC236}">
                  <a16:creationId xmlns:a16="http://schemas.microsoft.com/office/drawing/2014/main" id="{3B4A5333-8661-294A-837A-761849CB65B8}"/>
                </a:ext>
              </a:extLst>
            </p:cNvPr>
            <p:cNvGrpSpPr/>
            <p:nvPr/>
          </p:nvGrpSpPr>
          <p:grpSpPr>
            <a:xfrm>
              <a:off x="345760" y="2460322"/>
              <a:ext cx="465779" cy="454044"/>
              <a:chOff x="-5589588" y="-1792288"/>
              <a:chExt cx="1638300" cy="1597025"/>
            </a:xfrm>
            <a:solidFill>
              <a:schemeClr val="accent2"/>
            </a:solidFill>
          </p:grpSpPr>
          <p:sp>
            <p:nvSpPr>
              <p:cNvPr id="119" name="Freeform 29">
                <a:extLst>
                  <a:ext uri="{FF2B5EF4-FFF2-40B4-BE49-F238E27FC236}">
                    <a16:creationId xmlns:a16="http://schemas.microsoft.com/office/drawing/2014/main" id="{F6B9C7E9-A71F-0341-9F8C-055CB0B2E4E4}"/>
                  </a:ext>
                </a:extLst>
              </p:cNvPr>
              <p:cNvSpPr>
                <a:spLocks noEditPoints="1"/>
              </p:cNvSpPr>
              <p:nvPr/>
            </p:nvSpPr>
            <p:spPr bwMode="auto">
              <a:xfrm>
                <a:off x="-4627563" y="-1792288"/>
                <a:ext cx="676275" cy="1597025"/>
              </a:xfrm>
              <a:custGeom>
                <a:avLst/>
                <a:gdLst>
                  <a:gd name="T0" fmla="*/ 507 w 851"/>
                  <a:gd name="T1" fmla="*/ 1130 h 2012"/>
                  <a:gd name="T2" fmla="*/ 593 w 851"/>
                  <a:gd name="T3" fmla="*/ 1191 h 2012"/>
                  <a:gd name="T4" fmla="*/ 696 w 851"/>
                  <a:gd name="T5" fmla="*/ 1198 h 2012"/>
                  <a:gd name="T6" fmla="*/ 807 w 851"/>
                  <a:gd name="T7" fmla="*/ 1130 h 2012"/>
                  <a:gd name="T8" fmla="*/ 851 w 851"/>
                  <a:gd name="T9" fmla="*/ 1006 h 2012"/>
                  <a:gd name="T10" fmla="*/ 818 w 851"/>
                  <a:gd name="T11" fmla="*/ 898 h 2012"/>
                  <a:gd name="T12" fmla="*/ 714 w 851"/>
                  <a:gd name="T13" fmla="*/ 820 h 2012"/>
                  <a:gd name="T14" fmla="*/ 609 w 851"/>
                  <a:gd name="T15" fmla="*/ 818 h 2012"/>
                  <a:gd name="T16" fmla="*/ 517 w 851"/>
                  <a:gd name="T17" fmla="*/ 872 h 2012"/>
                  <a:gd name="T18" fmla="*/ 315 w 851"/>
                  <a:gd name="T19" fmla="*/ 950 h 2012"/>
                  <a:gd name="T20" fmla="*/ 497 w 851"/>
                  <a:gd name="T21" fmla="*/ 307 h 2012"/>
                  <a:gd name="T22" fmla="*/ 580 w 851"/>
                  <a:gd name="T23" fmla="*/ 374 h 2012"/>
                  <a:gd name="T24" fmla="*/ 676 w 851"/>
                  <a:gd name="T25" fmla="*/ 389 h 2012"/>
                  <a:gd name="T26" fmla="*/ 794 w 851"/>
                  <a:gd name="T27" fmla="*/ 333 h 2012"/>
                  <a:gd name="T28" fmla="*/ 850 w 851"/>
                  <a:gd name="T29" fmla="*/ 216 h 2012"/>
                  <a:gd name="T30" fmla="*/ 828 w 851"/>
                  <a:gd name="T31" fmla="*/ 103 h 2012"/>
                  <a:gd name="T32" fmla="*/ 732 w 851"/>
                  <a:gd name="T33" fmla="*/ 16 h 2012"/>
                  <a:gd name="T34" fmla="*/ 624 w 851"/>
                  <a:gd name="T35" fmla="*/ 3 h 2012"/>
                  <a:gd name="T36" fmla="*/ 527 w 851"/>
                  <a:gd name="T37" fmla="*/ 49 h 2012"/>
                  <a:gd name="T38" fmla="*/ 470 w 851"/>
                  <a:gd name="T39" fmla="*/ 139 h 2012"/>
                  <a:gd name="T40" fmla="*/ 211 w 851"/>
                  <a:gd name="T41" fmla="*/ 164 h 2012"/>
                  <a:gd name="T42" fmla="*/ 202 w 851"/>
                  <a:gd name="T43" fmla="*/ 1063 h 2012"/>
                  <a:gd name="T44" fmla="*/ 227 w 851"/>
                  <a:gd name="T45" fmla="*/ 1864 h 2012"/>
                  <a:gd name="T46" fmla="*/ 481 w 851"/>
                  <a:gd name="T47" fmla="*/ 1903 h 2012"/>
                  <a:gd name="T48" fmla="*/ 552 w 851"/>
                  <a:gd name="T49" fmla="*/ 1981 h 2012"/>
                  <a:gd name="T50" fmla="*/ 656 w 851"/>
                  <a:gd name="T51" fmla="*/ 2012 h 2012"/>
                  <a:gd name="T52" fmla="*/ 765 w 851"/>
                  <a:gd name="T53" fmla="*/ 1979 h 2012"/>
                  <a:gd name="T54" fmla="*/ 843 w 851"/>
                  <a:gd name="T55" fmla="*/ 1875 h 2012"/>
                  <a:gd name="T56" fmla="*/ 843 w 851"/>
                  <a:gd name="T57" fmla="*/ 1760 h 2012"/>
                  <a:gd name="T58" fmla="*/ 765 w 851"/>
                  <a:gd name="T59" fmla="*/ 1656 h 2012"/>
                  <a:gd name="T60" fmla="*/ 656 w 851"/>
                  <a:gd name="T61" fmla="*/ 1623 h 2012"/>
                  <a:gd name="T62" fmla="*/ 552 w 851"/>
                  <a:gd name="T63" fmla="*/ 1653 h 2012"/>
                  <a:gd name="T64" fmla="*/ 481 w 851"/>
                  <a:gd name="T65" fmla="*/ 1733 h 2012"/>
                  <a:gd name="T66" fmla="*/ 656 w 851"/>
                  <a:gd name="T67" fmla="*/ 924 h 2012"/>
                  <a:gd name="T68" fmla="*/ 708 w 851"/>
                  <a:gd name="T69" fmla="*/ 943 h 2012"/>
                  <a:gd name="T70" fmla="*/ 737 w 851"/>
                  <a:gd name="T71" fmla="*/ 990 h 2012"/>
                  <a:gd name="T72" fmla="*/ 732 w 851"/>
                  <a:gd name="T73" fmla="*/ 1038 h 2012"/>
                  <a:gd name="T74" fmla="*/ 696 w 851"/>
                  <a:gd name="T75" fmla="*/ 1078 h 2012"/>
                  <a:gd name="T76" fmla="*/ 648 w 851"/>
                  <a:gd name="T77" fmla="*/ 1088 h 2012"/>
                  <a:gd name="T78" fmla="*/ 599 w 851"/>
                  <a:gd name="T79" fmla="*/ 1064 h 2012"/>
                  <a:gd name="T80" fmla="*/ 575 w 851"/>
                  <a:gd name="T81" fmla="*/ 1015 h 2012"/>
                  <a:gd name="T82" fmla="*/ 584 w 851"/>
                  <a:gd name="T83" fmla="*/ 967 h 2012"/>
                  <a:gd name="T84" fmla="*/ 624 w 851"/>
                  <a:gd name="T85" fmla="*/ 931 h 2012"/>
                  <a:gd name="T86" fmla="*/ 656 w 851"/>
                  <a:gd name="T87" fmla="*/ 113 h 2012"/>
                  <a:gd name="T88" fmla="*/ 708 w 851"/>
                  <a:gd name="T89" fmla="*/ 132 h 2012"/>
                  <a:gd name="T90" fmla="*/ 737 w 851"/>
                  <a:gd name="T91" fmla="*/ 179 h 2012"/>
                  <a:gd name="T92" fmla="*/ 732 w 851"/>
                  <a:gd name="T93" fmla="*/ 227 h 2012"/>
                  <a:gd name="T94" fmla="*/ 696 w 851"/>
                  <a:gd name="T95" fmla="*/ 267 h 2012"/>
                  <a:gd name="T96" fmla="*/ 648 w 851"/>
                  <a:gd name="T97" fmla="*/ 277 h 2012"/>
                  <a:gd name="T98" fmla="*/ 599 w 851"/>
                  <a:gd name="T99" fmla="*/ 253 h 2012"/>
                  <a:gd name="T100" fmla="*/ 575 w 851"/>
                  <a:gd name="T101" fmla="*/ 204 h 2012"/>
                  <a:gd name="T102" fmla="*/ 584 w 851"/>
                  <a:gd name="T103" fmla="*/ 156 h 2012"/>
                  <a:gd name="T104" fmla="*/ 624 w 851"/>
                  <a:gd name="T105" fmla="*/ 120 h 2012"/>
                  <a:gd name="T106" fmla="*/ 656 w 851"/>
                  <a:gd name="T107" fmla="*/ 1736 h 2012"/>
                  <a:gd name="T108" fmla="*/ 708 w 851"/>
                  <a:gd name="T109" fmla="*/ 1754 h 2012"/>
                  <a:gd name="T110" fmla="*/ 737 w 851"/>
                  <a:gd name="T111" fmla="*/ 1801 h 2012"/>
                  <a:gd name="T112" fmla="*/ 732 w 851"/>
                  <a:gd name="T113" fmla="*/ 1849 h 2012"/>
                  <a:gd name="T114" fmla="*/ 696 w 851"/>
                  <a:gd name="T115" fmla="*/ 1890 h 2012"/>
                  <a:gd name="T116" fmla="*/ 648 w 851"/>
                  <a:gd name="T117" fmla="*/ 1899 h 2012"/>
                  <a:gd name="T118" fmla="*/ 599 w 851"/>
                  <a:gd name="T119" fmla="*/ 1875 h 2012"/>
                  <a:gd name="T120" fmla="*/ 575 w 851"/>
                  <a:gd name="T121" fmla="*/ 1826 h 2012"/>
                  <a:gd name="T122" fmla="*/ 584 w 851"/>
                  <a:gd name="T123" fmla="*/ 1778 h 2012"/>
                  <a:gd name="T124" fmla="*/ 624 w 851"/>
                  <a:gd name="T125" fmla="*/ 1742 h 2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51" h="2012">
                    <a:moveTo>
                      <a:pt x="470" y="1063"/>
                    </a:moveTo>
                    <a:lnTo>
                      <a:pt x="470" y="1063"/>
                    </a:lnTo>
                    <a:lnTo>
                      <a:pt x="475" y="1078"/>
                    </a:lnTo>
                    <a:lnTo>
                      <a:pt x="481" y="1092"/>
                    </a:lnTo>
                    <a:lnTo>
                      <a:pt x="488" y="1105"/>
                    </a:lnTo>
                    <a:lnTo>
                      <a:pt x="497" y="1118"/>
                    </a:lnTo>
                    <a:lnTo>
                      <a:pt x="507" y="1130"/>
                    </a:lnTo>
                    <a:lnTo>
                      <a:pt x="517" y="1142"/>
                    </a:lnTo>
                    <a:lnTo>
                      <a:pt x="527" y="1152"/>
                    </a:lnTo>
                    <a:lnTo>
                      <a:pt x="540" y="1162"/>
                    </a:lnTo>
                    <a:lnTo>
                      <a:pt x="552" y="1170"/>
                    </a:lnTo>
                    <a:lnTo>
                      <a:pt x="565" y="1178"/>
                    </a:lnTo>
                    <a:lnTo>
                      <a:pt x="580" y="1185"/>
                    </a:lnTo>
                    <a:lnTo>
                      <a:pt x="593" y="1191"/>
                    </a:lnTo>
                    <a:lnTo>
                      <a:pt x="609" y="1196"/>
                    </a:lnTo>
                    <a:lnTo>
                      <a:pt x="624" y="1199"/>
                    </a:lnTo>
                    <a:lnTo>
                      <a:pt x="640" y="1200"/>
                    </a:lnTo>
                    <a:lnTo>
                      <a:pt x="656" y="1201"/>
                    </a:lnTo>
                    <a:lnTo>
                      <a:pt x="656" y="1201"/>
                    </a:lnTo>
                    <a:lnTo>
                      <a:pt x="676" y="1200"/>
                    </a:lnTo>
                    <a:lnTo>
                      <a:pt x="696" y="1198"/>
                    </a:lnTo>
                    <a:lnTo>
                      <a:pt x="714" y="1192"/>
                    </a:lnTo>
                    <a:lnTo>
                      <a:pt x="732" y="1186"/>
                    </a:lnTo>
                    <a:lnTo>
                      <a:pt x="750" y="1177"/>
                    </a:lnTo>
                    <a:lnTo>
                      <a:pt x="765" y="1168"/>
                    </a:lnTo>
                    <a:lnTo>
                      <a:pt x="780" y="1157"/>
                    </a:lnTo>
                    <a:lnTo>
                      <a:pt x="794" y="1144"/>
                    </a:lnTo>
                    <a:lnTo>
                      <a:pt x="807" y="1130"/>
                    </a:lnTo>
                    <a:lnTo>
                      <a:pt x="818" y="1116"/>
                    </a:lnTo>
                    <a:lnTo>
                      <a:pt x="828" y="1100"/>
                    </a:lnTo>
                    <a:lnTo>
                      <a:pt x="836" y="1083"/>
                    </a:lnTo>
                    <a:lnTo>
                      <a:pt x="843" y="1064"/>
                    </a:lnTo>
                    <a:lnTo>
                      <a:pt x="848" y="1046"/>
                    </a:lnTo>
                    <a:lnTo>
                      <a:pt x="850" y="1027"/>
                    </a:lnTo>
                    <a:lnTo>
                      <a:pt x="851" y="1006"/>
                    </a:lnTo>
                    <a:lnTo>
                      <a:pt x="851" y="1006"/>
                    </a:lnTo>
                    <a:lnTo>
                      <a:pt x="850" y="987"/>
                    </a:lnTo>
                    <a:lnTo>
                      <a:pt x="848" y="967"/>
                    </a:lnTo>
                    <a:lnTo>
                      <a:pt x="843" y="949"/>
                    </a:lnTo>
                    <a:lnTo>
                      <a:pt x="836" y="931"/>
                    </a:lnTo>
                    <a:lnTo>
                      <a:pt x="828" y="914"/>
                    </a:lnTo>
                    <a:lnTo>
                      <a:pt x="818" y="898"/>
                    </a:lnTo>
                    <a:lnTo>
                      <a:pt x="807" y="883"/>
                    </a:lnTo>
                    <a:lnTo>
                      <a:pt x="794" y="869"/>
                    </a:lnTo>
                    <a:lnTo>
                      <a:pt x="780" y="857"/>
                    </a:lnTo>
                    <a:lnTo>
                      <a:pt x="765" y="845"/>
                    </a:lnTo>
                    <a:lnTo>
                      <a:pt x="750" y="835"/>
                    </a:lnTo>
                    <a:lnTo>
                      <a:pt x="732" y="827"/>
                    </a:lnTo>
                    <a:lnTo>
                      <a:pt x="714" y="820"/>
                    </a:lnTo>
                    <a:lnTo>
                      <a:pt x="696" y="816"/>
                    </a:lnTo>
                    <a:lnTo>
                      <a:pt x="676" y="812"/>
                    </a:lnTo>
                    <a:lnTo>
                      <a:pt x="656" y="811"/>
                    </a:lnTo>
                    <a:lnTo>
                      <a:pt x="656" y="811"/>
                    </a:lnTo>
                    <a:lnTo>
                      <a:pt x="640" y="812"/>
                    </a:lnTo>
                    <a:lnTo>
                      <a:pt x="624" y="814"/>
                    </a:lnTo>
                    <a:lnTo>
                      <a:pt x="609" y="818"/>
                    </a:lnTo>
                    <a:lnTo>
                      <a:pt x="593" y="822"/>
                    </a:lnTo>
                    <a:lnTo>
                      <a:pt x="580" y="827"/>
                    </a:lnTo>
                    <a:lnTo>
                      <a:pt x="565" y="834"/>
                    </a:lnTo>
                    <a:lnTo>
                      <a:pt x="552" y="842"/>
                    </a:lnTo>
                    <a:lnTo>
                      <a:pt x="540" y="851"/>
                    </a:lnTo>
                    <a:lnTo>
                      <a:pt x="527" y="860"/>
                    </a:lnTo>
                    <a:lnTo>
                      <a:pt x="517" y="872"/>
                    </a:lnTo>
                    <a:lnTo>
                      <a:pt x="507" y="883"/>
                    </a:lnTo>
                    <a:lnTo>
                      <a:pt x="497" y="894"/>
                    </a:lnTo>
                    <a:lnTo>
                      <a:pt x="488" y="908"/>
                    </a:lnTo>
                    <a:lnTo>
                      <a:pt x="481" y="921"/>
                    </a:lnTo>
                    <a:lnTo>
                      <a:pt x="475" y="935"/>
                    </a:lnTo>
                    <a:lnTo>
                      <a:pt x="470" y="950"/>
                    </a:lnTo>
                    <a:lnTo>
                      <a:pt x="315" y="950"/>
                    </a:lnTo>
                    <a:lnTo>
                      <a:pt x="315" y="252"/>
                    </a:lnTo>
                    <a:lnTo>
                      <a:pt x="470" y="252"/>
                    </a:lnTo>
                    <a:lnTo>
                      <a:pt x="470" y="252"/>
                    </a:lnTo>
                    <a:lnTo>
                      <a:pt x="475" y="267"/>
                    </a:lnTo>
                    <a:lnTo>
                      <a:pt x="481" y="281"/>
                    </a:lnTo>
                    <a:lnTo>
                      <a:pt x="488" y="294"/>
                    </a:lnTo>
                    <a:lnTo>
                      <a:pt x="497" y="307"/>
                    </a:lnTo>
                    <a:lnTo>
                      <a:pt x="507" y="319"/>
                    </a:lnTo>
                    <a:lnTo>
                      <a:pt x="517" y="331"/>
                    </a:lnTo>
                    <a:lnTo>
                      <a:pt x="527" y="341"/>
                    </a:lnTo>
                    <a:lnTo>
                      <a:pt x="540" y="351"/>
                    </a:lnTo>
                    <a:lnTo>
                      <a:pt x="552" y="359"/>
                    </a:lnTo>
                    <a:lnTo>
                      <a:pt x="565" y="367"/>
                    </a:lnTo>
                    <a:lnTo>
                      <a:pt x="580" y="374"/>
                    </a:lnTo>
                    <a:lnTo>
                      <a:pt x="593" y="380"/>
                    </a:lnTo>
                    <a:lnTo>
                      <a:pt x="609" y="384"/>
                    </a:lnTo>
                    <a:lnTo>
                      <a:pt x="624" y="388"/>
                    </a:lnTo>
                    <a:lnTo>
                      <a:pt x="640" y="389"/>
                    </a:lnTo>
                    <a:lnTo>
                      <a:pt x="656" y="390"/>
                    </a:lnTo>
                    <a:lnTo>
                      <a:pt x="656" y="390"/>
                    </a:lnTo>
                    <a:lnTo>
                      <a:pt x="676" y="389"/>
                    </a:lnTo>
                    <a:lnTo>
                      <a:pt x="696" y="387"/>
                    </a:lnTo>
                    <a:lnTo>
                      <a:pt x="714" y="381"/>
                    </a:lnTo>
                    <a:lnTo>
                      <a:pt x="732" y="375"/>
                    </a:lnTo>
                    <a:lnTo>
                      <a:pt x="750" y="366"/>
                    </a:lnTo>
                    <a:lnTo>
                      <a:pt x="765" y="357"/>
                    </a:lnTo>
                    <a:lnTo>
                      <a:pt x="780" y="346"/>
                    </a:lnTo>
                    <a:lnTo>
                      <a:pt x="794" y="333"/>
                    </a:lnTo>
                    <a:lnTo>
                      <a:pt x="807" y="319"/>
                    </a:lnTo>
                    <a:lnTo>
                      <a:pt x="818" y="305"/>
                    </a:lnTo>
                    <a:lnTo>
                      <a:pt x="828" y="289"/>
                    </a:lnTo>
                    <a:lnTo>
                      <a:pt x="836" y="271"/>
                    </a:lnTo>
                    <a:lnTo>
                      <a:pt x="843" y="253"/>
                    </a:lnTo>
                    <a:lnTo>
                      <a:pt x="848" y="235"/>
                    </a:lnTo>
                    <a:lnTo>
                      <a:pt x="850" y="216"/>
                    </a:lnTo>
                    <a:lnTo>
                      <a:pt x="851" y="195"/>
                    </a:lnTo>
                    <a:lnTo>
                      <a:pt x="851" y="195"/>
                    </a:lnTo>
                    <a:lnTo>
                      <a:pt x="850" y="176"/>
                    </a:lnTo>
                    <a:lnTo>
                      <a:pt x="848" y="156"/>
                    </a:lnTo>
                    <a:lnTo>
                      <a:pt x="843" y="137"/>
                    </a:lnTo>
                    <a:lnTo>
                      <a:pt x="836" y="120"/>
                    </a:lnTo>
                    <a:lnTo>
                      <a:pt x="828" y="103"/>
                    </a:lnTo>
                    <a:lnTo>
                      <a:pt x="818" y="87"/>
                    </a:lnTo>
                    <a:lnTo>
                      <a:pt x="807" y="72"/>
                    </a:lnTo>
                    <a:lnTo>
                      <a:pt x="794" y="57"/>
                    </a:lnTo>
                    <a:lnTo>
                      <a:pt x="780" y="44"/>
                    </a:lnTo>
                    <a:lnTo>
                      <a:pt x="765" y="34"/>
                    </a:lnTo>
                    <a:lnTo>
                      <a:pt x="750" y="24"/>
                    </a:lnTo>
                    <a:lnTo>
                      <a:pt x="732" y="16"/>
                    </a:lnTo>
                    <a:lnTo>
                      <a:pt x="714" y="9"/>
                    </a:lnTo>
                    <a:lnTo>
                      <a:pt x="696" y="5"/>
                    </a:lnTo>
                    <a:lnTo>
                      <a:pt x="676" y="1"/>
                    </a:lnTo>
                    <a:lnTo>
                      <a:pt x="656" y="0"/>
                    </a:lnTo>
                    <a:lnTo>
                      <a:pt x="656" y="0"/>
                    </a:lnTo>
                    <a:lnTo>
                      <a:pt x="640" y="1"/>
                    </a:lnTo>
                    <a:lnTo>
                      <a:pt x="624" y="3"/>
                    </a:lnTo>
                    <a:lnTo>
                      <a:pt x="609" y="7"/>
                    </a:lnTo>
                    <a:lnTo>
                      <a:pt x="593" y="10"/>
                    </a:lnTo>
                    <a:lnTo>
                      <a:pt x="580" y="16"/>
                    </a:lnTo>
                    <a:lnTo>
                      <a:pt x="565" y="23"/>
                    </a:lnTo>
                    <a:lnTo>
                      <a:pt x="552" y="31"/>
                    </a:lnTo>
                    <a:lnTo>
                      <a:pt x="540" y="40"/>
                    </a:lnTo>
                    <a:lnTo>
                      <a:pt x="527" y="49"/>
                    </a:lnTo>
                    <a:lnTo>
                      <a:pt x="517" y="60"/>
                    </a:lnTo>
                    <a:lnTo>
                      <a:pt x="507" y="72"/>
                    </a:lnTo>
                    <a:lnTo>
                      <a:pt x="497" y="83"/>
                    </a:lnTo>
                    <a:lnTo>
                      <a:pt x="488" y="96"/>
                    </a:lnTo>
                    <a:lnTo>
                      <a:pt x="481" y="110"/>
                    </a:lnTo>
                    <a:lnTo>
                      <a:pt x="475" y="124"/>
                    </a:lnTo>
                    <a:lnTo>
                      <a:pt x="470" y="139"/>
                    </a:lnTo>
                    <a:lnTo>
                      <a:pt x="258" y="139"/>
                    </a:lnTo>
                    <a:lnTo>
                      <a:pt x="258" y="139"/>
                    </a:lnTo>
                    <a:lnTo>
                      <a:pt x="246" y="140"/>
                    </a:lnTo>
                    <a:lnTo>
                      <a:pt x="236" y="144"/>
                    </a:lnTo>
                    <a:lnTo>
                      <a:pt x="227" y="148"/>
                    </a:lnTo>
                    <a:lnTo>
                      <a:pt x="218" y="155"/>
                    </a:lnTo>
                    <a:lnTo>
                      <a:pt x="211" y="164"/>
                    </a:lnTo>
                    <a:lnTo>
                      <a:pt x="207" y="173"/>
                    </a:lnTo>
                    <a:lnTo>
                      <a:pt x="203" y="184"/>
                    </a:lnTo>
                    <a:lnTo>
                      <a:pt x="202" y="195"/>
                    </a:lnTo>
                    <a:lnTo>
                      <a:pt x="202" y="950"/>
                    </a:lnTo>
                    <a:lnTo>
                      <a:pt x="0" y="950"/>
                    </a:lnTo>
                    <a:lnTo>
                      <a:pt x="0" y="1063"/>
                    </a:lnTo>
                    <a:lnTo>
                      <a:pt x="202" y="1063"/>
                    </a:lnTo>
                    <a:lnTo>
                      <a:pt x="202" y="1817"/>
                    </a:lnTo>
                    <a:lnTo>
                      <a:pt x="202" y="1817"/>
                    </a:lnTo>
                    <a:lnTo>
                      <a:pt x="203" y="1829"/>
                    </a:lnTo>
                    <a:lnTo>
                      <a:pt x="207" y="1840"/>
                    </a:lnTo>
                    <a:lnTo>
                      <a:pt x="211" y="1849"/>
                    </a:lnTo>
                    <a:lnTo>
                      <a:pt x="218" y="1857"/>
                    </a:lnTo>
                    <a:lnTo>
                      <a:pt x="227" y="1864"/>
                    </a:lnTo>
                    <a:lnTo>
                      <a:pt x="236" y="1870"/>
                    </a:lnTo>
                    <a:lnTo>
                      <a:pt x="246" y="1873"/>
                    </a:lnTo>
                    <a:lnTo>
                      <a:pt x="258" y="1874"/>
                    </a:lnTo>
                    <a:lnTo>
                      <a:pt x="470" y="1874"/>
                    </a:lnTo>
                    <a:lnTo>
                      <a:pt x="470" y="1874"/>
                    </a:lnTo>
                    <a:lnTo>
                      <a:pt x="475" y="1889"/>
                    </a:lnTo>
                    <a:lnTo>
                      <a:pt x="481" y="1903"/>
                    </a:lnTo>
                    <a:lnTo>
                      <a:pt x="488" y="1916"/>
                    </a:lnTo>
                    <a:lnTo>
                      <a:pt x="497" y="1929"/>
                    </a:lnTo>
                    <a:lnTo>
                      <a:pt x="507" y="1942"/>
                    </a:lnTo>
                    <a:lnTo>
                      <a:pt x="517" y="1953"/>
                    </a:lnTo>
                    <a:lnTo>
                      <a:pt x="527" y="1963"/>
                    </a:lnTo>
                    <a:lnTo>
                      <a:pt x="540" y="1973"/>
                    </a:lnTo>
                    <a:lnTo>
                      <a:pt x="552" y="1981"/>
                    </a:lnTo>
                    <a:lnTo>
                      <a:pt x="565" y="1989"/>
                    </a:lnTo>
                    <a:lnTo>
                      <a:pt x="580" y="1996"/>
                    </a:lnTo>
                    <a:lnTo>
                      <a:pt x="593" y="2002"/>
                    </a:lnTo>
                    <a:lnTo>
                      <a:pt x="609" y="2007"/>
                    </a:lnTo>
                    <a:lnTo>
                      <a:pt x="624" y="2010"/>
                    </a:lnTo>
                    <a:lnTo>
                      <a:pt x="640" y="2012"/>
                    </a:lnTo>
                    <a:lnTo>
                      <a:pt x="656" y="2012"/>
                    </a:lnTo>
                    <a:lnTo>
                      <a:pt x="656" y="2012"/>
                    </a:lnTo>
                    <a:lnTo>
                      <a:pt x="676" y="2011"/>
                    </a:lnTo>
                    <a:lnTo>
                      <a:pt x="696" y="2009"/>
                    </a:lnTo>
                    <a:lnTo>
                      <a:pt x="714" y="2003"/>
                    </a:lnTo>
                    <a:lnTo>
                      <a:pt x="732" y="1997"/>
                    </a:lnTo>
                    <a:lnTo>
                      <a:pt x="750" y="1989"/>
                    </a:lnTo>
                    <a:lnTo>
                      <a:pt x="765" y="1979"/>
                    </a:lnTo>
                    <a:lnTo>
                      <a:pt x="780" y="1968"/>
                    </a:lnTo>
                    <a:lnTo>
                      <a:pt x="794" y="1955"/>
                    </a:lnTo>
                    <a:lnTo>
                      <a:pt x="807" y="1942"/>
                    </a:lnTo>
                    <a:lnTo>
                      <a:pt x="818" y="1927"/>
                    </a:lnTo>
                    <a:lnTo>
                      <a:pt x="828" y="1911"/>
                    </a:lnTo>
                    <a:lnTo>
                      <a:pt x="836" y="1894"/>
                    </a:lnTo>
                    <a:lnTo>
                      <a:pt x="843" y="1875"/>
                    </a:lnTo>
                    <a:lnTo>
                      <a:pt x="848" y="1857"/>
                    </a:lnTo>
                    <a:lnTo>
                      <a:pt x="850" y="1838"/>
                    </a:lnTo>
                    <a:lnTo>
                      <a:pt x="851" y="1817"/>
                    </a:lnTo>
                    <a:lnTo>
                      <a:pt x="851" y="1817"/>
                    </a:lnTo>
                    <a:lnTo>
                      <a:pt x="850" y="1798"/>
                    </a:lnTo>
                    <a:lnTo>
                      <a:pt x="848" y="1778"/>
                    </a:lnTo>
                    <a:lnTo>
                      <a:pt x="843" y="1760"/>
                    </a:lnTo>
                    <a:lnTo>
                      <a:pt x="836" y="1742"/>
                    </a:lnTo>
                    <a:lnTo>
                      <a:pt x="828" y="1725"/>
                    </a:lnTo>
                    <a:lnTo>
                      <a:pt x="818" y="1709"/>
                    </a:lnTo>
                    <a:lnTo>
                      <a:pt x="807" y="1694"/>
                    </a:lnTo>
                    <a:lnTo>
                      <a:pt x="794" y="1680"/>
                    </a:lnTo>
                    <a:lnTo>
                      <a:pt x="780" y="1668"/>
                    </a:lnTo>
                    <a:lnTo>
                      <a:pt x="765" y="1656"/>
                    </a:lnTo>
                    <a:lnTo>
                      <a:pt x="750" y="1646"/>
                    </a:lnTo>
                    <a:lnTo>
                      <a:pt x="732" y="1638"/>
                    </a:lnTo>
                    <a:lnTo>
                      <a:pt x="714" y="1631"/>
                    </a:lnTo>
                    <a:lnTo>
                      <a:pt x="696" y="1627"/>
                    </a:lnTo>
                    <a:lnTo>
                      <a:pt x="676" y="1623"/>
                    </a:lnTo>
                    <a:lnTo>
                      <a:pt x="656" y="1623"/>
                    </a:lnTo>
                    <a:lnTo>
                      <a:pt x="656" y="1623"/>
                    </a:lnTo>
                    <a:lnTo>
                      <a:pt x="640" y="1623"/>
                    </a:lnTo>
                    <a:lnTo>
                      <a:pt x="624" y="1626"/>
                    </a:lnTo>
                    <a:lnTo>
                      <a:pt x="609" y="1629"/>
                    </a:lnTo>
                    <a:lnTo>
                      <a:pt x="593" y="1634"/>
                    </a:lnTo>
                    <a:lnTo>
                      <a:pt x="580" y="1639"/>
                    </a:lnTo>
                    <a:lnTo>
                      <a:pt x="565" y="1645"/>
                    </a:lnTo>
                    <a:lnTo>
                      <a:pt x="552" y="1653"/>
                    </a:lnTo>
                    <a:lnTo>
                      <a:pt x="540" y="1662"/>
                    </a:lnTo>
                    <a:lnTo>
                      <a:pt x="527" y="1671"/>
                    </a:lnTo>
                    <a:lnTo>
                      <a:pt x="517" y="1683"/>
                    </a:lnTo>
                    <a:lnTo>
                      <a:pt x="507" y="1694"/>
                    </a:lnTo>
                    <a:lnTo>
                      <a:pt x="497" y="1705"/>
                    </a:lnTo>
                    <a:lnTo>
                      <a:pt x="488" y="1719"/>
                    </a:lnTo>
                    <a:lnTo>
                      <a:pt x="481" y="1733"/>
                    </a:lnTo>
                    <a:lnTo>
                      <a:pt x="475" y="1746"/>
                    </a:lnTo>
                    <a:lnTo>
                      <a:pt x="470" y="1761"/>
                    </a:lnTo>
                    <a:lnTo>
                      <a:pt x="315" y="1761"/>
                    </a:lnTo>
                    <a:lnTo>
                      <a:pt x="315" y="1063"/>
                    </a:lnTo>
                    <a:lnTo>
                      <a:pt x="470" y="1063"/>
                    </a:lnTo>
                    <a:close/>
                    <a:moveTo>
                      <a:pt x="656" y="924"/>
                    </a:moveTo>
                    <a:lnTo>
                      <a:pt x="656" y="924"/>
                    </a:lnTo>
                    <a:lnTo>
                      <a:pt x="665" y="925"/>
                    </a:lnTo>
                    <a:lnTo>
                      <a:pt x="673" y="926"/>
                    </a:lnTo>
                    <a:lnTo>
                      <a:pt x="681" y="929"/>
                    </a:lnTo>
                    <a:lnTo>
                      <a:pt x="688" y="931"/>
                    </a:lnTo>
                    <a:lnTo>
                      <a:pt x="696" y="934"/>
                    </a:lnTo>
                    <a:lnTo>
                      <a:pt x="703" y="939"/>
                    </a:lnTo>
                    <a:lnTo>
                      <a:pt x="708" y="943"/>
                    </a:lnTo>
                    <a:lnTo>
                      <a:pt x="714" y="949"/>
                    </a:lnTo>
                    <a:lnTo>
                      <a:pt x="720" y="955"/>
                    </a:lnTo>
                    <a:lnTo>
                      <a:pt x="724" y="961"/>
                    </a:lnTo>
                    <a:lnTo>
                      <a:pt x="729" y="967"/>
                    </a:lnTo>
                    <a:lnTo>
                      <a:pt x="732" y="974"/>
                    </a:lnTo>
                    <a:lnTo>
                      <a:pt x="735" y="982"/>
                    </a:lnTo>
                    <a:lnTo>
                      <a:pt x="737" y="990"/>
                    </a:lnTo>
                    <a:lnTo>
                      <a:pt x="738" y="998"/>
                    </a:lnTo>
                    <a:lnTo>
                      <a:pt x="738" y="1006"/>
                    </a:lnTo>
                    <a:lnTo>
                      <a:pt x="738" y="1006"/>
                    </a:lnTo>
                    <a:lnTo>
                      <a:pt x="738" y="1015"/>
                    </a:lnTo>
                    <a:lnTo>
                      <a:pt x="737" y="1023"/>
                    </a:lnTo>
                    <a:lnTo>
                      <a:pt x="735" y="1031"/>
                    </a:lnTo>
                    <a:lnTo>
                      <a:pt x="732" y="1038"/>
                    </a:lnTo>
                    <a:lnTo>
                      <a:pt x="729" y="1045"/>
                    </a:lnTo>
                    <a:lnTo>
                      <a:pt x="724" y="1052"/>
                    </a:lnTo>
                    <a:lnTo>
                      <a:pt x="720" y="1059"/>
                    </a:lnTo>
                    <a:lnTo>
                      <a:pt x="714" y="1064"/>
                    </a:lnTo>
                    <a:lnTo>
                      <a:pt x="708" y="1070"/>
                    </a:lnTo>
                    <a:lnTo>
                      <a:pt x="703" y="1075"/>
                    </a:lnTo>
                    <a:lnTo>
                      <a:pt x="696" y="1078"/>
                    </a:lnTo>
                    <a:lnTo>
                      <a:pt x="688" y="1081"/>
                    </a:lnTo>
                    <a:lnTo>
                      <a:pt x="681" y="1085"/>
                    </a:lnTo>
                    <a:lnTo>
                      <a:pt x="673" y="1087"/>
                    </a:lnTo>
                    <a:lnTo>
                      <a:pt x="665" y="1088"/>
                    </a:lnTo>
                    <a:lnTo>
                      <a:pt x="656" y="1088"/>
                    </a:lnTo>
                    <a:lnTo>
                      <a:pt x="656" y="1088"/>
                    </a:lnTo>
                    <a:lnTo>
                      <a:pt x="648" y="1088"/>
                    </a:lnTo>
                    <a:lnTo>
                      <a:pt x="640" y="1087"/>
                    </a:lnTo>
                    <a:lnTo>
                      <a:pt x="632" y="1085"/>
                    </a:lnTo>
                    <a:lnTo>
                      <a:pt x="624" y="1081"/>
                    </a:lnTo>
                    <a:lnTo>
                      <a:pt x="617" y="1078"/>
                    </a:lnTo>
                    <a:lnTo>
                      <a:pt x="610" y="1075"/>
                    </a:lnTo>
                    <a:lnTo>
                      <a:pt x="605" y="1070"/>
                    </a:lnTo>
                    <a:lnTo>
                      <a:pt x="599" y="1064"/>
                    </a:lnTo>
                    <a:lnTo>
                      <a:pt x="593" y="1059"/>
                    </a:lnTo>
                    <a:lnTo>
                      <a:pt x="589" y="1052"/>
                    </a:lnTo>
                    <a:lnTo>
                      <a:pt x="584" y="1045"/>
                    </a:lnTo>
                    <a:lnTo>
                      <a:pt x="581" y="1038"/>
                    </a:lnTo>
                    <a:lnTo>
                      <a:pt x="578" y="1031"/>
                    </a:lnTo>
                    <a:lnTo>
                      <a:pt x="576" y="1023"/>
                    </a:lnTo>
                    <a:lnTo>
                      <a:pt x="575" y="1015"/>
                    </a:lnTo>
                    <a:lnTo>
                      <a:pt x="575" y="1006"/>
                    </a:lnTo>
                    <a:lnTo>
                      <a:pt x="575" y="1006"/>
                    </a:lnTo>
                    <a:lnTo>
                      <a:pt x="575" y="998"/>
                    </a:lnTo>
                    <a:lnTo>
                      <a:pt x="576" y="990"/>
                    </a:lnTo>
                    <a:lnTo>
                      <a:pt x="578" y="982"/>
                    </a:lnTo>
                    <a:lnTo>
                      <a:pt x="581" y="974"/>
                    </a:lnTo>
                    <a:lnTo>
                      <a:pt x="584" y="967"/>
                    </a:lnTo>
                    <a:lnTo>
                      <a:pt x="589" y="961"/>
                    </a:lnTo>
                    <a:lnTo>
                      <a:pt x="593" y="955"/>
                    </a:lnTo>
                    <a:lnTo>
                      <a:pt x="599" y="949"/>
                    </a:lnTo>
                    <a:lnTo>
                      <a:pt x="605" y="943"/>
                    </a:lnTo>
                    <a:lnTo>
                      <a:pt x="610" y="939"/>
                    </a:lnTo>
                    <a:lnTo>
                      <a:pt x="617" y="934"/>
                    </a:lnTo>
                    <a:lnTo>
                      <a:pt x="624" y="931"/>
                    </a:lnTo>
                    <a:lnTo>
                      <a:pt x="632" y="929"/>
                    </a:lnTo>
                    <a:lnTo>
                      <a:pt x="640" y="926"/>
                    </a:lnTo>
                    <a:lnTo>
                      <a:pt x="648" y="925"/>
                    </a:lnTo>
                    <a:lnTo>
                      <a:pt x="656" y="924"/>
                    </a:lnTo>
                    <a:lnTo>
                      <a:pt x="656" y="924"/>
                    </a:lnTo>
                    <a:close/>
                    <a:moveTo>
                      <a:pt x="656" y="113"/>
                    </a:moveTo>
                    <a:lnTo>
                      <a:pt x="656" y="113"/>
                    </a:lnTo>
                    <a:lnTo>
                      <a:pt x="665" y="114"/>
                    </a:lnTo>
                    <a:lnTo>
                      <a:pt x="673" y="115"/>
                    </a:lnTo>
                    <a:lnTo>
                      <a:pt x="681" y="117"/>
                    </a:lnTo>
                    <a:lnTo>
                      <a:pt x="688" y="120"/>
                    </a:lnTo>
                    <a:lnTo>
                      <a:pt x="696" y="123"/>
                    </a:lnTo>
                    <a:lnTo>
                      <a:pt x="703" y="128"/>
                    </a:lnTo>
                    <a:lnTo>
                      <a:pt x="708" y="132"/>
                    </a:lnTo>
                    <a:lnTo>
                      <a:pt x="714" y="137"/>
                    </a:lnTo>
                    <a:lnTo>
                      <a:pt x="720" y="144"/>
                    </a:lnTo>
                    <a:lnTo>
                      <a:pt x="724" y="149"/>
                    </a:lnTo>
                    <a:lnTo>
                      <a:pt x="729" y="156"/>
                    </a:lnTo>
                    <a:lnTo>
                      <a:pt x="732" y="163"/>
                    </a:lnTo>
                    <a:lnTo>
                      <a:pt x="735" y="171"/>
                    </a:lnTo>
                    <a:lnTo>
                      <a:pt x="737" y="179"/>
                    </a:lnTo>
                    <a:lnTo>
                      <a:pt x="738" y="187"/>
                    </a:lnTo>
                    <a:lnTo>
                      <a:pt x="738" y="195"/>
                    </a:lnTo>
                    <a:lnTo>
                      <a:pt x="738" y="195"/>
                    </a:lnTo>
                    <a:lnTo>
                      <a:pt x="738" y="204"/>
                    </a:lnTo>
                    <a:lnTo>
                      <a:pt x="737" y="212"/>
                    </a:lnTo>
                    <a:lnTo>
                      <a:pt x="735" y="220"/>
                    </a:lnTo>
                    <a:lnTo>
                      <a:pt x="732" y="227"/>
                    </a:lnTo>
                    <a:lnTo>
                      <a:pt x="729" y="234"/>
                    </a:lnTo>
                    <a:lnTo>
                      <a:pt x="724" y="241"/>
                    </a:lnTo>
                    <a:lnTo>
                      <a:pt x="720" y="248"/>
                    </a:lnTo>
                    <a:lnTo>
                      <a:pt x="714" y="253"/>
                    </a:lnTo>
                    <a:lnTo>
                      <a:pt x="708" y="259"/>
                    </a:lnTo>
                    <a:lnTo>
                      <a:pt x="703" y="264"/>
                    </a:lnTo>
                    <a:lnTo>
                      <a:pt x="696" y="267"/>
                    </a:lnTo>
                    <a:lnTo>
                      <a:pt x="688" y="270"/>
                    </a:lnTo>
                    <a:lnTo>
                      <a:pt x="681" y="274"/>
                    </a:lnTo>
                    <a:lnTo>
                      <a:pt x="673" y="276"/>
                    </a:lnTo>
                    <a:lnTo>
                      <a:pt x="665" y="277"/>
                    </a:lnTo>
                    <a:lnTo>
                      <a:pt x="656" y="277"/>
                    </a:lnTo>
                    <a:lnTo>
                      <a:pt x="656" y="277"/>
                    </a:lnTo>
                    <a:lnTo>
                      <a:pt x="648" y="277"/>
                    </a:lnTo>
                    <a:lnTo>
                      <a:pt x="640" y="276"/>
                    </a:lnTo>
                    <a:lnTo>
                      <a:pt x="632" y="274"/>
                    </a:lnTo>
                    <a:lnTo>
                      <a:pt x="624" y="270"/>
                    </a:lnTo>
                    <a:lnTo>
                      <a:pt x="617" y="267"/>
                    </a:lnTo>
                    <a:lnTo>
                      <a:pt x="610" y="264"/>
                    </a:lnTo>
                    <a:lnTo>
                      <a:pt x="605" y="259"/>
                    </a:lnTo>
                    <a:lnTo>
                      <a:pt x="599" y="253"/>
                    </a:lnTo>
                    <a:lnTo>
                      <a:pt x="593" y="248"/>
                    </a:lnTo>
                    <a:lnTo>
                      <a:pt x="589" y="241"/>
                    </a:lnTo>
                    <a:lnTo>
                      <a:pt x="584" y="234"/>
                    </a:lnTo>
                    <a:lnTo>
                      <a:pt x="581" y="227"/>
                    </a:lnTo>
                    <a:lnTo>
                      <a:pt x="578" y="220"/>
                    </a:lnTo>
                    <a:lnTo>
                      <a:pt x="576" y="212"/>
                    </a:lnTo>
                    <a:lnTo>
                      <a:pt x="575" y="204"/>
                    </a:lnTo>
                    <a:lnTo>
                      <a:pt x="575" y="195"/>
                    </a:lnTo>
                    <a:lnTo>
                      <a:pt x="575" y="195"/>
                    </a:lnTo>
                    <a:lnTo>
                      <a:pt x="575" y="187"/>
                    </a:lnTo>
                    <a:lnTo>
                      <a:pt x="576" y="179"/>
                    </a:lnTo>
                    <a:lnTo>
                      <a:pt x="578" y="171"/>
                    </a:lnTo>
                    <a:lnTo>
                      <a:pt x="581" y="163"/>
                    </a:lnTo>
                    <a:lnTo>
                      <a:pt x="584" y="156"/>
                    </a:lnTo>
                    <a:lnTo>
                      <a:pt x="589" y="149"/>
                    </a:lnTo>
                    <a:lnTo>
                      <a:pt x="593" y="144"/>
                    </a:lnTo>
                    <a:lnTo>
                      <a:pt x="599" y="137"/>
                    </a:lnTo>
                    <a:lnTo>
                      <a:pt x="605" y="132"/>
                    </a:lnTo>
                    <a:lnTo>
                      <a:pt x="610" y="128"/>
                    </a:lnTo>
                    <a:lnTo>
                      <a:pt x="617" y="123"/>
                    </a:lnTo>
                    <a:lnTo>
                      <a:pt x="624" y="120"/>
                    </a:lnTo>
                    <a:lnTo>
                      <a:pt x="632" y="117"/>
                    </a:lnTo>
                    <a:lnTo>
                      <a:pt x="640" y="115"/>
                    </a:lnTo>
                    <a:lnTo>
                      <a:pt x="648" y="114"/>
                    </a:lnTo>
                    <a:lnTo>
                      <a:pt x="656" y="113"/>
                    </a:lnTo>
                    <a:lnTo>
                      <a:pt x="656" y="113"/>
                    </a:lnTo>
                    <a:close/>
                    <a:moveTo>
                      <a:pt x="656" y="1736"/>
                    </a:moveTo>
                    <a:lnTo>
                      <a:pt x="656" y="1736"/>
                    </a:lnTo>
                    <a:lnTo>
                      <a:pt x="665" y="1736"/>
                    </a:lnTo>
                    <a:lnTo>
                      <a:pt x="673" y="1737"/>
                    </a:lnTo>
                    <a:lnTo>
                      <a:pt x="681" y="1740"/>
                    </a:lnTo>
                    <a:lnTo>
                      <a:pt x="688" y="1742"/>
                    </a:lnTo>
                    <a:lnTo>
                      <a:pt x="696" y="1745"/>
                    </a:lnTo>
                    <a:lnTo>
                      <a:pt x="703" y="1750"/>
                    </a:lnTo>
                    <a:lnTo>
                      <a:pt x="708" y="1754"/>
                    </a:lnTo>
                    <a:lnTo>
                      <a:pt x="714" y="1760"/>
                    </a:lnTo>
                    <a:lnTo>
                      <a:pt x="720" y="1766"/>
                    </a:lnTo>
                    <a:lnTo>
                      <a:pt x="724" y="1772"/>
                    </a:lnTo>
                    <a:lnTo>
                      <a:pt x="729" y="1778"/>
                    </a:lnTo>
                    <a:lnTo>
                      <a:pt x="732" y="1785"/>
                    </a:lnTo>
                    <a:lnTo>
                      <a:pt x="735" y="1793"/>
                    </a:lnTo>
                    <a:lnTo>
                      <a:pt x="737" y="1801"/>
                    </a:lnTo>
                    <a:lnTo>
                      <a:pt x="738" y="1809"/>
                    </a:lnTo>
                    <a:lnTo>
                      <a:pt x="738" y="1817"/>
                    </a:lnTo>
                    <a:lnTo>
                      <a:pt x="738" y="1817"/>
                    </a:lnTo>
                    <a:lnTo>
                      <a:pt x="738" y="1826"/>
                    </a:lnTo>
                    <a:lnTo>
                      <a:pt x="737" y="1834"/>
                    </a:lnTo>
                    <a:lnTo>
                      <a:pt x="735" y="1842"/>
                    </a:lnTo>
                    <a:lnTo>
                      <a:pt x="732" y="1849"/>
                    </a:lnTo>
                    <a:lnTo>
                      <a:pt x="729" y="1857"/>
                    </a:lnTo>
                    <a:lnTo>
                      <a:pt x="724" y="1863"/>
                    </a:lnTo>
                    <a:lnTo>
                      <a:pt x="720" y="1870"/>
                    </a:lnTo>
                    <a:lnTo>
                      <a:pt x="714" y="1875"/>
                    </a:lnTo>
                    <a:lnTo>
                      <a:pt x="708" y="1881"/>
                    </a:lnTo>
                    <a:lnTo>
                      <a:pt x="703" y="1886"/>
                    </a:lnTo>
                    <a:lnTo>
                      <a:pt x="696" y="1890"/>
                    </a:lnTo>
                    <a:lnTo>
                      <a:pt x="688" y="1894"/>
                    </a:lnTo>
                    <a:lnTo>
                      <a:pt x="681" y="1896"/>
                    </a:lnTo>
                    <a:lnTo>
                      <a:pt x="673" y="1898"/>
                    </a:lnTo>
                    <a:lnTo>
                      <a:pt x="665" y="1899"/>
                    </a:lnTo>
                    <a:lnTo>
                      <a:pt x="656" y="1899"/>
                    </a:lnTo>
                    <a:lnTo>
                      <a:pt x="656" y="1899"/>
                    </a:lnTo>
                    <a:lnTo>
                      <a:pt x="648" y="1899"/>
                    </a:lnTo>
                    <a:lnTo>
                      <a:pt x="640" y="1898"/>
                    </a:lnTo>
                    <a:lnTo>
                      <a:pt x="632" y="1896"/>
                    </a:lnTo>
                    <a:lnTo>
                      <a:pt x="624" y="1894"/>
                    </a:lnTo>
                    <a:lnTo>
                      <a:pt x="617" y="1890"/>
                    </a:lnTo>
                    <a:lnTo>
                      <a:pt x="610" y="1886"/>
                    </a:lnTo>
                    <a:lnTo>
                      <a:pt x="605" y="1881"/>
                    </a:lnTo>
                    <a:lnTo>
                      <a:pt x="599" y="1875"/>
                    </a:lnTo>
                    <a:lnTo>
                      <a:pt x="593" y="1870"/>
                    </a:lnTo>
                    <a:lnTo>
                      <a:pt x="589" y="1863"/>
                    </a:lnTo>
                    <a:lnTo>
                      <a:pt x="584" y="1857"/>
                    </a:lnTo>
                    <a:lnTo>
                      <a:pt x="581" y="1849"/>
                    </a:lnTo>
                    <a:lnTo>
                      <a:pt x="578" y="1842"/>
                    </a:lnTo>
                    <a:lnTo>
                      <a:pt x="576" y="1834"/>
                    </a:lnTo>
                    <a:lnTo>
                      <a:pt x="575" y="1826"/>
                    </a:lnTo>
                    <a:lnTo>
                      <a:pt x="575" y="1817"/>
                    </a:lnTo>
                    <a:lnTo>
                      <a:pt x="575" y="1817"/>
                    </a:lnTo>
                    <a:lnTo>
                      <a:pt x="575" y="1809"/>
                    </a:lnTo>
                    <a:lnTo>
                      <a:pt x="576" y="1801"/>
                    </a:lnTo>
                    <a:lnTo>
                      <a:pt x="578" y="1793"/>
                    </a:lnTo>
                    <a:lnTo>
                      <a:pt x="581" y="1785"/>
                    </a:lnTo>
                    <a:lnTo>
                      <a:pt x="584" y="1778"/>
                    </a:lnTo>
                    <a:lnTo>
                      <a:pt x="589" y="1772"/>
                    </a:lnTo>
                    <a:lnTo>
                      <a:pt x="593" y="1766"/>
                    </a:lnTo>
                    <a:lnTo>
                      <a:pt x="599" y="1760"/>
                    </a:lnTo>
                    <a:lnTo>
                      <a:pt x="605" y="1754"/>
                    </a:lnTo>
                    <a:lnTo>
                      <a:pt x="610" y="1750"/>
                    </a:lnTo>
                    <a:lnTo>
                      <a:pt x="617" y="1745"/>
                    </a:lnTo>
                    <a:lnTo>
                      <a:pt x="624" y="1742"/>
                    </a:lnTo>
                    <a:lnTo>
                      <a:pt x="632" y="1740"/>
                    </a:lnTo>
                    <a:lnTo>
                      <a:pt x="640" y="1737"/>
                    </a:lnTo>
                    <a:lnTo>
                      <a:pt x="648" y="1736"/>
                    </a:lnTo>
                    <a:lnTo>
                      <a:pt x="656" y="1736"/>
                    </a:lnTo>
                    <a:lnTo>
                      <a:pt x="656" y="1736"/>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20" name="Freeform 30">
                <a:extLst>
                  <a:ext uri="{FF2B5EF4-FFF2-40B4-BE49-F238E27FC236}">
                    <a16:creationId xmlns:a16="http://schemas.microsoft.com/office/drawing/2014/main" id="{B163EB2F-3398-3D4F-989F-3CA0E0D085A8}"/>
                  </a:ext>
                </a:extLst>
              </p:cNvPr>
              <p:cNvSpPr>
                <a:spLocks noEditPoints="1"/>
              </p:cNvSpPr>
              <p:nvPr/>
            </p:nvSpPr>
            <p:spPr bwMode="auto">
              <a:xfrm>
                <a:off x="-5589588" y="-1630363"/>
                <a:ext cx="1008063" cy="1328738"/>
              </a:xfrm>
              <a:custGeom>
                <a:avLst/>
                <a:gdLst>
                  <a:gd name="T0" fmla="*/ 1086 w 1271"/>
                  <a:gd name="T1" fmla="*/ 133 h 1675"/>
                  <a:gd name="T2" fmla="*/ 1086 w 1271"/>
                  <a:gd name="T3" fmla="*/ 119 h 1675"/>
                  <a:gd name="T4" fmla="*/ 1081 w 1271"/>
                  <a:gd name="T5" fmla="*/ 93 h 1675"/>
                  <a:gd name="T6" fmla="*/ 1070 w 1271"/>
                  <a:gd name="T7" fmla="*/ 69 h 1675"/>
                  <a:gd name="T8" fmla="*/ 1057 w 1271"/>
                  <a:gd name="T9" fmla="*/ 48 h 1675"/>
                  <a:gd name="T10" fmla="*/ 1039 w 1271"/>
                  <a:gd name="T11" fmla="*/ 30 h 1675"/>
                  <a:gd name="T12" fmla="*/ 1017 w 1271"/>
                  <a:gd name="T13" fmla="*/ 16 h 1675"/>
                  <a:gd name="T14" fmla="*/ 994 w 1271"/>
                  <a:gd name="T15" fmla="*/ 6 h 1675"/>
                  <a:gd name="T16" fmla="*/ 968 w 1271"/>
                  <a:gd name="T17" fmla="*/ 0 h 1675"/>
                  <a:gd name="T18" fmla="*/ 308 w 1271"/>
                  <a:gd name="T19" fmla="*/ 0 h 1675"/>
                  <a:gd name="T20" fmla="*/ 295 w 1271"/>
                  <a:gd name="T21" fmla="*/ 0 h 1675"/>
                  <a:gd name="T22" fmla="*/ 269 w 1271"/>
                  <a:gd name="T23" fmla="*/ 6 h 1675"/>
                  <a:gd name="T24" fmla="*/ 245 w 1271"/>
                  <a:gd name="T25" fmla="*/ 16 h 1675"/>
                  <a:gd name="T26" fmla="*/ 224 w 1271"/>
                  <a:gd name="T27" fmla="*/ 30 h 1675"/>
                  <a:gd name="T28" fmla="*/ 206 w 1271"/>
                  <a:gd name="T29" fmla="*/ 48 h 1675"/>
                  <a:gd name="T30" fmla="*/ 191 w 1271"/>
                  <a:gd name="T31" fmla="*/ 69 h 1675"/>
                  <a:gd name="T32" fmla="*/ 182 w 1271"/>
                  <a:gd name="T33" fmla="*/ 93 h 1675"/>
                  <a:gd name="T34" fmla="*/ 176 w 1271"/>
                  <a:gd name="T35" fmla="*/ 119 h 1675"/>
                  <a:gd name="T36" fmla="*/ 175 w 1271"/>
                  <a:gd name="T37" fmla="*/ 1542 h 1675"/>
                  <a:gd name="T38" fmla="*/ 176 w 1271"/>
                  <a:gd name="T39" fmla="*/ 1553 h 1675"/>
                  <a:gd name="T40" fmla="*/ 0 w 1271"/>
                  <a:gd name="T41" fmla="*/ 1562 h 1675"/>
                  <a:gd name="T42" fmla="*/ 308 w 1271"/>
                  <a:gd name="T43" fmla="*/ 1675 h 1675"/>
                  <a:gd name="T44" fmla="*/ 1271 w 1271"/>
                  <a:gd name="T45" fmla="*/ 1675 h 1675"/>
                  <a:gd name="T46" fmla="*/ 1085 w 1271"/>
                  <a:gd name="T47" fmla="*/ 1562 h 1675"/>
                  <a:gd name="T48" fmla="*/ 1086 w 1271"/>
                  <a:gd name="T49" fmla="*/ 1553 h 1675"/>
                  <a:gd name="T50" fmla="*/ 1086 w 1271"/>
                  <a:gd name="T51" fmla="*/ 1542 h 1675"/>
                  <a:gd name="T52" fmla="*/ 530 w 1271"/>
                  <a:gd name="T53" fmla="*/ 1385 h 1675"/>
                  <a:gd name="T54" fmla="*/ 733 w 1271"/>
                  <a:gd name="T55" fmla="*/ 1548 h 1675"/>
                  <a:gd name="T56" fmla="*/ 846 w 1271"/>
                  <a:gd name="T57" fmla="*/ 1562 h 1675"/>
                  <a:gd name="T58" fmla="*/ 846 w 1271"/>
                  <a:gd name="T59" fmla="*/ 1329 h 1675"/>
                  <a:gd name="T60" fmla="*/ 841 w 1271"/>
                  <a:gd name="T61" fmla="*/ 1306 h 1675"/>
                  <a:gd name="T62" fmla="*/ 829 w 1271"/>
                  <a:gd name="T63" fmla="*/ 1289 h 1675"/>
                  <a:gd name="T64" fmla="*/ 812 w 1271"/>
                  <a:gd name="T65" fmla="*/ 1277 h 1675"/>
                  <a:gd name="T66" fmla="*/ 789 w 1271"/>
                  <a:gd name="T67" fmla="*/ 1272 h 1675"/>
                  <a:gd name="T68" fmla="*/ 473 w 1271"/>
                  <a:gd name="T69" fmla="*/ 1272 h 1675"/>
                  <a:gd name="T70" fmla="*/ 451 w 1271"/>
                  <a:gd name="T71" fmla="*/ 1277 h 1675"/>
                  <a:gd name="T72" fmla="*/ 433 w 1271"/>
                  <a:gd name="T73" fmla="*/ 1289 h 1675"/>
                  <a:gd name="T74" fmla="*/ 421 w 1271"/>
                  <a:gd name="T75" fmla="*/ 1306 h 1675"/>
                  <a:gd name="T76" fmla="*/ 417 w 1271"/>
                  <a:gd name="T77" fmla="*/ 1329 h 1675"/>
                  <a:gd name="T78" fmla="*/ 308 w 1271"/>
                  <a:gd name="T79" fmla="*/ 1562 h 1675"/>
                  <a:gd name="T80" fmla="*/ 304 w 1271"/>
                  <a:gd name="T81" fmla="*/ 1562 h 1675"/>
                  <a:gd name="T82" fmla="*/ 297 w 1271"/>
                  <a:gd name="T83" fmla="*/ 1558 h 1675"/>
                  <a:gd name="T84" fmla="*/ 291 w 1271"/>
                  <a:gd name="T85" fmla="*/ 1553 h 1675"/>
                  <a:gd name="T86" fmla="*/ 289 w 1271"/>
                  <a:gd name="T87" fmla="*/ 1546 h 1675"/>
                  <a:gd name="T88" fmla="*/ 288 w 1271"/>
                  <a:gd name="T89" fmla="*/ 133 h 1675"/>
                  <a:gd name="T90" fmla="*/ 289 w 1271"/>
                  <a:gd name="T91" fmla="*/ 128 h 1675"/>
                  <a:gd name="T92" fmla="*/ 291 w 1271"/>
                  <a:gd name="T93" fmla="*/ 121 h 1675"/>
                  <a:gd name="T94" fmla="*/ 297 w 1271"/>
                  <a:gd name="T95" fmla="*/ 115 h 1675"/>
                  <a:gd name="T96" fmla="*/ 304 w 1271"/>
                  <a:gd name="T97" fmla="*/ 113 h 1675"/>
                  <a:gd name="T98" fmla="*/ 954 w 1271"/>
                  <a:gd name="T99" fmla="*/ 112 h 1675"/>
                  <a:gd name="T100" fmla="*/ 958 w 1271"/>
                  <a:gd name="T101" fmla="*/ 113 h 1675"/>
                  <a:gd name="T102" fmla="*/ 966 w 1271"/>
                  <a:gd name="T103" fmla="*/ 115 h 1675"/>
                  <a:gd name="T104" fmla="*/ 970 w 1271"/>
                  <a:gd name="T105" fmla="*/ 121 h 1675"/>
                  <a:gd name="T106" fmla="*/ 973 w 1271"/>
                  <a:gd name="T107" fmla="*/ 128 h 1675"/>
                  <a:gd name="T108" fmla="*/ 973 w 1271"/>
                  <a:gd name="T109" fmla="*/ 1542 h 1675"/>
                  <a:gd name="T110" fmla="*/ 973 w 1271"/>
                  <a:gd name="T111" fmla="*/ 1546 h 1675"/>
                  <a:gd name="T112" fmla="*/ 970 w 1271"/>
                  <a:gd name="T113" fmla="*/ 1553 h 1675"/>
                  <a:gd name="T114" fmla="*/ 966 w 1271"/>
                  <a:gd name="T115" fmla="*/ 1558 h 1675"/>
                  <a:gd name="T116" fmla="*/ 958 w 1271"/>
                  <a:gd name="T117" fmla="*/ 1562 h 1675"/>
                  <a:gd name="T118" fmla="*/ 846 w 1271"/>
                  <a:gd name="T119" fmla="*/ 1562 h 1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71" h="1675">
                    <a:moveTo>
                      <a:pt x="1086" y="1542"/>
                    </a:moveTo>
                    <a:lnTo>
                      <a:pt x="1086" y="133"/>
                    </a:lnTo>
                    <a:lnTo>
                      <a:pt x="1086" y="133"/>
                    </a:lnTo>
                    <a:lnTo>
                      <a:pt x="1086" y="119"/>
                    </a:lnTo>
                    <a:lnTo>
                      <a:pt x="1084" y="105"/>
                    </a:lnTo>
                    <a:lnTo>
                      <a:pt x="1081" y="93"/>
                    </a:lnTo>
                    <a:lnTo>
                      <a:pt x="1076" y="81"/>
                    </a:lnTo>
                    <a:lnTo>
                      <a:pt x="1070" y="69"/>
                    </a:lnTo>
                    <a:lnTo>
                      <a:pt x="1064" y="58"/>
                    </a:lnTo>
                    <a:lnTo>
                      <a:pt x="1057" y="48"/>
                    </a:lnTo>
                    <a:lnTo>
                      <a:pt x="1048" y="39"/>
                    </a:lnTo>
                    <a:lnTo>
                      <a:pt x="1039" y="30"/>
                    </a:lnTo>
                    <a:lnTo>
                      <a:pt x="1028" y="22"/>
                    </a:lnTo>
                    <a:lnTo>
                      <a:pt x="1017" y="16"/>
                    </a:lnTo>
                    <a:lnTo>
                      <a:pt x="1005" y="10"/>
                    </a:lnTo>
                    <a:lnTo>
                      <a:pt x="994" y="6"/>
                    </a:lnTo>
                    <a:lnTo>
                      <a:pt x="980" y="2"/>
                    </a:lnTo>
                    <a:lnTo>
                      <a:pt x="968" y="0"/>
                    </a:lnTo>
                    <a:lnTo>
                      <a:pt x="954" y="0"/>
                    </a:lnTo>
                    <a:lnTo>
                      <a:pt x="308" y="0"/>
                    </a:lnTo>
                    <a:lnTo>
                      <a:pt x="308" y="0"/>
                    </a:lnTo>
                    <a:lnTo>
                      <a:pt x="295" y="0"/>
                    </a:lnTo>
                    <a:lnTo>
                      <a:pt x="281" y="2"/>
                    </a:lnTo>
                    <a:lnTo>
                      <a:pt x="269" y="6"/>
                    </a:lnTo>
                    <a:lnTo>
                      <a:pt x="256" y="10"/>
                    </a:lnTo>
                    <a:lnTo>
                      <a:pt x="245" y="16"/>
                    </a:lnTo>
                    <a:lnTo>
                      <a:pt x="234" y="22"/>
                    </a:lnTo>
                    <a:lnTo>
                      <a:pt x="224" y="30"/>
                    </a:lnTo>
                    <a:lnTo>
                      <a:pt x="215" y="39"/>
                    </a:lnTo>
                    <a:lnTo>
                      <a:pt x="206" y="48"/>
                    </a:lnTo>
                    <a:lnTo>
                      <a:pt x="198" y="58"/>
                    </a:lnTo>
                    <a:lnTo>
                      <a:pt x="191" y="69"/>
                    </a:lnTo>
                    <a:lnTo>
                      <a:pt x="186" y="81"/>
                    </a:lnTo>
                    <a:lnTo>
                      <a:pt x="182" y="93"/>
                    </a:lnTo>
                    <a:lnTo>
                      <a:pt x="178" y="105"/>
                    </a:lnTo>
                    <a:lnTo>
                      <a:pt x="176" y="119"/>
                    </a:lnTo>
                    <a:lnTo>
                      <a:pt x="175" y="133"/>
                    </a:lnTo>
                    <a:lnTo>
                      <a:pt x="175" y="1542"/>
                    </a:lnTo>
                    <a:lnTo>
                      <a:pt x="175" y="1542"/>
                    </a:lnTo>
                    <a:lnTo>
                      <a:pt x="176" y="1553"/>
                    </a:lnTo>
                    <a:lnTo>
                      <a:pt x="177" y="1562"/>
                    </a:lnTo>
                    <a:lnTo>
                      <a:pt x="0" y="1562"/>
                    </a:lnTo>
                    <a:lnTo>
                      <a:pt x="0" y="1675"/>
                    </a:lnTo>
                    <a:lnTo>
                      <a:pt x="308" y="1675"/>
                    </a:lnTo>
                    <a:lnTo>
                      <a:pt x="954" y="1675"/>
                    </a:lnTo>
                    <a:lnTo>
                      <a:pt x="1271" y="1675"/>
                    </a:lnTo>
                    <a:lnTo>
                      <a:pt x="1271" y="1562"/>
                    </a:lnTo>
                    <a:lnTo>
                      <a:pt x="1085" y="1562"/>
                    </a:lnTo>
                    <a:lnTo>
                      <a:pt x="1085" y="1562"/>
                    </a:lnTo>
                    <a:lnTo>
                      <a:pt x="1086" y="1553"/>
                    </a:lnTo>
                    <a:lnTo>
                      <a:pt x="1086" y="1542"/>
                    </a:lnTo>
                    <a:lnTo>
                      <a:pt x="1086" y="1542"/>
                    </a:lnTo>
                    <a:close/>
                    <a:moveTo>
                      <a:pt x="530" y="1548"/>
                    </a:moveTo>
                    <a:lnTo>
                      <a:pt x="530" y="1385"/>
                    </a:lnTo>
                    <a:lnTo>
                      <a:pt x="733" y="1385"/>
                    </a:lnTo>
                    <a:lnTo>
                      <a:pt x="733" y="1548"/>
                    </a:lnTo>
                    <a:lnTo>
                      <a:pt x="530" y="1548"/>
                    </a:lnTo>
                    <a:close/>
                    <a:moveTo>
                      <a:pt x="846" y="1562"/>
                    </a:moveTo>
                    <a:lnTo>
                      <a:pt x="846" y="1329"/>
                    </a:lnTo>
                    <a:lnTo>
                      <a:pt x="846" y="1329"/>
                    </a:lnTo>
                    <a:lnTo>
                      <a:pt x="845" y="1318"/>
                    </a:lnTo>
                    <a:lnTo>
                      <a:pt x="841" y="1306"/>
                    </a:lnTo>
                    <a:lnTo>
                      <a:pt x="835" y="1297"/>
                    </a:lnTo>
                    <a:lnTo>
                      <a:pt x="829" y="1289"/>
                    </a:lnTo>
                    <a:lnTo>
                      <a:pt x="821" y="1282"/>
                    </a:lnTo>
                    <a:lnTo>
                      <a:pt x="812" y="1277"/>
                    </a:lnTo>
                    <a:lnTo>
                      <a:pt x="800" y="1273"/>
                    </a:lnTo>
                    <a:lnTo>
                      <a:pt x="789" y="1272"/>
                    </a:lnTo>
                    <a:lnTo>
                      <a:pt x="473" y="1272"/>
                    </a:lnTo>
                    <a:lnTo>
                      <a:pt x="473" y="1272"/>
                    </a:lnTo>
                    <a:lnTo>
                      <a:pt x="461" y="1273"/>
                    </a:lnTo>
                    <a:lnTo>
                      <a:pt x="451" y="1277"/>
                    </a:lnTo>
                    <a:lnTo>
                      <a:pt x="442" y="1282"/>
                    </a:lnTo>
                    <a:lnTo>
                      <a:pt x="433" y="1289"/>
                    </a:lnTo>
                    <a:lnTo>
                      <a:pt x="426" y="1297"/>
                    </a:lnTo>
                    <a:lnTo>
                      <a:pt x="421" y="1306"/>
                    </a:lnTo>
                    <a:lnTo>
                      <a:pt x="418" y="1318"/>
                    </a:lnTo>
                    <a:lnTo>
                      <a:pt x="417" y="1329"/>
                    </a:lnTo>
                    <a:lnTo>
                      <a:pt x="417" y="1562"/>
                    </a:lnTo>
                    <a:lnTo>
                      <a:pt x="308" y="1562"/>
                    </a:lnTo>
                    <a:lnTo>
                      <a:pt x="308" y="1562"/>
                    </a:lnTo>
                    <a:lnTo>
                      <a:pt x="304" y="1562"/>
                    </a:lnTo>
                    <a:lnTo>
                      <a:pt x="300" y="1561"/>
                    </a:lnTo>
                    <a:lnTo>
                      <a:pt x="297" y="1558"/>
                    </a:lnTo>
                    <a:lnTo>
                      <a:pt x="295" y="1556"/>
                    </a:lnTo>
                    <a:lnTo>
                      <a:pt x="291" y="1553"/>
                    </a:lnTo>
                    <a:lnTo>
                      <a:pt x="290" y="1549"/>
                    </a:lnTo>
                    <a:lnTo>
                      <a:pt x="289" y="1546"/>
                    </a:lnTo>
                    <a:lnTo>
                      <a:pt x="288" y="1542"/>
                    </a:lnTo>
                    <a:lnTo>
                      <a:pt x="288" y="133"/>
                    </a:lnTo>
                    <a:lnTo>
                      <a:pt x="288" y="133"/>
                    </a:lnTo>
                    <a:lnTo>
                      <a:pt x="289" y="128"/>
                    </a:lnTo>
                    <a:lnTo>
                      <a:pt x="290" y="125"/>
                    </a:lnTo>
                    <a:lnTo>
                      <a:pt x="291" y="121"/>
                    </a:lnTo>
                    <a:lnTo>
                      <a:pt x="295" y="119"/>
                    </a:lnTo>
                    <a:lnTo>
                      <a:pt x="297" y="115"/>
                    </a:lnTo>
                    <a:lnTo>
                      <a:pt x="300" y="114"/>
                    </a:lnTo>
                    <a:lnTo>
                      <a:pt x="304" y="113"/>
                    </a:lnTo>
                    <a:lnTo>
                      <a:pt x="308" y="112"/>
                    </a:lnTo>
                    <a:lnTo>
                      <a:pt x="954" y="112"/>
                    </a:lnTo>
                    <a:lnTo>
                      <a:pt x="954" y="112"/>
                    </a:lnTo>
                    <a:lnTo>
                      <a:pt x="958" y="113"/>
                    </a:lnTo>
                    <a:lnTo>
                      <a:pt x="962" y="114"/>
                    </a:lnTo>
                    <a:lnTo>
                      <a:pt x="966" y="115"/>
                    </a:lnTo>
                    <a:lnTo>
                      <a:pt x="968" y="119"/>
                    </a:lnTo>
                    <a:lnTo>
                      <a:pt x="970" y="121"/>
                    </a:lnTo>
                    <a:lnTo>
                      <a:pt x="972" y="125"/>
                    </a:lnTo>
                    <a:lnTo>
                      <a:pt x="973" y="128"/>
                    </a:lnTo>
                    <a:lnTo>
                      <a:pt x="973" y="133"/>
                    </a:lnTo>
                    <a:lnTo>
                      <a:pt x="973" y="1542"/>
                    </a:lnTo>
                    <a:lnTo>
                      <a:pt x="973" y="1542"/>
                    </a:lnTo>
                    <a:lnTo>
                      <a:pt x="973" y="1546"/>
                    </a:lnTo>
                    <a:lnTo>
                      <a:pt x="972" y="1549"/>
                    </a:lnTo>
                    <a:lnTo>
                      <a:pt x="970" y="1553"/>
                    </a:lnTo>
                    <a:lnTo>
                      <a:pt x="968" y="1556"/>
                    </a:lnTo>
                    <a:lnTo>
                      <a:pt x="966" y="1558"/>
                    </a:lnTo>
                    <a:lnTo>
                      <a:pt x="962" y="1561"/>
                    </a:lnTo>
                    <a:lnTo>
                      <a:pt x="958" y="1562"/>
                    </a:lnTo>
                    <a:lnTo>
                      <a:pt x="954" y="1562"/>
                    </a:lnTo>
                    <a:lnTo>
                      <a:pt x="846" y="1562"/>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21" name="Rectangle 31">
                <a:extLst>
                  <a:ext uri="{FF2B5EF4-FFF2-40B4-BE49-F238E27FC236}">
                    <a16:creationId xmlns:a16="http://schemas.microsoft.com/office/drawing/2014/main" id="{4197B363-8342-BC44-B82B-D478B78368F6}"/>
                  </a:ext>
                </a:extLst>
              </p:cNvPr>
              <p:cNvSpPr>
                <a:spLocks noChangeArrowheads="1"/>
              </p:cNvSpPr>
              <p:nvPr/>
            </p:nvSpPr>
            <p:spPr bwMode="auto">
              <a:xfrm>
                <a:off x="-5243513" y="-1346200"/>
                <a:ext cx="104775" cy="104775"/>
              </a:xfrm>
              <a:prstGeom prst="rect">
                <a:avLst/>
              </a:pr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22" name="Rectangle 32">
                <a:extLst>
                  <a:ext uri="{FF2B5EF4-FFF2-40B4-BE49-F238E27FC236}">
                    <a16:creationId xmlns:a16="http://schemas.microsoft.com/office/drawing/2014/main" id="{633E8271-38C1-6247-92D8-C27C857A137B}"/>
                  </a:ext>
                </a:extLst>
              </p:cNvPr>
              <p:cNvSpPr>
                <a:spLocks noChangeArrowheads="1"/>
              </p:cNvSpPr>
              <p:nvPr/>
            </p:nvSpPr>
            <p:spPr bwMode="auto">
              <a:xfrm>
                <a:off x="-5040313" y="-1346200"/>
                <a:ext cx="104775" cy="104775"/>
              </a:xfrm>
              <a:prstGeom prst="rect">
                <a:avLst/>
              </a:pr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23" name="Rectangle 33">
                <a:extLst>
                  <a:ext uri="{FF2B5EF4-FFF2-40B4-BE49-F238E27FC236}">
                    <a16:creationId xmlns:a16="http://schemas.microsoft.com/office/drawing/2014/main" id="{AF9CDA51-1C4C-A740-9FA7-B40CAEA570F7}"/>
                  </a:ext>
                </a:extLst>
              </p:cNvPr>
              <p:cNvSpPr>
                <a:spLocks noChangeArrowheads="1"/>
              </p:cNvSpPr>
              <p:nvPr/>
            </p:nvSpPr>
            <p:spPr bwMode="auto">
              <a:xfrm>
                <a:off x="-5243513" y="-1120775"/>
                <a:ext cx="104775" cy="104775"/>
              </a:xfrm>
              <a:prstGeom prst="rect">
                <a:avLst/>
              </a:pr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24" name="Rectangle 34">
                <a:extLst>
                  <a:ext uri="{FF2B5EF4-FFF2-40B4-BE49-F238E27FC236}">
                    <a16:creationId xmlns:a16="http://schemas.microsoft.com/office/drawing/2014/main" id="{F815C8A6-82AF-3944-82F3-3229CB25B35E}"/>
                  </a:ext>
                </a:extLst>
              </p:cNvPr>
              <p:cNvSpPr>
                <a:spLocks noChangeArrowheads="1"/>
              </p:cNvSpPr>
              <p:nvPr/>
            </p:nvSpPr>
            <p:spPr bwMode="auto">
              <a:xfrm>
                <a:off x="-5040313" y="-1120775"/>
                <a:ext cx="104775" cy="104775"/>
              </a:xfrm>
              <a:prstGeom prst="rect">
                <a:avLst/>
              </a:pr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25" name="Rectangle 35">
                <a:extLst>
                  <a:ext uri="{FF2B5EF4-FFF2-40B4-BE49-F238E27FC236}">
                    <a16:creationId xmlns:a16="http://schemas.microsoft.com/office/drawing/2014/main" id="{1884471F-F4AB-BE4E-AB8A-B0828700237C}"/>
                  </a:ext>
                </a:extLst>
              </p:cNvPr>
              <p:cNvSpPr>
                <a:spLocks noChangeArrowheads="1"/>
              </p:cNvSpPr>
              <p:nvPr/>
            </p:nvSpPr>
            <p:spPr bwMode="auto">
              <a:xfrm>
                <a:off x="-5243513" y="-889000"/>
                <a:ext cx="104775" cy="104775"/>
              </a:xfrm>
              <a:prstGeom prst="rect">
                <a:avLst/>
              </a:pr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26" name="Rectangle 36">
                <a:extLst>
                  <a:ext uri="{FF2B5EF4-FFF2-40B4-BE49-F238E27FC236}">
                    <a16:creationId xmlns:a16="http://schemas.microsoft.com/office/drawing/2014/main" id="{A88A200B-5B7B-F24E-9096-02CF8783DAE9}"/>
                  </a:ext>
                </a:extLst>
              </p:cNvPr>
              <p:cNvSpPr>
                <a:spLocks noChangeArrowheads="1"/>
              </p:cNvSpPr>
              <p:nvPr/>
            </p:nvSpPr>
            <p:spPr bwMode="auto">
              <a:xfrm>
                <a:off x="-5040313" y="-889000"/>
                <a:ext cx="104775" cy="104775"/>
              </a:xfrm>
              <a:prstGeom prst="rect">
                <a:avLst/>
              </a:pr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grpSp>
      </p:grpSp>
      <p:sp>
        <p:nvSpPr>
          <p:cNvPr id="23" name="TextBox 22">
            <a:extLst>
              <a:ext uri="{FF2B5EF4-FFF2-40B4-BE49-F238E27FC236}">
                <a16:creationId xmlns:a16="http://schemas.microsoft.com/office/drawing/2014/main" id="{60927249-B3A1-3345-87A4-ADB8A25FA8F9}"/>
              </a:ext>
            </a:extLst>
          </p:cNvPr>
          <p:cNvSpPr txBox="1"/>
          <p:nvPr/>
        </p:nvSpPr>
        <p:spPr>
          <a:xfrm>
            <a:off x="-876693" y="4581427"/>
            <a:ext cx="65" cy="246221"/>
          </a:xfrm>
          <a:prstGeom prst="rect">
            <a:avLst/>
          </a:prstGeom>
          <a:noFill/>
        </p:spPr>
        <p:txBody>
          <a:bodyPr wrap="none" lIns="0" tIns="0" rIns="0" bIns="0" rtlCol="0">
            <a:spAutoFit/>
          </a:bodyPr>
          <a:lstStyle/>
          <a:p>
            <a:endParaRPr lang="en-US" sz="1600" dirty="0"/>
          </a:p>
        </p:txBody>
      </p:sp>
      <p:grpSp>
        <p:nvGrpSpPr>
          <p:cNvPr id="129" name="Group 128">
            <a:extLst>
              <a:ext uri="{FF2B5EF4-FFF2-40B4-BE49-F238E27FC236}">
                <a16:creationId xmlns:a16="http://schemas.microsoft.com/office/drawing/2014/main" id="{E063E983-D044-5046-9398-39C38DE9C9F3}"/>
              </a:ext>
            </a:extLst>
          </p:cNvPr>
          <p:cNvGrpSpPr/>
          <p:nvPr/>
        </p:nvGrpSpPr>
        <p:grpSpPr>
          <a:xfrm>
            <a:off x="2848284" y="4385700"/>
            <a:ext cx="480201" cy="478880"/>
            <a:chOff x="2865437" y="10147301"/>
            <a:chExt cx="1154113" cy="1150938"/>
          </a:xfrm>
          <a:solidFill>
            <a:schemeClr val="accent2"/>
          </a:solidFill>
        </p:grpSpPr>
        <p:sp>
          <p:nvSpPr>
            <p:cNvPr id="130" name="Freeform 198">
              <a:extLst>
                <a:ext uri="{FF2B5EF4-FFF2-40B4-BE49-F238E27FC236}">
                  <a16:creationId xmlns:a16="http://schemas.microsoft.com/office/drawing/2014/main" id="{A49F9DEF-9474-5D40-9868-50042720E1F4}"/>
                </a:ext>
              </a:extLst>
            </p:cNvPr>
            <p:cNvSpPr>
              <a:spLocks noEditPoints="1"/>
            </p:cNvSpPr>
            <p:nvPr/>
          </p:nvSpPr>
          <p:spPr bwMode="auto">
            <a:xfrm>
              <a:off x="3727450" y="10893426"/>
              <a:ext cx="201613" cy="201613"/>
            </a:xfrm>
            <a:custGeom>
              <a:avLst/>
              <a:gdLst>
                <a:gd name="T0" fmla="*/ 64 w 127"/>
                <a:gd name="T1" fmla="*/ 127 h 127"/>
                <a:gd name="T2" fmla="*/ 88 w 127"/>
                <a:gd name="T3" fmla="*/ 122 h 127"/>
                <a:gd name="T4" fmla="*/ 109 w 127"/>
                <a:gd name="T5" fmla="*/ 109 h 127"/>
                <a:gd name="T6" fmla="*/ 122 w 127"/>
                <a:gd name="T7" fmla="*/ 88 h 127"/>
                <a:gd name="T8" fmla="*/ 127 w 127"/>
                <a:gd name="T9" fmla="*/ 64 h 127"/>
                <a:gd name="T10" fmla="*/ 126 w 127"/>
                <a:gd name="T11" fmla="*/ 50 h 127"/>
                <a:gd name="T12" fmla="*/ 116 w 127"/>
                <a:gd name="T13" fmla="*/ 28 h 127"/>
                <a:gd name="T14" fmla="*/ 99 w 127"/>
                <a:gd name="T15" fmla="*/ 11 h 127"/>
                <a:gd name="T16" fmla="*/ 77 w 127"/>
                <a:gd name="T17" fmla="*/ 2 h 127"/>
                <a:gd name="T18" fmla="*/ 64 w 127"/>
                <a:gd name="T19" fmla="*/ 0 h 127"/>
                <a:gd name="T20" fmla="*/ 39 w 127"/>
                <a:gd name="T21" fmla="*/ 5 h 127"/>
                <a:gd name="T22" fmla="*/ 19 w 127"/>
                <a:gd name="T23" fmla="*/ 18 h 127"/>
                <a:gd name="T24" fmla="*/ 5 w 127"/>
                <a:gd name="T25" fmla="*/ 39 h 127"/>
                <a:gd name="T26" fmla="*/ 0 w 127"/>
                <a:gd name="T27" fmla="*/ 64 h 127"/>
                <a:gd name="T28" fmla="*/ 2 w 127"/>
                <a:gd name="T29" fmla="*/ 77 h 127"/>
                <a:gd name="T30" fmla="*/ 11 w 127"/>
                <a:gd name="T31" fmla="*/ 99 h 127"/>
                <a:gd name="T32" fmla="*/ 28 w 127"/>
                <a:gd name="T33" fmla="*/ 116 h 127"/>
                <a:gd name="T34" fmla="*/ 50 w 127"/>
                <a:gd name="T35" fmla="*/ 126 h 127"/>
                <a:gd name="T36" fmla="*/ 64 w 127"/>
                <a:gd name="T37" fmla="*/ 127 h 127"/>
                <a:gd name="T38" fmla="*/ 34 w 127"/>
                <a:gd name="T39" fmla="*/ 64 h 127"/>
                <a:gd name="T40" fmla="*/ 35 w 127"/>
                <a:gd name="T41" fmla="*/ 52 h 127"/>
                <a:gd name="T42" fmla="*/ 52 w 127"/>
                <a:gd name="T43" fmla="*/ 35 h 127"/>
                <a:gd name="T44" fmla="*/ 64 w 127"/>
                <a:gd name="T45" fmla="*/ 34 h 127"/>
                <a:gd name="T46" fmla="*/ 69 w 127"/>
                <a:gd name="T47" fmla="*/ 34 h 127"/>
                <a:gd name="T48" fmla="*/ 84 w 127"/>
                <a:gd name="T49" fmla="*/ 43 h 127"/>
                <a:gd name="T50" fmla="*/ 92 w 127"/>
                <a:gd name="T51" fmla="*/ 58 h 127"/>
                <a:gd name="T52" fmla="*/ 94 w 127"/>
                <a:gd name="T53" fmla="*/ 64 h 127"/>
                <a:gd name="T54" fmla="*/ 92 w 127"/>
                <a:gd name="T55" fmla="*/ 75 h 127"/>
                <a:gd name="T56" fmla="*/ 75 w 127"/>
                <a:gd name="T57" fmla="*/ 92 h 127"/>
                <a:gd name="T58" fmla="*/ 64 w 127"/>
                <a:gd name="T59" fmla="*/ 94 h 127"/>
                <a:gd name="T60" fmla="*/ 58 w 127"/>
                <a:gd name="T61" fmla="*/ 94 h 127"/>
                <a:gd name="T62" fmla="*/ 41 w 127"/>
                <a:gd name="T63" fmla="*/ 84 h 127"/>
                <a:gd name="T64" fmla="*/ 34 w 127"/>
                <a:gd name="T65" fmla="*/ 69 h 127"/>
                <a:gd name="T66" fmla="*/ 34 w 127"/>
                <a:gd name="T67" fmla="*/ 6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27">
                  <a:moveTo>
                    <a:pt x="64" y="127"/>
                  </a:moveTo>
                  <a:lnTo>
                    <a:pt x="64" y="127"/>
                  </a:lnTo>
                  <a:lnTo>
                    <a:pt x="77" y="126"/>
                  </a:lnTo>
                  <a:lnTo>
                    <a:pt x="88" y="122"/>
                  </a:lnTo>
                  <a:lnTo>
                    <a:pt x="99" y="116"/>
                  </a:lnTo>
                  <a:lnTo>
                    <a:pt x="109" y="109"/>
                  </a:lnTo>
                  <a:lnTo>
                    <a:pt x="116" y="99"/>
                  </a:lnTo>
                  <a:lnTo>
                    <a:pt x="122" y="88"/>
                  </a:lnTo>
                  <a:lnTo>
                    <a:pt x="126" y="77"/>
                  </a:lnTo>
                  <a:lnTo>
                    <a:pt x="127" y="64"/>
                  </a:lnTo>
                  <a:lnTo>
                    <a:pt x="127" y="64"/>
                  </a:lnTo>
                  <a:lnTo>
                    <a:pt x="126" y="50"/>
                  </a:lnTo>
                  <a:lnTo>
                    <a:pt x="122" y="39"/>
                  </a:lnTo>
                  <a:lnTo>
                    <a:pt x="116" y="28"/>
                  </a:lnTo>
                  <a:lnTo>
                    <a:pt x="109" y="18"/>
                  </a:lnTo>
                  <a:lnTo>
                    <a:pt x="99" y="11"/>
                  </a:lnTo>
                  <a:lnTo>
                    <a:pt x="88" y="5"/>
                  </a:lnTo>
                  <a:lnTo>
                    <a:pt x="77" y="2"/>
                  </a:lnTo>
                  <a:lnTo>
                    <a:pt x="64" y="0"/>
                  </a:lnTo>
                  <a:lnTo>
                    <a:pt x="64" y="0"/>
                  </a:lnTo>
                  <a:lnTo>
                    <a:pt x="50" y="2"/>
                  </a:lnTo>
                  <a:lnTo>
                    <a:pt x="39" y="5"/>
                  </a:lnTo>
                  <a:lnTo>
                    <a:pt x="28" y="11"/>
                  </a:lnTo>
                  <a:lnTo>
                    <a:pt x="19" y="18"/>
                  </a:lnTo>
                  <a:lnTo>
                    <a:pt x="11" y="28"/>
                  </a:lnTo>
                  <a:lnTo>
                    <a:pt x="5" y="39"/>
                  </a:lnTo>
                  <a:lnTo>
                    <a:pt x="2" y="50"/>
                  </a:lnTo>
                  <a:lnTo>
                    <a:pt x="0" y="64"/>
                  </a:lnTo>
                  <a:lnTo>
                    <a:pt x="0" y="64"/>
                  </a:lnTo>
                  <a:lnTo>
                    <a:pt x="2" y="77"/>
                  </a:lnTo>
                  <a:lnTo>
                    <a:pt x="5" y="88"/>
                  </a:lnTo>
                  <a:lnTo>
                    <a:pt x="11" y="99"/>
                  </a:lnTo>
                  <a:lnTo>
                    <a:pt x="19" y="109"/>
                  </a:lnTo>
                  <a:lnTo>
                    <a:pt x="28" y="116"/>
                  </a:lnTo>
                  <a:lnTo>
                    <a:pt x="39" y="122"/>
                  </a:lnTo>
                  <a:lnTo>
                    <a:pt x="50" y="126"/>
                  </a:lnTo>
                  <a:lnTo>
                    <a:pt x="64" y="127"/>
                  </a:lnTo>
                  <a:lnTo>
                    <a:pt x="64" y="127"/>
                  </a:lnTo>
                  <a:close/>
                  <a:moveTo>
                    <a:pt x="34" y="64"/>
                  </a:moveTo>
                  <a:lnTo>
                    <a:pt x="34" y="64"/>
                  </a:lnTo>
                  <a:lnTo>
                    <a:pt x="34" y="58"/>
                  </a:lnTo>
                  <a:lnTo>
                    <a:pt x="35" y="52"/>
                  </a:lnTo>
                  <a:lnTo>
                    <a:pt x="41" y="43"/>
                  </a:lnTo>
                  <a:lnTo>
                    <a:pt x="52" y="35"/>
                  </a:lnTo>
                  <a:lnTo>
                    <a:pt x="58" y="34"/>
                  </a:lnTo>
                  <a:lnTo>
                    <a:pt x="64" y="34"/>
                  </a:lnTo>
                  <a:lnTo>
                    <a:pt x="64" y="34"/>
                  </a:lnTo>
                  <a:lnTo>
                    <a:pt x="69" y="34"/>
                  </a:lnTo>
                  <a:lnTo>
                    <a:pt x="75" y="35"/>
                  </a:lnTo>
                  <a:lnTo>
                    <a:pt x="84" y="43"/>
                  </a:lnTo>
                  <a:lnTo>
                    <a:pt x="92" y="52"/>
                  </a:lnTo>
                  <a:lnTo>
                    <a:pt x="92" y="58"/>
                  </a:lnTo>
                  <a:lnTo>
                    <a:pt x="94" y="64"/>
                  </a:lnTo>
                  <a:lnTo>
                    <a:pt x="94" y="64"/>
                  </a:lnTo>
                  <a:lnTo>
                    <a:pt x="92" y="69"/>
                  </a:lnTo>
                  <a:lnTo>
                    <a:pt x="92" y="75"/>
                  </a:lnTo>
                  <a:lnTo>
                    <a:pt x="84" y="84"/>
                  </a:lnTo>
                  <a:lnTo>
                    <a:pt x="75" y="92"/>
                  </a:lnTo>
                  <a:lnTo>
                    <a:pt x="69" y="94"/>
                  </a:lnTo>
                  <a:lnTo>
                    <a:pt x="64" y="94"/>
                  </a:lnTo>
                  <a:lnTo>
                    <a:pt x="64" y="94"/>
                  </a:lnTo>
                  <a:lnTo>
                    <a:pt x="58" y="94"/>
                  </a:lnTo>
                  <a:lnTo>
                    <a:pt x="52" y="92"/>
                  </a:lnTo>
                  <a:lnTo>
                    <a:pt x="41" y="84"/>
                  </a:lnTo>
                  <a:lnTo>
                    <a:pt x="35" y="75"/>
                  </a:lnTo>
                  <a:lnTo>
                    <a:pt x="34" y="69"/>
                  </a:lnTo>
                  <a:lnTo>
                    <a:pt x="34" y="64"/>
                  </a:lnTo>
                  <a:lnTo>
                    <a:pt x="34" y="64"/>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31" name="Freeform 199">
              <a:extLst>
                <a:ext uri="{FF2B5EF4-FFF2-40B4-BE49-F238E27FC236}">
                  <a16:creationId xmlns:a16="http://schemas.microsoft.com/office/drawing/2014/main" id="{CA39EC15-584F-9845-9993-7622E4D1D432}"/>
                </a:ext>
              </a:extLst>
            </p:cNvPr>
            <p:cNvSpPr>
              <a:spLocks/>
            </p:cNvSpPr>
            <p:nvPr/>
          </p:nvSpPr>
          <p:spPr bwMode="auto">
            <a:xfrm>
              <a:off x="3667125" y="11090276"/>
              <a:ext cx="352425" cy="207963"/>
            </a:xfrm>
            <a:custGeom>
              <a:avLst/>
              <a:gdLst>
                <a:gd name="T0" fmla="*/ 149 w 222"/>
                <a:gd name="T1" fmla="*/ 2 h 131"/>
                <a:gd name="T2" fmla="*/ 143 w 222"/>
                <a:gd name="T3" fmla="*/ 0 h 131"/>
                <a:gd name="T4" fmla="*/ 134 w 222"/>
                <a:gd name="T5" fmla="*/ 3 h 131"/>
                <a:gd name="T6" fmla="*/ 102 w 222"/>
                <a:gd name="T7" fmla="*/ 45 h 131"/>
                <a:gd name="T8" fmla="*/ 73 w 222"/>
                <a:gd name="T9" fmla="*/ 7 h 131"/>
                <a:gd name="T10" fmla="*/ 64 w 222"/>
                <a:gd name="T11" fmla="*/ 2 h 131"/>
                <a:gd name="T12" fmla="*/ 53 w 222"/>
                <a:gd name="T13" fmla="*/ 2 h 131"/>
                <a:gd name="T14" fmla="*/ 11 w 222"/>
                <a:gd name="T15" fmla="*/ 18 h 131"/>
                <a:gd name="T16" fmla="*/ 2 w 222"/>
                <a:gd name="T17" fmla="*/ 28 h 131"/>
                <a:gd name="T18" fmla="*/ 0 w 222"/>
                <a:gd name="T19" fmla="*/ 33 h 131"/>
                <a:gd name="T20" fmla="*/ 2 w 222"/>
                <a:gd name="T21" fmla="*/ 41 h 131"/>
                <a:gd name="T22" fmla="*/ 10 w 222"/>
                <a:gd name="T23" fmla="*/ 50 h 131"/>
                <a:gd name="T24" fmla="*/ 17 w 222"/>
                <a:gd name="T25" fmla="*/ 50 h 131"/>
                <a:gd name="T26" fmla="*/ 55 w 222"/>
                <a:gd name="T27" fmla="*/ 37 h 131"/>
                <a:gd name="T28" fmla="*/ 88 w 222"/>
                <a:gd name="T29" fmla="*/ 82 h 131"/>
                <a:gd name="T30" fmla="*/ 102 w 222"/>
                <a:gd name="T31" fmla="*/ 90 h 131"/>
                <a:gd name="T32" fmla="*/ 109 w 222"/>
                <a:gd name="T33" fmla="*/ 88 h 131"/>
                <a:gd name="T34" fmla="*/ 149 w 222"/>
                <a:gd name="T35" fmla="*/ 37 h 131"/>
                <a:gd name="T36" fmla="*/ 179 w 222"/>
                <a:gd name="T37" fmla="*/ 50 h 131"/>
                <a:gd name="T38" fmla="*/ 186 w 222"/>
                <a:gd name="T39" fmla="*/ 54 h 131"/>
                <a:gd name="T40" fmla="*/ 188 w 222"/>
                <a:gd name="T41" fmla="*/ 64 h 131"/>
                <a:gd name="T42" fmla="*/ 17 w 222"/>
                <a:gd name="T43" fmla="*/ 97 h 131"/>
                <a:gd name="T44" fmla="*/ 10 w 222"/>
                <a:gd name="T45" fmla="*/ 99 h 131"/>
                <a:gd name="T46" fmla="*/ 2 w 222"/>
                <a:gd name="T47" fmla="*/ 109 h 131"/>
                <a:gd name="T48" fmla="*/ 0 w 222"/>
                <a:gd name="T49" fmla="*/ 114 h 131"/>
                <a:gd name="T50" fmla="*/ 6 w 222"/>
                <a:gd name="T51" fmla="*/ 127 h 131"/>
                <a:gd name="T52" fmla="*/ 17 w 222"/>
                <a:gd name="T53" fmla="*/ 131 h 131"/>
                <a:gd name="T54" fmla="*/ 205 w 222"/>
                <a:gd name="T55" fmla="*/ 131 h 131"/>
                <a:gd name="T56" fmla="*/ 216 w 222"/>
                <a:gd name="T57" fmla="*/ 127 h 131"/>
                <a:gd name="T58" fmla="*/ 222 w 222"/>
                <a:gd name="T59" fmla="*/ 114 h 131"/>
                <a:gd name="T60" fmla="*/ 222 w 222"/>
                <a:gd name="T61" fmla="*/ 64 h 131"/>
                <a:gd name="T62" fmla="*/ 214 w 222"/>
                <a:gd name="T63" fmla="*/ 35 h 131"/>
                <a:gd name="T64" fmla="*/ 192 w 222"/>
                <a:gd name="T65" fmla="*/ 1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2" h="131">
                  <a:moveTo>
                    <a:pt x="192" y="18"/>
                  </a:moveTo>
                  <a:lnTo>
                    <a:pt x="149" y="2"/>
                  </a:lnTo>
                  <a:lnTo>
                    <a:pt x="149" y="2"/>
                  </a:lnTo>
                  <a:lnTo>
                    <a:pt x="143" y="0"/>
                  </a:lnTo>
                  <a:lnTo>
                    <a:pt x="137" y="2"/>
                  </a:lnTo>
                  <a:lnTo>
                    <a:pt x="134" y="3"/>
                  </a:lnTo>
                  <a:lnTo>
                    <a:pt x="130" y="7"/>
                  </a:lnTo>
                  <a:lnTo>
                    <a:pt x="102" y="45"/>
                  </a:lnTo>
                  <a:lnTo>
                    <a:pt x="73" y="7"/>
                  </a:lnTo>
                  <a:lnTo>
                    <a:pt x="73" y="7"/>
                  </a:lnTo>
                  <a:lnTo>
                    <a:pt x="70" y="3"/>
                  </a:lnTo>
                  <a:lnTo>
                    <a:pt x="64" y="2"/>
                  </a:lnTo>
                  <a:lnTo>
                    <a:pt x="58" y="0"/>
                  </a:lnTo>
                  <a:lnTo>
                    <a:pt x="53" y="2"/>
                  </a:lnTo>
                  <a:lnTo>
                    <a:pt x="11" y="18"/>
                  </a:lnTo>
                  <a:lnTo>
                    <a:pt x="11" y="18"/>
                  </a:lnTo>
                  <a:lnTo>
                    <a:pt x="6" y="22"/>
                  </a:lnTo>
                  <a:lnTo>
                    <a:pt x="2" y="28"/>
                  </a:lnTo>
                  <a:lnTo>
                    <a:pt x="2" y="28"/>
                  </a:lnTo>
                  <a:lnTo>
                    <a:pt x="0" y="33"/>
                  </a:lnTo>
                  <a:lnTo>
                    <a:pt x="2" y="41"/>
                  </a:lnTo>
                  <a:lnTo>
                    <a:pt x="2" y="41"/>
                  </a:lnTo>
                  <a:lnTo>
                    <a:pt x="4" y="47"/>
                  </a:lnTo>
                  <a:lnTo>
                    <a:pt x="10" y="50"/>
                  </a:lnTo>
                  <a:lnTo>
                    <a:pt x="10" y="50"/>
                  </a:lnTo>
                  <a:lnTo>
                    <a:pt x="17" y="50"/>
                  </a:lnTo>
                  <a:lnTo>
                    <a:pt x="23" y="50"/>
                  </a:lnTo>
                  <a:lnTo>
                    <a:pt x="55" y="37"/>
                  </a:lnTo>
                  <a:lnTo>
                    <a:pt x="88" y="82"/>
                  </a:lnTo>
                  <a:lnTo>
                    <a:pt x="88" y="82"/>
                  </a:lnTo>
                  <a:lnTo>
                    <a:pt x="94" y="88"/>
                  </a:lnTo>
                  <a:lnTo>
                    <a:pt x="102" y="90"/>
                  </a:lnTo>
                  <a:lnTo>
                    <a:pt x="102" y="90"/>
                  </a:lnTo>
                  <a:lnTo>
                    <a:pt x="109" y="88"/>
                  </a:lnTo>
                  <a:lnTo>
                    <a:pt x="115" y="82"/>
                  </a:lnTo>
                  <a:lnTo>
                    <a:pt x="149" y="37"/>
                  </a:lnTo>
                  <a:lnTo>
                    <a:pt x="179" y="50"/>
                  </a:lnTo>
                  <a:lnTo>
                    <a:pt x="179" y="50"/>
                  </a:lnTo>
                  <a:lnTo>
                    <a:pt x="182" y="52"/>
                  </a:lnTo>
                  <a:lnTo>
                    <a:pt x="186" y="54"/>
                  </a:lnTo>
                  <a:lnTo>
                    <a:pt x="188" y="58"/>
                  </a:lnTo>
                  <a:lnTo>
                    <a:pt x="188" y="64"/>
                  </a:lnTo>
                  <a:lnTo>
                    <a:pt x="188" y="97"/>
                  </a:lnTo>
                  <a:lnTo>
                    <a:pt x="17" y="97"/>
                  </a:lnTo>
                  <a:lnTo>
                    <a:pt x="17" y="97"/>
                  </a:lnTo>
                  <a:lnTo>
                    <a:pt x="10" y="99"/>
                  </a:lnTo>
                  <a:lnTo>
                    <a:pt x="6" y="103"/>
                  </a:lnTo>
                  <a:lnTo>
                    <a:pt x="2" y="109"/>
                  </a:lnTo>
                  <a:lnTo>
                    <a:pt x="0" y="114"/>
                  </a:lnTo>
                  <a:lnTo>
                    <a:pt x="0" y="114"/>
                  </a:lnTo>
                  <a:lnTo>
                    <a:pt x="2" y="122"/>
                  </a:lnTo>
                  <a:lnTo>
                    <a:pt x="6" y="127"/>
                  </a:lnTo>
                  <a:lnTo>
                    <a:pt x="10" y="129"/>
                  </a:lnTo>
                  <a:lnTo>
                    <a:pt x="17" y="131"/>
                  </a:lnTo>
                  <a:lnTo>
                    <a:pt x="205" y="131"/>
                  </a:lnTo>
                  <a:lnTo>
                    <a:pt x="205" y="131"/>
                  </a:lnTo>
                  <a:lnTo>
                    <a:pt x="212" y="129"/>
                  </a:lnTo>
                  <a:lnTo>
                    <a:pt x="216" y="127"/>
                  </a:lnTo>
                  <a:lnTo>
                    <a:pt x="220" y="122"/>
                  </a:lnTo>
                  <a:lnTo>
                    <a:pt x="222" y="114"/>
                  </a:lnTo>
                  <a:lnTo>
                    <a:pt x="222" y="64"/>
                  </a:lnTo>
                  <a:lnTo>
                    <a:pt x="222" y="64"/>
                  </a:lnTo>
                  <a:lnTo>
                    <a:pt x="220" y="49"/>
                  </a:lnTo>
                  <a:lnTo>
                    <a:pt x="214" y="35"/>
                  </a:lnTo>
                  <a:lnTo>
                    <a:pt x="205" y="26"/>
                  </a:lnTo>
                  <a:lnTo>
                    <a:pt x="192" y="18"/>
                  </a:lnTo>
                  <a:lnTo>
                    <a:pt x="192" y="18"/>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32" name="Freeform 200">
              <a:extLst>
                <a:ext uri="{FF2B5EF4-FFF2-40B4-BE49-F238E27FC236}">
                  <a16:creationId xmlns:a16="http://schemas.microsoft.com/office/drawing/2014/main" id="{96E505A2-16A8-BC48-BC16-A7484C0B9E56}"/>
                </a:ext>
              </a:extLst>
            </p:cNvPr>
            <p:cNvSpPr>
              <a:spLocks noEditPoints="1"/>
            </p:cNvSpPr>
            <p:nvPr/>
          </p:nvSpPr>
          <p:spPr bwMode="auto">
            <a:xfrm>
              <a:off x="2957512" y="10893426"/>
              <a:ext cx="200025" cy="201613"/>
            </a:xfrm>
            <a:custGeom>
              <a:avLst/>
              <a:gdLst>
                <a:gd name="T0" fmla="*/ 64 w 126"/>
                <a:gd name="T1" fmla="*/ 127 h 127"/>
                <a:gd name="T2" fmla="*/ 88 w 126"/>
                <a:gd name="T3" fmla="*/ 122 h 127"/>
                <a:gd name="T4" fmla="*/ 107 w 126"/>
                <a:gd name="T5" fmla="*/ 109 h 127"/>
                <a:gd name="T6" fmla="*/ 122 w 126"/>
                <a:gd name="T7" fmla="*/ 88 h 127"/>
                <a:gd name="T8" fmla="*/ 126 w 126"/>
                <a:gd name="T9" fmla="*/ 64 h 127"/>
                <a:gd name="T10" fmla="*/ 126 w 126"/>
                <a:gd name="T11" fmla="*/ 50 h 127"/>
                <a:gd name="T12" fmla="*/ 117 w 126"/>
                <a:gd name="T13" fmla="*/ 28 h 127"/>
                <a:gd name="T14" fmla="*/ 98 w 126"/>
                <a:gd name="T15" fmla="*/ 11 h 127"/>
                <a:gd name="T16" fmla="*/ 75 w 126"/>
                <a:gd name="T17" fmla="*/ 2 h 127"/>
                <a:gd name="T18" fmla="*/ 64 w 126"/>
                <a:gd name="T19" fmla="*/ 0 h 127"/>
                <a:gd name="T20" fmla="*/ 38 w 126"/>
                <a:gd name="T21" fmla="*/ 5 h 127"/>
                <a:gd name="T22" fmla="*/ 19 w 126"/>
                <a:gd name="T23" fmla="*/ 18 h 127"/>
                <a:gd name="T24" fmla="*/ 4 w 126"/>
                <a:gd name="T25" fmla="*/ 39 h 127"/>
                <a:gd name="T26" fmla="*/ 0 w 126"/>
                <a:gd name="T27" fmla="*/ 64 h 127"/>
                <a:gd name="T28" fmla="*/ 0 w 126"/>
                <a:gd name="T29" fmla="*/ 77 h 127"/>
                <a:gd name="T30" fmla="*/ 11 w 126"/>
                <a:gd name="T31" fmla="*/ 99 h 127"/>
                <a:gd name="T32" fmla="*/ 28 w 126"/>
                <a:gd name="T33" fmla="*/ 116 h 127"/>
                <a:gd name="T34" fmla="*/ 51 w 126"/>
                <a:gd name="T35" fmla="*/ 126 h 127"/>
                <a:gd name="T36" fmla="*/ 64 w 126"/>
                <a:gd name="T37" fmla="*/ 127 h 127"/>
                <a:gd name="T38" fmla="*/ 32 w 126"/>
                <a:gd name="T39" fmla="*/ 64 h 127"/>
                <a:gd name="T40" fmla="*/ 36 w 126"/>
                <a:gd name="T41" fmla="*/ 52 h 127"/>
                <a:gd name="T42" fmla="*/ 51 w 126"/>
                <a:gd name="T43" fmla="*/ 35 h 127"/>
                <a:gd name="T44" fmla="*/ 64 w 126"/>
                <a:gd name="T45" fmla="*/ 34 h 127"/>
                <a:gd name="T46" fmla="*/ 70 w 126"/>
                <a:gd name="T47" fmla="*/ 34 h 127"/>
                <a:gd name="T48" fmla="*/ 85 w 126"/>
                <a:gd name="T49" fmla="*/ 43 h 127"/>
                <a:gd name="T50" fmla="*/ 92 w 126"/>
                <a:gd name="T51" fmla="*/ 58 h 127"/>
                <a:gd name="T52" fmla="*/ 94 w 126"/>
                <a:gd name="T53" fmla="*/ 64 h 127"/>
                <a:gd name="T54" fmla="*/ 90 w 126"/>
                <a:gd name="T55" fmla="*/ 75 h 127"/>
                <a:gd name="T56" fmla="*/ 75 w 126"/>
                <a:gd name="T57" fmla="*/ 92 h 127"/>
                <a:gd name="T58" fmla="*/ 64 w 126"/>
                <a:gd name="T59" fmla="*/ 94 h 127"/>
                <a:gd name="T60" fmla="*/ 57 w 126"/>
                <a:gd name="T61" fmla="*/ 94 h 127"/>
                <a:gd name="T62" fmla="*/ 42 w 126"/>
                <a:gd name="T63" fmla="*/ 84 h 127"/>
                <a:gd name="T64" fmla="*/ 34 w 126"/>
                <a:gd name="T65" fmla="*/ 69 h 127"/>
                <a:gd name="T66" fmla="*/ 32 w 126"/>
                <a:gd name="T67" fmla="*/ 6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6" h="127">
                  <a:moveTo>
                    <a:pt x="64" y="127"/>
                  </a:moveTo>
                  <a:lnTo>
                    <a:pt x="64" y="127"/>
                  </a:lnTo>
                  <a:lnTo>
                    <a:pt x="75" y="126"/>
                  </a:lnTo>
                  <a:lnTo>
                    <a:pt x="88" y="122"/>
                  </a:lnTo>
                  <a:lnTo>
                    <a:pt x="98" y="116"/>
                  </a:lnTo>
                  <a:lnTo>
                    <a:pt x="107" y="109"/>
                  </a:lnTo>
                  <a:lnTo>
                    <a:pt x="117" y="99"/>
                  </a:lnTo>
                  <a:lnTo>
                    <a:pt x="122" y="88"/>
                  </a:lnTo>
                  <a:lnTo>
                    <a:pt x="126" y="77"/>
                  </a:lnTo>
                  <a:lnTo>
                    <a:pt x="126" y="64"/>
                  </a:lnTo>
                  <a:lnTo>
                    <a:pt x="126" y="64"/>
                  </a:lnTo>
                  <a:lnTo>
                    <a:pt x="126" y="50"/>
                  </a:lnTo>
                  <a:lnTo>
                    <a:pt x="122" y="39"/>
                  </a:lnTo>
                  <a:lnTo>
                    <a:pt x="117" y="28"/>
                  </a:lnTo>
                  <a:lnTo>
                    <a:pt x="107" y="18"/>
                  </a:lnTo>
                  <a:lnTo>
                    <a:pt x="98" y="11"/>
                  </a:lnTo>
                  <a:lnTo>
                    <a:pt x="88" y="5"/>
                  </a:lnTo>
                  <a:lnTo>
                    <a:pt x="75" y="2"/>
                  </a:lnTo>
                  <a:lnTo>
                    <a:pt x="64" y="0"/>
                  </a:lnTo>
                  <a:lnTo>
                    <a:pt x="64" y="0"/>
                  </a:lnTo>
                  <a:lnTo>
                    <a:pt x="51" y="2"/>
                  </a:lnTo>
                  <a:lnTo>
                    <a:pt x="38" y="5"/>
                  </a:lnTo>
                  <a:lnTo>
                    <a:pt x="28" y="11"/>
                  </a:lnTo>
                  <a:lnTo>
                    <a:pt x="19" y="18"/>
                  </a:lnTo>
                  <a:lnTo>
                    <a:pt x="11" y="28"/>
                  </a:lnTo>
                  <a:lnTo>
                    <a:pt x="4" y="39"/>
                  </a:lnTo>
                  <a:lnTo>
                    <a:pt x="0" y="50"/>
                  </a:lnTo>
                  <a:lnTo>
                    <a:pt x="0" y="64"/>
                  </a:lnTo>
                  <a:lnTo>
                    <a:pt x="0" y="64"/>
                  </a:lnTo>
                  <a:lnTo>
                    <a:pt x="0" y="77"/>
                  </a:lnTo>
                  <a:lnTo>
                    <a:pt x="4" y="88"/>
                  </a:lnTo>
                  <a:lnTo>
                    <a:pt x="11" y="99"/>
                  </a:lnTo>
                  <a:lnTo>
                    <a:pt x="19" y="109"/>
                  </a:lnTo>
                  <a:lnTo>
                    <a:pt x="28" y="116"/>
                  </a:lnTo>
                  <a:lnTo>
                    <a:pt x="38" y="122"/>
                  </a:lnTo>
                  <a:lnTo>
                    <a:pt x="51" y="126"/>
                  </a:lnTo>
                  <a:lnTo>
                    <a:pt x="64" y="127"/>
                  </a:lnTo>
                  <a:lnTo>
                    <a:pt x="64" y="127"/>
                  </a:lnTo>
                  <a:close/>
                  <a:moveTo>
                    <a:pt x="32" y="64"/>
                  </a:moveTo>
                  <a:lnTo>
                    <a:pt x="32" y="64"/>
                  </a:lnTo>
                  <a:lnTo>
                    <a:pt x="34" y="58"/>
                  </a:lnTo>
                  <a:lnTo>
                    <a:pt x="36" y="52"/>
                  </a:lnTo>
                  <a:lnTo>
                    <a:pt x="42" y="43"/>
                  </a:lnTo>
                  <a:lnTo>
                    <a:pt x="51" y="35"/>
                  </a:lnTo>
                  <a:lnTo>
                    <a:pt x="57" y="34"/>
                  </a:lnTo>
                  <a:lnTo>
                    <a:pt x="64" y="34"/>
                  </a:lnTo>
                  <a:lnTo>
                    <a:pt x="64" y="34"/>
                  </a:lnTo>
                  <a:lnTo>
                    <a:pt x="70" y="34"/>
                  </a:lnTo>
                  <a:lnTo>
                    <a:pt x="75" y="35"/>
                  </a:lnTo>
                  <a:lnTo>
                    <a:pt x="85" y="43"/>
                  </a:lnTo>
                  <a:lnTo>
                    <a:pt x="90" y="52"/>
                  </a:lnTo>
                  <a:lnTo>
                    <a:pt x="92" y="58"/>
                  </a:lnTo>
                  <a:lnTo>
                    <a:pt x="94" y="64"/>
                  </a:lnTo>
                  <a:lnTo>
                    <a:pt x="94" y="64"/>
                  </a:lnTo>
                  <a:lnTo>
                    <a:pt x="92" y="69"/>
                  </a:lnTo>
                  <a:lnTo>
                    <a:pt x="90" y="75"/>
                  </a:lnTo>
                  <a:lnTo>
                    <a:pt x="85" y="84"/>
                  </a:lnTo>
                  <a:lnTo>
                    <a:pt x="75" y="92"/>
                  </a:lnTo>
                  <a:lnTo>
                    <a:pt x="70" y="94"/>
                  </a:lnTo>
                  <a:lnTo>
                    <a:pt x="64" y="94"/>
                  </a:lnTo>
                  <a:lnTo>
                    <a:pt x="64" y="94"/>
                  </a:lnTo>
                  <a:lnTo>
                    <a:pt x="57" y="94"/>
                  </a:lnTo>
                  <a:lnTo>
                    <a:pt x="51" y="92"/>
                  </a:lnTo>
                  <a:lnTo>
                    <a:pt x="42" y="84"/>
                  </a:lnTo>
                  <a:lnTo>
                    <a:pt x="36" y="75"/>
                  </a:lnTo>
                  <a:lnTo>
                    <a:pt x="34" y="69"/>
                  </a:lnTo>
                  <a:lnTo>
                    <a:pt x="32" y="64"/>
                  </a:lnTo>
                  <a:lnTo>
                    <a:pt x="32" y="64"/>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33" name="Freeform 201">
              <a:extLst>
                <a:ext uri="{FF2B5EF4-FFF2-40B4-BE49-F238E27FC236}">
                  <a16:creationId xmlns:a16="http://schemas.microsoft.com/office/drawing/2014/main" id="{FFFFEA24-84AD-B449-97DA-A20AB1817DD1}"/>
                </a:ext>
              </a:extLst>
            </p:cNvPr>
            <p:cNvSpPr>
              <a:spLocks/>
            </p:cNvSpPr>
            <p:nvPr/>
          </p:nvSpPr>
          <p:spPr bwMode="auto">
            <a:xfrm>
              <a:off x="2865437" y="11090276"/>
              <a:ext cx="352425" cy="207963"/>
            </a:xfrm>
            <a:custGeom>
              <a:avLst/>
              <a:gdLst>
                <a:gd name="T0" fmla="*/ 222 w 222"/>
                <a:gd name="T1" fmla="*/ 114 h 131"/>
                <a:gd name="T2" fmla="*/ 218 w 222"/>
                <a:gd name="T3" fmla="*/ 103 h 131"/>
                <a:gd name="T4" fmla="*/ 205 w 222"/>
                <a:gd name="T5" fmla="*/ 97 h 131"/>
                <a:gd name="T6" fmla="*/ 34 w 222"/>
                <a:gd name="T7" fmla="*/ 64 h 131"/>
                <a:gd name="T8" fmla="*/ 34 w 222"/>
                <a:gd name="T9" fmla="*/ 58 h 131"/>
                <a:gd name="T10" fmla="*/ 39 w 222"/>
                <a:gd name="T11" fmla="*/ 52 h 131"/>
                <a:gd name="T12" fmla="*/ 73 w 222"/>
                <a:gd name="T13" fmla="*/ 37 h 131"/>
                <a:gd name="T14" fmla="*/ 107 w 222"/>
                <a:gd name="T15" fmla="*/ 82 h 131"/>
                <a:gd name="T16" fmla="*/ 122 w 222"/>
                <a:gd name="T17" fmla="*/ 90 h 131"/>
                <a:gd name="T18" fmla="*/ 122 w 222"/>
                <a:gd name="T19" fmla="*/ 90 h 131"/>
                <a:gd name="T20" fmla="*/ 130 w 222"/>
                <a:gd name="T21" fmla="*/ 88 h 131"/>
                <a:gd name="T22" fmla="*/ 169 w 222"/>
                <a:gd name="T23" fmla="*/ 37 h 131"/>
                <a:gd name="T24" fmla="*/ 199 w 222"/>
                <a:gd name="T25" fmla="*/ 50 h 131"/>
                <a:gd name="T26" fmla="*/ 212 w 222"/>
                <a:gd name="T27" fmla="*/ 50 h 131"/>
                <a:gd name="T28" fmla="*/ 218 w 222"/>
                <a:gd name="T29" fmla="*/ 47 h 131"/>
                <a:gd name="T30" fmla="*/ 222 w 222"/>
                <a:gd name="T31" fmla="*/ 41 h 131"/>
                <a:gd name="T32" fmla="*/ 222 w 222"/>
                <a:gd name="T33" fmla="*/ 28 h 131"/>
                <a:gd name="T34" fmla="*/ 212 w 222"/>
                <a:gd name="T35" fmla="*/ 18 h 131"/>
                <a:gd name="T36" fmla="*/ 169 w 222"/>
                <a:gd name="T37" fmla="*/ 2 h 131"/>
                <a:gd name="T38" fmla="*/ 158 w 222"/>
                <a:gd name="T39" fmla="*/ 2 h 131"/>
                <a:gd name="T40" fmla="*/ 150 w 222"/>
                <a:gd name="T41" fmla="*/ 7 h 131"/>
                <a:gd name="T42" fmla="*/ 94 w 222"/>
                <a:gd name="T43" fmla="*/ 7 h 131"/>
                <a:gd name="T44" fmla="*/ 88 w 222"/>
                <a:gd name="T45" fmla="*/ 3 h 131"/>
                <a:gd name="T46" fmla="*/ 79 w 222"/>
                <a:gd name="T47" fmla="*/ 0 h 131"/>
                <a:gd name="T48" fmla="*/ 30 w 222"/>
                <a:gd name="T49" fmla="*/ 18 h 131"/>
                <a:gd name="T50" fmla="*/ 19 w 222"/>
                <a:gd name="T51" fmla="*/ 26 h 131"/>
                <a:gd name="T52" fmla="*/ 2 w 222"/>
                <a:gd name="T53" fmla="*/ 49 h 131"/>
                <a:gd name="T54" fmla="*/ 0 w 222"/>
                <a:gd name="T55" fmla="*/ 114 h 131"/>
                <a:gd name="T56" fmla="*/ 2 w 222"/>
                <a:gd name="T57" fmla="*/ 122 h 131"/>
                <a:gd name="T58" fmla="*/ 11 w 222"/>
                <a:gd name="T59" fmla="*/ 129 h 131"/>
                <a:gd name="T60" fmla="*/ 205 w 222"/>
                <a:gd name="T61" fmla="*/ 131 h 131"/>
                <a:gd name="T62" fmla="*/ 212 w 222"/>
                <a:gd name="T63" fmla="*/ 129 h 131"/>
                <a:gd name="T64" fmla="*/ 222 w 222"/>
                <a:gd name="T65" fmla="*/ 122 h 131"/>
                <a:gd name="T66" fmla="*/ 222 w 222"/>
                <a:gd name="T67" fmla="*/ 114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2" h="131">
                  <a:moveTo>
                    <a:pt x="222" y="114"/>
                  </a:moveTo>
                  <a:lnTo>
                    <a:pt x="222" y="114"/>
                  </a:lnTo>
                  <a:lnTo>
                    <a:pt x="222" y="109"/>
                  </a:lnTo>
                  <a:lnTo>
                    <a:pt x="218" y="103"/>
                  </a:lnTo>
                  <a:lnTo>
                    <a:pt x="212" y="99"/>
                  </a:lnTo>
                  <a:lnTo>
                    <a:pt x="205" y="97"/>
                  </a:lnTo>
                  <a:lnTo>
                    <a:pt x="34" y="97"/>
                  </a:lnTo>
                  <a:lnTo>
                    <a:pt x="34" y="64"/>
                  </a:lnTo>
                  <a:lnTo>
                    <a:pt x="34" y="64"/>
                  </a:lnTo>
                  <a:lnTo>
                    <a:pt x="34" y="58"/>
                  </a:lnTo>
                  <a:lnTo>
                    <a:pt x="36" y="54"/>
                  </a:lnTo>
                  <a:lnTo>
                    <a:pt x="39" y="52"/>
                  </a:lnTo>
                  <a:lnTo>
                    <a:pt x="43" y="50"/>
                  </a:lnTo>
                  <a:lnTo>
                    <a:pt x="73" y="37"/>
                  </a:lnTo>
                  <a:lnTo>
                    <a:pt x="107" y="82"/>
                  </a:lnTo>
                  <a:lnTo>
                    <a:pt x="107" y="82"/>
                  </a:lnTo>
                  <a:lnTo>
                    <a:pt x="113" y="88"/>
                  </a:lnTo>
                  <a:lnTo>
                    <a:pt x="122" y="90"/>
                  </a:lnTo>
                  <a:lnTo>
                    <a:pt x="122" y="90"/>
                  </a:lnTo>
                  <a:lnTo>
                    <a:pt x="122" y="90"/>
                  </a:lnTo>
                  <a:lnTo>
                    <a:pt x="122" y="90"/>
                  </a:lnTo>
                  <a:lnTo>
                    <a:pt x="130" y="88"/>
                  </a:lnTo>
                  <a:lnTo>
                    <a:pt x="135" y="82"/>
                  </a:lnTo>
                  <a:lnTo>
                    <a:pt x="169" y="37"/>
                  </a:lnTo>
                  <a:lnTo>
                    <a:pt x="199" y="50"/>
                  </a:lnTo>
                  <a:lnTo>
                    <a:pt x="199" y="50"/>
                  </a:lnTo>
                  <a:lnTo>
                    <a:pt x="207" y="50"/>
                  </a:lnTo>
                  <a:lnTo>
                    <a:pt x="212" y="50"/>
                  </a:lnTo>
                  <a:lnTo>
                    <a:pt x="212" y="50"/>
                  </a:lnTo>
                  <a:lnTo>
                    <a:pt x="218" y="47"/>
                  </a:lnTo>
                  <a:lnTo>
                    <a:pt x="222" y="41"/>
                  </a:lnTo>
                  <a:lnTo>
                    <a:pt x="222" y="41"/>
                  </a:lnTo>
                  <a:lnTo>
                    <a:pt x="222" y="33"/>
                  </a:lnTo>
                  <a:lnTo>
                    <a:pt x="222" y="28"/>
                  </a:lnTo>
                  <a:lnTo>
                    <a:pt x="218" y="22"/>
                  </a:lnTo>
                  <a:lnTo>
                    <a:pt x="212" y="18"/>
                  </a:lnTo>
                  <a:lnTo>
                    <a:pt x="169" y="2"/>
                  </a:lnTo>
                  <a:lnTo>
                    <a:pt x="169" y="2"/>
                  </a:lnTo>
                  <a:lnTo>
                    <a:pt x="163" y="0"/>
                  </a:lnTo>
                  <a:lnTo>
                    <a:pt x="158" y="2"/>
                  </a:lnTo>
                  <a:lnTo>
                    <a:pt x="154" y="3"/>
                  </a:lnTo>
                  <a:lnTo>
                    <a:pt x="150" y="7"/>
                  </a:lnTo>
                  <a:lnTo>
                    <a:pt x="122" y="45"/>
                  </a:lnTo>
                  <a:lnTo>
                    <a:pt x="94" y="7"/>
                  </a:lnTo>
                  <a:lnTo>
                    <a:pt x="94" y="7"/>
                  </a:lnTo>
                  <a:lnTo>
                    <a:pt x="88" y="3"/>
                  </a:lnTo>
                  <a:lnTo>
                    <a:pt x="85" y="2"/>
                  </a:lnTo>
                  <a:lnTo>
                    <a:pt x="79" y="0"/>
                  </a:lnTo>
                  <a:lnTo>
                    <a:pt x="73" y="2"/>
                  </a:lnTo>
                  <a:lnTo>
                    <a:pt x="30" y="18"/>
                  </a:lnTo>
                  <a:lnTo>
                    <a:pt x="30" y="18"/>
                  </a:lnTo>
                  <a:lnTo>
                    <a:pt x="19" y="26"/>
                  </a:lnTo>
                  <a:lnTo>
                    <a:pt x="9" y="35"/>
                  </a:lnTo>
                  <a:lnTo>
                    <a:pt x="2" y="49"/>
                  </a:lnTo>
                  <a:lnTo>
                    <a:pt x="0" y="64"/>
                  </a:lnTo>
                  <a:lnTo>
                    <a:pt x="0" y="114"/>
                  </a:lnTo>
                  <a:lnTo>
                    <a:pt x="0" y="114"/>
                  </a:lnTo>
                  <a:lnTo>
                    <a:pt x="2" y="122"/>
                  </a:lnTo>
                  <a:lnTo>
                    <a:pt x="6" y="127"/>
                  </a:lnTo>
                  <a:lnTo>
                    <a:pt x="11" y="129"/>
                  </a:lnTo>
                  <a:lnTo>
                    <a:pt x="17" y="131"/>
                  </a:lnTo>
                  <a:lnTo>
                    <a:pt x="205" y="131"/>
                  </a:lnTo>
                  <a:lnTo>
                    <a:pt x="205" y="131"/>
                  </a:lnTo>
                  <a:lnTo>
                    <a:pt x="212" y="129"/>
                  </a:lnTo>
                  <a:lnTo>
                    <a:pt x="218" y="127"/>
                  </a:lnTo>
                  <a:lnTo>
                    <a:pt x="222" y="122"/>
                  </a:lnTo>
                  <a:lnTo>
                    <a:pt x="222" y="114"/>
                  </a:lnTo>
                  <a:lnTo>
                    <a:pt x="222" y="114"/>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34" name="Freeform 202">
              <a:extLst>
                <a:ext uri="{FF2B5EF4-FFF2-40B4-BE49-F238E27FC236}">
                  <a16:creationId xmlns:a16="http://schemas.microsoft.com/office/drawing/2014/main" id="{A28139BE-F761-3D46-9015-904B0801EB85}"/>
                </a:ext>
              </a:extLst>
            </p:cNvPr>
            <p:cNvSpPr>
              <a:spLocks noEditPoints="1"/>
            </p:cNvSpPr>
            <p:nvPr/>
          </p:nvSpPr>
          <p:spPr bwMode="auto">
            <a:xfrm>
              <a:off x="3343275" y="10893426"/>
              <a:ext cx="198438" cy="201613"/>
            </a:xfrm>
            <a:custGeom>
              <a:avLst/>
              <a:gdLst>
                <a:gd name="T0" fmla="*/ 63 w 125"/>
                <a:gd name="T1" fmla="*/ 127 h 127"/>
                <a:gd name="T2" fmla="*/ 88 w 125"/>
                <a:gd name="T3" fmla="*/ 122 h 127"/>
                <a:gd name="T4" fmla="*/ 108 w 125"/>
                <a:gd name="T5" fmla="*/ 109 h 127"/>
                <a:gd name="T6" fmla="*/ 122 w 125"/>
                <a:gd name="T7" fmla="*/ 88 h 127"/>
                <a:gd name="T8" fmla="*/ 125 w 125"/>
                <a:gd name="T9" fmla="*/ 64 h 127"/>
                <a:gd name="T10" fmla="*/ 125 w 125"/>
                <a:gd name="T11" fmla="*/ 50 h 127"/>
                <a:gd name="T12" fmla="*/ 116 w 125"/>
                <a:gd name="T13" fmla="*/ 28 h 127"/>
                <a:gd name="T14" fmla="*/ 99 w 125"/>
                <a:gd name="T15" fmla="*/ 11 h 127"/>
                <a:gd name="T16" fmla="*/ 75 w 125"/>
                <a:gd name="T17" fmla="*/ 2 h 127"/>
                <a:gd name="T18" fmla="*/ 63 w 125"/>
                <a:gd name="T19" fmla="*/ 0 h 127"/>
                <a:gd name="T20" fmla="*/ 39 w 125"/>
                <a:gd name="T21" fmla="*/ 5 h 127"/>
                <a:gd name="T22" fmla="*/ 18 w 125"/>
                <a:gd name="T23" fmla="*/ 18 h 127"/>
                <a:gd name="T24" fmla="*/ 5 w 125"/>
                <a:gd name="T25" fmla="*/ 39 h 127"/>
                <a:gd name="T26" fmla="*/ 0 w 125"/>
                <a:gd name="T27" fmla="*/ 64 h 127"/>
                <a:gd name="T28" fmla="*/ 1 w 125"/>
                <a:gd name="T29" fmla="*/ 77 h 127"/>
                <a:gd name="T30" fmla="*/ 11 w 125"/>
                <a:gd name="T31" fmla="*/ 99 h 127"/>
                <a:gd name="T32" fmla="*/ 28 w 125"/>
                <a:gd name="T33" fmla="*/ 116 h 127"/>
                <a:gd name="T34" fmla="*/ 50 w 125"/>
                <a:gd name="T35" fmla="*/ 126 h 127"/>
                <a:gd name="T36" fmla="*/ 63 w 125"/>
                <a:gd name="T37" fmla="*/ 127 h 127"/>
                <a:gd name="T38" fmla="*/ 33 w 125"/>
                <a:gd name="T39" fmla="*/ 64 h 127"/>
                <a:gd name="T40" fmla="*/ 35 w 125"/>
                <a:gd name="T41" fmla="*/ 52 h 127"/>
                <a:gd name="T42" fmla="*/ 50 w 125"/>
                <a:gd name="T43" fmla="*/ 35 h 127"/>
                <a:gd name="T44" fmla="*/ 63 w 125"/>
                <a:gd name="T45" fmla="*/ 34 h 127"/>
                <a:gd name="T46" fmla="*/ 69 w 125"/>
                <a:gd name="T47" fmla="*/ 34 h 127"/>
                <a:gd name="T48" fmla="*/ 84 w 125"/>
                <a:gd name="T49" fmla="*/ 43 h 127"/>
                <a:gd name="T50" fmla="*/ 92 w 125"/>
                <a:gd name="T51" fmla="*/ 58 h 127"/>
                <a:gd name="T52" fmla="*/ 93 w 125"/>
                <a:gd name="T53" fmla="*/ 64 h 127"/>
                <a:gd name="T54" fmla="*/ 90 w 125"/>
                <a:gd name="T55" fmla="*/ 75 h 127"/>
                <a:gd name="T56" fmla="*/ 75 w 125"/>
                <a:gd name="T57" fmla="*/ 92 h 127"/>
                <a:gd name="T58" fmla="*/ 63 w 125"/>
                <a:gd name="T59" fmla="*/ 94 h 127"/>
                <a:gd name="T60" fmla="*/ 56 w 125"/>
                <a:gd name="T61" fmla="*/ 94 h 127"/>
                <a:gd name="T62" fmla="*/ 41 w 125"/>
                <a:gd name="T63" fmla="*/ 84 h 127"/>
                <a:gd name="T64" fmla="*/ 33 w 125"/>
                <a:gd name="T65" fmla="*/ 69 h 127"/>
                <a:gd name="T66" fmla="*/ 33 w 125"/>
                <a:gd name="T67" fmla="*/ 6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5" h="127">
                  <a:moveTo>
                    <a:pt x="63" y="127"/>
                  </a:moveTo>
                  <a:lnTo>
                    <a:pt x="63" y="127"/>
                  </a:lnTo>
                  <a:lnTo>
                    <a:pt x="75" y="126"/>
                  </a:lnTo>
                  <a:lnTo>
                    <a:pt x="88" y="122"/>
                  </a:lnTo>
                  <a:lnTo>
                    <a:pt x="99" y="116"/>
                  </a:lnTo>
                  <a:lnTo>
                    <a:pt x="108" y="109"/>
                  </a:lnTo>
                  <a:lnTo>
                    <a:pt x="116" y="99"/>
                  </a:lnTo>
                  <a:lnTo>
                    <a:pt x="122" y="88"/>
                  </a:lnTo>
                  <a:lnTo>
                    <a:pt x="125" y="77"/>
                  </a:lnTo>
                  <a:lnTo>
                    <a:pt x="125" y="64"/>
                  </a:lnTo>
                  <a:lnTo>
                    <a:pt x="125" y="64"/>
                  </a:lnTo>
                  <a:lnTo>
                    <a:pt x="125" y="50"/>
                  </a:lnTo>
                  <a:lnTo>
                    <a:pt x="122" y="39"/>
                  </a:lnTo>
                  <a:lnTo>
                    <a:pt x="116" y="28"/>
                  </a:lnTo>
                  <a:lnTo>
                    <a:pt x="108" y="18"/>
                  </a:lnTo>
                  <a:lnTo>
                    <a:pt x="99" y="11"/>
                  </a:lnTo>
                  <a:lnTo>
                    <a:pt x="88" y="5"/>
                  </a:lnTo>
                  <a:lnTo>
                    <a:pt x="75" y="2"/>
                  </a:lnTo>
                  <a:lnTo>
                    <a:pt x="63" y="0"/>
                  </a:lnTo>
                  <a:lnTo>
                    <a:pt x="63" y="0"/>
                  </a:lnTo>
                  <a:lnTo>
                    <a:pt x="50" y="2"/>
                  </a:lnTo>
                  <a:lnTo>
                    <a:pt x="39" y="5"/>
                  </a:lnTo>
                  <a:lnTo>
                    <a:pt x="28" y="11"/>
                  </a:lnTo>
                  <a:lnTo>
                    <a:pt x="18" y="18"/>
                  </a:lnTo>
                  <a:lnTo>
                    <a:pt x="11" y="28"/>
                  </a:lnTo>
                  <a:lnTo>
                    <a:pt x="5" y="39"/>
                  </a:lnTo>
                  <a:lnTo>
                    <a:pt x="1" y="50"/>
                  </a:lnTo>
                  <a:lnTo>
                    <a:pt x="0" y="64"/>
                  </a:lnTo>
                  <a:lnTo>
                    <a:pt x="0" y="64"/>
                  </a:lnTo>
                  <a:lnTo>
                    <a:pt x="1" y="77"/>
                  </a:lnTo>
                  <a:lnTo>
                    <a:pt x="5" y="88"/>
                  </a:lnTo>
                  <a:lnTo>
                    <a:pt x="11" y="99"/>
                  </a:lnTo>
                  <a:lnTo>
                    <a:pt x="18" y="109"/>
                  </a:lnTo>
                  <a:lnTo>
                    <a:pt x="28" y="116"/>
                  </a:lnTo>
                  <a:lnTo>
                    <a:pt x="39" y="122"/>
                  </a:lnTo>
                  <a:lnTo>
                    <a:pt x="50" y="126"/>
                  </a:lnTo>
                  <a:lnTo>
                    <a:pt x="63" y="127"/>
                  </a:lnTo>
                  <a:lnTo>
                    <a:pt x="63" y="127"/>
                  </a:lnTo>
                  <a:close/>
                  <a:moveTo>
                    <a:pt x="33" y="64"/>
                  </a:moveTo>
                  <a:lnTo>
                    <a:pt x="33" y="64"/>
                  </a:lnTo>
                  <a:lnTo>
                    <a:pt x="33" y="58"/>
                  </a:lnTo>
                  <a:lnTo>
                    <a:pt x="35" y="52"/>
                  </a:lnTo>
                  <a:lnTo>
                    <a:pt x="41" y="43"/>
                  </a:lnTo>
                  <a:lnTo>
                    <a:pt x="50" y="35"/>
                  </a:lnTo>
                  <a:lnTo>
                    <a:pt x="56" y="34"/>
                  </a:lnTo>
                  <a:lnTo>
                    <a:pt x="63" y="34"/>
                  </a:lnTo>
                  <a:lnTo>
                    <a:pt x="63" y="34"/>
                  </a:lnTo>
                  <a:lnTo>
                    <a:pt x="69" y="34"/>
                  </a:lnTo>
                  <a:lnTo>
                    <a:pt x="75" y="35"/>
                  </a:lnTo>
                  <a:lnTo>
                    <a:pt x="84" y="43"/>
                  </a:lnTo>
                  <a:lnTo>
                    <a:pt x="90" y="52"/>
                  </a:lnTo>
                  <a:lnTo>
                    <a:pt x="92" y="58"/>
                  </a:lnTo>
                  <a:lnTo>
                    <a:pt x="93" y="64"/>
                  </a:lnTo>
                  <a:lnTo>
                    <a:pt x="93" y="64"/>
                  </a:lnTo>
                  <a:lnTo>
                    <a:pt x="92" y="69"/>
                  </a:lnTo>
                  <a:lnTo>
                    <a:pt x="90" y="75"/>
                  </a:lnTo>
                  <a:lnTo>
                    <a:pt x="84" y="84"/>
                  </a:lnTo>
                  <a:lnTo>
                    <a:pt x="75" y="92"/>
                  </a:lnTo>
                  <a:lnTo>
                    <a:pt x="69" y="94"/>
                  </a:lnTo>
                  <a:lnTo>
                    <a:pt x="63" y="94"/>
                  </a:lnTo>
                  <a:lnTo>
                    <a:pt x="63" y="94"/>
                  </a:lnTo>
                  <a:lnTo>
                    <a:pt x="56" y="94"/>
                  </a:lnTo>
                  <a:lnTo>
                    <a:pt x="50" y="92"/>
                  </a:lnTo>
                  <a:lnTo>
                    <a:pt x="41" y="84"/>
                  </a:lnTo>
                  <a:lnTo>
                    <a:pt x="35" y="75"/>
                  </a:lnTo>
                  <a:lnTo>
                    <a:pt x="33" y="69"/>
                  </a:lnTo>
                  <a:lnTo>
                    <a:pt x="33" y="64"/>
                  </a:lnTo>
                  <a:lnTo>
                    <a:pt x="33" y="64"/>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35" name="Freeform 203">
              <a:extLst>
                <a:ext uri="{FF2B5EF4-FFF2-40B4-BE49-F238E27FC236}">
                  <a16:creationId xmlns:a16="http://schemas.microsoft.com/office/drawing/2014/main" id="{C3AC090B-150C-A14A-ABD5-A8B45F1ED18E}"/>
                </a:ext>
              </a:extLst>
            </p:cNvPr>
            <p:cNvSpPr>
              <a:spLocks noEditPoints="1"/>
            </p:cNvSpPr>
            <p:nvPr/>
          </p:nvSpPr>
          <p:spPr bwMode="auto">
            <a:xfrm>
              <a:off x="3249612" y="11090276"/>
              <a:ext cx="385763" cy="207963"/>
            </a:xfrm>
            <a:custGeom>
              <a:avLst/>
              <a:gdLst>
                <a:gd name="T0" fmla="*/ 17 w 243"/>
                <a:gd name="T1" fmla="*/ 131 h 131"/>
                <a:gd name="T2" fmla="*/ 226 w 243"/>
                <a:gd name="T3" fmla="*/ 131 h 131"/>
                <a:gd name="T4" fmla="*/ 226 w 243"/>
                <a:gd name="T5" fmla="*/ 131 h 131"/>
                <a:gd name="T6" fmla="*/ 231 w 243"/>
                <a:gd name="T7" fmla="*/ 129 h 131"/>
                <a:gd name="T8" fmla="*/ 237 w 243"/>
                <a:gd name="T9" fmla="*/ 127 h 131"/>
                <a:gd name="T10" fmla="*/ 241 w 243"/>
                <a:gd name="T11" fmla="*/ 122 h 131"/>
                <a:gd name="T12" fmla="*/ 243 w 243"/>
                <a:gd name="T13" fmla="*/ 114 h 131"/>
                <a:gd name="T14" fmla="*/ 243 w 243"/>
                <a:gd name="T15" fmla="*/ 64 h 131"/>
                <a:gd name="T16" fmla="*/ 243 w 243"/>
                <a:gd name="T17" fmla="*/ 64 h 131"/>
                <a:gd name="T18" fmla="*/ 241 w 243"/>
                <a:gd name="T19" fmla="*/ 49 h 131"/>
                <a:gd name="T20" fmla="*/ 235 w 243"/>
                <a:gd name="T21" fmla="*/ 35 h 131"/>
                <a:gd name="T22" fmla="*/ 224 w 243"/>
                <a:gd name="T23" fmla="*/ 26 h 131"/>
                <a:gd name="T24" fmla="*/ 213 w 243"/>
                <a:gd name="T25" fmla="*/ 18 h 131"/>
                <a:gd name="T26" fmla="*/ 169 w 243"/>
                <a:gd name="T27" fmla="*/ 2 h 131"/>
                <a:gd name="T28" fmla="*/ 169 w 243"/>
                <a:gd name="T29" fmla="*/ 2 h 131"/>
                <a:gd name="T30" fmla="*/ 164 w 243"/>
                <a:gd name="T31" fmla="*/ 0 h 131"/>
                <a:gd name="T32" fmla="*/ 158 w 243"/>
                <a:gd name="T33" fmla="*/ 2 h 131"/>
                <a:gd name="T34" fmla="*/ 154 w 243"/>
                <a:gd name="T35" fmla="*/ 3 h 131"/>
                <a:gd name="T36" fmla="*/ 151 w 243"/>
                <a:gd name="T37" fmla="*/ 7 h 131"/>
                <a:gd name="T38" fmla="*/ 122 w 243"/>
                <a:gd name="T39" fmla="*/ 45 h 131"/>
                <a:gd name="T40" fmla="*/ 94 w 243"/>
                <a:gd name="T41" fmla="*/ 7 h 131"/>
                <a:gd name="T42" fmla="*/ 94 w 243"/>
                <a:gd name="T43" fmla="*/ 7 h 131"/>
                <a:gd name="T44" fmla="*/ 90 w 243"/>
                <a:gd name="T45" fmla="*/ 3 h 131"/>
                <a:gd name="T46" fmla="*/ 85 w 243"/>
                <a:gd name="T47" fmla="*/ 2 h 131"/>
                <a:gd name="T48" fmla="*/ 79 w 243"/>
                <a:gd name="T49" fmla="*/ 0 h 131"/>
                <a:gd name="T50" fmla="*/ 74 w 243"/>
                <a:gd name="T51" fmla="*/ 2 h 131"/>
                <a:gd name="T52" fmla="*/ 30 w 243"/>
                <a:gd name="T53" fmla="*/ 18 h 131"/>
                <a:gd name="T54" fmla="*/ 30 w 243"/>
                <a:gd name="T55" fmla="*/ 18 h 131"/>
                <a:gd name="T56" fmla="*/ 19 w 243"/>
                <a:gd name="T57" fmla="*/ 26 h 131"/>
                <a:gd name="T58" fmla="*/ 10 w 243"/>
                <a:gd name="T59" fmla="*/ 35 h 131"/>
                <a:gd name="T60" fmla="*/ 4 w 243"/>
                <a:gd name="T61" fmla="*/ 49 h 131"/>
                <a:gd name="T62" fmla="*/ 0 w 243"/>
                <a:gd name="T63" fmla="*/ 64 h 131"/>
                <a:gd name="T64" fmla="*/ 0 w 243"/>
                <a:gd name="T65" fmla="*/ 114 h 131"/>
                <a:gd name="T66" fmla="*/ 0 w 243"/>
                <a:gd name="T67" fmla="*/ 114 h 131"/>
                <a:gd name="T68" fmla="*/ 2 w 243"/>
                <a:gd name="T69" fmla="*/ 122 h 131"/>
                <a:gd name="T70" fmla="*/ 6 w 243"/>
                <a:gd name="T71" fmla="*/ 127 h 131"/>
                <a:gd name="T72" fmla="*/ 12 w 243"/>
                <a:gd name="T73" fmla="*/ 129 h 131"/>
                <a:gd name="T74" fmla="*/ 17 w 243"/>
                <a:gd name="T75" fmla="*/ 131 h 131"/>
                <a:gd name="T76" fmla="*/ 17 w 243"/>
                <a:gd name="T77" fmla="*/ 131 h 131"/>
                <a:gd name="T78" fmla="*/ 34 w 243"/>
                <a:gd name="T79" fmla="*/ 97 h 131"/>
                <a:gd name="T80" fmla="*/ 34 w 243"/>
                <a:gd name="T81" fmla="*/ 64 h 131"/>
                <a:gd name="T82" fmla="*/ 34 w 243"/>
                <a:gd name="T83" fmla="*/ 64 h 131"/>
                <a:gd name="T84" fmla="*/ 36 w 243"/>
                <a:gd name="T85" fmla="*/ 58 h 131"/>
                <a:gd name="T86" fmla="*/ 38 w 243"/>
                <a:gd name="T87" fmla="*/ 54 h 131"/>
                <a:gd name="T88" fmla="*/ 40 w 243"/>
                <a:gd name="T89" fmla="*/ 52 h 131"/>
                <a:gd name="T90" fmla="*/ 43 w 243"/>
                <a:gd name="T91" fmla="*/ 50 h 131"/>
                <a:gd name="T92" fmla="*/ 74 w 243"/>
                <a:gd name="T93" fmla="*/ 37 h 131"/>
                <a:gd name="T94" fmla="*/ 107 w 243"/>
                <a:gd name="T95" fmla="*/ 82 h 131"/>
                <a:gd name="T96" fmla="*/ 107 w 243"/>
                <a:gd name="T97" fmla="*/ 82 h 131"/>
                <a:gd name="T98" fmla="*/ 115 w 243"/>
                <a:gd name="T99" fmla="*/ 88 h 131"/>
                <a:gd name="T100" fmla="*/ 122 w 243"/>
                <a:gd name="T101" fmla="*/ 90 h 131"/>
                <a:gd name="T102" fmla="*/ 122 w 243"/>
                <a:gd name="T103" fmla="*/ 90 h 131"/>
                <a:gd name="T104" fmla="*/ 130 w 243"/>
                <a:gd name="T105" fmla="*/ 88 h 131"/>
                <a:gd name="T106" fmla="*/ 136 w 243"/>
                <a:gd name="T107" fmla="*/ 82 h 131"/>
                <a:gd name="T108" fmla="*/ 169 w 243"/>
                <a:gd name="T109" fmla="*/ 37 h 131"/>
                <a:gd name="T110" fmla="*/ 199 w 243"/>
                <a:gd name="T111" fmla="*/ 50 h 131"/>
                <a:gd name="T112" fmla="*/ 199 w 243"/>
                <a:gd name="T113" fmla="*/ 50 h 131"/>
                <a:gd name="T114" fmla="*/ 203 w 243"/>
                <a:gd name="T115" fmla="*/ 52 h 131"/>
                <a:gd name="T116" fmla="*/ 207 w 243"/>
                <a:gd name="T117" fmla="*/ 54 h 131"/>
                <a:gd name="T118" fmla="*/ 209 w 243"/>
                <a:gd name="T119" fmla="*/ 58 h 131"/>
                <a:gd name="T120" fmla="*/ 209 w 243"/>
                <a:gd name="T121" fmla="*/ 64 h 131"/>
                <a:gd name="T122" fmla="*/ 209 w 243"/>
                <a:gd name="T123" fmla="*/ 97 h 131"/>
                <a:gd name="T124" fmla="*/ 34 w 243"/>
                <a:gd name="T125" fmla="*/ 97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3" h="131">
                  <a:moveTo>
                    <a:pt x="17" y="131"/>
                  </a:moveTo>
                  <a:lnTo>
                    <a:pt x="226" y="131"/>
                  </a:lnTo>
                  <a:lnTo>
                    <a:pt x="226" y="131"/>
                  </a:lnTo>
                  <a:lnTo>
                    <a:pt x="231" y="129"/>
                  </a:lnTo>
                  <a:lnTo>
                    <a:pt x="237" y="127"/>
                  </a:lnTo>
                  <a:lnTo>
                    <a:pt x="241" y="122"/>
                  </a:lnTo>
                  <a:lnTo>
                    <a:pt x="243" y="114"/>
                  </a:lnTo>
                  <a:lnTo>
                    <a:pt x="243" y="64"/>
                  </a:lnTo>
                  <a:lnTo>
                    <a:pt x="243" y="64"/>
                  </a:lnTo>
                  <a:lnTo>
                    <a:pt x="241" y="49"/>
                  </a:lnTo>
                  <a:lnTo>
                    <a:pt x="235" y="35"/>
                  </a:lnTo>
                  <a:lnTo>
                    <a:pt x="224" y="26"/>
                  </a:lnTo>
                  <a:lnTo>
                    <a:pt x="213" y="18"/>
                  </a:lnTo>
                  <a:lnTo>
                    <a:pt x="169" y="2"/>
                  </a:lnTo>
                  <a:lnTo>
                    <a:pt x="169" y="2"/>
                  </a:lnTo>
                  <a:lnTo>
                    <a:pt x="164" y="0"/>
                  </a:lnTo>
                  <a:lnTo>
                    <a:pt x="158" y="2"/>
                  </a:lnTo>
                  <a:lnTo>
                    <a:pt x="154" y="3"/>
                  </a:lnTo>
                  <a:lnTo>
                    <a:pt x="151" y="7"/>
                  </a:lnTo>
                  <a:lnTo>
                    <a:pt x="122" y="45"/>
                  </a:lnTo>
                  <a:lnTo>
                    <a:pt x="94" y="7"/>
                  </a:lnTo>
                  <a:lnTo>
                    <a:pt x="94" y="7"/>
                  </a:lnTo>
                  <a:lnTo>
                    <a:pt x="90" y="3"/>
                  </a:lnTo>
                  <a:lnTo>
                    <a:pt x="85" y="2"/>
                  </a:lnTo>
                  <a:lnTo>
                    <a:pt x="79" y="0"/>
                  </a:lnTo>
                  <a:lnTo>
                    <a:pt x="74" y="2"/>
                  </a:lnTo>
                  <a:lnTo>
                    <a:pt x="30" y="18"/>
                  </a:lnTo>
                  <a:lnTo>
                    <a:pt x="30" y="18"/>
                  </a:lnTo>
                  <a:lnTo>
                    <a:pt x="19" y="26"/>
                  </a:lnTo>
                  <a:lnTo>
                    <a:pt x="10" y="35"/>
                  </a:lnTo>
                  <a:lnTo>
                    <a:pt x="4" y="49"/>
                  </a:lnTo>
                  <a:lnTo>
                    <a:pt x="0" y="64"/>
                  </a:lnTo>
                  <a:lnTo>
                    <a:pt x="0" y="114"/>
                  </a:lnTo>
                  <a:lnTo>
                    <a:pt x="0" y="114"/>
                  </a:lnTo>
                  <a:lnTo>
                    <a:pt x="2" y="122"/>
                  </a:lnTo>
                  <a:lnTo>
                    <a:pt x="6" y="127"/>
                  </a:lnTo>
                  <a:lnTo>
                    <a:pt x="12" y="129"/>
                  </a:lnTo>
                  <a:lnTo>
                    <a:pt x="17" y="131"/>
                  </a:lnTo>
                  <a:lnTo>
                    <a:pt x="17" y="131"/>
                  </a:lnTo>
                  <a:close/>
                  <a:moveTo>
                    <a:pt x="34" y="97"/>
                  </a:moveTo>
                  <a:lnTo>
                    <a:pt x="34" y="64"/>
                  </a:lnTo>
                  <a:lnTo>
                    <a:pt x="34" y="64"/>
                  </a:lnTo>
                  <a:lnTo>
                    <a:pt x="36" y="58"/>
                  </a:lnTo>
                  <a:lnTo>
                    <a:pt x="38" y="54"/>
                  </a:lnTo>
                  <a:lnTo>
                    <a:pt x="40" y="52"/>
                  </a:lnTo>
                  <a:lnTo>
                    <a:pt x="43" y="50"/>
                  </a:lnTo>
                  <a:lnTo>
                    <a:pt x="74" y="37"/>
                  </a:lnTo>
                  <a:lnTo>
                    <a:pt x="107" y="82"/>
                  </a:lnTo>
                  <a:lnTo>
                    <a:pt x="107" y="82"/>
                  </a:lnTo>
                  <a:lnTo>
                    <a:pt x="115" y="88"/>
                  </a:lnTo>
                  <a:lnTo>
                    <a:pt x="122" y="90"/>
                  </a:lnTo>
                  <a:lnTo>
                    <a:pt x="122" y="90"/>
                  </a:lnTo>
                  <a:lnTo>
                    <a:pt x="130" y="88"/>
                  </a:lnTo>
                  <a:lnTo>
                    <a:pt x="136" y="82"/>
                  </a:lnTo>
                  <a:lnTo>
                    <a:pt x="169" y="37"/>
                  </a:lnTo>
                  <a:lnTo>
                    <a:pt x="199" y="50"/>
                  </a:lnTo>
                  <a:lnTo>
                    <a:pt x="199" y="50"/>
                  </a:lnTo>
                  <a:lnTo>
                    <a:pt x="203" y="52"/>
                  </a:lnTo>
                  <a:lnTo>
                    <a:pt x="207" y="54"/>
                  </a:lnTo>
                  <a:lnTo>
                    <a:pt x="209" y="58"/>
                  </a:lnTo>
                  <a:lnTo>
                    <a:pt x="209" y="64"/>
                  </a:lnTo>
                  <a:lnTo>
                    <a:pt x="209" y="97"/>
                  </a:lnTo>
                  <a:lnTo>
                    <a:pt x="34" y="97"/>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36" name="Freeform 204">
              <a:extLst>
                <a:ext uri="{FF2B5EF4-FFF2-40B4-BE49-F238E27FC236}">
                  <a16:creationId xmlns:a16="http://schemas.microsoft.com/office/drawing/2014/main" id="{5DB8288D-1B57-9645-956A-C3041629D6A2}"/>
                </a:ext>
              </a:extLst>
            </p:cNvPr>
            <p:cNvSpPr>
              <a:spLocks/>
            </p:cNvSpPr>
            <p:nvPr/>
          </p:nvSpPr>
          <p:spPr bwMode="auto">
            <a:xfrm>
              <a:off x="3538537" y="10455276"/>
              <a:ext cx="369888" cy="425450"/>
            </a:xfrm>
            <a:custGeom>
              <a:avLst/>
              <a:gdLst>
                <a:gd name="T0" fmla="*/ 2 w 233"/>
                <a:gd name="T1" fmla="*/ 7 h 268"/>
                <a:gd name="T2" fmla="*/ 2 w 233"/>
                <a:gd name="T3" fmla="*/ 7 h 268"/>
                <a:gd name="T4" fmla="*/ 0 w 233"/>
                <a:gd name="T5" fmla="*/ 13 h 268"/>
                <a:gd name="T6" fmla="*/ 0 w 233"/>
                <a:gd name="T7" fmla="*/ 20 h 268"/>
                <a:gd name="T8" fmla="*/ 0 w 233"/>
                <a:gd name="T9" fmla="*/ 20 h 268"/>
                <a:gd name="T10" fmla="*/ 2 w 233"/>
                <a:gd name="T11" fmla="*/ 26 h 268"/>
                <a:gd name="T12" fmla="*/ 6 w 233"/>
                <a:gd name="T13" fmla="*/ 30 h 268"/>
                <a:gd name="T14" fmla="*/ 130 w 233"/>
                <a:gd name="T15" fmla="*/ 110 h 268"/>
                <a:gd name="T16" fmla="*/ 130 w 233"/>
                <a:gd name="T17" fmla="*/ 110 h 268"/>
                <a:gd name="T18" fmla="*/ 145 w 233"/>
                <a:gd name="T19" fmla="*/ 122 h 268"/>
                <a:gd name="T20" fmla="*/ 158 w 233"/>
                <a:gd name="T21" fmla="*/ 135 h 268"/>
                <a:gd name="T22" fmla="*/ 171 w 233"/>
                <a:gd name="T23" fmla="*/ 150 h 268"/>
                <a:gd name="T24" fmla="*/ 181 w 233"/>
                <a:gd name="T25" fmla="*/ 167 h 268"/>
                <a:gd name="T26" fmla="*/ 190 w 233"/>
                <a:gd name="T27" fmla="*/ 184 h 268"/>
                <a:gd name="T28" fmla="*/ 196 w 233"/>
                <a:gd name="T29" fmla="*/ 202 h 268"/>
                <a:gd name="T30" fmla="*/ 200 w 233"/>
                <a:gd name="T31" fmla="*/ 221 h 268"/>
                <a:gd name="T32" fmla="*/ 200 w 233"/>
                <a:gd name="T33" fmla="*/ 242 h 268"/>
                <a:gd name="T34" fmla="*/ 200 w 233"/>
                <a:gd name="T35" fmla="*/ 251 h 268"/>
                <a:gd name="T36" fmla="*/ 200 w 233"/>
                <a:gd name="T37" fmla="*/ 251 h 268"/>
                <a:gd name="T38" fmla="*/ 201 w 233"/>
                <a:gd name="T39" fmla="*/ 259 h 268"/>
                <a:gd name="T40" fmla="*/ 205 w 233"/>
                <a:gd name="T41" fmla="*/ 263 h 268"/>
                <a:gd name="T42" fmla="*/ 211 w 233"/>
                <a:gd name="T43" fmla="*/ 266 h 268"/>
                <a:gd name="T44" fmla="*/ 216 w 233"/>
                <a:gd name="T45" fmla="*/ 268 h 268"/>
                <a:gd name="T46" fmla="*/ 216 w 233"/>
                <a:gd name="T47" fmla="*/ 268 h 268"/>
                <a:gd name="T48" fmla="*/ 224 w 233"/>
                <a:gd name="T49" fmla="*/ 266 h 268"/>
                <a:gd name="T50" fmla="*/ 228 w 233"/>
                <a:gd name="T51" fmla="*/ 263 h 268"/>
                <a:gd name="T52" fmla="*/ 231 w 233"/>
                <a:gd name="T53" fmla="*/ 259 h 268"/>
                <a:gd name="T54" fmla="*/ 233 w 233"/>
                <a:gd name="T55" fmla="*/ 251 h 268"/>
                <a:gd name="T56" fmla="*/ 233 w 233"/>
                <a:gd name="T57" fmla="*/ 242 h 268"/>
                <a:gd name="T58" fmla="*/ 233 w 233"/>
                <a:gd name="T59" fmla="*/ 242 h 268"/>
                <a:gd name="T60" fmla="*/ 231 w 233"/>
                <a:gd name="T61" fmla="*/ 217 h 268"/>
                <a:gd name="T62" fmla="*/ 228 w 233"/>
                <a:gd name="T63" fmla="*/ 193 h 268"/>
                <a:gd name="T64" fmla="*/ 220 w 233"/>
                <a:gd name="T65" fmla="*/ 172 h 268"/>
                <a:gd name="T66" fmla="*/ 211 w 233"/>
                <a:gd name="T67" fmla="*/ 150 h 268"/>
                <a:gd name="T68" fmla="*/ 198 w 233"/>
                <a:gd name="T69" fmla="*/ 131 h 268"/>
                <a:gd name="T70" fmla="*/ 185 w 233"/>
                <a:gd name="T71" fmla="*/ 112 h 268"/>
                <a:gd name="T72" fmla="*/ 166 w 233"/>
                <a:gd name="T73" fmla="*/ 95 h 268"/>
                <a:gd name="T74" fmla="*/ 147 w 233"/>
                <a:gd name="T75" fmla="*/ 82 h 268"/>
                <a:gd name="T76" fmla="*/ 25 w 233"/>
                <a:gd name="T77" fmla="*/ 1 h 268"/>
                <a:gd name="T78" fmla="*/ 25 w 233"/>
                <a:gd name="T79" fmla="*/ 1 h 268"/>
                <a:gd name="T80" fmla="*/ 19 w 233"/>
                <a:gd name="T81" fmla="*/ 0 h 268"/>
                <a:gd name="T82" fmla="*/ 12 w 233"/>
                <a:gd name="T83" fmla="*/ 0 h 268"/>
                <a:gd name="T84" fmla="*/ 6 w 233"/>
                <a:gd name="T85" fmla="*/ 1 h 268"/>
                <a:gd name="T86" fmla="*/ 2 w 233"/>
                <a:gd name="T87" fmla="*/ 7 h 268"/>
                <a:gd name="T88" fmla="*/ 2 w 233"/>
                <a:gd name="T89" fmla="*/ 7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33" h="268">
                  <a:moveTo>
                    <a:pt x="2" y="7"/>
                  </a:moveTo>
                  <a:lnTo>
                    <a:pt x="2" y="7"/>
                  </a:lnTo>
                  <a:lnTo>
                    <a:pt x="0" y="13"/>
                  </a:lnTo>
                  <a:lnTo>
                    <a:pt x="0" y="20"/>
                  </a:lnTo>
                  <a:lnTo>
                    <a:pt x="0" y="20"/>
                  </a:lnTo>
                  <a:lnTo>
                    <a:pt x="2" y="26"/>
                  </a:lnTo>
                  <a:lnTo>
                    <a:pt x="6" y="30"/>
                  </a:lnTo>
                  <a:lnTo>
                    <a:pt x="130" y="110"/>
                  </a:lnTo>
                  <a:lnTo>
                    <a:pt x="130" y="110"/>
                  </a:lnTo>
                  <a:lnTo>
                    <a:pt x="145" y="122"/>
                  </a:lnTo>
                  <a:lnTo>
                    <a:pt x="158" y="135"/>
                  </a:lnTo>
                  <a:lnTo>
                    <a:pt x="171" y="150"/>
                  </a:lnTo>
                  <a:lnTo>
                    <a:pt x="181" y="167"/>
                  </a:lnTo>
                  <a:lnTo>
                    <a:pt x="190" y="184"/>
                  </a:lnTo>
                  <a:lnTo>
                    <a:pt x="196" y="202"/>
                  </a:lnTo>
                  <a:lnTo>
                    <a:pt x="200" y="221"/>
                  </a:lnTo>
                  <a:lnTo>
                    <a:pt x="200" y="242"/>
                  </a:lnTo>
                  <a:lnTo>
                    <a:pt x="200" y="251"/>
                  </a:lnTo>
                  <a:lnTo>
                    <a:pt x="200" y="251"/>
                  </a:lnTo>
                  <a:lnTo>
                    <a:pt x="201" y="259"/>
                  </a:lnTo>
                  <a:lnTo>
                    <a:pt x="205" y="263"/>
                  </a:lnTo>
                  <a:lnTo>
                    <a:pt x="211" y="266"/>
                  </a:lnTo>
                  <a:lnTo>
                    <a:pt x="216" y="268"/>
                  </a:lnTo>
                  <a:lnTo>
                    <a:pt x="216" y="268"/>
                  </a:lnTo>
                  <a:lnTo>
                    <a:pt x="224" y="266"/>
                  </a:lnTo>
                  <a:lnTo>
                    <a:pt x="228" y="263"/>
                  </a:lnTo>
                  <a:lnTo>
                    <a:pt x="231" y="259"/>
                  </a:lnTo>
                  <a:lnTo>
                    <a:pt x="233" y="251"/>
                  </a:lnTo>
                  <a:lnTo>
                    <a:pt x="233" y="242"/>
                  </a:lnTo>
                  <a:lnTo>
                    <a:pt x="233" y="242"/>
                  </a:lnTo>
                  <a:lnTo>
                    <a:pt x="231" y="217"/>
                  </a:lnTo>
                  <a:lnTo>
                    <a:pt x="228" y="193"/>
                  </a:lnTo>
                  <a:lnTo>
                    <a:pt x="220" y="172"/>
                  </a:lnTo>
                  <a:lnTo>
                    <a:pt x="211" y="150"/>
                  </a:lnTo>
                  <a:lnTo>
                    <a:pt x="198" y="131"/>
                  </a:lnTo>
                  <a:lnTo>
                    <a:pt x="185" y="112"/>
                  </a:lnTo>
                  <a:lnTo>
                    <a:pt x="166" y="95"/>
                  </a:lnTo>
                  <a:lnTo>
                    <a:pt x="147" y="82"/>
                  </a:lnTo>
                  <a:lnTo>
                    <a:pt x="25" y="1"/>
                  </a:lnTo>
                  <a:lnTo>
                    <a:pt x="25" y="1"/>
                  </a:lnTo>
                  <a:lnTo>
                    <a:pt x="19" y="0"/>
                  </a:lnTo>
                  <a:lnTo>
                    <a:pt x="12" y="0"/>
                  </a:lnTo>
                  <a:lnTo>
                    <a:pt x="6" y="1"/>
                  </a:lnTo>
                  <a:lnTo>
                    <a:pt x="2" y="7"/>
                  </a:lnTo>
                  <a:lnTo>
                    <a:pt x="2" y="7"/>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37" name="Freeform 205">
              <a:extLst>
                <a:ext uri="{FF2B5EF4-FFF2-40B4-BE49-F238E27FC236}">
                  <a16:creationId xmlns:a16="http://schemas.microsoft.com/office/drawing/2014/main" id="{6769AF09-67A1-A846-9BB4-DEBABB5D287A}"/>
                </a:ext>
              </a:extLst>
            </p:cNvPr>
            <p:cNvSpPr>
              <a:spLocks/>
            </p:cNvSpPr>
            <p:nvPr/>
          </p:nvSpPr>
          <p:spPr bwMode="auto">
            <a:xfrm>
              <a:off x="3538537" y="10585451"/>
              <a:ext cx="260350" cy="295275"/>
            </a:xfrm>
            <a:custGeom>
              <a:avLst/>
              <a:gdLst>
                <a:gd name="T0" fmla="*/ 130 w 164"/>
                <a:gd name="T1" fmla="*/ 160 h 186"/>
                <a:gd name="T2" fmla="*/ 130 w 164"/>
                <a:gd name="T3" fmla="*/ 169 h 186"/>
                <a:gd name="T4" fmla="*/ 130 w 164"/>
                <a:gd name="T5" fmla="*/ 169 h 186"/>
                <a:gd name="T6" fmla="*/ 132 w 164"/>
                <a:gd name="T7" fmla="*/ 177 h 186"/>
                <a:gd name="T8" fmla="*/ 136 w 164"/>
                <a:gd name="T9" fmla="*/ 181 h 186"/>
                <a:gd name="T10" fmla="*/ 141 w 164"/>
                <a:gd name="T11" fmla="*/ 184 h 186"/>
                <a:gd name="T12" fmla="*/ 147 w 164"/>
                <a:gd name="T13" fmla="*/ 186 h 186"/>
                <a:gd name="T14" fmla="*/ 147 w 164"/>
                <a:gd name="T15" fmla="*/ 186 h 186"/>
                <a:gd name="T16" fmla="*/ 154 w 164"/>
                <a:gd name="T17" fmla="*/ 184 h 186"/>
                <a:gd name="T18" fmla="*/ 160 w 164"/>
                <a:gd name="T19" fmla="*/ 181 h 186"/>
                <a:gd name="T20" fmla="*/ 164 w 164"/>
                <a:gd name="T21" fmla="*/ 177 h 186"/>
                <a:gd name="T22" fmla="*/ 164 w 164"/>
                <a:gd name="T23" fmla="*/ 169 h 186"/>
                <a:gd name="T24" fmla="*/ 164 w 164"/>
                <a:gd name="T25" fmla="*/ 160 h 186"/>
                <a:gd name="T26" fmla="*/ 164 w 164"/>
                <a:gd name="T27" fmla="*/ 160 h 186"/>
                <a:gd name="T28" fmla="*/ 164 w 164"/>
                <a:gd name="T29" fmla="*/ 143 h 186"/>
                <a:gd name="T30" fmla="*/ 160 w 164"/>
                <a:gd name="T31" fmla="*/ 130 h 186"/>
                <a:gd name="T32" fmla="*/ 156 w 164"/>
                <a:gd name="T33" fmla="*/ 115 h 186"/>
                <a:gd name="T34" fmla="*/ 149 w 164"/>
                <a:gd name="T35" fmla="*/ 102 h 186"/>
                <a:gd name="T36" fmla="*/ 141 w 164"/>
                <a:gd name="T37" fmla="*/ 89 h 186"/>
                <a:gd name="T38" fmla="*/ 132 w 164"/>
                <a:gd name="T39" fmla="*/ 77 h 186"/>
                <a:gd name="T40" fmla="*/ 123 w 164"/>
                <a:gd name="T41" fmla="*/ 68 h 186"/>
                <a:gd name="T42" fmla="*/ 109 w 164"/>
                <a:gd name="T43" fmla="*/ 58 h 186"/>
                <a:gd name="T44" fmla="*/ 25 w 164"/>
                <a:gd name="T45" fmla="*/ 2 h 186"/>
                <a:gd name="T46" fmla="*/ 25 w 164"/>
                <a:gd name="T47" fmla="*/ 2 h 186"/>
                <a:gd name="T48" fmla="*/ 19 w 164"/>
                <a:gd name="T49" fmla="*/ 0 h 186"/>
                <a:gd name="T50" fmla="*/ 12 w 164"/>
                <a:gd name="T51" fmla="*/ 0 h 186"/>
                <a:gd name="T52" fmla="*/ 6 w 164"/>
                <a:gd name="T53" fmla="*/ 2 h 186"/>
                <a:gd name="T54" fmla="*/ 2 w 164"/>
                <a:gd name="T55" fmla="*/ 8 h 186"/>
                <a:gd name="T56" fmla="*/ 2 w 164"/>
                <a:gd name="T57" fmla="*/ 8 h 186"/>
                <a:gd name="T58" fmla="*/ 0 w 164"/>
                <a:gd name="T59" fmla="*/ 13 h 186"/>
                <a:gd name="T60" fmla="*/ 0 w 164"/>
                <a:gd name="T61" fmla="*/ 21 h 186"/>
                <a:gd name="T62" fmla="*/ 0 w 164"/>
                <a:gd name="T63" fmla="*/ 21 h 186"/>
                <a:gd name="T64" fmla="*/ 2 w 164"/>
                <a:gd name="T65" fmla="*/ 27 h 186"/>
                <a:gd name="T66" fmla="*/ 6 w 164"/>
                <a:gd name="T67" fmla="*/ 30 h 186"/>
                <a:gd name="T68" fmla="*/ 91 w 164"/>
                <a:gd name="T69" fmla="*/ 87 h 186"/>
                <a:gd name="T70" fmla="*/ 91 w 164"/>
                <a:gd name="T71" fmla="*/ 87 h 186"/>
                <a:gd name="T72" fmla="*/ 100 w 164"/>
                <a:gd name="T73" fmla="*/ 92 h 186"/>
                <a:gd name="T74" fmla="*/ 108 w 164"/>
                <a:gd name="T75" fmla="*/ 100 h 186"/>
                <a:gd name="T76" fmla="*/ 115 w 164"/>
                <a:gd name="T77" fmla="*/ 109 h 186"/>
                <a:gd name="T78" fmla="*/ 121 w 164"/>
                <a:gd name="T79" fmla="*/ 117 h 186"/>
                <a:gd name="T80" fmla="*/ 124 w 164"/>
                <a:gd name="T81" fmla="*/ 128 h 186"/>
                <a:gd name="T82" fmla="*/ 128 w 164"/>
                <a:gd name="T83" fmla="*/ 137 h 186"/>
                <a:gd name="T84" fmla="*/ 130 w 164"/>
                <a:gd name="T85" fmla="*/ 149 h 186"/>
                <a:gd name="T86" fmla="*/ 130 w 164"/>
                <a:gd name="T87" fmla="*/ 160 h 186"/>
                <a:gd name="T88" fmla="*/ 130 w 164"/>
                <a:gd name="T89" fmla="*/ 16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4" h="186">
                  <a:moveTo>
                    <a:pt x="130" y="160"/>
                  </a:moveTo>
                  <a:lnTo>
                    <a:pt x="130" y="169"/>
                  </a:lnTo>
                  <a:lnTo>
                    <a:pt x="130" y="169"/>
                  </a:lnTo>
                  <a:lnTo>
                    <a:pt x="132" y="177"/>
                  </a:lnTo>
                  <a:lnTo>
                    <a:pt x="136" y="181"/>
                  </a:lnTo>
                  <a:lnTo>
                    <a:pt x="141" y="184"/>
                  </a:lnTo>
                  <a:lnTo>
                    <a:pt x="147" y="186"/>
                  </a:lnTo>
                  <a:lnTo>
                    <a:pt x="147" y="186"/>
                  </a:lnTo>
                  <a:lnTo>
                    <a:pt x="154" y="184"/>
                  </a:lnTo>
                  <a:lnTo>
                    <a:pt x="160" y="181"/>
                  </a:lnTo>
                  <a:lnTo>
                    <a:pt x="164" y="177"/>
                  </a:lnTo>
                  <a:lnTo>
                    <a:pt x="164" y="169"/>
                  </a:lnTo>
                  <a:lnTo>
                    <a:pt x="164" y="160"/>
                  </a:lnTo>
                  <a:lnTo>
                    <a:pt x="164" y="160"/>
                  </a:lnTo>
                  <a:lnTo>
                    <a:pt x="164" y="143"/>
                  </a:lnTo>
                  <a:lnTo>
                    <a:pt x="160" y="130"/>
                  </a:lnTo>
                  <a:lnTo>
                    <a:pt x="156" y="115"/>
                  </a:lnTo>
                  <a:lnTo>
                    <a:pt x="149" y="102"/>
                  </a:lnTo>
                  <a:lnTo>
                    <a:pt x="141" y="89"/>
                  </a:lnTo>
                  <a:lnTo>
                    <a:pt x="132" y="77"/>
                  </a:lnTo>
                  <a:lnTo>
                    <a:pt x="123" y="68"/>
                  </a:lnTo>
                  <a:lnTo>
                    <a:pt x="109" y="58"/>
                  </a:lnTo>
                  <a:lnTo>
                    <a:pt x="25" y="2"/>
                  </a:lnTo>
                  <a:lnTo>
                    <a:pt x="25" y="2"/>
                  </a:lnTo>
                  <a:lnTo>
                    <a:pt x="19" y="0"/>
                  </a:lnTo>
                  <a:lnTo>
                    <a:pt x="12" y="0"/>
                  </a:lnTo>
                  <a:lnTo>
                    <a:pt x="6" y="2"/>
                  </a:lnTo>
                  <a:lnTo>
                    <a:pt x="2" y="8"/>
                  </a:lnTo>
                  <a:lnTo>
                    <a:pt x="2" y="8"/>
                  </a:lnTo>
                  <a:lnTo>
                    <a:pt x="0" y="13"/>
                  </a:lnTo>
                  <a:lnTo>
                    <a:pt x="0" y="21"/>
                  </a:lnTo>
                  <a:lnTo>
                    <a:pt x="0" y="21"/>
                  </a:lnTo>
                  <a:lnTo>
                    <a:pt x="2" y="27"/>
                  </a:lnTo>
                  <a:lnTo>
                    <a:pt x="6" y="30"/>
                  </a:lnTo>
                  <a:lnTo>
                    <a:pt x="91" y="87"/>
                  </a:lnTo>
                  <a:lnTo>
                    <a:pt x="91" y="87"/>
                  </a:lnTo>
                  <a:lnTo>
                    <a:pt x="100" y="92"/>
                  </a:lnTo>
                  <a:lnTo>
                    <a:pt x="108" y="100"/>
                  </a:lnTo>
                  <a:lnTo>
                    <a:pt x="115" y="109"/>
                  </a:lnTo>
                  <a:lnTo>
                    <a:pt x="121" y="117"/>
                  </a:lnTo>
                  <a:lnTo>
                    <a:pt x="124" y="128"/>
                  </a:lnTo>
                  <a:lnTo>
                    <a:pt x="128" y="137"/>
                  </a:lnTo>
                  <a:lnTo>
                    <a:pt x="130" y="149"/>
                  </a:lnTo>
                  <a:lnTo>
                    <a:pt x="130" y="160"/>
                  </a:lnTo>
                  <a:lnTo>
                    <a:pt x="130" y="160"/>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38" name="Freeform 206">
              <a:extLst>
                <a:ext uri="{FF2B5EF4-FFF2-40B4-BE49-F238E27FC236}">
                  <a16:creationId xmlns:a16="http://schemas.microsoft.com/office/drawing/2014/main" id="{2F4B6CD2-3A1F-1B46-9958-A6110074D309}"/>
                </a:ext>
              </a:extLst>
            </p:cNvPr>
            <p:cNvSpPr>
              <a:spLocks/>
            </p:cNvSpPr>
            <p:nvPr/>
          </p:nvSpPr>
          <p:spPr bwMode="auto">
            <a:xfrm>
              <a:off x="3086100" y="10585451"/>
              <a:ext cx="261938" cy="295275"/>
            </a:xfrm>
            <a:custGeom>
              <a:avLst/>
              <a:gdLst>
                <a:gd name="T0" fmla="*/ 139 w 165"/>
                <a:gd name="T1" fmla="*/ 2 h 186"/>
                <a:gd name="T2" fmla="*/ 54 w 165"/>
                <a:gd name="T3" fmla="*/ 58 h 186"/>
                <a:gd name="T4" fmla="*/ 54 w 165"/>
                <a:gd name="T5" fmla="*/ 58 h 186"/>
                <a:gd name="T6" fmla="*/ 43 w 165"/>
                <a:gd name="T7" fmla="*/ 68 h 186"/>
                <a:gd name="T8" fmla="*/ 32 w 165"/>
                <a:gd name="T9" fmla="*/ 77 h 186"/>
                <a:gd name="T10" fmla="*/ 23 w 165"/>
                <a:gd name="T11" fmla="*/ 89 h 186"/>
                <a:gd name="T12" fmla="*/ 15 w 165"/>
                <a:gd name="T13" fmla="*/ 102 h 186"/>
                <a:gd name="T14" fmla="*/ 7 w 165"/>
                <a:gd name="T15" fmla="*/ 115 h 186"/>
                <a:gd name="T16" fmla="*/ 4 w 165"/>
                <a:gd name="T17" fmla="*/ 130 h 186"/>
                <a:gd name="T18" fmla="*/ 2 w 165"/>
                <a:gd name="T19" fmla="*/ 143 h 186"/>
                <a:gd name="T20" fmla="*/ 0 w 165"/>
                <a:gd name="T21" fmla="*/ 160 h 186"/>
                <a:gd name="T22" fmla="*/ 0 w 165"/>
                <a:gd name="T23" fmla="*/ 169 h 186"/>
                <a:gd name="T24" fmla="*/ 0 w 165"/>
                <a:gd name="T25" fmla="*/ 169 h 186"/>
                <a:gd name="T26" fmla="*/ 2 w 165"/>
                <a:gd name="T27" fmla="*/ 177 h 186"/>
                <a:gd name="T28" fmla="*/ 6 w 165"/>
                <a:gd name="T29" fmla="*/ 181 h 186"/>
                <a:gd name="T30" fmla="*/ 11 w 165"/>
                <a:gd name="T31" fmla="*/ 184 h 186"/>
                <a:gd name="T32" fmla="*/ 17 w 165"/>
                <a:gd name="T33" fmla="*/ 186 h 186"/>
                <a:gd name="T34" fmla="*/ 17 w 165"/>
                <a:gd name="T35" fmla="*/ 186 h 186"/>
                <a:gd name="T36" fmla="*/ 23 w 165"/>
                <a:gd name="T37" fmla="*/ 184 h 186"/>
                <a:gd name="T38" fmla="*/ 28 w 165"/>
                <a:gd name="T39" fmla="*/ 181 h 186"/>
                <a:gd name="T40" fmla="*/ 32 w 165"/>
                <a:gd name="T41" fmla="*/ 177 h 186"/>
                <a:gd name="T42" fmla="*/ 34 w 165"/>
                <a:gd name="T43" fmla="*/ 169 h 186"/>
                <a:gd name="T44" fmla="*/ 34 w 165"/>
                <a:gd name="T45" fmla="*/ 160 h 186"/>
                <a:gd name="T46" fmla="*/ 34 w 165"/>
                <a:gd name="T47" fmla="*/ 160 h 186"/>
                <a:gd name="T48" fmla="*/ 34 w 165"/>
                <a:gd name="T49" fmla="*/ 149 h 186"/>
                <a:gd name="T50" fmla="*/ 36 w 165"/>
                <a:gd name="T51" fmla="*/ 137 h 186"/>
                <a:gd name="T52" fmla="*/ 39 w 165"/>
                <a:gd name="T53" fmla="*/ 128 h 186"/>
                <a:gd name="T54" fmla="*/ 43 w 165"/>
                <a:gd name="T55" fmla="*/ 117 h 186"/>
                <a:gd name="T56" fmla="*/ 49 w 165"/>
                <a:gd name="T57" fmla="*/ 109 h 186"/>
                <a:gd name="T58" fmla="*/ 56 w 165"/>
                <a:gd name="T59" fmla="*/ 100 h 186"/>
                <a:gd name="T60" fmla="*/ 64 w 165"/>
                <a:gd name="T61" fmla="*/ 92 h 186"/>
                <a:gd name="T62" fmla="*/ 73 w 165"/>
                <a:gd name="T63" fmla="*/ 87 h 186"/>
                <a:gd name="T64" fmla="*/ 158 w 165"/>
                <a:gd name="T65" fmla="*/ 30 h 186"/>
                <a:gd name="T66" fmla="*/ 158 w 165"/>
                <a:gd name="T67" fmla="*/ 30 h 186"/>
                <a:gd name="T68" fmla="*/ 162 w 165"/>
                <a:gd name="T69" fmla="*/ 27 h 186"/>
                <a:gd name="T70" fmla="*/ 165 w 165"/>
                <a:gd name="T71" fmla="*/ 21 h 186"/>
                <a:gd name="T72" fmla="*/ 165 w 165"/>
                <a:gd name="T73" fmla="*/ 13 h 186"/>
                <a:gd name="T74" fmla="*/ 163 w 165"/>
                <a:gd name="T75" fmla="*/ 8 h 186"/>
                <a:gd name="T76" fmla="*/ 163 w 165"/>
                <a:gd name="T77" fmla="*/ 8 h 186"/>
                <a:gd name="T78" fmla="*/ 158 w 165"/>
                <a:gd name="T79" fmla="*/ 2 h 186"/>
                <a:gd name="T80" fmla="*/ 152 w 165"/>
                <a:gd name="T81" fmla="*/ 0 h 186"/>
                <a:gd name="T82" fmla="*/ 145 w 165"/>
                <a:gd name="T83" fmla="*/ 0 h 186"/>
                <a:gd name="T84" fmla="*/ 139 w 165"/>
                <a:gd name="T85" fmla="*/ 2 h 186"/>
                <a:gd name="T86" fmla="*/ 139 w 165"/>
                <a:gd name="T87" fmla="*/ 2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5" h="186">
                  <a:moveTo>
                    <a:pt x="139" y="2"/>
                  </a:moveTo>
                  <a:lnTo>
                    <a:pt x="54" y="58"/>
                  </a:lnTo>
                  <a:lnTo>
                    <a:pt x="54" y="58"/>
                  </a:lnTo>
                  <a:lnTo>
                    <a:pt x="43" y="68"/>
                  </a:lnTo>
                  <a:lnTo>
                    <a:pt x="32" y="77"/>
                  </a:lnTo>
                  <a:lnTo>
                    <a:pt x="23" y="89"/>
                  </a:lnTo>
                  <a:lnTo>
                    <a:pt x="15" y="102"/>
                  </a:lnTo>
                  <a:lnTo>
                    <a:pt x="7" y="115"/>
                  </a:lnTo>
                  <a:lnTo>
                    <a:pt x="4" y="130"/>
                  </a:lnTo>
                  <a:lnTo>
                    <a:pt x="2" y="143"/>
                  </a:lnTo>
                  <a:lnTo>
                    <a:pt x="0" y="160"/>
                  </a:lnTo>
                  <a:lnTo>
                    <a:pt x="0" y="169"/>
                  </a:lnTo>
                  <a:lnTo>
                    <a:pt x="0" y="169"/>
                  </a:lnTo>
                  <a:lnTo>
                    <a:pt x="2" y="177"/>
                  </a:lnTo>
                  <a:lnTo>
                    <a:pt x="6" y="181"/>
                  </a:lnTo>
                  <a:lnTo>
                    <a:pt x="11" y="184"/>
                  </a:lnTo>
                  <a:lnTo>
                    <a:pt x="17" y="186"/>
                  </a:lnTo>
                  <a:lnTo>
                    <a:pt x="17" y="186"/>
                  </a:lnTo>
                  <a:lnTo>
                    <a:pt x="23" y="184"/>
                  </a:lnTo>
                  <a:lnTo>
                    <a:pt x="28" y="181"/>
                  </a:lnTo>
                  <a:lnTo>
                    <a:pt x="32" y="177"/>
                  </a:lnTo>
                  <a:lnTo>
                    <a:pt x="34" y="169"/>
                  </a:lnTo>
                  <a:lnTo>
                    <a:pt x="34" y="160"/>
                  </a:lnTo>
                  <a:lnTo>
                    <a:pt x="34" y="160"/>
                  </a:lnTo>
                  <a:lnTo>
                    <a:pt x="34" y="149"/>
                  </a:lnTo>
                  <a:lnTo>
                    <a:pt x="36" y="137"/>
                  </a:lnTo>
                  <a:lnTo>
                    <a:pt x="39" y="128"/>
                  </a:lnTo>
                  <a:lnTo>
                    <a:pt x="43" y="117"/>
                  </a:lnTo>
                  <a:lnTo>
                    <a:pt x="49" y="109"/>
                  </a:lnTo>
                  <a:lnTo>
                    <a:pt x="56" y="100"/>
                  </a:lnTo>
                  <a:lnTo>
                    <a:pt x="64" y="92"/>
                  </a:lnTo>
                  <a:lnTo>
                    <a:pt x="73" y="87"/>
                  </a:lnTo>
                  <a:lnTo>
                    <a:pt x="158" y="30"/>
                  </a:lnTo>
                  <a:lnTo>
                    <a:pt x="158" y="30"/>
                  </a:lnTo>
                  <a:lnTo>
                    <a:pt x="162" y="27"/>
                  </a:lnTo>
                  <a:lnTo>
                    <a:pt x="165" y="21"/>
                  </a:lnTo>
                  <a:lnTo>
                    <a:pt x="165" y="13"/>
                  </a:lnTo>
                  <a:lnTo>
                    <a:pt x="163" y="8"/>
                  </a:lnTo>
                  <a:lnTo>
                    <a:pt x="163" y="8"/>
                  </a:lnTo>
                  <a:lnTo>
                    <a:pt x="158" y="2"/>
                  </a:lnTo>
                  <a:lnTo>
                    <a:pt x="152" y="0"/>
                  </a:lnTo>
                  <a:lnTo>
                    <a:pt x="145" y="0"/>
                  </a:lnTo>
                  <a:lnTo>
                    <a:pt x="139" y="2"/>
                  </a:lnTo>
                  <a:lnTo>
                    <a:pt x="139" y="2"/>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39" name="Freeform 207">
              <a:extLst>
                <a:ext uri="{FF2B5EF4-FFF2-40B4-BE49-F238E27FC236}">
                  <a16:creationId xmlns:a16="http://schemas.microsoft.com/office/drawing/2014/main" id="{B1FA9337-F5EA-5E41-AACC-7B0211CAF6BB}"/>
                </a:ext>
              </a:extLst>
            </p:cNvPr>
            <p:cNvSpPr>
              <a:spLocks/>
            </p:cNvSpPr>
            <p:nvPr/>
          </p:nvSpPr>
          <p:spPr bwMode="auto">
            <a:xfrm>
              <a:off x="2974975" y="10455276"/>
              <a:ext cx="373063" cy="425450"/>
            </a:xfrm>
            <a:custGeom>
              <a:avLst/>
              <a:gdLst>
                <a:gd name="T0" fmla="*/ 17 w 235"/>
                <a:gd name="T1" fmla="*/ 268 h 268"/>
                <a:gd name="T2" fmla="*/ 17 w 235"/>
                <a:gd name="T3" fmla="*/ 268 h 268"/>
                <a:gd name="T4" fmla="*/ 25 w 235"/>
                <a:gd name="T5" fmla="*/ 266 h 268"/>
                <a:gd name="T6" fmla="*/ 29 w 235"/>
                <a:gd name="T7" fmla="*/ 263 h 268"/>
                <a:gd name="T8" fmla="*/ 32 w 235"/>
                <a:gd name="T9" fmla="*/ 259 h 268"/>
                <a:gd name="T10" fmla="*/ 34 w 235"/>
                <a:gd name="T11" fmla="*/ 251 h 268"/>
                <a:gd name="T12" fmla="*/ 34 w 235"/>
                <a:gd name="T13" fmla="*/ 242 h 268"/>
                <a:gd name="T14" fmla="*/ 34 w 235"/>
                <a:gd name="T15" fmla="*/ 242 h 268"/>
                <a:gd name="T16" fmla="*/ 36 w 235"/>
                <a:gd name="T17" fmla="*/ 221 h 268"/>
                <a:gd name="T18" fmla="*/ 40 w 235"/>
                <a:gd name="T19" fmla="*/ 202 h 268"/>
                <a:gd name="T20" fmla="*/ 46 w 235"/>
                <a:gd name="T21" fmla="*/ 184 h 268"/>
                <a:gd name="T22" fmla="*/ 53 w 235"/>
                <a:gd name="T23" fmla="*/ 167 h 268"/>
                <a:gd name="T24" fmla="*/ 62 w 235"/>
                <a:gd name="T25" fmla="*/ 150 h 268"/>
                <a:gd name="T26" fmla="*/ 76 w 235"/>
                <a:gd name="T27" fmla="*/ 135 h 268"/>
                <a:gd name="T28" fmla="*/ 89 w 235"/>
                <a:gd name="T29" fmla="*/ 122 h 268"/>
                <a:gd name="T30" fmla="*/ 106 w 235"/>
                <a:gd name="T31" fmla="*/ 110 h 268"/>
                <a:gd name="T32" fmla="*/ 228 w 235"/>
                <a:gd name="T33" fmla="*/ 30 h 268"/>
                <a:gd name="T34" fmla="*/ 228 w 235"/>
                <a:gd name="T35" fmla="*/ 30 h 268"/>
                <a:gd name="T36" fmla="*/ 232 w 235"/>
                <a:gd name="T37" fmla="*/ 26 h 268"/>
                <a:gd name="T38" fmla="*/ 235 w 235"/>
                <a:gd name="T39" fmla="*/ 20 h 268"/>
                <a:gd name="T40" fmla="*/ 235 w 235"/>
                <a:gd name="T41" fmla="*/ 13 h 268"/>
                <a:gd name="T42" fmla="*/ 233 w 235"/>
                <a:gd name="T43" fmla="*/ 7 h 268"/>
                <a:gd name="T44" fmla="*/ 233 w 235"/>
                <a:gd name="T45" fmla="*/ 7 h 268"/>
                <a:gd name="T46" fmla="*/ 228 w 235"/>
                <a:gd name="T47" fmla="*/ 1 h 268"/>
                <a:gd name="T48" fmla="*/ 222 w 235"/>
                <a:gd name="T49" fmla="*/ 0 h 268"/>
                <a:gd name="T50" fmla="*/ 215 w 235"/>
                <a:gd name="T51" fmla="*/ 0 h 268"/>
                <a:gd name="T52" fmla="*/ 209 w 235"/>
                <a:gd name="T53" fmla="*/ 1 h 268"/>
                <a:gd name="T54" fmla="*/ 87 w 235"/>
                <a:gd name="T55" fmla="*/ 82 h 268"/>
                <a:gd name="T56" fmla="*/ 87 w 235"/>
                <a:gd name="T57" fmla="*/ 82 h 268"/>
                <a:gd name="T58" fmla="*/ 68 w 235"/>
                <a:gd name="T59" fmla="*/ 95 h 268"/>
                <a:gd name="T60" fmla="*/ 51 w 235"/>
                <a:gd name="T61" fmla="*/ 112 h 268"/>
                <a:gd name="T62" fmla="*/ 36 w 235"/>
                <a:gd name="T63" fmla="*/ 131 h 268"/>
                <a:gd name="T64" fmla="*/ 23 w 235"/>
                <a:gd name="T65" fmla="*/ 150 h 268"/>
                <a:gd name="T66" fmla="*/ 14 w 235"/>
                <a:gd name="T67" fmla="*/ 172 h 268"/>
                <a:gd name="T68" fmla="*/ 6 w 235"/>
                <a:gd name="T69" fmla="*/ 193 h 268"/>
                <a:gd name="T70" fmla="*/ 2 w 235"/>
                <a:gd name="T71" fmla="*/ 217 h 268"/>
                <a:gd name="T72" fmla="*/ 0 w 235"/>
                <a:gd name="T73" fmla="*/ 242 h 268"/>
                <a:gd name="T74" fmla="*/ 0 w 235"/>
                <a:gd name="T75" fmla="*/ 251 h 268"/>
                <a:gd name="T76" fmla="*/ 0 w 235"/>
                <a:gd name="T77" fmla="*/ 251 h 268"/>
                <a:gd name="T78" fmla="*/ 2 w 235"/>
                <a:gd name="T79" fmla="*/ 259 h 268"/>
                <a:gd name="T80" fmla="*/ 6 w 235"/>
                <a:gd name="T81" fmla="*/ 263 h 268"/>
                <a:gd name="T82" fmla="*/ 12 w 235"/>
                <a:gd name="T83" fmla="*/ 266 h 268"/>
                <a:gd name="T84" fmla="*/ 17 w 235"/>
                <a:gd name="T85" fmla="*/ 268 h 268"/>
                <a:gd name="T86" fmla="*/ 17 w 235"/>
                <a:gd name="T87" fmla="*/ 268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5" h="268">
                  <a:moveTo>
                    <a:pt x="17" y="268"/>
                  </a:moveTo>
                  <a:lnTo>
                    <a:pt x="17" y="268"/>
                  </a:lnTo>
                  <a:lnTo>
                    <a:pt x="25" y="266"/>
                  </a:lnTo>
                  <a:lnTo>
                    <a:pt x="29" y="263"/>
                  </a:lnTo>
                  <a:lnTo>
                    <a:pt x="32" y="259"/>
                  </a:lnTo>
                  <a:lnTo>
                    <a:pt x="34" y="251"/>
                  </a:lnTo>
                  <a:lnTo>
                    <a:pt x="34" y="242"/>
                  </a:lnTo>
                  <a:lnTo>
                    <a:pt x="34" y="242"/>
                  </a:lnTo>
                  <a:lnTo>
                    <a:pt x="36" y="221"/>
                  </a:lnTo>
                  <a:lnTo>
                    <a:pt x="40" y="202"/>
                  </a:lnTo>
                  <a:lnTo>
                    <a:pt x="46" y="184"/>
                  </a:lnTo>
                  <a:lnTo>
                    <a:pt x="53" y="167"/>
                  </a:lnTo>
                  <a:lnTo>
                    <a:pt x="62" y="150"/>
                  </a:lnTo>
                  <a:lnTo>
                    <a:pt x="76" y="135"/>
                  </a:lnTo>
                  <a:lnTo>
                    <a:pt x="89" y="122"/>
                  </a:lnTo>
                  <a:lnTo>
                    <a:pt x="106" y="110"/>
                  </a:lnTo>
                  <a:lnTo>
                    <a:pt x="228" y="30"/>
                  </a:lnTo>
                  <a:lnTo>
                    <a:pt x="228" y="30"/>
                  </a:lnTo>
                  <a:lnTo>
                    <a:pt x="232" y="26"/>
                  </a:lnTo>
                  <a:lnTo>
                    <a:pt x="235" y="20"/>
                  </a:lnTo>
                  <a:lnTo>
                    <a:pt x="235" y="13"/>
                  </a:lnTo>
                  <a:lnTo>
                    <a:pt x="233" y="7"/>
                  </a:lnTo>
                  <a:lnTo>
                    <a:pt x="233" y="7"/>
                  </a:lnTo>
                  <a:lnTo>
                    <a:pt x="228" y="1"/>
                  </a:lnTo>
                  <a:lnTo>
                    <a:pt x="222" y="0"/>
                  </a:lnTo>
                  <a:lnTo>
                    <a:pt x="215" y="0"/>
                  </a:lnTo>
                  <a:lnTo>
                    <a:pt x="209" y="1"/>
                  </a:lnTo>
                  <a:lnTo>
                    <a:pt x="87" y="82"/>
                  </a:lnTo>
                  <a:lnTo>
                    <a:pt x="87" y="82"/>
                  </a:lnTo>
                  <a:lnTo>
                    <a:pt x="68" y="95"/>
                  </a:lnTo>
                  <a:lnTo>
                    <a:pt x="51" y="112"/>
                  </a:lnTo>
                  <a:lnTo>
                    <a:pt x="36" y="131"/>
                  </a:lnTo>
                  <a:lnTo>
                    <a:pt x="23" y="150"/>
                  </a:lnTo>
                  <a:lnTo>
                    <a:pt x="14" y="172"/>
                  </a:lnTo>
                  <a:lnTo>
                    <a:pt x="6" y="193"/>
                  </a:lnTo>
                  <a:lnTo>
                    <a:pt x="2" y="217"/>
                  </a:lnTo>
                  <a:lnTo>
                    <a:pt x="0" y="242"/>
                  </a:lnTo>
                  <a:lnTo>
                    <a:pt x="0" y="251"/>
                  </a:lnTo>
                  <a:lnTo>
                    <a:pt x="0" y="251"/>
                  </a:lnTo>
                  <a:lnTo>
                    <a:pt x="2" y="259"/>
                  </a:lnTo>
                  <a:lnTo>
                    <a:pt x="6" y="263"/>
                  </a:lnTo>
                  <a:lnTo>
                    <a:pt x="12" y="266"/>
                  </a:lnTo>
                  <a:lnTo>
                    <a:pt x="17" y="268"/>
                  </a:lnTo>
                  <a:lnTo>
                    <a:pt x="17" y="268"/>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40" name="Freeform 208">
              <a:extLst>
                <a:ext uri="{FF2B5EF4-FFF2-40B4-BE49-F238E27FC236}">
                  <a16:creationId xmlns:a16="http://schemas.microsoft.com/office/drawing/2014/main" id="{42802F58-C504-3042-B48E-31320857F743}"/>
                </a:ext>
              </a:extLst>
            </p:cNvPr>
            <p:cNvSpPr>
              <a:spLocks/>
            </p:cNvSpPr>
            <p:nvPr/>
          </p:nvSpPr>
          <p:spPr bwMode="auto">
            <a:xfrm>
              <a:off x="3279775" y="10147301"/>
              <a:ext cx="322263" cy="733425"/>
            </a:xfrm>
            <a:custGeom>
              <a:avLst/>
              <a:gdLst>
                <a:gd name="T0" fmla="*/ 51 w 203"/>
                <a:gd name="T1" fmla="*/ 143 h 462"/>
                <a:gd name="T2" fmla="*/ 51 w 203"/>
                <a:gd name="T3" fmla="*/ 445 h 462"/>
                <a:gd name="T4" fmla="*/ 56 w 203"/>
                <a:gd name="T5" fmla="*/ 457 h 462"/>
                <a:gd name="T6" fmla="*/ 68 w 203"/>
                <a:gd name="T7" fmla="*/ 462 h 462"/>
                <a:gd name="T8" fmla="*/ 75 w 203"/>
                <a:gd name="T9" fmla="*/ 460 h 462"/>
                <a:gd name="T10" fmla="*/ 83 w 203"/>
                <a:gd name="T11" fmla="*/ 453 h 462"/>
                <a:gd name="T12" fmla="*/ 85 w 203"/>
                <a:gd name="T13" fmla="*/ 126 h 462"/>
                <a:gd name="T14" fmla="*/ 83 w 203"/>
                <a:gd name="T15" fmla="*/ 120 h 462"/>
                <a:gd name="T16" fmla="*/ 75 w 203"/>
                <a:gd name="T17" fmla="*/ 111 h 462"/>
                <a:gd name="T18" fmla="*/ 49 w 203"/>
                <a:gd name="T19" fmla="*/ 109 h 462"/>
                <a:gd name="T20" fmla="*/ 152 w 203"/>
                <a:gd name="T21" fmla="*/ 109 h 462"/>
                <a:gd name="T22" fmla="*/ 137 w 203"/>
                <a:gd name="T23" fmla="*/ 109 h 462"/>
                <a:gd name="T24" fmla="*/ 126 w 203"/>
                <a:gd name="T25" fmla="*/ 115 h 462"/>
                <a:gd name="T26" fmla="*/ 120 w 203"/>
                <a:gd name="T27" fmla="*/ 126 h 462"/>
                <a:gd name="T28" fmla="*/ 120 w 203"/>
                <a:gd name="T29" fmla="*/ 445 h 462"/>
                <a:gd name="T30" fmla="*/ 126 w 203"/>
                <a:gd name="T31" fmla="*/ 457 h 462"/>
                <a:gd name="T32" fmla="*/ 137 w 203"/>
                <a:gd name="T33" fmla="*/ 462 h 462"/>
                <a:gd name="T34" fmla="*/ 145 w 203"/>
                <a:gd name="T35" fmla="*/ 460 h 462"/>
                <a:gd name="T36" fmla="*/ 152 w 203"/>
                <a:gd name="T37" fmla="*/ 453 h 462"/>
                <a:gd name="T38" fmla="*/ 154 w 203"/>
                <a:gd name="T39" fmla="*/ 143 h 462"/>
                <a:gd name="T40" fmla="*/ 186 w 203"/>
                <a:gd name="T41" fmla="*/ 143 h 462"/>
                <a:gd name="T42" fmla="*/ 195 w 203"/>
                <a:gd name="T43" fmla="*/ 141 h 462"/>
                <a:gd name="T44" fmla="*/ 201 w 203"/>
                <a:gd name="T45" fmla="*/ 134 h 462"/>
                <a:gd name="T46" fmla="*/ 203 w 203"/>
                <a:gd name="T47" fmla="*/ 130 h 462"/>
                <a:gd name="T48" fmla="*/ 201 w 203"/>
                <a:gd name="T49" fmla="*/ 120 h 462"/>
                <a:gd name="T50" fmla="*/ 115 w 203"/>
                <a:gd name="T51" fmla="*/ 6 h 462"/>
                <a:gd name="T52" fmla="*/ 109 w 203"/>
                <a:gd name="T53" fmla="*/ 2 h 462"/>
                <a:gd name="T54" fmla="*/ 101 w 203"/>
                <a:gd name="T55" fmla="*/ 0 h 462"/>
                <a:gd name="T56" fmla="*/ 101 w 203"/>
                <a:gd name="T57" fmla="*/ 0 h 462"/>
                <a:gd name="T58" fmla="*/ 88 w 203"/>
                <a:gd name="T59" fmla="*/ 6 h 462"/>
                <a:gd name="T60" fmla="*/ 2 w 203"/>
                <a:gd name="T61" fmla="*/ 117 h 462"/>
                <a:gd name="T62" fmla="*/ 0 w 203"/>
                <a:gd name="T63" fmla="*/ 126 h 462"/>
                <a:gd name="T64" fmla="*/ 2 w 203"/>
                <a:gd name="T65" fmla="*/ 134 h 462"/>
                <a:gd name="T66" fmla="*/ 4 w 203"/>
                <a:gd name="T67" fmla="*/ 137 h 462"/>
                <a:gd name="T68" fmla="*/ 11 w 203"/>
                <a:gd name="T69" fmla="*/ 143 h 462"/>
                <a:gd name="T70" fmla="*/ 15 w 203"/>
                <a:gd name="T71" fmla="*/ 143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3" h="462">
                  <a:moveTo>
                    <a:pt x="15" y="143"/>
                  </a:moveTo>
                  <a:lnTo>
                    <a:pt x="51" y="143"/>
                  </a:lnTo>
                  <a:lnTo>
                    <a:pt x="51" y="445"/>
                  </a:lnTo>
                  <a:lnTo>
                    <a:pt x="51" y="445"/>
                  </a:lnTo>
                  <a:lnTo>
                    <a:pt x="53" y="453"/>
                  </a:lnTo>
                  <a:lnTo>
                    <a:pt x="56" y="457"/>
                  </a:lnTo>
                  <a:lnTo>
                    <a:pt x="62" y="460"/>
                  </a:lnTo>
                  <a:lnTo>
                    <a:pt x="68" y="462"/>
                  </a:lnTo>
                  <a:lnTo>
                    <a:pt x="68" y="462"/>
                  </a:lnTo>
                  <a:lnTo>
                    <a:pt x="75" y="460"/>
                  </a:lnTo>
                  <a:lnTo>
                    <a:pt x="79" y="457"/>
                  </a:lnTo>
                  <a:lnTo>
                    <a:pt x="83" y="453"/>
                  </a:lnTo>
                  <a:lnTo>
                    <a:pt x="85" y="445"/>
                  </a:lnTo>
                  <a:lnTo>
                    <a:pt x="85" y="126"/>
                  </a:lnTo>
                  <a:lnTo>
                    <a:pt x="85" y="126"/>
                  </a:lnTo>
                  <a:lnTo>
                    <a:pt x="83" y="120"/>
                  </a:lnTo>
                  <a:lnTo>
                    <a:pt x="79" y="115"/>
                  </a:lnTo>
                  <a:lnTo>
                    <a:pt x="75" y="111"/>
                  </a:lnTo>
                  <a:lnTo>
                    <a:pt x="68" y="109"/>
                  </a:lnTo>
                  <a:lnTo>
                    <a:pt x="49" y="109"/>
                  </a:lnTo>
                  <a:lnTo>
                    <a:pt x="101" y="43"/>
                  </a:lnTo>
                  <a:lnTo>
                    <a:pt x="152" y="109"/>
                  </a:lnTo>
                  <a:lnTo>
                    <a:pt x="137" y="109"/>
                  </a:lnTo>
                  <a:lnTo>
                    <a:pt x="137" y="109"/>
                  </a:lnTo>
                  <a:lnTo>
                    <a:pt x="132" y="111"/>
                  </a:lnTo>
                  <a:lnTo>
                    <a:pt x="126" y="115"/>
                  </a:lnTo>
                  <a:lnTo>
                    <a:pt x="122" y="120"/>
                  </a:lnTo>
                  <a:lnTo>
                    <a:pt x="120" y="126"/>
                  </a:lnTo>
                  <a:lnTo>
                    <a:pt x="120" y="445"/>
                  </a:lnTo>
                  <a:lnTo>
                    <a:pt x="120" y="445"/>
                  </a:lnTo>
                  <a:lnTo>
                    <a:pt x="122" y="453"/>
                  </a:lnTo>
                  <a:lnTo>
                    <a:pt x="126" y="457"/>
                  </a:lnTo>
                  <a:lnTo>
                    <a:pt x="132" y="460"/>
                  </a:lnTo>
                  <a:lnTo>
                    <a:pt x="137" y="462"/>
                  </a:lnTo>
                  <a:lnTo>
                    <a:pt x="137" y="462"/>
                  </a:lnTo>
                  <a:lnTo>
                    <a:pt x="145" y="460"/>
                  </a:lnTo>
                  <a:lnTo>
                    <a:pt x="148" y="457"/>
                  </a:lnTo>
                  <a:lnTo>
                    <a:pt x="152" y="453"/>
                  </a:lnTo>
                  <a:lnTo>
                    <a:pt x="154" y="445"/>
                  </a:lnTo>
                  <a:lnTo>
                    <a:pt x="154" y="143"/>
                  </a:lnTo>
                  <a:lnTo>
                    <a:pt x="186" y="143"/>
                  </a:lnTo>
                  <a:lnTo>
                    <a:pt x="186" y="143"/>
                  </a:lnTo>
                  <a:lnTo>
                    <a:pt x="190" y="143"/>
                  </a:lnTo>
                  <a:lnTo>
                    <a:pt x="195" y="141"/>
                  </a:lnTo>
                  <a:lnTo>
                    <a:pt x="197" y="137"/>
                  </a:lnTo>
                  <a:lnTo>
                    <a:pt x="201" y="134"/>
                  </a:lnTo>
                  <a:lnTo>
                    <a:pt x="201" y="134"/>
                  </a:lnTo>
                  <a:lnTo>
                    <a:pt x="203" y="130"/>
                  </a:lnTo>
                  <a:lnTo>
                    <a:pt x="203" y="126"/>
                  </a:lnTo>
                  <a:lnTo>
                    <a:pt x="201" y="120"/>
                  </a:lnTo>
                  <a:lnTo>
                    <a:pt x="199" y="117"/>
                  </a:lnTo>
                  <a:lnTo>
                    <a:pt x="115" y="6"/>
                  </a:lnTo>
                  <a:lnTo>
                    <a:pt x="115" y="6"/>
                  </a:lnTo>
                  <a:lnTo>
                    <a:pt x="109" y="2"/>
                  </a:lnTo>
                  <a:lnTo>
                    <a:pt x="101" y="0"/>
                  </a:lnTo>
                  <a:lnTo>
                    <a:pt x="101" y="0"/>
                  </a:lnTo>
                  <a:lnTo>
                    <a:pt x="101" y="0"/>
                  </a:lnTo>
                  <a:lnTo>
                    <a:pt x="101" y="0"/>
                  </a:lnTo>
                  <a:lnTo>
                    <a:pt x="94" y="2"/>
                  </a:lnTo>
                  <a:lnTo>
                    <a:pt x="88" y="6"/>
                  </a:lnTo>
                  <a:lnTo>
                    <a:pt x="2" y="117"/>
                  </a:lnTo>
                  <a:lnTo>
                    <a:pt x="2" y="117"/>
                  </a:lnTo>
                  <a:lnTo>
                    <a:pt x="0" y="120"/>
                  </a:lnTo>
                  <a:lnTo>
                    <a:pt x="0" y="126"/>
                  </a:lnTo>
                  <a:lnTo>
                    <a:pt x="0" y="130"/>
                  </a:lnTo>
                  <a:lnTo>
                    <a:pt x="2" y="134"/>
                  </a:lnTo>
                  <a:lnTo>
                    <a:pt x="2" y="134"/>
                  </a:lnTo>
                  <a:lnTo>
                    <a:pt x="4" y="137"/>
                  </a:lnTo>
                  <a:lnTo>
                    <a:pt x="8" y="141"/>
                  </a:lnTo>
                  <a:lnTo>
                    <a:pt x="11" y="143"/>
                  </a:lnTo>
                  <a:lnTo>
                    <a:pt x="15" y="143"/>
                  </a:lnTo>
                  <a:lnTo>
                    <a:pt x="15" y="143"/>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grpSp>
      <p:grpSp>
        <p:nvGrpSpPr>
          <p:cNvPr id="141" name="Group 140">
            <a:extLst>
              <a:ext uri="{FF2B5EF4-FFF2-40B4-BE49-F238E27FC236}">
                <a16:creationId xmlns:a16="http://schemas.microsoft.com/office/drawing/2014/main" id="{91190B57-FA6C-0C40-BB05-C7E5EABE6A33}"/>
              </a:ext>
            </a:extLst>
          </p:cNvPr>
          <p:cNvGrpSpPr/>
          <p:nvPr/>
        </p:nvGrpSpPr>
        <p:grpSpPr>
          <a:xfrm>
            <a:off x="2813543" y="4385700"/>
            <a:ext cx="4096529" cy="1506896"/>
            <a:chOff x="3303787" y="2468555"/>
            <a:chExt cx="2726102" cy="1506896"/>
          </a:xfrm>
        </p:grpSpPr>
        <p:grpSp>
          <p:nvGrpSpPr>
            <p:cNvPr id="142" name="Group 141">
              <a:extLst>
                <a:ext uri="{FF2B5EF4-FFF2-40B4-BE49-F238E27FC236}">
                  <a16:creationId xmlns:a16="http://schemas.microsoft.com/office/drawing/2014/main" id="{F75CCD3A-5656-2541-8B30-321B52D76DC2}"/>
                </a:ext>
              </a:extLst>
            </p:cNvPr>
            <p:cNvGrpSpPr/>
            <p:nvPr/>
          </p:nvGrpSpPr>
          <p:grpSpPr>
            <a:xfrm>
              <a:off x="3305321" y="2468555"/>
              <a:ext cx="2724568" cy="571500"/>
              <a:chOff x="360363" y="1709738"/>
              <a:chExt cx="5640387" cy="571500"/>
            </a:xfrm>
          </p:grpSpPr>
          <p:sp>
            <p:nvSpPr>
              <p:cNvPr id="144" name="Rectangle 143">
                <a:extLst>
                  <a:ext uri="{FF2B5EF4-FFF2-40B4-BE49-F238E27FC236}">
                    <a16:creationId xmlns:a16="http://schemas.microsoft.com/office/drawing/2014/main" id="{AA16F592-DC0F-4D46-9F58-D3849ECE001B}"/>
                  </a:ext>
                </a:extLst>
              </p:cNvPr>
              <p:cNvSpPr/>
              <p:nvPr/>
            </p:nvSpPr>
            <p:spPr>
              <a:xfrm>
                <a:off x="1299049" y="1709738"/>
                <a:ext cx="4701701" cy="571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91440" bIns="0" numCol="1" spcCol="0" rtlCol="0" fromWordArt="0" anchor="ctr" anchorCtr="0" forceAA="0" compatLnSpc="1">
                <a:prstTxWarp prst="textNoShape">
                  <a:avLst/>
                </a:prstTxWarp>
                <a:noAutofit/>
              </a:bodyPr>
              <a:lstStyle/>
              <a:p>
                <a:pPr fontAlgn="t"/>
                <a:r>
                  <a:rPr lang="en-US" sz="1600" b="1" cap="all" dirty="0">
                    <a:solidFill>
                      <a:schemeClr val="accent1"/>
                    </a:solidFill>
                    <a:latin typeface="Franklin Gothic Demi" panose="020B0603020102020204" pitchFamily="34" charset="0"/>
                  </a:rPr>
                  <a:t>Compass Value Added</a:t>
                </a:r>
              </a:p>
            </p:txBody>
          </p:sp>
          <p:cxnSp>
            <p:nvCxnSpPr>
              <p:cNvPr id="145" name="Straight Connector 144">
                <a:extLst>
                  <a:ext uri="{FF2B5EF4-FFF2-40B4-BE49-F238E27FC236}">
                    <a16:creationId xmlns:a16="http://schemas.microsoft.com/office/drawing/2014/main" id="{2E5EBDF7-9CDB-EC42-88AB-F7CBAAC264C8}"/>
                  </a:ext>
                </a:extLst>
              </p:cNvPr>
              <p:cNvCxnSpPr>
                <a:cxnSpLocks/>
              </p:cNvCxnSpPr>
              <p:nvPr/>
            </p:nvCxnSpPr>
            <p:spPr>
              <a:xfrm>
                <a:off x="360363" y="2281238"/>
                <a:ext cx="5640387" cy="0"/>
              </a:xfrm>
              <a:prstGeom prst="line">
                <a:avLst/>
              </a:prstGeom>
              <a:ln w="9525">
                <a:solidFill>
                  <a:schemeClr val="accent1"/>
                </a:solidFill>
                <a:tailEnd type="none"/>
              </a:ln>
            </p:spPr>
            <p:style>
              <a:lnRef idx="1">
                <a:schemeClr val="accent1"/>
              </a:lnRef>
              <a:fillRef idx="0">
                <a:schemeClr val="accent1"/>
              </a:fillRef>
              <a:effectRef idx="0">
                <a:schemeClr val="accent1"/>
              </a:effectRef>
              <a:fontRef idx="minor">
                <a:schemeClr val="tx1"/>
              </a:fontRef>
            </p:style>
          </p:cxnSp>
        </p:grpSp>
        <p:sp>
          <p:nvSpPr>
            <p:cNvPr id="143" name="Rectangle 142">
              <a:extLst>
                <a:ext uri="{FF2B5EF4-FFF2-40B4-BE49-F238E27FC236}">
                  <a16:creationId xmlns:a16="http://schemas.microsoft.com/office/drawing/2014/main" id="{91B118C1-9ED1-CD41-A458-AF327B6E0022}"/>
                </a:ext>
              </a:extLst>
            </p:cNvPr>
            <p:cNvSpPr/>
            <p:nvPr/>
          </p:nvSpPr>
          <p:spPr>
            <a:xfrm>
              <a:off x="3303787" y="3109952"/>
              <a:ext cx="2726101" cy="865499"/>
            </a:xfrm>
            <a:prstGeom prst="rect">
              <a:avLst/>
            </a:prstGeom>
          </p:spPr>
          <p:txBody>
            <a:bodyPr lIns="0">
              <a:noAutofit/>
            </a:bodyPr>
            <a:lstStyle/>
            <a:p>
              <a:pPr>
                <a:spcAft>
                  <a:spcPts val="600"/>
                </a:spcAft>
              </a:pPr>
              <a:r>
                <a:rPr lang="en-US" sz="1200" dirty="0"/>
                <a:t>Working with management to enhance product distribution globally and continue its direct-to-consumer efforts through online and retail.</a:t>
              </a:r>
            </a:p>
          </p:txBody>
        </p:sp>
      </p:grpSp>
      <p:grpSp>
        <p:nvGrpSpPr>
          <p:cNvPr id="146" name="Group 145">
            <a:extLst>
              <a:ext uri="{FF2B5EF4-FFF2-40B4-BE49-F238E27FC236}">
                <a16:creationId xmlns:a16="http://schemas.microsoft.com/office/drawing/2014/main" id="{01DB017C-B8B3-4949-92B7-006BA48F1511}"/>
              </a:ext>
            </a:extLst>
          </p:cNvPr>
          <p:cNvGrpSpPr/>
          <p:nvPr/>
        </p:nvGrpSpPr>
        <p:grpSpPr>
          <a:xfrm>
            <a:off x="2829227" y="2531859"/>
            <a:ext cx="486286" cy="417997"/>
            <a:chOff x="8126290" y="4738688"/>
            <a:chExt cx="1401763" cy="1204913"/>
          </a:xfrm>
        </p:grpSpPr>
        <p:sp>
          <p:nvSpPr>
            <p:cNvPr id="147" name="Freeform 27">
              <a:extLst>
                <a:ext uri="{FF2B5EF4-FFF2-40B4-BE49-F238E27FC236}">
                  <a16:creationId xmlns:a16="http://schemas.microsoft.com/office/drawing/2014/main" id="{CBF35B9A-D73D-3D48-98EF-9588CA3B2956}"/>
                </a:ext>
              </a:extLst>
            </p:cNvPr>
            <p:cNvSpPr>
              <a:spLocks/>
            </p:cNvSpPr>
            <p:nvPr/>
          </p:nvSpPr>
          <p:spPr bwMode="auto">
            <a:xfrm>
              <a:off x="8126290" y="4770438"/>
              <a:ext cx="1401763" cy="1173163"/>
            </a:xfrm>
            <a:custGeom>
              <a:avLst/>
              <a:gdLst>
                <a:gd name="T0" fmla="*/ 883 w 883"/>
                <a:gd name="T1" fmla="*/ 689 h 739"/>
                <a:gd name="T2" fmla="*/ 50 w 883"/>
                <a:gd name="T3" fmla="*/ 689 h 739"/>
                <a:gd name="T4" fmla="*/ 50 w 883"/>
                <a:gd name="T5" fmla="*/ 0 h 739"/>
                <a:gd name="T6" fmla="*/ 0 w 883"/>
                <a:gd name="T7" fmla="*/ 0 h 739"/>
                <a:gd name="T8" fmla="*/ 0 w 883"/>
                <a:gd name="T9" fmla="*/ 739 h 739"/>
                <a:gd name="T10" fmla="*/ 883 w 883"/>
                <a:gd name="T11" fmla="*/ 739 h 739"/>
                <a:gd name="T12" fmla="*/ 883 w 883"/>
                <a:gd name="T13" fmla="*/ 689 h 739"/>
              </a:gdLst>
              <a:ahLst/>
              <a:cxnLst>
                <a:cxn ang="0">
                  <a:pos x="T0" y="T1"/>
                </a:cxn>
                <a:cxn ang="0">
                  <a:pos x="T2" y="T3"/>
                </a:cxn>
                <a:cxn ang="0">
                  <a:pos x="T4" y="T5"/>
                </a:cxn>
                <a:cxn ang="0">
                  <a:pos x="T6" y="T7"/>
                </a:cxn>
                <a:cxn ang="0">
                  <a:pos x="T8" y="T9"/>
                </a:cxn>
                <a:cxn ang="0">
                  <a:pos x="T10" y="T11"/>
                </a:cxn>
                <a:cxn ang="0">
                  <a:pos x="T12" y="T13"/>
                </a:cxn>
              </a:cxnLst>
              <a:rect l="0" t="0" r="r" b="b"/>
              <a:pathLst>
                <a:path w="883" h="739">
                  <a:moveTo>
                    <a:pt x="883" y="689"/>
                  </a:moveTo>
                  <a:lnTo>
                    <a:pt x="50" y="689"/>
                  </a:lnTo>
                  <a:lnTo>
                    <a:pt x="50" y="0"/>
                  </a:lnTo>
                  <a:lnTo>
                    <a:pt x="0" y="0"/>
                  </a:lnTo>
                  <a:lnTo>
                    <a:pt x="0" y="739"/>
                  </a:lnTo>
                  <a:lnTo>
                    <a:pt x="883" y="739"/>
                  </a:lnTo>
                  <a:lnTo>
                    <a:pt x="883" y="689"/>
                  </a:lnTo>
                  <a:close/>
                </a:path>
              </a:pathLst>
            </a:custGeom>
            <a:solidFill>
              <a:schemeClr val="accent2"/>
            </a:solid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48" name="Freeform 28">
              <a:extLst>
                <a:ext uri="{FF2B5EF4-FFF2-40B4-BE49-F238E27FC236}">
                  <a16:creationId xmlns:a16="http://schemas.microsoft.com/office/drawing/2014/main" id="{BE41B067-1506-5642-932F-E6409E1E3ABE}"/>
                </a:ext>
              </a:extLst>
            </p:cNvPr>
            <p:cNvSpPr>
              <a:spLocks/>
            </p:cNvSpPr>
            <p:nvPr/>
          </p:nvSpPr>
          <p:spPr bwMode="auto">
            <a:xfrm>
              <a:off x="8323140" y="5380038"/>
              <a:ext cx="277813" cy="385763"/>
            </a:xfrm>
            <a:custGeom>
              <a:avLst/>
              <a:gdLst>
                <a:gd name="T0" fmla="*/ 80 w 282"/>
                <a:gd name="T1" fmla="*/ 112 h 389"/>
                <a:gd name="T2" fmla="*/ 112 w 282"/>
                <a:gd name="T3" fmla="*/ 80 h 389"/>
                <a:gd name="T4" fmla="*/ 171 w 282"/>
                <a:gd name="T5" fmla="*/ 80 h 389"/>
                <a:gd name="T6" fmla="*/ 202 w 282"/>
                <a:gd name="T7" fmla="*/ 112 h 389"/>
                <a:gd name="T8" fmla="*/ 202 w 282"/>
                <a:gd name="T9" fmla="*/ 389 h 389"/>
                <a:gd name="T10" fmla="*/ 282 w 282"/>
                <a:gd name="T11" fmla="*/ 389 h 389"/>
                <a:gd name="T12" fmla="*/ 282 w 282"/>
                <a:gd name="T13" fmla="*/ 112 h 389"/>
                <a:gd name="T14" fmla="*/ 171 w 282"/>
                <a:gd name="T15" fmla="*/ 0 h 389"/>
                <a:gd name="T16" fmla="*/ 112 w 282"/>
                <a:gd name="T17" fmla="*/ 0 h 389"/>
                <a:gd name="T18" fmla="*/ 0 w 282"/>
                <a:gd name="T19" fmla="*/ 112 h 389"/>
                <a:gd name="T20" fmla="*/ 0 w 282"/>
                <a:gd name="T21" fmla="*/ 389 h 389"/>
                <a:gd name="T22" fmla="*/ 80 w 282"/>
                <a:gd name="T23" fmla="*/ 389 h 389"/>
                <a:gd name="T24" fmla="*/ 80 w 282"/>
                <a:gd name="T25" fmla="*/ 112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389">
                  <a:moveTo>
                    <a:pt x="80" y="112"/>
                  </a:moveTo>
                  <a:cubicBezTo>
                    <a:pt x="80" y="94"/>
                    <a:pt x="94" y="80"/>
                    <a:pt x="112" y="80"/>
                  </a:cubicBezTo>
                  <a:cubicBezTo>
                    <a:pt x="171" y="80"/>
                    <a:pt x="171" y="80"/>
                    <a:pt x="171" y="80"/>
                  </a:cubicBezTo>
                  <a:cubicBezTo>
                    <a:pt x="188" y="80"/>
                    <a:pt x="202" y="94"/>
                    <a:pt x="202" y="112"/>
                  </a:cubicBezTo>
                  <a:cubicBezTo>
                    <a:pt x="202" y="389"/>
                    <a:pt x="202" y="389"/>
                    <a:pt x="202" y="389"/>
                  </a:cubicBezTo>
                  <a:cubicBezTo>
                    <a:pt x="282" y="389"/>
                    <a:pt x="282" y="389"/>
                    <a:pt x="282" y="389"/>
                  </a:cubicBezTo>
                  <a:cubicBezTo>
                    <a:pt x="282" y="112"/>
                    <a:pt x="282" y="112"/>
                    <a:pt x="282" y="112"/>
                  </a:cubicBezTo>
                  <a:cubicBezTo>
                    <a:pt x="282" y="50"/>
                    <a:pt x="232" y="0"/>
                    <a:pt x="171" y="0"/>
                  </a:cubicBezTo>
                  <a:cubicBezTo>
                    <a:pt x="112" y="0"/>
                    <a:pt x="112" y="0"/>
                    <a:pt x="112" y="0"/>
                  </a:cubicBezTo>
                  <a:cubicBezTo>
                    <a:pt x="50" y="0"/>
                    <a:pt x="0" y="50"/>
                    <a:pt x="0" y="112"/>
                  </a:cubicBezTo>
                  <a:cubicBezTo>
                    <a:pt x="0" y="389"/>
                    <a:pt x="0" y="389"/>
                    <a:pt x="0" y="389"/>
                  </a:cubicBezTo>
                  <a:cubicBezTo>
                    <a:pt x="80" y="389"/>
                    <a:pt x="80" y="389"/>
                    <a:pt x="80" y="389"/>
                  </a:cubicBezTo>
                  <a:lnTo>
                    <a:pt x="80" y="112"/>
                  </a:lnTo>
                  <a:close/>
                </a:path>
              </a:pathLst>
            </a:custGeom>
            <a:solidFill>
              <a:schemeClr val="accent2"/>
            </a:solid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49" name="Freeform 29">
              <a:extLst>
                <a:ext uri="{FF2B5EF4-FFF2-40B4-BE49-F238E27FC236}">
                  <a16:creationId xmlns:a16="http://schemas.microsoft.com/office/drawing/2014/main" id="{750FCDDF-9DC2-2443-8829-1A5F30413770}"/>
                </a:ext>
              </a:extLst>
            </p:cNvPr>
            <p:cNvSpPr>
              <a:spLocks/>
            </p:cNvSpPr>
            <p:nvPr/>
          </p:nvSpPr>
          <p:spPr bwMode="auto">
            <a:xfrm>
              <a:off x="8702553" y="5141913"/>
              <a:ext cx="280988" cy="623888"/>
            </a:xfrm>
            <a:custGeom>
              <a:avLst/>
              <a:gdLst>
                <a:gd name="T0" fmla="*/ 80 w 283"/>
                <a:gd name="T1" fmla="*/ 111 h 629"/>
                <a:gd name="T2" fmla="*/ 112 w 283"/>
                <a:gd name="T3" fmla="*/ 80 h 629"/>
                <a:gd name="T4" fmla="*/ 171 w 283"/>
                <a:gd name="T5" fmla="*/ 80 h 629"/>
                <a:gd name="T6" fmla="*/ 203 w 283"/>
                <a:gd name="T7" fmla="*/ 111 h 629"/>
                <a:gd name="T8" fmla="*/ 203 w 283"/>
                <a:gd name="T9" fmla="*/ 629 h 629"/>
                <a:gd name="T10" fmla="*/ 283 w 283"/>
                <a:gd name="T11" fmla="*/ 629 h 629"/>
                <a:gd name="T12" fmla="*/ 283 w 283"/>
                <a:gd name="T13" fmla="*/ 111 h 629"/>
                <a:gd name="T14" fmla="*/ 171 w 283"/>
                <a:gd name="T15" fmla="*/ 0 h 629"/>
                <a:gd name="T16" fmla="*/ 112 w 283"/>
                <a:gd name="T17" fmla="*/ 0 h 629"/>
                <a:gd name="T18" fmla="*/ 0 w 283"/>
                <a:gd name="T19" fmla="*/ 111 h 629"/>
                <a:gd name="T20" fmla="*/ 0 w 283"/>
                <a:gd name="T21" fmla="*/ 629 h 629"/>
                <a:gd name="T22" fmla="*/ 80 w 283"/>
                <a:gd name="T23" fmla="*/ 629 h 629"/>
                <a:gd name="T24" fmla="*/ 80 w 283"/>
                <a:gd name="T25" fmla="*/ 111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3" h="629">
                  <a:moveTo>
                    <a:pt x="80" y="111"/>
                  </a:moveTo>
                  <a:cubicBezTo>
                    <a:pt x="80" y="94"/>
                    <a:pt x="94" y="80"/>
                    <a:pt x="112" y="80"/>
                  </a:cubicBezTo>
                  <a:cubicBezTo>
                    <a:pt x="171" y="80"/>
                    <a:pt x="171" y="80"/>
                    <a:pt x="171" y="80"/>
                  </a:cubicBezTo>
                  <a:cubicBezTo>
                    <a:pt x="189" y="80"/>
                    <a:pt x="203" y="94"/>
                    <a:pt x="203" y="111"/>
                  </a:cubicBezTo>
                  <a:cubicBezTo>
                    <a:pt x="203" y="629"/>
                    <a:pt x="203" y="629"/>
                    <a:pt x="203" y="629"/>
                  </a:cubicBezTo>
                  <a:cubicBezTo>
                    <a:pt x="283" y="629"/>
                    <a:pt x="283" y="629"/>
                    <a:pt x="283" y="629"/>
                  </a:cubicBezTo>
                  <a:cubicBezTo>
                    <a:pt x="283" y="111"/>
                    <a:pt x="283" y="111"/>
                    <a:pt x="283" y="111"/>
                  </a:cubicBezTo>
                  <a:cubicBezTo>
                    <a:pt x="283" y="50"/>
                    <a:pt x="233" y="0"/>
                    <a:pt x="171" y="0"/>
                  </a:cubicBezTo>
                  <a:cubicBezTo>
                    <a:pt x="112" y="0"/>
                    <a:pt x="112" y="0"/>
                    <a:pt x="112" y="0"/>
                  </a:cubicBezTo>
                  <a:cubicBezTo>
                    <a:pt x="50" y="0"/>
                    <a:pt x="0" y="50"/>
                    <a:pt x="0" y="111"/>
                  </a:cubicBezTo>
                  <a:cubicBezTo>
                    <a:pt x="0" y="629"/>
                    <a:pt x="0" y="629"/>
                    <a:pt x="0" y="629"/>
                  </a:cubicBezTo>
                  <a:cubicBezTo>
                    <a:pt x="80" y="629"/>
                    <a:pt x="80" y="629"/>
                    <a:pt x="80" y="629"/>
                  </a:cubicBezTo>
                  <a:lnTo>
                    <a:pt x="80" y="111"/>
                  </a:lnTo>
                  <a:close/>
                </a:path>
              </a:pathLst>
            </a:custGeom>
            <a:solidFill>
              <a:schemeClr val="accent2"/>
            </a:solid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50" name="Freeform 30">
              <a:extLst>
                <a:ext uri="{FF2B5EF4-FFF2-40B4-BE49-F238E27FC236}">
                  <a16:creationId xmlns:a16="http://schemas.microsoft.com/office/drawing/2014/main" id="{58E7AC5E-EDBB-BD4A-B21E-F4E2A1257D72}"/>
                </a:ext>
              </a:extLst>
            </p:cNvPr>
            <p:cNvSpPr>
              <a:spLocks noEditPoints="1"/>
            </p:cNvSpPr>
            <p:nvPr/>
          </p:nvSpPr>
          <p:spPr bwMode="auto">
            <a:xfrm>
              <a:off x="9161340" y="4738688"/>
              <a:ext cx="273050" cy="273050"/>
            </a:xfrm>
            <a:custGeom>
              <a:avLst/>
              <a:gdLst>
                <a:gd name="T0" fmla="*/ 277 w 277"/>
                <a:gd name="T1" fmla="*/ 138 h 276"/>
                <a:gd name="T2" fmla="*/ 138 w 277"/>
                <a:gd name="T3" fmla="*/ 0 h 276"/>
                <a:gd name="T4" fmla="*/ 0 w 277"/>
                <a:gd name="T5" fmla="*/ 138 h 276"/>
                <a:gd name="T6" fmla="*/ 138 w 277"/>
                <a:gd name="T7" fmla="*/ 276 h 276"/>
                <a:gd name="T8" fmla="*/ 277 w 277"/>
                <a:gd name="T9" fmla="*/ 138 h 276"/>
                <a:gd name="T10" fmla="*/ 80 w 277"/>
                <a:gd name="T11" fmla="*/ 138 h 276"/>
                <a:gd name="T12" fmla="*/ 138 w 277"/>
                <a:gd name="T13" fmla="*/ 80 h 276"/>
                <a:gd name="T14" fmla="*/ 197 w 277"/>
                <a:gd name="T15" fmla="*/ 138 h 276"/>
                <a:gd name="T16" fmla="*/ 138 w 277"/>
                <a:gd name="T17" fmla="*/ 196 h 276"/>
                <a:gd name="T18" fmla="*/ 80 w 277"/>
                <a:gd name="T19" fmla="*/ 138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7" h="276">
                  <a:moveTo>
                    <a:pt x="277" y="138"/>
                  </a:moveTo>
                  <a:cubicBezTo>
                    <a:pt x="277" y="62"/>
                    <a:pt x="215" y="0"/>
                    <a:pt x="138" y="0"/>
                  </a:cubicBezTo>
                  <a:cubicBezTo>
                    <a:pt x="62" y="0"/>
                    <a:pt x="0" y="62"/>
                    <a:pt x="0" y="138"/>
                  </a:cubicBezTo>
                  <a:cubicBezTo>
                    <a:pt x="0" y="214"/>
                    <a:pt x="62" y="276"/>
                    <a:pt x="138" y="276"/>
                  </a:cubicBezTo>
                  <a:cubicBezTo>
                    <a:pt x="215" y="276"/>
                    <a:pt x="277" y="214"/>
                    <a:pt x="277" y="138"/>
                  </a:cubicBezTo>
                  <a:close/>
                  <a:moveTo>
                    <a:pt x="80" y="138"/>
                  </a:moveTo>
                  <a:cubicBezTo>
                    <a:pt x="80" y="106"/>
                    <a:pt x="106" y="80"/>
                    <a:pt x="138" y="80"/>
                  </a:cubicBezTo>
                  <a:cubicBezTo>
                    <a:pt x="170" y="80"/>
                    <a:pt x="197" y="106"/>
                    <a:pt x="197" y="138"/>
                  </a:cubicBezTo>
                  <a:cubicBezTo>
                    <a:pt x="197" y="170"/>
                    <a:pt x="170" y="196"/>
                    <a:pt x="138" y="196"/>
                  </a:cubicBezTo>
                  <a:cubicBezTo>
                    <a:pt x="106" y="196"/>
                    <a:pt x="80" y="170"/>
                    <a:pt x="80" y="138"/>
                  </a:cubicBezTo>
                  <a:close/>
                </a:path>
              </a:pathLst>
            </a:custGeom>
            <a:solidFill>
              <a:schemeClr val="accent2"/>
            </a:solid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51" name="Freeform 31">
              <a:extLst>
                <a:ext uri="{FF2B5EF4-FFF2-40B4-BE49-F238E27FC236}">
                  <a16:creationId xmlns:a16="http://schemas.microsoft.com/office/drawing/2014/main" id="{932B020A-6379-514E-ADFC-A294F1E61214}"/>
                </a:ext>
              </a:extLst>
            </p:cNvPr>
            <p:cNvSpPr>
              <a:spLocks/>
            </p:cNvSpPr>
            <p:nvPr/>
          </p:nvSpPr>
          <p:spPr bwMode="auto">
            <a:xfrm>
              <a:off x="9104190" y="5075238"/>
              <a:ext cx="387350" cy="690563"/>
            </a:xfrm>
            <a:custGeom>
              <a:avLst/>
              <a:gdLst>
                <a:gd name="T0" fmla="*/ 391 w 391"/>
                <a:gd name="T1" fmla="*/ 329 h 696"/>
                <a:gd name="T2" fmla="*/ 391 w 391"/>
                <a:gd name="T3" fmla="*/ 117 h 696"/>
                <a:gd name="T4" fmla="*/ 357 w 391"/>
                <a:gd name="T5" fmla="*/ 34 h 696"/>
                <a:gd name="T6" fmla="*/ 274 w 391"/>
                <a:gd name="T7" fmla="*/ 0 h 696"/>
                <a:gd name="T8" fmla="*/ 274 w 391"/>
                <a:gd name="T9" fmla="*/ 0 h 696"/>
                <a:gd name="T10" fmla="*/ 116 w 391"/>
                <a:gd name="T11" fmla="*/ 0 h 696"/>
                <a:gd name="T12" fmla="*/ 34 w 391"/>
                <a:gd name="T13" fmla="*/ 35 h 696"/>
                <a:gd name="T14" fmla="*/ 0 w 391"/>
                <a:gd name="T15" fmla="*/ 117 h 696"/>
                <a:gd name="T16" fmla="*/ 0 w 391"/>
                <a:gd name="T17" fmla="*/ 329 h 696"/>
                <a:gd name="T18" fmla="*/ 77 w 391"/>
                <a:gd name="T19" fmla="*/ 439 h 696"/>
                <a:gd name="T20" fmla="*/ 77 w 391"/>
                <a:gd name="T21" fmla="*/ 696 h 696"/>
                <a:gd name="T22" fmla="*/ 157 w 391"/>
                <a:gd name="T23" fmla="*/ 696 h 696"/>
                <a:gd name="T24" fmla="*/ 157 w 391"/>
                <a:gd name="T25" fmla="*/ 366 h 696"/>
                <a:gd name="T26" fmla="*/ 117 w 391"/>
                <a:gd name="T27" fmla="*/ 366 h 696"/>
                <a:gd name="T28" fmla="*/ 117 w 391"/>
                <a:gd name="T29" fmla="*/ 366 h 696"/>
                <a:gd name="T30" fmla="*/ 80 w 391"/>
                <a:gd name="T31" fmla="*/ 329 h 696"/>
                <a:gd name="T32" fmla="*/ 80 w 391"/>
                <a:gd name="T33" fmla="*/ 117 h 696"/>
                <a:gd name="T34" fmla="*/ 90 w 391"/>
                <a:gd name="T35" fmla="*/ 91 h 696"/>
                <a:gd name="T36" fmla="*/ 117 w 391"/>
                <a:gd name="T37" fmla="*/ 80 h 696"/>
                <a:gd name="T38" fmla="*/ 274 w 391"/>
                <a:gd name="T39" fmla="*/ 80 h 696"/>
                <a:gd name="T40" fmla="*/ 274 w 391"/>
                <a:gd name="T41" fmla="*/ 80 h 696"/>
                <a:gd name="T42" fmla="*/ 300 w 391"/>
                <a:gd name="T43" fmla="*/ 91 h 696"/>
                <a:gd name="T44" fmla="*/ 311 w 391"/>
                <a:gd name="T45" fmla="*/ 117 h 696"/>
                <a:gd name="T46" fmla="*/ 311 w 391"/>
                <a:gd name="T47" fmla="*/ 329 h 696"/>
                <a:gd name="T48" fmla="*/ 300 w 391"/>
                <a:gd name="T49" fmla="*/ 355 h 696"/>
                <a:gd name="T50" fmla="*/ 274 w 391"/>
                <a:gd name="T51" fmla="*/ 366 h 696"/>
                <a:gd name="T52" fmla="*/ 234 w 391"/>
                <a:gd name="T53" fmla="*/ 366 h 696"/>
                <a:gd name="T54" fmla="*/ 235 w 391"/>
                <a:gd name="T55" fmla="*/ 696 h 696"/>
                <a:gd name="T56" fmla="*/ 315 w 391"/>
                <a:gd name="T57" fmla="*/ 696 h 696"/>
                <a:gd name="T58" fmla="*/ 314 w 391"/>
                <a:gd name="T59" fmla="*/ 439 h 696"/>
                <a:gd name="T60" fmla="*/ 357 w 391"/>
                <a:gd name="T61" fmla="*/ 412 h 696"/>
                <a:gd name="T62" fmla="*/ 391 w 391"/>
                <a:gd name="T63" fmla="*/ 329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91" h="696">
                  <a:moveTo>
                    <a:pt x="391" y="329"/>
                  </a:moveTo>
                  <a:cubicBezTo>
                    <a:pt x="391" y="117"/>
                    <a:pt x="391" y="117"/>
                    <a:pt x="391" y="117"/>
                  </a:cubicBezTo>
                  <a:cubicBezTo>
                    <a:pt x="391" y="86"/>
                    <a:pt x="379" y="56"/>
                    <a:pt x="357" y="34"/>
                  </a:cubicBezTo>
                  <a:cubicBezTo>
                    <a:pt x="335" y="12"/>
                    <a:pt x="305" y="0"/>
                    <a:pt x="274" y="0"/>
                  </a:cubicBezTo>
                  <a:cubicBezTo>
                    <a:pt x="274" y="0"/>
                    <a:pt x="274" y="0"/>
                    <a:pt x="274" y="0"/>
                  </a:cubicBezTo>
                  <a:cubicBezTo>
                    <a:pt x="116" y="0"/>
                    <a:pt x="116" y="0"/>
                    <a:pt x="116" y="0"/>
                  </a:cubicBezTo>
                  <a:cubicBezTo>
                    <a:pt x="85" y="0"/>
                    <a:pt x="56" y="13"/>
                    <a:pt x="34" y="35"/>
                  </a:cubicBezTo>
                  <a:cubicBezTo>
                    <a:pt x="12" y="57"/>
                    <a:pt x="0" y="86"/>
                    <a:pt x="0" y="117"/>
                  </a:cubicBezTo>
                  <a:cubicBezTo>
                    <a:pt x="0" y="329"/>
                    <a:pt x="0" y="329"/>
                    <a:pt x="0" y="329"/>
                  </a:cubicBezTo>
                  <a:cubicBezTo>
                    <a:pt x="0" y="380"/>
                    <a:pt x="32" y="423"/>
                    <a:pt x="77" y="439"/>
                  </a:cubicBezTo>
                  <a:cubicBezTo>
                    <a:pt x="77" y="696"/>
                    <a:pt x="77" y="696"/>
                    <a:pt x="77" y="696"/>
                  </a:cubicBezTo>
                  <a:cubicBezTo>
                    <a:pt x="157" y="696"/>
                    <a:pt x="157" y="696"/>
                    <a:pt x="157" y="696"/>
                  </a:cubicBezTo>
                  <a:cubicBezTo>
                    <a:pt x="157" y="366"/>
                    <a:pt x="157" y="366"/>
                    <a:pt x="157" y="366"/>
                  </a:cubicBezTo>
                  <a:cubicBezTo>
                    <a:pt x="117" y="366"/>
                    <a:pt x="117" y="366"/>
                    <a:pt x="117" y="366"/>
                  </a:cubicBezTo>
                  <a:cubicBezTo>
                    <a:pt x="117" y="366"/>
                    <a:pt x="117" y="366"/>
                    <a:pt x="117" y="366"/>
                  </a:cubicBezTo>
                  <a:cubicBezTo>
                    <a:pt x="96" y="366"/>
                    <a:pt x="80" y="350"/>
                    <a:pt x="80" y="329"/>
                  </a:cubicBezTo>
                  <a:cubicBezTo>
                    <a:pt x="80" y="117"/>
                    <a:pt x="80" y="117"/>
                    <a:pt x="80" y="117"/>
                  </a:cubicBezTo>
                  <a:cubicBezTo>
                    <a:pt x="80" y="108"/>
                    <a:pt x="83" y="98"/>
                    <a:pt x="90" y="91"/>
                  </a:cubicBezTo>
                  <a:cubicBezTo>
                    <a:pt x="97" y="84"/>
                    <a:pt x="107" y="80"/>
                    <a:pt x="117" y="80"/>
                  </a:cubicBezTo>
                  <a:cubicBezTo>
                    <a:pt x="274" y="80"/>
                    <a:pt x="274" y="80"/>
                    <a:pt x="274" y="80"/>
                  </a:cubicBezTo>
                  <a:cubicBezTo>
                    <a:pt x="274" y="80"/>
                    <a:pt x="274" y="80"/>
                    <a:pt x="274" y="80"/>
                  </a:cubicBezTo>
                  <a:cubicBezTo>
                    <a:pt x="284" y="80"/>
                    <a:pt x="293" y="84"/>
                    <a:pt x="300" y="91"/>
                  </a:cubicBezTo>
                  <a:cubicBezTo>
                    <a:pt x="307" y="98"/>
                    <a:pt x="311" y="107"/>
                    <a:pt x="311" y="117"/>
                  </a:cubicBezTo>
                  <a:cubicBezTo>
                    <a:pt x="311" y="329"/>
                    <a:pt x="311" y="329"/>
                    <a:pt x="311" y="329"/>
                  </a:cubicBezTo>
                  <a:cubicBezTo>
                    <a:pt x="311" y="339"/>
                    <a:pt x="308" y="348"/>
                    <a:pt x="300" y="355"/>
                  </a:cubicBezTo>
                  <a:cubicBezTo>
                    <a:pt x="293" y="362"/>
                    <a:pt x="284" y="366"/>
                    <a:pt x="274" y="366"/>
                  </a:cubicBezTo>
                  <a:cubicBezTo>
                    <a:pt x="234" y="366"/>
                    <a:pt x="234" y="366"/>
                    <a:pt x="234" y="366"/>
                  </a:cubicBezTo>
                  <a:cubicBezTo>
                    <a:pt x="235" y="696"/>
                    <a:pt x="235" y="696"/>
                    <a:pt x="235" y="696"/>
                  </a:cubicBezTo>
                  <a:cubicBezTo>
                    <a:pt x="315" y="696"/>
                    <a:pt x="315" y="696"/>
                    <a:pt x="315" y="696"/>
                  </a:cubicBezTo>
                  <a:cubicBezTo>
                    <a:pt x="314" y="439"/>
                    <a:pt x="314" y="439"/>
                    <a:pt x="314" y="439"/>
                  </a:cubicBezTo>
                  <a:cubicBezTo>
                    <a:pt x="330" y="433"/>
                    <a:pt x="345" y="424"/>
                    <a:pt x="357" y="412"/>
                  </a:cubicBezTo>
                  <a:cubicBezTo>
                    <a:pt x="379" y="389"/>
                    <a:pt x="391" y="360"/>
                    <a:pt x="391" y="329"/>
                  </a:cubicBezTo>
                  <a:close/>
                </a:path>
              </a:pathLst>
            </a:custGeom>
            <a:solidFill>
              <a:schemeClr val="accent2"/>
            </a:solid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grpSp>
      <p:pic>
        <p:nvPicPr>
          <p:cNvPr id="3" name="Graphic 2">
            <a:extLst>
              <a:ext uri="{FF2B5EF4-FFF2-40B4-BE49-F238E27FC236}">
                <a16:creationId xmlns:a16="http://schemas.microsoft.com/office/drawing/2014/main" id="{0BD0BA8C-D1FC-474D-A27B-D6305D1BA73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2654" y="1032247"/>
            <a:ext cx="2059716" cy="621466"/>
          </a:xfrm>
          <a:prstGeom prst="rect">
            <a:avLst/>
          </a:prstGeom>
        </p:spPr>
      </p:pic>
    </p:spTree>
    <p:extLst>
      <p:ext uri="{BB962C8B-B14F-4D97-AF65-F5344CB8AC3E}">
        <p14:creationId xmlns:p14="http://schemas.microsoft.com/office/powerpoint/2010/main" val="722135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BF9DAE-135A-6C42-9A96-19F81D9A0852}"/>
              </a:ext>
            </a:extLst>
          </p:cNvPr>
          <p:cNvPicPr>
            <a:picLocks noChangeAspect="1"/>
          </p:cNvPicPr>
          <p:nvPr/>
        </p:nvPicPr>
        <p:blipFill>
          <a:blip r:embed="rId3"/>
          <a:stretch>
            <a:fillRect/>
          </a:stretch>
        </p:blipFill>
        <p:spPr>
          <a:xfrm>
            <a:off x="0" y="-5411"/>
            <a:ext cx="12192000" cy="2048863"/>
          </a:xfrm>
          <a:prstGeom prst="rect">
            <a:avLst/>
          </a:prstGeom>
        </p:spPr>
      </p:pic>
      <p:grpSp>
        <p:nvGrpSpPr>
          <p:cNvPr id="93" name="Group 92">
            <a:extLst>
              <a:ext uri="{FF2B5EF4-FFF2-40B4-BE49-F238E27FC236}">
                <a16:creationId xmlns:a16="http://schemas.microsoft.com/office/drawing/2014/main" id="{5EEB1266-AD30-254E-BD4F-AB44B3CF08F9}"/>
              </a:ext>
            </a:extLst>
          </p:cNvPr>
          <p:cNvGrpSpPr/>
          <p:nvPr/>
        </p:nvGrpSpPr>
        <p:grpSpPr>
          <a:xfrm>
            <a:off x="335836" y="2468555"/>
            <a:ext cx="2377621" cy="571500"/>
            <a:chOff x="360363" y="1709738"/>
            <a:chExt cx="4922139" cy="571500"/>
          </a:xfrm>
        </p:grpSpPr>
        <p:sp>
          <p:nvSpPr>
            <p:cNvPr id="104" name="Rectangle 103">
              <a:extLst>
                <a:ext uri="{FF2B5EF4-FFF2-40B4-BE49-F238E27FC236}">
                  <a16:creationId xmlns:a16="http://schemas.microsoft.com/office/drawing/2014/main" id="{95742126-4219-6E43-AF91-C627D7D96EE9}"/>
                </a:ext>
              </a:extLst>
            </p:cNvPr>
            <p:cNvSpPr/>
            <p:nvPr/>
          </p:nvSpPr>
          <p:spPr>
            <a:xfrm>
              <a:off x="1537066" y="1709738"/>
              <a:ext cx="3745436" cy="571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91440" bIns="0" numCol="1" spcCol="0" rtlCol="0" fromWordArt="0" anchor="ctr" anchorCtr="0" forceAA="0" compatLnSpc="1">
              <a:prstTxWarp prst="textNoShape">
                <a:avLst/>
              </a:prstTxWarp>
              <a:noAutofit/>
            </a:bodyPr>
            <a:lstStyle/>
            <a:p>
              <a:pPr fontAlgn="t"/>
              <a:r>
                <a:rPr lang="en-US" sz="1600" b="1" cap="all" dirty="0">
                  <a:solidFill>
                    <a:schemeClr val="accent1"/>
                  </a:solidFill>
                  <a:latin typeface="Franklin Gothic Demi" panose="020B0603020102020204" pitchFamily="34" charset="0"/>
                </a:rPr>
                <a:t>Purchase Price </a:t>
              </a:r>
              <a:r>
                <a:rPr lang="en-US" sz="1050" b="1" cap="all" dirty="0">
                  <a:solidFill>
                    <a:schemeClr val="accent1"/>
                  </a:solidFill>
                  <a:latin typeface="Franklin Gothic Demi" panose="020B0603020102020204" pitchFamily="34" charset="0"/>
                </a:rPr>
                <a:t>(JUNE 2017)</a:t>
              </a:r>
              <a:endParaRPr lang="en-US" sz="1600" b="1" cap="all" dirty="0">
                <a:solidFill>
                  <a:schemeClr val="accent1"/>
                </a:solidFill>
                <a:latin typeface="Franklin Gothic Demi" panose="020B0603020102020204" pitchFamily="34" charset="0"/>
              </a:endParaRPr>
            </a:p>
          </p:txBody>
        </p:sp>
        <p:cxnSp>
          <p:nvCxnSpPr>
            <p:cNvPr id="105" name="Straight Connector 104">
              <a:extLst>
                <a:ext uri="{FF2B5EF4-FFF2-40B4-BE49-F238E27FC236}">
                  <a16:creationId xmlns:a16="http://schemas.microsoft.com/office/drawing/2014/main" id="{F6050344-145A-B94C-9DA8-48822E83362E}"/>
                </a:ext>
              </a:extLst>
            </p:cNvPr>
            <p:cNvCxnSpPr>
              <a:cxnSpLocks/>
            </p:cNvCxnSpPr>
            <p:nvPr/>
          </p:nvCxnSpPr>
          <p:spPr>
            <a:xfrm>
              <a:off x="360363" y="2281238"/>
              <a:ext cx="4083230" cy="0"/>
            </a:xfrm>
            <a:prstGeom prst="line">
              <a:avLst/>
            </a:prstGeom>
            <a:ln w="9525">
              <a:solidFill>
                <a:schemeClr val="accent1"/>
              </a:solidFill>
              <a:tailEnd type="none"/>
            </a:ln>
          </p:spPr>
          <p:style>
            <a:lnRef idx="1">
              <a:schemeClr val="accent1"/>
            </a:lnRef>
            <a:fillRef idx="0">
              <a:schemeClr val="accent1"/>
            </a:fillRef>
            <a:effectRef idx="0">
              <a:schemeClr val="accent1"/>
            </a:effectRef>
            <a:fontRef idx="minor">
              <a:schemeClr val="tx1"/>
            </a:fontRef>
          </p:style>
        </p:cxnSp>
      </p:grpSp>
      <p:sp>
        <p:nvSpPr>
          <p:cNvPr id="94" name="Rectangle 93">
            <a:extLst>
              <a:ext uri="{FF2B5EF4-FFF2-40B4-BE49-F238E27FC236}">
                <a16:creationId xmlns:a16="http://schemas.microsoft.com/office/drawing/2014/main" id="{F14F66F0-995C-F148-91A8-296B2E7C96F1}"/>
              </a:ext>
            </a:extLst>
          </p:cNvPr>
          <p:cNvSpPr/>
          <p:nvPr/>
        </p:nvSpPr>
        <p:spPr>
          <a:xfrm>
            <a:off x="334302" y="3109952"/>
            <a:ext cx="2726101" cy="865499"/>
          </a:xfrm>
          <a:prstGeom prst="rect">
            <a:avLst/>
          </a:prstGeom>
        </p:spPr>
        <p:txBody>
          <a:bodyPr lIns="0">
            <a:noAutofit/>
          </a:bodyPr>
          <a:lstStyle/>
          <a:p>
            <a:r>
              <a:rPr lang="en-US" sz="2800" baseline="30000" dirty="0"/>
              <a:t>$</a:t>
            </a:r>
            <a:r>
              <a:rPr lang="en-US" sz="2800" dirty="0"/>
              <a:t>152mm </a:t>
            </a:r>
            <a:br>
              <a:rPr lang="en-US" sz="2800" dirty="0"/>
            </a:br>
            <a:r>
              <a:rPr lang="en-US" sz="1200" dirty="0"/>
              <a:t>+ $97mm add-on acquisitions</a:t>
            </a:r>
          </a:p>
        </p:txBody>
      </p:sp>
      <p:sp>
        <p:nvSpPr>
          <p:cNvPr id="17" name="Freeform 16">
            <a:extLst>
              <a:ext uri="{FF2B5EF4-FFF2-40B4-BE49-F238E27FC236}">
                <a16:creationId xmlns:a16="http://schemas.microsoft.com/office/drawing/2014/main" id="{59EAFF74-EEC1-1445-8619-C8C03145432B}"/>
              </a:ext>
            </a:extLst>
          </p:cNvPr>
          <p:cNvSpPr/>
          <p:nvPr/>
        </p:nvSpPr>
        <p:spPr>
          <a:xfrm rot="16200000">
            <a:off x="11310247" y="326188"/>
            <a:ext cx="518216" cy="518217"/>
          </a:xfrm>
          <a:custGeom>
            <a:avLst/>
            <a:gdLst>
              <a:gd name="connsiteX0" fmla="*/ 471216 w 471216"/>
              <a:gd name="connsiteY0" fmla="*/ 0 h 471217"/>
              <a:gd name="connsiteX1" fmla="*/ 471216 w 471216"/>
              <a:gd name="connsiteY1" fmla="*/ 468044 h 471217"/>
              <a:gd name="connsiteX2" fmla="*/ 468043 w 471216"/>
              <a:gd name="connsiteY2" fmla="*/ 468044 h 471217"/>
              <a:gd name="connsiteX3" fmla="*/ 468043 w 471216"/>
              <a:gd name="connsiteY3" fmla="*/ 471217 h 471217"/>
              <a:gd name="connsiteX4" fmla="*/ 0 w 471216"/>
              <a:gd name="connsiteY4" fmla="*/ 471217 h 471217"/>
              <a:gd name="connsiteX5" fmla="*/ 0 w 471216"/>
              <a:gd name="connsiteY5" fmla="*/ 301629 h 471217"/>
              <a:gd name="connsiteX6" fmla="*/ 301628 w 471216"/>
              <a:gd name="connsiteY6" fmla="*/ 301629 h 471217"/>
              <a:gd name="connsiteX7" fmla="*/ 301628 w 471216"/>
              <a:gd name="connsiteY7" fmla="*/ 0 h 471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1216" h="471217">
                <a:moveTo>
                  <a:pt x="471216" y="0"/>
                </a:moveTo>
                <a:lnTo>
                  <a:pt x="471216" y="468044"/>
                </a:lnTo>
                <a:lnTo>
                  <a:pt x="468043" y="468044"/>
                </a:lnTo>
                <a:lnTo>
                  <a:pt x="468043" y="471217"/>
                </a:lnTo>
                <a:lnTo>
                  <a:pt x="0" y="471217"/>
                </a:lnTo>
                <a:lnTo>
                  <a:pt x="0" y="301629"/>
                </a:lnTo>
                <a:lnTo>
                  <a:pt x="301628" y="301629"/>
                </a:lnTo>
                <a:lnTo>
                  <a:pt x="301628" y="0"/>
                </a:lnTo>
                <a:close/>
              </a:path>
            </a:pathLst>
          </a:custGeom>
          <a:solidFill>
            <a:srgbClr val="DEB971">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sp>
        <p:nvSpPr>
          <p:cNvPr id="19" name="Rectangle 18">
            <a:extLst>
              <a:ext uri="{FF2B5EF4-FFF2-40B4-BE49-F238E27FC236}">
                <a16:creationId xmlns:a16="http://schemas.microsoft.com/office/drawing/2014/main" id="{FC5BF484-3C3F-4340-AA4F-0E40860D8C6A}"/>
              </a:ext>
            </a:extLst>
          </p:cNvPr>
          <p:cNvSpPr/>
          <p:nvPr/>
        </p:nvSpPr>
        <p:spPr>
          <a:xfrm>
            <a:off x="359998" y="376603"/>
            <a:ext cx="3363590" cy="18663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sp>
        <p:nvSpPr>
          <p:cNvPr id="4" name="Text Placeholder 3">
            <a:extLst>
              <a:ext uri="{FF2B5EF4-FFF2-40B4-BE49-F238E27FC236}">
                <a16:creationId xmlns:a16="http://schemas.microsoft.com/office/drawing/2014/main" id="{D9542F4E-334B-EC4E-9180-5F7FE47BA126}"/>
              </a:ext>
            </a:extLst>
          </p:cNvPr>
          <p:cNvSpPr>
            <a:spLocks noGrp="1"/>
          </p:cNvSpPr>
          <p:nvPr>
            <p:ph type="body" sz="quarter" idx="15"/>
          </p:nvPr>
        </p:nvSpPr>
        <p:spPr/>
        <p:txBody>
          <a:bodyPr/>
          <a:lstStyle/>
          <a:p>
            <a:r>
              <a:rPr lang="en-US" dirty="0"/>
              <a:t>(1) Includes revenue of $33.5 and adjusted EBITDA of $10.8 related to Ravin add-on acquisition</a:t>
            </a:r>
          </a:p>
          <a:p>
            <a:endParaRPr lang="en-US" dirty="0"/>
          </a:p>
        </p:txBody>
      </p:sp>
      <p:sp>
        <p:nvSpPr>
          <p:cNvPr id="47" name="TextBox 46">
            <a:extLst>
              <a:ext uri="{FF2B5EF4-FFF2-40B4-BE49-F238E27FC236}">
                <a16:creationId xmlns:a16="http://schemas.microsoft.com/office/drawing/2014/main" id="{3C43EA06-8F74-744A-8DE5-CD447069E5DF}"/>
              </a:ext>
            </a:extLst>
          </p:cNvPr>
          <p:cNvSpPr txBox="1"/>
          <p:nvPr/>
        </p:nvSpPr>
        <p:spPr>
          <a:xfrm>
            <a:off x="359999" y="6389957"/>
            <a:ext cx="969264" cy="201168"/>
          </a:xfrm>
          <a:prstGeom prst="rect">
            <a:avLst/>
          </a:prstGeom>
        </p:spPr>
        <p:txBody>
          <a:bodyPr vert="horz" lIns="0" tIns="0" rIns="0" bIns="0" rtlCol="0" anchor="ctr"/>
          <a:lstStyle>
            <a:defPPr>
              <a:defRPr lang="en-US"/>
            </a:defPPr>
            <a:lvl1pPr algn="r">
              <a:defRPr sz="1000"/>
            </a:lvl1pPr>
          </a:lstStyle>
          <a:p>
            <a:pPr lvl="0" algn="l"/>
            <a:fld id="{40852B0B-9EFB-4F41-802D-346EA0745C48}" type="slidenum">
              <a:rPr lang="en-US" smtClean="0"/>
              <a:pPr lvl="0" algn="l"/>
              <a:t>29</a:t>
            </a:fld>
            <a:endParaRPr lang="en-US" dirty="0"/>
          </a:p>
        </p:txBody>
      </p:sp>
      <p:graphicFrame>
        <p:nvGraphicFramePr>
          <p:cNvPr id="15" name="Table 14">
            <a:extLst>
              <a:ext uri="{FF2B5EF4-FFF2-40B4-BE49-F238E27FC236}">
                <a16:creationId xmlns:a16="http://schemas.microsoft.com/office/drawing/2014/main" id="{21D3ED88-F144-AF46-9E9B-F72BAC9425D9}"/>
              </a:ext>
            </a:extLst>
          </p:cNvPr>
          <p:cNvGraphicFramePr>
            <a:graphicFrameLocks noGrp="1"/>
          </p:cNvGraphicFramePr>
          <p:nvPr>
            <p:extLst>
              <p:ext uri="{D42A27DB-BD31-4B8C-83A1-F6EECF244321}">
                <p14:modId xmlns:p14="http://schemas.microsoft.com/office/powerpoint/2010/main" val="3721338877"/>
              </p:ext>
            </p:extLst>
          </p:nvPr>
        </p:nvGraphicFramePr>
        <p:xfrm>
          <a:off x="7162799" y="3174086"/>
          <a:ext cx="4665666" cy="2800370"/>
        </p:xfrm>
        <a:graphic>
          <a:graphicData uri="http://schemas.openxmlformats.org/drawingml/2006/table">
            <a:tbl>
              <a:tblPr firstRow="1" bandRow="1">
                <a:tableStyleId>{5C22544A-7EE6-4342-B048-85BDC9FD1C3A}</a:tableStyleId>
              </a:tblPr>
              <a:tblGrid>
                <a:gridCol w="1555222">
                  <a:extLst>
                    <a:ext uri="{9D8B030D-6E8A-4147-A177-3AD203B41FA5}">
                      <a16:colId xmlns:a16="http://schemas.microsoft.com/office/drawing/2014/main" val="3436549137"/>
                    </a:ext>
                  </a:extLst>
                </a:gridCol>
                <a:gridCol w="1555222">
                  <a:extLst>
                    <a:ext uri="{9D8B030D-6E8A-4147-A177-3AD203B41FA5}">
                      <a16:colId xmlns:a16="http://schemas.microsoft.com/office/drawing/2014/main" val="2225463696"/>
                    </a:ext>
                  </a:extLst>
                </a:gridCol>
                <a:gridCol w="1555222">
                  <a:extLst>
                    <a:ext uri="{9D8B030D-6E8A-4147-A177-3AD203B41FA5}">
                      <a16:colId xmlns:a16="http://schemas.microsoft.com/office/drawing/2014/main" val="4101375309"/>
                    </a:ext>
                  </a:extLst>
                </a:gridCol>
              </a:tblGrid>
              <a:tr h="387319">
                <a:tc>
                  <a:txBody>
                    <a:bodyPr/>
                    <a:lstStyle/>
                    <a:p>
                      <a:endParaRPr lang="en-US" sz="1400" dirty="0">
                        <a:latin typeface="+mn-lt"/>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latin typeface="+mn-lt"/>
                          <a:cs typeface="Arial" panose="020B0604020202020204" pitchFamily="34" charset="0"/>
                        </a:rPr>
                        <a:t>Revenue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a:solidFill>
                            <a:srgbClr val="000000"/>
                          </a:solidFill>
                          <a:latin typeface="+mn-lt"/>
                          <a:cs typeface="Arial" panose="020B0604020202020204" pitchFamily="34" charset="0"/>
                        </a:rPr>
                        <a:t>($ millions)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latin typeface="+mn-lt"/>
                          <a:cs typeface="Arial" panose="020B0604020202020204" pitchFamily="34" charset="0"/>
                        </a:rPr>
                        <a:t>Adjusted EBITDA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 millions)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2636232247"/>
                  </a:ext>
                </a:extLst>
              </a:tr>
              <a:tr h="4808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chemeClr val="tx1"/>
                          </a:solidFill>
                          <a:latin typeface="+mn-lt"/>
                          <a:cs typeface="Arial" panose="020B0604020202020204" pitchFamily="34" charset="0"/>
                        </a:rPr>
                        <a:t>Three Months Ended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chemeClr val="tx1"/>
                          </a:solidFill>
                          <a:latin typeface="+mn-lt"/>
                          <a:cs typeface="Arial" panose="020B0604020202020204" pitchFamily="34" charset="0"/>
                        </a:rPr>
                        <a:t>3/31/2021</a:t>
                      </a:r>
                    </a:p>
                  </a:txBody>
                  <a:tcPr marL="0" anchor="ctr">
                    <a:lnL w="12700" cmpd="sng">
                      <a:noFill/>
                    </a:lnL>
                    <a:lnR w="12700" cmpd="sng">
                      <a:noFill/>
                    </a:lnR>
                    <a:lnT w="38100" cmpd="sng">
                      <a:noFill/>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mn-lt"/>
                          <a:ea typeface="+mn-ea"/>
                          <a:cs typeface="Arial" panose="020B0604020202020204" pitchFamily="34" charset="0"/>
                        </a:rPr>
                        <a:t>$65.6</a:t>
                      </a:r>
                    </a:p>
                  </a:txBody>
                  <a:tcPr anchor="ctr">
                    <a:lnL w="12700" cmpd="sng">
                      <a:noFill/>
                    </a:lnL>
                    <a:lnR w="12700" cmpd="sng">
                      <a:noFill/>
                    </a:lnR>
                    <a:lnT w="38100" cmpd="sng">
                      <a:noFill/>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mn-lt"/>
                          <a:ea typeface="+mn-ea"/>
                          <a:cs typeface="Arial" panose="020B0604020202020204" pitchFamily="34" charset="0"/>
                        </a:rPr>
                        <a:t>$12.2</a:t>
                      </a:r>
                    </a:p>
                  </a:txBody>
                  <a:tcPr anchor="ctr">
                    <a:lnL w="12700" cmpd="sng">
                      <a:noFill/>
                    </a:lnL>
                    <a:lnR w="12700" cmpd="sng">
                      <a:noFill/>
                    </a:lnR>
                    <a:lnT w="38100" cmpd="sng">
                      <a:noFill/>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61888450"/>
                  </a:ext>
                </a:extLst>
              </a:tr>
              <a:tr h="4808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chemeClr val="tx1"/>
                          </a:solidFill>
                          <a:latin typeface="+mn-lt"/>
                          <a:cs typeface="Arial" panose="020B0604020202020204" pitchFamily="34" charset="0"/>
                        </a:rPr>
                        <a:t>Three Months Ended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chemeClr val="tx1"/>
                          </a:solidFill>
                          <a:latin typeface="+mn-lt"/>
                          <a:cs typeface="Arial" panose="020B0604020202020204" pitchFamily="34" charset="0"/>
                        </a:rPr>
                        <a:t>3/31/2020</a:t>
                      </a:r>
                    </a:p>
                  </a:txBody>
                  <a:tcPr marL="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mn-lt"/>
                          <a:ea typeface="+mn-ea"/>
                          <a:cs typeface="Arial" panose="020B0604020202020204" pitchFamily="34" charset="0"/>
                        </a:rPr>
                        <a:t>$30.4</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mn-lt"/>
                          <a:ea typeface="+mn-ea"/>
                          <a:cs typeface="Arial" panose="020B0604020202020204" pitchFamily="34" charset="0"/>
                        </a:rPr>
                        <a:t>$2.9</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36438286"/>
                  </a:ext>
                </a:extLst>
              </a:tr>
              <a:tr h="4808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chemeClr val="tx1"/>
                          </a:solidFill>
                          <a:latin typeface="+mn-lt"/>
                          <a:cs typeface="Arial" panose="020B0604020202020204" pitchFamily="34" charset="0"/>
                        </a:rPr>
                        <a:t>Year Ended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chemeClr val="tx1"/>
                          </a:solidFill>
                          <a:latin typeface="+mn-lt"/>
                          <a:cs typeface="Arial" panose="020B0604020202020204" pitchFamily="34" charset="0"/>
                        </a:rPr>
                        <a:t>12/31/2020</a:t>
                      </a:r>
                    </a:p>
                  </a:txBody>
                  <a:tcPr marL="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mn-lt"/>
                          <a:ea typeface="+mn-ea"/>
                          <a:cs typeface="Arial" panose="020B0604020202020204" pitchFamily="34" charset="0"/>
                        </a:rPr>
                        <a:t>$216.0</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mn-lt"/>
                          <a:ea typeface="+mn-ea"/>
                          <a:cs typeface="Arial" panose="020B0604020202020204" pitchFamily="34" charset="0"/>
                        </a:rPr>
                        <a:t>$39.5</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64292904"/>
                  </a:ext>
                </a:extLst>
              </a:tr>
              <a:tr h="4808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kern="1200" dirty="0">
                          <a:solidFill>
                            <a:schemeClr val="tx1"/>
                          </a:solidFill>
                          <a:latin typeface="+mn-lt"/>
                          <a:ea typeface="+mn-ea"/>
                          <a:cs typeface="Arial" panose="020B0604020202020204" pitchFamily="34" charset="0"/>
                        </a:rPr>
                        <a:t>Year Ended 12/31/2019</a:t>
                      </a:r>
                    </a:p>
                  </a:txBody>
                  <a:tcPr marL="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mn-lt"/>
                          <a:ea typeface="+mn-ea"/>
                          <a:cs typeface="Arial" panose="020B0604020202020204" pitchFamily="34" charset="0"/>
                        </a:rPr>
                        <a:t>$147.8</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mn-lt"/>
                          <a:ea typeface="+mn-ea"/>
                          <a:cs typeface="Arial" panose="020B0604020202020204" pitchFamily="34" charset="0"/>
                        </a:rPr>
                        <a:t>$21.6</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93553749"/>
                  </a:ext>
                </a:extLst>
              </a:tr>
              <a:tr h="4808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chemeClr val="tx1"/>
                          </a:solidFill>
                          <a:latin typeface="+mn-lt"/>
                          <a:cs typeface="Arial" panose="020B0604020202020204" pitchFamily="34" charset="0"/>
                        </a:rPr>
                        <a:t>Proforma Year Ended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chemeClr val="tx1"/>
                          </a:solidFill>
                          <a:latin typeface="+mn-lt"/>
                          <a:cs typeface="Arial" panose="020B0604020202020204" pitchFamily="34" charset="0"/>
                        </a:rPr>
                        <a:t>12/31/2018 (1)</a:t>
                      </a:r>
                    </a:p>
                  </a:txBody>
                  <a:tcPr marL="0" anchor="ctr">
                    <a:lnL w="12700" cmpd="sng">
                      <a:noFill/>
                    </a:lnL>
                    <a:lnR w="12700" cmpd="sng">
                      <a:noFill/>
                    </a:lnR>
                    <a:lnT w="635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mn-lt"/>
                          <a:ea typeface="+mn-ea"/>
                          <a:cs typeface="Arial" panose="020B0604020202020204" pitchFamily="34" charset="0"/>
                        </a:rPr>
                        <a:t>$164.9</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mn-lt"/>
                          <a:ea typeface="+mn-ea"/>
                          <a:cs typeface="Arial" panose="020B0604020202020204" pitchFamily="34" charset="0"/>
                        </a:rPr>
                        <a:t>$31.3</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40052231"/>
                  </a:ext>
                </a:extLst>
              </a:tr>
            </a:tbl>
          </a:graphicData>
        </a:graphic>
      </p:graphicFrame>
      <p:grpSp>
        <p:nvGrpSpPr>
          <p:cNvPr id="62" name="Group 61">
            <a:extLst>
              <a:ext uri="{FF2B5EF4-FFF2-40B4-BE49-F238E27FC236}">
                <a16:creationId xmlns:a16="http://schemas.microsoft.com/office/drawing/2014/main" id="{927E0054-5B5B-EC4B-A09E-3F7FC622E503}"/>
              </a:ext>
            </a:extLst>
          </p:cNvPr>
          <p:cNvGrpSpPr/>
          <p:nvPr/>
        </p:nvGrpSpPr>
        <p:grpSpPr>
          <a:xfrm>
            <a:off x="7162800" y="2468555"/>
            <a:ext cx="4665664" cy="571500"/>
            <a:chOff x="357188" y="1709738"/>
            <a:chExt cx="5643562" cy="571500"/>
          </a:xfrm>
        </p:grpSpPr>
        <p:sp>
          <p:nvSpPr>
            <p:cNvPr id="63" name="Rectangle 62">
              <a:extLst>
                <a:ext uri="{FF2B5EF4-FFF2-40B4-BE49-F238E27FC236}">
                  <a16:creationId xmlns:a16="http://schemas.microsoft.com/office/drawing/2014/main" id="{3118DFAF-39CE-5745-862B-BCB64EA6DD91}"/>
                </a:ext>
              </a:extLst>
            </p:cNvPr>
            <p:cNvSpPr/>
            <p:nvPr/>
          </p:nvSpPr>
          <p:spPr>
            <a:xfrm>
              <a:off x="357188" y="1709738"/>
              <a:ext cx="5643562" cy="571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91440" bIns="0" numCol="1" spcCol="0" rtlCol="0" fromWordArt="0" anchor="ctr" anchorCtr="0" forceAA="0" compatLnSpc="1">
              <a:prstTxWarp prst="textNoShape">
                <a:avLst/>
              </a:prstTxWarp>
              <a:noAutofit/>
            </a:bodyPr>
            <a:lstStyle/>
            <a:p>
              <a:pPr fontAlgn="t"/>
              <a:r>
                <a:rPr lang="en-US" sz="1600" b="1" cap="all" dirty="0">
                  <a:solidFill>
                    <a:schemeClr val="accent1"/>
                  </a:solidFill>
                  <a:latin typeface="Franklin Gothic Demi" panose="020B0603020102020204" pitchFamily="34" charset="0"/>
                </a:rPr>
                <a:t>Financials</a:t>
              </a:r>
            </a:p>
          </p:txBody>
        </p:sp>
        <p:cxnSp>
          <p:nvCxnSpPr>
            <p:cNvPr id="65" name="Straight Connector 64">
              <a:extLst>
                <a:ext uri="{FF2B5EF4-FFF2-40B4-BE49-F238E27FC236}">
                  <a16:creationId xmlns:a16="http://schemas.microsoft.com/office/drawing/2014/main" id="{7F60275E-635D-8D4F-A28D-73EF64FF0A4F}"/>
                </a:ext>
              </a:extLst>
            </p:cNvPr>
            <p:cNvCxnSpPr>
              <a:cxnSpLocks/>
            </p:cNvCxnSpPr>
            <p:nvPr/>
          </p:nvCxnSpPr>
          <p:spPr>
            <a:xfrm>
              <a:off x="360363" y="2281238"/>
              <a:ext cx="5640387" cy="0"/>
            </a:xfrm>
            <a:prstGeom prst="line">
              <a:avLst/>
            </a:prstGeom>
            <a:ln w="9525">
              <a:solidFill>
                <a:schemeClr val="accent1"/>
              </a:solidFill>
              <a:tailEnd type="none"/>
            </a:ln>
          </p:spPr>
          <p:style>
            <a:lnRef idx="1">
              <a:schemeClr val="accent1"/>
            </a:lnRef>
            <a:fillRef idx="0">
              <a:schemeClr val="accent1"/>
            </a:fillRef>
            <a:effectRef idx="0">
              <a:schemeClr val="accent1"/>
            </a:effectRef>
            <a:fontRef idx="minor">
              <a:schemeClr val="tx1"/>
            </a:fontRef>
          </p:style>
        </p:cxnSp>
      </p:grpSp>
      <p:cxnSp>
        <p:nvCxnSpPr>
          <p:cNvPr id="79" name="Straight Connector 78">
            <a:extLst>
              <a:ext uri="{FF2B5EF4-FFF2-40B4-BE49-F238E27FC236}">
                <a16:creationId xmlns:a16="http://schemas.microsoft.com/office/drawing/2014/main" id="{751B76CA-E7D6-6C4D-845A-1C41F38D6B0A}"/>
              </a:ext>
            </a:extLst>
          </p:cNvPr>
          <p:cNvCxnSpPr>
            <a:cxnSpLocks/>
          </p:cNvCxnSpPr>
          <p:nvPr/>
        </p:nvCxnSpPr>
        <p:spPr>
          <a:xfrm>
            <a:off x="7047029" y="2604281"/>
            <a:ext cx="0" cy="3445819"/>
          </a:xfrm>
          <a:prstGeom prst="line">
            <a:avLst/>
          </a:prstGeom>
          <a:ln w="12700">
            <a:solidFill>
              <a:schemeClr val="bg1">
                <a:lumMod val="85000"/>
              </a:schemeClr>
            </a:solidFill>
            <a:tailEnd type="none"/>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C85DD94C-414D-7F45-AE74-E7D80D8E1214}"/>
              </a:ext>
            </a:extLst>
          </p:cNvPr>
          <p:cNvGrpSpPr/>
          <p:nvPr/>
        </p:nvGrpSpPr>
        <p:grpSpPr>
          <a:xfrm>
            <a:off x="2830826" y="2468555"/>
            <a:ext cx="4096529" cy="1506896"/>
            <a:chOff x="3303787" y="2468555"/>
            <a:chExt cx="2726102" cy="1506896"/>
          </a:xfrm>
        </p:grpSpPr>
        <p:grpSp>
          <p:nvGrpSpPr>
            <p:cNvPr id="80" name="Group 79">
              <a:extLst>
                <a:ext uri="{FF2B5EF4-FFF2-40B4-BE49-F238E27FC236}">
                  <a16:creationId xmlns:a16="http://schemas.microsoft.com/office/drawing/2014/main" id="{22D15B42-2639-864B-8E5B-10734C60B343}"/>
                </a:ext>
              </a:extLst>
            </p:cNvPr>
            <p:cNvGrpSpPr/>
            <p:nvPr/>
          </p:nvGrpSpPr>
          <p:grpSpPr>
            <a:xfrm>
              <a:off x="3305321" y="2468555"/>
              <a:ext cx="2724568" cy="571500"/>
              <a:chOff x="360363" y="1709738"/>
              <a:chExt cx="5640387" cy="571500"/>
            </a:xfrm>
          </p:grpSpPr>
          <p:sp>
            <p:nvSpPr>
              <p:cNvPr id="81" name="Rectangle 80">
                <a:extLst>
                  <a:ext uri="{FF2B5EF4-FFF2-40B4-BE49-F238E27FC236}">
                    <a16:creationId xmlns:a16="http://schemas.microsoft.com/office/drawing/2014/main" id="{F4DA43E9-4834-474B-BB66-D88681117880}"/>
                  </a:ext>
                </a:extLst>
              </p:cNvPr>
              <p:cNvSpPr/>
              <p:nvPr/>
            </p:nvSpPr>
            <p:spPr>
              <a:xfrm>
                <a:off x="1275240" y="1709738"/>
                <a:ext cx="4725510" cy="571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91440" bIns="0" numCol="1" spcCol="0" rtlCol="0" fromWordArt="0" anchor="ctr" anchorCtr="0" forceAA="0" compatLnSpc="1">
                <a:prstTxWarp prst="textNoShape">
                  <a:avLst/>
                </a:prstTxWarp>
                <a:noAutofit/>
              </a:bodyPr>
              <a:lstStyle/>
              <a:p>
                <a:pPr fontAlgn="t"/>
                <a:r>
                  <a:rPr lang="en-US" sz="1600" b="1" cap="all" dirty="0">
                    <a:solidFill>
                      <a:schemeClr val="accent1"/>
                    </a:solidFill>
                    <a:latin typeface="Franklin Gothic Demi" panose="020B0603020102020204" pitchFamily="34" charset="0"/>
                  </a:rPr>
                  <a:t>Competitive Strengths</a:t>
                </a:r>
              </a:p>
            </p:txBody>
          </p:sp>
          <p:cxnSp>
            <p:nvCxnSpPr>
              <p:cNvPr id="82" name="Straight Connector 81">
                <a:extLst>
                  <a:ext uri="{FF2B5EF4-FFF2-40B4-BE49-F238E27FC236}">
                    <a16:creationId xmlns:a16="http://schemas.microsoft.com/office/drawing/2014/main" id="{6BD33C4E-B0C6-D748-B673-500002C185B1}"/>
                  </a:ext>
                </a:extLst>
              </p:cNvPr>
              <p:cNvCxnSpPr>
                <a:cxnSpLocks/>
              </p:cNvCxnSpPr>
              <p:nvPr/>
            </p:nvCxnSpPr>
            <p:spPr>
              <a:xfrm>
                <a:off x="360363" y="2281238"/>
                <a:ext cx="5640387" cy="0"/>
              </a:xfrm>
              <a:prstGeom prst="line">
                <a:avLst/>
              </a:prstGeom>
              <a:ln w="9525">
                <a:solidFill>
                  <a:schemeClr val="accent1"/>
                </a:solidFill>
                <a:tailEnd type="none"/>
              </a:ln>
            </p:spPr>
            <p:style>
              <a:lnRef idx="1">
                <a:schemeClr val="accent1"/>
              </a:lnRef>
              <a:fillRef idx="0">
                <a:schemeClr val="accent1"/>
              </a:fillRef>
              <a:effectRef idx="0">
                <a:schemeClr val="accent1"/>
              </a:effectRef>
              <a:fontRef idx="minor">
                <a:schemeClr val="tx1"/>
              </a:fontRef>
            </p:style>
          </p:cxnSp>
        </p:grpSp>
        <p:sp>
          <p:nvSpPr>
            <p:cNvPr id="20" name="Rectangle 19">
              <a:extLst>
                <a:ext uri="{FF2B5EF4-FFF2-40B4-BE49-F238E27FC236}">
                  <a16:creationId xmlns:a16="http://schemas.microsoft.com/office/drawing/2014/main" id="{53F5B9A0-B3D6-524E-83D5-B3BF513C48B8}"/>
                </a:ext>
              </a:extLst>
            </p:cNvPr>
            <p:cNvSpPr/>
            <p:nvPr/>
          </p:nvSpPr>
          <p:spPr>
            <a:xfrm>
              <a:off x="3303787" y="3109952"/>
              <a:ext cx="2726101" cy="865499"/>
            </a:xfrm>
            <a:prstGeom prst="rect">
              <a:avLst/>
            </a:prstGeom>
          </p:spPr>
          <p:txBody>
            <a:bodyPr lIns="0">
              <a:noAutofit/>
            </a:bodyPr>
            <a:lstStyle/>
            <a:p>
              <a:pPr marL="182880" indent="-182880">
                <a:spcAft>
                  <a:spcPts val="600"/>
                </a:spcAft>
                <a:buFont typeface="Arial" panose="020B0604020202020204" pitchFamily="34" charset="0"/>
                <a:buChar char="•"/>
              </a:pPr>
              <a:r>
                <a:rPr lang="en-US" sz="1200" dirty="0"/>
                <a:t>Market share leader in airguns and crossbows</a:t>
              </a:r>
            </a:p>
            <a:p>
              <a:pPr marL="182880" indent="-182880">
                <a:spcAft>
                  <a:spcPts val="600"/>
                </a:spcAft>
                <a:buFont typeface="Arial" panose="020B0604020202020204" pitchFamily="34" charset="0"/>
                <a:buChar char="•"/>
              </a:pPr>
              <a:r>
                <a:rPr lang="en-US" sz="1200" dirty="0"/>
                <a:t>Unrivaled sourcing and manufacturing capabilities allows for penetration into new markets</a:t>
              </a:r>
            </a:p>
            <a:p>
              <a:pPr marL="182880" indent="-182880">
                <a:spcAft>
                  <a:spcPts val="600"/>
                </a:spcAft>
                <a:buFont typeface="Arial" panose="020B0604020202020204" pitchFamily="34" charset="0"/>
                <a:buChar char="•"/>
              </a:pPr>
              <a:r>
                <a:rPr lang="en-US" sz="1200" dirty="0"/>
                <a:t>Well-known brand names</a:t>
              </a:r>
            </a:p>
            <a:p>
              <a:pPr marL="182880" indent="-182880">
                <a:spcAft>
                  <a:spcPts val="600"/>
                </a:spcAft>
                <a:buFont typeface="Arial" panose="020B0604020202020204" pitchFamily="34" charset="0"/>
                <a:buChar char="•"/>
              </a:pPr>
              <a:r>
                <a:rPr lang="en-US" sz="1200" dirty="0"/>
                <a:t>Enthusiastic and passionate customer base </a:t>
              </a:r>
            </a:p>
          </p:txBody>
        </p:sp>
      </p:grpSp>
      <p:cxnSp>
        <p:nvCxnSpPr>
          <p:cNvPr id="106" name="Straight Connector 105">
            <a:extLst>
              <a:ext uri="{FF2B5EF4-FFF2-40B4-BE49-F238E27FC236}">
                <a16:creationId xmlns:a16="http://schemas.microsoft.com/office/drawing/2014/main" id="{3796AE24-3C60-2A45-8D35-17C223BF69C2}"/>
              </a:ext>
            </a:extLst>
          </p:cNvPr>
          <p:cNvCxnSpPr>
            <a:cxnSpLocks/>
          </p:cNvCxnSpPr>
          <p:nvPr/>
        </p:nvCxnSpPr>
        <p:spPr>
          <a:xfrm>
            <a:off x="2626059" y="2633934"/>
            <a:ext cx="0" cy="3445819"/>
          </a:xfrm>
          <a:prstGeom prst="line">
            <a:avLst/>
          </a:prstGeom>
          <a:ln w="12700">
            <a:solidFill>
              <a:schemeClr val="bg1">
                <a:lumMod val="85000"/>
              </a:schemeClr>
            </a:solidFill>
            <a:tailEnd type="none"/>
          </a:ln>
        </p:spPr>
        <p:style>
          <a:lnRef idx="1">
            <a:schemeClr val="accent1"/>
          </a:lnRef>
          <a:fillRef idx="0">
            <a:schemeClr val="accent1"/>
          </a:fillRef>
          <a:effectRef idx="0">
            <a:schemeClr val="accent1"/>
          </a:effectRef>
          <a:fontRef idx="minor">
            <a:schemeClr val="tx1"/>
          </a:fontRef>
        </p:style>
      </p:cxnSp>
      <p:grpSp>
        <p:nvGrpSpPr>
          <p:cNvPr id="107" name="Group 4">
            <a:extLst>
              <a:ext uri="{FF2B5EF4-FFF2-40B4-BE49-F238E27FC236}">
                <a16:creationId xmlns:a16="http://schemas.microsoft.com/office/drawing/2014/main" id="{5AE1F3EE-844F-1E46-A690-1B5572BA3C02}"/>
              </a:ext>
            </a:extLst>
          </p:cNvPr>
          <p:cNvGrpSpPr>
            <a:grpSpLocks noChangeAspect="1"/>
          </p:cNvGrpSpPr>
          <p:nvPr/>
        </p:nvGrpSpPr>
        <p:grpSpPr bwMode="auto">
          <a:xfrm>
            <a:off x="335836" y="2590131"/>
            <a:ext cx="390745" cy="390745"/>
            <a:chOff x="1704" y="24"/>
            <a:chExt cx="4272" cy="4272"/>
          </a:xfrm>
          <a:solidFill>
            <a:schemeClr val="accent2"/>
          </a:solidFill>
        </p:grpSpPr>
        <p:sp>
          <p:nvSpPr>
            <p:cNvPr id="108" name="Freeform 5">
              <a:extLst>
                <a:ext uri="{FF2B5EF4-FFF2-40B4-BE49-F238E27FC236}">
                  <a16:creationId xmlns:a16="http://schemas.microsoft.com/office/drawing/2014/main" id="{7D6005C7-0542-6D4B-B35D-1FC3252B0393}"/>
                </a:ext>
              </a:extLst>
            </p:cNvPr>
            <p:cNvSpPr>
              <a:spLocks noEditPoints="1"/>
            </p:cNvSpPr>
            <p:nvPr/>
          </p:nvSpPr>
          <p:spPr bwMode="auto">
            <a:xfrm>
              <a:off x="2306" y="630"/>
              <a:ext cx="846" cy="842"/>
            </a:xfrm>
            <a:custGeom>
              <a:avLst/>
              <a:gdLst>
                <a:gd name="T0" fmla="*/ 382 w 846"/>
                <a:gd name="T1" fmla="*/ 840 h 842"/>
                <a:gd name="T2" fmla="*/ 262 w 846"/>
                <a:gd name="T3" fmla="*/ 810 h 842"/>
                <a:gd name="T4" fmla="*/ 154 w 846"/>
                <a:gd name="T5" fmla="*/ 746 h 842"/>
                <a:gd name="T6" fmla="*/ 96 w 846"/>
                <a:gd name="T7" fmla="*/ 688 h 842"/>
                <a:gd name="T8" fmla="*/ 32 w 846"/>
                <a:gd name="T9" fmla="*/ 582 h 842"/>
                <a:gd name="T10" fmla="*/ 2 w 846"/>
                <a:gd name="T11" fmla="*/ 462 h 842"/>
                <a:gd name="T12" fmla="*/ 2 w 846"/>
                <a:gd name="T13" fmla="*/ 378 h 842"/>
                <a:gd name="T14" fmla="*/ 32 w 846"/>
                <a:gd name="T15" fmla="*/ 256 h 842"/>
                <a:gd name="T16" fmla="*/ 96 w 846"/>
                <a:gd name="T17" fmla="*/ 150 h 842"/>
                <a:gd name="T18" fmla="*/ 156 w 846"/>
                <a:gd name="T19" fmla="*/ 92 h 842"/>
                <a:gd name="T20" fmla="*/ 262 w 846"/>
                <a:gd name="T21" fmla="*/ 30 h 842"/>
                <a:gd name="T22" fmla="*/ 382 w 846"/>
                <a:gd name="T23" fmla="*/ 2 h 842"/>
                <a:gd name="T24" fmla="*/ 504 w 846"/>
                <a:gd name="T25" fmla="*/ 8 h 842"/>
                <a:gd name="T26" fmla="*/ 622 w 846"/>
                <a:gd name="T27" fmla="*/ 46 h 842"/>
                <a:gd name="T28" fmla="*/ 722 w 846"/>
                <a:gd name="T29" fmla="*/ 120 h 842"/>
                <a:gd name="T30" fmla="*/ 776 w 846"/>
                <a:gd name="T31" fmla="*/ 186 h 842"/>
                <a:gd name="T32" fmla="*/ 830 w 846"/>
                <a:gd name="T33" fmla="*/ 298 h 842"/>
                <a:gd name="T34" fmla="*/ 846 w 846"/>
                <a:gd name="T35" fmla="*/ 420 h 842"/>
                <a:gd name="T36" fmla="*/ 830 w 846"/>
                <a:gd name="T37" fmla="*/ 540 h 842"/>
                <a:gd name="T38" fmla="*/ 776 w 846"/>
                <a:gd name="T39" fmla="*/ 652 h 842"/>
                <a:gd name="T40" fmla="*/ 722 w 846"/>
                <a:gd name="T41" fmla="*/ 718 h 842"/>
                <a:gd name="T42" fmla="*/ 622 w 846"/>
                <a:gd name="T43" fmla="*/ 794 h 842"/>
                <a:gd name="T44" fmla="*/ 506 w 846"/>
                <a:gd name="T45" fmla="*/ 834 h 842"/>
                <a:gd name="T46" fmla="*/ 424 w 846"/>
                <a:gd name="T47" fmla="*/ 842 h 842"/>
                <a:gd name="T48" fmla="*/ 404 w 846"/>
                <a:gd name="T49" fmla="*/ 232 h 842"/>
                <a:gd name="T50" fmla="*/ 352 w 846"/>
                <a:gd name="T51" fmla="*/ 246 h 842"/>
                <a:gd name="T52" fmla="*/ 304 w 846"/>
                <a:gd name="T53" fmla="*/ 274 h 842"/>
                <a:gd name="T54" fmla="*/ 278 w 846"/>
                <a:gd name="T55" fmla="*/ 300 h 842"/>
                <a:gd name="T56" fmla="*/ 250 w 846"/>
                <a:gd name="T57" fmla="*/ 348 h 842"/>
                <a:gd name="T58" fmla="*/ 236 w 846"/>
                <a:gd name="T59" fmla="*/ 400 h 842"/>
                <a:gd name="T60" fmla="*/ 236 w 846"/>
                <a:gd name="T61" fmla="*/ 438 h 842"/>
                <a:gd name="T62" fmla="*/ 250 w 846"/>
                <a:gd name="T63" fmla="*/ 492 h 842"/>
                <a:gd name="T64" fmla="*/ 278 w 846"/>
                <a:gd name="T65" fmla="*/ 538 h 842"/>
                <a:gd name="T66" fmla="*/ 304 w 846"/>
                <a:gd name="T67" fmla="*/ 564 h 842"/>
                <a:gd name="T68" fmla="*/ 352 w 846"/>
                <a:gd name="T69" fmla="*/ 592 h 842"/>
                <a:gd name="T70" fmla="*/ 406 w 846"/>
                <a:gd name="T71" fmla="*/ 604 h 842"/>
                <a:gd name="T72" fmla="*/ 460 w 846"/>
                <a:gd name="T73" fmla="*/ 602 h 842"/>
                <a:gd name="T74" fmla="*/ 512 w 846"/>
                <a:gd name="T75" fmla="*/ 584 h 842"/>
                <a:gd name="T76" fmla="*/ 556 w 846"/>
                <a:gd name="T77" fmla="*/ 552 h 842"/>
                <a:gd name="T78" fmla="*/ 580 w 846"/>
                <a:gd name="T79" fmla="*/ 522 h 842"/>
                <a:gd name="T80" fmla="*/ 604 w 846"/>
                <a:gd name="T81" fmla="*/ 472 h 842"/>
                <a:gd name="T82" fmla="*/ 612 w 846"/>
                <a:gd name="T83" fmla="*/ 420 h 842"/>
                <a:gd name="T84" fmla="*/ 604 w 846"/>
                <a:gd name="T85" fmla="*/ 366 h 842"/>
                <a:gd name="T86" fmla="*/ 580 w 846"/>
                <a:gd name="T87" fmla="*/ 316 h 842"/>
                <a:gd name="T88" fmla="*/ 556 w 846"/>
                <a:gd name="T89" fmla="*/ 286 h 842"/>
                <a:gd name="T90" fmla="*/ 512 w 846"/>
                <a:gd name="T91" fmla="*/ 252 h 842"/>
                <a:gd name="T92" fmla="*/ 460 w 846"/>
                <a:gd name="T93" fmla="*/ 234 h 842"/>
                <a:gd name="T94" fmla="*/ 424 w 846"/>
                <a:gd name="T95" fmla="*/ 230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46" h="842">
                  <a:moveTo>
                    <a:pt x="424" y="842"/>
                  </a:moveTo>
                  <a:lnTo>
                    <a:pt x="424" y="842"/>
                  </a:lnTo>
                  <a:lnTo>
                    <a:pt x="382" y="840"/>
                  </a:lnTo>
                  <a:lnTo>
                    <a:pt x="340" y="834"/>
                  </a:lnTo>
                  <a:lnTo>
                    <a:pt x="300" y="824"/>
                  </a:lnTo>
                  <a:lnTo>
                    <a:pt x="262" y="810"/>
                  </a:lnTo>
                  <a:lnTo>
                    <a:pt x="224" y="794"/>
                  </a:lnTo>
                  <a:lnTo>
                    <a:pt x="188" y="772"/>
                  </a:lnTo>
                  <a:lnTo>
                    <a:pt x="154" y="746"/>
                  </a:lnTo>
                  <a:lnTo>
                    <a:pt x="124" y="718"/>
                  </a:lnTo>
                  <a:lnTo>
                    <a:pt x="124" y="718"/>
                  </a:lnTo>
                  <a:lnTo>
                    <a:pt x="96" y="688"/>
                  </a:lnTo>
                  <a:lnTo>
                    <a:pt x="70" y="654"/>
                  </a:lnTo>
                  <a:lnTo>
                    <a:pt x="50" y="618"/>
                  </a:lnTo>
                  <a:lnTo>
                    <a:pt x="32" y="582"/>
                  </a:lnTo>
                  <a:lnTo>
                    <a:pt x="18" y="542"/>
                  </a:lnTo>
                  <a:lnTo>
                    <a:pt x="8" y="502"/>
                  </a:lnTo>
                  <a:lnTo>
                    <a:pt x="2" y="462"/>
                  </a:lnTo>
                  <a:lnTo>
                    <a:pt x="0" y="420"/>
                  </a:lnTo>
                  <a:lnTo>
                    <a:pt x="0" y="420"/>
                  </a:lnTo>
                  <a:lnTo>
                    <a:pt x="2" y="378"/>
                  </a:lnTo>
                  <a:lnTo>
                    <a:pt x="8" y="336"/>
                  </a:lnTo>
                  <a:lnTo>
                    <a:pt x="18" y="296"/>
                  </a:lnTo>
                  <a:lnTo>
                    <a:pt x="32" y="256"/>
                  </a:lnTo>
                  <a:lnTo>
                    <a:pt x="50" y="220"/>
                  </a:lnTo>
                  <a:lnTo>
                    <a:pt x="70" y="184"/>
                  </a:lnTo>
                  <a:lnTo>
                    <a:pt x="96" y="150"/>
                  </a:lnTo>
                  <a:lnTo>
                    <a:pt x="124" y="120"/>
                  </a:lnTo>
                  <a:lnTo>
                    <a:pt x="124" y="120"/>
                  </a:lnTo>
                  <a:lnTo>
                    <a:pt x="156" y="92"/>
                  </a:lnTo>
                  <a:lnTo>
                    <a:pt x="188" y="68"/>
                  </a:lnTo>
                  <a:lnTo>
                    <a:pt x="224" y="46"/>
                  </a:lnTo>
                  <a:lnTo>
                    <a:pt x="262" y="30"/>
                  </a:lnTo>
                  <a:lnTo>
                    <a:pt x="302" y="16"/>
                  </a:lnTo>
                  <a:lnTo>
                    <a:pt x="342" y="8"/>
                  </a:lnTo>
                  <a:lnTo>
                    <a:pt x="382" y="2"/>
                  </a:lnTo>
                  <a:lnTo>
                    <a:pt x="424" y="0"/>
                  </a:lnTo>
                  <a:lnTo>
                    <a:pt x="464" y="2"/>
                  </a:lnTo>
                  <a:lnTo>
                    <a:pt x="504" y="8"/>
                  </a:lnTo>
                  <a:lnTo>
                    <a:pt x="544" y="16"/>
                  </a:lnTo>
                  <a:lnTo>
                    <a:pt x="584" y="30"/>
                  </a:lnTo>
                  <a:lnTo>
                    <a:pt x="622" y="46"/>
                  </a:lnTo>
                  <a:lnTo>
                    <a:pt x="658" y="66"/>
                  </a:lnTo>
                  <a:lnTo>
                    <a:pt x="692" y="92"/>
                  </a:lnTo>
                  <a:lnTo>
                    <a:pt x="722" y="120"/>
                  </a:lnTo>
                  <a:lnTo>
                    <a:pt x="722" y="120"/>
                  </a:lnTo>
                  <a:lnTo>
                    <a:pt x="752" y="152"/>
                  </a:lnTo>
                  <a:lnTo>
                    <a:pt x="776" y="186"/>
                  </a:lnTo>
                  <a:lnTo>
                    <a:pt x="798" y="222"/>
                  </a:lnTo>
                  <a:lnTo>
                    <a:pt x="816" y="260"/>
                  </a:lnTo>
                  <a:lnTo>
                    <a:pt x="830" y="298"/>
                  </a:lnTo>
                  <a:lnTo>
                    <a:pt x="838" y="338"/>
                  </a:lnTo>
                  <a:lnTo>
                    <a:pt x="844" y="378"/>
                  </a:lnTo>
                  <a:lnTo>
                    <a:pt x="846" y="420"/>
                  </a:lnTo>
                  <a:lnTo>
                    <a:pt x="844" y="460"/>
                  </a:lnTo>
                  <a:lnTo>
                    <a:pt x="838" y="500"/>
                  </a:lnTo>
                  <a:lnTo>
                    <a:pt x="830" y="540"/>
                  </a:lnTo>
                  <a:lnTo>
                    <a:pt x="816" y="578"/>
                  </a:lnTo>
                  <a:lnTo>
                    <a:pt x="798" y="616"/>
                  </a:lnTo>
                  <a:lnTo>
                    <a:pt x="776" y="652"/>
                  </a:lnTo>
                  <a:lnTo>
                    <a:pt x="752" y="686"/>
                  </a:lnTo>
                  <a:lnTo>
                    <a:pt x="722" y="718"/>
                  </a:lnTo>
                  <a:lnTo>
                    <a:pt x="722" y="718"/>
                  </a:lnTo>
                  <a:lnTo>
                    <a:pt x="692" y="748"/>
                  </a:lnTo>
                  <a:lnTo>
                    <a:pt x="658" y="772"/>
                  </a:lnTo>
                  <a:lnTo>
                    <a:pt x="622" y="794"/>
                  </a:lnTo>
                  <a:lnTo>
                    <a:pt x="586" y="810"/>
                  </a:lnTo>
                  <a:lnTo>
                    <a:pt x="546" y="824"/>
                  </a:lnTo>
                  <a:lnTo>
                    <a:pt x="506" y="834"/>
                  </a:lnTo>
                  <a:lnTo>
                    <a:pt x="466" y="840"/>
                  </a:lnTo>
                  <a:lnTo>
                    <a:pt x="424" y="842"/>
                  </a:lnTo>
                  <a:lnTo>
                    <a:pt x="424" y="842"/>
                  </a:lnTo>
                  <a:close/>
                  <a:moveTo>
                    <a:pt x="424" y="230"/>
                  </a:moveTo>
                  <a:lnTo>
                    <a:pt x="424" y="230"/>
                  </a:lnTo>
                  <a:lnTo>
                    <a:pt x="404" y="232"/>
                  </a:lnTo>
                  <a:lnTo>
                    <a:pt x="386" y="234"/>
                  </a:lnTo>
                  <a:lnTo>
                    <a:pt x="368" y="238"/>
                  </a:lnTo>
                  <a:lnTo>
                    <a:pt x="352" y="246"/>
                  </a:lnTo>
                  <a:lnTo>
                    <a:pt x="334" y="252"/>
                  </a:lnTo>
                  <a:lnTo>
                    <a:pt x="320" y="262"/>
                  </a:lnTo>
                  <a:lnTo>
                    <a:pt x="304" y="274"/>
                  </a:lnTo>
                  <a:lnTo>
                    <a:pt x="290" y="286"/>
                  </a:lnTo>
                  <a:lnTo>
                    <a:pt x="290" y="286"/>
                  </a:lnTo>
                  <a:lnTo>
                    <a:pt x="278" y="300"/>
                  </a:lnTo>
                  <a:lnTo>
                    <a:pt x="266" y="314"/>
                  </a:lnTo>
                  <a:lnTo>
                    <a:pt x="258" y="330"/>
                  </a:lnTo>
                  <a:lnTo>
                    <a:pt x="250" y="348"/>
                  </a:lnTo>
                  <a:lnTo>
                    <a:pt x="244" y="364"/>
                  </a:lnTo>
                  <a:lnTo>
                    <a:pt x="238" y="382"/>
                  </a:lnTo>
                  <a:lnTo>
                    <a:pt x="236" y="400"/>
                  </a:lnTo>
                  <a:lnTo>
                    <a:pt x="236" y="420"/>
                  </a:lnTo>
                  <a:lnTo>
                    <a:pt x="236" y="420"/>
                  </a:lnTo>
                  <a:lnTo>
                    <a:pt x="236" y="438"/>
                  </a:lnTo>
                  <a:lnTo>
                    <a:pt x="238" y="456"/>
                  </a:lnTo>
                  <a:lnTo>
                    <a:pt x="244" y="474"/>
                  </a:lnTo>
                  <a:lnTo>
                    <a:pt x="250" y="492"/>
                  </a:lnTo>
                  <a:lnTo>
                    <a:pt x="258" y="508"/>
                  </a:lnTo>
                  <a:lnTo>
                    <a:pt x="266" y="524"/>
                  </a:lnTo>
                  <a:lnTo>
                    <a:pt x="278" y="538"/>
                  </a:lnTo>
                  <a:lnTo>
                    <a:pt x="290" y="552"/>
                  </a:lnTo>
                  <a:lnTo>
                    <a:pt x="290" y="552"/>
                  </a:lnTo>
                  <a:lnTo>
                    <a:pt x="304" y="564"/>
                  </a:lnTo>
                  <a:lnTo>
                    <a:pt x="320" y="576"/>
                  </a:lnTo>
                  <a:lnTo>
                    <a:pt x="336" y="584"/>
                  </a:lnTo>
                  <a:lnTo>
                    <a:pt x="352" y="592"/>
                  </a:lnTo>
                  <a:lnTo>
                    <a:pt x="370" y="598"/>
                  </a:lnTo>
                  <a:lnTo>
                    <a:pt x="386" y="602"/>
                  </a:lnTo>
                  <a:lnTo>
                    <a:pt x="406" y="604"/>
                  </a:lnTo>
                  <a:lnTo>
                    <a:pt x="424" y="606"/>
                  </a:lnTo>
                  <a:lnTo>
                    <a:pt x="442" y="604"/>
                  </a:lnTo>
                  <a:lnTo>
                    <a:pt x="460" y="602"/>
                  </a:lnTo>
                  <a:lnTo>
                    <a:pt x="478" y="598"/>
                  </a:lnTo>
                  <a:lnTo>
                    <a:pt x="494" y="592"/>
                  </a:lnTo>
                  <a:lnTo>
                    <a:pt x="512" y="584"/>
                  </a:lnTo>
                  <a:lnTo>
                    <a:pt x="528" y="576"/>
                  </a:lnTo>
                  <a:lnTo>
                    <a:pt x="542" y="564"/>
                  </a:lnTo>
                  <a:lnTo>
                    <a:pt x="556" y="552"/>
                  </a:lnTo>
                  <a:lnTo>
                    <a:pt x="556" y="552"/>
                  </a:lnTo>
                  <a:lnTo>
                    <a:pt x="570" y="538"/>
                  </a:lnTo>
                  <a:lnTo>
                    <a:pt x="580" y="522"/>
                  </a:lnTo>
                  <a:lnTo>
                    <a:pt x="590" y="506"/>
                  </a:lnTo>
                  <a:lnTo>
                    <a:pt x="598" y="490"/>
                  </a:lnTo>
                  <a:lnTo>
                    <a:pt x="604" y="472"/>
                  </a:lnTo>
                  <a:lnTo>
                    <a:pt x="608" y="456"/>
                  </a:lnTo>
                  <a:lnTo>
                    <a:pt x="610" y="438"/>
                  </a:lnTo>
                  <a:lnTo>
                    <a:pt x="612" y="420"/>
                  </a:lnTo>
                  <a:lnTo>
                    <a:pt x="610" y="402"/>
                  </a:lnTo>
                  <a:lnTo>
                    <a:pt x="608" y="384"/>
                  </a:lnTo>
                  <a:lnTo>
                    <a:pt x="604" y="366"/>
                  </a:lnTo>
                  <a:lnTo>
                    <a:pt x="598" y="348"/>
                  </a:lnTo>
                  <a:lnTo>
                    <a:pt x="590" y="332"/>
                  </a:lnTo>
                  <a:lnTo>
                    <a:pt x="580" y="316"/>
                  </a:lnTo>
                  <a:lnTo>
                    <a:pt x="570" y="300"/>
                  </a:lnTo>
                  <a:lnTo>
                    <a:pt x="556" y="286"/>
                  </a:lnTo>
                  <a:lnTo>
                    <a:pt x="556" y="286"/>
                  </a:lnTo>
                  <a:lnTo>
                    <a:pt x="542" y="274"/>
                  </a:lnTo>
                  <a:lnTo>
                    <a:pt x="528" y="262"/>
                  </a:lnTo>
                  <a:lnTo>
                    <a:pt x="512" y="252"/>
                  </a:lnTo>
                  <a:lnTo>
                    <a:pt x="496" y="246"/>
                  </a:lnTo>
                  <a:lnTo>
                    <a:pt x="478" y="238"/>
                  </a:lnTo>
                  <a:lnTo>
                    <a:pt x="460" y="234"/>
                  </a:lnTo>
                  <a:lnTo>
                    <a:pt x="442" y="232"/>
                  </a:lnTo>
                  <a:lnTo>
                    <a:pt x="424" y="230"/>
                  </a:lnTo>
                  <a:lnTo>
                    <a:pt x="424" y="230"/>
                  </a:lnTo>
                  <a:close/>
                </a:path>
              </a:pathLst>
            </a:custGeom>
            <a:grpFill/>
            <a:ln>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9" name="Freeform 6">
              <a:extLst>
                <a:ext uri="{FF2B5EF4-FFF2-40B4-BE49-F238E27FC236}">
                  <a16:creationId xmlns:a16="http://schemas.microsoft.com/office/drawing/2014/main" id="{81E627CC-5C08-A44D-8496-B81E429F6FB6}"/>
                </a:ext>
              </a:extLst>
            </p:cNvPr>
            <p:cNvSpPr>
              <a:spLocks/>
            </p:cNvSpPr>
            <p:nvPr/>
          </p:nvSpPr>
          <p:spPr bwMode="auto">
            <a:xfrm>
              <a:off x="3574" y="1462"/>
              <a:ext cx="1274" cy="1274"/>
            </a:xfrm>
            <a:custGeom>
              <a:avLst/>
              <a:gdLst>
                <a:gd name="T0" fmla="*/ 1158 w 1274"/>
                <a:gd name="T1" fmla="*/ 1274 h 1274"/>
                <a:gd name="T2" fmla="*/ 1158 w 1274"/>
                <a:gd name="T3" fmla="*/ 1274 h 1274"/>
                <a:gd name="T4" fmla="*/ 1134 w 1274"/>
                <a:gd name="T5" fmla="*/ 1272 h 1274"/>
                <a:gd name="T6" fmla="*/ 1112 w 1274"/>
                <a:gd name="T7" fmla="*/ 1266 h 1274"/>
                <a:gd name="T8" fmla="*/ 1092 w 1274"/>
                <a:gd name="T9" fmla="*/ 1254 h 1274"/>
                <a:gd name="T10" fmla="*/ 1082 w 1274"/>
                <a:gd name="T11" fmla="*/ 1248 h 1274"/>
                <a:gd name="T12" fmla="*/ 1074 w 1274"/>
                <a:gd name="T13" fmla="*/ 1240 h 1274"/>
                <a:gd name="T14" fmla="*/ 34 w 1274"/>
                <a:gd name="T15" fmla="*/ 200 h 1274"/>
                <a:gd name="T16" fmla="*/ 34 w 1274"/>
                <a:gd name="T17" fmla="*/ 200 h 1274"/>
                <a:gd name="T18" fmla="*/ 26 w 1274"/>
                <a:gd name="T19" fmla="*/ 192 h 1274"/>
                <a:gd name="T20" fmla="*/ 20 w 1274"/>
                <a:gd name="T21" fmla="*/ 182 h 1274"/>
                <a:gd name="T22" fmla="*/ 10 w 1274"/>
                <a:gd name="T23" fmla="*/ 162 h 1274"/>
                <a:gd name="T24" fmla="*/ 2 w 1274"/>
                <a:gd name="T25" fmla="*/ 140 h 1274"/>
                <a:gd name="T26" fmla="*/ 0 w 1274"/>
                <a:gd name="T27" fmla="*/ 118 h 1274"/>
                <a:gd name="T28" fmla="*/ 2 w 1274"/>
                <a:gd name="T29" fmla="*/ 94 h 1274"/>
                <a:gd name="T30" fmla="*/ 10 w 1274"/>
                <a:gd name="T31" fmla="*/ 74 h 1274"/>
                <a:gd name="T32" fmla="*/ 20 w 1274"/>
                <a:gd name="T33" fmla="*/ 52 h 1274"/>
                <a:gd name="T34" fmla="*/ 26 w 1274"/>
                <a:gd name="T35" fmla="*/ 44 h 1274"/>
                <a:gd name="T36" fmla="*/ 34 w 1274"/>
                <a:gd name="T37" fmla="*/ 34 h 1274"/>
                <a:gd name="T38" fmla="*/ 34 w 1274"/>
                <a:gd name="T39" fmla="*/ 34 h 1274"/>
                <a:gd name="T40" fmla="*/ 44 w 1274"/>
                <a:gd name="T41" fmla="*/ 26 h 1274"/>
                <a:gd name="T42" fmla="*/ 54 w 1274"/>
                <a:gd name="T43" fmla="*/ 20 h 1274"/>
                <a:gd name="T44" fmla="*/ 74 w 1274"/>
                <a:gd name="T45" fmla="*/ 8 h 1274"/>
                <a:gd name="T46" fmla="*/ 96 w 1274"/>
                <a:gd name="T47" fmla="*/ 2 h 1274"/>
                <a:gd name="T48" fmla="*/ 118 w 1274"/>
                <a:gd name="T49" fmla="*/ 0 h 1274"/>
                <a:gd name="T50" fmla="*/ 140 w 1274"/>
                <a:gd name="T51" fmla="*/ 2 h 1274"/>
                <a:gd name="T52" fmla="*/ 162 w 1274"/>
                <a:gd name="T53" fmla="*/ 8 h 1274"/>
                <a:gd name="T54" fmla="*/ 182 w 1274"/>
                <a:gd name="T55" fmla="*/ 20 h 1274"/>
                <a:gd name="T56" fmla="*/ 192 w 1274"/>
                <a:gd name="T57" fmla="*/ 26 h 1274"/>
                <a:gd name="T58" fmla="*/ 202 w 1274"/>
                <a:gd name="T59" fmla="*/ 34 h 1274"/>
                <a:gd name="T60" fmla="*/ 1240 w 1274"/>
                <a:gd name="T61" fmla="*/ 1074 h 1274"/>
                <a:gd name="T62" fmla="*/ 1240 w 1274"/>
                <a:gd name="T63" fmla="*/ 1074 h 1274"/>
                <a:gd name="T64" fmla="*/ 1248 w 1274"/>
                <a:gd name="T65" fmla="*/ 1082 h 1274"/>
                <a:gd name="T66" fmla="*/ 1256 w 1274"/>
                <a:gd name="T67" fmla="*/ 1092 h 1274"/>
                <a:gd name="T68" fmla="*/ 1266 w 1274"/>
                <a:gd name="T69" fmla="*/ 1112 h 1274"/>
                <a:gd name="T70" fmla="*/ 1272 w 1274"/>
                <a:gd name="T71" fmla="*/ 1134 h 1274"/>
                <a:gd name="T72" fmla="*/ 1274 w 1274"/>
                <a:gd name="T73" fmla="*/ 1156 h 1274"/>
                <a:gd name="T74" fmla="*/ 1272 w 1274"/>
                <a:gd name="T75" fmla="*/ 1178 h 1274"/>
                <a:gd name="T76" fmla="*/ 1266 w 1274"/>
                <a:gd name="T77" fmla="*/ 1200 h 1274"/>
                <a:gd name="T78" fmla="*/ 1256 w 1274"/>
                <a:gd name="T79" fmla="*/ 1222 h 1274"/>
                <a:gd name="T80" fmla="*/ 1248 w 1274"/>
                <a:gd name="T81" fmla="*/ 1230 h 1274"/>
                <a:gd name="T82" fmla="*/ 1240 w 1274"/>
                <a:gd name="T83" fmla="*/ 1240 h 1274"/>
                <a:gd name="T84" fmla="*/ 1240 w 1274"/>
                <a:gd name="T85" fmla="*/ 1240 h 1274"/>
                <a:gd name="T86" fmla="*/ 1232 w 1274"/>
                <a:gd name="T87" fmla="*/ 1248 h 1274"/>
                <a:gd name="T88" fmla="*/ 1222 w 1274"/>
                <a:gd name="T89" fmla="*/ 1254 h 1274"/>
                <a:gd name="T90" fmla="*/ 1202 w 1274"/>
                <a:gd name="T91" fmla="*/ 1266 h 1274"/>
                <a:gd name="T92" fmla="*/ 1180 w 1274"/>
                <a:gd name="T93" fmla="*/ 1272 h 1274"/>
                <a:gd name="T94" fmla="*/ 1158 w 1274"/>
                <a:gd name="T95" fmla="*/ 1274 h 1274"/>
                <a:gd name="T96" fmla="*/ 1158 w 1274"/>
                <a:gd name="T97" fmla="*/ 1274 h 1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74" h="1274">
                  <a:moveTo>
                    <a:pt x="1158" y="1274"/>
                  </a:moveTo>
                  <a:lnTo>
                    <a:pt x="1158" y="1274"/>
                  </a:lnTo>
                  <a:lnTo>
                    <a:pt x="1134" y="1272"/>
                  </a:lnTo>
                  <a:lnTo>
                    <a:pt x="1112" y="1266"/>
                  </a:lnTo>
                  <a:lnTo>
                    <a:pt x="1092" y="1254"/>
                  </a:lnTo>
                  <a:lnTo>
                    <a:pt x="1082" y="1248"/>
                  </a:lnTo>
                  <a:lnTo>
                    <a:pt x="1074" y="1240"/>
                  </a:lnTo>
                  <a:lnTo>
                    <a:pt x="34" y="200"/>
                  </a:lnTo>
                  <a:lnTo>
                    <a:pt x="34" y="200"/>
                  </a:lnTo>
                  <a:lnTo>
                    <a:pt x="26" y="192"/>
                  </a:lnTo>
                  <a:lnTo>
                    <a:pt x="20" y="182"/>
                  </a:lnTo>
                  <a:lnTo>
                    <a:pt x="10" y="162"/>
                  </a:lnTo>
                  <a:lnTo>
                    <a:pt x="2" y="140"/>
                  </a:lnTo>
                  <a:lnTo>
                    <a:pt x="0" y="118"/>
                  </a:lnTo>
                  <a:lnTo>
                    <a:pt x="2" y="94"/>
                  </a:lnTo>
                  <a:lnTo>
                    <a:pt x="10" y="74"/>
                  </a:lnTo>
                  <a:lnTo>
                    <a:pt x="20" y="52"/>
                  </a:lnTo>
                  <a:lnTo>
                    <a:pt x="26" y="44"/>
                  </a:lnTo>
                  <a:lnTo>
                    <a:pt x="34" y="34"/>
                  </a:lnTo>
                  <a:lnTo>
                    <a:pt x="34" y="34"/>
                  </a:lnTo>
                  <a:lnTo>
                    <a:pt x="44" y="26"/>
                  </a:lnTo>
                  <a:lnTo>
                    <a:pt x="54" y="20"/>
                  </a:lnTo>
                  <a:lnTo>
                    <a:pt x="74" y="8"/>
                  </a:lnTo>
                  <a:lnTo>
                    <a:pt x="96" y="2"/>
                  </a:lnTo>
                  <a:lnTo>
                    <a:pt x="118" y="0"/>
                  </a:lnTo>
                  <a:lnTo>
                    <a:pt x="140" y="2"/>
                  </a:lnTo>
                  <a:lnTo>
                    <a:pt x="162" y="8"/>
                  </a:lnTo>
                  <a:lnTo>
                    <a:pt x="182" y="20"/>
                  </a:lnTo>
                  <a:lnTo>
                    <a:pt x="192" y="26"/>
                  </a:lnTo>
                  <a:lnTo>
                    <a:pt x="202" y="34"/>
                  </a:lnTo>
                  <a:lnTo>
                    <a:pt x="1240" y="1074"/>
                  </a:lnTo>
                  <a:lnTo>
                    <a:pt x="1240" y="1074"/>
                  </a:lnTo>
                  <a:lnTo>
                    <a:pt x="1248" y="1082"/>
                  </a:lnTo>
                  <a:lnTo>
                    <a:pt x="1256" y="1092"/>
                  </a:lnTo>
                  <a:lnTo>
                    <a:pt x="1266" y="1112"/>
                  </a:lnTo>
                  <a:lnTo>
                    <a:pt x="1272" y="1134"/>
                  </a:lnTo>
                  <a:lnTo>
                    <a:pt x="1274" y="1156"/>
                  </a:lnTo>
                  <a:lnTo>
                    <a:pt x="1272" y="1178"/>
                  </a:lnTo>
                  <a:lnTo>
                    <a:pt x="1266" y="1200"/>
                  </a:lnTo>
                  <a:lnTo>
                    <a:pt x="1256" y="1222"/>
                  </a:lnTo>
                  <a:lnTo>
                    <a:pt x="1248" y="1230"/>
                  </a:lnTo>
                  <a:lnTo>
                    <a:pt x="1240" y="1240"/>
                  </a:lnTo>
                  <a:lnTo>
                    <a:pt x="1240" y="1240"/>
                  </a:lnTo>
                  <a:lnTo>
                    <a:pt x="1232" y="1248"/>
                  </a:lnTo>
                  <a:lnTo>
                    <a:pt x="1222" y="1254"/>
                  </a:lnTo>
                  <a:lnTo>
                    <a:pt x="1202" y="1266"/>
                  </a:lnTo>
                  <a:lnTo>
                    <a:pt x="1180" y="1272"/>
                  </a:lnTo>
                  <a:lnTo>
                    <a:pt x="1158" y="1274"/>
                  </a:lnTo>
                  <a:lnTo>
                    <a:pt x="1158" y="1274"/>
                  </a:lnTo>
                  <a:close/>
                </a:path>
              </a:pathLst>
            </a:custGeom>
            <a:grpFill/>
            <a:ln>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0" name="Freeform 7">
              <a:extLst>
                <a:ext uri="{FF2B5EF4-FFF2-40B4-BE49-F238E27FC236}">
                  <a16:creationId xmlns:a16="http://schemas.microsoft.com/office/drawing/2014/main" id="{D996A5B5-3411-6040-A59A-47E248593588}"/>
                </a:ext>
              </a:extLst>
            </p:cNvPr>
            <p:cNvSpPr>
              <a:spLocks/>
            </p:cNvSpPr>
            <p:nvPr/>
          </p:nvSpPr>
          <p:spPr bwMode="auto">
            <a:xfrm>
              <a:off x="3142" y="1894"/>
              <a:ext cx="1274" cy="1274"/>
            </a:xfrm>
            <a:custGeom>
              <a:avLst/>
              <a:gdLst>
                <a:gd name="T0" fmla="*/ 1156 w 1274"/>
                <a:gd name="T1" fmla="*/ 1274 h 1274"/>
                <a:gd name="T2" fmla="*/ 1156 w 1274"/>
                <a:gd name="T3" fmla="*/ 1274 h 1274"/>
                <a:gd name="T4" fmla="*/ 1134 w 1274"/>
                <a:gd name="T5" fmla="*/ 1272 h 1274"/>
                <a:gd name="T6" fmla="*/ 1112 w 1274"/>
                <a:gd name="T7" fmla="*/ 1266 h 1274"/>
                <a:gd name="T8" fmla="*/ 1092 w 1274"/>
                <a:gd name="T9" fmla="*/ 1256 h 1274"/>
                <a:gd name="T10" fmla="*/ 1082 w 1274"/>
                <a:gd name="T11" fmla="*/ 1248 h 1274"/>
                <a:gd name="T12" fmla="*/ 1074 w 1274"/>
                <a:gd name="T13" fmla="*/ 1240 h 1274"/>
                <a:gd name="T14" fmla="*/ 34 w 1274"/>
                <a:gd name="T15" fmla="*/ 202 h 1274"/>
                <a:gd name="T16" fmla="*/ 34 w 1274"/>
                <a:gd name="T17" fmla="*/ 202 h 1274"/>
                <a:gd name="T18" fmla="*/ 26 w 1274"/>
                <a:gd name="T19" fmla="*/ 192 h 1274"/>
                <a:gd name="T20" fmla="*/ 20 w 1274"/>
                <a:gd name="T21" fmla="*/ 182 h 1274"/>
                <a:gd name="T22" fmla="*/ 8 w 1274"/>
                <a:gd name="T23" fmla="*/ 162 h 1274"/>
                <a:gd name="T24" fmla="*/ 2 w 1274"/>
                <a:gd name="T25" fmla="*/ 140 h 1274"/>
                <a:gd name="T26" fmla="*/ 0 w 1274"/>
                <a:gd name="T27" fmla="*/ 118 h 1274"/>
                <a:gd name="T28" fmla="*/ 2 w 1274"/>
                <a:gd name="T29" fmla="*/ 96 h 1274"/>
                <a:gd name="T30" fmla="*/ 8 w 1274"/>
                <a:gd name="T31" fmla="*/ 74 h 1274"/>
                <a:gd name="T32" fmla="*/ 20 w 1274"/>
                <a:gd name="T33" fmla="*/ 54 h 1274"/>
                <a:gd name="T34" fmla="*/ 26 w 1274"/>
                <a:gd name="T35" fmla="*/ 44 h 1274"/>
                <a:gd name="T36" fmla="*/ 34 w 1274"/>
                <a:gd name="T37" fmla="*/ 34 h 1274"/>
                <a:gd name="T38" fmla="*/ 34 w 1274"/>
                <a:gd name="T39" fmla="*/ 34 h 1274"/>
                <a:gd name="T40" fmla="*/ 44 w 1274"/>
                <a:gd name="T41" fmla="*/ 26 h 1274"/>
                <a:gd name="T42" fmla="*/ 52 w 1274"/>
                <a:gd name="T43" fmla="*/ 20 h 1274"/>
                <a:gd name="T44" fmla="*/ 74 w 1274"/>
                <a:gd name="T45" fmla="*/ 10 h 1274"/>
                <a:gd name="T46" fmla="*/ 96 w 1274"/>
                <a:gd name="T47" fmla="*/ 2 h 1274"/>
                <a:gd name="T48" fmla="*/ 118 w 1274"/>
                <a:gd name="T49" fmla="*/ 0 h 1274"/>
                <a:gd name="T50" fmla="*/ 140 w 1274"/>
                <a:gd name="T51" fmla="*/ 2 h 1274"/>
                <a:gd name="T52" fmla="*/ 162 w 1274"/>
                <a:gd name="T53" fmla="*/ 10 h 1274"/>
                <a:gd name="T54" fmla="*/ 182 w 1274"/>
                <a:gd name="T55" fmla="*/ 20 h 1274"/>
                <a:gd name="T56" fmla="*/ 192 w 1274"/>
                <a:gd name="T57" fmla="*/ 26 h 1274"/>
                <a:gd name="T58" fmla="*/ 200 w 1274"/>
                <a:gd name="T59" fmla="*/ 34 h 1274"/>
                <a:gd name="T60" fmla="*/ 1240 w 1274"/>
                <a:gd name="T61" fmla="*/ 1074 h 1274"/>
                <a:gd name="T62" fmla="*/ 1240 w 1274"/>
                <a:gd name="T63" fmla="*/ 1074 h 1274"/>
                <a:gd name="T64" fmla="*/ 1248 w 1274"/>
                <a:gd name="T65" fmla="*/ 1082 h 1274"/>
                <a:gd name="T66" fmla="*/ 1254 w 1274"/>
                <a:gd name="T67" fmla="*/ 1092 h 1274"/>
                <a:gd name="T68" fmla="*/ 1266 w 1274"/>
                <a:gd name="T69" fmla="*/ 1112 h 1274"/>
                <a:gd name="T70" fmla="*/ 1272 w 1274"/>
                <a:gd name="T71" fmla="*/ 1134 h 1274"/>
                <a:gd name="T72" fmla="*/ 1274 w 1274"/>
                <a:gd name="T73" fmla="*/ 1156 h 1274"/>
                <a:gd name="T74" fmla="*/ 1272 w 1274"/>
                <a:gd name="T75" fmla="*/ 1180 h 1274"/>
                <a:gd name="T76" fmla="*/ 1266 w 1274"/>
                <a:gd name="T77" fmla="*/ 1202 h 1274"/>
                <a:gd name="T78" fmla="*/ 1254 w 1274"/>
                <a:gd name="T79" fmla="*/ 1222 h 1274"/>
                <a:gd name="T80" fmla="*/ 1248 w 1274"/>
                <a:gd name="T81" fmla="*/ 1232 h 1274"/>
                <a:gd name="T82" fmla="*/ 1240 w 1274"/>
                <a:gd name="T83" fmla="*/ 1240 h 1274"/>
                <a:gd name="T84" fmla="*/ 1240 w 1274"/>
                <a:gd name="T85" fmla="*/ 1240 h 1274"/>
                <a:gd name="T86" fmla="*/ 1230 w 1274"/>
                <a:gd name="T87" fmla="*/ 1248 h 1274"/>
                <a:gd name="T88" fmla="*/ 1222 w 1274"/>
                <a:gd name="T89" fmla="*/ 1256 h 1274"/>
                <a:gd name="T90" fmla="*/ 1200 w 1274"/>
                <a:gd name="T91" fmla="*/ 1266 h 1274"/>
                <a:gd name="T92" fmla="*/ 1178 w 1274"/>
                <a:gd name="T93" fmla="*/ 1272 h 1274"/>
                <a:gd name="T94" fmla="*/ 1156 w 1274"/>
                <a:gd name="T95" fmla="*/ 1274 h 1274"/>
                <a:gd name="T96" fmla="*/ 1156 w 1274"/>
                <a:gd name="T97" fmla="*/ 1274 h 1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74" h="1274">
                  <a:moveTo>
                    <a:pt x="1156" y="1274"/>
                  </a:moveTo>
                  <a:lnTo>
                    <a:pt x="1156" y="1274"/>
                  </a:lnTo>
                  <a:lnTo>
                    <a:pt x="1134" y="1272"/>
                  </a:lnTo>
                  <a:lnTo>
                    <a:pt x="1112" y="1266"/>
                  </a:lnTo>
                  <a:lnTo>
                    <a:pt x="1092" y="1256"/>
                  </a:lnTo>
                  <a:lnTo>
                    <a:pt x="1082" y="1248"/>
                  </a:lnTo>
                  <a:lnTo>
                    <a:pt x="1074" y="1240"/>
                  </a:lnTo>
                  <a:lnTo>
                    <a:pt x="34" y="202"/>
                  </a:lnTo>
                  <a:lnTo>
                    <a:pt x="34" y="202"/>
                  </a:lnTo>
                  <a:lnTo>
                    <a:pt x="26" y="192"/>
                  </a:lnTo>
                  <a:lnTo>
                    <a:pt x="20" y="182"/>
                  </a:lnTo>
                  <a:lnTo>
                    <a:pt x="8" y="162"/>
                  </a:lnTo>
                  <a:lnTo>
                    <a:pt x="2" y="140"/>
                  </a:lnTo>
                  <a:lnTo>
                    <a:pt x="0" y="118"/>
                  </a:lnTo>
                  <a:lnTo>
                    <a:pt x="2" y="96"/>
                  </a:lnTo>
                  <a:lnTo>
                    <a:pt x="8" y="74"/>
                  </a:lnTo>
                  <a:lnTo>
                    <a:pt x="20" y="54"/>
                  </a:lnTo>
                  <a:lnTo>
                    <a:pt x="26" y="44"/>
                  </a:lnTo>
                  <a:lnTo>
                    <a:pt x="34" y="34"/>
                  </a:lnTo>
                  <a:lnTo>
                    <a:pt x="34" y="34"/>
                  </a:lnTo>
                  <a:lnTo>
                    <a:pt x="44" y="26"/>
                  </a:lnTo>
                  <a:lnTo>
                    <a:pt x="52" y="20"/>
                  </a:lnTo>
                  <a:lnTo>
                    <a:pt x="74" y="10"/>
                  </a:lnTo>
                  <a:lnTo>
                    <a:pt x="96" y="2"/>
                  </a:lnTo>
                  <a:lnTo>
                    <a:pt x="118" y="0"/>
                  </a:lnTo>
                  <a:lnTo>
                    <a:pt x="140" y="2"/>
                  </a:lnTo>
                  <a:lnTo>
                    <a:pt x="162" y="10"/>
                  </a:lnTo>
                  <a:lnTo>
                    <a:pt x="182" y="20"/>
                  </a:lnTo>
                  <a:lnTo>
                    <a:pt x="192" y="26"/>
                  </a:lnTo>
                  <a:lnTo>
                    <a:pt x="200" y="34"/>
                  </a:lnTo>
                  <a:lnTo>
                    <a:pt x="1240" y="1074"/>
                  </a:lnTo>
                  <a:lnTo>
                    <a:pt x="1240" y="1074"/>
                  </a:lnTo>
                  <a:lnTo>
                    <a:pt x="1248" y="1082"/>
                  </a:lnTo>
                  <a:lnTo>
                    <a:pt x="1254" y="1092"/>
                  </a:lnTo>
                  <a:lnTo>
                    <a:pt x="1266" y="1112"/>
                  </a:lnTo>
                  <a:lnTo>
                    <a:pt x="1272" y="1134"/>
                  </a:lnTo>
                  <a:lnTo>
                    <a:pt x="1274" y="1156"/>
                  </a:lnTo>
                  <a:lnTo>
                    <a:pt x="1272" y="1180"/>
                  </a:lnTo>
                  <a:lnTo>
                    <a:pt x="1266" y="1202"/>
                  </a:lnTo>
                  <a:lnTo>
                    <a:pt x="1254" y="1222"/>
                  </a:lnTo>
                  <a:lnTo>
                    <a:pt x="1248" y="1232"/>
                  </a:lnTo>
                  <a:lnTo>
                    <a:pt x="1240" y="1240"/>
                  </a:lnTo>
                  <a:lnTo>
                    <a:pt x="1240" y="1240"/>
                  </a:lnTo>
                  <a:lnTo>
                    <a:pt x="1230" y="1248"/>
                  </a:lnTo>
                  <a:lnTo>
                    <a:pt x="1222" y="1256"/>
                  </a:lnTo>
                  <a:lnTo>
                    <a:pt x="1200" y="1266"/>
                  </a:lnTo>
                  <a:lnTo>
                    <a:pt x="1178" y="1272"/>
                  </a:lnTo>
                  <a:lnTo>
                    <a:pt x="1156" y="1274"/>
                  </a:lnTo>
                  <a:lnTo>
                    <a:pt x="1156" y="1274"/>
                  </a:lnTo>
                  <a:close/>
                </a:path>
              </a:pathLst>
            </a:custGeom>
            <a:grpFill/>
            <a:ln>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1" name="Freeform 8">
              <a:extLst>
                <a:ext uri="{FF2B5EF4-FFF2-40B4-BE49-F238E27FC236}">
                  <a16:creationId xmlns:a16="http://schemas.microsoft.com/office/drawing/2014/main" id="{9C36B85A-DF6A-0C4F-89D0-1B7394D3A188}"/>
                </a:ext>
              </a:extLst>
            </p:cNvPr>
            <p:cNvSpPr>
              <a:spLocks noEditPoints="1"/>
            </p:cNvSpPr>
            <p:nvPr/>
          </p:nvSpPr>
          <p:spPr bwMode="auto">
            <a:xfrm>
              <a:off x="1704" y="24"/>
              <a:ext cx="4272" cy="4272"/>
            </a:xfrm>
            <a:custGeom>
              <a:avLst/>
              <a:gdLst>
                <a:gd name="T0" fmla="*/ 2358 w 4272"/>
                <a:gd name="T1" fmla="*/ 4272 h 4272"/>
                <a:gd name="T2" fmla="*/ 2358 w 4272"/>
                <a:gd name="T3" fmla="*/ 4272 h 4272"/>
                <a:gd name="T4" fmla="*/ 2334 w 4272"/>
                <a:gd name="T5" fmla="*/ 4270 h 4272"/>
                <a:gd name="T6" fmla="*/ 2312 w 4272"/>
                <a:gd name="T7" fmla="*/ 4264 h 4272"/>
                <a:gd name="T8" fmla="*/ 2292 w 4272"/>
                <a:gd name="T9" fmla="*/ 4252 h 4272"/>
                <a:gd name="T10" fmla="*/ 2282 w 4272"/>
                <a:gd name="T11" fmla="*/ 4246 h 4272"/>
                <a:gd name="T12" fmla="*/ 2274 w 4272"/>
                <a:gd name="T13" fmla="*/ 4238 h 4272"/>
                <a:gd name="T14" fmla="*/ 34 w 4272"/>
                <a:gd name="T15" fmla="*/ 1998 h 4272"/>
                <a:gd name="T16" fmla="*/ 34 w 4272"/>
                <a:gd name="T17" fmla="*/ 1998 h 4272"/>
                <a:gd name="T18" fmla="*/ 20 w 4272"/>
                <a:gd name="T19" fmla="*/ 1980 h 4272"/>
                <a:gd name="T20" fmla="*/ 8 w 4272"/>
                <a:gd name="T21" fmla="*/ 1960 h 4272"/>
                <a:gd name="T22" fmla="*/ 2 w 4272"/>
                <a:gd name="T23" fmla="*/ 1938 h 4272"/>
                <a:gd name="T24" fmla="*/ 0 w 4272"/>
                <a:gd name="T25" fmla="*/ 1914 h 4272"/>
                <a:gd name="T26" fmla="*/ 0 w 4272"/>
                <a:gd name="T27" fmla="*/ 118 h 4272"/>
                <a:gd name="T28" fmla="*/ 0 w 4272"/>
                <a:gd name="T29" fmla="*/ 118 h 4272"/>
                <a:gd name="T30" fmla="*/ 0 w 4272"/>
                <a:gd name="T31" fmla="*/ 106 h 4272"/>
                <a:gd name="T32" fmla="*/ 2 w 4272"/>
                <a:gd name="T33" fmla="*/ 94 h 4272"/>
                <a:gd name="T34" fmla="*/ 10 w 4272"/>
                <a:gd name="T35" fmla="*/ 72 h 4272"/>
                <a:gd name="T36" fmla="*/ 20 w 4272"/>
                <a:gd name="T37" fmla="*/ 52 h 4272"/>
                <a:gd name="T38" fmla="*/ 34 w 4272"/>
                <a:gd name="T39" fmla="*/ 34 h 4272"/>
                <a:gd name="T40" fmla="*/ 52 w 4272"/>
                <a:gd name="T41" fmla="*/ 20 h 4272"/>
                <a:gd name="T42" fmla="*/ 72 w 4272"/>
                <a:gd name="T43" fmla="*/ 10 h 4272"/>
                <a:gd name="T44" fmla="*/ 94 w 4272"/>
                <a:gd name="T45" fmla="*/ 2 h 4272"/>
                <a:gd name="T46" fmla="*/ 106 w 4272"/>
                <a:gd name="T47" fmla="*/ 0 h 4272"/>
                <a:gd name="T48" fmla="*/ 118 w 4272"/>
                <a:gd name="T49" fmla="*/ 0 h 4272"/>
                <a:gd name="T50" fmla="*/ 1916 w 4272"/>
                <a:gd name="T51" fmla="*/ 0 h 4272"/>
                <a:gd name="T52" fmla="*/ 1916 w 4272"/>
                <a:gd name="T53" fmla="*/ 0 h 4272"/>
                <a:gd name="T54" fmla="*/ 1938 w 4272"/>
                <a:gd name="T55" fmla="*/ 2 h 4272"/>
                <a:gd name="T56" fmla="*/ 1960 w 4272"/>
                <a:gd name="T57" fmla="*/ 8 h 4272"/>
                <a:gd name="T58" fmla="*/ 1980 w 4272"/>
                <a:gd name="T59" fmla="*/ 20 h 4272"/>
                <a:gd name="T60" fmla="*/ 1998 w 4272"/>
                <a:gd name="T61" fmla="*/ 34 h 4272"/>
                <a:gd name="T62" fmla="*/ 4238 w 4272"/>
                <a:gd name="T63" fmla="*/ 2274 h 4272"/>
                <a:gd name="T64" fmla="*/ 4238 w 4272"/>
                <a:gd name="T65" fmla="*/ 2274 h 4272"/>
                <a:gd name="T66" fmla="*/ 4246 w 4272"/>
                <a:gd name="T67" fmla="*/ 2282 h 4272"/>
                <a:gd name="T68" fmla="*/ 4252 w 4272"/>
                <a:gd name="T69" fmla="*/ 2292 h 4272"/>
                <a:gd name="T70" fmla="*/ 4264 w 4272"/>
                <a:gd name="T71" fmla="*/ 2312 h 4272"/>
                <a:gd name="T72" fmla="*/ 4270 w 4272"/>
                <a:gd name="T73" fmla="*/ 2334 h 4272"/>
                <a:gd name="T74" fmla="*/ 4272 w 4272"/>
                <a:gd name="T75" fmla="*/ 2356 h 4272"/>
                <a:gd name="T76" fmla="*/ 4270 w 4272"/>
                <a:gd name="T77" fmla="*/ 2380 h 4272"/>
                <a:gd name="T78" fmla="*/ 4264 w 4272"/>
                <a:gd name="T79" fmla="*/ 2402 h 4272"/>
                <a:gd name="T80" fmla="*/ 4252 w 4272"/>
                <a:gd name="T81" fmla="*/ 2422 h 4272"/>
                <a:gd name="T82" fmla="*/ 4246 w 4272"/>
                <a:gd name="T83" fmla="*/ 2432 h 4272"/>
                <a:gd name="T84" fmla="*/ 4238 w 4272"/>
                <a:gd name="T85" fmla="*/ 2440 h 4272"/>
                <a:gd name="T86" fmla="*/ 2440 w 4272"/>
                <a:gd name="T87" fmla="*/ 4238 h 4272"/>
                <a:gd name="T88" fmla="*/ 2440 w 4272"/>
                <a:gd name="T89" fmla="*/ 4238 h 4272"/>
                <a:gd name="T90" fmla="*/ 2432 w 4272"/>
                <a:gd name="T91" fmla="*/ 4246 h 4272"/>
                <a:gd name="T92" fmla="*/ 2422 w 4272"/>
                <a:gd name="T93" fmla="*/ 4252 h 4272"/>
                <a:gd name="T94" fmla="*/ 2402 w 4272"/>
                <a:gd name="T95" fmla="*/ 4264 h 4272"/>
                <a:gd name="T96" fmla="*/ 2380 w 4272"/>
                <a:gd name="T97" fmla="*/ 4270 h 4272"/>
                <a:gd name="T98" fmla="*/ 2358 w 4272"/>
                <a:gd name="T99" fmla="*/ 4272 h 4272"/>
                <a:gd name="T100" fmla="*/ 2358 w 4272"/>
                <a:gd name="T101" fmla="*/ 4272 h 4272"/>
                <a:gd name="T102" fmla="*/ 236 w 4272"/>
                <a:gd name="T103" fmla="*/ 1866 h 4272"/>
                <a:gd name="T104" fmla="*/ 2358 w 4272"/>
                <a:gd name="T105" fmla="*/ 3988 h 4272"/>
                <a:gd name="T106" fmla="*/ 3988 w 4272"/>
                <a:gd name="T107" fmla="*/ 2356 h 4272"/>
                <a:gd name="T108" fmla="*/ 1866 w 4272"/>
                <a:gd name="T109" fmla="*/ 236 h 4272"/>
                <a:gd name="T110" fmla="*/ 236 w 4272"/>
                <a:gd name="T111" fmla="*/ 236 h 4272"/>
                <a:gd name="T112" fmla="*/ 236 w 4272"/>
                <a:gd name="T113" fmla="*/ 1866 h 4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272" h="4272">
                  <a:moveTo>
                    <a:pt x="2358" y="4272"/>
                  </a:moveTo>
                  <a:lnTo>
                    <a:pt x="2358" y="4272"/>
                  </a:lnTo>
                  <a:lnTo>
                    <a:pt x="2334" y="4270"/>
                  </a:lnTo>
                  <a:lnTo>
                    <a:pt x="2312" y="4264"/>
                  </a:lnTo>
                  <a:lnTo>
                    <a:pt x="2292" y="4252"/>
                  </a:lnTo>
                  <a:lnTo>
                    <a:pt x="2282" y="4246"/>
                  </a:lnTo>
                  <a:lnTo>
                    <a:pt x="2274" y="4238"/>
                  </a:lnTo>
                  <a:lnTo>
                    <a:pt x="34" y="1998"/>
                  </a:lnTo>
                  <a:lnTo>
                    <a:pt x="34" y="1998"/>
                  </a:lnTo>
                  <a:lnTo>
                    <a:pt x="20" y="1980"/>
                  </a:lnTo>
                  <a:lnTo>
                    <a:pt x="8" y="1960"/>
                  </a:lnTo>
                  <a:lnTo>
                    <a:pt x="2" y="1938"/>
                  </a:lnTo>
                  <a:lnTo>
                    <a:pt x="0" y="1914"/>
                  </a:lnTo>
                  <a:lnTo>
                    <a:pt x="0" y="118"/>
                  </a:lnTo>
                  <a:lnTo>
                    <a:pt x="0" y="118"/>
                  </a:lnTo>
                  <a:lnTo>
                    <a:pt x="0" y="106"/>
                  </a:lnTo>
                  <a:lnTo>
                    <a:pt x="2" y="94"/>
                  </a:lnTo>
                  <a:lnTo>
                    <a:pt x="10" y="72"/>
                  </a:lnTo>
                  <a:lnTo>
                    <a:pt x="20" y="52"/>
                  </a:lnTo>
                  <a:lnTo>
                    <a:pt x="34" y="34"/>
                  </a:lnTo>
                  <a:lnTo>
                    <a:pt x="52" y="20"/>
                  </a:lnTo>
                  <a:lnTo>
                    <a:pt x="72" y="10"/>
                  </a:lnTo>
                  <a:lnTo>
                    <a:pt x="94" y="2"/>
                  </a:lnTo>
                  <a:lnTo>
                    <a:pt x="106" y="0"/>
                  </a:lnTo>
                  <a:lnTo>
                    <a:pt x="118" y="0"/>
                  </a:lnTo>
                  <a:lnTo>
                    <a:pt x="1916" y="0"/>
                  </a:lnTo>
                  <a:lnTo>
                    <a:pt x="1916" y="0"/>
                  </a:lnTo>
                  <a:lnTo>
                    <a:pt x="1938" y="2"/>
                  </a:lnTo>
                  <a:lnTo>
                    <a:pt x="1960" y="8"/>
                  </a:lnTo>
                  <a:lnTo>
                    <a:pt x="1980" y="20"/>
                  </a:lnTo>
                  <a:lnTo>
                    <a:pt x="1998" y="34"/>
                  </a:lnTo>
                  <a:lnTo>
                    <a:pt x="4238" y="2274"/>
                  </a:lnTo>
                  <a:lnTo>
                    <a:pt x="4238" y="2274"/>
                  </a:lnTo>
                  <a:lnTo>
                    <a:pt x="4246" y="2282"/>
                  </a:lnTo>
                  <a:lnTo>
                    <a:pt x="4252" y="2292"/>
                  </a:lnTo>
                  <a:lnTo>
                    <a:pt x="4264" y="2312"/>
                  </a:lnTo>
                  <a:lnTo>
                    <a:pt x="4270" y="2334"/>
                  </a:lnTo>
                  <a:lnTo>
                    <a:pt x="4272" y="2356"/>
                  </a:lnTo>
                  <a:lnTo>
                    <a:pt x="4270" y="2380"/>
                  </a:lnTo>
                  <a:lnTo>
                    <a:pt x="4264" y="2402"/>
                  </a:lnTo>
                  <a:lnTo>
                    <a:pt x="4252" y="2422"/>
                  </a:lnTo>
                  <a:lnTo>
                    <a:pt x="4246" y="2432"/>
                  </a:lnTo>
                  <a:lnTo>
                    <a:pt x="4238" y="2440"/>
                  </a:lnTo>
                  <a:lnTo>
                    <a:pt x="2440" y="4238"/>
                  </a:lnTo>
                  <a:lnTo>
                    <a:pt x="2440" y="4238"/>
                  </a:lnTo>
                  <a:lnTo>
                    <a:pt x="2432" y="4246"/>
                  </a:lnTo>
                  <a:lnTo>
                    <a:pt x="2422" y="4252"/>
                  </a:lnTo>
                  <a:lnTo>
                    <a:pt x="2402" y="4264"/>
                  </a:lnTo>
                  <a:lnTo>
                    <a:pt x="2380" y="4270"/>
                  </a:lnTo>
                  <a:lnTo>
                    <a:pt x="2358" y="4272"/>
                  </a:lnTo>
                  <a:lnTo>
                    <a:pt x="2358" y="4272"/>
                  </a:lnTo>
                  <a:close/>
                  <a:moveTo>
                    <a:pt x="236" y="1866"/>
                  </a:moveTo>
                  <a:lnTo>
                    <a:pt x="2358" y="3988"/>
                  </a:lnTo>
                  <a:lnTo>
                    <a:pt x="3988" y="2356"/>
                  </a:lnTo>
                  <a:lnTo>
                    <a:pt x="1866" y="236"/>
                  </a:lnTo>
                  <a:lnTo>
                    <a:pt x="236" y="236"/>
                  </a:lnTo>
                  <a:lnTo>
                    <a:pt x="236" y="1866"/>
                  </a:lnTo>
                  <a:close/>
                </a:path>
              </a:pathLst>
            </a:custGeom>
            <a:grpFill/>
            <a:ln>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15" name="Group 114">
            <a:extLst>
              <a:ext uri="{FF2B5EF4-FFF2-40B4-BE49-F238E27FC236}">
                <a16:creationId xmlns:a16="http://schemas.microsoft.com/office/drawing/2014/main" id="{90146183-1FAA-0440-B60D-31945DF971F2}"/>
              </a:ext>
            </a:extLst>
          </p:cNvPr>
          <p:cNvGrpSpPr/>
          <p:nvPr/>
        </p:nvGrpSpPr>
        <p:grpSpPr>
          <a:xfrm>
            <a:off x="335836" y="4565757"/>
            <a:ext cx="2740339" cy="1506896"/>
            <a:chOff x="345760" y="2371804"/>
            <a:chExt cx="2740339" cy="1506896"/>
          </a:xfrm>
        </p:grpSpPr>
        <p:grpSp>
          <p:nvGrpSpPr>
            <p:cNvPr id="116" name="Group 115">
              <a:extLst>
                <a:ext uri="{FF2B5EF4-FFF2-40B4-BE49-F238E27FC236}">
                  <a16:creationId xmlns:a16="http://schemas.microsoft.com/office/drawing/2014/main" id="{34B6AB91-9099-4445-A322-C35EDA63F42B}"/>
                </a:ext>
              </a:extLst>
            </p:cNvPr>
            <p:cNvGrpSpPr/>
            <p:nvPr/>
          </p:nvGrpSpPr>
          <p:grpSpPr>
            <a:xfrm>
              <a:off x="361532" y="2371804"/>
              <a:ext cx="2724567" cy="571500"/>
              <a:chOff x="360363" y="1709738"/>
              <a:chExt cx="5640385" cy="571500"/>
            </a:xfrm>
          </p:grpSpPr>
          <p:sp>
            <p:nvSpPr>
              <p:cNvPr id="127" name="Rectangle 126">
                <a:extLst>
                  <a:ext uri="{FF2B5EF4-FFF2-40B4-BE49-F238E27FC236}">
                    <a16:creationId xmlns:a16="http://schemas.microsoft.com/office/drawing/2014/main" id="{2F628C76-9E1A-5846-B28C-51F2686CE8B9}"/>
                  </a:ext>
                </a:extLst>
              </p:cNvPr>
              <p:cNvSpPr/>
              <p:nvPr/>
            </p:nvSpPr>
            <p:spPr>
              <a:xfrm>
                <a:off x="1537067" y="1709738"/>
                <a:ext cx="4463681" cy="571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91440" bIns="0" numCol="1" spcCol="0" rtlCol="0" fromWordArt="0" anchor="ctr" anchorCtr="0" forceAA="0" compatLnSpc="1">
                <a:prstTxWarp prst="textNoShape">
                  <a:avLst/>
                </a:prstTxWarp>
                <a:noAutofit/>
              </a:bodyPr>
              <a:lstStyle/>
              <a:p>
                <a:pPr fontAlgn="t"/>
                <a:r>
                  <a:rPr lang="en-US" sz="1600" b="1" cap="all" dirty="0">
                    <a:solidFill>
                      <a:schemeClr val="accent1"/>
                    </a:solidFill>
                    <a:latin typeface="Franklin Gothic Demi" panose="020B0603020102020204" pitchFamily="34" charset="0"/>
                  </a:rPr>
                  <a:t>Industry</a:t>
                </a:r>
              </a:p>
            </p:txBody>
          </p:sp>
          <p:cxnSp>
            <p:nvCxnSpPr>
              <p:cNvPr id="128" name="Straight Connector 127">
                <a:extLst>
                  <a:ext uri="{FF2B5EF4-FFF2-40B4-BE49-F238E27FC236}">
                    <a16:creationId xmlns:a16="http://schemas.microsoft.com/office/drawing/2014/main" id="{D0D869DC-3587-C74D-8553-7079E516E62A}"/>
                  </a:ext>
                </a:extLst>
              </p:cNvPr>
              <p:cNvCxnSpPr>
                <a:cxnSpLocks/>
              </p:cNvCxnSpPr>
              <p:nvPr/>
            </p:nvCxnSpPr>
            <p:spPr>
              <a:xfrm>
                <a:off x="360363" y="2281238"/>
                <a:ext cx="4050579" cy="0"/>
              </a:xfrm>
              <a:prstGeom prst="line">
                <a:avLst/>
              </a:prstGeom>
              <a:ln w="9525">
                <a:solidFill>
                  <a:schemeClr val="accent1"/>
                </a:solidFill>
                <a:tailEnd type="none"/>
              </a:ln>
            </p:spPr>
            <p:style>
              <a:lnRef idx="1">
                <a:schemeClr val="accent1"/>
              </a:lnRef>
              <a:fillRef idx="0">
                <a:schemeClr val="accent1"/>
              </a:fillRef>
              <a:effectRef idx="0">
                <a:schemeClr val="accent1"/>
              </a:effectRef>
              <a:fontRef idx="minor">
                <a:schemeClr val="tx1"/>
              </a:fontRef>
            </p:style>
          </p:cxnSp>
        </p:grpSp>
        <p:sp>
          <p:nvSpPr>
            <p:cNvPr id="117" name="Rectangle 116">
              <a:extLst>
                <a:ext uri="{FF2B5EF4-FFF2-40B4-BE49-F238E27FC236}">
                  <a16:creationId xmlns:a16="http://schemas.microsoft.com/office/drawing/2014/main" id="{E10FFFE7-1CF3-B94D-9897-0275FC227B1B}"/>
                </a:ext>
              </a:extLst>
            </p:cNvPr>
            <p:cNvSpPr/>
            <p:nvPr/>
          </p:nvSpPr>
          <p:spPr>
            <a:xfrm>
              <a:off x="359998" y="3013201"/>
              <a:ext cx="2053761" cy="865499"/>
            </a:xfrm>
            <a:prstGeom prst="rect">
              <a:avLst/>
            </a:prstGeom>
          </p:spPr>
          <p:txBody>
            <a:bodyPr lIns="0">
              <a:noAutofit/>
            </a:bodyPr>
            <a:lstStyle/>
            <a:p>
              <a:r>
                <a:rPr lang="en-US" sz="1200" dirty="0"/>
                <a:t>Designer, manufacturer and marketer of airguns, archery products, optics and related accessories</a:t>
              </a:r>
            </a:p>
            <a:p>
              <a:r>
                <a:rPr lang="en-US" sz="1200" dirty="0"/>
                <a:t>	</a:t>
              </a:r>
            </a:p>
          </p:txBody>
        </p:sp>
        <p:grpSp>
          <p:nvGrpSpPr>
            <p:cNvPr id="118" name="Group 117">
              <a:extLst>
                <a:ext uri="{FF2B5EF4-FFF2-40B4-BE49-F238E27FC236}">
                  <a16:creationId xmlns:a16="http://schemas.microsoft.com/office/drawing/2014/main" id="{3B4A5333-8661-294A-837A-761849CB65B8}"/>
                </a:ext>
              </a:extLst>
            </p:cNvPr>
            <p:cNvGrpSpPr/>
            <p:nvPr/>
          </p:nvGrpSpPr>
          <p:grpSpPr>
            <a:xfrm>
              <a:off x="345760" y="2460322"/>
              <a:ext cx="465779" cy="454044"/>
              <a:chOff x="-5589588" y="-1792288"/>
              <a:chExt cx="1638300" cy="1597025"/>
            </a:xfrm>
            <a:solidFill>
              <a:schemeClr val="accent2"/>
            </a:solidFill>
          </p:grpSpPr>
          <p:sp>
            <p:nvSpPr>
              <p:cNvPr id="119" name="Freeform 29">
                <a:extLst>
                  <a:ext uri="{FF2B5EF4-FFF2-40B4-BE49-F238E27FC236}">
                    <a16:creationId xmlns:a16="http://schemas.microsoft.com/office/drawing/2014/main" id="{F6B9C7E9-A71F-0341-9F8C-055CB0B2E4E4}"/>
                  </a:ext>
                </a:extLst>
              </p:cNvPr>
              <p:cNvSpPr>
                <a:spLocks noEditPoints="1"/>
              </p:cNvSpPr>
              <p:nvPr/>
            </p:nvSpPr>
            <p:spPr bwMode="auto">
              <a:xfrm>
                <a:off x="-4627563" y="-1792288"/>
                <a:ext cx="676275" cy="1597025"/>
              </a:xfrm>
              <a:custGeom>
                <a:avLst/>
                <a:gdLst>
                  <a:gd name="T0" fmla="*/ 507 w 851"/>
                  <a:gd name="T1" fmla="*/ 1130 h 2012"/>
                  <a:gd name="T2" fmla="*/ 593 w 851"/>
                  <a:gd name="T3" fmla="*/ 1191 h 2012"/>
                  <a:gd name="T4" fmla="*/ 696 w 851"/>
                  <a:gd name="T5" fmla="*/ 1198 h 2012"/>
                  <a:gd name="T6" fmla="*/ 807 w 851"/>
                  <a:gd name="T7" fmla="*/ 1130 h 2012"/>
                  <a:gd name="T8" fmla="*/ 851 w 851"/>
                  <a:gd name="T9" fmla="*/ 1006 h 2012"/>
                  <a:gd name="T10" fmla="*/ 818 w 851"/>
                  <a:gd name="T11" fmla="*/ 898 h 2012"/>
                  <a:gd name="T12" fmla="*/ 714 w 851"/>
                  <a:gd name="T13" fmla="*/ 820 h 2012"/>
                  <a:gd name="T14" fmla="*/ 609 w 851"/>
                  <a:gd name="T15" fmla="*/ 818 h 2012"/>
                  <a:gd name="T16" fmla="*/ 517 w 851"/>
                  <a:gd name="T17" fmla="*/ 872 h 2012"/>
                  <a:gd name="T18" fmla="*/ 315 w 851"/>
                  <a:gd name="T19" fmla="*/ 950 h 2012"/>
                  <a:gd name="T20" fmla="*/ 497 w 851"/>
                  <a:gd name="T21" fmla="*/ 307 h 2012"/>
                  <a:gd name="T22" fmla="*/ 580 w 851"/>
                  <a:gd name="T23" fmla="*/ 374 h 2012"/>
                  <a:gd name="T24" fmla="*/ 676 w 851"/>
                  <a:gd name="T25" fmla="*/ 389 h 2012"/>
                  <a:gd name="T26" fmla="*/ 794 w 851"/>
                  <a:gd name="T27" fmla="*/ 333 h 2012"/>
                  <a:gd name="T28" fmla="*/ 850 w 851"/>
                  <a:gd name="T29" fmla="*/ 216 h 2012"/>
                  <a:gd name="T30" fmla="*/ 828 w 851"/>
                  <a:gd name="T31" fmla="*/ 103 h 2012"/>
                  <a:gd name="T32" fmla="*/ 732 w 851"/>
                  <a:gd name="T33" fmla="*/ 16 h 2012"/>
                  <a:gd name="T34" fmla="*/ 624 w 851"/>
                  <a:gd name="T35" fmla="*/ 3 h 2012"/>
                  <a:gd name="T36" fmla="*/ 527 w 851"/>
                  <a:gd name="T37" fmla="*/ 49 h 2012"/>
                  <a:gd name="T38" fmla="*/ 470 w 851"/>
                  <a:gd name="T39" fmla="*/ 139 h 2012"/>
                  <a:gd name="T40" fmla="*/ 211 w 851"/>
                  <a:gd name="T41" fmla="*/ 164 h 2012"/>
                  <a:gd name="T42" fmla="*/ 202 w 851"/>
                  <a:gd name="T43" fmla="*/ 1063 h 2012"/>
                  <a:gd name="T44" fmla="*/ 227 w 851"/>
                  <a:gd name="T45" fmla="*/ 1864 h 2012"/>
                  <a:gd name="T46" fmla="*/ 481 w 851"/>
                  <a:gd name="T47" fmla="*/ 1903 h 2012"/>
                  <a:gd name="T48" fmla="*/ 552 w 851"/>
                  <a:gd name="T49" fmla="*/ 1981 h 2012"/>
                  <a:gd name="T50" fmla="*/ 656 w 851"/>
                  <a:gd name="T51" fmla="*/ 2012 h 2012"/>
                  <a:gd name="T52" fmla="*/ 765 w 851"/>
                  <a:gd name="T53" fmla="*/ 1979 h 2012"/>
                  <a:gd name="T54" fmla="*/ 843 w 851"/>
                  <a:gd name="T55" fmla="*/ 1875 h 2012"/>
                  <a:gd name="T56" fmla="*/ 843 w 851"/>
                  <a:gd name="T57" fmla="*/ 1760 h 2012"/>
                  <a:gd name="T58" fmla="*/ 765 w 851"/>
                  <a:gd name="T59" fmla="*/ 1656 h 2012"/>
                  <a:gd name="T60" fmla="*/ 656 w 851"/>
                  <a:gd name="T61" fmla="*/ 1623 h 2012"/>
                  <a:gd name="T62" fmla="*/ 552 w 851"/>
                  <a:gd name="T63" fmla="*/ 1653 h 2012"/>
                  <a:gd name="T64" fmla="*/ 481 w 851"/>
                  <a:gd name="T65" fmla="*/ 1733 h 2012"/>
                  <a:gd name="T66" fmla="*/ 656 w 851"/>
                  <a:gd name="T67" fmla="*/ 924 h 2012"/>
                  <a:gd name="T68" fmla="*/ 708 w 851"/>
                  <a:gd name="T69" fmla="*/ 943 h 2012"/>
                  <a:gd name="T70" fmla="*/ 737 w 851"/>
                  <a:gd name="T71" fmla="*/ 990 h 2012"/>
                  <a:gd name="T72" fmla="*/ 732 w 851"/>
                  <a:gd name="T73" fmla="*/ 1038 h 2012"/>
                  <a:gd name="T74" fmla="*/ 696 w 851"/>
                  <a:gd name="T75" fmla="*/ 1078 h 2012"/>
                  <a:gd name="T76" fmla="*/ 648 w 851"/>
                  <a:gd name="T77" fmla="*/ 1088 h 2012"/>
                  <a:gd name="T78" fmla="*/ 599 w 851"/>
                  <a:gd name="T79" fmla="*/ 1064 h 2012"/>
                  <a:gd name="T80" fmla="*/ 575 w 851"/>
                  <a:gd name="T81" fmla="*/ 1015 h 2012"/>
                  <a:gd name="T82" fmla="*/ 584 w 851"/>
                  <a:gd name="T83" fmla="*/ 967 h 2012"/>
                  <a:gd name="T84" fmla="*/ 624 w 851"/>
                  <a:gd name="T85" fmla="*/ 931 h 2012"/>
                  <a:gd name="T86" fmla="*/ 656 w 851"/>
                  <a:gd name="T87" fmla="*/ 113 h 2012"/>
                  <a:gd name="T88" fmla="*/ 708 w 851"/>
                  <a:gd name="T89" fmla="*/ 132 h 2012"/>
                  <a:gd name="T90" fmla="*/ 737 w 851"/>
                  <a:gd name="T91" fmla="*/ 179 h 2012"/>
                  <a:gd name="T92" fmla="*/ 732 w 851"/>
                  <a:gd name="T93" fmla="*/ 227 h 2012"/>
                  <a:gd name="T94" fmla="*/ 696 w 851"/>
                  <a:gd name="T95" fmla="*/ 267 h 2012"/>
                  <a:gd name="T96" fmla="*/ 648 w 851"/>
                  <a:gd name="T97" fmla="*/ 277 h 2012"/>
                  <a:gd name="T98" fmla="*/ 599 w 851"/>
                  <a:gd name="T99" fmla="*/ 253 h 2012"/>
                  <a:gd name="T100" fmla="*/ 575 w 851"/>
                  <a:gd name="T101" fmla="*/ 204 h 2012"/>
                  <a:gd name="T102" fmla="*/ 584 w 851"/>
                  <a:gd name="T103" fmla="*/ 156 h 2012"/>
                  <a:gd name="T104" fmla="*/ 624 w 851"/>
                  <a:gd name="T105" fmla="*/ 120 h 2012"/>
                  <a:gd name="T106" fmla="*/ 656 w 851"/>
                  <a:gd name="T107" fmla="*/ 1736 h 2012"/>
                  <a:gd name="T108" fmla="*/ 708 w 851"/>
                  <a:gd name="T109" fmla="*/ 1754 h 2012"/>
                  <a:gd name="T110" fmla="*/ 737 w 851"/>
                  <a:gd name="T111" fmla="*/ 1801 h 2012"/>
                  <a:gd name="T112" fmla="*/ 732 w 851"/>
                  <a:gd name="T113" fmla="*/ 1849 h 2012"/>
                  <a:gd name="T114" fmla="*/ 696 w 851"/>
                  <a:gd name="T115" fmla="*/ 1890 h 2012"/>
                  <a:gd name="T116" fmla="*/ 648 w 851"/>
                  <a:gd name="T117" fmla="*/ 1899 h 2012"/>
                  <a:gd name="T118" fmla="*/ 599 w 851"/>
                  <a:gd name="T119" fmla="*/ 1875 h 2012"/>
                  <a:gd name="T120" fmla="*/ 575 w 851"/>
                  <a:gd name="T121" fmla="*/ 1826 h 2012"/>
                  <a:gd name="T122" fmla="*/ 584 w 851"/>
                  <a:gd name="T123" fmla="*/ 1778 h 2012"/>
                  <a:gd name="T124" fmla="*/ 624 w 851"/>
                  <a:gd name="T125" fmla="*/ 1742 h 2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51" h="2012">
                    <a:moveTo>
                      <a:pt x="470" y="1063"/>
                    </a:moveTo>
                    <a:lnTo>
                      <a:pt x="470" y="1063"/>
                    </a:lnTo>
                    <a:lnTo>
                      <a:pt x="475" y="1078"/>
                    </a:lnTo>
                    <a:lnTo>
                      <a:pt x="481" y="1092"/>
                    </a:lnTo>
                    <a:lnTo>
                      <a:pt x="488" y="1105"/>
                    </a:lnTo>
                    <a:lnTo>
                      <a:pt x="497" y="1118"/>
                    </a:lnTo>
                    <a:lnTo>
                      <a:pt x="507" y="1130"/>
                    </a:lnTo>
                    <a:lnTo>
                      <a:pt x="517" y="1142"/>
                    </a:lnTo>
                    <a:lnTo>
                      <a:pt x="527" y="1152"/>
                    </a:lnTo>
                    <a:lnTo>
                      <a:pt x="540" y="1162"/>
                    </a:lnTo>
                    <a:lnTo>
                      <a:pt x="552" y="1170"/>
                    </a:lnTo>
                    <a:lnTo>
                      <a:pt x="565" y="1178"/>
                    </a:lnTo>
                    <a:lnTo>
                      <a:pt x="580" y="1185"/>
                    </a:lnTo>
                    <a:lnTo>
                      <a:pt x="593" y="1191"/>
                    </a:lnTo>
                    <a:lnTo>
                      <a:pt x="609" y="1196"/>
                    </a:lnTo>
                    <a:lnTo>
                      <a:pt x="624" y="1199"/>
                    </a:lnTo>
                    <a:lnTo>
                      <a:pt x="640" y="1200"/>
                    </a:lnTo>
                    <a:lnTo>
                      <a:pt x="656" y="1201"/>
                    </a:lnTo>
                    <a:lnTo>
                      <a:pt x="656" y="1201"/>
                    </a:lnTo>
                    <a:lnTo>
                      <a:pt x="676" y="1200"/>
                    </a:lnTo>
                    <a:lnTo>
                      <a:pt x="696" y="1198"/>
                    </a:lnTo>
                    <a:lnTo>
                      <a:pt x="714" y="1192"/>
                    </a:lnTo>
                    <a:lnTo>
                      <a:pt x="732" y="1186"/>
                    </a:lnTo>
                    <a:lnTo>
                      <a:pt x="750" y="1177"/>
                    </a:lnTo>
                    <a:lnTo>
                      <a:pt x="765" y="1168"/>
                    </a:lnTo>
                    <a:lnTo>
                      <a:pt x="780" y="1157"/>
                    </a:lnTo>
                    <a:lnTo>
                      <a:pt x="794" y="1144"/>
                    </a:lnTo>
                    <a:lnTo>
                      <a:pt x="807" y="1130"/>
                    </a:lnTo>
                    <a:lnTo>
                      <a:pt x="818" y="1116"/>
                    </a:lnTo>
                    <a:lnTo>
                      <a:pt x="828" y="1100"/>
                    </a:lnTo>
                    <a:lnTo>
                      <a:pt x="836" y="1083"/>
                    </a:lnTo>
                    <a:lnTo>
                      <a:pt x="843" y="1064"/>
                    </a:lnTo>
                    <a:lnTo>
                      <a:pt x="848" y="1046"/>
                    </a:lnTo>
                    <a:lnTo>
                      <a:pt x="850" y="1027"/>
                    </a:lnTo>
                    <a:lnTo>
                      <a:pt x="851" y="1006"/>
                    </a:lnTo>
                    <a:lnTo>
                      <a:pt x="851" y="1006"/>
                    </a:lnTo>
                    <a:lnTo>
                      <a:pt x="850" y="987"/>
                    </a:lnTo>
                    <a:lnTo>
                      <a:pt x="848" y="967"/>
                    </a:lnTo>
                    <a:lnTo>
                      <a:pt x="843" y="949"/>
                    </a:lnTo>
                    <a:lnTo>
                      <a:pt x="836" y="931"/>
                    </a:lnTo>
                    <a:lnTo>
                      <a:pt x="828" y="914"/>
                    </a:lnTo>
                    <a:lnTo>
                      <a:pt x="818" y="898"/>
                    </a:lnTo>
                    <a:lnTo>
                      <a:pt x="807" y="883"/>
                    </a:lnTo>
                    <a:lnTo>
                      <a:pt x="794" y="869"/>
                    </a:lnTo>
                    <a:lnTo>
                      <a:pt x="780" y="857"/>
                    </a:lnTo>
                    <a:lnTo>
                      <a:pt x="765" y="845"/>
                    </a:lnTo>
                    <a:lnTo>
                      <a:pt x="750" y="835"/>
                    </a:lnTo>
                    <a:lnTo>
                      <a:pt x="732" y="827"/>
                    </a:lnTo>
                    <a:lnTo>
                      <a:pt x="714" y="820"/>
                    </a:lnTo>
                    <a:lnTo>
                      <a:pt x="696" y="816"/>
                    </a:lnTo>
                    <a:lnTo>
                      <a:pt x="676" y="812"/>
                    </a:lnTo>
                    <a:lnTo>
                      <a:pt x="656" y="811"/>
                    </a:lnTo>
                    <a:lnTo>
                      <a:pt x="656" y="811"/>
                    </a:lnTo>
                    <a:lnTo>
                      <a:pt x="640" y="812"/>
                    </a:lnTo>
                    <a:lnTo>
                      <a:pt x="624" y="814"/>
                    </a:lnTo>
                    <a:lnTo>
                      <a:pt x="609" y="818"/>
                    </a:lnTo>
                    <a:lnTo>
                      <a:pt x="593" y="822"/>
                    </a:lnTo>
                    <a:lnTo>
                      <a:pt x="580" y="827"/>
                    </a:lnTo>
                    <a:lnTo>
                      <a:pt x="565" y="834"/>
                    </a:lnTo>
                    <a:lnTo>
                      <a:pt x="552" y="842"/>
                    </a:lnTo>
                    <a:lnTo>
                      <a:pt x="540" y="851"/>
                    </a:lnTo>
                    <a:lnTo>
                      <a:pt x="527" y="860"/>
                    </a:lnTo>
                    <a:lnTo>
                      <a:pt x="517" y="872"/>
                    </a:lnTo>
                    <a:lnTo>
                      <a:pt x="507" y="883"/>
                    </a:lnTo>
                    <a:lnTo>
                      <a:pt x="497" y="894"/>
                    </a:lnTo>
                    <a:lnTo>
                      <a:pt x="488" y="908"/>
                    </a:lnTo>
                    <a:lnTo>
                      <a:pt x="481" y="921"/>
                    </a:lnTo>
                    <a:lnTo>
                      <a:pt x="475" y="935"/>
                    </a:lnTo>
                    <a:lnTo>
                      <a:pt x="470" y="950"/>
                    </a:lnTo>
                    <a:lnTo>
                      <a:pt x="315" y="950"/>
                    </a:lnTo>
                    <a:lnTo>
                      <a:pt x="315" y="252"/>
                    </a:lnTo>
                    <a:lnTo>
                      <a:pt x="470" y="252"/>
                    </a:lnTo>
                    <a:lnTo>
                      <a:pt x="470" y="252"/>
                    </a:lnTo>
                    <a:lnTo>
                      <a:pt x="475" y="267"/>
                    </a:lnTo>
                    <a:lnTo>
                      <a:pt x="481" y="281"/>
                    </a:lnTo>
                    <a:lnTo>
                      <a:pt x="488" y="294"/>
                    </a:lnTo>
                    <a:lnTo>
                      <a:pt x="497" y="307"/>
                    </a:lnTo>
                    <a:lnTo>
                      <a:pt x="507" y="319"/>
                    </a:lnTo>
                    <a:lnTo>
                      <a:pt x="517" y="331"/>
                    </a:lnTo>
                    <a:lnTo>
                      <a:pt x="527" y="341"/>
                    </a:lnTo>
                    <a:lnTo>
                      <a:pt x="540" y="351"/>
                    </a:lnTo>
                    <a:lnTo>
                      <a:pt x="552" y="359"/>
                    </a:lnTo>
                    <a:lnTo>
                      <a:pt x="565" y="367"/>
                    </a:lnTo>
                    <a:lnTo>
                      <a:pt x="580" y="374"/>
                    </a:lnTo>
                    <a:lnTo>
                      <a:pt x="593" y="380"/>
                    </a:lnTo>
                    <a:lnTo>
                      <a:pt x="609" y="384"/>
                    </a:lnTo>
                    <a:lnTo>
                      <a:pt x="624" y="388"/>
                    </a:lnTo>
                    <a:lnTo>
                      <a:pt x="640" y="389"/>
                    </a:lnTo>
                    <a:lnTo>
                      <a:pt x="656" y="390"/>
                    </a:lnTo>
                    <a:lnTo>
                      <a:pt x="656" y="390"/>
                    </a:lnTo>
                    <a:lnTo>
                      <a:pt x="676" y="389"/>
                    </a:lnTo>
                    <a:lnTo>
                      <a:pt x="696" y="387"/>
                    </a:lnTo>
                    <a:lnTo>
                      <a:pt x="714" y="381"/>
                    </a:lnTo>
                    <a:lnTo>
                      <a:pt x="732" y="375"/>
                    </a:lnTo>
                    <a:lnTo>
                      <a:pt x="750" y="366"/>
                    </a:lnTo>
                    <a:lnTo>
                      <a:pt x="765" y="357"/>
                    </a:lnTo>
                    <a:lnTo>
                      <a:pt x="780" y="346"/>
                    </a:lnTo>
                    <a:lnTo>
                      <a:pt x="794" y="333"/>
                    </a:lnTo>
                    <a:lnTo>
                      <a:pt x="807" y="319"/>
                    </a:lnTo>
                    <a:lnTo>
                      <a:pt x="818" y="305"/>
                    </a:lnTo>
                    <a:lnTo>
                      <a:pt x="828" y="289"/>
                    </a:lnTo>
                    <a:lnTo>
                      <a:pt x="836" y="271"/>
                    </a:lnTo>
                    <a:lnTo>
                      <a:pt x="843" y="253"/>
                    </a:lnTo>
                    <a:lnTo>
                      <a:pt x="848" y="235"/>
                    </a:lnTo>
                    <a:lnTo>
                      <a:pt x="850" y="216"/>
                    </a:lnTo>
                    <a:lnTo>
                      <a:pt x="851" y="195"/>
                    </a:lnTo>
                    <a:lnTo>
                      <a:pt x="851" y="195"/>
                    </a:lnTo>
                    <a:lnTo>
                      <a:pt x="850" y="176"/>
                    </a:lnTo>
                    <a:lnTo>
                      <a:pt x="848" y="156"/>
                    </a:lnTo>
                    <a:lnTo>
                      <a:pt x="843" y="137"/>
                    </a:lnTo>
                    <a:lnTo>
                      <a:pt x="836" y="120"/>
                    </a:lnTo>
                    <a:lnTo>
                      <a:pt x="828" y="103"/>
                    </a:lnTo>
                    <a:lnTo>
                      <a:pt x="818" y="87"/>
                    </a:lnTo>
                    <a:lnTo>
                      <a:pt x="807" y="72"/>
                    </a:lnTo>
                    <a:lnTo>
                      <a:pt x="794" y="57"/>
                    </a:lnTo>
                    <a:lnTo>
                      <a:pt x="780" y="44"/>
                    </a:lnTo>
                    <a:lnTo>
                      <a:pt x="765" y="34"/>
                    </a:lnTo>
                    <a:lnTo>
                      <a:pt x="750" y="24"/>
                    </a:lnTo>
                    <a:lnTo>
                      <a:pt x="732" y="16"/>
                    </a:lnTo>
                    <a:lnTo>
                      <a:pt x="714" y="9"/>
                    </a:lnTo>
                    <a:lnTo>
                      <a:pt x="696" y="5"/>
                    </a:lnTo>
                    <a:lnTo>
                      <a:pt x="676" y="1"/>
                    </a:lnTo>
                    <a:lnTo>
                      <a:pt x="656" y="0"/>
                    </a:lnTo>
                    <a:lnTo>
                      <a:pt x="656" y="0"/>
                    </a:lnTo>
                    <a:lnTo>
                      <a:pt x="640" y="1"/>
                    </a:lnTo>
                    <a:lnTo>
                      <a:pt x="624" y="3"/>
                    </a:lnTo>
                    <a:lnTo>
                      <a:pt x="609" y="7"/>
                    </a:lnTo>
                    <a:lnTo>
                      <a:pt x="593" y="10"/>
                    </a:lnTo>
                    <a:lnTo>
                      <a:pt x="580" y="16"/>
                    </a:lnTo>
                    <a:lnTo>
                      <a:pt x="565" y="23"/>
                    </a:lnTo>
                    <a:lnTo>
                      <a:pt x="552" y="31"/>
                    </a:lnTo>
                    <a:lnTo>
                      <a:pt x="540" y="40"/>
                    </a:lnTo>
                    <a:lnTo>
                      <a:pt x="527" y="49"/>
                    </a:lnTo>
                    <a:lnTo>
                      <a:pt x="517" y="60"/>
                    </a:lnTo>
                    <a:lnTo>
                      <a:pt x="507" y="72"/>
                    </a:lnTo>
                    <a:lnTo>
                      <a:pt x="497" y="83"/>
                    </a:lnTo>
                    <a:lnTo>
                      <a:pt x="488" y="96"/>
                    </a:lnTo>
                    <a:lnTo>
                      <a:pt x="481" y="110"/>
                    </a:lnTo>
                    <a:lnTo>
                      <a:pt x="475" y="124"/>
                    </a:lnTo>
                    <a:lnTo>
                      <a:pt x="470" y="139"/>
                    </a:lnTo>
                    <a:lnTo>
                      <a:pt x="258" y="139"/>
                    </a:lnTo>
                    <a:lnTo>
                      <a:pt x="258" y="139"/>
                    </a:lnTo>
                    <a:lnTo>
                      <a:pt x="246" y="140"/>
                    </a:lnTo>
                    <a:lnTo>
                      <a:pt x="236" y="144"/>
                    </a:lnTo>
                    <a:lnTo>
                      <a:pt x="227" y="148"/>
                    </a:lnTo>
                    <a:lnTo>
                      <a:pt x="218" y="155"/>
                    </a:lnTo>
                    <a:lnTo>
                      <a:pt x="211" y="164"/>
                    </a:lnTo>
                    <a:lnTo>
                      <a:pt x="207" y="173"/>
                    </a:lnTo>
                    <a:lnTo>
                      <a:pt x="203" y="184"/>
                    </a:lnTo>
                    <a:lnTo>
                      <a:pt x="202" y="195"/>
                    </a:lnTo>
                    <a:lnTo>
                      <a:pt x="202" y="950"/>
                    </a:lnTo>
                    <a:lnTo>
                      <a:pt x="0" y="950"/>
                    </a:lnTo>
                    <a:lnTo>
                      <a:pt x="0" y="1063"/>
                    </a:lnTo>
                    <a:lnTo>
                      <a:pt x="202" y="1063"/>
                    </a:lnTo>
                    <a:lnTo>
                      <a:pt x="202" y="1817"/>
                    </a:lnTo>
                    <a:lnTo>
                      <a:pt x="202" y="1817"/>
                    </a:lnTo>
                    <a:lnTo>
                      <a:pt x="203" y="1829"/>
                    </a:lnTo>
                    <a:lnTo>
                      <a:pt x="207" y="1840"/>
                    </a:lnTo>
                    <a:lnTo>
                      <a:pt x="211" y="1849"/>
                    </a:lnTo>
                    <a:lnTo>
                      <a:pt x="218" y="1857"/>
                    </a:lnTo>
                    <a:lnTo>
                      <a:pt x="227" y="1864"/>
                    </a:lnTo>
                    <a:lnTo>
                      <a:pt x="236" y="1870"/>
                    </a:lnTo>
                    <a:lnTo>
                      <a:pt x="246" y="1873"/>
                    </a:lnTo>
                    <a:lnTo>
                      <a:pt x="258" y="1874"/>
                    </a:lnTo>
                    <a:lnTo>
                      <a:pt x="470" y="1874"/>
                    </a:lnTo>
                    <a:lnTo>
                      <a:pt x="470" y="1874"/>
                    </a:lnTo>
                    <a:lnTo>
                      <a:pt x="475" y="1889"/>
                    </a:lnTo>
                    <a:lnTo>
                      <a:pt x="481" y="1903"/>
                    </a:lnTo>
                    <a:lnTo>
                      <a:pt x="488" y="1916"/>
                    </a:lnTo>
                    <a:lnTo>
                      <a:pt x="497" y="1929"/>
                    </a:lnTo>
                    <a:lnTo>
                      <a:pt x="507" y="1942"/>
                    </a:lnTo>
                    <a:lnTo>
                      <a:pt x="517" y="1953"/>
                    </a:lnTo>
                    <a:lnTo>
                      <a:pt x="527" y="1963"/>
                    </a:lnTo>
                    <a:lnTo>
                      <a:pt x="540" y="1973"/>
                    </a:lnTo>
                    <a:lnTo>
                      <a:pt x="552" y="1981"/>
                    </a:lnTo>
                    <a:lnTo>
                      <a:pt x="565" y="1989"/>
                    </a:lnTo>
                    <a:lnTo>
                      <a:pt x="580" y="1996"/>
                    </a:lnTo>
                    <a:lnTo>
                      <a:pt x="593" y="2002"/>
                    </a:lnTo>
                    <a:lnTo>
                      <a:pt x="609" y="2007"/>
                    </a:lnTo>
                    <a:lnTo>
                      <a:pt x="624" y="2010"/>
                    </a:lnTo>
                    <a:lnTo>
                      <a:pt x="640" y="2012"/>
                    </a:lnTo>
                    <a:lnTo>
                      <a:pt x="656" y="2012"/>
                    </a:lnTo>
                    <a:lnTo>
                      <a:pt x="656" y="2012"/>
                    </a:lnTo>
                    <a:lnTo>
                      <a:pt x="676" y="2011"/>
                    </a:lnTo>
                    <a:lnTo>
                      <a:pt x="696" y="2009"/>
                    </a:lnTo>
                    <a:lnTo>
                      <a:pt x="714" y="2003"/>
                    </a:lnTo>
                    <a:lnTo>
                      <a:pt x="732" y="1997"/>
                    </a:lnTo>
                    <a:lnTo>
                      <a:pt x="750" y="1989"/>
                    </a:lnTo>
                    <a:lnTo>
                      <a:pt x="765" y="1979"/>
                    </a:lnTo>
                    <a:lnTo>
                      <a:pt x="780" y="1968"/>
                    </a:lnTo>
                    <a:lnTo>
                      <a:pt x="794" y="1955"/>
                    </a:lnTo>
                    <a:lnTo>
                      <a:pt x="807" y="1942"/>
                    </a:lnTo>
                    <a:lnTo>
                      <a:pt x="818" y="1927"/>
                    </a:lnTo>
                    <a:lnTo>
                      <a:pt x="828" y="1911"/>
                    </a:lnTo>
                    <a:lnTo>
                      <a:pt x="836" y="1894"/>
                    </a:lnTo>
                    <a:lnTo>
                      <a:pt x="843" y="1875"/>
                    </a:lnTo>
                    <a:lnTo>
                      <a:pt x="848" y="1857"/>
                    </a:lnTo>
                    <a:lnTo>
                      <a:pt x="850" y="1838"/>
                    </a:lnTo>
                    <a:lnTo>
                      <a:pt x="851" y="1817"/>
                    </a:lnTo>
                    <a:lnTo>
                      <a:pt x="851" y="1817"/>
                    </a:lnTo>
                    <a:lnTo>
                      <a:pt x="850" y="1798"/>
                    </a:lnTo>
                    <a:lnTo>
                      <a:pt x="848" y="1778"/>
                    </a:lnTo>
                    <a:lnTo>
                      <a:pt x="843" y="1760"/>
                    </a:lnTo>
                    <a:lnTo>
                      <a:pt x="836" y="1742"/>
                    </a:lnTo>
                    <a:lnTo>
                      <a:pt x="828" y="1725"/>
                    </a:lnTo>
                    <a:lnTo>
                      <a:pt x="818" y="1709"/>
                    </a:lnTo>
                    <a:lnTo>
                      <a:pt x="807" y="1694"/>
                    </a:lnTo>
                    <a:lnTo>
                      <a:pt x="794" y="1680"/>
                    </a:lnTo>
                    <a:lnTo>
                      <a:pt x="780" y="1668"/>
                    </a:lnTo>
                    <a:lnTo>
                      <a:pt x="765" y="1656"/>
                    </a:lnTo>
                    <a:lnTo>
                      <a:pt x="750" y="1646"/>
                    </a:lnTo>
                    <a:lnTo>
                      <a:pt x="732" y="1638"/>
                    </a:lnTo>
                    <a:lnTo>
                      <a:pt x="714" y="1631"/>
                    </a:lnTo>
                    <a:lnTo>
                      <a:pt x="696" y="1627"/>
                    </a:lnTo>
                    <a:lnTo>
                      <a:pt x="676" y="1623"/>
                    </a:lnTo>
                    <a:lnTo>
                      <a:pt x="656" y="1623"/>
                    </a:lnTo>
                    <a:lnTo>
                      <a:pt x="656" y="1623"/>
                    </a:lnTo>
                    <a:lnTo>
                      <a:pt x="640" y="1623"/>
                    </a:lnTo>
                    <a:lnTo>
                      <a:pt x="624" y="1626"/>
                    </a:lnTo>
                    <a:lnTo>
                      <a:pt x="609" y="1629"/>
                    </a:lnTo>
                    <a:lnTo>
                      <a:pt x="593" y="1634"/>
                    </a:lnTo>
                    <a:lnTo>
                      <a:pt x="580" y="1639"/>
                    </a:lnTo>
                    <a:lnTo>
                      <a:pt x="565" y="1645"/>
                    </a:lnTo>
                    <a:lnTo>
                      <a:pt x="552" y="1653"/>
                    </a:lnTo>
                    <a:lnTo>
                      <a:pt x="540" y="1662"/>
                    </a:lnTo>
                    <a:lnTo>
                      <a:pt x="527" y="1671"/>
                    </a:lnTo>
                    <a:lnTo>
                      <a:pt x="517" y="1683"/>
                    </a:lnTo>
                    <a:lnTo>
                      <a:pt x="507" y="1694"/>
                    </a:lnTo>
                    <a:lnTo>
                      <a:pt x="497" y="1705"/>
                    </a:lnTo>
                    <a:lnTo>
                      <a:pt x="488" y="1719"/>
                    </a:lnTo>
                    <a:lnTo>
                      <a:pt x="481" y="1733"/>
                    </a:lnTo>
                    <a:lnTo>
                      <a:pt x="475" y="1746"/>
                    </a:lnTo>
                    <a:lnTo>
                      <a:pt x="470" y="1761"/>
                    </a:lnTo>
                    <a:lnTo>
                      <a:pt x="315" y="1761"/>
                    </a:lnTo>
                    <a:lnTo>
                      <a:pt x="315" y="1063"/>
                    </a:lnTo>
                    <a:lnTo>
                      <a:pt x="470" y="1063"/>
                    </a:lnTo>
                    <a:close/>
                    <a:moveTo>
                      <a:pt x="656" y="924"/>
                    </a:moveTo>
                    <a:lnTo>
                      <a:pt x="656" y="924"/>
                    </a:lnTo>
                    <a:lnTo>
                      <a:pt x="665" y="925"/>
                    </a:lnTo>
                    <a:lnTo>
                      <a:pt x="673" y="926"/>
                    </a:lnTo>
                    <a:lnTo>
                      <a:pt x="681" y="929"/>
                    </a:lnTo>
                    <a:lnTo>
                      <a:pt x="688" y="931"/>
                    </a:lnTo>
                    <a:lnTo>
                      <a:pt x="696" y="934"/>
                    </a:lnTo>
                    <a:lnTo>
                      <a:pt x="703" y="939"/>
                    </a:lnTo>
                    <a:lnTo>
                      <a:pt x="708" y="943"/>
                    </a:lnTo>
                    <a:lnTo>
                      <a:pt x="714" y="949"/>
                    </a:lnTo>
                    <a:lnTo>
                      <a:pt x="720" y="955"/>
                    </a:lnTo>
                    <a:lnTo>
                      <a:pt x="724" y="961"/>
                    </a:lnTo>
                    <a:lnTo>
                      <a:pt x="729" y="967"/>
                    </a:lnTo>
                    <a:lnTo>
                      <a:pt x="732" y="974"/>
                    </a:lnTo>
                    <a:lnTo>
                      <a:pt x="735" y="982"/>
                    </a:lnTo>
                    <a:lnTo>
                      <a:pt x="737" y="990"/>
                    </a:lnTo>
                    <a:lnTo>
                      <a:pt x="738" y="998"/>
                    </a:lnTo>
                    <a:lnTo>
                      <a:pt x="738" y="1006"/>
                    </a:lnTo>
                    <a:lnTo>
                      <a:pt x="738" y="1006"/>
                    </a:lnTo>
                    <a:lnTo>
                      <a:pt x="738" y="1015"/>
                    </a:lnTo>
                    <a:lnTo>
                      <a:pt x="737" y="1023"/>
                    </a:lnTo>
                    <a:lnTo>
                      <a:pt x="735" y="1031"/>
                    </a:lnTo>
                    <a:lnTo>
                      <a:pt x="732" y="1038"/>
                    </a:lnTo>
                    <a:lnTo>
                      <a:pt x="729" y="1045"/>
                    </a:lnTo>
                    <a:lnTo>
                      <a:pt x="724" y="1052"/>
                    </a:lnTo>
                    <a:lnTo>
                      <a:pt x="720" y="1059"/>
                    </a:lnTo>
                    <a:lnTo>
                      <a:pt x="714" y="1064"/>
                    </a:lnTo>
                    <a:lnTo>
                      <a:pt x="708" y="1070"/>
                    </a:lnTo>
                    <a:lnTo>
                      <a:pt x="703" y="1075"/>
                    </a:lnTo>
                    <a:lnTo>
                      <a:pt x="696" y="1078"/>
                    </a:lnTo>
                    <a:lnTo>
                      <a:pt x="688" y="1081"/>
                    </a:lnTo>
                    <a:lnTo>
                      <a:pt x="681" y="1085"/>
                    </a:lnTo>
                    <a:lnTo>
                      <a:pt x="673" y="1087"/>
                    </a:lnTo>
                    <a:lnTo>
                      <a:pt x="665" y="1088"/>
                    </a:lnTo>
                    <a:lnTo>
                      <a:pt x="656" y="1088"/>
                    </a:lnTo>
                    <a:lnTo>
                      <a:pt x="656" y="1088"/>
                    </a:lnTo>
                    <a:lnTo>
                      <a:pt x="648" y="1088"/>
                    </a:lnTo>
                    <a:lnTo>
                      <a:pt x="640" y="1087"/>
                    </a:lnTo>
                    <a:lnTo>
                      <a:pt x="632" y="1085"/>
                    </a:lnTo>
                    <a:lnTo>
                      <a:pt x="624" y="1081"/>
                    </a:lnTo>
                    <a:lnTo>
                      <a:pt x="617" y="1078"/>
                    </a:lnTo>
                    <a:lnTo>
                      <a:pt x="610" y="1075"/>
                    </a:lnTo>
                    <a:lnTo>
                      <a:pt x="605" y="1070"/>
                    </a:lnTo>
                    <a:lnTo>
                      <a:pt x="599" y="1064"/>
                    </a:lnTo>
                    <a:lnTo>
                      <a:pt x="593" y="1059"/>
                    </a:lnTo>
                    <a:lnTo>
                      <a:pt x="589" y="1052"/>
                    </a:lnTo>
                    <a:lnTo>
                      <a:pt x="584" y="1045"/>
                    </a:lnTo>
                    <a:lnTo>
                      <a:pt x="581" y="1038"/>
                    </a:lnTo>
                    <a:lnTo>
                      <a:pt x="578" y="1031"/>
                    </a:lnTo>
                    <a:lnTo>
                      <a:pt x="576" y="1023"/>
                    </a:lnTo>
                    <a:lnTo>
                      <a:pt x="575" y="1015"/>
                    </a:lnTo>
                    <a:lnTo>
                      <a:pt x="575" y="1006"/>
                    </a:lnTo>
                    <a:lnTo>
                      <a:pt x="575" y="1006"/>
                    </a:lnTo>
                    <a:lnTo>
                      <a:pt x="575" y="998"/>
                    </a:lnTo>
                    <a:lnTo>
                      <a:pt x="576" y="990"/>
                    </a:lnTo>
                    <a:lnTo>
                      <a:pt x="578" y="982"/>
                    </a:lnTo>
                    <a:lnTo>
                      <a:pt x="581" y="974"/>
                    </a:lnTo>
                    <a:lnTo>
                      <a:pt x="584" y="967"/>
                    </a:lnTo>
                    <a:lnTo>
                      <a:pt x="589" y="961"/>
                    </a:lnTo>
                    <a:lnTo>
                      <a:pt x="593" y="955"/>
                    </a:lnTo>
                    <a:lnTo>
                      <a:pt x="599" y="949"/>
                    </a:lnTo>
                    <a:lnTo>
                      <a:pt x="605" y="943"/>
                    </a:lnTo>
                    <a:lnTo>
                      <a:pt x="610" y="939"/>
                    </a:lnTo>
                    <a:lnTo>
                      <a:pt x="617" y="934"/>
                    </a:lnTo>
                    <a:lnTo>
                      <a:pt x="624" y="931"/>
                    </a:lnTo>
                    <a:lnTo>
                      <a:pt x="632" y="929"/>
                    </a:lnTo>
                    <a:lnTo>
                      <a:pt x="640" y="926"/>
                    </a:lnTo>
                    <a:lnTo>
                      <a:pt x="648" y="925"/>
                    </a:lnTo>
                    <a:lnTo>
                      <a:pt x="656" y="924"/>
                    </a:lnTo>
                    <a:lnTo>
                      <a:pt x="656" y="924"/>
                    </a:lnTo>
                    <a:close/>
                    <a:moveTo>
                      <a:pt x="656" y="113"/>
                    </a:moveTo>
                    <a:lnTo>
                      <a:pt x="656" y="113"/>
                    </a:lnTo>
                    <a:lnTo>
                      <a:pt x="665" y="114"/>
                    </a:lnTo>
                    <a:lnTo>
                      <a:pt x="673" y="115"/>
                    </a:lnTo>
                    <a:lnTo>
                      <a:pt x="681" y="117"/>
                    </a:lnTo>
                    <a:lnTo>
                      <a:pt x="688" y="120"/>
                    </a:lnTo>
                    <a:lnTo>
                      <a:pt x="696" y="123"/>
                    </a:lnTo>
                    <a:lnTo>
                      <a:pt x="703" y="128"/>
                    </a:lnTo>
                    <a:lnTo>
                      <a:pt x="708" y="132"/>
                    </a:lnTo>
                    <a:lnTo>
                      <a:pt x="714" y="137"/>
                    </a:lnTo>
                    <a:lnTo>
                      <a:pt x="720" y="144"/>
                    </a:lnTo>
                    <a:lnTo>
                      <a:pt x="724" y="149"/>
                    </a:lnTo>
                    <a:lnTo>
                      <a:pt x="729" y="156"/>
                    </a:lnTo>
                    <a:lnTo>
                      <a:pt x="732" y="163"/>
                    </a:lnTo>
                    <a:lnTo>
                      <a:pt x="735" y="171"/>
                    </a:lnTo>
                    <a:lnTo>
                      <a:pt x="737" y="179"/>
                    </a:lnTo>
                    <a:lnTo>
                      <a:pt x="738" y="187"/>
                    </a:lnTo>
                    <a:lnTo>
                      <a:pt x="738" y="195"/>
                    </a:lnTo>
                    <a:lnTo>
                      <a:pt x="738" y="195"/>
                    </a:lnTo>
                    <a:lnTo>
                      <a:pt x="738" y="204"/>
                    </a:lnTo>
                    <a:lnTo>
                      <a:pt x="737" y="212"/>
                    </a:lnTo>
                    <a:lnTo>
                      <a:pt x="735" y="220"/>
                    </a:lnTo>
                    <a:lnTo>
                      <a:pt x="732" y="227"/>
                    </a:lnTo>
                    <a:lnTo>
                      <a:pt x="729" y="234"/>
                    </a:lnTo>
                    <a:lnTo>
                      <a:pt x="724" y="241"/>
                    </a:lnTo>
                    <a:lnTo>
                      <a:pt x="720" y="248"/>
                    </a:lnTo>
                    <a:lnTo>
                      <a:pt x="714" y="253"/>
                    </a:lnTo>
                    <a:lnTo>
                      <a:pt x="708" y="259"/>
                    </a:lnTo>
                    <a:lnTo>
                      <a:pt x="703" y="264"/>
                    </a:lnTo>
                    <a:lnTo>
                      <a:pt x="696" y="267"/>
                    </a:lnTo>
                    <a:lnTo>
                      <a:pt x="688" y="270"/>
                    </a:lnTo>
                    <a:lnTo>
                      <a:pt x="681" y="274"/>
                    </a:lnTo>
                    <a:lnTo>
                      <a:pt x="673" y="276"/>
                    </a:lnTo>
                    <a:lnTo>
                      <a:pt x="665" y="277"/>
                    </a:lnTo>
                    <a:lnTo>
                      <a:pt x="656" y="277"/>
                    </a:lnTo>
                    <a:lnTo>
                      <a:pt x="656" y="277"/>
                    </a:lnTo>
                    <a:lnTo>
                      <a:pt x="648" y="277"/>
                    </a:lnTo>
                    <a:lnTo>
                      <a:pt x="640" y="276"/>
                    </a:lnTo>
                    <a:lnTo>
                      <a:pt x="632" y="274"/>
                    </a:lnTo>
                    <a:lnTo>
                      <a:pt x="624" y="270"/>
                    </a:lnTo>
                    <a:lnTo>
                      <a:pt x="617" y="267"/>
                    </a:lnTo>
                    <a:lnTo>
                      <a:pt x="610" y="264"/>
                    </a:lnTo>
                    <a:lnTo>
                      <a:pt x="605" y="259"/>
                    </a:lnTo>
                    <a:lnTo>
                      <a:pt x="599" y="253"/>
                    </a:lnTo>
                    <a:lnTo>
                      <a:pt x="593" y="248"/>
                    </a:lnTo>
                    <a:lnTo>
                      <a:pt x="589" y="241"/>
                    </a:lnTo>
                    <a:lnTo>
                      <a:pt x="584" y="234"/>
                    </a:lnTo>
                    <a:lnTo>
                      <a:pt x="581" y="227"/>
                    </a:lnTo>
                    <a:lnTo>
                      <a:pt x="578" y="220"/>
                    </a:lnTo>
                    <a:lnTo>
                      <a:pt x="576" y="212"/>
                    </a:lnTo>
                    <a:lnTo>
                      <a:pt x="575" y="204"/>
                    </a:lnTo>
                    <a:lnTo>
                      <a:pt x="575" y="195"/>
                    </a:lnTo>
                    <a:lnTo>
                      <a:pt x="575" y="195"/>
                    </a:lnTo>
                    <a:lnTo>
                      <a:pt x="575" y="187"/>
                    </a:lnTo>
                    <a:lnTo>
                      <a:pt x="576" y="179"/>
                    </a:lnTo>
                    <a:lnTo>
                      <a:pt x="578" y="171"/>
                    </a:lnTo>
                    <a:lnTo>
                      <a:pt x="581" y="163"/>
                    </a:lnTo>
                    <a:lnTo>
                      <a:pt x="584" y="156"/>
                    </a:lnTo>
                    <a:lnTo>
                      <a:pt x="589" y="149"/>
                    </a:lnTo>
                    <a:lnTo>
                      <a:pt x="593" y="144"/>
                    </a:lnTo>
                    <a:lnTo>
                      <a:pt x="599" y="137"/>
                    </a:lnTo>
                    <a:lnTo>
                      <a:pt x="605" y="132"/>
                    </a:lnTo>
                    <a:lnTo>
                      <a:pt x="610" y="128"/>
                    </a:lnTo>
                    <a:lnTo>
                      <a:pt x="617" y="123"/>
                    </a:lnTo>
                    <a:lnTo>
                      <a:pt x="624" y="120"/>
                    </a:lnTo>
                    <a:lnTo>
                      <a:pt x="632" y="117"/>
                    </a:lnTo>
                    <a:lnTo>
                      <a:pt x="640" y="115"/>
                    </a:lnTo>
                    <a:lnTo>
                      <a:pt x="648" y="114"/>
                    </a:lnTo>
                    <a:lnTo>
                      <a:pt x="656" y="113"/>
                    </a:lnTo>
                    <a:lnTo>
                      <a:pt x="656" y="113"/>
                    </a:lnTo>
                    <a:close/>
                    <a:moveTo>
                      <a:pt x="656" y="1736"/>
                    </a:moveTo>
                    <a:lnTo>
                      <a:pt x="656" y="1736"/>
                    </a:lnTo>
                    <a:lnTo>
                      <a:pt x="665" y="1736"/>
                    </a:lnTo>
                    <a:lnTo>
                      <a:pt x="673" y="1737"/>
                    </a:lnTo>
                    <a:lnTo>
                      <a:pt x="681" y="1740"/>
                    </a:lnTo>
                    <a:lnTo>
                      <a:pt x="688" y="1742"/>
                    </a:lnTo>
                    <a:lnTo>
                      <a:pt x="696" y="1745"/>
                    </a:lnTo>
                    <a:lnTo>
                      <a:pt x="703" y="1750"/>
                    </a:lnTo>
                    <a:lnTo>
                      <a:pt x="708" y="1754"/>
                    </a:lnTo>
                    <a:lnTo>
                      <a:pt x="714" y="1760"/>
                    </a:lnTo>
                    <a:lnTo>
                      <a:pt x="720" y="1766"/>
                    </a:lnTo>
                    <a:lnTo>
                      <a:pt x="724" y="1772"/>
                    </a:lnTo>
                    <a:lnTo>
                      <a:pt x="729" y="1778"/>
                    </a:lnTo>
                    <a:lnTo>
                      <a:pt x="732" y="1785"/>
                    </a:lnTo>
                    <a:lnTo>
                      <a:pt x="735" y="1793"/>
                    </a:lnTo>
                    <a:lnTo>
                      <a:pt x="737" y="1801"/>
                    </a:lnTo>
                    <a:lnTo>
                      <a:pt x="738" y="1809"/>
                    </a:lnTo>
                    <a:lnTo>
                      <a:pt x="738" y="1817"/>
                    </a:lnTo>
                    <a:lnTo>
                      <a:pt x="738" y="1817"/>
                    </a:lnTo>
                    <a:lnTo>
                      <a:pt x="738" y="1826"/>
                    </a:lnTo>
                    <a:lnTo>
                      <a:pt x="737" y="1834"/>
                    </a:lnTo>
                    <a:lnTo>
                      <a:pt x="735" y="1842"/>
                    </a:lnTo>
                    <a:lnTo>
                      <a:pt x="732" y="1849"/>
                    </a:lnTo>
                    <a:lnTo>
                      <a:pt x="729" y="1857"/>
                    </a:lnTo>
                    <a:lnTo>
                      <a:pt x="724" y="1863"/>
                    </a:lnTo>
                    <a:lnTo>
                      <a:pt x="720" y="1870"/>
                    </a:lnTo>
                    <a:lnTo>
                      <a:pt x="714" y="1875"/>
                    </a:lnTo>
                    <a:lnTo>
                      <a:pt x="708" y="1881"/>
                    </a:lnTo>
                    <a:lnTo>
                      <a:pt x="703" y="1886"/>
                    </a:lnTo>
                    <a:lnTo>
                      <a:pt x="696" y="1890"/>
                    </a:lnTo>
                    <a:lnTo>
                      <a:pt x="688" y="1894"/>
                    </a:lnTo>
                    <a:lnTo>
                      <a:pt x="681" y="1896"/>
                    </a:lnTo>
                    <a:lnTo>
                      <a:pt x="673" y="1898"/>
                    </a:lnTo>
                    <a:lnTo>
                      <a:pt x="665" y="1899"/>
                    </a:lnTo>
                    <a:lnTo>
                      <a:pt x="656" y="1899"/>
                    </a:lnTo>
                    <a:lnTo>
                      <a:pt x="656" y="1899"/>
                    </a:lnTo>
                    <a:lnTo>
                      <a:pt x="648" y="1899"/>
                    </a:lnTo>
                    <a:lnTo>
                      <a:pt x="640" y="1898"/>
                    </a:lnTo>
                    <a:lnTo>
                      <a:pt x="632" y="1896"/>
                    </a:lnTo>
                    <a:lnTo>
                      <a:pt x="624" y="1894"/>
                    </a:lnTo>
                    <a:lnTo>
                      <a:pt x="617" y="1890"/>
                    </a:lnTo>
                    <a:lnTo>
                      <a:pt x="610" y="1886"/>
                    </a:lnTo>
                    <a:lnTo>
                      <a:pt x="605" y="1881"/>
                    </a:lnTo>
                    <a:lnTo>
                      <a:pt x="599" y="1875"/>
                    </a:lnTo>
                    <a:lnTo>
                      <a:pt x="593" y="1870"/>
                    </a:lnTo>
                    <a:lnTo>
                      <a:pt x="589" y="1863"/>
                    </a:lnTo>
                    <a:lnTo>
                      <a:pt x="584" y="1857"/>
                    </a:lnTo>
                    <a:lnTo>
                      <a:pt x="581" y="1849"/>
                    </a:lnTo>
                    <a:lnTo>
                      <a:pt x="578" y="1842"/>
                    </a:lnTo>
                    <a:lnTo>
                      <a:pt x="576" y="1834"/>
                    </a:lnTo>
                    <a:lnTo>
                      <a:pt x="575" y="1826"/>
                    </a:lnTo>
                    <a:lnTo>
                      <a:pt x="575" y="1817"/>
                    </a:lnTo>
                    <a:lnTo>
                      <a:pt x="575" y="1817"/>
                    </a:lnTo>
                    <a:lnTo>
                      <a:pt x="575" y="1809"/>
                    </a:lnTo>
                    <a:lnTo>
                      <a:pt x="576" y="1801"/>
                    </a:lnTo>
                    <a:lnTo>
                      <a:pt x="578" y="1793"/>
                    </a:lnTo>
                    <a:lnTo>
                      <a:pt x="581" y="1785"/>
                    </a:lnTo>
                    <a:lnTo>
                      <a:pt x="584" y="1778"/>
                    </a:lnTo>
                    <a:lnTo>
                      <a:pt x="589" y="1772"/>
                    </a:lnTo>
                    <a:lnTo>
                      <a:pt x="593" y="1766"/>
                    </a:lnTo>
                    <a:lnTo>
                      <a:pt x="599" y="1760"/>
                    </a:lnTo>
                    <a:lnTo>
                      <a:pt x="605" y="1754"/>
                    </a:lnTo>
                    <a:lnTo>
                      <a:pt x="610" y="1750"/>
                    </a:lnTo>
                    <a:lnTo>
                      <a:pt x="617" y="1745"/>
                    </a:lnTo>
                    <a:lnTo>
                      <a:pt x="624" y="1742"/>
                    </a:lnTo>
                    <a:lnTo>
                      <a:pt x="632" y="1740"/>
                    </a:lnTo>
                    <a:lnTo>
                      <a:pt x="640" y="1737"/>
                    </a:lnTo>
                    <a:lnTo>
                      <a:pt x="648" y="1736"/>
                    </a:lnTo>
                    <a:lnTo>
                      <a:pt x="656" y="1736"/>
                    </a:lnTo>
                    <a:lnTo>
                      <a:pt x="656" y="1736"/>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20" name="Freeform 30">
                <a:extLst>
                  <a:ext uri="{FF2B5EF4-FFF2-40B4-BE49-F238E27FC236}">
                    <a16:creationId xmlns:a16="http://schemas.microsoft.com/office/drawing/2014/main" id="{B163EB2F-3398-3D4F-989F-3CA0E0D085A8}"/>
                  </a:ext>
                </a:extLst>
              </p:cNvPr>
              <p:cNvSpPr>
                <a:spLocks noEditPoints="1"/>
              </p:cNvSpPr>
              <p:nvPr/>
            </p:nvSpPr>
            <p:spPr bwMode="auto">
              <a:xfrm>
                <a:off x="-5589588" y="-1630363"/>
                <a:ext cx="1008063" cy="1328738"/>
              </a:xfrm>
              <a:custGeom>
                <a:avLst/>
                <a:gdLst>
                  <a:gd name="T0" fmla="*/ 1086 w 1271"/>
                  <a:gd name="T1" fmla="*/ 133 h 1675"/>
                  <a:gd name="T2" fmla="*/ 1086 w 1271"/>
                  <a:gd name="T3" fmla="*/ 119 h 1675"/>
                  <a:gd name="T4" fmla="*/ 1081 w 1271"/>
                  <a:gd name="T5" fmla="*/ 93 h 1675"/>
                  <a:gd name="T6" fmla="*/ 1070 w 1271"/>
                  <a:gd name="T7" fmla="*/ 69 h 1675"/>
                  <a:gd name="T8" fmla="*/ 1057 w 1271"/>
                  <a:gd name="T9" fmla="*/ 48 h 1675"/>
                  <a:gd name="T10" fmla="*/ 1039 w 1271"/>
                  <a:gd name="T11" fmla="*/ 30 h 1675"/>
                  <a:gd name="T12" fmla="*/ 1017 w 1271"/>
                  <a:gd name="T13" fmla="*/ 16 h 1675"/>
                  <a:gd name="T14" fmla="*/ 994 w 1271"/>
                  <a:gd name="T15" fmla="*/ 6 h 1675"/>
                  <a:gd name="T16" fmla="*/ 968 w 1271"/>
                  <a:gd name="T17" fmla="*/ 0 h 1675"/>
                  <a:gd name="T18" fmla="*/ 308 w 1271"/>
                  <a:gd name="T19" fmla="*/ 0 h 1675"/>
                  <a:gd name="T20" fmla="*/ 295 w 1271"/>
                  <a:gd name="T21" fmla="*/ 0 h 1675"/>
                  <a:gd name="T22" fmla="*/ 269 w 1271"/>
                  <a:gd name="T23" fmla="*/ 6 h 1675"/>
                  <a:gd name="T24" fmla="*/ 245 w 1271"/>
                  <a:gd name="T25" fmla="*/ 16 h 1675"/>
                  <a:gd name="T26" fmla="*/ 224 w 1271"/>
                  <a:gd name="T27" fmla="*/ 30 h 1675"/>
                  <a:gd name="T28" fmla="*/ 206 w 1271"/>
                  <a:gd name="T29" fmla="*/ 48 h 1675"/>
                  <a:gd name="T30" fmla="*/ 191 w 1271"/>
                  <a:gd name="T31" fmla="*/ 69 h 1675"/>
                  <a:gd name="T32" fmla="*/ 182 w 1271"/>
                  <a:gd name="T33" fmla="*/ 93 h 1675"/>
                  <a:gd name="T34" fmla="*/ 176 w 1271"/>
                  <a:gd name="T35" fmla="*/ 119 h 1675"/>
                  <a:gd name="T36" fmla="*/ 175 w 1271"/>
                  <a:gd name="T37" fmla="*/ 1542 h 1675"/>
                  <a:gd name="T38" fmla="*/ 176 w 1271"/>
                  <a:gd name="T39" fmla="*/ 1553 h 1675"/>
                  <a:gd name="T40" fmla="*/ 0 w 1271"/>
                  <a:gd name="T41" fmla="*/ 1562 h 1675"/>
                  <a:gd name="T42" fmla="*/ 308 w 1271"/>
                  <a:gd name="T43" fmla="*/ 1675 h 1675"/>
                  <a:gd name="T44" fmla="*/ 1271 w 1271"/>
                  <a:gd name="T45" fmla="*/ 1675 h 1675"/>
                  <a:gd name="T46" fmla="*/ 1085 w 1271"/>
                  <a:gd name="T47" fmla="*/ 1562 h 1675"/>
                  <a:gd name="T48" fmla="*/ 1086 w 1271"/>
                  <a:gd name="T49" fmla="*/ 1553 h 1675"/>
                  <a:gd name="T50" fmla="*/ 1086 w 1271"/>
                  <a:gd name="T51" fmla="*/ 1542 h 1675"/>
                  <a:gd name="T52" fmla="*/ 530 w 1271"/>
                  <a:gd name="T53" fmla="*/ 1385 h 1675"/>
                  <a:gd name="T54" fmla="*/ 733 w 1271"/>
                  <a:gd name="T55" fmla="*/ 1548 h 1675"/>
                  <a:gd name="T56" fmla="*/ 846 w 1271"/>
                  <a:gd name="T57" fmla="*/ 1562 h 1675"/>
                  <a:gd name="T58" fmla="*/ 846 w 1271"/>
                  <a:gd name="T59" fmla="*/ 1329 h 1675"/>
                  <a:gd name="T60" fmla="*/ 841 w 1271"/>
                  <a:gd name="T61" fmla="*/ 1306 h 1675"/>
                  <a:gd name="T62" fmla="*/ 829 w 1271"/>
                  <a:gd name="T63" fmla="*/ 1289 h 1675"/>
                  <a:gd name="T64" fmla="*/ 812 w 1271"/>
                  <a:gd name="T65" fmla="*/ 1277 h 1675"/>
                  <a:gd name="T66" fmla="*/ 789 w 1271"/>
                  <a:gd name="T67" fmla="*/ 1272 h 1675"/>
                  <a:gd name="T68" fmla="*/ 473 w 1271"/>
                  <a:gd name="T69" fmla="*/ 1272 h 1675"/>
                  <a:gd name="T70" fmla="*/ 451 w 1271"/>
                  <a:gd name="T71" fmla="*/ 1277 h 1675"/>
                  <a:gd name="T72" fmla="*/ 433 w 1271"/>
                  <a:gd name="T73" fmla="*/ 1289 h 1675"/>
                  <a:gd name="T74" fmla="*/ 421 w 1271"/>
                  <a:gd name="T75" fmla="*/ 1306 h 1675"/>
                  <a:gd name="T76" fmla="*/ 417 w 1271"/>
                  <a:gd name="T77" fmla="*/ 1329 h 1675"/>
                  <a:gd name="T78" fmla="*/ 308 w 1271"/>
                  <a:gd name="T79" fmla="*/ 1562 h 1675"/>
                  <a:gd name="T80" fmla="*/ 304 w 1271"/>
                  <a:gd name="T81" fmla="*/ 1562 h 1675"/>
                  <a:gd name="T82" fmla="*/ 297 w 1271"/>
                  <a:gd name="T83" fmla="*/ 1558 h 1675"/>
                  <a:gd name="T84" fmla="*/ 291 w 1271"/>
                  <a:gd name="T85" fmla="*/ 1553 h 1675"/>
                  <a:gd name="T86" fmla="*/ 289 w 1271"/>
                  <a:gd name="T87" fmla="*/ 1546 h 1675"/>
                  <a:gd name="T88" fmla="*/ 288 w 1271"/>
                  <a:gd name="T89" fmla="*/ 133 h 1675"/>
                  <a:gd name="T90" fmla="*/ 289 w 1271"/>
                  <a:gd name="T91" fmla="*/ 128 h 1675"/>
                  <a:gd name="T92" fmla="*/ 291 w 1271"/>
                  <a:gd name="T93" fmla="*/ 121 h 1675"/>
                  <a:gd name="T94" fmla="*/ 297 w 1271"/>
                  <a:gd name="T95" fmla="*/ 115 h 1675"/>
                  <a:gd name="T96" fmla="*/ 304 w 1271"/>
                  <a:gd name="T97" fmla="*/ 113 h 1675"/>
                  <a:gd name="T98" fmla="*/ 954 w 1271"/>
                  <a:gd name="T99" fmla="*/ 112 h 1675"/>
                  <a:gd name="T100" fmla="*/ 958 w 1271"/>
                  <a:gd name="T101" fmla="*/ 113 h 1675"/>
                  <a:gd name="T102" fmla="*/ 966 w 1271"/>
                  <a:gd name="T103" fmla="*/ 115 h 1675"/>
                  <a:gd name="T104" fmla="*/ 970 w 1271"/>
                  <a:gd name="T105" fmla="*/ 121 h 1675"/>
                  <a:gd name="T106" fmla="*/ 973 w 1271"/>
                  <a:gd name="T107" fmla="*/ 128 h 1675"/>
                  <a:gd name="T108" fmla="*/ 973 w 1271"/>
                  <a:gd name="T109" fmla="*/ 1542 h 1675"/>
                  <a:gd name="T110" fmla="*/ 973 w 1271"/>
                  <a:gd name="T111" fmla="*/ 1546 h 1675"/>
                  <a:gd name="T112" fmla="*/ 970 w 1271"/>
                  <a:gd name="T113" fmla="*/ 1553 h 1675"/>
                  <a:gd name="T114" fmla="*/ 966 w 1271"/>
                  <a:gd name="T115" fmla="*/ 1558 h 1675"/>
                  <a:gd name="T116" fmla="*/ 958 w 1271"/>
                  <a:gd name="T117" fmla="*/ 1562 h 1675"/>
                  <a:gd name="T118" fmla="*/ 846 w 1271"/>
                  <a:gd name="T119" fmla="*/ 1562 h 1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71" h="1675">
                    <a:moveTo>
                      <a:pt x="1086" y="1542"/>
                    </a:moveTo>
                    <a:lnTo>
                      <a:pt x="1086" y="133"/>
                    </a:lnTo>
                    <a:lnTo>
                      <a:pt x="1086" y="133"/>
                    </a:lnTo>
                    <a:lnTo>
                      <a:pt x="1086" y="119"/>
                    </a:lnTo>
                    <a:lnTo>
                      <a:pt x="1084" y="105"/>
                    </a:lnTo>
                    <a:lnTo>
                      <a:pt x="1081" y="93"/>
                    </a:lnTo>
                    <a:lnTo>
                      <a:pt x="1076" y="81"/>
                    </a:lnTo>
                    <a:lnTo>
                      <a:pt x="1070" y="69"/>
                    </a:lnTo>
                    <a:lnTo>
                      <a:pt x="1064" y="58"/>
                    </a:lnTo>
                    <a:lnTo>
                      <a:pt x="1057" y="48"/>
                    </a:lnTo>
                    <a:lnTo>
                      <a:pt x="1048" y="39"/>
                    </a:lnTo>
                    <a:lnTo>
                      <a:pt x="1039" y="30"/>
                    </a:lnTo>
                    <a:lnTo>
                      <a:pt x="1028" y="22"/>
                    </a:lnTo>
                    <a:lnTo>
                      <a:pt x="1017" y="16"/>
                    </a:lnTo>
                    <a:lnTo>
                      <a:pt x="1005" y="10"/>
                    </a:lnTo>
                    <a:lnTo>
                      <a:pt x="994" y="6"/>
                    </a:lnTo>
                    <a:lnTo>
                      <a:pt x="980" y="2"/>
                    </a:lnTo>
                    <a:lnTo>
                      <a:pt x="968" y="0"/>
                    </a:lnTo>
                    <a:lnTo>
                      <a:pt x="954" y="0"/>
                    </a:lnTo>
                    <a:lnTo>
                      <a:pt x="308" y="0"/>
                    </a:lnTo>
                    <a:lnTo>
                      <a:pt x="308" y="0"/>
                    </a:lnTo>
                    <a:lnTo>
                      <a:pt x="295" y="0"/>
                    </a:lnTo>
                    <a:lnTo>
                      <a:pt x="281" y="2"/>
                    </a:lnTo>
                    <a:lnTo>
                      <a:pt x="269" y="6"/>
                    </a:lnTo>
                    <a:lnTo>
                      <a:pt x="256" y="10"/>
                    </a:lnTo>
                    <a:lnTo>
                      <a:pt x="245" y="16"/>
                    </a:lnTo>
                    <a:lnTo>
                      <a:pt x="234" y="22"/>
                    </a:lnTo>
                    <a:lnTo>
                      <a:pt x="224" y="30"/>
                    </a:lnTo>
                    <a:lnTo>
                      <a:pt x="215" y="39"/>
                    </a:lnTo>
                    <a:lnTo>
                      <a:pt x="206" y="48"/>
                    </a:lnTo>
                    <a:lnTo>
                      <a:pt x="198" y="58"/>
                    </a:lnTo>
                    <a:lnTo>
                      <a:pt x="191" y="69"/>
                    </a:lnTo>
                    <a:lnTo>
                      <a:pt x="186" y="81"/>
                    </a:lnTo>
                    <a:lnTo>
                      <a:pt x="182" y="93"/>
                    </a:lnTo>
                    <a:lnTo>
                      <a:pt x="178" y="105"/>
                    </a:lnTo>
                    <a:lnTo>
                      <a:pt x="176" y="119"/>
                    </a:lnTo>
                    <a:lnTo>
                      <a:pt x="175" y="133"/>
                    </a:lnTo>
                    <a:lnTo>
                      <a:pt x="175" y="1542"/>
                    </a:lnTo>
                    <a:lnTo>
                      <a:pt x="175" y="1542"/>
                    </a:lnTo>
                    <a:lnTo>
                      <a:pt x="176" y="1553"/>
                    </a:lnTo>
                    <a:lnTo>
                      <a:pt x="177" y="1562"/>
                    </a:lnTo>
                    <a:lnTo>
                      <a:pt x="0" y="1562"/>
                    </a:lnTo>
                    <a:lnTo>
                      <a:pt x="0" y="1675"/>
                    </a:lnTo>
                    <a:lnTo>
                      <a:pt x="308" y="1675"/>
                    </a:lnTo>
                    <a:lnTo>
                      <a:pt x="954" y="1675"/>
                    </a:lnTo>
                    <a:lnTo>
                      <a:pt x="1271" y="1675"/>
                    </a:lnTo>
                    <a:lnTo>
                      <a:pt x="1271" y="1562"/>
                    </a:lnTo>
                    <a:lnTo>
                      <a:pt x="1085" y="1562"/>
                    </a:lnTo>
                    <a:lnTo>
                      <a:pt x="1085" y="1562"/>
                    </a:lnTo>
                    <a:lnTo>
                      <a:pt x="1086" y="1553"/>
                    </a:lnTo>
                    <a:lnTo>
                      <a:pt x="1086" y="1542"/>
                    </a:lnTo>
                    <a:lnTo>
                      <a:pt x="1086" y="1542"/>
                    </a:lnTo>
                    <a:close/>
                    <a:moveTo>
                      <a:pt x="530" y="1548"/>
                    </a:moveTo>
                    <a:lnTo>
                      <a:pt x="530" y="1385"/>
                    </a:lnTo>
                    <a:lnTo>
                      <a:pt x="733" y="1385"/>
                    </a:lnTo>
                    <a:lnTo>
                      <a:pt x="733" y="1548"/>
                    </a:lnTo>
                    <a:lnTo>
                      <a:pt x="530" y="1548"/>
                    </a:lnTo>
                    <a:close/>
                    <a:moveTo>
                      <a:pt x="846" y="1562"/>
                    </a:moveTo>
                    <a:lnTo>
                      <a:pt x="846" y="1329"/>
                    </a:lnTo>
                    <a:lnTo>
                      <a:pt x="846" y="1329"/>
                    </a:lnTo>
                    <a:lnTo>
                      <a:pt x="845" y="1318"/>
                    </a:lnTo>
                    <a:lnTo>
                      <a:pt x="841" y="1306"/>
                    </a:lnTo>
                    <a:lnTo>
                      <a:pt x="835" y="1297"/>
                    </a:lnTo>
                    <a:lnTo>
                      <a:pt x="829" y="1289"/>
                    </a:lnTo>
                    <a:lnTo>
                      <a:pt x="821" y="1282"/>
                    </a:lnTo>
                    <a:lnTo>
                      <a:pt x="812" y="1277"/>
                    </a:lnTo>
                    <a:lnTo>
                      <a:pt x="800" y="1273"/>
                    </a:lnTo>
                    <a:lnTo>
                      <a:pt x="789" y="1272"/>
                    </a:lnTo>
                    <a:lnTo>
                      <a:pt x="473" y="1272"/>
                    </a:lnTo>
                    <a:lnTo>
                      <a:pt x="473" y="1272"/>
                    </a:lnTo>
                    <a:lnTo>
                      <a:pt x="461" y="1273"/>
                    </a:lnTo>
                    <a:lnTo>
                      <a:pt x="451" y="1277"/>
                    </a:lnTo>
                    <a:lnTo>
                      <a:pt x="442" y="1282"/>
                    </a:lnTo>
                    <a:lnTo>
                      <a:pt x="433" y="1289"/>
                    </a:lnTo>
                    <a:lnTo>
                      <a:pt x="426" y="1297"/>
                    </a:lnTo>
                    <a:lnTo>
                      <a:pt x="421" y="1306"/>
                    </a:lnTo>
                    <a:lnTo>
                      <a:pt x="418" y="1318"/>
                    </a:lnTo>
                    <a:lnTo>
                      <a:pt x="417" y="1329"/>
                    </a:lnTo>
                    <a:lnTo>
                      <a:pt x="417" y="1562"/>
                    </a:lnTo>
                    <a:lnTo>
                      <a:pt x="308" y="1562"/>
                    </a:lnTo>
                    <a:lnTo>
                      <a:pt x="308" y="1562"/>
                    </a:lnTo>
                    <a:lnTo>
                      <a:pt x="304" y="1562"/>
                    </a:lnTo>
                    <a:lnTo>
                      <a:pt x="300" y="1561"/>
                    </a:lnTo>
                    <a:lnTo>
                      <a:pt x="297" y="1558"/>
                    </a:lnTo>
                    <a:lnTo>
                      <a:pt x="295" y="1556"/>
                    </a:lnTo>
                    <a:lnTo>
                      <a:pt x="291" y="1553"/>
                    </a:lnTo>
                    <a:lnTo>
                      <a:pt x="290" y="1549"/>
                    </a:lnTo>
                    <a:lnTo>
                      <a:pt x="289" y="1546"/>
                    </a:lnTo>
                    <a:lnTo>
                      <a:pt x="288" y="1542"/>
                    </a:lnTo>
                    <a:lnTo>
                      <a:pt x="288" y="133"/>
                    </a:lnTo>
                    <a:lnTo>
                      <a:pt x="288" y="133"/>
                    </a:lnTo>
                    <a:lnTo>
                      <a:pt x="289" y="128"/>
                    </a:lnTo>
                    <a:lnTo>
                      <a:pt x="290" y="125"/>
                    </a:lnTo>
                    <a:lnTo>
                      <a:pt x="291" y="121"/>
                    </a:lnTo>
                    <a:lnTo>
                      <a:pt x="295" y="119"/>
                    </a:lnTo>
                    <a:lnTo>
                      <a:pt x="297" y="115"/>
                    </a:lnTo>
                    <a:lnTo>
                      <a:pt x="300" y="114"/>
                    </a:lnTo>
                    <a:lnTo>
                      <a:pt x="304" y="113"/>
                    </a:lnTo>
                    <a:lnTo>
                      <a:pt x="308" y="112"/>
                    </a:lnTo>
                    <a:lnTo>
                      <a:pt x="954" y="112"/>
                    </a:lnTo>
                    <a:lnTo>
                      <a:pt x="954" y="112"/>
                    </a:lnTo>
                    <a:lnTo>
                      <a:pt x="958" y="113"/>
                    </a:lnTo>
                    <a:lnTo>
                      <a:pt x="962" y="114"/>
                    </a:lnTo>
                    <a:lnTo>
                      <a:pt x="966" y="115"/>
                    </a:lnTo>
                    <a:lnTo>
                      <a:pt x="968" y="119"/>
                    </a:lnTo>
                    <a:lnTo>
                      <a:pt x="970" y="121"/>
                    </a:lnTo>
                    <a:lnTo>
                      <a:pt x="972" y="125"/>
                    </a:lnTo>
                    <a:lnTo>
                      <a:pt x="973" y="128"/>
                    </a:lnTo>
                    <a:lnTo>
                      <a:pt x="973" y="133"/>
                    </a:lnTo>
                    <a:lnTo>
                      <a:pt x="973" y="1542"/>
                    </a:lnTo>
                    <a:lnTo>
                      <a:pt x="973" y="1542"/>
                    </a:lnTo>
                    <a:lnTo>
                      <a:pt x="973" y="1546"/>
                    </a:lnTo>
                    <a:lnTo>
                      <a:pt x="972" y="1549"/>
                    </a:lnTo>
                    <a:lnTo>
                      <a:pt x="970" y="1553"/>
                    </a:lnTo>
                    <a:lnTo>
                      <a:pt x="968" y="1556"/>
                    </a:lnTo>
                    <a:lnTo>
                      <a:pt x="966" y="1558"/>
                    </a:lnTo>
                    <a:lnTo>
                      <a:pt x="962" y="1561"/>
                    </a:lnTo>
                    <a:lnTo>
                      <a:pt x="958" y="1562"/>
                    </a:lnTo>
                    <a:lnTo>
                      <a:pt x="954" y="1562"/>
                    </a:lnTo>
                    <a:lnTo>
                      <a:pt x="846" y="1562"/>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21" name="Rectangle 31">
                <a:extLst>
                  <a:ext uri="{FF2B5EF4-FFF2-40B4-BE49-F238E27FC236}">
                    <a16:creationId xmlns:a16="http://schemas.microsoft.com/office/drawing/2014/main" id="{4197B363-8342-BC44-B82B-D478B78368F6}"/>
                  </a:ext>
                </a:extLst>
              </p:cNvPr>
              <p:cNvSpPr>
                <a:spLocks noChangeArrowheads="1"/>
              </p:cNvSpPr>
              <p:nvPr/>
            </p:nvSpPr>
            <p:spPr bwMode="auto">
              <a:xfrm>
                <a:off x="-5243513" y="-1346200"/>
                <a:ext cx="104775" cy="104775"/>
              </a:xfrm>
              <a:prstGeom prst="rect">
                <a:avLst/>
              </a:pr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22" name="Rectangle 32">
                <a:extLst>
                  <a:ext uri="{FF2B5EF4-FFF2-40B4-BE49-F238E27FC236}">
                    <a16:creationId xmlns:a16="http://schemas.microsoft.com/office/drawing/2014/main" id="{633E8271-38C1-6247-92D8-C27C857A137B}"/>
                  </a:ext>
                </a:extLst>
              </p:cNvPr>
              <p:cNvSpPr>
                <a:spLocks noChangeArrowheads="1"/>
              </p:cNvSpPr>
              <p:nvPr/>
            </p:nvSpPr>
            <p:spPr bwMode="auto">
              <a:xfrm>
                <a:off x="-5040313" y="-1346200"/>
                <a:ext cx="104775" cy="104775"/>
              </a:xfrm>
              <a:prstGeom prst="rect">
                <a:avLst/>
              </a:pr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23" name="Rectangle 33">
                <a:extLst>
                  <a:ext uri="{FF2B5EF4-FFF2-40B4-BE49-F238E27FC236}">
                    <a16:creationId xmlns:a16="http://schemas.microsoft.com/office/drawing/2014/main" id="{AF9CDA51-1C4C-A740-9FA7-B40CAEA570F7}"/>
                  </a:ext>
                </a:extLst>
              </p:cNvPr>
              <p:cNvSpPr>
                <a:spLocks noChangeArrowheads="1"/>
              </p:cNvSpPr>
              <p:nvPr/>
            </p:nvSpPr>
            <p:spPr bwMode="auto">
              <a:xfrm>
                <a:off x="-5243513" y="-1120775"/>
                <a:ext cx="104775" cy="104775"/>
              </a:xfrm>
              <a:prstGeom prst="rect">
                <a:avLst/>
              </a:pr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24" name="Rectangle 34">
                <a:extLst>
                  <a:ext uri="{FF2B5EF4-FFF2-40B4-BE49-F238E27FC236}">
                    <a16:creationId xmlns:a16="http://schemas.microsoft.com/office/drawing/2014/main" id="{F815C8A6-82AF-3944-82F3-3229CB25B35E}"/>
                  </a:ext>
                </a:extLst>
              </p:cNvPr>
              <p:cNvSpPr>
                <a:spLocks noChangeArrowheads="1"/>
              </p:cNvSpPr>
              <p:nvPr/>
            </p:nvSpPr>
            <p:spPr bwMode="auto">
              <a:xfrm>
                <a:off x="-5040313" y="-1120775"/>
                <a:ext cx="104775" cy="104775"/>
              </a:xfrm>
              <a:prstGeom prst="rect">
                <a:avLst/>
              </a:pr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25" name="Rectangle 35">
                <a:extLst>
                  <a:ext uri="{FF2B5EF4-FFF2-40B4-BE49-F238E27FC236}">
                    <a16:creationId xmlns:a16="http://schemas.microsoft.com/office/drawing/2014/main" id="{1884471F-F4AB-BE4E-AB8A-B0828700237C}"/>
                  </a:ext>
                </a:extLst>
              </p:cNvPr>
              <p:cNvSpPr>
                <a:spLocks noChangeArrowheads="1"/>
              </p:cNvSpPr>
              <p:nvPr/>
            </p:nvSpPr>
            <p:spPr bwMode="auto">
              <a:xfrm>
                <a:off x="-5243513" y="-889000"/>
                <a:ext cx="104775" cy="104775"/>
              </a:xfrm>
              <a:prstGeom prst="rect">
                <a:avLst/>
              </a:pr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26" name="Rectangle 36">
                <a:extLst>
                  <a:ext uri="{FF2B5EF4-FFF2-40B4-BE49-F238E27FC236}">
                    <a16:creationId xmlns:a16="http://schemas.microsoft.com/office/drawing/2014/main" id="{A88A200B-5B7B-F24E-9096-02CF8783DAE9}"/>
                  </a:ext>
                </a:extLst>
              </p:cNvPr>
              <p:cNvSpPr>
                <a:spLocks noChangeArrowheads="1"/>
              </p:cNvSpPr>
              <p:nvPr/>
            </p:nvSpPr>
            <p:spPr bwMode="auto">
              <a:xfrm>
                <a:off x="-5040313" y="-889000"/>
                <a:ext cx="104775" cy="104775"/>
              </a:xfrm>
              <a:prstGeom prst="rect">
                <a:avLst/>
              </a:pr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grpSp>
      </p:grpSp>
      <p:sp>
        <p:nvSpPr>
          <p:cNvPr id="23" name="TextBox 22">
            <a:extLst>
              <a:ext uri="{FF2B5EF4-FFF2-40B4-BE49-F238E27FC236}">
                <a16:creationId xmlns:a16="http://schemas.microsoft.com/office/drawing/2014/main" id="{60927249-B3A1-3345-87A4-ADB8A25FA8F9}"/>
              </a:ext>
            </a:extLst>
          </p:cNvPr>
          <p:cNvSpPr txBox="1"/>
          <p:nvPr/>
        </p:nvSpPr>
        <p:spPr>
          <a:xfrm>
            <a:off x="-876693" y="4581427"/>
            <a:ext cx="65" cy="246221"/>
          </a:xfrm>
          <a:prstGeom prst="rect">
            <a:avLst/>
          </a:prstGeom>
          <a:noFill/>
        </p:spPr>
        <p:txBody>
          <a:bodyPr wrap="none" lIns="0" tIns="0" rIns="0" bIns="0" rtlCol="0">
            <a:spAutoFit/>
          </a:bodyPr>
          <a:lstStyle/>
          <a:p>
            <a:endParaRPr lang="en-US" sz="1600" dirty="0"/>
          </a:p>
        </p:txBody>
      </p:sp>
      <p:grpSp>
        <p:nvGrpSpPr>
          <p:cNvPr id="129" name="Group 128">
            <a:extLst>
              <a:ext uri="{FF2B5EF4-FFF2-40B4-BE49-F238E27FC236}">
                <a16:creationId xmlns:a16="http://schemas.microsoft.com/office/drawing/2014/main" id="{E063E983-D044-5046-9398-39C38DE9C9F3}"/>
              </a:ext>
            </a:extLst>
          </p:cNvPr>
          <p:cNvGrpSpPr/>
          <p:nvPr/>
        </p:nvGrpSpPr>
        <p:grpSpPr>
          <a:xfrm>
            <a:off x="2848284" y="4556328"/>
            <a:ext cx="480201" cy="478880"/>
            <a:chOff x="2865437" y="10147301"/>
            <a:chExt cx="1154113" cy="1150938"/>
          </a:xfrm>
          <a:solidFill>
            <a:schemeClr val="accent2"/>
          </a:solidFill>
        </p:grpSpPr>
        <p:sp>
          <p:nvSpPr>
            <p:cNvPr id="130" name="Freeform 198">
              <a:extLst>
                <a:ext uri="{FF2B5EF4-FFF2-40B4-BE49-F238E27FC236}">
                  <a16:creationId xmlns:a16="http://schemas.microsoft.com/office/drawing/2014/main" id="{A49F9DEF-9474-5D40-9868-50042720E1F4}"/>
                </a:ext>
              </a:extLst>
            </p:cNvPr>
            <p:cNvSpPr>
              <a:spLocks noEditPoints="1"/>
            </p:cNvSpPr>
            <p:nvPr/>
          </p:nvSpPr>
          <p:spPr bwMode="auto">
            <a:xfrm>
              <a:off x="3727450" y="10893426"/>
              <a:ext cx="201613" cy="201613"/>
            </a:xfrm>
            <a:custGeom>
              <a:avLst/>
              <a:gdLst>
                <a:gd name="T0" fmla="*/ 64 w 127"/>
                <a:gd name="T1" fmla="*/ 127 h 127"/>
                <a:gd name="T2" fmla="*/ 88 w 127"/>
                <a:gd name="T3" fmla="*/ 122 h 127"/>
                <a:gd name="T4" fmla="*/ 109 w 127"/>
                <a:gd name="T5" fmla="*/ 109 h 127"/>
                <a:gd name="T6" fmla="*/ 122 w 127"/>
                <a:gd name="T7" fmla="*/ 88 h 127"/>
                <a:gd name="T8" fmla="*/ 127 w 127"/>
                <a:gd name="T9" fmla="*/ 64 h 127"/>
                <a:gd name="T10" fmla="*/ 126 w 127"/>
                <a:gd name="T11" fmla="*/ 50 h 127"/>
                <a:gd name="T12" fmla="*/ 116 w 127"/>
                <a:gd name="T13" fmla="*/ 28 h 127"/>
                <a:gd name="T14" fmla="*/ 99 w 127"/>
                <a:gd name="T15" fmla="*/ 11 h 127"/>
                <a:gd name="T16" fmla="*/ 77 w 127"/>
                <a:gd name="T17" fmla="*/ 2 h 127"/>
                <a:gd name="T18" fmla="*/ 64 w 127"/>
                <a:gd name="T19" fmla="*/ 0 h 127"/>
                <a:gd name="T20" fmla="*/ 39 w 127"/>
                <a:gd name="T21" fmla="*/ 5 h 127"/>
                <a:gd name="T22" fmla="*/ 19 w 127"/>
                <a:gd name="T23" fmla="*/ 18 h 127"/>
                <a:gd name="T24" fmla="*/ 5 w 127"/>
                <a:gd name="T25" fmla="*/ 39 h 127"/>
                <a:gd name="T26" fmla="*/ 0 w 127"/>
                <a:gd name="T27" fmla="*/ 64 h 127"/>
                <a:gd name="T28" fmla="*/ 2 w 127"/>
                <a:gd name="T29" fmla="*/ 77 h 127"/>
                <a:gd name="T30" fmla="*/ 11 w 127"/>
                <a:gd name="T31" fmla="*/ 99 h 127"/>
                <a:gd name="T32" fmla="*/ 28 w 127"/>
                <a:gd name="T33" fmla="*/ 116 h 127"/>
                <a:gd name="T34" fmla="*/ 50 w 127"/>
                <a:gd name="T35" fmla="*/ 126 h 127"/>
                <a:gd name="T36" fmla="*/ 64 w 127"/>
                <a:gd name="T37" fmla="*/ 127 h 127"/>
                <a:gd name="T38" fmla="*/ 34 w 127"/>
                <a:gd name="T39" fmla="*/ 64 h 127"/>
                <a:gd name="T40" fmla="*/ 35 w 127"/>
                <a:gd name="T41" fmla="*/ 52 h 127"/>
                <a:gd name="T42" fmla="*/ 52 w 127"/>
                <a:gd name="T43" fmla="*/ 35 h 127"/>
                <a:gd name="T44" fmla="*/ 64 w 127"/>
                <a:gd name="T45" fmla="*/ 34 h 127"/>
                <a:gd name="T46" fmla="*/ 69 w 127"/>
                <a:gd name="T47" fmla="*/ 34 h 127"/>
                <a:gd name="T48" fmla="*/ 84 w 127"/>
                <a:gd name="T49" fmla="*/ 43 h 127"/>
                <a:gd name="T50" fmla="*/ 92 w 127"/>
                <a:gd name="T51" fmla="*/ 58 h 127"/>
                <a:gd name="T52" fmla="*/ 94 w 127"/>
                <a:gd name="T53" fmla="*/ 64 h 127"/>
                <a:gd name="T54" fmla="*/ 92 w 127"/>
                <a:gd name="T55" fmla="*/ 75 h 127"/>
                <a:gd name="T56" fmla="*/ 75 w 127"/>
                <a:gd name="T57" fmla="*/ 92 h 127"/>
                <a:gd name="T58" fmla="*/ 64 w 127"/>
                <a:gd name="T59" fmla="*/ 94 h 127"/>
                <a:gd name="T60" fmla="*/ 58 w 127"/>
                <a:gd name="T61" fmla="*/ 94 h 127"/>
                <a:gd name="T62" fmla="*/ 41 w 127"/>
                <a:gd name="T63" fmla="*/ 84 h 127"/>
                <a:gd name="T64" fmla="*/ 34 w 127"/>
                <a:gd name="T65" fmla="*/ 69 h 127"/>
                <a:gd name="T66" fmla="*/ 34 w 127"/>
                <a:gd name="T67" fmla="*/ 6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27">
                  <a:moveTo>
                    <a:pt x="64" y="127"/>
                  </a:moveTo>
                  <a:lnTo>
                    <a:pt x="64" y="127"/>
                  </a:lnTo>
                  <a:lnTo>
                    <a:pt x="77" y="126"/>
                  </a:lnTo>
                  <a:lnTo>
                    <a:pt x="88" y="122"/>
                  </a:lnTo>
                  <a:lnTo>
                    <a:pt x="99" y="116"/>
                  </a:lnTo>
                  <a:lnTo>
                    <a:pt x="109" y="109"/>
                  </a:lnTo>
                  <a:lnTo>
                    <a:pt x="116" y="99"/>
                  </a:lnTo>
                  <a:lnTo>
                    <a:pt x="122" y="88"/>
                  </a:lnTo>
                  <a:lnTo>
                    <a:pt x="126" y="77"/>
                  </a:lnTo>
                  <a:lnTo>
                    <a:pt x="127" y="64"/>
                  </a:lnTo>
                  <a:lnTo>
                    <a:pt x="127" y="64"/>
                  </a:lnTo>
                  <a:lnTo>
                    <a:pt x="126" y="50"/>
                  </a:lnTo>
                  <a:lnTo>
                    <a:pt x="122" y="39"/>
                  </a:lnTo>
                  <a:lnTo>
                    <a:pt x="116" y="28"/>
                  </a:lnTo>
                  <a:lnTo>
                    <a:pt x="109" y="18"/>
                  </a:lnTo>
                  <a:lnTo>
                    <a:pt x="99" y="11"/>
                  </a:lnTo>
                  <a:lnTo>
                    <a:pt x="88" y="5"/>
                  </a:lnTo>
                  <a:lnTo>
                    <a:pt x="77" y="2"/>
                  </a:lnTo>
                  <a:lnTo>
                    <a:pt x="64" y="0"/>
                  </a:lnTo>
                  <a:lnTo>
                    <a:pt x="64" y="0"/>
                  </a:lnTo>
                  <a:lnTo>
                    <a:pt x="50" y="2"/>
                  </a:lnTo>
                  <a:lnTo>
                    <a:pt x="39" y="5"/>
                  </a:lnTo>
                  <a:lnTo>
                    <a:pt x="28" y="11"/>
                  </a:lnTo>
                  <a:lnTo>
                    <a:pt x="19" y="18"/>
                  </a:lnTo>
                  <a:lnTo>
                    <a:pt x="11" y="28"/>
                  </a:lnTo>
                  <a:lnTo>
                    <a:pt x="5" y="39"/>
                  </a:lnTo>
                  <a:lnTo>
                    <a:pt x="2" y="50"/>
                  </a:lnTo>
                  <a:lnTo>
                    <a:pt x="0" y="64"/>
                  </a:lnTo>
                  <a:lnTo>
                    <a:pt x="0" y="64"/>
                  </a:lnTo>
                  <a:lnTo>
                    <a:pt x="2" y="77"/>
                  </a:lnTo>
                  <a:lnTo>
                    <a:pt x="5" y="88"/>
                  </a:lnTo>
                  <a:lnTo>
                    <a:pt x="11" y="99"/>
                  </a:lnTo>
                  <a:lnTo>
                    <a:pt x="19" y="109"/>
                  </a:lnTo>
                  <a:lnTo>
                    <a:pt x="28" y="116"/>
                  </a:lnTo>
                  <a:lnTo>
                    <a:pt x="39" y="122"/>
                  </a:lnTo>
                  <a:lnTo>
                    <a:pt x="50" y="126"/>
                  </a:lnTo>
                  <a:lnTo>
                    <a:pt x="64" y="127"/>
                  </a:lnTo>
                  <a:lnTo>
                    <a:pt x="64" y="127"/>
                  </a:lnTo>
                  <a:close/>
                  <a:moveTo>
                    <a:pt x="34" y="64"/>
                  </a:moveTo>
                  <a:lnTo>
                    <a:pt x="34" y="64"/>
                  </a:lnTo>
                  <a:lnTo>
                    <a:pt x="34" y="58"/>
                  </a:lnTo>
                  <a:lnTo>
                    <a:pt x="35" y="52"/>
                  </a:lnTo>
                  <a:lnTo>
                    <a:pt x="41" y="43"/>
                  </a:lnTo>
                  <a:lnTo>
                    <a:pt x="52" y="35"/>
                  </a:lnTo>
                  <a:lnTo>
                    <a:pt x="58" y="34"/>
                  </a:lnTo>
                  <a:lnTo>
                    <a:pt x="64" y="34"/>
                  </a:lnTo>
                  <a:lnTo>
                    <a:pt x="64" y="34"/>
                  </a:lnTo>
                  <a:lnTo>
                    <a:pt x="69" y="34"/>
                  </a:lnTo>
                  <a:lnTo>
                    <a:pt x="75" y="35"/>
                  </a:lnTo>
                  <a:lnTo>
                    <a:pt x="84" y="43"/>
                  </a:lnTo>
                  <a:lnTo>
                    <a:pt x="92" y="52"/>
                  </a:lnTo>
                  <a:lnTo>
                    <a:pt x="92" y="58"/>
                  </a:lnTo>
                  <a:lnTo>
                    <a:pt x="94" y="64"/>
                  </a:lnTo>
                  <a:lnTo>
                    <a:pt x="94" y="64"/>
                  </a:lnTo>
                  <a:lnTo>
                    <a:pt x="92" y="69"/>
                  </a:lnTo>
                  <a:lnTo>
                    <a:pt x="92" y="75"/>
                  </a:lnTo>
                  <a:lnTo>
                    <a:pt x="84" y="84"/>
                  </a:lnTo>
                  <a:lnTo>
                    <a:pt x="75" y="92"/>
                  </a:lnTo>
                  <a:lnTo>
                    <a:pt x="69" y="94"/>
                  </a:lnTo>
                  <a:lnTo>
                    <a:pt x="64" y="94"/>
                  </a:lnTo>
                  <a:lnTo>
                    <a:pt x="64" y="94"/>
                  </a:lnTo>
                  <a:lnTo>
                    <a:pt x="58" y="94"/>
                  </a:lnTo>
                  <a:lnTo>
                    <a:pt x="52" y="92"/>
                  </a:lnTo>
                  <a:lnTo>
                    <a:pt x="41" y="84"/>
                  </a:lnTo>
                  <a:lnTo>
                    <a:pt x="35" y="75"/>
                  </a:lnTo>
                  <a:lnTo>
                    <a:pt x="34" y="69"/>
                  </a:lnTo>
                  <a:lnTo>
                    <a:pt x="34" y="64"/>
                  </a:lnTo>
                  <a:lnTo>
                    <a:pt x="34" y="64"/>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31" name="Freeform 199">
              <a:extLst>
                <a:ext uri="{FF2B5EF4-FFF2-40B4-BE49-F238E27FC236}">
                  <a16:creationId xmlns:a16="http://schemas.microsoft.com/office/drawing/2014/main" id="{CA39EC15-584F-9845-9993-7622E4D1D432}"/>
                </a:ext>
              </a:extLst>
            </p:cNvPr>
            <p:cNvSpPr>
              <a:spLocks/>
            </p:cNvSpPr>
            <p:nvPr/>
          </p:nvSpPr>
          <p:spPr bwMode="auto">
            <a:xfrm>
              <a:off x="3667125" y="11090276"/>
              <a:ext cx="352425" cy="207963"/>
            </a:xfrm>
            <a:custGeom>
              <a:avLst/>
              <a:gdLst>
                <a:gd name="T0" fmla="*/ 149 w 222"/>
                <a:gd name="T1" fmla="*/ 2 h 131"/>
                <a:gd name="T2" fmla="*/ 143 w 222"/>
                <a:gd name="T3" fmla="*/ 0 h 131"/>
                <a:gd name="T4" fmla="*/ 134 w 222"/>
                <a:gd name="T5" fmla="*/ 3 h 131"/>
                <a:gd name="T6" fmla="*/ 102 w 222"/>
                <a:gd name="T7" fmla="*/ 45 h 131"/>
                <a:gd name="T8" fmla="*/ 73 w 222"/>
                <a:gd name="T9" fmla="*/ 7 h 131"/>
                <a:gd name="T10" fmla="*/ 64 w 222"/>
                <a:gd name="T11" fmla="*/ 2 h 131"/>
                <a:gd name="T12" fmla="*/ 53 w 222"/>
                <a:gd name="T13" fmla="*/ 2 h 131"/>
                <a:gd name="T14" fmla="*/ 11 w 222"/>
                <a:gd name="T15" fmla="*/ 18 h 131"/>
                <a:gd name="T16" fmla="*/ 2 w 222"/>
                <a:gd name="T17" fmla="*/ 28 h 131"/>
                <a:gd name="T18" fmla="*/ 0 w 222"/>
                <a:gd name="T19" fmla="*/ 33 h 131"/>
                <a:gd name="T20" fmla="*/ 2 w 222"/>
                <a:gd name="T21" fmla="*/ 41 h 131"/>
                <a:gd name="T22" fmla="*/ 10 w 222"/>
                <a:gd name="T23" fmla="*/ 50 h 131"/>
                <a:gd name="T24" fmla="*/ 17 w 222"/>
                <a:gd name="T25" fmla="*/ 50 h 131"/>
                <a:gd name="T26" fmla="*/ 55 w 222"/>
                <a:gd name="T27" fmla="*/ 37 h 131"/>
                <a:gd name="T28" fmla="*/ 88 w 222"/>
                <a:gd name="T29" fmla="*/ 82 h 131"/>
                <a:gd name="T30" fmla="*/ 102 w 222"/>
                <a:gd name="T31" fmla="*/ 90 h 131"/>
                <a:gd name="T32" fmla="*/ 109 w 222"/>
                <a:gd name="T33" fmla="*/ 88 h 131"/>
                <a:gd name="T34" fmla="*/ 149 w 222"/>
                <a:gd name="T35" fmla="*/ 37 h 131"/>
                <a:gd name="T36" fmla="*/ 179 w 222"/>
                <a:gd name="T37" fmla="*/ 50 h 131"/>
                <a:gd name="T38" fmla="*/ 186 w 222"/>
                <a:gd name="T39" fmla="*/ 54 h 131"/>
                <a:gd name="T40" fmla="*/ 188 w 222"/>
                <a:gd name="T41" fmla="*/ 64 h 131"/>
                <a:gd name="T42" fmla="*/ 17 w 222"/>
                <a:gd name="T43" fmla="*/ 97 h 131"/>
                <a:gd name="T44" fmla="*/ 10 w 222"/>
                <a:gd name="T45" fmla="*/ 99 h 131"/>
                <a:gd name="T46" fmla="*/ 2 w 222"/>
                <a:gd name="T47" fmla="*/ 109 h 131"/>
                <a:gd name="T48" fmla="*/ 0 w 222"/>
                <a:gd name="T49" fmla="*/ 114 h 131"/>
                <a:gd name="T50" fmla="*/ 6 w 222"/>
                <a:gd name="T51" fmla="*/ 127 h 131"/>
                <a:gd name="T52" fmla="*/ 17 w 222"/>
                <a:gd name="T53" fmla="*/ 131 h 131"/>
                <a:gd name="T54" fmla="*/ 205 w 222"/>
                <a:gd name="T55" fmla="*/ 131 h 131"/>
                <a:gd name="T56" fmla="*/ 216 w 222"/>
                <a:gd name="T57" fmla="*/ 127 h 131"/>
                <a:gd name="T58" fmla="*/ 222 w 222"/>
                <a:gd name="T59" fmla="*/ 114 h 131"/>
                <a:gd name="T60" fmla="*/ 222 w 222"/>
                <a:gd name="T61" fmla="*/ 64 h 131"/>
                <a:gd name="T62" fmla="*/ 214 w 222"/>
                <a:gd name="T63" fmla="*/ 35 h 131"/>
                <a:gd name="T64" fmla="*/ 192 w 222"/>
                <a:gd name="T65" fmla="*/ 1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2" h="131">
                  <a:moveTo>
                    <a:pt x="192" y="18"/>
                  </a:moveTo>
                  <a:lnTo>
                    <a:pt x="149" y="2"/>
                  </a:lnTo>
                  <a:lnTo>
                    <a:pt x="149" y="2"/>
                  </a:lnTo>
                  <a:lnTo>
                    <a:pt x="143" y="0"/>
                  </a:lnTo>
                  <a:lnTo>
                    <a:pt x="137" y="2"/>
                  </a:lnTo>
                  <a:lnTo>
                    <a:pt x="134" y="3"/>
                  </a:lnTo>
                  <a:lnTo>
                    <a:pt x="130" y="7"/>
                  </a:lnTo>
                  <a:lnTo>
                    <a:pt x="102" y="45"/>
                  </a:lnTo>
                  <a:lnTo>
                    <a:pt x="73" y="7"/>
                  </a:lnTo>
                  <a:lnTo>
                    <a:pt x="73" y="7"/>
                  </a:lnTo>
                  <a:lnTo>
                    <a:pt x="70" y="3"/>
                  </a:lnTo>
                  <a:lnTo>
                    <a:pt x="64" y="2"/>
                  </a:lnTo>
                  <a:lnTo>
                    <a:pt x="58" y="0"/>
                  </a:lnTo>
                  <a:lnTo>
                    <a:pt x="53" y="2"/>
                  </a:lnTo>
                  <a:lnTo>
                    <a:pt x="11" y="18"/>
                  </a:lnTo>
                  <a:lnTo>
                    <a:pt x="11" y="18"/>
                  </a:lnTo>
                  <a:lnTo>
                    <a:pt x="6" y="22"/>
                  </a:lnTo>
                  <a:lnTo>
                    <a:pt x="2" y="28"/>
                  </a:lnTo>
                  <a:lnTo>
                    <a:pt x="2" y="28"/>
                  </a:lnTo>
                  <a:lnTo>
                    <a:pt x="0" y="33"/>
                  </a:lnTo>
                  <a:lnTo>
                    <a:pt x="2" y="41"/>
                  </a:lnTo>
                  <a:lnTo>
                    <a:pt x="2" y="41"/>
                  </a:lnTo>
                  <a:lnTo>
                    <a:pt x="4" y="47"/>
                  </a:lnTo>
                  <a:lnTo>
                    <a:pt x="10" y="50"/>
                  </a:lnTo>
                  <a:lnTo>
                    <a:pt x="10" y="50"/>
                  </a:lnTo>
                  <a:lnTo>
                    <a:pt x="17" y="50"/>
                  </a:lnTo>
                  <a:lnTo>
                    <a:pt x="23" y="50"/>
                  </a:lnTo>
                  <a:lnTo>
                    <a:pt x="55" y="37"/>
                  </a:lnTo>
                  <a:lnTo>
                    <a:pt x="88" y="82"/>
                  </a:lnTo>
                  <a:lnTo>
                    <a:pt x="88" y="82"/>
                  </a:lnTo>
                  <a:lnTo>
                    <a:pt x="94" y="88"/>
                  </a:lnTo>
                  <a:lnTo>
                    <a:pt x="102" y="90"/>
                  </a:lnTo>
                  <a:lnTo>
                    <a:pt x="102" y="90"/>
                  </a:lnTo>
                  <a:lnTo>
                    <a:pt x="109" y="88"/>
                  </a:lnTo>
                  <a:lnTo>
                    <a:pt x="115" y="82"/>
                  </a:lnTo>
                  <a:lnTo>
                    <a:pt x="149" y="37"/>
                  </a:lnTo>
                  <a:lnTo>
                    <a:pt x="179" y="50"/>
                  </a:lnTo>
                  <a:lnTo>
                    <a:pt x="179" y="50"/>
                  </a:lnTo>
                  <a:lnTo>
                    <a:pt x="182" y="52"/>
                  </a:lnTo>
                  <a:lnTo>
                    <a:pt x="186" y="54"/>
                  </a:lnTo>
                  <a:lnTo>
                    <a:pt x="188" y="58"/>
                  </a:lnTo>
                  <a:lnTo>
                    <a:pt x="188" y="64"/>
                  </a:lnTo>
                  <a:lnTo>
                    <a:pt x="188" y="97"/>
                  </a:lnTo>
                  <a:lnTo>
                    <a:pt x="17" y="97"/>
                  </a:lnTo>
                  <a:lnTo>
                    <a:pt x="17" y="97"/>
                  </a:lnTo>
                  <a:lnTo>
                    <a:pt x="10" y="99"/>
                  </a:lnTo>
                  <a:lnTo>
                    <a:pt x="6" y="103"/>
                  </a:lnTo>
                  <a:lnTo>
                    <a:pt x="2" y="109"/>
                  </a:lnTo>
                  <a:lnTo>
                    <a:pt x="0" y="114"/>
                  </a:lnTo>
                  <a:lnTo>
                    <a:pt x="0" y="114"/>
                  </a:lnTo>
                  <a:lnTo>
                    <a:pt x="2" y="122"/>
                  </a:lnTo>
                  <a:lnTo>
                    <a:pt x="6" y="127"/>
                  </a:lnTo>
                  <a:lnTo>
                    <a:pt x="10" y="129"/>
                  </a:lnTo>
                  <a:lnTo>
                    <a:pt x="17" y="131"/>
                  </a:lnTo>
                  <a:lnTo>
                    <a:pt x="205" y="131"/>
                  </a:lnTo>
                  <a:lnTo>
                    <a:pt x="205" y="131"/>
                  </a:lnTo>
                  <a:lnTo>
                    <a:pt x="212" y="129"/>
                  </a:lnTo>
                  <a:lnTo>
                    <a:pt x="216" y="127"/>
                  </a:lnTo>
                  <a:lnTo>
                    <a:pt x="220" y="122"/>
                  </a:lnTo>
                  <a:lnTo>
                    <a:pt x="222" y="114"/>
                  </a:lnTo>
                  <a:lnTo>
                    <a:pt x="222" y="64"/>
                  </a:lnTo>
                  <a:lnTo>
                    <a:pt x="222" y="64"/>
                  </a:lnTo>
                  <a:lnTo>
                    <a:pt x="220" y="49"/>
                  </a:lnTo>
                  <a:lnTo>
                    <a:pt x="214" y="35"/>
                  </a:lnTo>
                  <a:lnTo>
                    <a:pt x="205" y="26"/>
                  </a:lnTo>
                  <a:lnTo>
                    <a:pt x="192" y="18"/>
                  </a:lnTo>
                  <a:lnTo>
                    <a:pt x="192" y="18"/>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32" name="Freeform 200">
              <a:extLst>
                <a:ext uri="{FF2B5EF4-FFF2-40B4-BE49-F238E27FC236}">
                  <a16:creationId xmlns:a16="http://schemas.microsoft.com/office/drawing/2014/main" id="{96E505A2-16A8-BC48-BC16-A7484C0B9E56}"/>
                </a:ext>
              </a:extLst>
            </p:cNvPr>
            <p:cNvSpPr>
              <a:spLocks noEditPoints="1"/>
            </p:cNvSpPr>
            <p:nvPr/>
          </p:nvSpPr>
          <p:spPr bwMode="auto">
            <a:xfrm>
              <a:off x="2957512" y="10893426"/>
              <a:ext cx="200025" cy="201613"/>
            </a:xfrm>
            <a:custGeom>
              <a:avLst/>
              <a:gdLst>
                <a:gd name="T0" fmla="*/ 64 w 126"/>
                <a:gd name="T1" fmla="*/ 127 h 127"/>
                <a:gd name="T2" fmla="*/ 88 w 126"/>
                <a:gd name="T3" fmla="*/ 122 h 127"/>
                <a:gd name="T4" fmla="*/ 107 w 126"/>
                <a:gd name="T5" fmla="*/ 109 h 127"/>
                <a:gd name="T6" fmla="*/ 122 w 126"/>
                <a:gd name="T7" fmla="*/ 88 h 127"/>
                <a:gd name="T8" fmla="*/ 126 w 126"/>
                <a:gd name="T9" fmla="*/ 64 h 127"/>
                <a:gd name="T10" fmla="*/ 126 w 126"/>
                <a:gd name="T11" fmla="*/ 50 h 127"/>
                <a:gd name="T12" fmla="*/ 117 w 126"/>
                <a:gd name="T13" fmla="*/ 28 h 127"/>
                <a:gd name="T14" fmla="*/ 98 w 126"/>
                <a:gd name="T15" fmla="*/ 11 h 127"/>
                <a:gd name="T16" fmla="*/ 75 w 126"/>
                <a:gd name="T17" fmla="*/ 2 h 127"/>
                <a:gd name="T18" fmla="*/ 64 w 126"/>
                <a:gd name="T19" fmla="*/ 0 h 127"/>
                <a:gd name="T20" fmla="*/ 38 w 126"/>
                <a:gd name="T21" fmla="*/ 5 h 127"/>
                <a:gd name="T22" fmla="*/ 19 w 126"/>
                <a:gd name="T23" fmla="*/ 18 h 127"/>
                <a:gd name="T24" fmla="*/ 4 w 126"/>
                <a:gd name="T25" fmla="*/ 39 h 127"/>
                <a:gd name="T26" fmla="*/ 0 w 126"/>
                <a:gd name="T27" fmla="*/ 64 h 127"/>
                <a:gd name="T28" fmla="*/ 0 w 126"/>
                <a:gd name="T29" fmla="*/ 77 h 127"/>
                <a:gd name="T30" fmla="*/ 11 w 126"/>
                <a:gd name="T31" fmla="*/ 99 h 127"/>
                <a:gd name="T32" fmla="*/ 28 w 126"/>
                <a:gd name="T33" fmla="*/ 116 h 127"/>
                <a:gd name="T34" fmla="*/ 51 w 126"/>
                <a:gd name="T35" fmla="*/ 126 h 127"/>
                <a:gd name="T36" fmla="*/ 64 w 126"/>
                <a:gd name="T37" fmla="*/ 127 h 127"/>
                <a:gd name="T38" fmla="*/ 32 w 126"/>
                <a:gd name="T39" fmla="*/ 64 h 127"/>
                <a:gd name="T40" fmla="*/ 36 w 126"/>
                <a:gd name="T41" fmla="*/ 52 h 127"/>
                <a:gd name="T42" fmla="*/ 51 w 126"/>
                <a:gd name="T43" fmla="*/ 35 h 127"/>
                <a:gd name="T44" fmla="*/ 64 w 126"/>
                <a:gd name="T45" fmla="*/ 34 h 127"/>
                <a:gd name="T46" fmla="*/ 70 w 126"/>
                <a:gd name="T47" fmla="*/ 34 h 127"/>
                <a:gd name="T48" fmla="*/ 85 w 126"/>
                <a:gd name="T49" fmla="*/ 43 h 127"/>
                <a:gd name="T50" fmla="*/ 92 w 126"/>
                <a:gd name="T51" fmla="*/ 58 h 127"/>
                <a:gd name="T52" fmla="*/ 94 w 126"/>
                <a:gd name="T53" fmla="*/ 64 h 127"/>
                <a:gd name="T54" fmla="*/ 90 w 126"/>
                <a:gd name="T55" fmla="*/ 75 h 127"/>
                <a:gd name="T56" fmla="*/ 75 w 126"/>
                <a:gd name="T57" fmla="*/ 92 h 127"/>
                <a:gd name="T58" fmla="*/ 64 w 126"/>
                <a:gd name="T59" fmla="*/ 94 h 127"/>
                <a:gd name="T60" fmla="*/ 57 w 126"/>
                <a:gd name="T61" fmla="*/ 94 h 127"/>
                <a:gd name="T62" fmla="*/ 42 w 126"/>
                <a:gd name="T63" fmla="*/ 84 h 127"/>
                <a:gd name="T64" fmla="*/ 34 w 126"/>
                <a:gd name="T65" fmla="*/ 69 h 127"/>
                <a:gd name="T66" fmla="*/ 32 w 126"/>
                <a:gd name="T67" fmla="*/ 6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6" h="127">
                  <a:moveTo>
                    <a:pt x="64" y="127"/>
                  </a:moveTo>
                  <a:lnTo>
                    <a:pt x="64" y="127"/>
                  </a:lnTo>
                  <a:lnTo>
                    <a:pt x="75" y="126"/>
                  </a:lnTo>
                  <a:lnTo>
                    <a:pt x="88" y="122"/>
                  </a:lnTo>
                  <a:lnTo>
                    <a:pt x="98" y="116"/>
                  </a:lnTo>
                  <a:lnTo>
                    <a:pt x="107" y="109"/>
                  </a:lnTo>
                  <a:lnTo>
                    <a:pt x="117" y="99"/>
                  </a:lnTo>
                  <a:lnTo>
                    <a:pt x="122" y="88"/>
                  </a:lnTo>
                  <a:lnTo>
                    <a:pt x="126" y="77"/>
                  </a:lnTo>
                  <a:lnTo>
                    <a:pt x="126" y="64"/>
                  </a:lnTo>
                  <a:lnTo>
                    <a:pt x="126" y="64"/>
                  </a:lnTo>
                  <a:lnTo>
                    <a:pt x="126" y="50"/>
                  </a:lnTo>
                  <a:lnTo>
                    <a:pt x="122" y="39"/>
                  </a:lnTo>
                  <a:lnTo>
                    <a:pt x="117" y="28"/>
                  </a:lnTo>
                  <a:lnTo>
                    <a:pt x="107" y="18"/>
                  </a:lnTo>
                  <a:lnTo>
                    <a:pt x="98" y="11"/>
                  </a:lnTo>
                  <a:lnTo>
                    <a:pt x="88" y="5"/>
                  </a:lnTo>
                  <a:lnTo>
                    <a:pt x="75" y="2"/>
                  </a:lnTo>
                  <a:lnTo>
                    <a:pt x="64" y="0"/>
                  </a:lnTo>
                  <a:lnTo>
                    <a:pt x="64" y="0"/>
                  </a:lnTo>
                  <a:lnTo>
                    <a:pt x="51" y="2"/>
                  </a:lnTo>
                  <a:lnTo>
                    <a:pt x="38" y="5"/>
                  </a:lnTo>
                  <a:lnTo>
                    <a:pt x="28" y="11"/>
                  </a:lnTo>
                  <a:lnTo>
                    <a:pt x="19" y="18"/>
                  </a:lnTo>
                  <a:lnTo>
                    <a:pt x="11" y="28"/>
                  </a:lnTo>
                  <a:lnTo>
                    <a:pt x="4" y="39"/>
                  </a:lnTo>
                  <a:lnTo>
                    <a:pt x="0" y="50"/>
                  </a:lnTo>
                  <a:lnTo>
                    <a:pt x="0" y="64"/>
                  </a:lnTo>
                  <a:lnTo>
                    <a:pt x="0" y="64"/>
                  </a:lnTo>
                  <a:lnTo>
                    <a:pt x="0" y="77"/>
                  </a:lnTo>
                  <a:lnTo>
                    <a:pt x="4" y="88"/>
                  </a:lnTo>
                  <a:lnTo>
                    <a:pt x="11" y="99"/>
                  </a:lnTo>
                  <a:lnTo>
                    <a:pt x="19" y="109"/>
                  </a:lnTo>
                  <a:lnTo>
                    <a:pt x="28" y="116"/>
                  </a:lnTo>
                  <a:lnTo>
                    <a:pt x="38" y="122"/>
                  </a:lnTo>
                  <a:lnTo>
                    <a:pt x="51" y="126"/>
                  </a:lnTo>
                  <a:lnTo>
                    <a:pt x="64" y="127"/>
                  </a:lnTo>
                  <a:lnTo>
                    <a:pt x="64" y="127"/>
                  </a:lnTo>
                  <a:close/>
                  <a:moveTo>
                    <a:pt x="32" y="64"/>
                  </a:moveTo>
                  <a:lnTo>
                    <a:pt x="32" y="64"/>
                  </a:lnTo>
                  <a:lnTo>
                    <a:pt x="34" y="58"/>
                  </a:lnTo>
                  <a:lnTo>
                    <a:pt x="36" y="52"/>
                  </a:lnTo>
                  <a:lnTo>
                    <a:pt x="42" y="43"/>
                  </a:lnTo>
                  <a:lnTo>
                    <a:pt x="51" y="35"/>
                  </a:lnTo>
                  <a:lnTo>
                    <a:pt x="57" y="34"/>
                  </a:lnTo>
                  <a:lnTo>
                    <a:pt x="64" y="34"/>
                  </a:lnTo>
                  <a:lnTo>
                    <a:pt x="64" y="34"/>
                  </a:lnTo>
                  <a:lnTo>
                    <a:pt x="70" y="34"/>
                  </a:lnTo>
                  <a:lnTo>
                    <a:pt x="75" y="35"/>
                  </a:lnTo>
                  <a:lnTo>
                    <a:pt x="85" y="43"/>
                  </a:lnTo>
                  <a:lnTo>
                    <a:pt x="90" y="52"/>
                  </a:lnTo>
                  <a:lnTo>
                    <a:pt x="92" y="58"/>
                  </a:lnTo>
                  <a:lnTo>
                    <a:pt x="94" y="64"/>
                  </a:lnTo>
                  <a:lnTo>
                    <a:pt x="94" y="64"/>
                  </a:lnTo>
                  <a:lnTo>
                    <a:pt x="92" y="69"/>
                  </a:lnTo>
                  <a:lnTo>
                    <a:pt x="90" y="75"/>
                  </a:lnTo>
                  <a:lnTo>
                    <a:pt x="85" y="84"/>
                  </a:lnTo>
                  <a:lnTo>
                    <a:pt x="75" y="92"/>
                  </a:lnTo>
                  <a:lnTo>
                    <a:pt x="70" y="94"/>
                  </a:lnTo>
                  <a:lnTo>
                    <a:pt x="64" y="94"/>
                  </a:lnTo>
                  <a:lnTo>
                    <a:pt x="64" y="94"/>
                  </a:lnTo>
                  <a:lnTo>
                    <a:pt x="57" y="94"/>
                  </a:lnTo>
                  <a:lnTo>
                    <a:pt x="51" y="92"/>
                  </a:lnTo>
                  <a:lnTo>
                    <a:pt x="42" y="84"/>
                  </a:lnTo>
                  <a:lnTo>
                    <a:pt x="36" y="75"/>
                  </a:lnTo>
                  <a:lnTo>
                    <a:pt x="34" y="69"/>
                  </a:lnTo>
                  <a:lnTo>
                    <a:pt x="32" y="64"/>
                  </a:lnTo>
                  <a:lnTo>
                    <a:pt x="32" y="64"/>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33" name="Freeform 201">
              <a:extLst>
                <a:ext uri="{FF2B5EF4-FFF2-40B4-BE49-F238E27FC236}">
                  <a16:creationId xmlns:a16="http://schemas.microsoft.com/office/drawing/2014/main" id="{FFFFEA24-84AD-B449-97DA-A20AB1817DD1}"/>
                </a:ext>
              </a:extLst>
            </p:cNvPr>
            <p:cNvSpPr>
              <a:spLocks/>
            </p:cNvSpPr>
            <p:nvPr/>
          </p:nvSpPr>
          <p:spPr bwMode="auto">
            <a:xfrm>
              <a:off x="2865437" y="11090276"/>
              <a:ext cx="352425" cy="207963"/>
            </a:xfrm>
            <a:custGeom>
              <a:avLst/>
              <a:gdLst>
                <a:gd name="T0" fmla="*/ 222 w 222"/>
                <a:gd name="T1" fmla="*/ 114 h 131"/>
                <a:gd name="T2" fmla="*/ 218 w 222"/>
                <a:gd name="T3" fmla="*/ 103 h 131"/>
                <a:gd name="T4" fmla="*/ 205 w 222"/>
                <a:gd name="T5" fmla="*/ 97 h 131"/>
                <a:gd name="T6" fmla="*/ 34 w 222"/>
                <a:gd name="T7" fmla="*/ 64 h 131"/>
                <a:gd name="T8" fmla="*/ 34 w 222"/>
                <a:gd name="T9" fmla="*/ 58 h 131"/>
                <a:gd name="T10" fmla="*/ 39 w 222"/>
                <a:gd name="T11" fmla="*/ 52 h 131"/>
                <a:gd name="T12" fmla="*/ 73 w 222"/>
                <a:gd name="T13" fmla="*/ 37 h 131"/>
                <a:gd name="T14" fmla="*/ 107 w 222"/>
                <a:gd name="T15" fmla="*/ 82 h 131"/>
                <a:gd name="T16" fmla="*/ 122 w 222"/>
                <a:gd name="T17" fmla="*/ 90 h 131"/>
                <a:gd name="T18" fmla="*/ 122 w 222"/>
                <a:gd name="T19" fmla="*/ 90 h 131"/>
                <a:gd name="T20" fmla="*/ 130 w 222"/>
                <a:gd name="T21" fmla="*/ 88 h 131"/>
                <a:gd name="T22" fmla="*/ 169 w 222"/>
                <a:gd name="T23" fmla="*/ 37 h 131"/>
                <a:gd name="T24" fmla="*/ 199 w 222"/>
                <a:gd name="T25" fmla="*/ 50 h 131"/>
                <a:gd name="T26" fmla="*/ 212 w 222"/>
                <a:gd name="T27" fmla="*/ 50 h 131"/>
                <a:gd name="T28" fmla="*/ 218 w 222"/>
                <a:gd name="T29" fmla="*/ 47 h 131"/>
                <a:gd name="T30" fmla="*/ 222 w 222"/>
                <a:gd name="T31" fmla="*/ 41 h 131"/>
                <a:gd name="T32" fmla="*/ 222 w 222"/>
                <a:gd name="T33" fmla="*/ 28 h 131"/>
                <a:gd name="T34" fmla="*/ 212 w 222"/>
                <a:gd name="T35" fmla="*/ 18 h 131"/>
                <a:gd name="T36" fmla="*/ 169 w 222"/>
                <a:gd name="T37" fmla="*/ 2 h 131"/>
                <a:gd name="T38" fmla="*/ 158 w 222"/>
                <a:gd name="T39" fmla="*/ 2 h 131"/>
                <a:gd name="T40" fmla="*/ 150 w 222"/>
                <a:gd name="T41" fmla="*/ 7 h 131"/>
                <a:gd name="T42" fmla="*/ 94 w 222"/>
                <a:gd name="T43" fmla="*/ 7 h 131"/>
                <a:gd name="T44" fmla="*/ 88 w 222"/>
                <a:gd name="T45" fmla="*/ 3 h 131"/>
                <a:gd name="T46" fmla="*/ 79 w 222"/>
                <a:gd name="T47" fmla="*/ 0 h 131"/>
                <a:gd name="T48" fmla="*/ 30 w 222"/>
                <a:gd name="T49" fmla="*/ 18 h 131"/>
                <a:gd name="T50" fmla="*/ 19 w 222"/>
                <a:gd name="T51" fmla="*/ 26 h 131"/>
                <a:gd name="T52" fmla="*/ 2 w 222"/>
                <a:gd name="T53" fmla="*/ 49 h 131"/>
                <a:gd name="T54" fmla="*/ 0 w 222"/>
                <a:gd name="T55" fmla="*/ 114 h 131"/>
                <a:gd name="T56" fmla="*/ 2 w 222"/>
                <a:gd name="T57" fmla="*/ 122 h 131"/>
                <a:gd name="T58" fmla="*/ 11 w 222"/>
                <a:gd name="T59" fmla="*/ 129 h 131"/>
                <a:gd name="T60" fmla="*/ 205 w 222"/>
                <a:gd name="T61" fmla="*/ 131 h 131"/>
                <a:gd name="T62" fmla="*/ 212 w 222"/>
                <a:gd name="T63" fmla="*/ 129 h 131"/>
                <a:gd name="T64" fmla="*/ 222 w 222"/>
                <a:gd name="T65" fmla="*/ 122 h 131"/>
                <a:gd name="T66" fmla="*/ 222 w 222"/>
                <a:gd name="T67" fmla="*/ 114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2" h="131">
                  <a:moveTo>
                    <a:pt x="222" y="114"/>
                  </a:moveTo>
                  <a:lnTo>
                    <a:pt x="222" y="114"/>
                  </a:lnTo>
                  <a:lnTo>
                    <a:pt x="222" y="109"/>
                  </a:lnTo>
                  <a:lnTo>
                    <a:pt x="218" y="103"/>
                  </a:lnTo>
                  <a:lnTo>
                    <a:pt x="212" y="99"/>
                  </a:lnTo>
                  <a:lnTo>
                    <a:pt x="205" y="97"/>
                  </a:lnTo>
                  <a:lnTo>
                    <a:pt x="34" y="97"/>
                  </a:lnTo>
                  <a:lnTo>
                    <a:pt x="34" y="64"/>
                  </a:lnTo>
                  <a:lnTo>
                    <a:pt x="34" y="64"/>
                  </a:lnTo>
                  <a:lnTo>
                    <a:pt x="34" y="58"/>
                  </a:lnTo>
                  <a:lnTo>
                    <a:pt x="36" y="54"/>
                  </a:lnTo>
                  <a:lnTo>
                    <a:pt x="39" y="52"/>
                  </a:lnTo>
                  <a:lnTo>
                    <a:pt x="43" y="50"/>
                  </a:lnTo>
                  <a:lnTo>
                    <a:pt x="73" y="37"/>
                  </a:lnTo>
                  <a:lnTo>
                    <a:pt x="107" y="82"/>
                  </a:lnTo>
                  <a:lnTo>
                    <a:pt x="107" y="82"/>
                  </a:lnTo>
                  <a:lnTo>
                    <a:pt x="113" y="88"/>
                  </a:lnTo>
                  <a:lnTo>
                    <a:pt x="122" y="90"/>
                  </a:lnTo>
                  <a:lnTo>
                    <a:pt x="122" y="90"/>
                  </a:lnTo>
                  <a:lnTo>
                    <a:pt x="122" y="90"/>
                  </a:lnTo>
                  <a:lnTo>
                    <a:pt x="122" y="90"/>
                  </a:lnTo>
                  <a:lnTo>
                    <a:pt x="130" y="88"/>
                  </a:lnTo>
                  <a:lnTo>
                    <a:pt x="135" y="82"/>
                  </a:lnTo>
                  <a:lnTo>
                    <a:pt x="169" y="37"/>
                  </a:lnTo>
                  <a:lnTo>
                    <a:pt x="199" y="50"/>
                  </a:lnTo>
                  <a:lnTo>
                    <a:pt x="199" y="50"/>
                  </a:lnTo>
                  <a:lnTo>
                    <a:pt x="207" y="50"/>
                  </a:lnTo>
                  <a:lnTo>
                    <a:pt x="212" y="50"/>
                  </a:lnTo>
                  <a:lnTo>
                    <a:pt x="212" y="50"/>
                  </a:lnTo>
                  <a:lnTo>
                    <a:pt x="218" y="47"/>
                  </a:lnTo>
                  <a:lnTo>
                    <a:pt x="222" y="41"/>
                  </a:lnTo>
                  <a:lnTo>
                    <a:pt x="222" y="41"/>
                  </a:lnTo>
                  <a:lnTo>
                    <a:pt x="222" y="33"/>
                  </a:lnTo>
                  <a:lnTo>
                    <a:pt x="222" y="28"/>
                  </a:lnTo>
                  <a:lnTo>
                    <a:pt x="218" y="22"/>
                  </a:lnTo>
                  <a:lnTo>
                    <a:pt x="212" y="18"/>
                  </a:lnTo>
                  <a:lnTo>
                    <a:pt x="169" y="2"/>
                  </a:lnTo>
                  <a:lnTo>
                    <a:pt x="169" y="2"/>
                  </a:lnTo>
                  <a:lnTo>
                    <a:pt x="163" y="0"/>
                  </a:lnTo>
                  <a:lnTo>
                    <a:pt x="158" y="2"/>
                  </a:lnTo>
                  <a:lnTo>
                    <a:pt x="154" y="3"/>
                  </a:lnTo>
                  <a:lnTo>
                    <a:pt x="150" y="7"/>
                  </a:lnTo>
                  <a:lnTo>
                    <a:pt x="122" y="45"/>
                  </a:lnTo>
                  <a:lnTo>
                    <a:pt x="94" y="7"/>
                  </a:lnTo>
                  <a:lnTo>
                    <a:pt x="94" y="7"/>
                  </a:lnTo>
                  <a:lnTo>
                    <a:pt x="88" y="3"/>
                  </a:lnTo>
                  <a:lnTo>
                    <a:pt x="85" y="2"/>
                  </a:lnTo>
                  <a:lnTo>
                    <a:pt x="79" y="0"/>
                  </a:lnTo>
                  <a:lnTo>
                    <a:pt x="73" y="2"/>
                  </a:lnTo>
                  <a:lnTo>
                    <a:pt x="30" y="18"/>
                  </a:lnTo>
                  <a:lnTo>
                    <a:pt x="30" y="18"/>
                  </a:lnTo>
                  <a:lnTo>
                    <a:pt x="19" y="26"/>
                  </a:lnTo>
                  <a:lnTo>
                    <a:pt x="9" y="35"/>
                  </a:lnTo>
                  <a:lnTo>
                    <a:pt x="2" y="49"/>
                  </a:lnTo>
                  <a:lnTo>
                    <a:pt x="0" y="64"/>
                  </a:lnTo>
                  <a:lnTo>
                    <a:pt x="0" y="114"/>
                  </a:lnTo>
                  <a:lnTo>
                    <a:pt x="0" y="114"/>
                  </a:lnTo>
                  <a:lnTo>
                    <a:pt x="2" y="122"/>
                  </a:lnTo>
                  <a:lnTo>
                    <a:pt x="6" y="127"/>
                  </a:lnTo>
                  <a:lnTo>
                    <a:pt x="11" y="129"/>
                  </a:lnTo>
                  <a:lnTo>
                    <a:pt x="17" y="131"/>
                  </a:lnTo>
                  <a:lnTo>
                    <a:pt x="205" y="131"/>
                  </a:lnTo>
                  <a:lnTo>
                    <a:pt x="205" y="131"/>
                  </a:lnTo>
                  <a:lnTo>
                    <a:pt x="212" y="129"/>
                  </a:lnTo>
                  <a:lnTo>
                    <a:pt x="218" y="127"/>
                  </a:lnTo>
                  <a:lnTo>
                    <a:pt x="222" y="122"/>
                  </a:lnTo>
                  <a:lnTo>
                    <a:pt x="222" y="114"/>
                  </a:lnTo>
                  <a:lnTo>
                    <a:pt x="222" y="114"/>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34" name="Freeform 202">
              <a:extLst>
                <a:ext uri="{FF2B5EF4-FFF2-40B4-BE49-F238E27FC236}">
                  <a16:creationId xmlns:a16="http://schemas.microsoft.com/office/drawing/2014/main" id="{A28139BE-F761-3D46-9015-904B0801EB85}"/>
                </a:ext>
              </a:extLst>
            </p:cNvPr>
            <p:cNvSpPr>
              <a:spLocks noEditPoints="1"/>
            </p:cNvSpPr>
            <p:nvPr/>
          </p:nvSpPr>
          <p:spPr bwMode="auto">
            <a:xfrm>
              <a:off x="3343275" y="10893426"/>
              <a:ext cx="198438" cy="201613"/>
            </a:xfrm>
            <a:custGeom>
              <a:avLst/>
              <a:gdLst>
                <a:gd name="T0" fmla="*/ 63 w 125"/>
                <a:gd name="T1" fmla="*/ 127 h 127"/>
                <a:gd name="T2" fmla="*/ 88 w 125"/>
                <a:gd name="T3" fmla="*/ 122 h 127"/>
                <a:gd name="T4" fmla="*/ 108 w 125"/>
                <a:gd name="T5" fmla="*/ 109 h 127"/>
                <a:gd name="T6" fmla="*/ 122 w 125"/>
                <a:gd name="T7" fmla="*/ 88 h 127"/>
                <a:gd name="T8" fmla="*/ 125 w 125"/>
                <a:gd name="T9" fmla="*/ 64 h 127"/>
                <a:gd name="T10" fmla="*/ 125 w 125"/>
                <a:gd name="T11" fmla="*/ 50 h 127"/>
                <a:gd name="T12" fmla="*/ 116 w 125"/>
                <a:gd name="T13" fmla="*/ 28 h 127"/>
                <a:gd name="T14" fmla="*/ 99 w 125"/>
                <a:gd name="T15" fmla="*/ 11 h 127"/>
                <a:gd name="T16" fmla="*/ 75 w 125"/>
                <a:gd name="T17" fmla="*/ 2 h 127"/>
                <a:gd name="T18" fmla="*/ 63 w 125"/>
                <a:gd name="T19" fmla="*/ 0 h 127"/>
                <a:gd name="T20" fmla="*/ 39 w 125"/>
                <a:gd name="T21" fmla="*/ 5 h 127"/>
                <a:gd name="T22" fmla="*/ 18 w 125"/>
                <a:gd name="T23" fmla="*/ 18 h 127"/>
                <a:gd name="T24" fmla="*/ 5 w 125"/>
                <a:gd name="T25" fmla="*/ 39 h 127"/>
                <a:gd name="T26" fmla="*/ 0 w 125"/>
                <a:gd name="T27" fmla="*/ 64 h 127"/>
                <a:gd name="T28" fmla="*/ 1 w 125"/>
                <a:gd name="T29" fmla="*/ 77 h 127"/>
                <a:gd name="T30" fmla="*/ 11 w 125"/>
                <a:gd name="T31" fmla="*/ 99 h 127"/>
                <a:gd name="T32" fmla="*/ 28 w 125"/>
                <a:gd name="T33" fmla="*/ 116 h 127"/>
                <a:gd name="T34" fmla="*/ 50 w 125"/>
                <a:gd name="T35" fmla="*/ 126 h 127"/>
                <a:gd name="T36" fmla="*/ 63 w 125"/>
                <a:gd name="T37" fmla="*/ 127 h 127"/>
                <a:gd name="T38" fmla="*/ 33 w 125"/>
                <a:gd name="T39" fmla="*/ 64 h 127"/>
                <a:gd name="T40" fmla="*/ 35 w 125"/>
                <a:gd name="T41" fmla="*/ 52 h 127"/>
                <a:gd name="T42" fmla="*/ 50 w 125"/>
                <a:gd name="T43" fmla="*/ 35 h 127"/>
                <a:gd name="T44" fmla="*/ 63 w 125"/>
                <a:gd name="T45" fmla="*/ 34 h 127"/>
                <a:gd name="T46" fmla="*/ 69 w 125"/>
                <a:gd name="T47" fmla="*/ 34 h 127"/>
                <a:gd name="T48" fmla="*/ 84 w 125"/>
                <a:gd name="T49" fmla="*/ 43 h 127"/>
                <a:gd name="T50" fmla="*/ 92 w 125"/>
                <a:gd name="T51" fmla="*/ 58 h 127"/>
                <a:gd name="T52" fmla="*/ 93 w 125"/>
                <a:gd name="T53" fmla="*/ 64 h 127"/>
                <a:gd name="T54" fmla="*/ 90 w 125"/>
                <a:gd name="T55" fmla="*/ 75 h 127"/>
                <a:gd name="T56" fmla="*/ 75 w 125"/>
                <a:gd name="T57" fmla="*/ 92 h 127"/>
                <a:gd name="T58" fmla="*/ 63 w 125"/>
                <a:gd name="T59" fmla="*/ 94 h 127"/>
                <a:gd name="T60" fmla="*/ 56 w 125"/>
                <a:gd name="T61" fmla="*/ 94 h 127"/>
                <a:gd name="T62" fmla="*/ 41 w 125"/>
                <a:gd name="T63" fmla="*/ 84 h 127"/>
                <a:gd name="T64" fmla="*/ 33 w 125"/>
                <a:gd name="T65" fmla="*/ 69 h 127"/>
                <a:gd name="T66" fmla="*/ 33 w 125"/>
                <a:gd name="T67" fmla="*/ 6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5" h="127">
                  <a:moveTo>
                    <a:pt x="63" y="127"/>
                  </a:moveTo>
                  <a:lnTo>
                    <a:pt x="63" y="127"/>
                  </a:lnTo>
                  <a:lnTo>
                    <a:pt x="75" y="126"/>
                  </a:lnTo>
                  <a:lnTo>
                    <a:pt x="88" y="122"/>
                  </a:lnTo>
                  <a:lnTo>
                    <a:pt x="99" y="116"/>
                  </a:lnTo>
                  <a:lnTo>
                    <a:pt x="108" y="109"/>
                  </a:lnTo>
                  <a:lnTo>
                    <a:pt x="116" y="99"/>
                  </a:lnTo>
                  <a:lnTo>
                    <a:pt x="122" y="88"/>
                  </a:lnTo>
                  <a:lnTo>
                    <a:pt x="125" y="77"/>
                  </a:lnTo>
                  <a:lnTo>
                    <a:pt x="125" y="64"/>
                  </a:lnTo>
                  <a:lnTo>
                    <a:pt x="125" y="64"/>
                  </a:lnTo>
                  <a:lnTo>
                    <a:pt x="125" y="50"/>
                  </a:lnTo>
                  <a:lnTo>
                    <a:pt x="122" y="39"/>
                  </a:lnTo>
                  <a:lnTo>
                    <a:pt x="116" y="28"/>
                  </a:lnTo>
                  <a:lnTo>
                    <a:pt x="108" y="18"/>
                  </a:lnTo>
                  <a:lnTo>
                    <a:pt x="99" y="11"/>
                  </a:lnTo>
                  <a:lnTo>
                    <a:pt x="88" y="5"/>
                  </a:lnTo>
                  <a:lnTo>
                    <a:pt x="75" y="2"/>
                  </a:lnTo>
                  <a:lnTo>
                    <a:pt x="63" y="0"/>
                  </a:lnTo>
                  <a:lnTo>
                    <a:pt x="63" y="0"/>
                  </a:lnTo>
                  <a:lnTo>
                    <a:pt x="50" y="2"/>
                  </a:lnTo>
                  <a:lnTo>
                    <a:pt x="39" y="5"/>
                  </a:lnTo>
                  <a:lnTo>
                    <a:pt x="28" y="11"/>
                  </a:lnTo>
                  <a:lnTo>
                    <a:pt x="18" y="18"/>
                  </a:lnTo>
                  <a:lnTo>
                    <a:pt x="11" y="28"/>
                  </a:lnTo>
                  <a:lnTo>
                    <a:pt x="5" y="39"/>
                  </a:lnTo>
                  <a:lnTo>
                    <a:pt x="1" y="50"/>
                  </a:lnTo>
                  <a:lnTo>
                    <a:pt x="0" y="64"/>
                  </a:lnTo>
                  <a:lnTo>
                    <a:pt x="0" y="64"/>
                  </a:lnTo>
                  <a:lnTo>
                    <a:pt x="1" y="77"/>
                  </a:lnTo>
                  <a:lnTo>
                    <a:pt x="5" y="88"/>
                  </a:lnTo>
                  <a:lnTo>
                    <a:pt x="11" y="99"/>
                  </a:lnTo>
                  <a:lnTo>
                    <a:pt x="18" y="109"/>
                  </a:lnTo>
                  <a:lnTo>
                    <a:pt x="28" y="116"/>
                  </a:lnTo>
                  <a:lnTo>
                    <a:pt x="39" y="122"/>
                  </a:lnTo>
                  <a:lnTo>
                    <a:pt x="50" y="126"/>
                  </a:lnTo>
                  <a:lnTo>
                    <a:pt x="63" y="127"/>
                  </a:lnTo>
                  <a:lnTo>
                    <a:pt x="63" y="127"/>
                  </a:lnTo>
                  <a:close/>
                  <a:moveTo>
                    <a:pt x="33" y="64"/>
                  </a:moveTo>
                  <a:lnTo>
                    <a:pt x="33" y="64"/>
                  </a:lnTo>
                  <a:lnTo>
                    <a:pt x="33" y="58"/>
                  </a:lnTo>
                  <a:lnTo>
                    <a:pt x="35" y="52"/>
                  </a:lnTo>
                  <a:lnTo>
                    <a:pt x="41" y="43"/>
                  </a:lnTo>
                  <a:lnTo>
                    <a:pt x="50" y="35"/>
                  </a:lnTo>
                  <a:lnTo>
                    <a:pt x="56" y="34"/>
                  </a:lnTo>
                  <a:lnTo>
                    <a:pt x="63" y="34"/>
                  </a:lnTo>
                  <a:lnTo>
                    <a:pt x="63" y="34"/>
                  </a:lnTo>
                  <a:lnTo>
                    <a:pt x="69" y="34"/>
                  </a:lnTo>
                  <a:lnTo>
                    <a:pt x="75" y="35"/>
                  </a:lnTo>
                  <a:lnTo>
                    <a:pt x="84" y="43"/>
                  </a:lnTo>
                  <a:lnTo>
                    <a:pt x="90" y="52"/>
                  </a:lnTo>
                  <a:lnTo>
                    <a:pt x="92" y="58"/>
                  </a:lnTo>
                  <a:lnTo>
                    <a:pt x="93" y="64"/>
                  </a:lnTo>
                  <a:lnTo>
                    <a:pt x="93" y="64"/>
                  </a:lnTo>
                  <a:lnTo>
                    <a:pt x="92" y="69"/>
                  </a:lnTo>
                  <a:lnTo>
                    <a:pt x="90" y="75"/>
                  </a:lnTo>
                  <a:lnTo>
                    <a:pt x="84" y="84"/>
                  </a:lnTo>
                  <a:lnTo>
                    <a:pt x="75" y="92"/>
                  </a:lnTo>
                  <a:lnTo>
                    <a:pt x="69" y="94"/>
                  </a:lnTo>
                  <a:lnTo>
                    <a:pt x="63" y="94"/>
                  </a:lnTo>
                  <a:lnTo>
                    <a:pt x="63" y="94"/>
                  </a:lnTo>
                  <a:lnTo>
                    <a:pt x="56" y="94"/>
                  </a:lnTo>
                  <a:lnTo>
                    <a:pt x="50" y="92"/>
                  </a:lnTo>
                  <a:lnTo>
                    <a:pt x="41" y="84"/>
                  </a:lnTo>
                  <a:lnTo>
                    <a:pt x="35" y="75"/>
                  </a:lnTo>
                  <a:lnTo>
                    <a:pt x="33" y="69"/>
                  </a:lnTo>
                  <a:lnTo>
                    <a:pt x="33" y="64"/>
                  </a:lnTo>
                  <a:lnTo>
                    <a:pt x="33" y="64"/>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35" name="Freeform 203">
              <a:extLst>
                <a:ext uri="{FF2B5EF4-FFF2-40B4-BE49-F238E27FC236}">
                  <a16:creationId xmlns:a16="http://schemas.microsoft.com/office/drawing/2014/main" id="{C3AC090B-150C-A14A-ABD5-A8B45F1ED18E}"/>
                </a:ext>
              </a:extLst>
            </p:cNvPr>
            <p:cNvSpPr>
              <a:spLocks noEditPoints="1"/>
            </p:cNvSpPr>
            <p:nvPr/>
          </p:nvSpPr>
          <p:spPr bwMode="auto">
            <a:xfrm>
              <a:off x="3249612" y="11090276"/>
              <a:ext cx="385763" cy="207963"/>
            </a:xfrm>
            <a:custGeom>
              <a:avLst/>
              <a:gdLst>
                <a:gd name="T0" fmla="*/ 17 w 243"/>
                <a:gd name="T1" fmla="*/ 131 h 131"/>
                <a:gd name="T2" fmla="*/ 226 w 243"/>
                <a:gd name="T3" fmla="*/ 131 h 131"/>
                <a:gd name="T4" fmla="*/ 226 w 243"/>
                <a:gd name="T5" fmla="*/ 131 h 131"/>
                <a:gd name="T6" fmla="*/ 231 w 243"/>
                <a:gd name="T7" fmla="*/ 129 h 131"/>
                <a:gd name="T8" fmla="*/ 237 w 243"/>
                <a:gd name="T9" fmla="*/ 127 h 131"/>
                <a:gd name="T10" fmla="*/ 241 w 243"/>
                <a:gd name="T11" fmla="*/ 122 h 131"/>
                <a:gd name="T12" fmla="*/ 243 w 243"/>
                <a:gd name="T13" fmla="*/ 114 h 131"/>
                <a:gd name="T14" fmla="*/ 243 w 243"/>
                <a:gd name="T15" fmla="*/ 64 h 131"/>
                <a:gd name="T16" fmla="*/ 243 w 243"/>
                <a:gd name="T17" fmla="*/ 64 h 131"/>
                <a:gd name="T18" fmla="*/ 241 w 243"/>
                <a:gd name="T19" fmla="*/ 49 h 131"/>
                <a:gd name="T20" fmla="*/ 235 w 243"/>
                <a:gd name="T21" fmla="*/ 35 h 131"/>
                <a:gd name="T22" fmla="*/ 224 w 243"/>
                <a:gd name="T23" fmla="*/ 26 h 131"/>
                <a:gd name="T24" fmla="*/ 213 w 243"/>
                <a:gd name="T25" fmla="*/ 18 h 131"/>
                <a:gd name="T26" fmla="*/ 169 w 243"/>
                <a:gd name="T27" fmla="*/ 2 h 131"/>
                <a:gd name="T28" fmla="*/ 169 w 243"/>
                <a:gd name="T29" fmla="*/ 2 h 131"/>
                <a:gd name="T30" fmla="*/ 164 w 243"/>
                <a:gd name="T31" fmla="*/ 0 h 131"/>
                <a:gd name="T32" fmla="*/ 158 w 243"/>
                <a:gd name="T33" fmla="*/ 2 h 131"/>
                <a:gd name="T34" fmla="*/ 154 w 243"/>
                <a:gd name="T35" fmla="*/ 3 h 131"/>
                <a:gd name="T36" fmla="*/ 151 w 243"/>
                <a:gd name="T37" fmla="*/ 7 h 131"/>
                <a:gd name="T38" fmla="*/ 122 w 243"/>
                <a:gd name="T39" fmla="*/ 45 h 131"/>
                <a:gd name="T40" fmla="*/ 94 w 243"/>
                <a:gd name="T41" fmla="*/ 7 h 131"/>
                <a:gd name="T42" fmla="*/ 94 w 243"/>
                <a:gd name="T43" fmla="*/ 7 h 131"/>
                <a:gd name="T44" fmla="*/ 90 w 243"/>
                <a:gd name="T45" fmla="*/ 3 h 131"/>
                <a:gd name="T46" fmla="*/ 85 w 243"/>
                <a:gd name="T47" fmla="*/ 2 h 131"/>
                <a:gd name="T48" fmla="*/ 79 w 243"/>
                <a:gd name="T49" fmla="*/ 0 h 131"/>
                <a:gd name="T50" fmla="*/ 74 w 243"/>
                <a:gd name="T51" fmla="*/ 2 h 131"/>
                <a:gd name="T52" fmla="*/ 30 w 243"/>
                <a:gd name="T53" fmla="*/ 18 h 131"/>
                <a:gd name="T54" fmla="*/ 30 w 243"/>
                <a:gd name="T55" fmla="*/ 18 h 131"/>
                <a:gd name="T56" fmla="*/ 19 w 243"/>
                <a:gd name="T57" fmla="*/ 26 h 131"/>
                <a:gd name="T58" fmla="*/ 10 w 243"/>
                <a:gd name="T59" fmla="*/ 35 h 131"/>
                <a:gd name="T60" fmla="*/ 4 w 243"/>
                <a:gd name="T61" fmla="*/ 49 h 131"/>
                <a:gd name="T62" fmla="*/ 0 w 243"/>
                <a:gd name="T63" fmla="*/ 64 h 131"/>
                <a:gd name="T64" fmla="*/ 0 w 243"/>
                <a:gd name="T65" fmla="*/ 114 h 131"/>
                <a:gd name="T66" fmla="*/ 0 w 243"/>
                <a:gd name="T67" fmla="*/ 114 h 131"/>
                <a:gd name="T68" fmla="*/ 2 w 243"/>
                <a:gd name="T69" fmla="*/ 122 h 131"/>
                <a:gd name="T70" fmla="*/ 6 w 243"/>
                <a:gd name="T71" fmla="*/ 127 h 131"/>
                <a:gd name="T72" fmla="*/ 12 w 243"/>
                <a:gd name="T73" fmla="*/ 129 h 131"/>
                <a:gd name="T74" fmla="*/ 17 w 243"/>
                <a:gd name="T75" fmla="*/ 131 h 131"/>
                <a:gd name="T76" fmla="*/ 17 w 243"/>
                <a:gd name="T77" fmla="*/ 131 h 131"/>
                <a:gd name="T78" fmla="*/ 34 w 243"/>
                <a:gd name="T79" fmla="*/ 97 h 131"/>
                <a:gd name="T80" fmla="*/ 34 w 243"/>
                <a:gd name="T81" fmla="*/ 64 h 131"/>
                <a:gd name="T82" fmla="*/ 34 w 243"/>
                <a:gd name="T83" fmla="*/ 64 h 131"/>
                <a:gd name="T84" fmla="*/ 36 w 243"/>
                <a:gd name="T85" fmla="*/ 58 h 131"/>
                <a:gd name="T86" fmla="*/ 38 w 243"/>
                <a:gd name="T87" fmla="*/ 54 h 131"/>
                <a:gd name="T88" fmla="*/ 40 w 243"/>
                <a:gd name="T89" fmla="*/ 52 h 131"/>
                <a:gd name="T90" fmla="*/ 43 w 243"/>
                <a:gd name="T91" fmla="*/ 50 h 131"/>
                <a:gd name="T92" fmla="*/ 74 w 243"/>
                <a:gd name="T93" fmla="*/ 37 h 131"/>
                <a:gd name="T94" fmla="*/ 107 w 243"/>
                <a:gd name="T95" fmla="*/ 82 h 131"/>
                <a:gd name="T96" fmla="*/ 107 w 243"/>
                <a:gd name="T97" fmla="*/ 82 h 131"/>
                <a:gd name="T98" fmla="*/ 115 w 243"/>
                <a:gd name="T99" fmla="*/ 88 h 131"/>
                <a:gd name="T100" fmla="*/ 122 w 243"/>
                <a:gd name="T101" fmla="*/ 90 h 131"/>
                <a:gd name="T102" fmla="*/ 122 w 243"/>
                <a:gd name="T103" fmla="*/ 90 h 131"/>
                <a:gd name="T104" fmla="*/ 130 w 243"/>
                <a:gd name="T105" fmla="*/ 88 h 131"/>
                <a:gd name="T106" fmla="*/ 136 w 243"/>
                <a:gd name="T107" fmla="*/ 82 h 131"/>
                <a:gd name="T108" fmla="*/ 169 w 243"/>
                <a:gd name="T109" fmla="*/ 37 h 131"/>
                <a:gd name="T110" fmla="*/ 199 w 243"/>
                <a:gd name="T111" fmla="*/ 50 h 131"/>
                <a:gd name="T112" fmla="*/ 199 w 243"/>
                <a:gd name="T113" fmla="*/ 50 h 131"/>
                <a:gd name="T114" fmla="*/ 203 w 243"/>
                <a:gd name="T115" fmla="*/ 52 h 131"/>
                <a:gd name="T116" fmla="*/ 207 w 243"/>
                <a:gd name="T117" fmla="*/ 54 h 131"/>
                <a:gd name="T118" fmla="*/ 209 w 243"/>
                <a:gd name="T119" fmla="*/ 58 h 131"/>
                <a:gd name="T120" fmla="*/ 209 w 243"/>
                <a:gd name="T121" fmla="*/ 64 h 131"/>
                <a:gd name="T122" fmla="*/ 209 w 243"/>
                <a:gd name="T123" fmla="*/ 97 h 131"/>
                <a:gd name="T124" fmla="*/ 34 w 243"/>
                <a:gd name="T125" fmla="*/ 97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3" h="131">
                  <a:moveTo>
                    <a:pt x="17" y="131"/>
                  </a:moveTo>
                  <a:lnTo>
                    <a:pt x="226" y="131"/>
                  </a:lnTo>
                  <a:lnTo>
                    <a:pt x="226" y="131"/>
                  </a:lnTo>
                  <a:lnTo>
                    <a:pt x="231" y="129"/>
                  </a:lnTo>
                  <a:lnTo>
                    <a:pt x="237" y="127"/>
                  </a:lnTo>
                  <a:lnTo>
                    <a:pt x="241" y="122"/>
                  </a:lnTo>
                  <a:lnTo>
                    <a:pt x="243" y="114"/>
                  </a:lnTo>
                  <a:lnTo>
                    <a:pt x="243" y="64"/>
                  </a:lnTo>
                  <a:lnTo>
                    <a:pt x="243" y="64"/>
                  </a:lnTo>
                  <a:lnTo>
                    <a:pt x="241" y="49"/>
                  </a:lnTo>
                  <a:lnTo>
                    <a:pt x="235" y="35"/>
                  </a:lnTo>
                  <a:lnTo>
                    <a:pt x="224" y="26"/>
                  </a:lnTo>
                  <a:lnTo>
                    <a:pt x="213" y="18"/>
                  </a:lnTo>
                  <a:lnTo>
                    <a:pt x="169" y="2"/>
                  </a:lnTo>
                  <a:lnTo>
                    <a:pt x="169" y="2"/>
                  </a:lnTo>
                  <a:lnTo>
                    <a:pt x="164" y="0"/>
                  </a:lnTo>
                  <a:lnTo>
                    <a:pt x="158" y="2"/>
                  </a:lnTo>
                  <a:lnTo>
                    <a:pt x="154" y="3"/>
                  </a:lnTo>
                  <a:lnTo>
                    <a:pt x="151" y="7"/>
                  </a:lnTo>
                  <a:lnTo>
                    <a:pt x="122" y="45"/>
                  </a:lnTo>
                  <a:lnTo>
                    <a:pt x="94" y="7"/>
                  </a:lnTo>
                  <a:lnTo>
                    <a:pt x="94" y="7"/>
                  </a:lnTo>
                  <a:lnTo>
                    <a:pt x="90" y="3"/>
                  </a:lnTo>
                  <a:lnTo>
                    <a:pt x="85" y="2"/>
                  </a:lnTo>
                  <a:lnTo>
                    <a:pt x="79" y="0"/>
                  </a:lnTo>
                  <a:lnTo>
                    <a:pt x="74" y="2"/>
                  </a:lnTo>
                  <a:lnTo>
                    <a:pt x="30" y="18"/>
                  </a:lnTo>
                  <a:lnTo>
                    <a:pt x="30" y="18"/>
                  </a:lnTo>
                  <a:lnTo>
                    <a:pt x="19" y="26"/>
                  </a:lnTo>
                  <a:lnTo>
                    <a:pt x="10" y="35"/>
                  </a:lnTo>
                  <a:lnTo>
                    <a:pt x="4" y="49"/>
                  </a:lnTo>
                  <a:lnTo>
                    <a:pt x="0" y="64"/>
                  </a:lnTo>
                  <a:lnTo>
                    <a:pt x="0" y="114"/>
                  </a:lnTo>
                  <a:lnTo>
                    <a:pt x="0" y="114"/>
                  </a:lnTo>
                  <a:lnTo>
                    <a:pt x="2" y="122"/>
                  </a:lnTo>
                  <a:lnTo>
                    <a:pt x="6" y="127"/>
                  </a:lnTo>
                  <a:lnTo>
                    <a:pt x="12" y="129"/>
                  </a:lnTo>
                  <a:lnTo>
                    <a:pt x="17" y="131"/>
                  </a:lnTo>
                  <a:lnTo>
                    <a:pt x="17" y="131"/>
                  </a:lnTo>
                  <a:close/>
                  <a:moveTo>
                    <a:pt x="34" y="97"/>
                  </a:moveTo>
                  <a:lnTo>
                    <a:pt x="34" y="64"/>
                  </a:lnTo>
                  <a:lnTo>
                    <a:pt x="34" y="64"/>
                  </a:lnTo>
                  <a:lnTo>
                    <a:pt x="36" y="58"/>
                  </a:lnTo>
                  <a:lnTo>
                    <a:pt x="38" y="54"/>
                  </a:lnTo>
                  <a:lnTo>
                    <a:pt x="40" y="52"/>
                  </a:lnTo>
                  <a:lnTo>
                    <a:pt x="43" y="50"/>
                  </a:lnTo>
                  <a:lnTo>
                    <a:pt x="74" y="37"/>
                  </a:lnTo>
                  <a:lnTo>
                    <a:pt x="107" y="82"/>
                  </a:lnTo>
                  <a:lnTo>
                    <a:pt x="107" y="82"/>
                  </a:lnTo>
                  <a:lnTo>
                    <a:pt x="115" y="88"/>
                  </a:lnTo>
                  <a:lnTo>
                    <a:pt x="122" y="90"/>
                  </a:lnTo>
                  <a:lnTo>
                    <a:pt x="122" y="90"/>
                  </a:lnTo>
                  <a:lnTo>
                    <a:pt x="130" y="88"/>
                  </a:lnTo>
                  <a:lnTo>
                    <a:pt x="136" y="82"/>
                  </a:lnTo>
                  <a:lnTo>
                    <a:pt x="169" y="37"/>
                  </a:lnTo>
                  <a:lnTo>
                    <a:pt x="199" y="50"/>
                  </a:lnTo>
                  <a:lnTo>
                    <a:pt x="199" y="50"/>
                  </a:lnTo>
                  <a:lnTo>
                    <a:pt x="203" y="52"/>
                  </a:lnTo>
                  <a:lnTo>
                    <a:pt x="207" y="54"/>
                  </a:lnTo>
                  <a:lnTo>
                    <a:pt x="209" y="58"/>
                  </a:lnTo>
                  <a:lnTo>
                    <a:pt x="209" y="64"/>
                  </a:lnTo>
                  <a:lnTo>
                    <a:pt x="209" y="97"/>
                  </a:lnTo>
                  <a:lnTo>
                    <a:pt x="34" y="97"/>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36" name="Freeform 204">
              <a:extLst>
                <a:ext uri="{FF2B5EF4-FFF2-40B4-BE49-F238E27FC236}">
                  <a16:creationId xmlns:a16="http://schemas.microsoft.com/office/drawing/2014/main" id="{5DB8288D-1B57-9645-956A-C3041629D6A2}"/>
                </a:ext>
              </a:extLst>
            </p:cNvPr>
            <p:cNvSpPr>
              <a:spLocks/>
            </p:cNvSpPr>
            <p:nvPr/>
          </p:nvSpPr>
          <p:spPr bwMode="auto">
            <a:xfrm>
              <a:off x="3538537" y="10455276"/>
              <a:ext cx="369888" cy="425450"/>
            </a:xfrm>
            <a:custGeom>
              <a:avLst/>
              <a:gdLst>
                <a:gd name="T0" fmla="*/ 2 w 233"/>
                <a:gd name="T1" fmla="*/ 7 h 268"/>
                <a:gd name="T2" fmla="*/ 2 w 233"/>
                <a:gd name="T3" fmla="*/ 7 h 268"/>
                <a:gd name="T4" fmla="*/ 0 w 233"/>
                <a:gd name="T5" fmla="*/ 13 h 268"/>
                <a:gd name="T6" fmla="*/ 0 w 233"/>
                <a:gd name="T7" fmla="*/ 20 h 268"/>
                <a:gd name="T8" fmla="*/ 0 w 233"/>
                <a:gd name="T9" fmla="*/ 20 h 268"/>
                <a:gd name="T10" fmla="*/ 2 w 233"/>
                <a:gd name="T11" fmla="*/ 26 h 268"/>
                <a:gd name="T12" fmla="*/ 6 w 233"/>
                <a:gd name="T13" fmla="*/ 30 h 268"/>
                <a:gd name="T14" fmla="*/ 130 w 233"/>
                <a:gd name="T15" fmla="*/ 110 h 268"/>
                <a:gd name="T16" fmla="*/ 130 w 233"/>
                <a:gd name="T17" fmla="*/ 110 h 268"/>
                <a:gd name="T18" fmla="*/ 145 w 233"/>
                <a:gd name="T19" fmla="*/ 122 h 268"/>
                <a:gd name="T20" fmla="*/ 158 w 233"/>
                <a:gd name="T21" fmla="*/ 135 h 268"/>
                <a:gd name="T22" fmla="*/ 171 w 233"/>
                <a:gd name="T23" fmla="*/ 150 h 268"/>
                <a:gd name="T24" fmla="*/ 181 w 233"/>
                <a:gd name="T25" fmla="*/ 167 h 268"/>
                <a:gd name="T26" fmla="*/ 190 w 233"/>
                <a:gd name="T27" fmla="*/ 184 h 268"/>
                <a:gd name="T28" fmla="*/ 196 w 233"/>
                <a:gd name="T29" fmla="*/ 202 h 268"/>
                <a:gd name="T30" fmla="*/ 200 w 233"/>
                <a:gd name="T31" fmla="*/ 221 h 268"/>
                <a:gd name="T32" fmla="*/ 200 w 233"/>
                <a:gd name="T33" fmla="*/ 242 h 268"/>
                <a:gd name="T34" fmla="*/ 200 w 233"/>
                <a:gd name="T35" fmla="*/ 251 h 268"/>
                <a:gd name="T36" fmla="*/ 200 w 233"/>
                <a:gd name="T37" fmla="*/ 251 h 268"/>
                <a:gd name="T38" fmla="*/ 201 w 233"/>
                <a:gd name="T39" fmla="*/ 259 h 268"/>
                <a:gd name="T40" fmla="*/ 205 w 233"/>
                <a:gd name="T41" fmla="*/ 263 h 268"/>
                <a:gd name="T42" fmla="*/ 211 w 233"/>
                <a:gd name="T43" fmla="*/ 266 h 268"/>
                <a:gd name="T44" fmla="*/ 216 w 233"/>
                <a:gd name="T45" fmla="*/ 268 h 268"/>
                <a:gd name="T46" fmla="*/ 216 w 233"/>
                <a:gd name="T47" fmla="*/ 268 h 268"/>
                <a:gd name="T48" fmla="*/ 224 w 233"/>
                <a:gd name="T49" fmla="*/ 266 h 268"/>
                <a:gd name="T50" fmla="*/ 228 w 233"/>
                <a:gd name="T51" fmla="*/ 263 h 268"/>
                <a:gd name="T52" fmla="*/ 231 w 233"/>
                <a:gd name="T53" fmla="*/ 259 h 268"/>
                <a:gd name="T54" fmla="*/ 233 w 233"/>
                <a:gd name="T55" fmla="*/ 251 h 268"/>
                <a:gd name="T56" fmla="*/ 233 w 233"/>
                <a:gd name="T57" fmla="*/ 242 h 268"/>
                <a:gd name="T58" fmla="*/ 233 w 233"/>
                <a:gd name="T59" fmla="*/ 242 h 268"/>
                <a:gd name="T60" fmla="*/ 231 w 233"/>
                <a:gd name="T61" fmla="*/ 217 h 268"/>
                <a:gd name="T62" fmla="*/ 228 w 233"/>
                <a:gd name="T63" fmla="*/ 193 h 268"/>
                <a:gd name="T64" fmla="*/ 220 w 233"/>
                <a:gd name="T65" fmla="*/ 172 h 268"/>
                <a:gd name="T66" fmla="*/ 211 w 233"/>
                <a:gd name="T67" fmla="*/ 150 h 268"/>
                <a:gd name="T68" fmla="*/ 198 w 233"/>
                <a:gd name="T69" fmla="*/ 131 h 268"/>
                <a:gd name="T70" fmla="*/ 185 w 233"/>
                <a:gd name="T71" fmla="*/ 112 h 268"/>
                <a:gd name="T72" fmla="*/ 166 w 233"/>
                <a:gd name="T73" fmla="*/ 95 h 268"/>
                <a:gd name="T74" fmla="*/ 147 w 233"/>
                <a:gd name="T75" fmla="*/ 82 h 268"/>
                <a:gd name="T76" fmla="*/ 25 w 233"/>
                <a:gd name="T77" fmla="*/ 1 h 268"/>
                <a:gd name="T78" fmla="*/ 25 w 233"/>
                <a:gd name="T79" fmla="*/ 1 h 268"/>
                <a:gd name="T80" fmla="*/ 19 w 233"/>
                <a:gd name="T81" fmla="*/ 0 h 268"/>
                <a:gd name="T82" fmla="*/ 12 w 233"/>
                <a:gd name="T83" fmla="*/ 0 h 268"/>
                <a:gd name="T84" fmla="*/ 6 w 233"/>
                <a:gd name="T85" fmla="*/ 1 h 268"/>
                <a:gd name="T86" fmla="*/ 2 w 233"/>
                <a:gd name="T87" fmla="*/ 7 h 268"/>
                <a:gd name="T88" fmla="*/ 2 w 233"/>
                <a:gd name="T89" fmla="*/ 7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33" h="268">
                  <a:moveTo>
                    <a:pt x="2" y="7"/>
                  </a:moveTo>
                  <a:lnTo>
                    <a:pt x="2" y="7"/>
                  </a:lnTo>
                  <a:lnTo>
                    <a:pt x="0" y="13"/>
                  </a:lnTo>
                  <a:lnTo>
                    <a:pt x="0" y="20"/>
                  </a:lnTo>
                  <a:lnTo>
                    <a:pt x="0" y="20"/>
                  </a:lnTo>
                  <a:lnTo>
                    <a:pt x="2" y="26"/>
                  </a:lnTo>
                  <a:lnTo>
                    <a:pt x="6" y="30"/>
                  </a:lnTo>
                  <a:lnTo>
                    <a:pt x="130" y="110"/>
                  </a:lnTo>
                  <a:lnTo>
                    <a:pt x="130" y="110"/>
                  </a:lnTo>
                  <a:lnTo>
                    <a:pt x="145" y="122"/>
                  </a:lnTo>
                  <a:lnTo>
                    <a:pt x="158" y="135"/>
                  </a:lnTo>
                  <a:lnTo>
                    <a:pt x="171" y="150"/>
                  </a:lnTo>
                  <a:lnTo>
                    <a:pt x="181" y="167"/>
                  </a:lnTo>
                  <a:lnTo>
                    <a:pt x="190" y="184"/>
                  </a:lnTo>
                  <a:lnTo>
                    <a:pt x="196" y="202"/>
                  </a:lnTo>
                  <a:lnTo>
                    <a:pt x="200" y="221"/>
                  </a:lnTo>
                  <a:lnTo>
                    <a:pt x="200" y="242"/>
                  </a:lnTo>
                  <a:lnTo>
                    <a:pt x="200" y="251"/>
                  </a:lnTo>
                  <a:lnTo>
                    <a:pt x="200" y="251"/>
                  </a:lnTo>
                  <a:lnTo>
                    <a:pt x="201" y="259"/>
                  </a:lnTo>
                  <a:lnTo>
                    <a:pt x="205" y="263"/>
                  </a:lnTo>
                  <a:lnTo>
                    <a:pt x="211" y="266"/>
                  </a:lnTo>
                  <a:lnTo>
                    <a:pt x="216" y="268"/>
                  </a:lnTo>
                  <a:lnTo>
                    <a:pt x="216" y="268"/>
                  </a:lnTo>
                  <a:lnTo>
                    <a:pt x="224" y="266"/>
                  </a:lnTo>
                  <a:lnTo>
                    <a:pt x="228" y="263"/>
                  </a:lnTo>
                  <a:lnTo>
                    <a:pt x="231" y="259"/>
                  </a:lnTo>
                  <a:lnTo>
                    <a:pt x="233" y="251"/>
                  </a:lnTo>
                  <a:lnTo>
                    <a:pt x="233" y="242"/>
                  </a:lnTo>
                  <a:lnTo>
                    <a:pt x="233" y="242"/>
                  </a:lnTo>
                  <a:lnTo>
                    <a:pt x="231" y="217"/>
                  </a:lnTo>
                  <a:lnTo>
                    <a:pt x="228" y="193"/>
                  </a:lnTo>
                  <a:lnTo>
                    <a:pt x="220" y="172"/>
                  </a:lnTo>
                  <a:lnTo>
                    <a:pt x="211" y="150"/>
                  </a:lnTo>
                  <a:lnTo>
                    <a:pt x="198" y="131"/>
                  </a:lnTo>
                  <a:lnTo>
                    <a:pt x="185" y="112"/>
                  </a:lnTo>
                  <a:lnTo>
                    <a:pt x="166" y="95"/>
                  </a:lnTo>
                  <a:lnTo>
                    <a:pt x="147" y="82"/>
                  </a:lnTo>
                  <a:lnTo>
                    <a:pt x="25" y="1"/>
                  </a:lnTo>
                  <a:lnTo>
                    <a:pt x="25" y="1"/>
                  </a:lnTo>
                  <a:lnTo>
                    <a:pt x="19" y="0"/>
                  </a:lnTo>
                  <a:lnTo>
                    <a:pt x="12" y="0"/>
                  </a:lnTo>
                  <a:lnTo>
                    <a:pt x="6" y="1"/>
                  </a:lnTo>
                  <a:lnTo>
                    <a:pt x="2" y="7"/>
                  </a:lnTo>
                  <a:lnTo>
                    <a:pt x="2" y="7"/>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37" name="Freeform 205">
              <a:extLst>
                <a:ext uri="{FF2B5EF4-FFF2-40B4-BE49-F238E27FC236}">
                  <a16:creationId xmlns:a16="http://schemas.microsoft.com/office/drawing/2014/main" id="{6769AF09-67A1-A846-9BB4-DEBABB5D287A}"/>
                </a:ext>
              </a:extLst>
            </p:cNvPr>
            <p:cNvSpPr>
              <a:spLocks/>
            </p:cNvSpPr>
            <p:nvPr/>
          </p:nvSpPr>
          <p:spPr bwMode="auto">
            <a:xfrm>
              <a:off x="3538537" y="10585451"/>
              <a:ext cx="260350" cy="295275"/>
            </a:xfrm>
            <a:custGeom>
              <a:avLst/>
              <a:gdLst>
                <a:gd name="T0" fmla="*/ 130 w 164"/>
                <a:gd name="T1" fmla="*/ 160 h 186"/>
                <a:gd name="T2" fmla="*/ 130 w 164"/>
                <a:gd name="T3" fmla="*/ 169 h 186"/>
                <a:gd name="T4" fmla="*/ 130 w 164"/>
                <a:gd name="T5" fmla="*/ 169 h 186"/>
                <a:gd name="T6" fmla="*/ 132 w 164"/>
                <a:gd name="T7" fmla="*/ 177 h 186"/>
                <a:gd name="T8" fmla="*/ 136 w 164"/>
                <a:gd name="T9" fmla="*/ 181 h 186"/>
                <a:gd name="T10" fmla="*/ 141 w 164"/>
                <a:gd name="T11" fmla="*/ 184 h 186"/>
                <a:gd name="T12" fmla="*/ 147 w 164"/>
                <a:gd name="T13" fmla="*/ 186 h 186"/>
                <a:gd name="T14" fmla="*/ 147 w 164"/>
                <a:gd name="T15" fmla="*/ 186 h 186"/>
                <a:gd name="T16" fmla="*/ 154 w 164"/>
                <a:gd name="T17" fmla="*/ 184 h 186"/>
                <a:gd name="T18" fmla="*/ 160 w 164"/>
                <a:gd name="T19" fmla="*/ 181 h 186"/>
                <a:gd name="T20" fmla="*/ 164 w 164"/>
                <a:gd name="T21" fmla="*/ 177 h 186"/>
                <a:gd name="T22" fmla="*/ 164 w 164"/>
                <a:gd name="T23" fmla="*/ 169 h 186"/>
                <a:gd name="T24" fmla="*/ 164 w 164"/>
                <a:gd name="T25" fmla="*/ 160 h 186"/>
                <a:gd name="T26" fmla="*/ 164 w 164"/>
                <a:gd name="T27" fmla="*/ 160 h 186"/>
                <a:gd name="T28" fmla="*/ 164 w 164"/>
                <a:gd name="T29" fmla="*/ 143 h 186"/>
                <a:gd name="T30" fmla="*/ 160 w 164"/>
                <a:gd name="T31" fmla="*/ 130 h 186"/>
                <a:gd name="T32" fmla="*/ 156 w 164"/>
                <a:gd name="T33" fmla="*/ 115 h 186"/>
                <a:gd name="T34" fmla="*/ 149 w 164"/>
                <a:gd name="T35" fmla="*/ 102 h 186"/>
                <a:gd name="T36" fmla="*/ 141 w 164"/>
                <a:gd name="T37" fmla="*/ 89 h 186"/>
                <a:gd name="T38" fmla="*/ 132 w 164"/>
                <a:gd name="T39" fmla="*/ 77 h 186"/>
                <a:gd name="T40" fmla="*/ 123 w 164"/>
                <a:gd name="T41" fmla="*/ 68 h 186"/>
                <a:gd name="T42" fmla="*/ 109 w 164"/>
                <a:gd name="T43" fmla="*/ 58 h 186"/>
                <a:gd name="T44" fmla="*/ 25 w 164"/>
                <a:gd name="T45" fmla="*/ 2 h 186"/>
                <a:gd name="T46" fmla="*/ 25 w 164"/>
                <a:gd name="T47" fmla="*/ 2 h 186"/>
                <a:gd name="T48" fmla="*/ 19 w 164"/>
                <a:gd name="T49" fmla="*/ 0 h 186"/>
                <a:gd name="T50" fmla="*/ 12 w 164"/>
                <a:gd name="T51" fmla="*/ 0 h 186"/>
                <a:gd name="T52" fmla="*/ 6 w 164"/>
                <a:gd name="T53" fmla="*/ 2 h 186"/>
                <a:gd name="T54" fmla="*/ 2 w 164"/>
                <a:gd name="T55" fmla="*/ 8 h 186"/>
                <a:gd name="T56" fmla="*/ 2 w 164"/>
                <a:gd name="T57" fmla="*/ 8 h 186"/>
                <a:gd name="T58" fmla="*/ 0 w 164"/>
                <a:gd name="T59" fmla="*/ 13 h 186"/>
                <a:gd name="T60" fmla="*/ 0 w 164"/>
                <a:gd name="T61" fmla="*/ 21 h 186"/>
                <a:gd name="T62" fmla="*/ 0 w 164"/>
                <a:gd name="T63" fmla="*/ 21 h 186"/>
                <a:gd name="T64" fmla="*/ 2 w 164"/>
                <a:gd name="T65" fmla="*/ 27 h 186"/>
                <a:gd name="T66" fmla="*/ 6 w 164"/>
                <a:gd name="T67" fmla="*/ 30 h 186"/>
                <a:gd name="T68" fmla="*/ 91 w 164"/>
                <a:gd name="T69" fmla="*/ 87 h 186"/>
                <a:gd name="T70" fmla="*/ 91 w 164"/>
                <a:gd name="T71" fmla="*/ 87 h 186"/>
                <a:gd name="T72" fmla="*/ 100 w 164"/>
                <a:gd name="T73" fmla="*/ 92 h 186"/>
                <a:gd name="T74" fmla="*/ 108 w 164"/>
                <a:gd name="T75" fmla="*/ 100 h 186"/>
                <a:gd name="T76" fmla="*/ 115 w 164"/>
                <a:gd name="T77" fmla="*/ 109 h 186"/>
                <a:gd name="T78" fmla="*/ 121 w 164"/>
                <a:gd name="T79" fmla="*/ 117 h 186"/>
                <a:gd name="T80" fmla="*/ 124 w 164"/>
                <a:gd name="T81" fmla="*/ 128 h 186"/>
                <a:gd name="T82" fmla="*/ 128 w 164"/>
                <a:gd name="T83" fmla="*/ 137 h 186"/>
                <a:gd name="T84" fmla="*/ 130 w 164"/>
                <a:gd name="T85" fmla="*/ 149 h 186"/>
                <a:gd name="T86" fmla="*/ 130 w 164"/>
                <a:gd name="T87" fmla="*/ 160 h 186"/>
                <a:gd name="T88" fmla="*/ 130 w 164"/>
                <a:gd name="T89" fmla="*/ 16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4" h="186">
                  <a:moveTo>
                    <a:pt x="130" y="160"/>
                  </a:moveTo>
                  <a:lnTo>
                    <a:pt x="130" y="169"/>
                  </a:lnTo>
                  <a:lnTo>
                    <a:pt x="130" y="169"/>
                  </a:lnTo>
                  <a:lnTo>
                    <a:pt x="132" y="177"/>
                  </a:lnTo>
                  <a:lnTo>
                    <a:pt x="136" y="181"/>
                  </a:lnTo>
                  <a:lnTo>
                    <a:pt x="141" y="184"/>
                  </a:lnTo>
                  <a:lnTo>
                    <a:pt x="147" y="186"/>
                  </a:lnTo>
                  <a:lnTo>
                    <a:pt x="147" y="186"/>
                  </a:lnTo>
                  <a:lnTo>
                    <a:pt x="154" y="184"/>
                  </a:lnTo>
                  <a:lnTo>
                    <a:pt x="160" y="181"/>
                  </a:lnTo>
                  <a:lnTo>
                    <a:pt x="164" y="177"/>
                  </a:lnTo>
                  <a:lnTo>
                    <a:pt x="164" y="169"/>
                  </a:lnTo>
                  <a:lnTo>
                    <a:pt x="164" y="160"/>
                  </a:lnTo>
                  <a:lnTo>
                    <a:pt x="164" y="160"/>
                  </a:lnTo>
                  <a:lnTo>
                    <a:pt x="164" y="143"/>
                  </a:lnTo>
                  <a:lnTo>
                    <a:pt x="160" y="130"/>
                  </a:lnTo>
                  <a:lnTo>
                    <a:pt x="156" y="115"/>
                  </a:lnTo>
                  <a:lnTo>
                    <a:pt x="149" y="102"/>
                  </a:lnTo>
                  <a:lnTo>
                    <a:pt x="141" y="89"/>
                  </a:lnTo>
                  <a:lnTo>
                    <a:pt x="132" y="77"/>
                  </a:lnTo>
                  <a:lnTo>
                    <a:pt x="123" y="68"/>
                  </a:lnTo>
                  <a:lnTo>
                    <a:pt x="109" y="58"/>
                  </a:lnTo>
                  <a:lnTo>
                    <a:pt x="25" y="2"/>
                  </a:lnTo>
                  <a:lnTo>
                    <a:pt x="25" y="2"/>
                  </a:lnTo>
                  <a:lnTo>
                    <a:pt x="19" y="0"/>
                  </a:lnTo>
                  <a:lnTo>
                    <a:pt x="12" y="0"/>
                  </a:lnTo>
                  <a:lnTo>
                    <a:pt x="6" y="2"/>
                  </a:lnTo>
                  <a:lnTo>
                    <a:pt x="2" y="8"/>
                  </a:lnTo>
                  <a:lnTo>
                    <a:pt x="2" y="8"/>
                  </a:lnTo>
                  <a:lnTo>
                    <a:pt x="0" y="13"/>
                  </a:lnTo>
                  <a:lnTo>
                    <a:pt x="0" y="21"/>
                  </a:lnTo>
                  <a:lnTo>
                    <a:pt x="0" y="21"/>
                  </a:lnTo>
                  <a:lnTo>
                    <a:pt x="2" y="27"/>
                  </a:lnTo>
                  <a:lnTo>
                    <a:pt x="6" y="30"/>
                  </a:lnTo>
                  <a:lnTo>
                    <a:pt x="91" y="87"/>
                  </a:lnTo>
                  <a:lnTo>
                    <a:pt x="91" y="87"/>
                  </a:lnTo>
                  <a:lnTo>
                    <a:pt x="100" y="92"/>
                  </a:lnTo>
                  <a:lnTo>
                    <a:pt x="108" y="100"/>
                  </a:lnTo>
                  <a:lnTo>
                    <a:pt x="115" y="109"/>
                  </a:lnTo>
                  <a:lnTo>
                    <a:pt x="121" y="117"/>
                  </a:lnTo>
                  <a:lnTo>
                    <a:pt x="124" y="128"/>
                  </a:lnTo>
                  <a:lnTo>
                    <a:pt x="128" y="137"/>
                  </a:lnTo>
                  <a:lnTo>
                    <a:pt x="130" y="149"/>
                  </a:lnTo>
                  <a:lnTo>
                    <a:pt x="130" y="160"/>
                  </a:lnTo>
                  <a:lnTo>
                    <a:pt x="130" y="160"/>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38" name="Freeform 206">
              <a:extLst>
                <a:ext uri="{FF2B5EF4-FFF2-40B4-BE49-F238E27FC236}">
                  <a16:creationId xmlns:a16="http://schemas.microsoft.com/office/drawing/2014/main" id="{2F4B6CD2-3A1F-1B46-9958-A6110074D309}"/>
                </a:ext>
              </a:extLst>
            </p:cNvPr>
            <p:cNvSpPr>
              <a:spLocks/>
            </p:cNvSpPr>
            <p:nvPr/>
          </p:nvSpPr>
          <p:spPr bwMode="auto">
            <a:xfrm>
              <a:off x="3086100" y="10585451"/>
              <a:ext cx="261938" cy="295275"/>
            </a:xfrm>
            <a:custGeom>
              <a:avLst/>
              <a:gdLst>
                <a:gd name="T0" fmla="*/ 139 w 165"/>
                <a:gd name="T1" fmla="*/ 2 h 186"/>
                <a:gd name="T2" fmla="*/ 54 w 165"/>
                <a:gd name="T3" fmla="*/ 58 h 186"/>
                <a:gd name="T4" fmla="*/ 54 w 165"/>
                <a:gd name="T5" fmla="*/ 58 h 186"/>
                <a:gd name="T6" fmla="*/ 43 w 165"/>
                <a:gd name="T7" fmla="*/ 68 h 186"/>
                <a:gd name="T8" fmla="*/ 32 w 165"/>
                <a:gd name="T9" fmla="*/ 77 h 186"/>
                <a:gd name="T10" fmla="*/ 23 w 165"/>
                <a:gd name="T11" fmla="*/ 89 h 186"/>
                <a:gd name="T12" fmla="*/ 15 w 165"/>
                <a:gd name="T13" fmla="*/ 102 h 186"/>
                <a:gd name="T14" fmla="*/ 7 w 165"/>
                <a:gd name="T15" fmla="*/ 115 h 186"/>
                <a:gd name="T16" fmla="*/ 4 w 165"/>
                <a:gd name="T17" fmla="*/ 130 h 186"/>
                <a:gd name="T18" fmla="*/ 2 w 165"/>
                <a:gd name="T19" fmla="*/ 143 h 186"/>
                <a:gd name="T20" fmla="*/ 0 w 165"/>
                <a:gd name="T21" fmla="*/ 160 h 186"/>
                <a:gd name="T22" fmla="*/ 0 w 165"/>
                <a:gd name="T23" fmla="*/ 169 h 186"/>
                <a:gd name="T24" fmla="*/ 0 w 165"/>
                <a:gd name="T25" fmla="*/ 169 h 186"/>
                <a:gd name="T26" fmla="*/ 2 w 165"/>
                <a:gd name="T27" fmla="*/ 177 h 186"/>
                <a:gd name="T28" fmla="*/ 6 w 165"/>
                <a:gd name="T29" fmla="*/ 181 h 186"/>
                <a:gd name="T30" fmla="*/ 11 w 165"/>
                <a:gd name="T31" fmla="*/ 184 h 186"/>
                <a:gd name="T32" fmla="*/ 17 w 165"/>
                <a:gd name="T33" fmla="*/ 186 h 186"/>
                <a:gd name="T34" fmla="*/ 17 w 165"/>
                <a:gd name="T35" fmla="*/ 186 h 186"/>
                <a:gd name="T36" fmla="*/ 23 w 165"/>
                <a:gd name="T37" fmla="*/ 184 h 186"/>
                <a:gd name="T38" fmla="*/ 28 w 165"/>
                <a:gd name="T39" fmla="*/ 181 h 186"/>
                <a:gd name="T40" fmla="*/ 32 w 165"/>
                <a:gd name="T41" fmla="*/ 177 h 186"/>
                <a:gd name="T42" fmla="*/ 34 w 165"/>
                <a:gd name="T43" fmla="*/ 169 h 186"/>
                <a:gd name="T44" fmla="*/ 34 w 165"/>
                <a:gd name="T45" fmla="*/ 160 h 186"/>
                <a:gd name="T46" fmla="*/ 34 w 165"/>
                <a:gd name="T47" fmla="*/ 160 h 186"/>
                <a:gd name="T48" fmla="*/ 34 w 165"/>
                <a:gd name="T49" fmla="*/ 149 h 186"/>
                <a:gd name="T50" fmla="*/ 36 w 165"/>
                <a:gd name="T51" fmla="*/ 137 h 186"/>
                <a:gd name="T52" fmla="*/ 39 w 165"/>
                <a:gd name="T53" fmla="*/ 128 h 186"/>
                <a:gd name="T54" fmla="*/ 43 w 165"/>
                <a:gd name="T55" fmla="*/ 117 h 186"/>
                <a:gd name="T56" fmla="*/ 49 w 165"/>
                <a:gd name="T57" fmla="*/ 109 h 186"/>
                <a:gd name="T58" fmla="*/ 56 w 165"/>
                <a:gd name="T59" fmla="*/ 100 h 186"/>
                <a:gd name="T60" fmla="*/ 64 w 165"/>
                <a:gd name="T61" fmla="*/ 92 h 186"/>
                <a:gd name="T62" fmla="*/ 73 w 165"/>
                <a:gd name="T63" fmla="*/ 87 h 186"/>
                <a:gd name="T64" fmla="*/ 158 w 165"/>
                <a:gd name="T65" fmla="*/ 30 h 186"/>
                <a:gd name="T66" fmla="*/ 158 w 165"/>
                <a:gd name="T67" fmla="*/ 30 h 186"/>
                <a:gd name="T68" fmla="*/ 162 w 165"/>
                <a:gd name="T69" fmla="*/ 27 h 186"/>
                <a:gd name="T70" fmla="*/ 165 w 165"/>
                <a:gd name="T71" fmla="*/ 21 h 186"/>
                <a:gd name="T72" fmla="*/ 165 w 165"/>
                <a:gd name="T73" fmla="*/ 13 h 186"/>
                <a:gd name="T74" fmla="*/ 163 w 165"/>
                <a:gd name="T75" fmla="*/ 8 h 186"/>
                <a:gd name="T76" fmla="*/ 163 w 165"/>
                <a:gd name="T77" fmla="*/ 8 h 186"/>
                <a:gd name="T78" fmla="*/ 158 w 165"/>
                <a:gd name="T79" fmla="*/ 2 h 186"/>
                <a:gd name="T80" fmla="*/ 152 w 165"/>
                <a:gd name="T81" fmla="*/ 0 h 186"/>
                <a:gd name="T82" fmla="*/ 145 w 165"/>
                <a:gd name="T83" fmla="*/ 0 h 186"/>
                <a:gd name="T84" fmla="*/ 139 w 165"/>
                <a:gd name="T85" fmla="*/ 2 h 186"/>
                <a:gd name="T86" fmla="*/ 139 w 165"/>
                <a:gd name="T87" fmla="*/ 2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5" h="186">
                  <a:moveTo>
                    <a:pt x="139" y="2"/>
                  </a:moveTo>
                  <a:lnTo>
                    <a:pt x="54" y="58"/>
                  </a:lnTo>
                  <a:lnTo>
                    <a:pt x="54" y="58"/>
                  </a:lnTo>
                  <a:lnTo>
                    <a:pt x="43" y="68"/>
                  </a:lnTo>
                  <a:lnTo>
                    <a:pt x="32" y="77"/>
                  </a:lnTo>
                  <a:lnTo>
                    <a:pt x="23" y="89"/>
                  </a:lnTo>
                  <a:lnTo>
                    <a:pt x="15" y="102"/>
                  </a:lnTo>
                  <a:lnTo>
                    <a:pt x="7" y="115"/>
                  </a:lnTo>
                  <a:lnTo>
                    <a:pt x="4" y="130"/>
                  </a:lnTo>
                  <a:lnTo>
                    <a:pt x="2" y="143"/>
                  </a:lnTo>
                  <a:lnTo>
                    <a:pt x="0" y="160"/>
                  </a:lnTo>
                  <a:lnTo>
                    <a:pt x="0" y="169"/>
                  </a:lnTo>
                  <a:lnTo>
                    <a:pt x="0" y="169"/>
                  </a:lnTo>
                  <a:lnTo>
                    <a:pt x="2" y="177"/>
                  </a:lnTo>
                  <a:lnTo>
                    <a:pt x="6" y="181"/>
                  </a:lnTo>
                  <a:lnTo>
                    <a:pt x="11" y="184"/>
                  </a:lnTo>
                  <a:lnTo>
                    <a:pt x="17" y="186"/>
                  </a:lnTo>
                  <a:lnTo>
                    <a:pt x="17" y="186"/>
                  </a:lnTo>
                  <a:lnTo>
                    <a:pt x="23" y="184"/>
                  </a:lnTo>
                  <a:lnTo>
                    <a:pt x="28" y="181"/>
                  </a:lnTo>
                  <a:lnTo>
                    <a:pt x="32" y="177"/>
                  </a:lnTo>
                  <a:lnTo>
                    <a:pt x="34" y="169"/>
                  </a:lnTo>
                  <a:lnTo>
                    <a:pt x="34" y="160"/>
                  </a:lnTo>
                  <a:lnTo>
                    <a:pt x="34" y="160"/>
                  </a:lnTo>
                  <a:lnTo>
                    <a:pt x="34" y="149"/>
                  </a:lnTo>
                  <a:lnTo>
                    <a:pt x="36" y="137"/>
                  </a:lnTo>
                  <a:lnTo>
                    <a:pt x="39" y="128"/>
                  </a:lnTo>
                  <a:lnTo>
                    <a:pt x="43" y="117"/>
                  </a:lnTo>
                  <a:lnTo>
                    <a:pt x="49" y="109"/>
                  </a:lnTo>
                  <a:lnTo>
                    <a:pt x="56" y="100"/>
                  </a:lnTo>
                  <a:lnTo>
                    <a:pt x="64" y="92"/>
                  </a:lnTo>
                  <a:lnTo>
                    <a:pt x="73" y="87"/>
                  </a:lnTo>
                  <a:lnTo>
                    <a:pt x="158" y="30"/>
                  </a:lnTo>
                  <a:lnTo>
                    <a:pt x="158" y="30"/>
                  </a:lnTo>
                  <a:lnTo>
                    <a:pt x="162" y="27"/>
                  </a:lnTo>
                  <a:lnTo>
                    <a:pt x="165" y="21"/>
                  </a:lnTo>
                  <a:lnTo>
                    <a:pt x="165" y="13"/>
                  </a:lnTo>
                  <a:lnTo>
                    <a:pt x="163" y="8"/>
                  </a:lnTo>
                  <a:lnTo>
                    <a:pt x="163" y="8"/>
                  </a:lnTo>
                  <a:lnTo>
                    <a:pt x="158" y="2"/>
                  </a:lnTo>
                  <a:lnTo>
                    <a:pt x="152" y="0"/>
                  </a:lnTo>
                  <a:lnTo>
                    <a:pt x="145" y="0"/>
                  </a:lnTo>
                  <a:lnTo>
                    <a:pt x="139" y="2"/>
                  </a:lnTo>
                  <a:lnTo>
                    <a:pt x="139" y="2"/>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39" name="Freeform 207">
              <a:extLst>
                <a:ext uri="{FF2B5EF4-FFF2-40B4-BE49-F238E27FC236}">
                  <a16:creationId xmlns:a16="http://schemas.microsoft.com/office/drawing/2014/main" id="{B1FA9337-F5EA-5E41-AACC-7B0211CAF6BB}"/>
                </a:ext>
              </a:extLst>
            </p:cNvPr>
            <p:cNvSpPr>
              <a:spLocks/>
            </p:cNvSpPr>
            <p:nvPr/>
          </p:nvSpPr>
          <p:spPr bwMode="auto">
            <a:xfrm>
              <a:off x="2974975" y="10455276"/>
              <a:ext cx="373063" cy="425450"/>
            </a:xfrm>
            <a:custGeom>
              <a:avLst/>
              <a:gdLst>
                <a:gd name="T0" fmla="*/ 17 w 235"/>
                <a:gd name="T1" fmla="*/ 268 h 268"/>
                <a:gd name="T2" fmla="*/ 17 w 235"/>
                <a:gd name="T3" fmla="*/ 268 h 268"/>
                <a:gd name="T4" fmla="*/ 25 w 235"/>
                <a:gd name="T5" fmla="*/ 266 h 268"/>
                <a:gd name="T6" fmla="*/ 29 w 235"/>
                <a:gd name="T7" fmla="*/ 263 h 268"/>
                <a:gd name="T8" fmla="*/ 32 w 235"/>
                <a:gd name="T9" fmla="*/ 259 h 268"/>
                <a:gd name="T10" fmla="*/ 34 w 235"/>
                <a:gd name="T11" fmla="*/ 251 h 268"/>
                <a:gd name="T12" fmla="*/ 34 w 235"/>
                <a:gd name="T13" fmla="*/ 242 h 268"/>
                <a:gd name="T14" fmla="*/ 34 w 235"/>
                <a:gd name="T15" fmla="*/ 242 h 268"/>
                <a:gd name="T16" fmla="*/ 36 w 235"/>
                <a:gd name="T17" fmla="*/ 221 h 268"/>
                <a:gd name="T18" fmla="*/ 40 w 235"/>
                <a:gd name="T19" fmla="*/ 202 h 268"/>
                <a:gd name="T20" fmla="*/ 46 w 235"/>
                <a:gd name="T21" fmla="*/ 184 h 268"/>
                <a:gd name="T22" fmla="*/ 53 w 235"/>
                <a:gd name="T23" fmla="*/ 167 h 268"/>
                <a:gd name="T24" fmla="*/ 62 w 235"/>
                <a:gd name="T25" fmla="*/ 150 h 268"/>
                <a:gd name="T26" fmla="*/ 76 w 235"/>
                <a:gd name="T27" fmla="*/ 135 h 268"/>
                <a:gd name="T28" fmla="*/ 89 w 235"/>
                <a:gd name="T29" fmla="*/ 122 h 268"/>
                <a:gd name="T30" fmla="*/ 106 w 235"/>
                <a:gd name="T31" fmla="*/ 110 h 268"/>
                <a:gd name="T32" fmla="*/ 228 w 235"/>
                <a:gd name="T33" fmla="*/ 30 h 268"/>
                <a:gd name="T34" fmla="*/ 228 w 235"/>
                <a:gd name="T35" fmla="*/ 30 h 268"/>
                <a:gd name="T36" fmla="*/ 232 w 235"/>
                <a:gd name="T37" fmla="*/ 26 h 268"/>
                <a:gd name="T38" fmla="*/ 235 w 235"/>
                <a:gd name="T39" fmla="*/ 20 h 268"/>
                <a:gd name="T40" fmla="*/ 235 w 235"/>
                <a:gd name="T41" fmla="*/ 13 h 268"/>
                <a:gd name="T42" fmla="*/ 233 w 235"/>
                <a:gd name="T43" fmla="*/ 7 h 268"/>
                <a:gd name="T44" fmla="*/ 233 w 235"/>
                <a:gd name="T45" fmla="*/ 7 h 268"/>
                <a:gd name="T46" fmla="*/ 228 w 235"/>
                <a:gd name="T47" fmla="*/ 1 h 268"/>
                <a:gd name="T48" fmla="*/ 222 w 235"/>
                <a:gd name="T49" fmla="*/ 0 h 268"/>
                <a:gd name="T50" fmla="*/ 215 w 235"/>
                <a:gd name="T51" fmla="*/ 0 h 268"/>
                <a:gd name="T52" fmla="*/ 209 w 235"/>
                <a:gd name="T53" fmla="*/ 1 h 268"/>
                <a:gd name="T54" fmla="*/ 87 w 235"/>
                <a:gd name="T55" fmla="*/ 82 h 268"/>
                <a:gd name="T56" fmla="*/ 87 w 235"/>
                <a:gd name="T57" fmla="*/ 82 h 268"/>
                <a:gd name="T58" fmla="*/ 68 w 235"/>
                <a:gd name="T59" fmla="*/ 95 h 268"/>
                <a:gd name="T60" fmla="*/ 51 w 235"/>
                <a:gd name="T61" fmla="*/ 112 h 268"/>
                <a:gd name="T62" fmla="*/ 36 w 235"/>
                <a:gd name="T63" fmla="*/ 131 h 268"/>
                <a:gd name="T64" fmla="*/ 23 w 235"/>
                <a:gd name="T65" fmla="*/ 150 h 268"/>
                <a:gd name="T66" fmla="*/ 14 w 235"/>
                <a:gd name="T67" fmla="*/ 172 h 268"/>
                <a:gd name="T68" fmla="*/ 6 w 235"/>
                <a:gd name="T69" fmla="*/ 193 h 268"/>
                <a:gd name="T70" fmla="*/ 2 w 235"/>
                <a:gd name="T71" fmla="*/ 217 h 268"/>
                <a:gd name="T72" fmla="*/ 0 w 235"/>
                <a:gd name="T73" fmla="*/ 242 h 268"/>
                <a:gd name="T74" fmla="*/ 0 w 235"/>
                <a:gd name="T75" fmla="*/ 251 h 268"/>
                <a:gd name="T76" fmla="*/ 0 w 235"/>
                <a:gd name="T77" fmla="*/ 251 h 268"/>
                <a:gd name="T78" fmla="*/ 2 w 235"/>
                <a:gd name="T79" fmla="*/ 259 h 268"/>
                <a:gd name="T80" fmla="*/ 6 w 235"/>
                <a:gd name="T81" fmla="*/ 263 h 268"/>
                <a:gd name="T82" fmla="*/ 12 w 235"/>
                <a:gd name="T83" fmla="*/ 266 h 268"/>
                <a:gd name="T84" fmla="*/ 17 w 235"/>
                <a:gd name="T85" fmla="*/ 268 h 268"/>
                <a:gd name="T86" fmla="*/ 17 w 235"/>
                <a:gd name="T87" fmla="*/ 268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5" h="268">
                  <a:moveTo>
                    <a:pt x="17" y="268"/>
                  </a:moveTo>
                  <a:lnTo>
                    <a:pt x="17" y="268"/>
                  </a:lnTo>
                  <a:lnTo>
                    <a:pt x="25" y="266"/>
                  </a:lnTo>
                  <a:lnTo>
                    <a:pt x="29" y="263"/>
                  </a:lnTo>
                  <a:lnTo>
                    <a:pt x="32" y="259"/>
                  </a:lnTo>
                  <a:lnTo>
                    <a:pt x="34" y="251"/>
                  </a:lnTo>
                  <a:lnTo>
                    <a:pt x="34" y="242"/>
                  </a:lnTo>
                  <a:lnTo>
                    <a:pt x="34" y="242"/>
                  </a:lnTo>
                  <a:lnTo>
                    <a:pt x="36" y="221"/>
                  </a:lnTo>
                  <a:lnTo>
                    <a:pt x="40" y="202"/>
                  </a:lnTo>
                  <a:lnTo>
                    <a:pt x="46" y="184"/>
                  </a:lnTo>
                  <a:lnTo>
                    <a:pt x="53" y="167"/>
                  </a:lnTo>
                  <a:lnTo>
                    <a:pt x="62" y="150"/>
                  </a:lnTo>
                  <a:lnTo>
                    <a:pt x="76" y="135"/>
                  </a:lnTo>
                  <a:lnTo>
                    <a:pt x="89" y="122"/>
                  </a:lnTo>
                  <a:lnTo>
                    <a:pt x="106" y="110"/>
                  </a:lnTo>
                  <a:lnTo>
                    <a:pt x="228" y="30"/>
                  </a:lnTo>
                  <a:lnTo>
                    <a:pt x="228" y="30"/>
                  </a:lnTo>
                  <a:lnTo>
                    <a:pt x="232" y="26"/>
                  </a:lnTo>
                  <a:lnTo>
                    <a:pt x="235" y="20"/>
                  </a:lnTo>
                  <a:lnTo>
                    <a:pt x="235" y="13"/>
                  </a:lnTo>
                  <a:lnTo>
                    <a:pt x="233" y="7"/>
                  </a:lnTo>
                  <a:lnTo>
                    <a:pt x="233" y="7"/>
                  </a:lnTo>
                  <a:lnTo>
                    <a:pt x="228" y="1"/>
                  </a:lnTo>
                  <a:lnTo>
                    <a:pt x="222" y="0"/>
                  </a:lnTo>
                  <a:lnTo>
                    <a:pt x="215" y="0"/>
                  </a:lnTo>
                  <a:lnTo>
                    <a:pt x="209" y="1"/>
                  </a:lnTo>
                  <a:lnTo>
                    <a:pt x="87" y="82"/>
                  </a:lnTo>
                  <a:lnTo>
                    <a:pt x="87" y="82"/>
                  </a:lnTo>
                  <a:lnTo>
                    <a:pt x="68" y="95"/>
                  </a:lnTo>
                  <a:lnTo>
                    <a:pt x="51" y="112"/>
                  </a:lnTo>
                  <a:lnTo>
                    <a:pt x="36" y="131"/>
                  </a:lnTo>
                  <a:lnTo>
                    <a:pt x="23" y="150"/>
                  </a:lnTo>
                  <a:lnTo>
                    <a:pt x="14" y="172"/>
                  </a:lnTo>
                  <a:lnTo>
                    <a:pt x="6" y="193"/>
                  </a:lnTo>
                  <a:lnTo>
                    <a:pt x="2" y="217"/>
                  </a:lnTo>
                  <a:lnTo>
                    <a:pt x="0" y="242"/>
                  </a:lnTo>
                  <a:lnTo>
                    <a:pt x="0" y="251"/>
                  </a:lnTo>
                  <a:lnTo>
                    <a:pt x="0" y="251"/>
                  </a:lnTo>
                  <a:lnTo>
                    <a:pt x="2" y="259"/>
                  </a:lnTo>
                  <a:lnTo>
                    <a:pt x="6" y="263"/>
                  </a:lnTo>
                  <a:lnTo>
                    <a:pt x="12" y="266"/>
                  </a:lnTo>
                  <a:lnTo>
                    <a:pt x="17" y="268"/>
                  </a:lnTo>
                  <a:lnTo>
                    <a:pt x="17" y="268"/>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40" name="Freeform 208">
              <a:extLst>
                <a:ext uri="{FF2B5EF4-FFF2-40B4-BE49-F238E27FC236}">
                  <a16:creationId xmlns:a16="http://schemas.microsoft.com/office/drawing/2014/main" id="{42802F58-C504-3042-B48E-31320857F743}"/>
                </a:ext>
              </a:extLst>
            </p:cNvPr>
            <p:cNvSpPr>
              <a:spLocks/>
            </p:cNvSpPr>
            <p:nvPr/>
          </p:nvSpPr>
          <p:spPr bwMode="auto">
            <a:xfrm>
              <a:off x="3279775" y="10147301"/>
              <a:ext cx="322263" cy="733425"/>
            </a:xfrm>
            <a:custGeom>
              <a:avLst/>
              <a:gdLst>
                <a:gd name="T0" fmla="*/ 51 w 203"/>
                <a:gd name="T1" fmla="*/ 143 h 462"/>
                <a:gd name="T2" fmla="*/ 51 w 203"/>
                <a:gd name="T3" fmla="*/ 445 h 462"/>
                <a:gd name="T4" fmla="*/ 56 w 203"/>
                <a:gd name="T5" fmla="*/ 457 h 462"/>
                <a:gd name="T6" fmla="*/ 68 w 203"/>
                <a:gd name="T7" fmla="*/ 462 h 462"/>
                <a:gd name="T8" fmla="*/ 75 w 203"/>
                <a:gd name="T9" fmla="*/ 460 h 462"/>
                <a:gd name="T10" fmla="*/ 83 w 203"/>
                <a:gd name="T11" fmla="*/ 453 h 462"/>
                <a:gd name="T12" fmla="*/ 85 w 203"/>
                <a:gd name="T13" fmla="*/ 126 h 462"/>
                <a:gd name="T14" fmla="*/ 83 w 203"/>
                <a:gd name="T15" fmla="*/ 120 h 462"/>
                <a:gd name="T16" fmla="*/ 75 w 203"/>
                <a:gd name="T17" fmla="*/ 111 h 462"/>
                <a:gd name="T18" fmla="*/ 49 w 203"/>
                <a:gd name="T19" fmla="*/ 109 h 462"/>
                <a:gd name="T20" fmla="*/ 152 w 203"/>
                <a:gd name="T21" fmla="*/ 109 h 462"/>
                <a:gd name="T22" fmla="*/ 137 w 203"/>
                <a:gd name="T23" fmla="*/ 109 h 462"/>
                <a:gd name="T24" fmla="*/ 126 w 203"/>
                <a:gd name="T25" fmla="*/ 115 h 462"/>
                <a:gd name="T26" fmla="*/ 120 w 203"/>
                <a:gd name="T27" fmla="*/ 126 h 462"/>
                <a:gd name="T28" fmla="*/ 120 w 203"/>
                <a:gd name="T29" fmla="*/ 445 h 462"/>
                <a:gd name="T30" fmla="*/ 126 w 203"/>
                <a:gd name="T31" fmla="*/ 457 h 462"/>
                <a:gd name="T32" fmla="*/ 137 w 203"/>
                <a:gd name="T33" fmla="*/ 462 h 462"/>
                <a:gd name="T34" fmla="*/ 145 w 203"/>
                <a:gd name="T35" fmla="*/ 460 h 462"/>
                <a:gd name="T36" fmla="*/ 152 w 203"/>
                <a:gd name="T37" fmla="*/ 453 h 462"/>
                <a:gd name="T38" fmla="*/ 154 w 203"/>
                <a:gd name="T39" fmla="*/ 143 h 462"/>
                <a:gd name="T40" fmla="*/ 186 w 203"/>
                <a:gd name="T41" fmla="*/ 143 h 462"/>
                <a:gd name="T42" fmla="*/ 195 w 203"/>
                <a:gd name="T43" fmla="*/ 141 h 462"/>
                <a:gd name="T44" fmla="*/ 201 w 203"/>
                <a:gd name="T45" fmla="*/ 134 h 462"/>
                <a:gd name="T46" fmla="*/ 203 w 203"/>
                <a:gd name="T47" fmla="*/ 130 h 462"/>
                <a:gd name="T48" fmla="*/ 201 w 203"/>
                <a:gd name="T49" fmla="*/ 120 h 462"/>
                <a:gd name="T50" fmla="*/ 115 w 203"/>
                <a:gd name="T51" fmla="*/ 6 h 462"/>
                <a:gd name="T52" fmla="*/ 109 w 203"/>
                <a:gd name="T53" fmla="*/ 2 h 462"/>
                <a:gd name="T54" fmla="*/ 101 w 203"/>
                <a:gd name="T55" fmla="*/ 0 h 462"/>
                <a:gd name="T56" fmla="*/ 101 w 203"/>
                <a:gd name="T57" fmla="*/ 0 h 462"/>
                <a:gd name="T58" fmla="*/ 88 w 203"/>
                <a:gd name="T59" fmla="*/ 6 h 462"/>
                <a:gd name="T60" fmla="*/ 2 w 203"/>
                <a:gd name="T61" fmla="*/ 117 h 462"/>
                <a:gd name="T62" fmla="*/ 0 w 203"/>
                <a:gd name="T63" fmla="*/ 126 h 462"/>
                <a:gd name="T64" fmla="*/ 2 w 203"/>
                <a:gd name="T65" fmla="*/ 134 h 462"/>
                <a:gd name="T66" fmla="*/ 4 w 203"/>
                <a:gd name="T67" fmla="*/ 137 h 462"/>
                <a:gd name="T68" fmla="*/ 11 w 203"/>
                <a:gd name="T69" fmla="*/ 143 h 462"/>
                <a:gd name="T70" fmla="*/ 15 w 203"/>
                <a:gd name="T71" fmla="*/ 143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3" h="462">
                  <a:moveTo>
                    <a:pt x="15" y="143"/>
                  </a:moveTo>
                  <a:lnTo>
                    <a:pt x="51" y="143"/>
                  </a:lnTo>
                  <a:lnTo>
                    <a:pt x="51" y="445"/>
                  </a:lnTo>
                  <a:lnTo>
                    <a:pt x="51" y="445"/>
                  </a:lnTo>
                  <a:lnTo>
                    <a:pt x="53" y="453"/>
                  </a:lnTo>
                  <a:lnTo>
                    <a:pt x="56" y="457"/>
                  </a:lnTo>
                  <a:lnTo>
                    <a:pt x="62" y="460"/>
                  </a:lnTo>
                  <a:lnTo>
                    <a:pt x="68" y="462"/>
                  </a:lnTo>
                  <a:lnTo>
                    <a:pt x="68" y="462"/>
                  </a:lnTo>
                  <a:lnTo>
                    <a:pt x="75" y="460"/>
                  </a:lnTo>
                  <a:lnTo>
                    <a:pt x="79" y="457"/>
                  </a:lnTo>
                  <a:lnTo>
                    <a:pt x="83" y="453"/>
                  </a:lnTo>
                  <a:lnTo>
                    <a:pt x="85" y="445"/>
                  </a:lnTo>
                  <a:lnTo>
                    <a:pt x="85" y="126"/>
                  </a:lnTo>
                  <a:lnTo>
                    <a:pt x="85" y="126"/>
                  </a:lnTo>
                  <a:lnTo>
                    <a:pt x="83" y="120"/>
                  </a:lnTo>
                  <a:lnTo>
                    <a:pt x="79" y="115"/>
                  </a:lnTo>
                  <a:lnTo>
                    <a:pt x="75" y="111"/>
                  </a:lnTo>
                  <a:lnTo>
                    <a:pt x="68" y="109"/>
                  </a:lnTo>
                  <a:lnTo>
                    <a:pt x="49" y="109"/>
                  </a:lnTo>
                  <a:lnTo>
                    <a:pt x="101" y="43"/>
                  </a:lnTo>
                  <a:lnTo>
                    <a:pt x="152" y="109"/>
                  </a:lnTo>
                  <a:lnTo>
                    <a:pt x="137" y="109"/>
                  </a:lnTo>
                  <a:lnTo>
                    <a:pt x="137" y="109"/>
                  </a:lnTo>
                  <a:lnTo>
                    <a:pt x="132" y="111"/>
                  </a:lnTo>
                  <a:lnTo>
                    <a:pt x="126" y="115"/>
                  </a:lnTo>
                  <a:lnTo>
                    <a:pt x="122" y="120"/>
                  </a:lnTo>
                  <a:lnTo>
                    <a:pt x="120" y="126"/>
                  </a:lnTo>
                  <a:lnTo>
                    <a:pt x="120" y="445"/>
                  </a:lnTo>
                  <a:lnTo>
                    <a:pt x="120" y="445"/>
                  </a:lnTo>
                  <a:lnTo>
                    <a:pt x="122" y="453"/>
                  </a:lnTo>
                  <a:lnTo>
                    <a:pt x="126" y="457"/>
                  </a:lnTo>
                  <a:lnTo>
                    <a:pt x="132" y="460"/>
                  </a:lnTo>
                  <a:lnTo>
                    <a:pt x="137" y="462"/>
                  </a:lnTo>
                  <a:lnTo>
                    <a:pt x="137" y="462"/>
                  </a:lnTo>
                  <a:lnTo>
                    <a:pt x="145" y="460"/>
                  </a:lnTo>
                  <a:lnTo>
                    <a:pt x="148" y="457"/>
                  </a:lnTo>
                  <a:lnTo>
                    <a:pt x="152" y="453"/>
                  </a:lnTo>
                  <a:lnTo>
                    <a:pt x="154" y="445"/>
                  </a:lnTo>
                  <a:lnTo>
                    <a:pt x="154" y="143"/>
                  </a:lnTo>
                  <a:lnTo>
                    <a:pt x="186" y="143"/>
                  </a:lnTo>
                  <a:lnTo>
                    <a:pt x="186" y="143"/>
                  </a:lnTo>
                  <a:lnTo>
                    <a:pt x="190" y="143"/>
                  </a:lnTo>
                  <a:lnTo>
                    <a:pt x="195" y="141"/>
                  </a:lnTo>
                  <a:lnTo>
                    <a:pt x="197" y="137"/>
                  </a:lnTo>
                  <a:lnTo>
                    <a:pt x="201" y="134"/>
                  </a:lnTo>
                  <a:lnTo>
                    <a:pt x="201" y="134"/>
                  </a:lnTo>
                  <a:lnTo>
                    <a:pt x="203" y="130"/>
                  </a:lnTo>
                  <a:lnTo>
                    <a:pt x="203" y="126"/>
                  </a:lnTo>
                  <a:lnTo>
                    <a:pt x="201" y="120"/>
                  </a:lnTo>
                  <a:lnTo>
                    <a:pt x="199" y="117"/>
                  </a:lnTo>
                  <a:lnTo>
                    <a:pt x="115" y="6"/>
                  </a:lnTo>
                  <a:lnTo>
                    <a:pt x="115" y="6"/>
                  </a:lnTo>
                  <a:lnTo>
                    <a:pt x="109" y="2"/>
                  </a:lnTo>
                  <a:lnTo>
                    <a:pt x="101" y="0"/>
                  </a:lnTo>
                  <a:lnTo>
                    <a:pt x="101" y="0"/>
                  </a:lnTo>
                  <a:lnTo>
                    <a:pt x="101" y="0"/>
                  </a:lnTo>
                  <a:lnTo>
                    <a:pt x="101" y="0"/>
                  </a:lnTo>
                  <a:lnTo>
                    <a:pt x="94" y="2"/>
                  </a:lnTo>
                  <a:lnTo>
                    <a:pt x="88" y="6"/>
                  </a:lnTo>
                  <a:lnTo>
                    <a:pt x="2" y="117"/>
                  </a:lnTo>
                  <a:lnTo>
                    <a:pt x="2" y="117"/>
                  </a:lnTo>
                  <a:lnTo>
                    <a:pt x="0" y="120"/>
                  </a:lnTo>
                  <a:lnTo>
                    <a:pt x="0" y="126"/>
                  </a:lnTo>
                  <a:lnTo>
                    <a:pt x="0" y="130"/>
                  </a:lnTo>
                  <a:lnTo>
                    <a:pt x="2" y="134"/>
                  </a:lnTo>
                  <a:lnTo>
                    <a:pt x="2" y="134"/>
                  </a:lnTo>
                  <a:lnTo>
                    <a:pt x="4" y="137"/>
                  </a:lnTo>
                  <a:lnTo>
                    <a:pt x="8" y="141"/>
                  </a:lnTo>
                  <a:lnTo>
                    <a:pt x="11" y="143"/>
                  </a:lnTo>
                  <a:lnTo>
                    <a:pt x="15" y="143"/>
                  </a:lnTo>
                  <a:lnTo>
                    <a:pt x="15" y="143"/>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grpSp>
      <p:grpSp>
        <p:nvGrpSpPr>
          <p:cNvPr id="141" name="Group 140">
            <a:extLst>
              <a:ext uri="{FF2B5EF4-FFF2-40B4-BE49-F238E27FC236}">
                <a16:creationId xmlns:a16="http://schemas.microsoft.com/office/drawing/2014/main" id="{91190B57-FA6C-0C40-BB05-C7E5EABE6A33}"/>
              </a:ext>
            </a:extLst>
          </p:cNvPr>
          <p:cNvGrpSpPr/>
          <p:nvPr/>
        </p:nvGrpSpPr>
        <p:grpSpPr>
          <a:xfrm>
            <a:off x="2813543" y="4556328"/>
            <a:ext cx="4096529" cy="1506896"/>
            <a:chOff x="3303787" y="2468555"/>
            <a:chExt cx="2726102" cy="1506896"/>
          </a:xfrm>
        </p:grpSpPr>
        <p:grpSp>
          <p:nvGrpSpPr>
            <p:cNvPr id="142" name="Group 141">
              <a:extLst>
                <a:ext uri="{FF2B5EF4-FFF2-40B4-BE49-F238E27FC236}">
                  <a16:creationId xmlns:a16="http://schemas.microsoft.com/office/drawing/2014/main" id="{F75CCD3A-5656-2541-8B30-321B52D76DC2}"/>
                </a:ext>
              </a:extLst>
            </p:cNvPr>
            <p:cNvGrpSpPr/>
            <p:nvPr/>
          </p:nvGrpSpPr>
          <p:grpSpPr>
            <a:xfrm>
              <a:off x="3305321" y="2468555"/>
              <a:ext cx="2724568" cy="571500"/>
              <a:chOff x="360363" y="1709738"/>
              <a:chExt cx="5640387" cy="571500"/>
            </a:xfrm>
          </p:grpSpPr>
          <p:sp>
            <p:nvSpPr>
              <p:cNvPr id="144" name="Rectangle 143">
                <a:extLst>
                  <a:ext uri="{FF2B5EF4-FFF2-40B4-BE49-F238E27FC236}">
                    <a16:creationId xmlns:a16="http://schemas.microsoft.com/office/drawing/2014/main" id="{AA16F592-DC0F-4D46-9F58-D3849ECE001B}"/>
                  </a:ext>
                </a:extLst>
              </p:cNvPr>
              <p:cNvSpPr/>
              <p:nvPr/>
            </p:nvSpPr>
            <p:spPr>
              <a:xfrm>
                <a:off x="1299049" y="1709738"/>
                <a:ext cx="4701701" cy="571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91440" bIns="0" numCol="1" spcCol="0" rtlCol="0" fromWordArt="0" anchor="ctr" anchorCtr="0" forceAA="0" compatLnSpc="1">
                <a:prstTxWarp prst="textNoShape">
                  <a:avLst/>
                </a:prstTxWarp>
                <a:noAutofit/>
              </a:bodyPr>
              <a:lstStyle/>
              <a:p>
                <a:pPr fontAlgn="t"/>
                <a:r>
                  <a:rPr lang="en-US" sz="1600" b="1" cap="all" dirty="0">
                    <a:solidFill>
                      <a:schemeClr val="accent1"/>
                    </a:solidFill>
                    <a:latin typeface="Franklin Gothic Demi" panose="020B0603020102020204" pitchFamily="34" charset="0"/>
                  </a:rPr>
                  <a:t>Compass Value Added</a:t>
                </a:r>
              </a:p>
            </p:txBody>
          </p:sp>
          <p:cxnSp>
            <p:nvCxnSpPr>
              <p:cNvPr id="145" name="Straight Connector 144">
                <a:extLst>
                  <a:ext uri="{FF2B5EF4-FFF2-40B4-BE49-F238E27FC236}">
                    <a16:creationId xmlns:a16="http://schemas.microsoft.com/office/drawing/2014/main" id="{2E5EBDF7-9CDB-EC42-88AB-F7CBAAC264C8}"/>
                  </a:ext>
                </a:extLst>
              </p:cNvPr>
              <p:cNvCxnSpPr>
                <a:cxnSpLocks/>
              </p:cNvCxnSpPr>
              <p:nvPr/>
            </p:nvCxnSpPr>
            <p:spPr>
              <a:xfrm>
                <a:off x="360363" y="2281238"/>
                <a:ext cx="5640387" cy="0"/>
              </a:xfrm>
              <a:prstGeom prst="line">
                <a:avLst/>
              </a:prstGeom>
              <a:ln w="9525">
                <a:solidFill>
                  <a:schemeClr val="accent1"/>
                </a:solidFill>
                <a:tailEnd type="none"/>
              </a:ln>
            </p:spPr>
            <p:style>
              <a:lnRef idx="1">
                <a:schemeClr val="accent1"/>
              </a:lnRef>
              <a:fillRef idx="0">
                <a:schemeClr val="accent1"/>
              </a:fillRef>
              <a:effectRef idx="0">
                <a:schemeClr val="accent1"/>
              </a:effectRef>
              <a:fontRef idx="minor">
                <a:schemeClr val="tx1"/>
              </a:fontRef>
            </p:style>
          </p:cxnSp>
        </p:grpSp>
        <p:sp>
          <p:nvSpPr>
            <p:cNvPr id="143" name="Rectangle 142">
              <a:extLst>
                <a:ext uri="{FF2B5EF4-FFF2-40B4-BE49-F238E27FC236}">
                  <a16:creationId xmlns:a16="http://schemas.microsoft.com/office/drawing/2014/main" id="{91B118C1-9ED1-CD41-A458-AF327B6E0022}"/>
                </a:ext>
              </a:extLst>
            </p:cNvPr>
            <p:cNvSpPr/>
            <p:nvPr/>
          </p:nvSpPr>
          <p:spPr>
            <a:xfrm>
              <a:off x="3303787" y="3109952"/>
              <a:ext cx="2726101" cy="865499"/>
            </a:xfrm>
            <a:prstGeom prst="rect">
              <a:avLst/>
            </a:prstGeom>
          </p:spPr>
          <p:txBody>
            <a:bodyPr lIns="0">
              <a:noAutofit/>
            </a:bodyPr>
            <a:lstStyle/>
            <a:p>
              <a:pPr>
                <a:spcAft>
                  <a:spcPts val="600"/>
                </a:spcAft>
              </a:pPr>
              <a:r>
                <a:rPr lang="en-US" sz="1200" dirty="0"/>
                <a:t>Working with management to develop strategy for new market penetration, identify add-ons and broaden international distribution</a:t>
              </a:r>
            </a:p>
          </p:txBody>
        </p:sp>
      </p:grpSp>
      <p:grpSp>
        <p:nvGrpSpPr>
          <p:cNvPr id="146" name="Group 145">
            <a:extLst>
              <a:ext uri="{FF2B5EF4-FFF2-40B4-BE49-F238E27FC236}">
                <a16:creationId xmlns:a16="http://schemas.microsoft.com/office/drawing/2014/main" id="{01DB017C-B8B3-4949-92B7-006BA48F1511}"/>
              </a:ext>
            </a:extLst>
          </p:cNvPr>
          <p:cNvGrpSpPr/>
          <p:nvPr/>
        </p:nvGrpSpPr>
        <p:grpSpPr>
          <a:xfrm>
            <a:off x="2829227" y="2531859"/>
            <a:ext cx="486286" cy="417997"/>
            <a:chOff x="8126290" y="4738688"/>
            <a:chExt cx="1401763" cy="1204913"/>
          </a:xfrm>
        </p:grpSpPr>
        <p:sp>
          <p:nvSpPr>
            <p:cNvPr id="147" name="Freeform 27">
              <a:extLst>
                <a:ext uri="{FF2B5EF4-FFF2-40B4-BE49-F238E27FC236}">
                  <a16:creationId xmlns:a16="http://schemas.microsoft.com/office/drawing/2014/main" id="{CBF35B9A-D73D-3D48-98EF-9588CA3B2956}"/>
                </a:ext>
              </a:extLst>
            </p:cNvPr>
            <p:cNvSpPr>
              <a:spLocks/>
            </p:cNvSpPr>
            <p:nvPr/>
          </p:nvSpPr>
          <p:spPr bwMode="auto">
            <a:xfrm>
              <a:off x="8126290" y="4770438"/>
              <a:ext cx="1401763" cy="1173163"/>
            </a:xfrm>
            <a:custGeom>
              <a:avLst/>
              <a:gdLst>
                <a:gd name="T0" fmla="*/ 883 w 883"/>
                <a:gd name="T1" fmla="*/ 689 h 739"/>
                <a:gd name="T2" fmla="*/ 50 w 883"/>
                <a:gd name="T3" fmla="*/ 689 h 739"/>
                <a:gd name="T4" fmla="*/ 50 w 883"/>
                <a:gd name="T5" fmla="*/ 0 h 739"/>
                <a:gd name="T6" fmla="*/ 0 w 883"/>
                <a:gd name="T7" fmla="*/ 0 h 739"/>
                <a:gd name="T8" fmla="*/ 0 w 883"/>
                <a:gd name="T9" fmla="*/ 739 h 739"/>
                <a:gd name="T10" fmla="*/ 883 w 883"/>
                <a:gd name="T11" fmla="*/ 739 h 739"/>
                <a:gd name="T12" fmla="*/ 883 w 883"/>
                <a:gd name="T13" fmla="*/ 689 h 739"/>
              </a:gdLst>
              <a:ahLst/>
              <a:cxnLst>
                <a:cxn ang="0">
                  <a:pos x="T0" y="T1"/>
                </a:cxn>
                <a:cxn ang="0">
                  <a:pos x="T2" y="T3"/>
                </a:cxn>
                <a:cxn ang="0">
                  <a:pos x="T4" y="T5"/>
                </a:cxn>
                <a:cxn ang="0">
                  <a:pos x="T6" y="T7"/>
                </a:cxn>
                <a:cxn ang="0">
                  <a:pos x="T8" y="T9"/>
                </a:cxn>
                <a:cxn ang="0">
                  <a:pos x="T10" y="T11"/>
                </a:cxn>
                <a:cxn ang="0">
                  <a:pos x="T12" y="T13"/>
                </a:cxn>
              </a:cxnLst>
              <a:rect l="0" t="0" r="r" b="b"/>
              <a:pathLst>
                <a:path w="883" h="739">
                  <a:moveTo>
                    <a:pt x="883" y="689"/>
                  </a:moveTo>
                  <a:lnTo>
                    <a:pt x="50" y="689"/>
                  </a:lnTo>
                  <a:lnTo>
                    <a:pt x="50" y="0"/>
                  </a:lnTo>
                  <a:lnTo>
                    <a:pt x="0" y="0"/>
                  </a:lnTo>
                  <a:lnTo>
                    <a:pt x="0" y="739"/>
                  </a:lnTo>
                  <a:lnTo>
                    <a:pt x="883" y="739"/>
                  </a:lnTo>
                  <a:lnTo>
                    <a:pt x="883" y="689"/>
                  </a:lnTo>
                  <a:close/>
                </a:path>
              </a:pathLst>
            </a:custGeom>
            <a:solidFill>
              <a:schemeClr val="accent2"/>
            </a:solid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48" name="Freeform 28">
              <a:extLst>
                <a:ext uri="{FF2B5EF4-FFF2-40B4-BE49-F238E27FC236}">
                  <a16:creationId xmlns:a16="http://schemas.microsoft.com/office/drawing/2014/main" id="{BE41B067-1506-5642-932F-E6409E1E3ABE}"/>
                </a:ext>
              </a:extLst>
            </p:cNvPr>
            <p:cNvSpPr>
              <a:spLocks/>
            </p:cNvSpPr>
            <p:nvPr/>
          </p:nvSpPr>
          <p:spPr bwMode="auto">
            <a:xfrm>
              <a:off x="8323140" y="5380038"/>
              <a:ext cx="277813" cy="385763"/>
            </a:xfrm>
            <a:custGeom>
              <a:avLst/>
              <a:gdLst>
                <a:gd name="T0" fmla="*/ 80 w 282"/>
                <a:gd name="T1" fmla="*/ 112 h 389"/>
                <a:gd name="T2" fmla="*/ 112 w 282"/>
                <a:gd name="T3" fmla="*/ 80 h 389"/>
                <a:gd name="T4" fmla="*/ 171 w 282"/>
                <a:gd name="T5" fmla="*/ 80 h 389"/>
                <a:gd name="T6" fmla="*/ 202 w 282"/>
                <a:gd name="T7" fmla="*/ 112 h 389"/>
                <a:gd name="T8" fmla="*/ 202 w 282"/>
                <a:gd name="T9" fmla="*/ 389 h 389"/>
                <a:gd name="T10" fmla="*/ 282 w 282"/>
                <a:gd name="T11" fmla="*/ 389 h 389"/>
                <a:gd name="T12" fmla="*/ 282 w 282"/>
                <a:gd name="T13" fmla="*/ 112 h 389"/>
                <a:gd name="T14" fmla="*/ 171 w 282"/>
                <a:gd name="T15" fmla="*/ 0 h 389"/>
                <a:gd name="T16" fmla="*/ 112 w 282"/>
                <a:gd name="T17" fmla="*/ 0 h 389"/>
                <a:gd name="T18" fmla="*/ 0 w 282"/>
                <a:gd name="T19" fmla="*/ 112 h 389"/>
                <a:gd name="T20" fmla="*/ 0 w 282"/>
                <a:gd name="T21" fmla="*/ 389 h 389"/>
                <a:gd name="T22" fmla="*/ 80 w 282"/>
                <a:gd name="T23" fmla="*/ 389 h 389"/>
                <a:gd name="T24" fmla="*/ 80 w 282"/>
                <a:gd name="T25" fmla="*/ 112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389">
                  <a:moveTo>
                    <a:pt x="80" y="112"/>
                  </a:moveTo>
                  <a:cubicBezTo>
                    <a:pt x="80" y="94"/>
                    <a:pt x="94" y="80"/>
                    <a:pt x="112" y="80"/>
                  </a:cubicBezTo>
                  <a:cubicBezTo>
                    <a:pt x="171" y="80"/>
                    <a:pt x="171" y="80"/>
                    <a:pt x="171" y="80"/>
                  </a:cubicBezTo>
                  <a:cubicBezTo>
                    <a:pt x="188" y="80"/>
                    <a:pt x="202" y="94"/>
                    <a:pt x="202" y="112"/>
                  </a:cubicBezTo>
                  <a:cubicBezTo>
                    <a:pt x="202" y="389"/>
                    <a:pt x="202" y="389"/>
                    <a:pt x="202" y="389"/>
                  </a:cubicBezTo>
                  <a:cubicBezTo>
                    <a:pt x="282" y="389"/>
                    <a:pt x="282" y="389"/>
                    <a:pt x="282" y="389"/>
                  </a:cubicBezTo>
                  <a:cubicBezTo>
                    <a:pt x="282" y="112"/>
                    <a:pt x="282" y="112"/>
                    <a:pt x="282" y="112"/>
                  </a:cubicBezTo>
                  <a:cubicBezTo>
                    <a:pt x="282" y="50"/>
                    <a:pt x="232" y="0"/>
                    <a:pt x="171" y="0"/>
                  </a:cubicBezTo>
                  <a:cubicBezTo>
                    <a:pt x="112" y="0"/>
                    <a:pt x="112" y="0"/>
                    <a:pt x="112" y="0"/>
                  </a:cubicBezTo>
                  <a:cubicBezTo>
                    <a:pt x="50" y="0"/>
                    <a:pt x="0" y="50"/>
                    <a:pt x="0" y="112"/>
                  </a:cubicBezTo>
                  <a:cubicBezTo>
                    <a:pt x="0" y="389"/>
                    <a:pt x="0" y="389"/>
                    <a:pt x="0" y="389"/>
                  </a:cubicBezTo>
                  <a:cubicBezTo>
                    <a:pt x="80" y="389"/>
                    <a:pt x="80" y="389"/>
                    <a:pt x="80" y="389"/>
                  </a:cubicBezTo>
                  <a:lnTo>
                    <a:pt x="80" y="112"/>
                  </a:lnTo>
                  <a:close/>
                </a:path>
              </a:pathLst>
            </a:custGeom>
            <a:solidFill>
              <a:schemeClr val="accent2"/>
            </a:solid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49" name="Freeform 29">
              <a:extLst>
                <a:ext uri="{FF2B5EF4-FFF2-40B4-BE49-F238E27FC236}">
                  <a16:creationId xmlns:a16="http://schemas.microsoft.com/office/drawing/2014/main" id="{750FCDDF-9DC2-2443-8829-1A5F30413770}"/>
                </a:ext>
              </a:extLst>
            </p:cNvPr>
            <p:cNvSpPr>
              <a:spLocks/>
            </p:cNvSpPr>
            <p:nvPr/>
          </p:nvSpPr>
          <p:spPr bwMode="auto">
            <a:xfrm>
              <a:off x="8702553" y="5141913"/>
              <a:ext cx="280988" cy="623888"/>
            </a:xfrm>
            <a:custGeom>
              <a:avLst/>
              <a:gdLst>
                <a:gd name="T0" fmla="*/ 80 w 283"/>
                <a:gd name="T1" fmla="*/ 111 h 629"/>
                <a:gd name="T2" fmla="*/ 112 w 283"/>
                <a:gd name="T3" fmla="*/ 80 h 629"/>
                <a:gd name="T4" fmla="*/ 171 w 283"/>
                <a:gd name="T5" fmla="*/ 80 h 629"/>
                <a:gd name="T6" fmla="*/ 203 w 283"/>
                <a:gd name="T7" fmla="*/ 111 h 629"/>
                <a:gd name="T8" fmla="*/ 203 w 283"/>
                <a:gd name="T9" fmla="*/ 629 h 629"/>
                <a:gd name="T10" fmla="*/ 283 w 283"/>
                <a:gd name="T11" fmla="*/ 629 h 629"/>
                <a:gd name="T12" fmla="*/ 283 w 283"/>
                <a:gd name="T13" fmla="*/ 111 h 629"/>
                <a:gd name="T14" fmla="*/ 171 w 283"/>
                <a:gd name="T15" fmla="*/ 0 h 629"/>
                <a:gd name="T16" fmla="*/ 112 w 283"/>
                <a:gd name="T17" fmla="*/ 0 h 629"/>
                <a:gd name="T18" fmla="*/ 0 w 283"/>
                <a:gd name="T19" fmla="*/ 111 h 629"/>
                <a:gd name="T20" fmla="*/ 0 w 283"/>
                <a:gd name="T21" fmla="*/ 629 h 629"/>
                <a:gd name="T22" fmla="*/ 80 w 283"/>
                <a:gd name="T23" fmla="*/ 629 h 629"/>
                <a:gd name="T24" fmla="*/ 80 w 283"/>
                <a:gd name="T25" fmla="*/ 111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3" h="629">
                  <a:moveTo>
                    <a:pt x="80" y="111"/>
                  </a:moveTo>
                  <a:cubicBezTo>
                    <a:pt x="80" y="94"/>
                    <a:pt x="94" y="80"/>
                    <a:pt x="112" y="80"/>
                  </a:cubicBezTo>
                  <a:cubicBezTo>
                    <a:pt x="171" y="80"/>
                    <a:pt x="171" y="80"/>
                    <a:pt x="171" y="80"/>
                  </a:cubicBezTo>
                  <a:cubicBezTo>
                    <a:pt x="189" y="80"/>
                    <a:pt x="203" y="94"/>
                    <a:pt x="203" y="111"/>
                  </a:cubicBezTo>
                  <a:cubicBezTo>
                    <a:pt x="203" y="629"/>
                    <a:pt x="203" y="629"/>
                    <a:pt x="203" y="629"/>
                  </a:cubicBezTo>
                  <a:cubicBezTo>
                    <a:pt x="283" y="629"/>
                    <a:pt x="283" y="629"/>
                    <a:pt x="283" y="629"/>
                  </a:cubicBezTo>
                  <a:cubicBezTo>
                    <a:pt x="283" y="111"/>
                    <a:pt x="283" y="111"/>
                    <a:pt x="283" y="111"/>
                  </a:cubicBezTo>
                  <a:cubicBezTo>
                    <a:pt x="283" y="50"/>
                    <a:pt x="233" y="0"/>
                    <a:pt x="171" y="0"/>
                  </a:cubicBezTo>
                  <a:cubicBezTo>
                    <a:pt x="112" y="0"/>
                    <a:pt x="112" y="0"/>
                    <a:pt x="112" y="0"/>
                  </a:cubicBezTo>
                  <a:cubicBezTo>
                    <a:pt x="50" y="0"/>
                    <a:pt x="0" y="50"/>
                    <a:pt x="0" y="111"/>
                  </a:cubicBezTo>
                  <a:cubicBezTo>
                    <a:pt x="0" y="629"/>
                    <a:pt x="0" y="629"/>
                    <a:pt x="0" y="629"/>
                  </a:cubicBezTo>
                  <a:cubicBezTo>
                    <a:pt x="80" y="629"/>
                    <a:pt x="80" y="629"/>
                    <a:pt x="80" y="629"/>
                  </a:cubicBezTo>
                  <a:lnTo>
                    <a:pt x="80" y="111"/>
                  </a:lnTo>
                  <a:close/>
                </a:path>
              </a:pathLst>
            </a:custGeom>
            <a:solidFill>
              <a:schemeClr val="accent2"/>
            </a:solid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50" name="Freeform 30">
              <a:extLst>
                <a:ext uri="{FF2B5EF4-FFF2-40B4-BE49-F238E27FC236}">
                  <a16:creationId xmlns:a16="http://schemas.microsoft.com/office/drawing/2014/main" id="{58E7AC5E-EDBB-BD4A-B21E-F4E2A1257D72}"/>
                </a:ext>
              </a:extLst>
            </p:cNvPr>
            <p:cNvSpPr>
              <a:spLocks noEditPoints="1"/>
            </p:cNvSpPr>
            <p:nvPr/>
          </p:nvSpPr>
          <p:spPr bwMode="auto">
            <a:xfrm>
              <a:off x="9161340" y="4738688"/>
              <a:ext cx="273050" cy="273050"/>
            </a:xfrm>
            <a:custGeom>
              <a:avLst/>
              <a:gdLst>
                <a:gd name="T0" fmla="*/ 277 w 277"/>
                <a:gd name="T1" fmla="*/ 138 h 276"/>
                <a:gd name="T2" fmla="*/ 138 w 277"/>
                <a:gd name="T3" fmla="*/ 0 h 276"/>
                <a:gd name="T4" fmla="*/ 0 w 277"/>
                <a:gd name="T5" fmla="*/ 138 h 276"/>
                <a:gd name="T6" fmla="*/ 138 w 277"/>
                <a:gd name="T7" fmla="*/ 276 h 276"/>
                <a:gd name="T8" fmla="*/ 277 w 277"/>
                <a:gd name="T9" fmla="*/ 138 h 276"/>
                <a:gd name="T10" fmla="*/ 80 w 277"/>
                <a:gd name="T11" fmla="*/ 138 h 276"/>
                <a:gd name="T12" fmla="*/ 138 w 277"/>
                <a:gd name="T13" fmla="*/ 80 h 276"/>
                <a:gd name="T14" fmla="*/ 197 w 277"/>
                <a:gd name="T15" fmla="*/ 138 h 276"/>
                <a:gd name="T16" fmla="*/ 138 w 277"/>
                <a:gd name="T17" fmla="*/ 196 h 276"/>
                <a:gd name="T18" fmla="*/ 80 w 277"/>
                <a:gd name="T19" fmla="*/ 138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7" h="276">
                  <a:moveTo>
                    <a:pt x="277" y="138"/>
                  </a:moveTo>
                  <a:cubicBezTo>
                    <a:pt x="277" y="62"/>
                    <a:pt x="215" y="0"/>
                    <a:pt x="138" y="0"/>
                  </a:cubicBezTo>
                  <a:cubicBezTo>
                    <a:pt x="62" y="0"/>
                    <a:pt x="0" y="62"/>
                    <a:pt x="0" y="138"/>
                  </a:cubicBezTo>
                  <a:cubicBezTo>
                    <a:pt x="0" y="214"/>
                    <a:pt x="62" y="276"/>
                    <a:pt x="138" y="276"/>
                  </a:cubicBezTo>
                  <a:cubicBezTo>
                    <a:pt x="215" y="276"/>
                    <a:pt x="277" y="214"/>
                    <a:pt x="277" y="138"/>
                  </a:cubicBezTo>
                  <a:close/>
                  <a:moveTo>
                    <a:pt x="80" y="138"/>
                  </a:moveTo>
                  <a:cubicBezTo>
                    <a:pt x="80" y="106"/>
                    <a:pt x="106" y="80"/>
                    <a:pt x="138" y="80"/>
                  </a:cubicBezTo>
                  <a:cubicBezTo>
                    <a:pt x="170" y="80"/>
                    <a:pt x="197" y="106"/>
                    <a:pt x="197" y="138"/>
                  </a:cubicBezTo>
                  <a:cubicBezTo>
                    <a:pt x="197" y="170"/>
                    <a:pt x="170" y="196"/>
                    <a:pt x="138" y="196"/>
                  </a:cubicBezTo>
                  <a:cubicBezTo>
                    <a:pt x="106" y="196"/>
                    <a:pt x="80" y="170"/>
                    <a:pt x="80" y="138"/>
                  </a:cubicBezTo>
                  <a:close/>
                </a:path>
              </a:pathLst>
            </a:custGeom>
            <a:solidFill>
              <a:schemeClr val="accent2"/>
            </a:solid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51" name="Freeform 31">
              <a:extLst>
                <a:ext uri="{FF2B5EF4-FFF2-40B4-BE49-F238E27FC236}">
                  <a16:creationId xmlns:a16="http://schemas.microsoft.com/office/drawing/2014/main" id="{932B020A-6379-514E-ADFC-A294F1E61214}"/>
                </a:ext>
              </a:extLst>
            </p:cNvPr>
            <p:cNvSpPr>
              <a:spLocks/>
            </p:cNvSpPr>
            <p:nvPr/>
          </p:nvSpPr>
          <p:spPr bwMode="auto">
            <a:xfrm>
              <a:off x="9104190" y="5075238"/>
              <a:ext cx="387350" cy="690563"/>
            </a:xfrm>
            <a:custGeom>
              <a:avLst/>
              <a:gdLst>
                <a:gd name="T0" fmla="*/ 391 w 391"/>
                <a:gd name="T1" fmla="*/ 329 h 696"/>
                <a:gd name="T2" fmla="*/ 391 w 391"/>
                <a:gd name="T3" fmla="*/ 117 h 696"/>
                <a:gd name="T4" fmla="*/ 357 w 391"/>
                <a:gd name="T5" fmla="*/ 34 h 696"/>
                <a:gd name="T6" fmla="*/ 274 w 391"/>
                <a:gd name="T7" fmla="*/ 0 h 696"/>
                <a:gd name="T8" fmla="*/ 274 w 391"/>
                <a:gd name="T9" fmla="*/ 0 h 696"/>
                <a:gd name="T10" fmla="*/ 116 w 391"/>
                <a:gd name="T11" fmla="*/ 0 h 696"/>
                <a:gd name="T12" fmla="*/ 34 w 391"/>
                <a:gd name="T13" fmla="*/ 35 h 696"/>
                <a:gd name="T14" fmla="*/ 0 w 391"/>
                <a:gd name="T15" fmla="*/ 117 h 696"/>
                <a:gd name="T16" fmla="*/ 0 w 391"/>
                <a:gd name="T17" fmla="*/ 329 h 696"/>
                <a:gd name="T18" fmla="*/ 77 w 391"/>
                <a:gd name="T19" fmla="*/ 439 h 696"/>
                <a:gd name="T20" fmla="*/ 77 w 391"/>
                <a:gd name="T21" fmla="*/ 696 h 696"/>
                <a:gd name="T22" fmla="*/ 157 w 391"/>
                <a:gd name="T23" fmla="*/ 696 h 696"/>
                <a:gd name="T24" fmla="*/ 157 w 391"/>
                <a:gd name="T25" fmla="*/ 366 h 696"/>
                <a:gd name="T26" fmla="*/ 117 w 391"/>
                <a:gd name="T27" fmla="*/ 366 h 696"/>
                <a:gd name="T28" fmla="*/ 117 w 391"/>
                <a:gd name="T29" fmla="*/ 366 h 696"/>
                <a:gd name="T30" fmla="*/ 80 w 391"/>
                <a:gd name="T31" fmla="*/ 329 h 696"/>
                <a:gd name="T32" fmla="*/ 80 w 391"/>
                <a:gd name="T33" fmla="*/ 117 h 696"/>
                <a:gd name="T34" fmla="*/ 90 w 391"/>
                <a:gd name="T35" fmla="*/ 91 h 696"/>
                <a:gd name="T36" fmla="*/ 117 w 391"/>
                <a:gd name="T37" fmla="*/ 80 h 696"/>
                <a:gd name="T38" fmla="*/ 274 w 391"/>
                <a:gd name="T39" fmla="*/ 80 h 696"/>
                <a:gd name="T40" fmla="*/ 274 w 391"/>
                <a:gd name="T41" fmla="*/ 80 h 696"/>
                <a:gd name="T42" fmla="*/ 300 w 391"/>
                <a:gd name="T43" fmla="*/ 91 h 696"/>
                <a:gd name="T44" fmla="*/ 311 w 391"/>
                <a:gd name="T45" fmla="*/ 117 h 696"/>
                <a:gd name="T46" fmla="*/ 311 w 391"/>
                <a:gd name="T47" fmla="*/ 329 h 696"/>
                <a:gd name="T48" fmla="*/ 300 w 391"/>
                <a:gd name="T49" fmla="*/ 355 h 696"/>
                <a:gd name="T50" fmla="*/ 274 w 391"/>
                <a:gd name="T51" fmla="*/ 366 h 696"/>
                <a:gd name="T52" fmla="*/ 234 w 391"/>
                <a:gd name="T53" fmla="*/ 366 h 696"/>
                <a:gd name="T54" fmla="*/ 235 w 391"/>
                <a:gd name="T55" fmla="*/ 696 h 696"/>
                <a:gd name="T56" fmla="*/ 315 w 391"/>
                <a:gd name="T57" fmla="*/ 696 h 696"/>
                <a:gd name="T58" fmla="*/ 314 w 391"/>
                <a:gd name="T59" fmla="*/ 439 h 696"/>
                <a:gd name="T60" fmla="*/ 357 w 391"/>
                <a:gd name="T61" fmla="*/ 412 h 696"/>
                <a:gd name="T62" fmla="*/ 391 w 391"/>
                <a:gd name="T63" fmla="*/ 329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91" h="696">
                  <a:moveTo>
                    <a:pt x="391" y="329"/>
                  </a:moveTo>
                  <a:cubicBezTo>
                    <a:pt x="391" y="117"/>
                    <a:pt x="391" y="117"/>
                    <a:pt x="391" y="117"/>
                  </a:cubicBezTo>
                  <a:cubicBezTo>
                    <a:pt x="391" y="86"/>
                    <a:pt x="379" y="56"/>
                    <a:pt x="357" y="34"/>
                  </a:cubicBezTo>
                  <a:cubicBezTo>
                    <a:pt x="335" y="12"/>
                    <a:pt x="305" y="0"/>
                    <a:pt x="274" y="0"/>
                  </a:cubicBezTo>
                  <a:cubicBezTo>
                    <a:pt x="274" y="0"/>
                    <a:pt x="274" y="0"/>
                    <a:pt x="274" y="0"/>
                  </a:cubicBezTo>
                  <a:cubicBezTo>
                    <a:pt x="116" y="0"/>
                    <a:pt x="116" y="0"/>
                    <a:pt x="116" y="0"/>
                  </a:cubicBezTo>
                  <a:cubicBezTo>
                    <a:pt x="85" y="0"/>
                    <a:pt x="56" y="13"/>
                    <a:pt x="34" y="35"/>
                  </a:cubicBezTo>
                  <a:cubicBezTo>
                    <a:pt x="12" y="57"/>
                    <a:pt x="0" y="86"/>
                    <a:pt x="0" y="117"/>
                  </a:cubicBezTo>
                  <a:cubicBezTo>
                    <a:pt x="0" y="329"/>
                    <a:pt x="0" y="329"/>
                    <a:pt x="0" y="329"/>
                  </a:cubicBezTo>
                  <a:cubicBezTo>
                    <a:pt x="0" y="380"/>
                    <a:pt x="32" y="423"/>
                    <a:pt x="77" y="439"/>
                  </a:cubicBezTo>
                  <a:cubicBezTo>
                    <a:pt x="77" y="696"/>
                    <a:pt x="77" y="696"/>
                    <a:pt x="77" y="696"/>
                  </a:cubicBezTo>
                  <a:cubicBezTo>
                    <a:pt x="157" y="696"/>
                    <a:pt x="157" y="696"/>
                    <a:pt x="157" y="696"/>
                  </a:cubicBezTo>
                  <a:cubicBezTo>
                    <a:pt x="157" y="366"/>
                    <a:pt x="157" y="366"/>
                    <a:pt x="157" y="366"/>
                  </a:cubicBezTo>
                  <a:cubicBezTo>
                    <a:pt x="117" y="366"/>
                    <a:pt x="117" y="366"/>
                    <a:pt x="117" y="366"/>
                  </a:cubicBezTo>
                  <a:cubicBezTo>
                    <a:pt x="117" y="366"/>
                    <a:pt x="117" y="366"/>
                    <a:pt x="117" y="366"/>
                  </a:cubicBezTo>
                  <a:cubicBezTo>
                    <a:pt x="96" y="366"/>
                    <a:pt x="80" y="350"/>
                    <a:pt x="80" y="329"/>
                  </a:cubicBezTo>
                  <a:cubicBezTo>
                    <a:pt x="80" y="117"/>
                    <a:pt x="80" y="117"/>
                    <a:pt x="80" y="117"/>
                  </a:cubicBezTo>
                  <a:cubicBezTo>
                    <a:pt x="80" y="108"/>
                    <a:pt x="83" y="98"/>
                    <a:pt x="90" y="91"/>
                  </a:cubicBezTo>
                  <a:cubicBezTo>
                    <a:pt x="97" y="84"/>
                    <a:pt x="107" y="80"/>
                    <a:pt x="117" y="80"/>
                  </a:cubicBezTo>
                  <a:cubicBezTo>
                    <a:pt x="274" y="80"/>
                    <a:pt x="274" y="80"/>
                    <a:pt x="274" y="80"/>
                  </a:cubicBezTo>
                  <a:cubicBezTo>
                    <a:pt x="274" y="80"/>
                    <a:pt x="274" y="80"/>
                    <a:pt x="274" y="80"/>
                  </a:cubicBezTo>
                  <a:cubicBezTo>
                    <a:pt x="284" y="80"/>
                    <a:pt x="293" y="84"/>
                    <a:pt x="300" y="91"/>
                  </a:cubicBezTo>
                  <a:cubicBezTo>
                    <a:pt x="307" y="98"/>
                    <a:pt x="311" y="107"/>
                    <a:pt x="311" y="117"/>
                  </a:cubicBezTo>
                  <a:cubicBezTo>
                    <a:pt x="311" y="329"/>
                    <a:pt x="311" y="329"/>
                    <a:pt x="311" y="329"/>
                  </a:cubicBezTo>
                  <a:cubicBezTo>
                    <a:pt x="311" y="339"/>
                    <a:pt x="308" y="348"/>
                    <a:pt x="300" y="355"/>
                  </a:cubicBezTo>
                  <a:cubicBezTo>
                    <a:pt x="293" y="362"/>
                    <a:pt x="284" y="366"/>
                    <a:pt x="274" y="366"/>
                  </a:cubicBezTo>
                  <a:cubicBezTo>
                    <a:pt x="234" y="366"/>
                    <a:pt x="234" y="366"/>
                    <a:pt x="234" y="366"/>
                  </a:cubicBezTo>
                  <a:cubicBezTo>
                    <a:pt x="235" y="696"/>
                    <a:pt x="235" y="696"/>
                    <a:pt x="235" y="696"/>
                  </a:cubicBezTo>
                  <a:cubicBezTo>
                    <a:pt x="315" y="696"/>
                    <a:pt x="315" y="696"/>
                    <a:pt x="315" y="696"/>
                  </a:cubicBezTo>
                  <a:cubicBezTo>
                    <a:pt x="314" y="439"/>
                    <a:pt x="314" y="439"/>
                    <a:pt x="314" y="439"/>
                  </a:cubicBezTo>
                  <a:cubicBezTo>
                    <a:pt x="330" y="433"/>
                    <a:pt x="345" y="424"/>
                    <a:pt x="357" y="412"/>
                  </a:cubicBezTo>
                  <a:cubicBezTo>
                    <a:pt x="379" y="389"/>
                    <a:pt x="391" y="360"/>
                    <a:pt x="391" y="329"/>
                  </a:cubicBezTo>
                  <a:close/>
                </a:path>
              </a:pathLst>
            </a:custGeom>
            <a:solidFill>
              <a:schemeClr val="accent2"/>
            </a:solid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grpSp>
      <p:pic>
        <p:nvPicPr>
          <p:cNvPr id="6" name="Picture 5">
            <a:extLst>
              <a:ext uri="{FF2B5EF4-FFF2-40B4-BE49-F238E27FC236}">
                <a16:creationId xmlns:a16="http://schemas.microsoft.com/office/drawing/2014/main" id="{D31347AA-06F2-6F4A-A5BD-2F9D7B1B633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2065" y="1032801"/>
            <a:ext cx="3068889" cy="639531"/>
          </a:xfrm>
          <a:prstGeom prst="rect">
            <a:avLst/>
          </a:prstGeom>
        </p:spPr>
      </p:pic>
    </p:spTree>
    <p:extLst>
      <p:ext uri="{BB962C8B-B14F-4D97-AF65-F5344CB8AC3E}">
        <p14:creationId xmlns:p14="http://schemas.microsoft.com/office/powerpoint/2010/main" val="2868242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C242147-29DA-6A49-BCBB-3F2F47F99334}"/>
              </a:ext>
            </a:extLst>
          </p:cNvPr>
          <p:cNvSpPr/>
          <p:nvPr/>
        </p:nvSpPr>
        <p:spPr>
          <a:xfrm>
            <a:off x="0" y="228600"/>
            <a:ext cx="11709400" cy="6045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pic>
        <p:nvPicPr>
          <p:cNvPr id="15" name="Picture Placeholder 6">
            <a:extLst>
              <a:ext uri="{FF2B5EF4-FFF2-40B4-BE49-F238E27FC236}">
                <a16:creationId xmlns:a16="http://schemas.microsoft.com/office/drawing/2014/main" id="{A8CC33A8-90EF-4B49-B531-65ECD4D44890}"/>
              </a:ext>
            </a:extLst>
          </p:cNvPr>
          <p:cNvPicPr>
            <a:picLocks noGrp="1" noChangeAspect="1"/>
          </p:cNvPicPr>
          <p:nvPr>
            <p:ph type="pic" sz="quarter" idx="18"/>
          </p:nvPr>
        </p:nvPicPr>
        <p:blipFill>
          <a:blip r:embed="rId3" cstate="screen">
            <a:extLst>
              <a:ext uri="{28A0092B-C50C-407E-A947-70E740481C1C}">
                <a14:useLocalDpi xmlns:a14="http://schemas.microsoft.com/office/drawing/2010/main"/>
              </a:ext>
            </a:extLst>
          </a:blip>
          <a:srcRect/>
          <a:stretch>
            <a:fillRect/>
          </a:stretch>
        </p:blipFill>
        <p:spPr/>
      </p:pic>
      <p:sp>
        <p:nvSpPr>
          <p:cNvPr id="13" name="Rectangle 12">
            <a:extLst>
              <a:ext uri="{FF2B5EF4-FFF2-40B4-BE49-F238E27FC236}">
                <a16:creationId xmlns:a16="http://schemas.microsoft.com/office/drawing/2014/main" id="{9C0B4417-0FD7-0E43-BEE0-9D6F57C88B05}"/>
              </a:ext>
            </a:extLst>
          </p:cNvPr>
          <p:cNvSpPr/>
          <p:nvPr/>
        </p:nvSpPr>
        <p:spPr>
          <a:xfrm>
            <a:off x="0" y="1410329"/>
            <a:ext cx="4826000" cy="3542671"/>
          </a:xfrm>
          <a:prstGeom prst="rect">
            <a:avLst/>
          </a:prstGeom>
          <a:solidFill>
            <a:srgbClr val="DEB971">
              <a:alpha val="95000"/>
            </a:srgbClr>
          </a:solidFill>
          <a:ln>
            <a:noFill/>
          </a:ln>
          <a:effectLst>
            <a:innerShdw blurRad="139700" dist="508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sp>
        <p:nvSpPr>
          <p:cNvPr id="10" name="Freeform 9">
            <a:extLst>
              <a:ext uri="{FF2B5EF4-FFF2-40B4-BE49-F238E27FC236}">
                <a16:creationId xmlns:a16="http://schemas.microsoft.com/office/drawing/2014/main" id="{CE86D056-7BB3-FA41-BF6B-5764A9DAB6BD}"/>
              </a:ext>
            </a:extLst>
          </p:cNvPr>
          <p:cNvSpPr/>
          <p:nvPr/>
        </p:nvSpPr>
        <p:spPr>
          <a:xfrm rot="16200000">
            <a:off x="10410412" y="430716"/>
            <a:ext cx="781502" cy="781505"/>
          </a:xfrm>
          <a:custGeom>
            <a:avLst/>
            <a:gdLst>
              <a:gd name="connsiteX0" fmla="*/ 471216 w 471216"/>
              <a:gd name="connsiteY0" fmla="*/ 0 h 471217"/>
              <a:gd name="connsiteX1" fmla="*/ 471216 w 471216"/>
              <a:gd name="connsiteY1" fmla="*/ 468044 h 471217"/>
              <a:gd name="connsiteX2" fmla="*/ 468043 w 471216"/>
              <a:gd name="connsiteY2" fmla="*/ 468044 h 471217"/>
              <a:gd name="connsiteX3" fmla="*/ 468043 w 471216"/>
              <a:gd name="connsiteY3" fmla="*/ 471217 h 471217"/>
              <a:gd name="connsiteX4" fmla="*/ 0 w 471216"/>
              <a:gd name="connsiteY4" fmla="*/ 471217 h 471217"/>
              <a:gd name="connsiteX5" fmla="*/ 0 w 471216"/>
              <a:gd name="connsiteY5" fmla="*/ 301629 h 471217"/>
              <a:gd name="connsiteX6" fmla="*/ 301628 w 471216"/>
              <a:gd name="connsiteY6" fmla="*/ 301629 h 471217"/>
              <a:gd name="connsiteX7" fmla="*/ 301628 w 471216"/>
              <a:gd name="connsiteY7" fmla="*/ 0 h 471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1216" h="471217">
                <a:moveTo>
                  <a:pt x="471216" y="0"/>
                </a:moveTo>
                <a:lnTo>
                  <a:pt x="471216" y="468044"/>
                </a:lnTo>
                <a:lnTo>
                  <a:pt x="468043" y="468044"/>
                </a:lnTo>
                <a:lnTo>
                  <a:pt x="468043" y="471217"/>
                </a:lnTo>
                <a:lnTo>
                  <a:pt x="0" y="471217"/>
                </a:lnTo>
                <a:lnTo>
                  <a:pt x="0" y="301629"/>
                </a:lnTo>
                <a:lnTo>
                  <a:pt x="301628" y="301629"/>
                </a:lnTo>
                <a:lnTo>
                  <a:pt x="301628" y="0"/>
                </a:lnTo>
                <a:close/>
              </a:path>
            </a:pathLst>
          </a:custGeom>
          <a:solidFill>
            <a:srgbClr val="DEB971">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sp>
        <p:nvSpPr>
          <p:cNvPr id="2" name="Text Placeholder 1">
            <a:extLst>
              <a:ext uri="{FF2B5EF4-FFF2-40B4-BE49-F238E27FC236}">
                <a16:creationId xmlns:a16="http://schemas.microsoft.com/office/drawing/2014/main" id="{123246CC-F4AF-584E-9142-8149C268BDE0}"/>
              </a:ext>
            </a:extLst>
          </p:cNvPr>
          <p:cNvSpPr>
            <a:spLocks noGrp="1"/>
          </p:cNvSpPr>
          <p:nvPr>
            <p:ph type="body" sz="quarter" idx="15"/>
          </p:nvPr>
        </p:nvSpPr>
        <p:spPr/>
        <p:txBody>
          <a:bodyPr/>
          <a:lstStyle/>
          <a:p>
            <a:r>
              <a:rPr lang="en-US" dirty="0"/>
              <a:t>Business </a:t>
            </a:r>
            <a:br>
              <a:rPr lang="en-US" dirty="0"/>
            </a:br>
            <a:r>
              <a:rPr lang="en-US" dirty="0"/>
              <a:t>Overview</a:t>
            </a:r>
          </a:p>
        </p:txBody>
      </p:sp>
      <p:cxnSp>
        <p:nvCxnSpPr>
          <p:cNvPr id="12" name="Straight Connector 11">
            <a:extLst>
              <a:ext uri="{FF2B5EF4-FFF2-40B4-BE49-F238E27FC236}">
                <a16:creationId xmlns:a16="http://schemas.microsoft.com/office/drawing/2014/main" id="{D95F501E-3B95-B449-8F16-42033BDA8E37}"/>
              </a:ext>
            </a:extLst>
          </p:cNvPr>
          <p:cNvCxnSpPr/>
          <p:nvPr/>
        </p:nvCxnSpPr>
        <p:spPr>
          <a:xfrm>
            <a:off x="360363" y="3771900"/>
            <a:ext cx="3086100" cy="0"/>
          </a:xfrm>
          <a:prstGeom prst="line">
            <a:avLst/>
          </a:prstGeom>
          <a:ln w="12700">
            <a:solidFill>
              <a:schemeClr val="accent3">
                <a:lumMod val="75000"/>
              </a:schemeClr>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2066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80F6568-DBC0-7D45-BAF9-46BD4F74D18E}"/>
              </a:ext>
            </a:extLst>
          </p:cNvPr>
          <p:cNvPicPr>
            <a:picLocks noChangeAspect="1"/>
          </p:cNvPicPr>
          <p:nvPr/>
        </p:nvPicPr>
        <p:blipFill>
          <a:blip r:embed="rId3"/>
          <a:stretch>
            <a:fillRect/>
          </a:stretch>
        </p:blipFill>
        <p:spPr>
          <a:xfrm>
            <a:off x="0" y="-776"/>
            <a:ext cx="12192000" cy="2070100"/>
          </a:xfrm>
          <a:prstGeom prst="rect">
            <a:avLst/>
          </a:prstGeom>
        </p:spPr>
      </p:pic>
      <p:grpSp>
        <p:nvGrpSpPr>
          <p:cNvPr id="93" name="Group 92">
            <a:extLst>
              <a:ext uri="{FF2B5EF4-FFF2-40B4-BE49-F238E27FC236}">
                <a16:creationId xmlns:a16="http://schemas.microsoft.com/office/drawing/2014/main" id="{5EEB1266-AD30-254E-BD4F-AB44B3CF08F9}"/>
              </a:ext>
            </a:extLst>
          </p:cNvPr>
          <p:cNvGrpSpPr/>
          <p:nvPr/>
        </p:nvGrpSpPr>
        <p:grpSpPr>
          <a:xfrm>
            <a:off x="335836" y="2468555"/>
            <a:ext cx="2377621" cy="571500"/>
            <a:chOff x="360363" y="1709738"/>
            <a:chExt cx="4922139" cy="571500"/>
          </a:xfrm>
        </p:grpSpPr>
        <p:sp>
          <p:nvSpPr>
            <p:cNvPr id="104" name="Rectangle 103">
              <a:extLst>
                <a:ext uri="{FF2B5EF4-FFF2-40B4-BE49-F238E27FC236}">
                  <a16:creationId xmlns:a16="http://schemas.microsoft.com/office/drawing/2014/main" id="{95742126-4219-6E43-AF91-C627D7D96EE9}"/>
                </a:ext>
              </a:extLst>
            </p:cNvPr>
            <p:cNvSpPr/>
            <p:nvPr/>
          </p:nvSpPr>
          <p:spPr>
            <a:xfrm>
              <a:off x="1537066" y="1709738"/>
              <a:ext cx="3745436" cy="571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91440" bIns="0" numCol="1" spcCol="0" rtlCol="0" fromWordArt="0" anchor="ctr" anchorCtr="0" forceAA="0" compatLnSpc="1">
              <a:prstTxWarp prst="textNoShape">
                <a:avLst/>
              </a:prstTxWarp>
              <a:noAutofit/>
            </a:bodyPr>
            <a:lstStyle/>
            <a:p>
              <a:pPr fontAlgn="t"/>
              <a:r>
                <a:rPr lang="en-US" sz="1600" b="1" cap="all" dirty="0">
                  <a:solidFill>
                    <a:schemeClr val="accent1"/>
                  </a:solidFill>
                  <a:latin typeface="Franklin Gothic Demi" panose="020B0603020102020204" pitchFamily="34" charset="0"/>
                </a:rPr>
                <a:t>Purchase Price </a:t>
              </a:r>
              <a:r>
                <a:rPr lang="en-US" sz="1050" b="1" cap="all" dirty="0">
                  <a:solidFill>
                    <a:schemeClr val="accent1"/>
                  </a:solidFill>
                  <a:latin typeface="Franklin Gothic Demi" panose="020B0603020102020204" pitchFamily="34" charset="0"/>
                </a:rPr>
                <a:t>(September 2010)</a:t>
              </a:r>
              <a:endParaRPr lang="en-US" sz="1600" b="1" cap="all" dirty="0">
                <a:solidFill>
                  <a:schemeClr val="accent1"/>
                </a:solidFill>
                <a:latin typeface="Franklin Gothic Demi" panose="020B0603020102020204" pitchFamily="34" charset="0"/>
              </a:endParaRPr>
            </a:p>
          </p:txBody>
        </p:sp>
        <p:cxnSp>
          <p:nvCxnSpPr>
            <p:cNvPr id="105" name="Straight Connector 104">
              <a:extLst>
                <a:ext uri="{FF2B5EF4-FFF2-40B4-BE49-F238E27FC236}">
                  <a16:creationId xmlns:a16="http://schemas.microsoft.com/office/drawing/2014/main" id="{F6050344-145A-B94C-9DA8-48822E83362E}"/>
                </a:ext>
              </a:extLst>
            </p:cNvPr>
            <p:cNvCxnSpPr>
              <a:cxnSpLocks/>
            </p:cNvCxnSpPr>
            <p:nvPr/>
          </p:nvCxnSpPr>
          <p:spPr>
            <a:xfrm>
              <a:off x="360363" y="2281238"/>
              <a:ext cx="4083230" cy="0"/>
            </a:xfrm>
            <a:prstGeom prst="line">
              <a:avLst/>
            </a:prstGeom>
            <a:ln w="9525">
              <a:solidFill>
                <a:schemeClr val="accent1"/>
              </a:solidFill>
              <a:tailEnd type="none"/>
            </a:ln>
          </p:spPr>
          <p:style>
            <a:lnRef idx="1">
              <a:schemeClr val="accent1"/>
            </a:lnRef>
            <a:fillRef idx="0">
              <a:schemeClr val="accent1"/>
            </a:fillRef>
            <a:effectRef idx="0">
              <a:schemeClr val="accent1"/>
            </a:effectRef>
            <a:fontRef idx="minor">
              <a:schemeClr val="tx1"/>
            </a:fontRef>
          </p:style>
        </p:cxnSp>
      </p:grpSp>
      <p:sp>
        <p:nvSpPr>
          <p:cNvPr id="94" name="Rectangle 93">
            <a:extLst>
              <a:ext uri="{FF2B5EF4-FFF2-40B4-BE49-F238E27FC236}">
                <a16:creationId xmlns:a16="http://schemas.microsoft.com/office/drawing/2014/main" id="{F14F66F0-995C-F148-91A8-296B2E7C96F1}"/>
              </a:ext>
            </a:extLst>
          </p:cNvPr>
          <p:cNvSpPr/>
          <p:nvPr/>
        </p:nvSpPr>
        <p:spPr>
          <a:xfrm>
            <a:off x="334302" y="3109952"/>
            <a:ext cx="2726101" cy="865499"/>
          </a:xfrm>
          <a:prstGeom prst="rect">
            <a:avLst/>
          </a:prstGeom>
        </p:spPr>
        <p:txBody>
          <a:bodyPr lIns="0">
            <a:noAutofit/>
          </a:bodyPr>
          <a:lstStyle/>
          <a:p>
            <a:r>
              <a:rPr lang="en-US" sz="2800" baseline="30000" dirty="0"/>
              <a:t>$</a:t>
            </a:r>
            <a:r>
              <a:rPr lang="en-US" sz="2800" dirty="0"/>
              <a:t>85mm </a:t>
            </a:r>
            <a:br>
              <a:rPr lang="en-US" sz="2800" dirty="0"/>
            </a:br>
            <a:r>
              <a:rPr lang="en-US" sz="1200" dirty="0"/>
              <a:t>+$83mm add-on acquisitions</a:t>
            </a:r>
          </a:p>
          <a:p>
            <a:r>
              <a:rPr lang="en-US" sz="1200" dirty="0"/>
              <a:t> </a:t>
            </a:r>
          </a:p>
        </p:txBody>
      </p:sp>
      <p:sp>
        <p:nvSpPr>
          <p:cNvPr id="17" name="Freeform 16">
            <a:extLst>
              <a:ext uri="{FF2B5EF4-FFF2-40B4-BE49-F238E27FC236}">
                <a16:creationId xmlns:a16="http://schemas.microsoft.com/office/drawing/2014/main" id="{59EAFF74-EEC1-1445-8619-C8C03145432B}"/>
              </a:ext>
            </a:extLst>
          </p:cNvPr>
          <p:cNvSpPr/>
          <p:nvPr/>
        </p:nvSpPr>
        <p:spPr>
          <a:xfrm rot="16200000">
            <a:off x="11310247" y="326188"/>
            <a:ext cx="518216" cy="518217"/>
          </a:xfrm>
          <a:custGeom>
            <a:avLst/>
            <a:gdLst>
              <a:gd name="connsiteX0" fmla="*/ 471216 w 471216"/>
              <a:gd name="connsiteY0" fmla="*/ 0 h 471217"/>
              <a:gd name="connsiteX1" fmla="*/ 471216 w 471216"/>
              <a:gd name="connsiteY1" fmla="*/ 468044 h 471217"/>
              <a:gd name="connsiteX2" fmla="*/ 468043 w 471216"/>
              <a:gd name="connsiteY2" fmla="*/ 468044 h 471217"/>
              <a:gd name="connsiteX3" fmla="*/ 468043 w 471216"/>
              <a:gd name="connsiteY3" fmla="*/ 471217 h 471217"/>
              <a:gd name="connsiteX4" fmla="*/ 0 w 471216"/>
              <a:gd name="connsiteY4" fmla="*/ 471217 h 471217"/>
              <a:gd name="connsiteX5" fmla="*/ 0 w 471216"/>
              <a:gd name="connsiteY5" fmla="*/ 301629 h 471217"/>
              <a:gd name="connsiteX6" fmla="*/ 301628 w 471216"/>
              <a:gd name="connsiteY6" fmla="*/ 301629 h 471217"/>
              <a:gd name="connsiteX7" fmla="*/ 301628 w 471216"/>
              <a:gd name="connsiteY7" fmla="*/ 0 h 471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1216" h="471217">
                <a:moveTo>
                  <a:pt x="471216" y="0"/>
                </a:moveTo>
                <a:lnTo>
                  <a:pt x="471216" y="468044"/>
                </a:lnTo>
                <a:lnTo>
                  <a:pt x="468043" y="468044"/>
                </a:lnTo>
                <a:lnTo>
                  <a:pt x="468043" y="471217"/>
                </a:lnTo>
                <a:lnTo>
                  <a:pt x="0" y="471217"/>
                </a:lnTo>
                <a:lnTo>
                  <a:pt x="0" y="301629"/>
                </a:lnTo>
                <a:lnTo>
                  <a:pt x="301628" y="301629"/>
                </a:lnTo>
                <a:lnTo>
                  <a:pt x="301628" y="0"/>
                </a:lnTo>
                <a:close/>
              </a:path>
            </a:pathLst>
          </a:custGeom>
          <a:solidFill>
            <a:schemeClr val="bg2">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sp>
        <p:nvSpPr>
          <p:cNvPr id="19" name="Rectangle 18">
            <a:extLst>
              <a:ext uri="{FF2B5EF4-FFF2-40B4-BE49-F238E27FC236}">
                <a16:creationId xmlns:a16="http://schemas.microsoft.com/office/drawing/2014/main" id="{FC5BF484-3C3F-4340-AA4F-0E40860D8C6A}"/>
              </a:ext>
            </a:extLst>
          </p:cNvPr>
          <p:cNvSpPr/>
          <p:nvPr/>
        </p:nvSpPr>
        <p:spPr>
          <a:xfrm>
            <a:off x="359998" y="376603"/>
            <a:ext cx="3363590" cy="18663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sp>
        <p:nvSpPr>
          <p:cNvPr id="47" name="TextBox 46">
            <a:extLst>
              <a:ext uri="{FF2B5EF4-FFF2-40B4-BE49-F238E27FC236}">
                <a16:creationId xmlns:a16="http://schemas.microsoft.com/office/drawing/2014/main" id="{3C43EA06-8F74-744A-8DE5-CD447069E5DF}"/>
              </a:ext>
            </a:extLst>
          </p:cNvPr>
          <p:cNvSpPr txBox="1"/>
          <p:nvPr/>
        </p:nvSpPr>
        <p:spPr>
          <a:xfrm>
            <a:off x="359999" y="6389957"/>
            <a:ext cx="969264" cy="201168"/>
          </a:xfrm>
          <a:prstGeom prst="rect">
            <a:avLst/>
          </a:prstGeom>
        </p:spPr>
        <p:txBody>
          <a:bodyPr vert="horz" lIns="0" tIns="0" rIns="0" bIns="0" rtlCol="0" anchor="ctr"/>
          <a:lstStyle>
            <a:defPPr>
              <a:defRPr lang="en-US"/>
            </a:defPPr>
            <a:lvl1pPr algn="r">
              <a:defRPr sz="1000"/>
            </a:lvl1pPr>
          </a:lstStyle>
          <a:p>
            <a:pPr lvl="0" algn="l"/>
            <a:fld id="{40852B0B-9EFB-4F41-802D-346EA0745C48}" type="slidenum">
              <a:rPr lang="en-US" smtClean="0"/>
              <a:pPr lvl="0" algn="l"/>
              <a:t>30</a:t>
            </a:fld>
            <a:endParaRPr lang="en-US" dirty="0"/>
          </a:p>
        </p:txBody>
      </p:sp>
      <p:graphicFrame>
        <p:nvGraphicFramePr>
          <p:cNvPr id="15" name="Table 14">
            <a:extLst>
              <a:ext uri="{FF2B5EF4-FFF2-40B4-BE49-F238E27FC236}">
                <a16:creationId xmlns:a16="http://schemas.microsoft.com/office/drawing/2014/main" id="{21D3ED88-F144-AF46-9E9B-F72BAC9425D9}"/>
              </a:ext>
            </a:extLst>
          </p:cNvPr>
          <p:cNvGraphicFramePr>
            <a:graphicFrameLocks noGrp="1"/>
          </p:cNvGraphicFramePr>
          <p:nvPr>
            <p:extLst>
              <p:ext uri="{D42A27DB-BD31-4B8C-83A1-F6EECF244321}">
                <p14:modId xmlns:p14="http://schemas.microsoft.com/office/powerpoint/2010/main" val="870161675"/>
              </p:ext>
            </p:extLst>
          </p:nvPr>
        </p:nvGraphicFramePr>
        <p:xfrm>
          <a:off x="7162799" y="3174086"/>
          <a:ext cx="4665666" cy="2800370"/>
        </p:xfrm>
        <a:graphic>
          <a:graphicData uri="http://schemas.openxmlformats.org/drawingml/2006/table">
            <a:tbl>
              <a:tblPr firstRow="1" bandRow="1">
                <a:tableStyleId>{5C22544A-7EE6-4342-B048-85BDC9FD1C3A}</a:tableStyleId>
              </a:tblPr>
              <a:tblGrid>
                <a:gridCol w="1555222">
                  <a:extLst>
                    <a:ext uri="{9D8B030D-6E8A-4147-A177-3AD203B41FA5}">
                      <a16:colId xmlns:a16="http://schemas.microsoft.com/office/drawing/2014/main" val="3436549137"/>
                    </a:ext>
                  </a:extLst>
                </a:gridCol>
                <a:gridCol w="1555222">
                  <a:extLst>
                    <a:ext uri="{9D8B030D-6E8A-4147-A177-3AD203B41FA5}">
                      <a16:colId xmlns:a16="http://schemas.microsoft.com/office/drawing/2014/main" val="2225463696"/>
                    </a:ext>
                  </a:extLst>
                </a:gridCol>
                <a:gridCol w="1555222">
                  <a:extLst>
                    <a:ext uri="{9D8B030D-6E8A-4147-A177-3AD203B41FA5}">
                      <a16:colId xmlns:a16="http://schemas.microsoft.com/office/drawing/2014/main" val="4101375309"/>
                    </a:ext>
                  </a:extLst>
                </a:gridCol>
              </a:tblGrid>
              <a:tr h="387319">
                <a:tc>
                  <a:txBody>
                    <a:bodyPr/>
                    <a:lstStyle/>
                    <a:p>
                      <a:endParaRPr lang="en-US" sz="1400" dirty="0">
                        <a:latin typeface="+mn-lt"/>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latin typeface="+mn-lt"/>
                          <a:cs typeface="Arial" panose="020B0604020202020204" pitchFamily="34" charset="0"/>
                        </a:rPr>
                        <a:t>Revenue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a:solidFill>
                            <a:srgbClr val="000000"/>
                          </a:solidFill>
                          <a:latin typeface="+mn-lt"/>
                          <a:cs typeface="Arial" panose="020B0604020202020204" pitchFamily="34" charset="0"/>
                        </a:rPr>
                        <a:t>($ millions)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latin typeface="+mn-lt"/>
                          <a:cs typeface="Arial" panose="020B0604020202020204" pitchFamily="34" charset="0"/>
                        </a:rPr>
                        <a:t>Adjusted EBITDA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 millions)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2636232247"/>
                  </a:ext>
                </a:extLst>
              </a:tr>
              <a:tr h="4808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chemeClr val="tx1"/>
                          </a:solidFill>
                          <a:latin typeface="+mn-lt"/>
                          <a:cs typeface="Arial" panose="020B0604020202020204" pitchFamily="34" charset="0"/>
                        </a:rPr>
                        <a:t>Three Months Ended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chemeClr val="tx1"/>
                          </a:solidFill>
                          <a:latin typeface="+mn-lt"/>
                          <a:cs typeface="Arial" panose="020B0604020202020204" pitchFamily="34" charset="0"/>
                        </a:rPr>
                        <a:t>3/31/2021</a:t>
                      </a:r>
                    </a:p>
                  </a:txBody>
                  <a:tcPr marL="0" anchor="ctr">
                    <a:lnL w="12700" cmpd="sng">
                      <a:noFill/>
                    </a:lnL>
                    <a:lnR w="12700" cmpd="sng">
                      <a:noFill/>
                    </a:lnR>
                    <a:lnT w="38100" cmpd="sng">
                      <a:noFill/>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mn-lt"/>
                          <a:ea typeface="+mn-ea"/>
                          <a:cs typeface="Arial" panose="020B0604020202020204" pitchFamily="34" charset="0"/>
                        </a:rPr>
                        <a:t>$22.3</a:t>
                      </a:r>
                    </a:p>
                  </a:txBody>
                  <a:tcPr anchor="ctr">
                    <a:lnL w="12700" cmpd="sng">
                      <a:noFill/>
                    </a:lnL>
                    <a:lnR w="12700" cmpd="sng">
                      <a:noFill/>
                    </a:lnR>
                    <a:lnT w="38100" cmpd="sng">
                      <a:noFill/>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mn-lt"/>
                          <a:ea typeface="+mn-ea"/>
                          <a:cs typeface="Arial" panose="020B0604020202020204" pitchFamily="34" charset="0"/>
                        </a:rPr>
                        <a:t>$19.6</a:t>
                      </a:r>
                    </a:p>
                  </a:txBody>
                  <a:tcPr anchor="ctr">
                    <a:lnL w="12700" cmpd="sng">
                      <a:noFill/>
                    </a:lnL>
                    <a:lnR w="12700" cmpd="sng">
                      <a:noFill/>
                    </a:lnR>
                    <a:lnT w="38100" cmpd="sng">
                      <a:noFill/>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61888450"/>
                  </a:ext>
                </a:extLst>
              </a:tr>
              <a:tr h="4808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chemeClr val="tx1"/>
                          </a:solidFill>
                          <a:latin typeface="+mn-lt"/>
                          <a:cs typeface="Arial" panose="020B0604020202020204" pitchFamily="34" charset="0"/>
                        </a:rPr>
                        <a:t>Three Months Ended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chemeClr val="tx1"/>
                          </a:solidFill>
                          <a:latin typeface="+mn-lt"/>
                          <a:cs typeface="Arial" panose="020B0604020202020204" pitchFamily="34" charset="0"/>
                        </a:rPr>
                        <a:t>3/31/2020</a:t>
                      </a:r>
                    </a:p>
                  </a:txBody>
                  <a:tcPr marL="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mn-lt"/>
                          <a:ea typeface="+mn-ea"/>
                          <a:cs typeface="Arial" panose="020B0604020202020204" pitchFamily="34" charset="0"/>
                        </a:rPr>
                        <a:t>$4.7</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mn-lt"/>
                          <a:ea typeface="+mn-ea"/>
                          <a:cs typeface="Arial" panose="020B0604020202020204" pitchFamily="34" charset="0"/>
                        </a:rPr>
                        <a:t>$3.9</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36438286"/>
                  </a:ext>
                </a:extLst>
              </a:tr>
              <a:tr h="4808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chemeClr val="tx1"/>
                          </a:solidFill>
                          <a:latin typeface="+mn-lt"/>
                          <a:cs typeface="Arial" panose="020B0604020202020204" pitchFamily="34" charset="0"/>
                        </a:rPr>
                        <a:t>Year Ended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chemeClr val="tx1"/>
                          </a:solidFill>
                          <a:latin typeface="+mn-lt"/>
                          <a:cs typeface="Arial" panose="020B0604020202020204" pitchFamily="34" charset="0"/>
                        </a:rPr>
                        <a:t>12/31/2020</a:t>
                      </a:r>
                    </a:p>
                  </a:txBody>
                  <a:tcPr marL="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mn-lt"/>
                          <a:ea typeface="+mn-ea"/>
                          <a:cs typeface="Arial" panose="020B0604020202020204" pitchFamily="34" charset="0"/>
                        </a:rPr>
                        <a:t>$74.7</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mn-lt"/>
                          <a:ea typeface="+mn-ea"/>
                          <a:cs typeface="Arial" panose="020B0604020202020204" pitchFamily="34" charset="0"/>
                        </a:rPr>
                        <a:t>$15.6</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64292904"/>
                  </a:ext>
                </a:extLst>
              </a:tr>
              <a:tr h="4808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kern="1200" dirty="0">
                          <a:solidFill>
                            <a:schemeClr val="tx1"/>
                          </a:solidFill>
                          <a:latin typeface="+mn-lt"/>
                          <a:ea typeface="+mn-ea"/>
                          <a:cs typeface="Arial" panose="020B0604020202020204" pitchFamily="34" charset="0"/>
                        </a:rPr>
                        <a:t>Year Ended 12/31/2019</a:t>
                      </a:r>
                    </a:p>
                  </a:txBody>
                  <a:tcPr marL="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mn-lt"/>
                          <a:ea typeface="+mn-ea"/>
                          <a:cs typeface="Arial" panose="020B0604020202020204" pitchFamily="34" charset="0"/>
                        </a:rPr>
                        <a:t>$90.0</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mn-lt"/>
                          <a:ea typeface="+mn-ea"/>
                          <a:cs typeface="Arial" panose="020B0604020202020204" pitchFamily="34" charset="0"/>
                        </a:rPr>
                        <a:t>$20.3</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93553749"/>
                  </a:ext>
                </a:extLst>
              </a:tr>
              <a:tr h="4808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kern="1200" dirty="0">
                          <a:solidFill>
                            <a:schemeClr val="tx1"/>
                          </a:solidFill>
                          <a:latin typeface="+mn-lt"/>
                          <a:ea typeface="+mn-ea"/>
                          <a:cs typeface="Arial" panose="020B0604020202020204" pitchFamily="34" charset="0"/>
                        </a:rPr>
                        <a:t>Year Ended 12/31/2018</a:t>
                      </a:r>
                    </a:p>
                  </a:txBody>
                  <a:tcPr marL="0" anchor="ctr">
                    <a:lnL w="12700" cmpd="sng">
                      <a:noFill/>
                    </a:lnL>
                    <a:lnR w="12700" cmpd="sng">
                      <a:noFill/>
                    </a:lnR>
                    <a:lnT w="635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mn-lt"/>
                          <a:ea typeface="+mn-ea"/>
                          <a:cs typeface="Arial" panose="020B0604020202020204" pitchFamily="34" charset="0"/>
                        </a:rPr>
                        <a:t>$90.6</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mn-lt"/>
                          <a:ea typeface="+mn-ea"/>
                          <a:cs typeface="Arial" panose="020B0604020202020204" pitchFamily="34" charset="0"/>
                        </a:rPr>
                        <a:t>$21.1</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71823949"/>
                  </a:ext>
                </a:extLst>
              </a:tr>
            </a:tbl>
          </a:graphicData>
        </a:graphic>
      </p:graphicFrame>
      <p:grpSp>
        <p:nvGrpSpPr>
          <p:cNvPr id="62" name="Group 61">
            <a:extLst>
              <a:ext uri="{FF2B5EF4-FFF2-40B4-BE49-F238E27FC236}">
                <a16:creationId xmlns:a16="http://schemas.microsoft.com/office/drawing/2014/main" id="{927E0054-5B5B-EC4B-A09E-3F7FC622E503}"/>
              </a:ext>
            </a:extLst>
          </p:cNvPr>
          <p:cNvGrpSpPr/>
          <p:nvPr/>
        </p:nvGrpSpPr>
        <p:grpSpPr>
          <a:xfrm>
            <a:off x="7162800" y="2468555"/>
            <a:ext cx="4665664" cy="571500"/>
            <a:chOff x="357188" y="1709738"/>
            <a:chExt cx="5643562" cy="571500"/>
          </a:xfrm>
        </p:grpSpPr>
        <p:sp>
          <p:nvSpPr>
            <p:cNvPr id="63" name="Rectangle 62">
              <a:extLst>
                <a:ext uri="{FF2B5EF4-FFF2-40B4-BE49-F238E27FC236}">
                  <a16:creationId xmlns:a16="http://schemas.microsoft.com/office/drawing/2014/main" id="{3118DFAF-39CE-5745-862B-BCB64EA6DD91}"/>
                </a:ext>
              </a:extLst>
            </p:cNvPr>
            <p:cNvSpPr/>
            <p:nvPr/>
          </p:nvSpPr>
          <p:spPr>
            <a:xfrm>
              <a:off x="357188" y="1709738"/>
              <a:ext cx="5643562" cy="571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91440" bIns="0" numCol="1" spcCol="0" rtlCol="0" fromWordArt="0" anchor="ctr" anchorCtr="0" forceAA="0" compatLnSpc="1">
              <a:prstTxWarp prst="textNoShape">
                <a:avLst/>
              </a:prstTxWarp>
              <a:noAutofit/>
            </a:bodyPr>
            <a:lstStyle/>
            <a:p>
              <a:pPr fontAlgn="t"/>
              <a:r>
                <a:rPr lang="en-US" sz="1600" b="1" cap="all" dirty="0">
                  <a:solidFill>
                    <a:schemeClr val="accent1"/>
                  </a:solidFill>
                  <a:latin typeface="Franklin Gothic Demi" panose="020B0603020102020204" pitchFamily="34" charset="0"/>
                </a:rPr>
                <a:t>Financials</a:t>
              </a:r>
            </a:p>
          </p:txBody>
        </p:sp>
        <p:cxnSp>
          <p:nvCxnSpPr>
            <p:cNvPr id="65" name="Straight Connector 64">
              <a:extLst>
                <a:ext uri="{FF2B5EF4-FFF2-40B4-BE49-F238E27FC236}">
                  <a16:creationId xmlns:a16="http://schemas.microsoft.com/office/drawing/2014/main" id="{7F60275E-635D-8D4F-A28D-73EF64FF0A4F}"/>
                </a:ext>
              </a:extLst>
            </p:cNvPr>
            <p:cNvCxnSpPr>
              <a:cxnSpLocks/>
            </p:cNvCxnSpPr>
            <p:nvPr/>
          </p:nvCxnSpPr>
          <p:spPr>
            <a:xfrm>
              <a:off x="360363" y="2281238"/>
              <a:ext cx="5640387" cy="0"/>
            </a:xfrm>
            <a:prstGeom prst="line">
              <a:avLst/>
            </a:prstGeom>
            <a:ln w="9525">
              <a:solidFill>
                <a:schemeClr val="accent1"/>
              </a:solidFill>
              <a:tailEnd type="none"/>
            </a:ln>
          </p:spPr>
          <p:style>
            <a:lnRef idx="1">
              <a:schemeClr val="accent1"/>
            </a:lnRef>
            <a:fillRef idx="0">
              <a:schemeClr val="accent1"/>
            </a:fillRef>
            <a:effectRef idx="0">
              <a:schemeClr val="accent1"/>
            </a:effectRef>
            <a:fontRef idx="minor">
              <a:schemeClr val="tx1"/>
            </a:fontRef>
          </p:style>
        </p:cxnSp>
      </p:grpSp>
      <p:cxnSp>
        <p:nvCxnSpPr>
          <p:cNvPr id="79" name="Straight Connector 78">
            <a:extLst>
              <a:ext uri="{FF2B5EF4-FFF2-40B4-BE49-F238E27FC236}">
                <a16:creationId xmlns:a16="http://schemas.microsoft.com/office/drawing/2014/main" id="{751B76CA-E7D6-6C4D-845A-1C41F38D6B0A}"/>
              </a:ext>
            </a:extLst>
          </p:cNvPr>
          <p:cNvCxnSpPr>
            <a:cxnSpLocks/>
          </p:cNvCxnSpPr>
          <p:nvPr/>
        </p:nvCxnSpPr>
        <p:spPr>
          <a:xfrm>
            <a:off x="7047029" y="2604281"/>
            <a:ext cx="0" cy="3445819"/>
          </a:xfrm>
          <a:prstGeom prst="line">
            <a:avLst/>
          </a:prstGeom>
          <a:ln w="12700">
            <a:solidFill>
              <a:schemeClr val="bg1">
                <a:lumMod val="85000"/>
              </a:schemeClr>
            </a:solidFill>
            <a:tailEnd type="none"/>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C85DD94C-414D-7F45-AE74-E7D80D8E1214}"/>
              </a:ext>
            </a:extLst>
          </p:cNvPr>
          <p:cNvGrpSpPr/>
          <p:nvPr/>
        </p:nvGrpSpPr>
        <p:grpSpPr>
          <a:xfrm>
            <a:off x="2830826" y="2468555"/>
            <a:ext cx="4096529" cy="1506896"/>
            <a:chOff x="3303787" y="2468555"/>
            <a:chExt cx="2726102" cy="1506896"/>
          </a:xfrm>
        </p:grpSpPr>
        <p:grpSp>
          <p:nvGrpSpPr>
            <p:cNvPr id="80" name="Group 79">
              <a:extLst>
                <a:ext uri="{FF2B5EF4-FFF2-40B4-BE49-F238E27FC236}">
                  <a16:creationId xmlns:a16="http://schemas.microsoft.com/office/drawing/2014/main" id="{22D15B42-2639-864B-8E5B-10734C60B343}"/>
                </a:ext>
              </a:extLst>
            </p:cNvPr>
            <p:cNvGrpSpPr/>
            <p:nvPr/>
          </p:nvGrpSpPr>
          <p:grpSpPr>
            <a:xfrm>
              <a:off x="3305321" y="2468555"/>
              <a:ext cx="2724568" cy="571500"/>
              <a:chOff x="360363" y="1709738"/>
              <a:chExt cx="5640387" cy="571500"/>
            </a:xfrm>
          </p:grpSpPr>
          <p:sp>
            <p:nvSpPr>
              <p:cNvPr id="81" name="Rectangle 80">
                <a:extLst>
                  <a:ext uri="{FF2B5EF4-FFF2-40B4-BE49-F238E27FC236}">
                    <a16:creationId xmlns:a16="http://schemas.microsoft.com/office/drawing/2014/main" id="{F4DA43E9-4834-474B-BB66-D88681117880}"/>
                  </a:ext>
                </a:extLst>
              </p:cNvPr>
              <p:cNvSpPr/>
              <p:nvPr/>
            </p:nvSpPr>
            <p:spPr>
              <a:xfrm>
                <a:off x="1275240" y="1709738"/>
                <a:ext cx="4725510" cy="571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91440" bIns="0" numCol="1" spcCol="0" rtlCol="0" fromWordArt="0" anchor="ctr" anchorCtr="0" forceAA="0" compatLnSpc="1">
                <a:prstTxWarp prst="textNoShape">
                  <a:avLst/>
                </a:prstTxWarp>
                <a:noAutofit/>
              </a:bodyPr>
              <a:lstStyle/>
              <a:p>
                <a:pPr fontAlgn="t"/>
                <a:r>
                  <a:rPr lang="en-US" sz="1600" b="1" cap="all" dirty="0">
                    <a:solidFill>
                      <a:schemeClr val="accent1"/>
                    </a:solidFill>
                    <a:latin typeface="Franklin Gothic Demi" panose="020B0603020102020204" pitchFamily="34" charset="0"/>
                  </a:rPr>
                  <a:t>Competitive Strengths</a:t>
                </a:r>
              </a:p>
            </p:txBody>
          </p:sp>
          <p:cxnSp>
            <p:nvCxnSpPr>
              <p:cNvPr id="82" name="Straight Connector 81">
                <a:extLst>
                  <a:ext uri="{FF2B5EF4-FFF2-40B4-BE49-F238E27FC236}">
                    <a16:creationId xmlns:a16="http://schemas.microsoft.com/office/drawing/2014/main" id="{6BD33C4E-B0C6-D748-B673-500002C185B1}"/>
                  </a:ext>
                </a:extLst>
              </p:cNvPr>
              <p:cNvCxnSpPr>
                <a:cxnSpLocks/>
              </p:cNvCxnSpPr>
              <p:nvPr/>
            </p:nvCxnSpPr>
            <p:spPr>
              <a:xfrm>
                <a:off x="360363" y="2281238"/>
                <a:ext cx="5640387" cy="0"/>
              </a:xfrm>
              <a:prstGeom prst="line">
                <a:avLst/>
              </a:prstGeom>
              <a:ln w="9525">
                <a:solidFill>
                  <a:schemeClr val="accent1"/>
                </a:solidFill>
                <a:tailEnd type="none"/>
              </a:ln>
            </p:spPr>
            <p:style>
              <a:lnRef idx="1">
                <a:schemeClr val="accent1"/>
              </a:lnRef>
              <a:fillRef idx="0">
                <a:schemeClr val="accent1"/>
              </a:fillRef>
              <a:effectRef idx="0">
                <a:schemeClr val="accent1"/>
              </a:effectRef>
              <a:fontRef idx="minor">
                <a:schemeClr val="tx1"/>
              </a:fontRef>
            </p:style>
          </p:cxnSp>
        </p:grpSp>
        <p:sp>
          <p:nvSpPr>
            <p:cNvPr id="20" name="Rectangle 19">
              <a:extLst>
                <a:ext uri="{FF2B5EF4-FFF2-40B4-BE49-F238E27FC236}">
                  <a16:creationId xmlns:a16="http://schemas.microsoft.com/office/drawing/2014/main" id="{53F5B9A0-B3D6-524E-83D5-B3BF513C48B8}"/>
                </a:ext>
              </a:extLst>
            </p:cNvPr>
            <p:cNvSpPr/>
            <p:nvPr/>
          </p:nvSpPr>
          <p:spPr>
            <a:xfrm>
              <a:off x="3303787" y="3109952"/>
              <a:ext cx="2726101" cy="865499"/>
            </a:xfrm>
            <a:prstGeom prst="rect">
              <a:avLst/>
            </a:prstGeom>
          </p:spPr>
          <p:txBody>
            <a:bodyPr lIns="0">
              <a:noAutofit/>
            </a:bodyPr>
            <a:lstStyle/>
            <a:p>
              <a:pPr marL="182880" indent="-182880">
                <a:spcAft>
                  <a:spcPts val="400"/>
                </a:spcAft>
                <a:buFont typeface="Arial" panose="020B0604020202020204" pitchFamily="34" charset="0"/>
                <a:buChar char="•"/>
              </a:pPr>
              <a:r>
                <a:rPr lang="en-US" sz="1200" dirty="0"/>
                <a:t>Carrier endorsed as “one of the 20 best products in the last 20 years” by Parenting Magazine</a:t>
              </a:r>
            </a:p>
            <a:p>
              <a:pPr marL="182880" indent="-182880">
                <a:spcAft>
                  <a:spcPts val="400"/>
                </a:spcAft>
                <a:buFont typeface="Arial" panose="020B0604020202020204" pitchFamily="34" charset="0"/>
                <a:buChar char="•"/>
              </a:pPr>
              <a:r>
                <a:rPr lang="en-US" sz="1200" dirty="0"/>
                <a:t>Superior design resulting in improved comfort for both parent and child</a:t>
              </a:r>
            </a:p>
            <a:p>
              <a:pPr marL="182880" indent="-182880">
                <a:spcAft>
                  <a:spcPts val="400"/>
                </a:spcAft>
                <a:buFont typeface="Arial" panose="020B0604020202020204" pitchFamily="34" charset="0"/>
                <a:buChar char="•"/>
              </a:pPr>
              <a:r>
                <a:rPr lang="en-US" sz="1200" dirty="0"/>
                <a:t>Passionate and enthusiastic customer base</a:t>
              </a:r>
            </a:p>
            <a:p>
              <a:pPr marL="182880" indent="-182880">
                <a:spcAft>
                  <a:spcPts val="400"/>
                </a:spcAft>
                <a:buFont typeface="Arial" panose="020B0604020202020204" pitchFamily="34" charset="0"/>
                <a:buChar char="•"/>
              </a:pPr>
              <a:r>
                <a:rPr lang="en-US" sz="1200" dirty="0"/>
                <a:t>Reduced cyclicality industry with low elasticity of price due to importance of product to purchaser</a:t>
              </a:r>
            </a:p>
          </p:txBody>
        </p:sp>
      </p:grpSp>
      <p:cxnSp>
        <p:nvCxnSpPr>
          <p:cNvPr id="106" name="Straight Connector 105">
            <a:extLst>
              <a:ext uri="{FF2B5EF4-FFF2-40B4-BE49-F238E27FC236}">
                <a16:creationId xmlns:a16="http://schemas.microsoft.com/office/drawing/2014/main" id="{3796AE24-3C60-2A45-8D35-17C223BF69C2}"/>
              </a:ext>
            </a:extLst>
          </p:cNvPr>
          <p:cNvCxnSpPr>
            <a:cxnSpLocks/>
          </p:cNvCxnSpPr>
          <p:nvPr/>
        </p:nvCxnSpPr>
        <p:spPr>
          <a:xfrm>
            <a:off x="2626059" y="2633934"/>
            <a:ext cx="0" cy="3445819"/>
          </a:xfrm>
          <a:prstGeom prst="line">
            <a:avLst/>
          </a:prstGeom>
          <a:ln w="12700">
            <a:solidFill>
              <a:schemeClr val="bg1">
                <a:lumMod val="85000"/>
              </a:schemeClr>
            </a:solidFill>
            <a:tailEnd type="none"/>
          </a:ln>
        </p:spPr>
        <p:style>
          <a:lnRef idx="1">
            <a:schemeClr val="accent1"/>
          </a:lnRef>
          <a:fillRef idx="0">
            <a:schemeClr val="accent1"/>
          </a:fillRef>
          <a:effectRef idx="0">
            <a:schemeClr val="accent1"/>
          </a:effectRef>
          <a:fontRef idx="minor">
            <a:schemeClr val="tx1"/>
          </a:fontRef>
        </p:style>
      </p:cxnSp>
      <p:grpSp>
        <p:nvGrpSpPr>
          <p:cNvPr id="107" name="Group 4">
            <a:extLst>
              <a:ext uri="{FF2B5EF4-FFF2-40B4-BE49-F238E27FC236}">
                <a16:creationId xmlns:a16="http://schemas.microsoft.com/office/drawing/2014/main" id="{5AE1F3EE-844F-1E46-A690-1B5572BA3C02}"/>
              </a:ext>
            </a:extLst>
          </p:cNvPr>
          <p:cNvGrpSpPr>
            <a:grpSpLocks noChangeAspect="1"/>
          </p:cNvGrpSpPr>
          <p:nvPr/>
        </p:nvGrpSpPr>
        <p:grpSpPr bwMode="auto">
          <a:xfrm>
            <a:off x="335836" y="2590131"/>
            <a:ext cx="390745" cy="390745"/>
            <a:chOff x="1704" y="24"/>
            <a:chExt cx="4272" cy="4272"/>
          </a:xfrm>
          <a:solidFill>
            <a:schemeClr val="accent2"/>
          </a:solidFill>
        </p:grpSpPr>
        <p:sp>
          <p:nvSpPr>
            <p:cNvPr id="108" name="Freeform 5">
              <a:extLst>
                <a:ext uri="{FF2B5EF4-FFF2-40B4-BE49-F238E27FC236}">
                  <a16:creationId xmlns:a16="http://schemas.microsoft.com/office/drawing/2014/main" id="{7D6005C7-0542-6D4B-B35D-1FC3252B0393}"/>
                </a:ext>
              </a:extLst>
            </p:cNvPr>
            <p:cNvSpPr>
              <a:spLocks noEditPoints="1"/>
            </p:cNvSpPr>
            <p:nvPr/>
          </p:nvSpPr>
          <p:spPr bwMode="auto">
            <a:xfrm>
              <a:off x="2306" y="630"/>
              <a:ext cx="846" cy="842"/>
            </a:xfrm>
            <a:custGeom>
              <a:avLst/>
              <a:gdLst>
                <a:gd name="T0" fmla="*/ 382 w 846"/>
                <a:gd name="T1" fmla="*/ 840 h 842"/>
                <a:gd name="T2" fmla="*/ 262 w 846"/>
                <a:gd name="T3" fmla="*/ 810 h 842"/>
                <a:gd name="T4" fmla="*/ 154 w 846"/>
                <a:gd name="T5" fmla="*/ 746 h 842"/>
                <a:gd name="T6" fmla="*/ 96 w 846"/>
                <a:gd name="T7" fmla="*/ 688 h 842"/>
                <a:gd name="T8" fmla="*/ 32 w 846"/>
                <a:gd name="T9" fmla="*/ 582 h 842"/>
                <a:gd name="T10" fmla="*/ 2 w 846"/>
                <a:gd name="T11" fmla="*/ 462 h 842"/>
                <a:gd name="T12" fmla="*/ 2 w 846"/>
                <a:gd name="T13" fmla="*/ 378 h 842"/>
                <a:gd name="T14" fmla="*/ 32 w 846"/>
                <a:gd name="T15" fmla="*/ 256 h 842"/>
                <a:gd name="T16" fmla="*/ 96 w 846"/>
                <a:gd name="T17" fmla="*/ 150 h 842"/>
                <a:gd name="T18" fmla="*/ 156 w 846"/>
                <a:gd name="T19" fmla="*/ 92 h 842"/>
                <a:gd name="T20" fmla="*/ 262 w 846"/>
                <a:gd name="T21" fmla="*/ 30 h 842"/>
                <a:gd name="T22" fmla="*/ 382 w 846"/>
                <a:gd name="T23" fmla="*/ 2 h 842"/>
                <a:gd name="T24" fmla="*/ 504 w 846"/>
                <a:gd name="T25" fmla="*/ 8 h 842"/>
                <a:gd name="T26" fmla="*/ 622 w 846"/>
                <a:gd name="T27" fmla="*/ 46 h 842"/>
                <a:gd name="T28" fmla="*/ 722 w 846"/>
                <a:gd name="T29" fmla="*/ 120 h 842"/>
                <a:gd name="T30" fmla="*/ 776 w 846"/>
                <a:gd name="T31" fmla="*/ 186 h 842"/>
                <a:gd name="T32" fmla="*/ 830 w 846"/>
                <a:gd name="T33" fmla="*/ 298 h 842"/>
                <a:gd name="T34" fmla="*/ 846 w 846"/>
                <a:gd name="T35" fmla="*/ 420 h 842"/>
                <a:gd name="T36" fmla="*/ 830 w 846"/>
                <a:gd name="T37" fmla="*/ 540 h 842"/>
                <a:gd name="T38" fmla="*/ 776 w 846"/>
                <a:gd name="T39" fmla="*/ 652 h 842"/>
                <a:gd name="T40" fmla="*/ 722 w 846"/>
                <a:gd name="T41" fmla="*/ 718 h 842"/>
                <a:gd name="T42" fmla="*/ 622 w 846"/>
                <a:gd name="T43" fmla="*/ 794 h 842"/>
                <a:gd name="T44" fmla="*/ 506 w 846"/>
                <a:gd name="T45" fmla="*/ 834 h 842"/>
                <a:gd name="T46" fmla="*/ 424 w 846"/>
                <a:gd name="T47" fmla="*/ 842 h 842"/>
                <a:gd name="T48" fmla="*/ 404 w 846"/>
                <a:gd name="T49" fmla="*/ 232 h 842"/>
                <a:gd name="T50" fmla="*/ 352 w 846"/>
                <a:gd name="T51" fmla="*/ 246 h 842"/>
                <a:gd name="T52" fmla="*/ 304 w 846"/>
                <a:gd name="T53" fmla="*/ 274 h 842"/>
                <a:gd name="T54" fmla="*/ 278 w 846"/>
                <a:gd name="T55" fmla="*/ 300 h 842"/>
                <a:gd name="T56" fmla="*/ 250 w 846"/>
                <a:gd name="T57" fmla="*/ 348 h 842"/>
                <a:gd name="T58" fmla="*/ 236 w 846"/>
                <a:gd name="T59" fmla="*/ 400 h 842"/>
                <a:gd name="T60" fmla="*/ 236 w 846"/>
                <a:gd name="T61" fmla="*/ 438 h 842"/>
                <a:gd name="T62" fmla="*/ 250 w 846"/>
                <a:gd name="T63" fmla="*/ 492 h 842"/>
                <a:gd name="T64" fmla="*/ 278 w 846"/>
                <a:gd name="T65" fmla="*/ 538 h 842"/>
                <a:gd name="T66" fmla="*/ 304 w 846"/>
                <a:gd name="T67" fmla="*/ 564 h 842"/>
                <a:gd name="T68" fmla="*/ 352 w 846"/>
                <a:gd name="T69" fmla="*/ 592 h 842"/>
                <a:gd name="T70" fmla="*/ 406 w 846"/>
                <a:gd name="T71" fmla="*/ 604 h 842"/>
                <a:gd name="T72" fmla="*/ 460 w 846"/>
                <a:gd name="T73" fmla="*/ 602 h 842"/>
                <a:gd name="T74" fmla="*/ 512 w 846"/>
                <a:gd name="T75" fmla="*/ 584 h 842"/>
                <a:gd name="T76" fmla="*/ 556 w 846"/>
                <a:gd name="T77" fmla="*/ 552 h 842"/>
                <a:gd name="T78" fmla="*/ 580 w 846"/>
                <a:gd name="T79" fmla="*/ 522 h 842"/>
                <a:gd name="T80" fmla="*/ 604 w 846"/>
                <a:gd name="T81" fmla="*/ 472 h 842"/>
                <a:gd name="T82" fmla="*/ 612 w 846"/>
                <a:gd name="T83" fmla="*/ 420 h 842"/>
                <a:gd name="T84" fmla="*/ 604 w 846"/>
                <a:gd name="T85" fmla="*/ 366 h 842"/>
                <a:gd name="T86" fmla="*/ 580 w 846"/>
                <a:gd name="T87" fmla="*/ 316 h 842"/>
                <a:gd name="T88" fmla="*/ 556 w 846"/>
                <a:gd name="T89" fmla="*/ 286 h 842"/>
                <a:gd name="T90" fmla="*/ 512 w 846"/>
                <a:gd name="T91" fmla="*/ 252 h 842"/>
                <a:gd name="T92" fmla="*/ 460 w 846"/>
                <a:gd name="T93" fmla="*/ 234 h 842"/>
                <a:gd name="T94" fmla="*/ 424 w 846"/>
                <a:gd name="T95" fmla="*/ 230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46" h="842">
                  <a:moveTo>
                    <a:pt x="424" y="842"/>
                  </a:moveTo>
                  <a:lnTo>
                    <a:pt x="424" y="842"/>
                  </a:lnTo>
                  <a:lnTo>
                    <a:pt x="382" y="840"/>
                  </a:lnTo>
                  <a:lnTo>
                    <a:pt x="340" y="834"/>
                  </a:lnTo>
                  <a:lnTo>
                    <a:pt x="300" y="824"/>
                  </a:lnTo>
                  <a:lnTo>
                    <a:pt x="262" y="810"/>
                  </a:lnTo>
                  <a:lnTo>
                    <a:pt x="224" y="794"/>
                  </a:lnTo>
                  <a:lnTo>
                    <a:pt x="188" y="772"/>
                  </a:lnTo>
                  <a:lnTo>
                    <a:pt x="154" y="746"/>
                  </a:lnTo>
                  <a:lnTo>
                    <a:pt x="124" y="718"/>
                  </a:lnTo>
                  <a:lnTo>
                    <a:pt x="124" y="718"/>
                  </a:lnTo>
                  <a:lnTo>
                    <a:pt x="96" y="688"/>
                  </a:lnTo>
                  <a:lnTo>
                    <a:pt x="70" y="654"/>
                  </a:lnTo>
                  <a:lnTo>
                    <a:pt x="50" y="618"/>
                  </a:lnTo>
                  <a:lnTo>
                    <a:pt x="32" y="582"/>
                  </a:lnTo>
                  <a:lnTo>
                    <a:pt x="18" y="542"/>
                  </a:lnTo>
                  <a:lnTo>
                    <a:pt x="8" y="502"/>
                  </a:lnTo>
                  <a:lnTo>
                    <a:pt x="2" y="462"/>
                  </a:lnTo>
                  <a:lnTo>
                    <a:pt x="0" y="420"/>
                  </a:lnTo>
                  <a:lnTo>
                    <a:pt x="0" y="420"/>
                  </a:lnTo>
                  <a:lnTo>
                    <a:pt x="2" y="378"/>
                  </a:lnTo>
                  <a:lnTo>
                    <a:pt x="8" y="336"/>
                  </a:lnTo>
                  <a:lnTo>
                    <a:pt x="18" y="296"/>
                  </a:lnTo>
                  <a:lnTo>
                    <a:pt x="32" y="256"/>
                  </a:lnTo>
                  <a:lnTo>
                    <a:pt x="50" y="220"/>
                  </a:lnTo>
                  <a:lnTo>
                    <a:pt x="70" y="184"/>
                  </a:lnTo>
                  <a:lnTo>
                    <a:pt x="96" y="150"/>
                  </a:lnTo>
                  <a:lnTo>
                    <a:pt x="124" y="120"/>
                  </a:lnTo>
                  <a:lnTo>
                    <a:pt x="124" y="120"/>
                  </a:lnTo>
                  <a:lnTo>
                    <a:pt x="156" y="92"/>
                  </a:lnTo>
                  <a:lnTo>
                    <a:pt x="188" y="68"/>
                  </a:lnTo>
                  <a:lnTo>
                    <a:pt x="224" y="46"/>
                  </a:lnTo>
                  <a:lnTo>
                    <a:pt x="262" y="30"/>
                  </a:lnTo>
                  <a:lnTo>
                    <a:pt x="302" y="16"/>
                  </a:lnTo>
                  <a:lnTo>
                    <a:pt x="342" y="8"/>
                  </a:lnTo>
                  <a:lnTo>
                    <a:pt x="382" y="2"/>
                  </a:lnTo>
                  <a:lnTo>
                    <a:pt x="424" y="0"/>
                  </a:lnTo>
                  <a:lnTo>
                    <a:pt x="464" y="2"/>
                  </a:lnTo>
                  <a:lnTo>
                    <a:pt x="504" y="8"/>
                  </a:lnTo>
                  <a:lnTo>
                    <a:pt x="544" y="16"/>
                  </a:lnTo>
                  <a:lnTo>
                    <a:pt x="584" y="30"/>
                  </a:lnTo>
                  <a:lnTo>
                    <a:pt x="622" y="46"/>
                  </a:lnTo>
                  <a:lnTo>
                    <a:pt x="658" y="66"/>
                  </a:lnTo>
                  <a:lnTo>
                    <a:pt x="692" y="92"/>
                  </a:lnTo>
                  <a:lnTo>
                    <a:pt x="722" y="120"/>
                  </a:lnTo>
                  <a:lnTo>
                    <a:pt x="722" y="120"/>
                  </a:lnTo>
                  <a:lnTo>
                    <a:pt x="752" y="152"/>
                  </a:lnTo>
                  <a:lnTo>
                    <a:pt x="776" y="186"/>
                  </a:lnTo>
                  <a:lnTo>
                    <a:pt x="798" y="222"/>
                  </a:lnTo>
                  <a:lnTo>
                    <a:pt x="816" y="260"/>
                  </a:lnTo>
                  <a:lnTo>
                    <a:pt x="830" y="298"/>
                  </a:lnTo>
                  <a:lnTo>
                    <a:pt x="838" y="338"/>
                  </a:lnTo>
                  <a:lnTo>
                    <a:pt x="844" y="378"/>
                  </a:lnTo>
                  <a:lnTo>
                    <a:pt x="846" y="420"/>
                  </a:lnTo>
                  <a:lnTo>
                    <a:pt x="844" y="460"/>
                  </a:lnTo>
                  <a:lnTo>
                    <a:pt x="838" y="500"/>
                  </a:lnTo>
                  <a:lnTo>
                    <a:pt x="830" y="540"/>
                  </a:lnTo>
                  <a:lnTo>
                    <a:pt x="816" y="578"/>
                  </a:lnTo>
                  <a:lnTo>
                    <a:pt x="798" y="616"/>
                  </a:lnTo>
                  <a:lnTo>
                    <a:pt x="776" y="652"/>
                  </a:lnTo>
                  <a:lnTo>
                    <a:pt x="752" y="686"/>
                  </a:lnTo>
                  <a:lnTo>
                    <a:pt x="722" y="718"/>
                  </a:lnTo>
                  <a:lnTo>
                    <a:pt x="722" y="718"/>
                  </a:lnTo>
                  <a:lnTo>
                    <a:pt x="692" y="748"/>
                  </a:lnTo>
                  <a:lnTo>
                    <a:pt x="658" y="772"/>
                  </a:lnTo>
                  <a:lnTo>
                    <a:pt x="622" y="794"/>
                  </a:lnTo>
                  <a:lnTo>
                    <a:pt x="586" y="810"/>
                  </a:lnTo>
                  <a:lnTo>
                    <a:pt x="546" y="824"/>
                  </a:lnTo>
                  <a:lnTo>
                    <a:pt x="506" y="834"/>
                  </a:lnTo>
                  <a:lnTo>
                    <a:pt x="466" y="840"/>
                  </a:lnTo>
                  <a:lnTo>
                    <a:pt x="424" y="842"/>
                  </a:lnTo>
                  <a:lnTo>
                    <a:pt x="424" y="842"/>
                  </a:lnTo>
                  <a:close/>
                  <a:moveTo>
                    <a:pt x="424" y="230"/>
                  </a:moveTo>
                  <a:lnTo>
                    <a:pt x="424" y="230"/>
                  </a:lnTo>
                  <a:lnTo>
                    <a:pt x="404" y="232"/>
                  </a:lnTo>
                  <a:lnTo>
                    <a:pt x="386" y="234"/>
                  </a:lnTo>
                  <a:lnTo>
                    <a:pt x="368" y="238"/>
                  </a:lnTo>
                  <a:lnTo>
                    <a:pt x="352" y="246"/>
                  </a:lnTo>
                  <a:lnTo>
                    <a:pt x="334" y="252"/>
                  </a:lnTo>
                  <a:lnTo>
                    <a:pt x="320" y="262"/>
                  </a:lnTo>
                  <a:lnTo>
                    <a:pt x="304" y="274"/>
                  </a:lnTo>
                  <a:lnTo>
                    <a:pt x="290" y="286"/>
                  </a:lnTo>
                  <a:lnTo>
                    <a:pt x="290" y="286"/>
                  </a:lnTo>
                  <a:lnTo>
                    <a:pt x="278" y="300"/>
                  </a:lnTo>
                  <a:lnTo>
                    <a:pt x="266" y="314"/>
                  </a:lnTo>
                  <a:lnTo>
                    <a:pt x="258" y="330"/>
                  </a:lnTo>
                  <a:lnTo>
                    <a:pt x="250" y="348"/>
                  </a:lnTo>
                  <a:lnTo>
                    <a:pt x="244" y="364"/>
                  </a:lnTo>
                  <a:lnTo>
                    <a:pt x="238" y="382"/>
                  </a:lnTo>
                  <a:lnTo>
                    <a:pt x="236" y="400"/>
                  </a:lnTo>
                  <a:lnTo>
                    <a:pt x="236" y="420"/>
                  </a:lnTo>
                  <a:lnTo>
                    <a:pt x="236" y="420"/>
                  </a:lnTo>
                  <a:lnTo>
                    <a:pt x="236" y="438"/>
                  </a:lnTo>
                  <a:lnTo>
                    <a:pt x="238" y="456"/>
                  </a:lnTo>
                  <a:lnTo>
                    <a:pt x="244" y="474"/>
                  </a:lnTo>
                  <a:lnTo>
                    <a:pt x="250" y="492"/>
                  </a:lnTo>
                  <a:lnTo>
                    <a:pt x="258" y="508"/>
                  </a:lnTo>
                  <a:lnTo>
                    <a:pt x="266" y="524"/>
                  </a:lnTo>
                  <a:lnTo>
                    <a:pt x="278" y="538"/>
                  </a:lnTo>
                  <a:lnTo>
                    <a:pt x="290" y="552"/>
                  </a:lnTo>
                  <a:lnTo>
                    <a:pt x="290" y="552"/>
                  </a:lnTo>
                  <a:lnTo>
                    <a:pt x="304" y="564"/>
                  </a:lnTo>
                  <a:lnTo>
                    <a:pt x="320" y="576"/>
                  </a:lnTo>
                  <a:lnTo>
                    <a:pt x="336" y="584"/>
                  </a:lnTo>
                  <a:lnTo>
                    <a:pt x="352" y="592"/>
                  </a:lnTo>
                  <a:lnTo>
                    <a:pt x="370" y="598"/>
                  </a:lnTo>
                  <a:lnTo>
                    <a:pt x="386" y="602"/>
                  </a:lnTo>
                  <a:lnTo>
                    <a:pt x="406" y="604"/>
                  </a:lnTo>
                  <a:lnTo>
                    <a:pt x="424" y="606"/>
                  </a:lnTo>
                  <a:lnTo>
                    <a:pt x="442" y="604"/>
                  </a:lnTo>
                  <a:lnTo>
                    <a:pt x="460" y="602"/>
                  </a:lnTo>
                  <a:lnTo>
                    <a:pt x="478" y="598"/>
                  </a:lnTo>
                  <a:lnTo>
                    <a:pt x="494" y="592"/>
                  </a:lnTo>
                  <a:lnTo>
                    <a:pt x="512" y="584"/>
                  </a:lnTo>
                  <a:lnTo>
                    <a:pt x="528" y="576"/>
                  </a:lnTo>
                  <a:lnTo>
                    <a:pt x="542" y="564"/>
                  </a:lnTo>
                  <a:lnTo>
                    <a:pt x="556" y="552"/>
                  </a:lnTo>
                  <a:lnTo>
                    <a:pt x="556" y="552"/>
                  </a:lnTo>
                  <a:lnTo>
                    <a:pt x="570" y="538"/>
                  </a:lnTo>
                  <a:lnTo>
                    <a:pt x="580" y="522"/>
                  </a:lnTo>
                  <a:lnTo>
                    <a:pt x="590" y="506"/>
                  </a:lnTo>
                  <a:lnTo>
                    <a:pt x="598" y="490"/>
                  </a:lnTo>
                  <a:lnTo>
                    <a:pt x="604" y="472"/>
                  </a:lnTo>
                  <a:lnTo>
                    <a:pt x="608" y="456"/>
                  </a:lnTo>
                  <a:lnTo>
                    <a:pt x="610" y="438"/>
                  </a:lnTo>
                  <a:lnTo>
                    <a:pt x="612" y="420"/>
                  </a:lnTo>
                  <a:lnTo>
                    <a:pt x="610" y="402"/>
                  </a:lnTo>
                  <a:lnTo>
                    <a:pt x="608" y="384"/>
                  </a:lnTo>
                  <a:lnTo>
                    <a:pt x="604" y="366"/>
                  </a:lnTo>
                  <a:lnTo>
                    <a:pt x="598" y="348"/>
                  </a:lnTo>
                  <a:lnTo>
                    <a:pt x="590" y="332"/>
                  </a:lnTo>
                  <a:lnTo>
                    <a:pt x="580" y="316"/>
                  </a:lnTo>
                  <a:lnTo>
                    <a:pt x="570" y="300"/>
                  </a:lnTo>
                  <a:lnTo>
                    <a:pt x="556" y="286"/>
                  </a:lnTo>
                  <a:lnTo>
                    <a:pt x="556" y="286"/>
                  </a:lnTo>
                  <a:lnTo>
                    <a:pt x="542" y="274"/>
                  </a:lnTo>
                  <a:lnTo>
                    <a:pt x="528" y="262"/>
                  </a:lnTo>
                  <a:lnTo>
                    <a:pt x="512" y="252"/>
                  </a:lnTo>
                  <a:lnTo>
                    <a:pt x="496" y="246"/>
                  </a:lnTo>
                  <a:lnTo>
                    <a:pt x="478" y="238"/>
                  </a:lnTo>
                  <a:lnTo>
                    <a:pt x="460" y="234"/>
                  </a:lnTo>
                  <a:lnTo>
                    <a:pt x="442" y="232"/>
                  </a:lnTo>
                  <a:lnTo>
                    <a:pt x="424" y="230"/>
                  </a:lnTo>
                  <a:lnTo>
                    <a:pt x="424" y="230"/>
                  </a:lnTo>
                  <a:close/>
                </a:path>
              </a:pathLst>
            </a:custGeom>
            <a:grpFill/>
            <a:ln>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9" name="Freeform 6">
              <a:extLst>
                <a:ext uri="{FF2B5EF4-FFF2-40B4-BE49-F238E27FC236}">
                  <a16:creationId xmlns:a16="http://schemas.microsoft.com/office/drawing/2014/main" id="{81E627CC-5C08-A44D-8496-B81E429F6FB6}"/>
                </a:ext>
              </a:extLst>
            </p:cNvPr>
            <p:cNvSpPr>
              <a:spLocks/>
            </p:cNvSpPr>
            <p:nvPr/>
          </p:nvSpPr>
          <p:spPr bwMode="auto">
            <a:xfrm>
              <a:off x="3574" y="1462"/>
              <a:ext cx="1274" cy="1274"/>
            </a:xfrm>
            <a:custGeom>
              <a:avLst/>
              <a:gdLst>
                <a:gd name="T0" fmla="*/ 1158 w 1274"/>
                <a:gd name="T1" fmla="*/ 1274 h 1274"/>
                <a:gd name="T2" fmla="*/ 1158 w 1274"/>
                <a:gd name="T3" fmla="*/ 1274 h 1274"/>
                <a:gd name="T4" fmla="*/ 1134 w 1274"/>
                <a:gd name="T5" fmla="*/ 1272 h 1274"/>
                <a:gd name="T6" fmla="*/ 1112 w 1274"/>
                <a:gd name="T7" fmla="*/ 1266 h 1274"/>
                <a:gd name="T8" fmla="*/ 1092 w 1274"/>
                <a:gd name="T9" fmla="*/ 1254 h 1274"/>
                <a:gd name="T10" fmla="*/ 1082 w 1274"/>
                <a:gd name="T11" fmla="*/ 1248 h 1274"/>
                <a:gd name="T12" fmla="*/ 1074 w 1274"/>
                <a:gd name="T13" fmla="*/ 1240 h 1274"/>
                <a:gd name="T14" fmla="*/ 34 w 1274"/>
                <a:gd name="T15" fmla="*/ 200 h 1274"/>
                <a:gd name="T16" fmla="*/ 34 w 1274"/>
                <a:gd name="T17" fmla="*/ 200 h 1274"/>
                <a:gd name="T18" fmla="*/ 26 w 1274"/>
                <a:gd name="T19" fmla="*/ 192 h 1274"/>
                <a:gd name="T20" fmla="*/ 20 w 1274"/>
                <a:gd name="T21" fmla="*/ 182 h 1274"/>
                <a:gd name="T22" fmla="*/ 10 w 1274"/>
                <a:gd name="T23" fmla="*/ 162 h 1274"/>
                <a:gd name="T24" fmla="*/ 2 w 1274"/>
                <a:gd name="T25" fmla="*/ 140 h 1274"/>
                <a:gd name="T26" fmla="*/ 0 w 1274"/>
                <a:gd name="T27" fmla="*/ 118 h 1274"/>
                <a:gd name="T28" fmla="*/ 2 w 1274"/>
                <a:gd name="T29" fmla="*/ 94 h 1274"/>
                <a:gd name="T30" fmla="*/ 10 w 1274"/>
                <a:gd name="T31" fmla="*/ 74 h 1274"/>
                <a:gd name="T32" fmla="*/ 20 w 1274"/>
                <a:gd name="T33" fmla="*/ 52 h 1274"/>
                <a:gd name="T34" fmla="*/ 26 w 1274"/>
                <a:gd name="T35" fmla="*/ 44 h 1274"/>
                <a:gd name="T36" fmla="*/ 34 w 1274"/>
                <a:gd name="T37" fmla="*/ 34 h 1274"/>
                <a:gd name="T38" fmla="*/ 34 w 1274"/>
                <a:gd name="T39" fmla="*/ 34 h 1274"/>
                <a:gd name="T40" fmla="*/ 44 w 1274"/>
                <a:gd name="T41" fmla="*/ 26 h 1274"/>
                <a:gd name="T42" fmla="*/ 54 w 1274"/>
                <a:gd name="T43" fmla="*/ 20 h 1274"/>
                <a:gd name="T44" fmla="*/ 74 w 1274"/>
                <a:gd name="T45" fmla="*/ 8 h 1274"/>
                <a:gd name="T46" fmla="*/ 96 w 1274"/>
                <a:gd name="T47" fmla="*/ 2 h 1274"/>
                <a:gd name="T48" fmla="*/ 118 w 1274"/>
                <a:gd name="T49" fmla="*/ 0 h 1274"/>
                <a:gd name="T50" fmla="*/ 140 w 1274"/>
                <a:gd name="T51" fmla="*/ 2 h 1274"/>
                <a:gd name="T52" fmla="*/ 162 w 1274"/>
                <a:gd name="T53" fmla="*/ 8 h 1274"/>
                <a:gd name="T54" fmla="*/ 182 w 1274"/>
                <a:gd name="T55" fmla="*/ 20 h 1274"/>
                <a:gd name="T56" fmla="*/ 192 w 1274"/>
                <a:gd name="T57" fmla="*/ 26 h 1274"/>
                <a:gd name="T58" fmla="*/ 202 w 1274"/>
                <a:gd name="T59" fmla="*/ 34 h 1274"/>
                <a:gd name="T60" fmla="*/ 1240 w 1274"/>
                <a:gd name="T61" fmla="*/ 1074 h 1274"/>
                <a:gd name="T62" fmla="*/ 1240 w 1274"/>
                <a:gd name="T63" fmla="*/ 1074 h 1274"/>
                <a:gd name="T64" fmla="*/ 1248 w 1274"/>
                <a:gd name="T65" fmla="*/ 1082 h 1274"/>
                <a:gd name="T66" fmla="*/ 1256 w 1274"/>
                <a:gd name="T67" fmla="*/ 1092 h 1274"/>
                <a:gd name="T68" fmla="*/ 1266 w 1274"/>
                <a:gd name="T69" fmla="*/ 1112 h 1274"/>
                <a:gd name="T70" fmla="*/ 1272 w 1274"/>
                <a:gd name="T71" fmla="*/ 1134 h 1274"/>
                <a:gd name="T72" fmla="*/ 1274 w 1274"/>
                <a:gd name="T73" fmla="*/ 1156 h 1274"/>
                <a:gd name="T74" fmla="*/ 1272 w 1274"/>
                <a:gd name="T75" fmla="*/ 1178 h 1274"/>
                <a:gd name="T76" fmla="*/ 1266 w 1274"/>
                <a:gd name="T77" fmla="*/ 1200 h 1274"/>
                <a:gd name="T78" fmla="*/ 1256 w 1274"/>
                <a:gd name="T79" fmla="*/ 1222 h 1274"/>
                <a:gd name="T80" fmla="*/ 1248 w 1274"/>
                <a:gd name="T81" fmla="*/ 1230 h 1274"/>
                <a:gd name="T82" fmla="*/ 1240 w 1274"/>
                <a:gd name="T83" fmla="*/ 1240 h 1274"/>
                <a:gd name="T84" fmla="*/ 1240 w 1274"/>
                <a:gd name="T85" fmla="*/ 1240 h 1274"/>
                <a:gd name="T86" fmla="*/ 1232 w 1274"/>
                <a:gd name="T87" fmla="*/ 1248 h 1274"/>
                <a:gd name="T88" fmla="*/ 1222 w 1274"/>
                <a:gd name="T89" fmla="*/ 1254 h 1274"/>
                <a:gd name="T90" fmla="*/ 1202 w 1274"/>
                <a:gd name="T91" fmla="*/ 1266 h 1274"/>
                <a:gd name="T92" fmla="*/ 1180 w 1274"/>
                <a:gd name="T93" fmla="*/ 1272 h 1274"/>
                <a:gd name="T94" fmla="*/ 1158 w 1274"/>
                <a:gd name="T95" fmla="*/ 1274 h 1274"/>
                <a:gd name="T96" fmla="*/ 1158 w 1274"/>
                <a:gd name="T97" fmla="*/ 1274 h 1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74" h="1274">
                  <a:moveTo>
                    <a:pt x="1158" y="1274"/>
                  </a:moveTo>
                  <a:lnTo>
                    <a:pt x="1158" y="1274"/>
                  </a:lnTo>
                  <a:lnTo>
                    <a:pt x="1134" y="1272"/>
                  </a:lnTo>
                  <a:lnTo>
                    <a:pt x="1112" y="1266"/>
                  </a:lnTo>
                  <a:lnTo>
                    <a:pt x="1092" y="1254"/>
                  </a:lnTo>
                  <a:lnTo>
                    <a:pt x="1082" y="1248"/>
                  </a:lnTo>
                  <a:lnTo>
                    <a:pt x="1074" y="1240"/>
                  </a:lnTo>
                  <a:lnTo>
                    <a:pt x="34" y="200"/>
                  </a:lnTo>
                  <a:lnTo>
                    <a:pt x="34" y="200"/>
                  </a:lnTo>
                  <a:lnTo>
                    <a:pt x="26" y="192"/>
                  </a:lnTo>
                  <a:lnTo>
                    <a:pt x="20" y="182"/>
                  </a:lnTo>
                  <a:lnTo>
                    <a:pt x="10" y="162"/>
                  </a:lnTo>
                  <a:lnTo>
                    <a:pt x="2" y="140"/>
                  </a:lnTo>
                  <a:lnTo>
                    <a:pt x="0" y="118"/>
                  </a:lnTo>
                  <a:lnTo>
                    <a:pt x="2" y="94"/>
                  </a:lnTo>
                  <a:lnTo>
                    <a:pt x="10" y="74"/>
                  </a:lnTo>
                  <a:lnTo>
                    <a:pt x="20" y="52"/>
                  </a:lnTo>
                  <a:lnTo>
                    <a:pt x="26" y="44"/>
                  </a:lnTo>
                  <a:lnTo>
                    <a:pt x="34" y="34"/>
                  </a:lnTo>
                  <a:lnTo>
                    <a:pt x="34" y="34"/>
                  </a:lnTo>
                  <a:lnTo>
                    <a:pt x="44" y="26"/>
                  </a:lnTo>
                  <a:lnTo>
                    <a:pt x="54" y="20"/>
                  </a:lnTo>
                  <a:lnTo>
                    <a:pt x="74" y="8"/>
                  </a:lnTo>
                  <a:lnTo>
                    <a:pt x="96" y="2"/>
                  </a:lnTo>
                  <a:lnTo>
                    <a:pt x="118" y="0"/>
                  </a:lnTo>
                  <a:lnTo>
                    <a:pt x="140" y="2"/>
                  </a:lnTo>
                  <a:lnTo>
                    <a:pt x="162" y="8"/>
                  </a:lnTo>
                  <a:lnTo>
                    <a:pt x="182" y="20"/>
                  </a:lnTo>
                  <a:lnTo>
                    <a:pt x="192" y="26"/>
                  </a:lnTo>
                  <a:lnTo>
                    <a:pt x="202" y="34"/>
                  </a:lnTo>
                  <a:lnTo>
                    <a:pt x="1240" y="1074"/>
                  </a:lnTo>
                  <a:lnTo>
                    <a:pt x="1240" y="1074"/>
                  </a:lnTo>
                  <a:lnTo>
                    <a:pt x="1248" y="1082"/>
                  </a:lnTo>
                  <a:lnTo>
                    <a:pt x="1256" y="1092"/>
                  </a:lnTo>
                  <a:lnTo>
                    <a:pt x="1266" y="1112"/>
                  </a:lnTo>
                  <a:lnTo>
                    <a:pt x="1272" y="1134"/>
                  </a:lnTo>
                  <a:lnTo>
                    <a:pt x="1274" y="1156"/>
                  </a:lnTo>
                  <a:lnTo>
                    <a:pt x="1272" y="1178"/>
                  </a:lnTo>
                  <a:lnTo>
                    <a:pt x="1266" y="1200"/>
                  </a:lnTo>
                  <a:lnTo>
                    <a:pt x="1256" y="1222"/>
                  </a:lnTo>
                  <a:lnTo>
                    <a:pt x="1248" y="1230"/>
                  </a:lnTo>
                  <a:lnTo>
                    <a:pt x="1240" y="1240"/>
                  </a:lnTo>
                  <a:lnTo>
                    <a:pt x="1240" y="1240"/>
                  </a:lnTo>
                  <a:lnTo>
                    <a:pt x="1232" y="1248"/>
                  </a:lnTo>
                  <a:lnTo>
                    <a:pt x="1222" y="1254"/>
                  </a:lnTo>
                  <a:lnTo>
                    <a:pt x="1202" y="1266"/>
                  </a:lnTo>
                  <a:lnTo>
                    <a:pt x="1180" y="1272"/>
                  </a:lnTo>
                  <a:lnTo>
                    <a:pt x="1158" y="1274"/>
                  </a:lnTo>
                  <a:lnTo>
                    <a:pt x="1158" y="1274"/>
                  </a:lnTo>
                  <a:close/>
                </a:path>
              </a:pathLst>
            </a:custGeom>
            <a:grpFill/>
            <a:ln>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0" name="Freeform 7">
              <a:extLst>
                <a:ext uri="{FF2B5EF4-FFF2-40B4-BE49-F238E27FC236}">
                  <a16:creationId xmlns:a16="http://schemas.microsoft.com/office/drawing/2014/main" id="{D996A5B5-3411-6040-A59A-47E248593588}"/>
                </a:ext>
              </a:extLst>
            </p:cNvPr>
            <p:cNvSpPr>
              <a:spLocks/>
            </p:cNvSpPr>
            <p:nvPr/>
          </p:nvSpPr>
          <p:spPr bwMode="auto">
            <a:xfrm>
              <a:off x="3142" y="1894"/>
              <a:ext cx="1274" cy="1274"/>
            </a:xfrm>
            <a:custGeom>
              <a:avLst/>
              <a:gdLst>
                <a:gd name="T0" fmla="*/ 1156 w 1274"/>
                <a:gd name="T1" fmla="*/ 1274 h 1274"/>
                <a:gd name="T2" fmla="*/ 1156 w 1274"/>
                <a:gd name="T3" fmla="*/ 1274 h 1274"/>
                <a:gd name="T4" fmla="*/ 1134 w 1274"/>
                <a:gd name="T5" fmla="*/ 1272 h 1274"/>
                <a:gd name="T6" fmla="*/ 1112 w 1274"/>
                <a:gd name="T7" fmla="*/ 1266 h 1274"/>
                <a:gd name="T8" fmla="*/ 1092 w 1274"/>
                <a:gd name="T9" fmla="*/ 1256 h 1274"/>
                <a:gd name="T10" fmla="*/ 1082 w 1274"/>
                <a:gd name="T11" fmla="*/ 1248 h 1274"/>
                <a:gd name="T12" fmla="*/ 1074 w 1274"/>
                <a:gd name="T13" fmla="*/ 1240 h 1274"/>
                <a:gd name="T14" fmla="*/ 34 w 1274"/>
                <a:gd name="T15" fmla="*/ 202 h 1274"/>
                <a:gd name="T16" fmla="*/ 34 w 1274"/>
                <a:gd name="T17" fmla="*/ 202 h 1274"/>
                <a:gd name="T18" fmla="*/ 26 w 1274"/>
                <a:gd name="T19" fmla="*/ 192 h 1274"/>
                <a:gd name="T20" fmla="*/ 20 w 1274"/>
                <a:gd name="T21" fmla="*/ 182 h 1274"/>
                <a:gd name="T22" fmla="*/ 8 w 1274"/>
                <a:gd name="T23" fmla="*/ 162 h 1274"/>
                <a:gd name="T24" fmla="*/ 2 w 1274"/>
                <a:gd name="T25" fmla="*/ 140 h 1274"/>
                <a:gd name="T26" fmla="*/ 0 w 1274"/>
                <a:gd name="T27" fmla="*/ 118 h 1274"/>
                <a:gd name="T28" fmla="*/ 2 w 1274"/>
                <a:gd name="T29" fmla="*/ 96 h 1274"/>
                <a:gd name="T30" fmla="*/ 8 w 1274"/>
                <a:gd name="T31" fmla="*/ 74 h 1274"/>
                <a:gd name="T32" fmla="*/ 20 w 1274"/>
                <a:gd name="T33" fmla="*/ 54 h 1274"/>
                <a:gd name="T34" fmla="*/ 26 w 1274"/>
                <a:gd name="T35" fmla="*/ 44 h 1274"/>
                <a:gd name="T36" fmla="*/ 34 w 1274"/>
                <a:gd name="T37" fmla="*/ 34 h 1274"/>
                <a:gd name="T38" fmla="*/ 34 w 1274"/>
                <a:gd name="T39" fmla="*/ 34 h 1274"/>
                <a:gd name="T40" fmla="*/ 44 w 1274"/>
                <a:gd name="T41" fmla="*/ 26 h 1274"/>
                <a:gd name="T42" fmla="*/ 52 w 1274"/>
                <a:gd name="T43" fmla="*/ 20 h 1274"/>
                <a:gd name="T44" fmla="*/ 74 w 1274"/>
                <a:gd name="T45" fmla="*/ 10 h 1274"/>
                <a:gd name="T46" fmla="*/ 96 w 1274"/>
                <a:gd name="T47" fmla="*/ 2 h 1274"/>
                <a:gd name="T48" fmla="*/ 118 w 1274"/>
                <a:gd name="T49" fmla="*/ 0 h 1274"/>
                <a:gd name="T50" fmla="*/ 140 w 1274"/>
                <a:gd name="T51" fmla="*/ 2 h 1274"/>
                <a:gd name="T52" fmla="*/ 162 w 1274"/>
                <a:gd name="T53" fmla="*/ 10 h 1274"/>
                <a:gd name="T54" fmla="*/ 182 w 1274"/>
                <a:gd name="T55" fmla="*/ 20 h 1274"/>
                <a:gd name="T56" fmla="*/ 192 w 1274"/>
                <a:gd name="T57" fmla="*/ 26 h 1274"/>
                <a:gd name="T58" fmla="*/ 200 w 1274"/>
                <a:gd name="T59" fmla="*/ 34 h 1274"/>
                <a:gd name="T60" fmla="*/ 1240 w 1274"/>
                <a:gd name="T61" fmla="*/ 1074 h 1274"/>
                <a:gd name="T62" fmla="*/ 1240 w 1274"/>
                <a:gd name="T63" fmla="*/ 1074 h 1274"/>
                <a:gd name="T64" fmla="*/ 1248 w 1274"/>
                <a:gd name="T65" fmla="*/ 1082 h 1274"/>
                <a:gd name="T66" fmla="*/ 1254 w 1274"/>
                <a:gd name="T67" fmla="*/ 1092 h 1274"/>
                <a:gd name="T68" fmla="*/ 1266 w 1274"/>
                <a:gd name="T69" fmla="*/ 1112 h 1274"/>
                <a:gd name="T70" fmla="*/ 1272 w 1274"/>
                <a:gd name="T71" fmla="*/ 1134 h 1274"/>
                <a:gd name="T72" fmla="*/ 1274 w 1274"/>
                <a:gd name="T73" fmla="*/ 1156 h 1274"/>
                <a:gd name="T74" fmla="*/ 1272 w 1274"/>
                <a:gd name="T75" fmla="*/ 1180 h 1274"/>
                <a:gd name="T76" fmla="*/ 1266 w 1274"/>
                <a:gd name="T77" fmla="*/ 1202 h 1274"/>
                <a:gd name="T78" fmla="*/ 1254 w 1274"/>
                <a:gd name="T79" fmla="*/ 1222 h 1274"/>
                <a:gd name="T80" fmla="*/ 1248 w 1274"/>
                <a:gd name="T81" fmla="*/ 1232 h 1274"/>
                <a:gd name="T82" fmla="*/ 1240 w 1274"/>
                <a:gd name="T83" fmla="*/ 1240 h 1274"/>
                <a:gd name="T84" fmla="*/ 1240 w 1274"/>
                <a:gd name="T85" fmla="*/ 1240 h 1274"/>
                <a:gd name="T86" fmla="*/ 1230 w 1274"/>
                <a:gd name="T87" fmla="*/ 1248 h 1274"/>
                <a:gd name="T88" fmla="*/ 1222 w 1274"/>
                <a:gd name="T89" fmla="*/ 1256 h 1274"/>
                <a:gd name="T90" fmla="*/ 1200 w 1274"/>
                <a:gd name="T91" fmla="*/ 1266 h 1274"/>
                <a:gd name="T92" fmla="*/ 1178 w 1274"/>
                <a:gd name="T93" fmla="*/ 1272 h 1274"/>
                <a:gd name="T94" fmla="*/ 1156 w 1274"/>
                <a:gd name="T95" fmla="*/ 1274 h 1274"/>
                <a:gd name="T96" fmla="*/ 1156 w 1274"/>
                <a:gd name="T97" fmla="*/ 1274 h 1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74" h="1274">
                  <a:moveTo>
                    <a:pt x="1156" y="1274"/>
                  </a:moveTo>
                  <a:lnTo>
                    <a:pt x="1156" y="1274"/>
                  </a:lnTo>
                  <a:lnTo>
                    <a:pt x="1134" y="1272"/>
                  </a:lnTo>
                  <a:lnTo>
                    <a:pt x="1112" y="1266"/>
                  </a:lnTo>
                  <a:lnTo>
                    <a:pt x="1092" y="1256"/>
                  </a:lnTo>
                  <a:lnTo>
                    <a:pt x="1082" y="1248"/>
                  </a:lnTo>
                  <a:lnTo>
                    <a:pt x="1074" y="1240"/>
                  </a:lnTo>
                  <a:lnTo>
                    <a:pt x="34" y="202"/>
                  </a:lnTo>
                  <a:lnTo>
                    <a:pt x="34" y="202"/>
                  </a:lnTo>
                  <a:lnTo>
                    <a:pt x="26" y="192"/>
                  </a:lnTo>
                  <a:lnTo>
                    <a:pt x="20" y="182"/>
                  </a:lnTo>
                  <a:lnTo>
                    <a:pt x="8" y="162"/>
                  </a:lnTo>
                  <a:lnTo>
                    <a:pt x="2" y="140"/>
                  </a:lnTo>
                  <a:lnTo>
                    <a:pt x="0" y="118"/>
                  </a:lnTo>
                  <a:lnTo>
                    <a:pt x="2" y="96"/>
                  </a:lnTo>
                  <a:lnTo>
                    <a:pt x="8" y="74"/>
                  </a:lnTo>
                  <a:lnTo>
                    <a:pt x="20" y="54"/>
                  </a:lnTo>
                  <a:lnTo>
                    <a:pt x="26" y="44"/>
                  </a:lnTo>
                  <a:lnTo>
                    <a:pt x="34" y="34"/>
                  </a:lnTo>
                  <a:lnTo>
                    <a:pt x="34" y="34"/>
                  </a:lnTo>
                  <a:lnTo>
                    <a:pt x="44" y="26"/>
                  </a:lnTo>
                  <a:lnTo>
                    <a:pt x="52" y="20"/>
                  </a:lnTo>
                  <a:lnTo>
                    <a:pt x="74" y="10"/>
                  </a:lnTo>
                  <a:lnTo>
                    <a:pt x="96" y="2"/>
                  </a:lnTo>
                  <a:lnTo>
                    <a:pt x="118" y="0"/>
                  </a:lnTo>
                  <a:lnTo>
                    <a:pt x="140" y="2"/>
                  </a:lnTo>
                  <a:lnTo>
                    <a:pt x="162" y="10"/>
                  </a:lnTo>
                  <a:lnTo>
                    <a:pt x="182" y="20"/>
                  </a:lnTo>
                  <a:lnTo>
                    <a:pt x="192" y="26"/>
                  </a:lnTo>
                  <a:lnTo>
                    <a:pt x="200" y="34"/>
                  </a:lnTo>
                  <a:lnTo>
                    <a:pt x="1240" y="1074"/>
                  </a:lnTo>
                  <a:lnTo>
                    <a:pt x="1240" y="1074"/>
                  </a:lnTo>
                  <a:lnTo>
                    <a:pt x="1248" y="1082"/>
                  </a:lnTo>
                  <a:lnTo>
                    <a:pt x="1254" y="1092"/>
                  </a:lnTo>
                  <a:lnTo>
                    <a:pt x="1266" y="1112"/>
                  </a:lnTo>
                  <a:lnTo>
                    <a:pt x="1272" y="1134"/>
                  </a:lnTo>
                  <a:lnTo>
                    <a:pt x="1274" y="1156"/>
                  </a:lnTo>
                  <a:lnTo>
                    <a:pt x="1272" y="1180"/>
                  </a:lnTo>
                  <a:lnTo>
                    <a:pt x="1266" y="1202"/>
                  </a:lnTo>
                  <a:lnTo>
                    <a:pt x="1254" y="1222"/>
                  </a:lnTo>
                  <a:lnTo>
                    <a:pt x="1248" y="1232"/>
                  </a:lnTo>
                  <a:lnTo>
                    <a:pt x="1240" y="1240"/>
                  </a:lnTo>
                  <a:lnTo>
                    <a:pt x="1240" y="1240"/>
                  </a:lnTo>
                  <a:lnTo>
                    <a:pt x="1230" y="1248"/>
                  </a:lnTo>
                  <a:lnTo>
                    <a:pt x="1222" y="1256"/>
                  </a:lnTo>
                  <a:lnTo>
                    <a:pt x="1200" y="1266"/>
                  </a:lnTo>
                  <a:lnTo>
                    <a:pt x="1178" y="1272"/>
                  </a:lnTo>
                  <a:lnTo>
                    <a:pt x="1156" y="1274"/>
                  </a:lnTo>
                  <a:lnTo>
                    <a:pt x="1156" y="1274"/>
                  </a:lnTo>
                  <a:close/>
                </a:path>
              </a:pathLst>
            </a:custGeom>
            <a:grpFill/>
            <a:ln>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1" name="Freeform 8">
              <a:extLst>
                <a:ext uri="{FF2B5EF4-FFF2-40B4-BE49-F238E27FC236}">
                  <a16:creationId xmlns:a16="http://schemas.microsoft.com/office/drawing/2014/main" id="{9C36B85A-DF6A-0C4F-89D0-1B7394D3A188}"/>
                </a:ext>
              </a:extLst>
            </p:cNvPr>
            <p:cNvSpPr>
              <a:spLocks noEditPoints="1"/>
            </p:cNvSpPr>
            <p:nvPr/>
          </p:nvSpPr>
          <p:spPr bwMode="auto">
            <a:xfrm>
              <a:off x="1704" y="24"/>
              <a:ext cx="4272" cy="4272"/>
            </a:xfrm>
            <a:custGeom>
              <a:avLst/>
              <a:gdLst>
                <a:gd name="T0" fmla="*/ 2358 w 4272"/>
                <a:gd name="T1" fmla="*/ 4272 h 4272"/>
                <a:gd name="T2" fmla="*/ 2358 w 4272"/>
                <a:gd name="T3" fmla="*/ 4272 h 4272"/>
                <a:gd name="T4" fmla="*/ 2334 w 4272"/>
                <a:gd name="T5" fmla="*/ 4270 h 4272"/>
                <a:gd name="T6" fmla="*/ 2312 w 4272"/>
                <a:gd name="T7" fmla="*/ 4264 h 4272"/>
                <a:gd name="T8" fmla="*/ 2292 w 4272"/>
                <a:gd name="T9" fmla="*/ 4252 h 4272"/>
                <a:gd name="T10" fmla="*/ 2282 w 4272"/>
                <a:gd name="T11" fmla="*/ 4246 h 4272"/>
                <a:gd name="T12" fmla="*/ 2274 w 4272"/>
                <a:gd name="T13" fmla="*/ 4238 h 4272"/>
                <a:gd name="T14" fmla="*/ 34 w 4272"/>
                <a:gd name="T15" fmla="*/ 1998 h 4272"/>
                <a:gd name="T16" fmla="*/ 34 w 4272"/>
                <a:gd name="T17" fmla="*/ 1998 h 4272"/>
                <a:gd name="T18" fmla="*/ 20 w 4272"/>
                <a:gd name="T19" fmla="*/ 1980 h 4272"/>
                <a:gd name="T20" fmla="*/ 8 w 4272"/>
                <a:gd name="T21" fmla="*/ 1960 h 4272"/>
                <a:gd name="T22" fmla="*/ 2 w 4272"/>
                <a:gd name="T23" fmla="*/ 1938 h 4272"/>
                <a:gd name="T24" fmla="*/ 0 w 4272"/>
                <a:gd name="T25" fmla="*/ 1914 h 4272"/>
                <a:gd name="T26" fmla="*/ 0 w 4272"/>
                <a:gd name="T27" fmla="*/ 118 h 4272"/>
                <a:gd name="T28" fmla="*/ 0 w 4272"/>
                <a:gd name="T29" fmla="*/ 118 h 4272"/>
                <a:gd name="T30" fmla="*/ 0 w 4272"/>
                <a:gd name="T31" fmla="*/ 106 h 4272"/>
                <a:gd name="T32" fmla="*/ 2 w 4272"/>
                <a:gd name="T33" fmla="*/ 94 h 4272"/>
                <a:gd name="T34" fmla="*/ 10 w 4272"/>
                <a:gd name="T35" fmla="*/ 72 h 4272"/>
                <a:gd name="T36" fmla="*/ 20 w 4272"/>
                <a:gd name="T37" fmla="*/ 52 h 4272"/>
                <a:gd name="T38" fmla="*/ 34 w 4272"/>
                <a:gd name="T39" fmla="*/ 34 h 4272"/>
                <a:gd name="T40" fmla="*/ 52 w 4272"/>
                <a:gd name="T41" fmla="*/ 20 h 4272"/>
                <a:gd name="T42" fmla="*/ 72 w 4272"/>
                <a:gd name="T43" fmla="*/ 10 h 4272"/>
                <a:gd name="T44" fmla="*/ 94 w 4272"/>
                <a:gd name="T45" fmla="*/ 2 h 4272"/>
                <a:gd name="T46" fmla="*/ 106 w 4272"/>
                <a:gd name="T47" fmla="*/ 0 h 4272"/>
                <a:gd name="T48" fmla="*/ 118 w 4272"/>
                <a:gd name="T49" fmla="*/ 0 h 4272"/>
                <a:gd name="T50" fmla="*/ 1916 w 4272"/>
                <a:gd name="T51" fmla="*/ 0 h 4272"/>
                <a:gd name="T52" fmla="*/ 1916 w 4272"/>
                <a:gd name="T53" fmla="*/ 0 h 4272"/>
                <a:gd name="T54" fmla="*/ 1938 w 4272"/>
                <a:gd name="T55" fmla="*/ 2 h 4272"/>
                <a:gd name="T56" fmla="*/ 1960 w 4272"/>
                <a:gd name="T57" fmla="*/ 8 h 4272"/>
                <a:gd name="T58" fmla="*/ 1980 w 4272"/>
                <a:gd name="T59" fmla="*/ 20 h 4272"/>
                <a:gd name="T60" fmla="*/ 1998 w 4272"/>
                <a:gd name="T61" fmla="*/ 34 h 4272"/>
                <a:gd name="T62" fmla="*/ 4238 w 4272"/>
                <a:gd name="T63" fmla="*/ 2274 h 4272"/>
                <a:gd name="T64" fmla="*/ 4238 w 4272"/>
                <a:gd name="T65" fmla="*/ 2274 h 4272"/>
                <a:gd name="T66" fmla="*/ 4246 w 4272"/>
                <a:gd name="T67" fmla="*/ 2282 h 4272"/>
                <a:gd name="T68" fmla="*/ 4252 w 4272"/>
                <a:gd name="T69" fmla="*/ 2292 h 4272"/>
                <a:gd name="T70" fmla="*/ 4264 w 4272"/>
                <a:gd name="T71" fmla="*/ 2312 h 4272"/>
                <a:gd name="T72" fmla="*/ 4270 w 4272"/>
                <a:gd name="T73" fmla="*/ 2334 h 4272"/>
                <a:gd name="T74" fmla="*/ 4272 w 4272"/>
                <a:gd name="T75" fmla="*/ 2356 h 4272"/>
                <a:gd name="T76" fmla="*/ 4270 w 4272"/>
                <a:gd name="T77" fmla="*/ 2380 h 4272"/>
                <a:gd name="T78" fmla="*/ 4264 w 4272"/>
                <a:gd name="T79" fmla="*/ 2402 h 4272"/>
                <a:gd name="T80" fmla="*/ 4252 w 4272"/>
                <a:gd name="T81" fmla="*/ 2422 h 4272"/>
                <a:gd name="T82" fmla="*/ 4246 w 4272"/>
                <a:gd name="T83" fmla="*/ 2432 h 4272"/>
                <a:gd name="T84" fmla="*/ 4238 w 4272"/>
                <a:gd name="T85" fmla="*/ 2440 h 4272"/>
                <a:gd name="T86" fmla="*/ 2440 w 4272"/>
                <a:gd name="T87" fmla="*/ 4238 h 4272"/>
                <a:gd name="T88" fmla="*/ 2440 w 4272"/>
                <a:gd name="T89" fmla="*/ 4238 h 4272"/>
                <a:gd name="T90" fmla="*/ 2432 w 4272"/>
                <a:gd name="T91" fmla="*/ 4246 h 4272"/>
                <a:gd name="T92" fmla="*/ 2422 w 4272"/>
                <a:gd name="T93" fmla="*/ 4252 h 4272"/>
                <a:gd name="T94" fmla="*/ 2402 w 4272"/>
                <a:gd name="T95" fmla="*/ 4264 h 4272"/>
                <a:gd name="T96" fmla="*/ 2380 w 4272"/>
                <a:gd name="T97" fmla="*/ 4270 h 4272"/>
                <a:gd name="T98" fmla="*/ 2358 w 4272"/>
                <a:gd name="T99" fmla="*/ 4272 h 4272"/>
                <a:gd name="T100" fmla="*/ 2358 w 4272"/>
                <a:gd name="T101" fmla="*/ 4272 h 4272"/>
                <a:gd name="T102" fmla="*/ 236 w 4272"/>
                <a:gd name="T103" fmla="*/ 1866 h 4272"/>
                <a:gd name="T104" fmla="*/ 2358 w 4272"/>
                <a:gd name="T105" fmla="*/ 3988 h 4272"/>
                <a:gd name="T106" fmla="*/ 3988 w 4272"/>
                <a:gd name="T107" fmla="*/ 2356 h 4272"/>
                <a:gd name="T108" fmla="*/ 1866 w 4272"/>
                <a:gd name="T109" fmla="*/ 236 h 4272"/>
                <a:gd name="T110" fmla="*/ 236 w 4272"/>
                <a:gd name="T111" fmla="*/ 236 h 4272"/>
                <a:gd name="T112" fmla="*/ 236 w 4272"/>
                <a:gd name="T113" fmla="*/ 1866 h 4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272" h="4272">
                  <a:moveTo>
                    <a:pt x="2358" y="4272"/>
                  </a:moveTo>
                  <a:lnTo>
                    <a:pt x="2358" y="4272"/>
                  </a:lnTo>
                  <a:lnTo>
                    <a:pt x="2334" y="4270"/>
                  </a:lnTo>
                  <a:lnTo>
                    <a:pt x="2312" y="4264"/>
                  </a:lnTo>
                  <a:lnTo>
                    <a:pt x="2292" y="4252"/>
                  </a:lnTo>
                  <a:lnTo>
                    <a:pt x="2282" y="4246"/>
                  </a:lnTo>
                  <a:lnTo>
                    <a:pt x="2274" y="4238"/>
                  </a:lnTo>
                  <a:lnTo>
                    <a:pt x="34" y="1998"/>
                  </a:lnTo>
                  <a:lnTo>
                    <a:pt x="34" y="1998"/>
                  </a:lnTo>
                  <a:lnTo>
                    <a:pt x="20" y="1980"/>
                  </a:lnTo>
                  <a:lnTo>
                    <a:pt x="8" y="1960"/>
                  </a:lnTo>
                  <a:lnTo>
                    <a:pt x="2" y="1938"/>
                  </a:lnTo>
                  <a:lnTo>
                    <a:pt x="0" y="1914"/>
                  </a:lnTo>
                  <a:lnTo>
                    <a:pt x="0" y="118"/>
                  </a:lnTo>
                  <a:lnTo>
                    <a:pt x="0" y="118"/>
                  </a:lnTo>
                  <a:lnTo>
                    <a:pt x="0" y="106"/>
                  </a:lnTo>
                  <a:lnTo>
                    <a:pt x="2" y="94"/>
                  </a:lnTo>
                  <a:lnTo>
                    <a:pt x="10" y="72"/>
                  </a:lnTo>
                  <a:lnTo>
                    <a:pt x="20" y="52"/>
                  </a:lnTo>
                  <a:lnTo>
                    <a:pt x="34" y="34"/>
                  </a:lnTo>
                  <a:lnTo>
                    <a:pt x="52" y="20"/>
                  </a:lnTo>
                  <a:lnTo>
                    <a:pt x="72" y="10"/>
                  </a:lnTo>
                  <a:lnTo>
                    <a:pt x="94" y="2"/>
                  </a:lnTo>
                  <a:lnTo>
                    <a:pt x="106" y="0"/>
                  </a:lnTo>
                  <a:lnTo>
                    <a:pt x="118" y="0"/>
                  </a:lnTo>
                  <a:lnTo>
                    <a:pt x="1916" y="0"/>
                  </a:lnTo>
                  <a:lnTo>
                    <a:pt x="1916" y="0"/>
                  </a:lnTo>
                  <a:lnTo>
                    <a:pt x="1938" y="2"/>
                  </a:lnTo>
                  <a:lnTo>
                    <a:pt x="1960" y="8"/>
                  </a:lnTo>
                  <a:lnTo>
                    <a:pt x="1980" y="20"/>
                  </a:lnTo>
                  <a:lnTo>
                    <a:pt x="1998" y="34"/>
                  </a:lnTo>
                  <a:lnTo>
                    <a:pt x="4238" y="2274"/>
                  </a:lnTo>
                  <a:lnTo>
                    <a:pt x="4238" y="2274"/>
                  </a:lnTo>
                  <a:lnTo>
                    <a:pt x="4246" y="2282"/>
                  </a:lnTo>
                  <a:lnTo>
                    <a:pt x="4252" y="2292"/>
                  </a:lnTo>
                  <a:lnTo>
                    <a:pt x="4264" y="2312"/>
                  </a:lnTo>
                  <a:lnTo>
                    <a:pt x="4270" y="2334"/>
                  </a:lnTo>
                  <a:lnTo>
                    <a:pt x="4272" y="2356"/>
                  </a:lnTo>
                  <a:lnTo>
                    <a:pt x="4270" y="2380"/>
                  </a:lnTo>
                  <a:lnTo>
                    <a:pt x="4264" y="2402"/>
                  </a:lnTo>
                  <a:lnTo>
                    <a:pt x="4252" y="2422"/>
                  </a:lnTo>
                  <a:lnTo>
                    <a:pt x="4246" y="2432"/>
                  </a:lnTo>
                  <a:lnTo>
                    <a:pt x="4238" y="2440"/>
                  </a:lnTo>
                  <a:lnTo>
                    <a:pt x="2440" y="4238"/>
                  </a:lnTo>
                  <a:lnTo>
                    <a:pt x="2440" y="4238"/>
                  </a:lnTo>
                  <a:lnTo>
                    <a:pt x="2432" y="4246"/>
                  </a:lnTo>
                  <a:lnTo>
                    <a:pt x="2422" y="4252"/>
                  </a:lnTo>
                  <a:lnTo>
                    <a:pt x="2402" y="4264"/>
                  </a:lnTo>
                  <a:lnTo>
                    <a:pt x="2380" y="4270"/>
                  </a:lnTo>
                  <a:lnTo>
                    <a:pt x="2358" y="4272"/>
                  </a:lnTo>
                  <a:lnTo>
                    <a:pt x="2358" y="4272"/>
                  </a:lnTo>
                  <a:close/>
                  <a:moveTo>
                    <a:pt x="236" y="1866"/>
                  </a:moveTo>
                  <a:lnTo>
                    <a:pt x="2358" y="3988"/>
                  </a:lnTo>
                  <a:lnTo>
                    <a:pt x="3988" y="2356"/>
                  </a:lnTo>
                  <a:lnTo>
                    <a:pt x="1866" y="236"/>
                  </a:lnTo>
                  <a:lnTo>
                    <a:pt x="236" y="236"/>
                  </a:lnTo>
                  <a:lnTo>
                    <a:pt x="236" y="1866"/>
                  </a:lnTo>
                  <a:close/>
                </a:path>
              </a:pathLst>
            </a:custGeom>
            <a:grpFill/>
            <a:ln>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15" name="Group 114">
            <a:extLst>
              <a:ext uri="{FF2B5EF4-FFF2-40B4-BE49-F238E27FC236}">
                <a16:creationId xmlns:a16="http://schemas.microsoft.com/office/drawing/2014/main" id="{90146183-1FAA-0440-B60D-31945DF971F2}"/>
              </a:ext>
            </a:extLst>
          </p:cNvPr>
          <p:cNvGrpSpPr/>
          <p:nvPr/>
        </p:nvGrpSpPr>
        <p:grpSpPr>
          <a:xfrm>
            <a:off x="335836" y="4565757"/>
            <a:ext cx="2740339" cy="1506896"/>
            <a:chOff x="345760" y="2371804"/>
            <a:chExt cx="2740339" cy="1506896"/>
          </a:xfrm>
        </p:grpSpPr>
        <p:grpSp>
          <p:nvGrpSpPr>
            <p:cNvPr id="116" name="Group 115">
              <a:extLst>
                <a:ext uri="{FF2B5EF4-FFF2-40B4-BE49-F238E27FC236}">
                  <a16:creationId xmlns:a16="http://schemas.microsoft.com/office/drawing/2014/main" id="{34B6AB91-9099-4445-A322-C35EDA63F42B}"/>
                </a:ext>
              </a:extLst>
            </p:cNvPr>
            <p:cNvGrpSpPr/>
            <p:nvPr/>
          </p:nvGrpSpPr>
          <p:grpSpPr>
            <a:xfrm>
              <a:off x="361532" y="2371804"/>
              <a:ext cx="2724567" cy="571500"/>
              <a:chOff x="360363" y="1709738"/>
              <a:chExt cx="5640385" cy="571500"/>
            </a:xfrm>
          </p:grpSpPr>
          <p:sp>
            <p:nvSpPr>
              <p:cNvPr id="127" name="Rectangle 126">
                <a:extLst>
                  <a:ext uri="{FF2B5EF4-FFF2-40B4-BE49-F238E27FC236}">
                    <a16:creationId xmlns:a16="http://schemas.microsoft.com/office/drawing/2014/main" id="{2F628C76-9E1A-5846-B28C-51F2686CE8B9}"/>
                  </a:ext>
                </a:extLst>
              </p:cNvPr>
              <p:cNvSpPr/>
              <p:nvPr/>
            </p:nvSpPr>
            <p:spPr>
              <a:xfrm>
                <a:off x="1537067" y="1709738"/>
                <a:ext cx="4463681" cy="571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91440" bIns="0" numCol="1" spcCol="0" rtlCol="0" fromWordArt="0" anchor="ctr" anchorCtr="0" forceAA="0" compatLnSpc="1">
                <a:prstTxWarp prst="textNoShape">
                  <a:avLst/>
                </a:prstTxWarp>
                <a:noAutofit/>
              </a:bodyPr>
              <a:lstStyle/>
              <a:p>
                <a:pPr fontAlgn="t"/>
                <a:r>
                  <a:rPr lang="en-US" sz="1600" b="1" cap="all" dirty="0">
                    <a:solidFill>
                      <a:schemeClr val="accent1"/>
                    </a:solidFill>
                    <a:latin typeface="Franklin Gothic Demi" panose="020B0603020102020204" pitchFamily="34" charset="0"/>
                  </a:rPr>
                  <a:t>Industry</a:t>
                </a:r>
              </a:p>
            </p:txBody>
          </p:sp>
          <p:cxnSp>
            <p:nvCxnSpPr>
              <p:cNvPr id="128" name="Straight Connector 127">
                <a:extLst>
                  <a:ext uri="{FF2B5EF4-FFF2-40B4-BE49-F238E27FC236}">
                    <a16:creationId xmlns:a16="http://schemas.microsoft.com/office/drawing/2014/main" id="{D0D869DC-3587-C74D-8553-7079E516E62A}"/>
                  </a:ext>
                </a:extLst>
              </p:cNvPr>
              <p:cNvCxnSpPr>
                <a:cxnSpLocks/>
              </p:cNvCxnSpPr>
              <p:nvPr/>
            </p:nvCxnSpPr>
            <p:spPr>
              <a:xfrm>
                <a:off x="360363" y="2281238"/>
                <a:ext cx="4050579" cy="0"/>
              </a:xfrm>
              <a:prstGeom prst="line">
                <a:avLst/>
              </a:prstGeom>
              <a:ln w="9525">
                <a:solidFill>
                  <a:schemeClr val="accent1"/>
                </a:solidFill>
                <a:tailEnd type="none"/>
              </a:ln>
            </p:spPr>
            <p:style>
              <a:lnRef idx="1">
                <a:schemeClr val="accent1"/>
              </a:lnRef>
              <a:fillRef idx="0">
                <a:schemeClr val="accent1"/>
              </a:fillRef>
              <a:effectRef idx="0">
                <a:schemeClr val="accent1"/>
              </a:effectRef>
              <a:fontRef idx="minor">
                <a:schemeClr val="tx1"/>
              </a:fontRef>
            </p:style>
          </p:cxnSp>
        </p:grpSp>
        <p:sp>
          <p:nvSpPr>
            <p:cNvPr id="117" name="Rectangle 116">
              <a:extLst>
                <a:ext uri="{FF2B5EF4-FFF2-40B4-BE49-F238E27FC236}">
                  <a16:creationId xmlns:a16="http://schemas.microsoft.com/office/drawing/2014/main" id="{E10FFFE7-1CF3-B94D-9897-0275FC227B1B}"/>
                </a:ext>
              </a:extLst>
            </p:cNvPr>
            <p:cNvSpPr/>
            <p:nvPr/>
          </p:nvSpPr>
          <p:spPr>
            <a:xfrm>
              <a:off x="359998" y="3013201"/>
              <a:ext cx="2053761" cy="865499"/>
            </a:xfrm>
            <a:prstGeom prst="rect">
              <a:avLst/>
            </a:prstGeom>
          </p:spPr>
          <p:txBody>
            <a:bodyPr lIns="0">
              <a:noAutofit/>
            </a:bodyPr>
            <a:lstStyle/>
            <a:p>
              <a:r>
                <a:rPr lang="en-US" sz="1200" dirty="0"/>
                <a:t>Designer and manufacturer of soft structured baby carriers, wraps, as well as complementary juvenile products 	</a:t>
              </a:r>
            </a:p>
          </p:txBody>
        </p:sp>
        <p:grpSp>
          <p:nvGrpSpPr>
            <p:cNvPr id="118" name="Group 117">
              <a:extLst>
                <a:ext uri="{FF2B5EF4-FFF2-40B4-BE49-F238E27FC236}">
                  <a16:creationId xmlns:a16="http://schemas.microsoft.com/office/drawing/2014/main" id="{3B4A5333-8661-294A-837A-761849CB65B8}"/>
                </a:ext>
              </a:extLst>
            </p:cNvPr>
            <p:cNvGrpSpPr/>
            <p:nvPr/>
          </p:nvGrpSpPr>
          <p:grpSpPr>
            <a:xfrm>
              <a:off x="345760" y="2460322"/>
              <a:ext cx="465779" cy="454044"/>
              <a:chOff x="-5589588" y="-1792288"/>
              <a:chExt cx="1638300" cy="1597025"/>
            </a:xfrm>
            <a:solidFill>
              <a:schemeClr val="accent2"/>
            </a:solidFill>
          </p:grpSpPr>
          <p:sp>
            <p:nvSpPr>
              <p:cNvPr id="119" name="Freeform 29">
                <a:extLst>
                  <a:ext uri="{FF2B5EF4-FFF2-40B4-BE49-F238E27FC236}">
                    <a16:creationId xmlns:a16="http://schemas.microsoft.com/office/drawing/2014/main" id="{F6B9C7E9-A71F-0341-9F8C-055CB0B2E4E4}"/>
                  </a:ext>
                </a:extLst>
              </p:cNvPr>
              <p:cNvSpPr>
                <a:spLocks noEditPoints="1"/>
              </p:cNvSpPr>
              <p:nvPr/>
            </p:nvSpPr>
            <p:spPr bwMode="auto">
              <a:xfrm>
                <a:off x="-4627563" y="-1792288"/>
                <a:ext cx="676275" cy="1597025"/>
              </a:xfrm>
              <a:custGeom>
                <a:avLst/>
                <a:gdLst>
                  <a:gd name="T0" fmla="*/ 507 w 851"/>
                  <a:gd name="T1" fmla="*/ 1130 h 2012"/>
                  <a:gd name="T2" fmla="*/ 593 w 851"/>
                  <a:gd name="T3" fmla="*/ 1191 h 2012"/>
                  <a:gd name="T4" fmla="*/ 696 w 851"/>
                  <a:gd name="T5" fmla="*/ 1198 h 2012"/>
                  <a:gd name="T6" fmla="*/ 807 w 851"/>
                  <a:gd name="T7" fmla="*/ 1130 h 2012"/>
                  <a:gd name="T8" fmla="*/ 851 w 851"/>
                  <a:gd name="T9" fmla="*/ 1006 h 2012"/>
                  <a:gd name="T10" fmla="*/ 818 w 851"/>
                  <a:gd name="T11" fmla="*/ 898 h 2012"/>
                  <a:gd name="T12" fmla="*/ 714 w 851"/>
                  <a:gd name="T13" fmla="*/ 820 h 2012"/>
                  <a:gd name="T14" fmla="*/ 609 w 851"/>
                  <a:gd name="T15" fmla="*/ 818 h 2012"/>
                  <a:gd name="T16" fmla="*/ 517 w 851"/>
                  <a:gd name="T17" fmla="*/ 872 h 2012"/>
                  <a:gd name="T18" fmla="*/ 315 w 851"/>
                  <a:gd name="T19" fmla="*/ 950 h 2012"/>
                  <a:gd name="T20" fmla="*/ 497 w 851"/>
                  <a:gd name="T21" fmla="*/ 307 h 2012"/>
                  <a:gd name="T22" fmla="*/ 580 w 851"/>
                  <a:gd name="T23" fmla="*/ 374 h 2012"/>
                  <a:gd name="T24" fmla="*/ 676 w 851"/>
                  <a:gd name="T25" fmla="*/ 389 h 2012"/>
                  <a:gd name="T26" fmla="*/ 794 w 851"/>
                  <a:gd name="T27" fmla="*/ 333 h 2012"/>
                  <a:gd name="T28" fmla="*/ 850 w 851"/>
                  <a:gd name="T29" fmla="*/ 216 h 2012"/>
                  <a:gd name="T30" fmla="*/ 828 w 851"/>
                  <a:gd name="T31" fmla="*/ 103 h 2012"/>
                  <a:gd name="T32" fmla="*/ 732 w 851"/>
                  <a:gd name="T33" fmla="*/ 16 h 2012"/>
                  <a:gd name="T34" fmla="*/ 624 w 851"/>
                  <a:gd name="T35" fmla="*/ 3 h 2012"/>
                  <a:gd name="T36" fmla="*/ 527 w 851"/>
                  <a:gd name="T37" fmla="*/ 49 h 2012"/>
                  <a:gd name="T38" fmla="*/ 470 w 851"/>
                  <a:gd name="T39" fmla="*/ 139 h 2012"/>
                  <a:gd name="T40" fmla="*/ 211 w 851"/>
                  <a:gd name="T41" fmla="*/ 164 h 2012"/>
                  <a:gd name="T42" fmla="*/ 202 w 851"/>
                  <a:gd name="T43" fmla="*/ 1063 h 2012"/>
                  <a:gd name="T44" fmla="*/ 227 w 851"/>
                  <a:gd name="T45" fmla="*/ 1864 h 2012"/>
                  <a:gd name="T46" fmla="*/ 481 w 851"/>
                  <a:gd name="T47" fmla="*/ 1903 h 2012"/>
                  <a:gd name="T48" fmla="*/ 552 w 851"/>
                  <a:gd name="T49" fmla="*/ 1981 h 2012"/>
                  <a:gd name="T50" fmla="*/ 656 w 851"/>
                  <a:gd name="T51" fmla="*/ 2012 h 2012"/>
                  <a:gd name="T52" fmla="*/ 765 w 851"/>
                  <a:gd name="T53" fmla="*/ 1979 h 2012"/>
                  <a:gd name="T54" fmla="*/ 843 w 851"/>
                  <a:gd name="T55" fmla="*/ 1875 h 2012"/>
                  <a:gd name="T56" fmla="*/ 843 w 851"/>
                  <a:gd name="T57" fmla="*/ 1760 h 2012"/>
                  <a:gd name="T58" fmla="*/ 765 w 851"/>
                  <a:gd name="T59" fmla="*/ 1656 h 2012"/>
                  <a:gd name="T60" fmla="*/ 656 w 851"/>
                  <a:gd name="T61" fmla="*/ 1623 h 2012"/>
                  <a:gd name="T62" fmla="*/ 552 w 851"/>
                  <a:gd name="T63" fmla="*/ 1653 h 2012"/>
                  <a:gd name="T64" fmla="*/ 481 w 851"/>
                  <a:gd name="T65" fmla="*/ 1733 h 2012"/>
                  <a:gd name="T66" fmla="*/ 656 w 851"/>
                  <a:gd name="T67" fmla="*/ 924 h 2012"/>
                  <a:gd name="T68" fmla="*/ 708 w 851"/>
                  <a:gd name="T69" fmla="*/ 943 h 2012"/>
                  <a:gd name="T70" fmla="*/ 737 w 851"/>
                  <a:gd name="T71" fmla="*/ 990 h 2012"/>
                  <a:gd name="T72" fmla="*/ 732 w 851"/>
                  <a:gd name="T73" fmla="*/ 1038 h 2012"/>
                  <a:gd name="T74" fmla="*/ 696 w 851"/>
                  <a:gd name="T75" fmla="*/ 1078 h 2012"/>
                  <a:gd name="T76" fmla="*/ 648 w 851"/>
                  <a:gd name="T77" fmla="*/ 1088 h 2012"/>
                  <a:gd name="T78" fmla="*/ 599 w 851"/>
                  <a:gd name="T79" fmla="*/ 1064 h 2012"/>
                  <a:gd name="T80" fmla="*/ 575 w 851"/>
                  <a:gd name="T81" fmla="*/ 1015 h 2012"/>
                  <a:gd name="T82" fmla="*/ 584 w 851"/>
                  <a:gd name="T83" fmla="*/ 967 h 2012"/>
                  <a:gd name="T84" fmla="*/ 624 w 851"/>
                  <a:gd name="T85" fmla="*/ 931 h 2012"/>
                  <a:gd name="T86" fmla="*/ 656 w 851"/>
                  <a:gd name="T87" fmla="*/ 113 h 2012"/>
                  <a:gd name="T88" fmla="*/ 708 w 851"/>
                  <a:gd name="T89" fmla="*/ 132 h 2012"/>
                  <a:gd name="T90" fmla="*/ 737 w 851"/>
                  <a:gd name="T91" fmla="*/ 179 h 2012"/>
                  <a:gd name="T92" fmla="*/ 732 w 851"/>
                  <a:gd name="T93" fmla="*/ 227 h 2012"/>
                  <a:gd name="T94" fmla="*/ 696 w 851"/>
                  <a:gd name="T95" fmla="*/ 267 h 2012"/>
                  <a:gd name="T96" fmla="*/ 648 w 851"/>
                  <a:gd name="T97" fmla="*/ 277 h 2012"/>
                  <a:gd name="T98" fmla="*/ 599 w 851"/>
                  <a:gd name="T99" fmla="*/ 253 h 2012"/>
                  <a:gd name="T100" fmla="*/ 575 w 851"/>
                  <a:gd name="T101" fmla="*/ 204 h 2012"/>
                  <a:gd name="T102" fmla="*/ 584 w 851"/>
                  <a:gd name="T103" fmla="*/ 156 h 2012"/>
                  <a:gd name="T104" fmla="*/ 624 w 851"/>
                  <a:gd name="T105" fmla="*/ 120 h 2012"/>
                  <a:gd name="T106" fmla="*/ 656 w 851"/>
                  <a:gd name="T107" fmla="*/ 1736 h 2012"/>
                  <a:gd name="T108" fmla="*/ 708 w 851"/>
                  <a:gd name="T109" fmla="*/ 1754 h 2012"/>
                  <a:gd name="T110" fmla="*/ 737 w 851"/>
                  <a:gd name="T111" fmla="*/ 1801 h 2012"/>
                  <a:gd name="T112" fmla="*/ 732 w 851"/>
                  <a:gd name="T113" fmla="*/ 1849 h 2012"/>
                  <a:gd name="T114" fmla="*/ 696 w 851"/>
                  <a:gd name="T115" fmla="*/ 1890 h 2012"/>
                  <a:gd name="T116" fmla="*/ 648 w 851"/>
                  <a:gd name="T117" fmla="*/ 1899 h 2012"/>
                  <a:gd name="T118" fmla="*/ 599 w 851"/>
                  <a:gd name="T119" fmla="*/ 1875 h 2012"/>
                  <a:gd name="T120" fmla="*/ 575 w 851"/>
                  <a:gd name="T121" fmla="*/ 1826 h 2012"/>
                  <a:gd name="T122" fmla="*/ 584 w 851"/>
                  <a:gd name="T123" fmla="*/ 1778 h 2012"/>
                  <a:gd name="T124" fmla="*/ 624 w 851"/>
                  <a:gd name="T125" fmla="*/ 1742 h 2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51" h="2012">
                    <a:moveTo>
                      <a:pt x="470" y="1063"/>
                    </a:moveTo>
                    <a:lnTo>
                      <a:pt x="470" y="1063"/>
                    </a:lnTo>
                    <a:lnTo>
                      <a:pt x="475" y="1078"/>
                    </a:lnTo>
                    <a:lnTo>
                      <a:pt x="481" y="1092"/>
                    </a:lnTo>
                    <a:lnTo>
                      <a:pt x="488" y="1105"/>
                    </a:lnTo>
                    <a:lnTo>
                      <a:pt x="497" y="1118"/>
                    </a:lnTo>
                    <a:lnTo>
                      <a:pt x="507" y="1130"/>
                    </a:lnTo>
                    <a:lnTo>
                      <a:pt x="517" y="1142"/>
                    </a:lnTo>
                    <a:lnTo>
                      <a:pt x="527" y="1152"/>
                    </a:lnTo>
                    <a:lnTo>
                      <a:pt x="540" y="1162"/>
                    </a:lnTo>
                    <a:lnTo>
                      <a:pt x="552" y="1170"/>
                    </a:lnTo>
                    <a:lnTo>
                      <a:pt x="565" y="1178"/>
                    </a:lnTo>
                    <a:lnTo>
                      <a:pt x="580" y="1185"/>
                    </a:lnTo>
                    <a:lnTo>
                      <a:pt x="593" y="1191"/>
                    </a:lnTo>
                    <a:lnTo>
                      <a:pt x="609" y="1196"/>
                    </a:lnTo>
                    <a:lnTo>
                      <a:pt x="624" y="1199"/>
                    </a:lnTo>
                    <a:lnTo>
                      <a:pt x="640" y="1200"/>
                    </a:lnTo>
                    <a:lnTo>
                      <a:pt x="656" y="1201"/>
                    </a:lnTo>
                    <a:lnTo>
                      <a:pt x="656" y="1201"/>
                    </a:lnTo>
                    <a:lnTo>
                      <a:pt x="676" y="1200"/>
                    </a:lnTo>
                    <a:lnTo>
                      <a:pt x="696" y="1198"/>
                    </a:lnTo>
                    <a:lnTo>
                      <a:pt x="714" y="1192"/>
                    </a:lnTo>
                    <a:lnTo>
                      <a:pt x="732" y="1186"/>
                    </a:lnTo>
                    <a:lnTo>
                      <a:pt x="750" y="1177"/>
                    </a:lnTo>
                    <a:lnTo>
                      <a:pt x="765" y="1168"/>
                    </a:lnTo>
                    <a:lnTo>
                      <a:pt x="780" y="1157"/>
                    </a:lnTo>
                    <a:lnTo>
                      <a:pt x="794" y="1144"/>
                    </a:lnTo>
                    <a:lnTo>
                      <a:pt x="807" y="1130"/>
                    </a:lnTo>
                    <a:lnTo>
                      <a:pt x="818" y="1116"/>
                    </a:lnTo>
                    <a:lnTo>
                      <a:pt x="828" y="1100"/>
                    </a:lnTo>
                    <a:lnTo>
                      <a:pt x="836" y="1083"/>
                    </a:lnTo>
                    <a:lnTo>
                      <a:pt x="843" y="1064"/>
                    </a:lnTo>
                    <a:lnTo>
                      <a:pt x="848" y="1046"/>
                    </a:lnTo>
                    <a:lnTo>
                      <a:pt x="850" y="1027"/>
                    </a:lnTo>
                    <a:lnTo>
                      <a:pt x="851" y="1006"/>
                    </a:lnTo>
                    <a:lnTo>
                      <a:pt x="851" y="1006"/>
                    </a:lnTo>
                    <a:lnTo>
                      <a:pt x="850" y="987"/>
                    </a:lnTo>
                    <a:lnTo>
                      <a:pt x="848" y="967"/>
                    </a:lnTo>
                    <a:lnTo>
                      <a:pt x="843" y="949"/>
                    </a:lnTo>
                    <a:lnTo>
                      <a:pt x="836" y="931"/>
                    </a:lnTo>
                    <a:lnTo>
                      <a:pt x="828" y="914"/>
                    </a:lnTo>
                    <a:lnTo>
                      <a:pt x="818" y="898"/>
                    </a:lnTo>
                    <a:lnTo>
                      <a:pt x="807" y="883"/>
                    </a:lnTo>
                    <a:lnTo>
                      <a:pt x="794" y="869"/>
                    </a:lnTo>
                    <a:lnTo>
                      <a:pt x="780" y="857"/>
                    </a:lnTo>
                    <a:lnTo>
                      <a:pt x="765" y="845"/>
                    </a:lnTo>
                    <a:lnTo>
                      <a:pt x="750" y="835"/>
                    </a:lnTo>
                    <a:lnTo>
                      <a:pt x="732" y="827"/>
                    </a:lnTo>
                    <a:lnTo>
                      <a:pt x="714" y="820"/>
                    </a:lnTo>
                    <a:lnTo>
                      <a:pt x="696" y="816"/>
                    </a:lnTo>
                    <a:lnTo>
                      <a:pt x="676" y="812"/>
                    </a:lnTo>
                    <a:lnTo>
                      <a:pt x="656" y="811"/>
                    </a:lnTo>
                    <a:lnTo>
                      <a:pt x="656" y="811"/>
                    </a:lnTo>
                    <a:lnTo>
                      <a:pt x="640" y="812"/>
                    </a:lnTo>
                    <a:lnTo>
                      <a:pt x="624" y="814"/>
                    </a:lnTo>
                    <a:lnTo>
                      <a:pt x="609" y="818"/>
                    </a:lnTo>
                    <a:lnTo>
                      <a:pt x="593" y="822"/>
                    </a:lnTo>
                    <a:lnTo>
                      <a:pt x="580" y="827"/>
                    </a:lnTo>
                    <a:lnTo>
                      <a:pt x="565" y="834"/>
                    </a:lnTo>
                    <a:lnTo>
                      <a:pt x="552" y="842"/>
                    </a:lnTo>
                    <a:lnTo>
                      <a:pt x="540" y="851"/>
                    </a:lnTo>
                    <a:lnTo>
                      <a:pt x="527" y="860"/>
                    </a:lnTo>
                    <a:lnTo>
                      <a:pt x="517" y="872"/>
                    </a:lnTo>
                    <a:lnTo>
                      <a:pt x="507" y="883"/>
                    </a:lnTo>
                    <a:lnTo>
                      <a:pt x="497" y="894"/>
                    </a:lnTo>
                    <a:lnTo>
                      <a:pt x="488" y="908"/>
                    </a:lnTo>
                    <a:lnTo>
                      <a:pt x="481" y="921"/>
                    </a:lnTo>
                    <a:lnTo>
                      <a:pt x="475" y="935"/>
                    </a:lnTo>
                    <a:lnTo>
                      <a:pt x="470" y="950"/>
                    </a:lnTo>
                    <a:lnTo>
                      <a:pt x="315" y="950"/>
                    </a:lnTo>
                    <a:lnTo>
                      <a:pt x="315" y="252"/>
                    </a:lnTo>
                    <a:lnTo>
                      <a:pt x="470" y="252"/>
                    </a:lnTo>
                    <a:lnTo>
                      <a:pt x="470" y="252"/>
                    </a:lnTo>
                    <a:lnTo>
                      <a:pt x="475" y="267"/>
                    </a:lnTo>
                    <a:lnTo>
                      <a:pt x="481" y="281"/>
                    </a:lnTo>
                    <a:lnTo>
                      <a:pt x="488" y="294"/>
                    </a:lnTo>
                    <a:lnTo>
                      <a:pt x="497" y="307"/>
                    </a:lnTo>
                    <a:lnTo>
                      <a:pt x="507" y="319"/>
                    </a:lnTo>
                    <a:lnTo>
                      <a:pt x="517" y="331"/>
                    </a:lnTo>
                    <a:lnTo>
                      <a:pt x="527" y="341"/>
                    </a:lnTo>
                    <a:lnTo>
                      <a:pt x="540" y="351"/>
                    </a:lnTo>
                    <a:lnTo>
                      <a:pt x="552" y="359"/>
                    </a:lnTo>
                    <a:lnTo>
                      <a:pt x="565" y="367"/>
                    </a:lnTo>
                    <a:lnTo>
                      <a:pt x="580" y="374"/>
                    </a:lnTo>
                    <a:lnTo>
                      <a:pt x="593" y="380"/>
                    </a:lnTo>
                    <a:lnTo>
                      <a:pt x="609" y="384"/>
                    </a:lnTo>
                    <a:lnTo>
                      <a:pt x="624" y="388"/>
                    </a:lnTo>
                    <a:lnTo>
                      <a:pt x="640" y="389"/>
                    </a:lnTo>
                    <a:lnTo>
                      <a:pt x="656" y="390"/>
                    </a:lnTo>
                    <a:lnTo>
                      <a:pt x="656" y="390"/>
                    </a:lnTo>
                    <a:lnTo>
                      <a:pt x="676" y="389"/>
                    </a:lnTo>
                    <a:lnTo>
                      <a:pt x="696" y="387"/>
                    </a:lnTo>
                    <a:lnTo>
                      <a:pt x="714" y="381"/>
                    </a:lnTo>
                    <a:lnTo>
                      <a:pt x="732" y="375"/>
                    </a:lnTo>
                    <a:lnTo>
                      <a:pt x="750" y="366"/>
                    </a:lnTo>
                    <a:lnTo>
                      <a:pt x="765" y="357"/>
                    </a:lnTo>
                    <a:lnTo>
                      <a:pt x="780" y="346"/>
                    </a:lnTo>
                    <a:lnTo>
                      <a:pt x="794" y="333"/>
                    </a:lnTo>
                    <a:lnTo>
                      <a:pt x="807" y="319"/>
                    </a:lnTo>
                    <a:lnTo>
                      <a:pt x="818" y="305"/>
                    </a:lnTo>
                    <a:lnTo>
                      <a:pt x="828" y="289"/>
                    </a:lnTo>
                    <a:lnTo>
                      <a:pt x="836" y="271"/>
                    </a:lnTo>
                    <a:lnTo>
                      <a:pt x="843" y="253"/>
                    </a:lnTo>
                    <a:lnTo>
                      <a:pt x="848" y="235"/>
                    </a:lnTo>
                    <a:lnTo>
                      <a:pt x="850" y="216"/>
                    </a:lnTo>
                    <a:lnTo>
                      <a:pt x="851" y="195"/>
                    </a:lnTo>
                    <a:lnTo>
                      <a:pt x="851" y="195"/>
                    </a:lnTo>
                    <a:lnTo>
                      <a:pt x="850" y="176"/>
                    </a:lnTo>
                    <a:lnTo>
                      <a:pt x="848" y="156"/>
                    </a:lnTo>
                    <a:lnTo>
                      <a:pt x="843" y="137"/>
                    </a:lnTo>
                    <a:lnTo>
                      <a:pt x="836" y="120"/>
                    </a:lnTo>
                    <a:lnTo>
                      <a:pt x="828" y="103"/>
                    </a:lnTo>
                    <a:lnTo>
                      <a:pt x="818" y="87"/>
                    </a:lnTo>
                    <a:lnTo>
                      <a:pt x="807" y="72"/>
                    </a:lnTo>
                    <a:lnTo>
                      <a:pt x="794" y="57"/>
                    </a:lnTo>
                    <a:lnTo>
                      <a:pt x="780" y="44"/>
                    </a:lnTo>
                    <a:lnTo>
                      <a:pt x="765" y="34"/>
                    </a:lnTo>
                    <a:lnTo>
                      <a:pt x="750" y="24"/>
                    </a:lnTo>
                    <a:lnTo>
                      <a:pt x="732" y="16"/>
                    </a:lnTo>
                    <a:lnTo>
                      <a:pt x="714" y="9"/>
                    </a:lnTo>
                    <a:lnTo>
                      <a:pt x="696" y="5"/>
                    </a:lnTo>
                    <a:lnTo>
                      <a:pt x="676" y="1"/>
                    </a:lnTo>
                    <a:lnTo>
                      <a:pt x="656" y="0"/>
                    </a:lnTo>
                    <a:lnTo>
                      <a:pt x="656" y="0"/>
                    </a:lnTo>
                    <a:lnTo>
                      <a:pt x="640" y="1"/>
                    </a:lnTo>
                    <a:lnTo>
                      <a:pt x="624" y="3"/>
                    </a:lnTo>
                    <a:lnTo>
                      <a:pt x="609" y="7"/>
                    </a:lnTo>
                    <a:lnTo>
                      <a:pt x="593" y="10"/>
                    </a:lnTo>
                    <a:lnTo>
                      <a:pt x="580" y="16"/>
                    </a:lnTo>
                    <a:lnTo>
                      <a:pt x="565" y="23"/>
                    </a:lnTo>
                    <a:lnTo>
                      <a:pt x="552" y="31"/>
                    </a:lnTo>
                    <a:lnTo>
                      <a:pt x="540" y="40"/>
                    </a:lnTo>
                    <a:lnTo>
                      <a:pt x="527" y="49"/>
                    </a:lnTo>
                    <a:lnTo>
                      <a:pt x="517" y="60"/>
                    </a:lnTo>
                    <a:lnTo>
                      <a:pt x="507" y="72"/>
                    </a:lnTo>
                    <a:lnTo>
                      <a:pt x="497" y="83"/>
                    </a:lnTo>
                    <a:lnTo>
                      <a:pt x="488" y="96"/>
                    </a:lnTo>
                    <a:lnTo>
                      <a:pt x="481" y="110"/>
                    </a:lnTo>
                    <a:lnTo>
                      <a:pt x="475" y="124"/>
                    </a:lnTo>
                    <a:lnTo>
                      <a:pt x="470" y="139"/>
                    </a:lnTo>
                    <a:lnTo>
                      <a:pt x="258" y="139"/>
                    </a:lnTo>
                    <a:lnTo>
                      <a:pt x="258" y="139"/>
                    </a:lnTo>
                    <a:lnTo>
                      <a:pt x="246" y="140"/>
                    </a:lnTo>
                    <a:lnTo>
                      <a:pt x="236" y="144"/>
                    </a:lnTo>
                    <a:lnTo>
                      <a:pt x="227" y="148"/>
                    </a:lnTo>
                    <a:lnTo>
                      <a:pt x="218" y="155"/>
                    </a:lnTo>
                    <a:lnTo>
                      <a:pt x="211" y="164"/>
                    </a:lnTo>
                    <a:lnTo>
                      <a:pt x="207" y="173"/>
                    </a:lnTo>
                    <a:lnTo>
                      <a:pt x="203" y="184"/>
                    </a:lnTo>
                    <a:lnTo>
                      <a:pt x="202" y="195"/>
                    </a:lnTo>
                    <a:lnTo>
                      <a:pt x="202" y="950"/>
                    </a:lnTo>
                    <a:lnTo>
                      <a:pt x="0" y="950"/>
                    </a:lnTo>
                    <a:lnTo>
                      <a:pt x="0" y="1063"/>
                    </a:lnTo>
                    <a:lnTo>
                      <a:pt x="202" y="1063"/>
                    </a:lnTo>
                    <a:lnTo>
                      <a:pt x="202" y="1817"/>
                    </a:lnTo>
                    <a:lnTo>
                      <a:pt x="202" y="1817"/>
                    </a:lnTo>
                    <a:lnTo>
                      <a:pt x="203" y="1829"/>
                    </a:lnTo>
                    <a:lnTo>
                      <a:pt x="207" y="1840"/>
                    </a:lnTo>
                    <a:lnTo>
                      <a:pt x="211" y="1849"/>
                    </a:lnTo>
                    <a:lnTo>
                      <a:pt x="218" y="1857"/>
                    </a:lnTo>
                    <a:lnTo>
                      <a:pt x="227" y="1864"/>
                    </a:lnTo>
                    <a:lnTo>
                      <a:pt x="236" y="1870"/>
                    </a:lnTo>
                    <a:lnTo>
                      <a:pt x="246" y="1873"/>
                    </a:lnTo>
                    <a:lnTo>
                      <a:pt x="258" y="1874"/>
                    </a:lnTo>
                    <a:lnTo>
                      <a:pt x="470" y="1874"/>
                    </a:lnTo>
                    <a:lnTo>
                      <a:pt x="470" y="1874"/>
                    </a:lnTo>
                    <a:lnTo>
                      <a:pt x="475" y="1889"/>
                    </a:lnTo>
                    <a:lnTo>
                      <a:pt x="481" y="1903"/>
                    </a:lnTo>
                    <a:lnTo>
                      <a:pt x="488" y="1916"/>
                    </a:lnTo>
                    <a:lnTo>
                      <a:pt x="497" y="1929"/>
                    </a:lnTo>
                    <a:lnTo>
                      <a:pt x="507" y="1942"/>
                    </a:lnTo>
                    <a:lnTo>
                      <a:pt x="517" y="1953"/>
                    </a:lnTo>
                    <a:lnTo>
                      <a:pt x="527" y="1963"/>
                    </a:lnTo>
                    <a:lnTo>
                      <a:pt x="540" y="1973"/>
                    </a:lnTo>
                    <a:lnTo>
                      <a:pt x="552" y="1981"/>
                    </a:lnTo>
                    <a:lnTo>
                      <a:pt x="565" y="1989"/>
                    </a:lnTo>
                    <a:lnTo>
                      <a:pt x="580" y="1996"/>
                    </a:lnTo>
                    <a:lnTo>
                      <a:pt x="593" y="2002"/>
                    </a:lnTo>
                    <a:lnTo>
                      <a:pt x="609" y="2007"/>
                    </a:lnTo>
                    <a:lnTo>
                      <a:pt x="624" y="2010"/>
                    </a:lnTo>
                    <a:lnTo>
                      <a:pt x="640" y="2012"/>
                    </a:lnTo>
                    <a:lnTo>
                      <a:pt x="656" y="2012"/>
                    </a:lnTo>
                    <a:lnTo>
                      <a:pt x="656" y="2012"/>
                    </a:lnTo>
                    <a:lnTo>
                      <a:pt x="676" y="2011"/>
                    </a:lnTo>
                    <a:lnTo>
                      <a:pt x="696" y="2009"/>
                    </a:lnTo>
                    <a:lnTo>
                      <a:pt x="714" y="2003"/>
                    </a:lnTo>
                    <a:lnTo>
                      <a:pt x="732" y="1997"/>
                    </a:lnTo>
                    <a:lnTo>
                      <a:pt x="750" y="1989"/>
                    </a:lnTo>
                    <a:lnTo>
                      <a:pt x="765" y="1979"/>
                    </a:lnTo>
                    <a:lnTo>
                      <a:pt x="780" y="1968"/>
                    </a:lnTo>
                    <a:lnTo>
                      <a:pt x="794" y="1955"/>
                    </a:lnTo>
                    <a:lnTo>
                      <a:pt x="807" y="1942"/>
                    </a:lnTo>
                    <a:lnTo>
                      <a:pt x="818" y="1927"/>
                    </a:lnTo>
                    <a:lnTo>
                      <a:pt x="828" y="1911"/>
                    </a:lnTo>
                    <a:lnTo>
                      <a:pt x="836" y="1894"/>
                    </a:lnTo>
                    <a:lnTo>
                      <a:pt x="843" y="1875"/>
                    </a:lnTo>
                    <a:lnTo>
                      <a:pt x="848" y="1857"/>
                    </a:lnTo>
                    <a:lnTo>
                      <a:pt x="850" y="1838"/>
                    </a:lnTo>
                    <a:lnTo>
                      <a:pt x="851" y="1817"/>
                    </a:lnTo>
                    <a:lnTo>
                      <a:pt x="851" y="1817"/>
                    </a:lnTo>
                    <a:lnTo>
                      <a:pt x="850" y="1798"/>
                    </a:lnTo>
                    <a:lnTo>
                      <a:pt x="848" y="1778"/>
                    </a:lnTo>
                    <a:lnTo>
                      <a:pt x="843" y="1760"/>
                    </a:lnTo>
                    <a:lnTo>
                      <a:pt x="836" y="1742"/>
                    </a:lnTo>
                    <a:lnTo>
                      <a:pt x="828" y="1725"/>
                    </a:lnTo>
                    <a:lnTo>
                      <a:pt x="818" y="1709"/>
                    </a:lnTo>
                    <a:lnTo>
                      <a:pt x="807" y="1694"/>
                    </a:lnTo>
                    <a:lnTo>
                      <a:pt x="794" y="1680"/>
                    </a:lnTo>
                    <a:lnTo>
                      <a:pt x="780" y="1668"/>
                    </a:lnTo>
                    <a:lnTo>
                      <a:pt x="765" y="1656"/>
                    </a:lnTo>
                    <a:lnTo>
                      <a:pt x="750" y="1646"/>
                    </a:lnTo>
                    <a:lnTo>
                      <a:pt x="732" y="1638"/>
                    </a:lnTo>
                    <a:lnTo>
                      <a:pt x="714" y="1631"/>
                    </a:lnTo>
                    <a:lnTo>
                      <a:pt x="696" y="1627"/>
                    </a:lnTo>
                    <a:lnTo>
                      <a:pt x="676" y="1623"/>
                    </a:lnTo>
                    <a:lnTo>
                      <a:pt x="656" y="1623"/>
                    </a:lnTo>
                    <a:lnTo>
                      <a:pt x="656" y="1623"/>
                    </a:lnTo>
                    <a:lnTo>
                      <a:pt x="640" y="1623"/>
                    </a:lnTo>
                    <a:lnTo>
                      <a:pt x="624" y="1626"/>
                    </a:lnTo>
                    <a:lnTo>
                      <a:pt x="609" y="1629"/>
                    </a:lnTo>
                    <a:lnTo>
                      <a:pt x="593" y="1634"/>
                    </a:lnTo>
                    <a:lnTo>
                      <a:pt x="580" y="1639"/>
                    </a:lnTo>
                    <a:lnTo>
                      <a:pt x="565" y="1645"/>
                    </a:lnTo>
                    <a:lnTo>
                      <a:pt x="552" y="1653"/>
                    </a:lnTo>
                    <a:lnTo>
                      <a:pt x="540" y="1662"/>
                    </a:lnTo>
                    <a:lnTo>
                      <a:pt x="527" y="1671"/>
                    </a:lnTo>
                    <a:lnTo>
                      <a:pt x="517" y="1683"/>
                    </a:lnTo>
                    <a:lnTo>
                      <a:pt x="507" y="1694"/>
                    </a:lnTo>
                    <a:lnTo>
                      <a:pt x="497" y="1705"/>
                    </a:lnTo>
                    <a:lnTo>
                      <a:pt x="488" y="1719"/>
                    </a:lnTo>
                    <a:lnTo>
                      <a:pt x="481" y="1733"/>
                    </a:lnTo>
                    <a:lnTo>
                      <a:pt x="475" y="1746"/>
                    </a:lnTo>
                    <a:lnTo>
                      <a:pt x="470" y="1761"/>
                    </a:lnTo>
                    <a:lnTo>
                      <a:pt x="315" y="1761"/>
                    </a:lnTo>
                    <a:lnTo>
                      <a:pt x="315" y="1063"/>
                    </a:lnTo>
                    <a:lnTo>
                      <a:pt x="470" y="1063"/>
                    </a:lnTo>
                    <a:close/>
                    <a:moveTo>
                      <a:pt x="656" y="924"/>
                    </a:moveTo>
                    <a:lnTo>
                      <a:pt x="656" y="924"/>
                    </a:lnTo>
                    <a:lnTo>
                      <a:pt x="665" y="925"/>
                    </a:lnTo>
                    <a:lnTo>
                      <a:pt x="673" y="926"/>
                    </a:lnTo>
                    <a:lnTo>
                      <a:pt x="681" y="929"/>
                    </a:lnTo>
                    <a:lnTo>
                      <a:pt x="688" y="931"/>
                    </a:lnTo>
                    <a:lnTo>
                      <a:pt x="696" y="934"/>
                    </a:lnTo>
                    <a:lnTo>
                      <a:pt x="703" y="939"/>
                    </a:lnTo>
                    <a:lnTo>
                      <a:pt x="708" y="943"/>
                    </a:lnTo>
                    <a:lnTo>
                      <a:pt x="714" y="949"/>
                    </a:lnTo>
                    <a:lnTo>
                      <a:pt x="720" y="955"/>
                    </a:lnTo>
                    <a:lnTo>
                      <a:pt x="724" y="961"/>
                    </a:lnTo>
                    <a:lnTo>
                      <a:pt x="729" y="967"/>
                    </a:lnTo>
                    <a:lnTo>
                      <a:pt x="732" y="974"/>
                    </a:lnTo>
                    <a:lnTo>
                      <a:pt x="735" y="982"/>
                    </a:lnTo>
                    <a:lnTo>
                      <a:pt x="737" y="990"/>
                    </a:lnTo>
                    <a:lnTo>
                      <a:pt x="738" y="998"/>
                    </a:lnTo>
                    <a:lnTo>
                      <a:pt x="738" y="1006"/>
                    </a:lnTo>
                    <a:lnTo>
                      <a:pt x="738" y="1006"/>
                    </a:lnTo>
                    <a:lnTo>
                      <a:pt x="738" y="1015"/>
                    </a:lnTo>
                    <a:lnTo>
                      <a:pt x="737" y="1023"/>
                    </a:lnTo>
                    <a:lnTo>
                      <a:pt x="735" y="1031"/>
                    </a:lnTo>
                    <a:lnTo>
                      <a:pt x="732" y="1038"/>
                    </a:lnTo>
                    <a:lnTo>
                      <a:pt x="729" y="1045"/>
                    </a:lnTo>
                    <a:lnTo>
                      <a:pt x="724" y="1052"/>
                    </a:lnTo>
                    <a:lnTo>
                      <a:pt x="720" y="1059"/>
                    </a:lnTo>
                    <a:lnTo>
                      <a:pt x="714" y="1064"/>
                    </a:lnTo>
                    <a:lnTo>
                      <a:pt x="708" y="1070"/>
                    </a:lnTo>
                    <a:lnTo>
                      <a:pt x="703" y="1075"/>
                    </a:lnTo>
                    <a:lnTo>
                      <a:pt x="696" y="1078"/>
                    </a:lnTo>
                    <a:lnTo>
                      <a:pt x="688" y="1081"/>
                    </a:lnTo>
                    <a:lnTo>
                      <a:pt x="681" y="1085"/>
                    </a:lnTo>
                    <a:lnTo>
                      <a:pt x="673" y="1087"/>
                    </a:lnTo>
                    <a:lnTo>
                      <a:pt x="665" y="1088"/>
                    </a:lnTo>
                    <a:lnTo>
                      <a:pt x="656" y="1088"/>
                    </a:lnTo>
                    <a:lnTo>
                      <a:pt x="656" y="1088"/>
                    </a:lnTo>
                    <a:lnTo>
                      <a:pt x="648" y="1088"/>
                    </a:lnTo>
                    <a:lnTo>
                      <a:pt x="640" y="1087"/>
                    </a:lnTo>
                    <a:lnTo>
                      <a:pt x="632" y="1085"/>
                    </a:lnTo>
                    <a:lnTo>
                      <a:pt x="624" y="1081"/>
                    </a:lnTo>
                    <a:lnTo>
                      <a:pt x="617" y="1078"/>
                    </a:lnTo>
                    <a:lnTo>
                      <a:pt x="610" y="1075"/>
                    </a:lnTo>
                    <a:lnTo>
                      <a:pt x="605" y="1070"/>
                    </a:lnTo>
                    <a:lnTo>
                      <a:pt x="599" y="1064"/>
                    </a:lnTo>
                    <a:lnTo>
                      <a:pt x="593" y="1059"/>
                    </a:lnTo>
                    <a:lnTo>
                      <a:pt x="589" y="1052"/>
                    </a:lnTo>
                    <a:lnTo>
                      <a:pt x="584" y="1045"/>
                    </a:lnTo>
                    <a:lnTo>
                      <a:pt x="581" y="1038"/>
                    </a:lnTo>
                    <a:lnTo>
                      <a:pt x="578" y="1031"/>
                    </a:lnTo>
                    <a:lnTo>
                      <a:pt x="576" y="1023"/>
                    </a:lnTo>
                    <a:lnTo>
                      <a:pt x="575" y="1015"/>
                    </a:lnTo>
                    <a:lnTo>
                      <a:pt x="575" y="1006"/>
                    </a:lnTo>
                    <a:lnTo>
                      <a:pt x="575" y="1006"/>
                    </a:lnTo>
                    <a:lnTo>
                      <a:pt x="575" y="998"/>
                    </a:lnTo>
                    <a:lnTo>
                      <a:pt x="576" y="990"/>
                    </a:lnTo>
                    <a:lnTo>
                      <a:pt x="578" y="982"/>
                    </a:lnTo>
                    <a:lnTo>
                      <a:pt x="581" y="974"/>
                    </a:lnTo>
                    <a:lnTo>
                      <a:pt x="584" y="967"/>
                    </a:lnTo>
                    <a:lnTo>
                      <a:pt x="589" y="961"/>
                    </a:lnTo>
                    <a:lnTo>
                      <a:pt x="593" y="955"/>
                    </a:lnTo>
                    <a:lnTo>
                      <a:pt x="599" y="949"/>
                    </a:lnTo>
                    <a:lnTo>
                      <a:pt x="605" y="943"/>
                    </a:lnTo>
                    <a:lnTo>
                      <a:pt x="610" y="939"/>
                    </a:lnTo>
                    <a:lnTo>
                      <a:pt x="617" y="934"/>
                    </a:lnTo>
                    <a:lnTo>
                      <a:pt x="624" y="931"/>
                    </a:lnTo>
                    <a:lnTo>
                      <a:pt x="632" y="929"/>
                    </a:lnTo>
                    <a:lnTo>
                      <a:pt x="640" y="926"/>
                    </a:lnTo>
                    <a:lnTo>
                      <a:pt x="648" y="925"/>
                    </a:lnTo>
                    <a:lnTo>
                      <a:pt x="656" y="924"/>
                    </a:lnTo>
                    <a:lnTo>
                      <a:pt x="656" y="924"/>
                    </a:lnTo>
                    <a:close/>
                    <a:moveTo>
                      <a:pt x="656" y="113"/>
                    </a:moveTo>
                    <a:lnTo>
                      <a:pt x="656" y="113"/>
                    </a:lnTo>
                    <a:lnTo>
                      <a:pt x="665" y="114"/>
                    </a:lnTo>
                    <a:lnTo>
                      <a:pt x="673" y="115"/>
                    </a:lnTo>
                    <a:lnTo>
                      <a:pt x="681" y="117"/>
                    </a:lnTo>
                    <a:lnTo>
                      <a:pt x="688" y="120"/>
                    </a:lnTo>
                    <a:lnTo>
                      <a:pt x="696" y="123"/>
                    </a:lnTo>
                    <a:lnTo>
                      <a:pt x="703" y="128"/>
                    </a:lnTo>
                    <a:lnTo>
                      <a:pt x="708" y="132"/>
                    </a:lnTo>
                    <a:lnTo>
                      <a:pt x="714" y="137"/>
                    </a:lnTo>
                    <a:lnTo>
                      <a:pt x="720" y="144"/>
                    </a:lnTo>
                    <a:lnTo>
                      <a:pt x="724" y="149"/>
                    </a:lnTo>
                    <a:lnTo>
                      <a:pt x="729" y="156"/>
                    </a:lnTo>
                    <a:lnTo>
                      <a:pt x="732" y="163"/>
                    </a:lnTo>
                    <a:lnTo>
                      <a:pt x="735" y="171"/>
                    </a:lnTo>
                    <a:lnTo>
                      <a:pt x="737" y="179"/>
                    </a:lnTo>
                    <a:lnTo>
                      <a:pt x="738" y="187"/>
                    </a:lnTo>
                    <a:lnTo>
                      <a:pt x="738" y="195"/>
                    </a:lnTo>
                    <a:lnTo>
                      <a:pt x="738" y="195"/>
                    </a:lnTo>
                    <a:lnTo>
                      <a:pt x="738" y="204"/>
                    </a:lnTo>
                    <a:lnTo>
                      <a:pt x="737" y="212"/>
                    </a:lnTo>
                    <a:lnTo>
                      <a:pt x="735" y="220"/>
                    </a:lnTo>
                    <a:lnTo>
                      <a:pt x="732" y="227"/>
                    </a:lnTo>
                    <a:lnTo>
                      <a:pt x="729" y="234"/>
                    </a:lnTo>
                    <a:lnTo>
                      <a:pt x="724" y="241"/>
                    </a:lnTo>
                    <a:lnTo>
                      <a:pt x="720" y="248"/>
                    </a:lnTo>
                    <a:lnTo>
                      <a:pt x="714" y="253"/>
                    </a:lnTo>
                    <a:lnTo>
                      <a:pt x="708" y="259"/>
                    </a:lnTo>
                    <a:lnTo>
                      <a:pt x="703" y="264"/>
                    </a:lnTo>
                    <a:lnTo>
                      <a:pt x="696" y="267"/>
                    </a:lnTo>
                    <a:lnTo>
                      <a:pt x="688" y="270"/>
                    </a:lnTo>
                    <a:lnTo>
                      <a:pt x="681" y="274"/>
                    </a:lnTo>
                    <a:lnTo>
                      <a:pt x="673" y="276"/>
                    </a:lnTo>
                    <a:lnTo>
                      <a:pt x="665" y="277"/>
                    </a:lnTo>
                    <a:lnTo>
                      <a:pt x="656" y="277"/>
                    </a:lnTo>
                    <a:lnTo>
                      <a:pt x="656" y="277"/>
                    </a:lnTo>
                    <a:lnTo>
                      <a:pt x="648" y="277"/>
                    </a:lnTo>
                    <a:lnTo>
                      <a:pt x="640" y="276"/>
                    </a:lnTo>
                    <a:lnTo>
                      <a:pt x="632" y="274"/>
                    </a:lnTo>
                    <a:lnTo>
                      <a:pt x="624" y="270"/>
                    </a:lnTo>
                    <a:lnTo>
                      <a:pt x="617" y="267"/>
                    </a:lnTo>
                    <a:lnTo>
                      <a:pt x="610" y="264"/>
                    </a:lnTo>
                    <a:lnTo>
                      <a:pt x="605" y="259"/>
                    </a:lnTo>
                    <a:lnTo>
                      <a:pt x="599" y="253"/>
                    </a:lnTo>
                    <a:lnTo>
                      <a:pt x="593" y="248"/>
                    </a:lnTo>
                    <a:lnTo>
                      <a:pt x="589" y="241"/>
                    </a:lnTo>
                    <a:lnTo>
                      <a:pt x="584" y="234"/>
                    </a:lnTo>
                    <a:lnTo>
                      <a:pt x="581" y="227"/>
                    </a:lnTo>
                    <a:lnTo>
                      <a:pt x="578" y="220"/>
                    </a:lnTo>
                    <a:lnTo>
                      <a:pt x="576" y="212"/>
                    </a:lnTo>
                    <a:lnTo>
                      <a:pt x="575" y="204"/>
                    </a:lnTo>
                    <a:lnTo>
                      <a:pt x="575" y="195"/>
                    </a:lnTo>
                    <a:lnTo>
                      <a:pt x="575" y="195"/>
                    </a:lnTo>
                    <a:lnTo>
                      <a:pt x="575" y="187"/>
                    </a:lnTo>
                    <a:lnTo>
                      <a:pt x="576" y="179"/>
                    </a:lnTo>
                    <a:lnTo>
                      <a:pt x="578" y="171"/>
                    </a:lnTo>
                    <a:lnTo>
                      <a:pt x="581" y="163"/>
                    </a:lnTo>
                    <a:lnTo>
                      <a:pt x="584" y="156"/>
                    </a:lnTo>
                    <a:lnTo>
                      <a:pt x="589" y="149"/>
                    </a:lnTo>
                    <a:lnTo>
                      <a:pt x="593" y="144"/>
                    </a:lnTo>
                    <a:lnTo>
                      <a:pt x="599" y="137"/>
                    </a:lnTo>
                    <a:lnTo>
                      <a:pt x="605" y="132"/>
                    </a:lnTo>
                    <a:lnTo>
                      <a:pt x="610" y="128"/>
                    </a:lnTo>
                    <a:lnTo>
                      <a:pt x="617" y="123"/>
                    </a:lnTo>
                    <a:lnTo>
                      <a:pt x="624" y="120"/>
                    </a:lnTo>
                    <a:lnTo>
                      <a:pt x="632" y="117"/>
                    </a:lnTo>
                    <a:lnTo>
                      <a:pt x="640" y="115"/>
                    </a:lnTo>
                    <a:lnTo>
                      <a:pt x="648" y="114"/>
                    </a:lnTo>
                    <a:lnTo>
                      <a:pt x="656" y="113"/>
                    </a:lnTo>
                    <a:lnTo>
                      <a:pt x="656" y="113"/>
                    </a:lnTo>
                    <a:close/>
                    <a:moveTo>
                      <a:pt x="656" y="1736"/>
                    </a:moveTo>
                    <a:lnTo>
                      <a:pt x="656" y="1736"/>
                    </a:lnTo>
                    <a:lnTo>
                      <a:pt x="665" y="1736"/>
                    </a:lnTo>
                    <a:lnTo>
                      <a:pt x="673" y="1737"/>
                    </a:lnTo>
                    <a:lnTo>
                      <a:pt x="681" y="1740"/>
                    </a:lnTo>
                    <a:lnTo>
                      <a:pt x="688" y="1742"/>
                    </a:lnTo>
                    <a:lnTo>
                      <a:pt x="696" y="1745"/>
                    </a:lnTo>
                    <a:lnTo>
                      <a:pt x="703" y="1750"/>
                    </a:lnTo>
                    <a:lnTo>
                      <a:pt x="708" y="1754"/>
                    </a:lnTo>
                    <a:lnTo>
                      <a:pt x="714" y="1760"/>
                    </a:lnTo>
                    <a:lnTo>
                      <a:pt x="720" y="1766"/>
                    </a:lnTo>
                    <a:lnTo>
                      <a:pt x="724" y="1772"/>
                    </a:lnTo>
                    <a:lnTo>
                      <a:pt x="729" y="1778"/>
                    </a:lnTo>
                    <a:lnTo>
                      <a:pt x="732" y="1785"/>
                    </a:lnTo>
                    <a:lnTo>
                      <a:pt x="735" y="1793"/>
                    </a:lnTo>
                    <a:lnTo>
                      <a:pt x="737" y="1801"/>
                    </a:lnTo>
                    <a:lnTo>
                      <a:pt x="738" y="1809"/>
                    </a:lnTo>
                    <a:lnTo>
                      <a:pt x="738" y="1817"/>
                    </a:lnTo>
                    <a:lnTo>
                      <a:pt x="738" y="1817"/>
                    </a:lnTo>
                    <a:lnTo>
                      <a:pt x="738" y="1826"/>
                    </a:lnTo>
                    <a:lnTo>
                      <a:pt x="737" y="1834"/>
                    </a:lnTo>
                    <a:lnTo>
                      <a:pt x="735" y="1842"/>
                    </a:lnTo>
                    <a:lnTo>
                      <a:pt x="732" y="1849"/>
                    </a:lnTo>
                    <a:lnTo>
                      <a:pt x="729" y="1857"/>
                    </a:lnTo>
                    <a:lnTo>
                      <a:pt x="724" y="1863"/>
                    </a:lnTo>
                    <a:lnTo>
                      <a:pt x="720" y="1870"/>
                    </a:lnTo>
                    <a:lnTo>
                      <a:pt x="714" y="1875"/>
                    </a:lnTo>
                    <a:lnTo>
                      <a:pt x="708" y="1881"/>
                    </a:lnTo>
                    <a:lnTo>
                      <a:pt x="703" y="1886"/>
                    </a:lnTo>
                    <a:lnTo>
                      <a:pt x="696" y="1890"/>
                    </a:lnTo>
                    <a:lnTo>
                      <a:pt x="688" y="1894"/>
                    </a:lnTo>
                    <a:lnTo>
                      <a:pt x="681" y="1896"/>
                    </a:lnTo>
                    <a:lnTo>
                      <a:pt x="673" y="1898"/>
                    </a:lnTo>
                    <a:lnTo>
                      <a:pt x="665" y="1899"/>
                    </a:lnTo>
                    <a:lnTo>
                      <a:pt x="656" y="1899"/>
                    </a:lnTo>
                    <a:lnTo>
                      <a:pt x="656" y="1899"/>
                    </a:lnTo>
                    <a:lnTo>
                      <a:pt x="648" y="1899"/>
                    </a:lnTo>
                    <a:lnTo>
                      <a:pt x="640" y="1898"/>
                    </a:lnTo>
                    <a:lnTo>
                      <a:pt x="632" y="1896"/>
                    </a:lnTo>
                    <a:lnTo>
                      <a:pt x="624" y="1894"/>
                    </a:lnTo>
                    <a:lnTo>
                      <a:pt x="617" y="1890"/>
                    </a:lnTo>
                    <a:lnTo>
                      <a:pt x="610" y="1886"/>
                    </a:lnTo>
                    <a:lnTo>
                      <a:pt x="605" y="1881"/>
                    </a:lnTo>
                    <a:lnTo>
                      <a:pt x="599" y="1875"/>
                    </a:lnTo>
                    <a:lnTo>
                      <a:pt x="593" y="1870"/>
                    </a:lnTo>
                    <a:lnTo>
                      <a:pt x="589" y="1863"/>
                    </a:lnTo>
                    <a:lnTo>
                      <a:pt x="584" y="1857"/>
                    </a:lnTo>
                    <a:lnTo>
                      <a:pt x="581" y="1849"/>
                    </a:lnTo>
                    <a:lnTo>
                      <a:pt x="578" y="1842"/>
                    </a:lnTo>
                    <a:lnTo>
                      <a:pt x="576" y="1834"/>
                    </a:lnTo>
                    <a:lnTo>
                      <a:pt x="575" y="1826"/>
                    </a:lnTo>
                    <a:lnTo>
                      <a:pt x="575" y="1817"/>
                    </a:lnTo>
                    <a:lnTo>
                      <a:pt x="575" y="1817"/>
                    </a:lnTo>
                    <a:lnTo>
                      <a:pt x="575" y="1809"/>
                    </a:lnTo>
                    <a:lnTo>
                      <a:pt x="576" y="1801"/>
                    </a:lnTo>
                    <a:lnTo>
                      <a:pt x="578" y="1793"/>
                    </a:lnTo>
                    <a:lnTo>
                      <a:pt x="581" y="1785"/>
                    </a:lnTo>
                    <a:lnTo>
                      <a:pt x="584" y="1778"/>
                    </a:lnTo>
                    <a:lnTo>
                      <a:pt x="589" y="1772"/>
                    </a:lnTo>
                    <a:lnTo>
                      <a:pt x="593" y="1766"/>
                    </a:lnTo>
                    <a:lnTo>
                      <a:pt x="599" y="1760"/>
                    </a:lnTo>
                    <a:lnTo>
                      <a:pt x="605" y="1754"/>
                    </a:lnTo>
                    <a:lnTo>
                      <a:pt x="610" y="1750"/>
                    </a:lnTo>
                    <a:lnTo>
                      <a:pt x="617" y="1745"/>
                    </a:lnTo>
                    <a:lnTo>
                      <a:pt x="624" y="1742"/>
                    </a:lnTo>
                    <a:lnTo>
                      <a:pt x="632" y="1740"/>
                    </a:lnTo>
                    <a:lnTo>
                      <a:pt x="640" y="1737"/>
                    </a:lnTo>
                    <a:lnTo>
                      <a:pt x="648" y="1736"/>
                    </a:lnTo>
                    <a:lnTo>
                      <a:pt x="656" y="1736"/>
                    </a:lnTo>
                    <a:lnTo>
                      <a:pt x="656" y="1736"/>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20" name="Freeform 30">
                <a:extLst>
                  <a:ext uri="{FF2B5EF4-FFF2-40B4-BE49-F238E27FC236}">
                    <a16:creationId xmlns:a16="http://schemas.microsoft.com/office/drawing/2014/main" id="{B163EB2F-3398-3D4F-989F-3CA0E0D085A8}"/>
                  </a:ext>
                </a:extLst>
              </p:cNvPr>
              <p:cNvSpPr>
                <a:spLocks noEditPoints="1"/>
              </p:cNvSpPr>
              <p:nvPr/>
            </p:nvSpPr>
            <p:spPr bwMode="auto">
              <a:xfrm>
                <a:off x="-5589588" y="-1630363"/>
                <a:ext cx="1008063" cy="1328738"/>
              </a:xfrm>
              <a:custGeom>
                <a:avLst/>
                <a:gdLst>
                  <a:gd name="T0" fmla="*/ 1086 w 1271"/>
                  <a:gd name="T1" fmla="*/ 133 h 1675"/>
                  <a:gd name="T2" fmla="*/ 1086 w 1271"/>
                  <a:gd name="T3" fmla="*/ 119 h 1675"/>
                  <a:gd name="T4" fmla="*/ 1081 w 1271"/>
                  <a:gd name="T5" fmla="*/ 93 h 1675"/>
                  <a:gd name="T6" fmla="*/ 1070 w 1271"/>
                  <a:gd name="T7" fmla="*/ 69 h 1675"/>
                  <a:gd name="T8" fmla="*/ 1057 w 1271"/>
                  <a:gd name="T9" fmla="*/ 48 h 1675"/>
                  <a:gd name="T10" fmla="*/ 1039 w 1271"/>
                  <a:gd name="T11" fmla="*/ 30 h 1675"/>
                  <a:gd name="T12" fmla="*/ 1017 w 1271"/>
                  <a:gd name="T13" fmla="*/ 16 h 1675"/>
                  <a:gd name="T14" fmla="*/ 994 w 1271"/>
                  <a:gd name="T15" fmla="*/ 6 h 1675"/>
                  <a:gd name="T16" fmla="*/ 968 w 1271"/>
                  <a:gd name="T17" fmla="*/ 0 h 1675"/>
                  <a:gd name="T18" fmla="*/ 308 w 1271"/>
                  <a:gd name="T19" fmla="*/ 0 h 1675"/>
                  <a:gd name="T20" fmla="*/ 295 w 1271"/>
                  <a:gd name="T21" fmla="*/ 0 h 1675"/>
                  <a:gd name="T22" fmla="*/ 269 w 1271"/>
                  <a:gd name="T23" fmla="*/ 6 h 1675"/>
                  <a:gd name="T24" fmla="*/ 245 w 1271"/>
                  <a:gd name="T25" fmla="*/ 16 h 1675"/>
                  <a:gd name="T26" fmla="*/ 224 w 1271"/>
                  <a:gd name="T27" fmla="*/ 30 h 1675"/>
                  <a:gd name="T28" fmla="*/ 206 w 1271"/>
                  <a:gd name="T29" fmla="*/ 48 h 1675"/>
                  <a:gd name="T30" fmla="*/ 191 w 1271"/>
                  <a:gd name="T31" fmla="*/ 69 h 1675"/>
                  <a:gd name="T32" fmla="*/ 182 w 1271"/>
                  <a:gd name="T33" fmla="*/ 93 h 1675"/>
                  <a:gd name="T34" fmla="*/ 176 w 1271"/>
                  <a:gd name="T35" fmla="*/ 119 h 1675"/>
                  <a:gd name="T36" fmla="*/ 175 w 1271"/>
                  <a:gd name="T37" fmla="*/ 1542 h 1675"/>
                  <a:gd name="T38" fmla="*/ 176 w 1271"/>
                  <a:gd name="T39" fmla="*/ 1553 h 1675"/>
                  <a:gd name="T40" fmla="*/ 0 w 1271"/>
                  <a:gd name="T41" fmla="*/ 1562 h 1675"/>
                  <a:gd name="T42" fmla="*/ 308 w 1271"/>
                  <a:gd name="T43" fmla="*/ 1675 h 1675"/>
                  <a:gd name="T44" fmla="*/ 1271 w 1271"/>
                  <a:gd name="T45" fmla="*/ 1675 h 1675"/>
                  <a:gd name="T46" fmla="*/ 1085 w 1271"/>
                  <a:gd name="T47" fmla="*/ 1562 h 1675"/>
                  <a:gd name="T48" fmla="*/ 1086 w 1271"/>
                  <a:gd name="T49" fmla="*/ 1553 h 1675"/>
                  <a:gd name="T50" fmla="*/ 1086 w 1271"/>
                  <a:gd name="T51" fmla="*/ 1542 h 1675"/>
                  <a:gd name="T52" fmla="*/ 530 w 1271"/>
                  <a:gd name="T53" fmla="*/ 1385 h 1675"/>
                  <a:gd name="T54" fmla="*/ 733 w 1271"/>
                  <a:gd name="T55" fmla="*/ 1548 h 1675"/>
                  <a:gd name="T56" fmla="*/ 846 w 1271"/>
                  <a:gd name="T57" fmla="*/ 1562 h 1675"/>
                  <a:gd name="T58" fmla="*/ 846 w 1271"/>
                  <a:gd name="T59" fmla="*/ 1329 h 1675"/>
                  <a:gd name="T60" fmla="*/ 841 w 1271"/>
                  <a:gd name="T61" fmla="*/ 1306 h 1675"/>
                  <a:gd name="T62" fmla="*/ 829 w 1271"/>
                  <a:gd name="T63" fmla="*/ 1289 h 1675"/>
                  <a:gd name="T64" fmla="*/ 812 w 1271"/>
                  <a:gd name="T65" fmla="*/ 1277 h 1675"/>
                  <a:gd name="T66" fmla="*/ 789 w 1271"/>
                  <a:gd name="T67" fmla="*/ 1272 h 1675"/>
                  <a:gd name="T68" fmla="*/ 473 w 1271"/>
                  <a:gd name="T69" fmla="*/ 1272 h 1675"/>
                  <a:gd name="T70" fmla="*/ 451 w 1271"/>
                  <a:gd name="T71" fmla="*/ 1277 h 1675"/>
                  <a:gd name="T72" fmla="*/ 433 w 1271"/>
                  <a:gd name="T73" fmla="*/ 1289 h 1675"/>
                  <a:gd name="T74" fmla="*/ 421 w 1271"/>
                  <a:gd name="T75" fmla="*/ 1306 h 1675"/>
                  <a:gd name="T76" fmla="*/ 417 w 1271"/>
                  <a:gd name="T77" fmla="*/ 1329 h 1675"/>
                  <a:gd name="T78" fmla="*/ 308 w 1271"/>
                  <a:gd name="T79" fmla="*/ 1562 h 1675"/>
                  <a:gd name="T80" fmla="*/ 304 w 1271"/>
                  <a:gd name="T81" fmla="*/ 1562 h 1675"/>
                  <a:gd name="T82" fmla="*/ 297 w 1271"/>
                  <a:gd name="T83" fmla="*/ 1558 h 1675"/>
                  <a:gd name="T84" fmla="*/ 291 w 1271"/>
                  <a:gd name="T85" fmla="*/ 1553 h 1675"/>
                  <a:gd name="T86" fmla="*/ 289 w 1271"/>
                  <a:gd name="T87" fmla="*/ 1546 h 1675"/>
                  <a:gd name="T88" fmla="*/ 288 w 1271"/>
                  <a:gd name="T89" fmla="*/ 133 h 1675"/>
                  <a:gd name="T90" fmla="*/ 289 w 1271"/>
                  <a:gd name="T91" fmla="*/ 128 h 1675"/>
                  <a:gd name="T92" fmla="*/ 291 w 1271"/>
                  <a:gd name="T93" fmla="*/ 121 h 1675"/>
                  <a:gd name="T94" fmla="*/ 297 w 1271"/>
                  <a:gd name="T95" fmla="*/ 115 h 1675"/>
                  <a:gd name="T96" fmla="*/ 304 w 1271"/>
                  <a:gd name="T97" fmla="*/ 113 h 1675"/>
                  <a:gd name="T98" fmla="*/ 954 w 1271"/>
                  <a:gd name="T99" fmla="*/ 112 h 1675"/>
                  <a:gd name="T100" fmla="*/ 958 w 1271"/>
                  <a:gd name="T101" fmla="*/ 113 h 1675"/>
                  <a:gd name="T102" fmla="*/ 966 w 1271"/>
                  <a:gd name="T103" fmla="*/ 115 h 1675"/>
                  <a:gd name="T104" fmla="*/ 970 w 1271"/>
                  <a:gd name="T105" fmla="*/ 121 h 1675"/>
                  <a:gd name="T106" fmla="*/ 973 w 1271"/>
                  <a:gd name="T107" fmla="*/ 128 h 1675"/>
                  <a:gd name="T108" fmla="*/ 973 w 1271"/>
                  <a:gd name="T109" fmla="*/ 1542 h 1675"/>
                  <a:gd name="T110" fmla="*/ 973 w 1271"/>
                  <a:gd name="T111" fmla="*/ 1546 h 1675"/>
                  <a:gd name="T112" fmla="*/ 970 w 1271"/>
                  <a:gd name="T113" fmla="*/ 1553 h 1675"/>
                  <a:gd name="T114" fmla="*/ 966 w 1271"/>
                  <a:gd name="T115" fmla="*/ 1558 h 1675"/>
                  <a:gd name="T116" fmla="*/ 958 w 1271"/>
                  <a:gd name="T117" fmla="*/ 1562 h 1675"/>
                  <a:gd name="T118" fmla="*/ 846 w 1271"/>
                  <a:gd name="T119" fmla="*/ 1562 h 1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71" h="1675">
                    <a:moveTo>
                      <a:pt x="1086" y="1542"/>
                    </a:moveTo>
                    <a:lnTo>
                      <a:pt x="1086" y="133"/>
                    </a:lnTo>
                    <a:lnTo>
                      <a:pt x="1086" y="133"/>
                    </a:lnTo>
                    <a:lnTo>
                      <a:pt x="1086" y="119"/>
                    </a:lnTo>
                    <a:lnTo>
                      <a:pt x="1084" y="105"/>
                    </a:lnTo>
                    <a:lnTo>
                      <a:pt x="1081" y="93"/>
                    </a:lnTo>
                    <a:lnTo>
                      <a:pt x="1076" y="81"/>
                    </a:lnTo>
                    <a:lnTo>
                      <a:pt x="1070" y="69"/>
                    </a:lnTo>
                    <a:lnTo>
                      <a:pt x="1064" y="58"/>
                    </a:lnTo>
                    <a:lnTo>
                      <a:pt x="1057" y="48"/>
                    </a:lnTo>
                    <a:lnTo>
                      <a:pt x="1048" y="39"/>
                    </a:lnTo>
                    <a:lnTo>
                      <a:pt x="1039" y="30"/>
                    </a:lnTo>
                    <a:lnTo>
                      <a:pt x="1028" y="22"/>
                    </a:lnTo>
                    <a:lnTo>
                      <a:pt x="1017" y="16"/>
                    </a:lnTo>
                    <a:lnTo>
                      <a:pt x="1005" y="10"/>
                    </a:lnTo>
                    <a:lnTo>
                      <a:pt x="994" y="6"/>
                    </a:lnTo>
                    <a:lnTo>
                      <a:pt x="980" y="2"/>
                    </a:lnTo>
                    <a:lnTo>
                      <a:pt x="968" y="0"/>
                    </a:lnTo>
                    <a:lnTo>
                      <a:pt x="954" y="0"/>
                    </a:lnTo>
                    <a:lnTo>
                      <a:pt x="308" y="0"/>
                    </a:lnTo>
                    <a:lnTo>
                      <a:pt x="308" y="0"/>
                    </a:lnTo>
                    <a:lnTo>
                      <a:pt x="295" y="0"/>
                    </a:lnTo>
                    <a:lnTo>
                      <a:pt x="281" y="2"/>
                    </a:lnTo>
                    <a:lnTo>
                      <a:pt x="269" y="6"/>
                    </a:lnTo>
                    <a:lnTo>
                      <a:pt x="256" y="10"/>
                    </a:lnTo>
                    <a:lnTo>
                      <a:pt x="245" y="16"/>
                    </a:lnTo>
                    <a:lnTo>
                      <a:pt x="234" y="22"/>
                    </a:lnTo>
                    <a:lnTo>
                      <a:pt x="224" y="30"/>
                    </a:lnTo>
                    <a:lnTo>
                      <a:pt x="215" y="39"/>
                    </a:lnTo>
                    <a:lnTo>
                      <a:pt x="206" y="48"/>
                    </a:lnTo>
                    <a:lnTo>
                      <a:pt x="198" y="58"/>
                    </a:lnTo>
                    <a:lnTo>
                      <a:pt x="191" y="69"/>
                    </a:lnTo>
                    <a:lnTo>
                      <a:pt x="186" y="81"/>
                    </a:lnTo>
                    <a:lnTo>
                      <a:pt x="182" y="93"/>
                    </a:lnTo>
                    <a:lnTo>
                      <a:pt x="178" y="105"/>
                    </a:lnTo>
                    <a:lnTo>
                      <a:pt x="176" y="119"/>
                    </a:lnTo>
                    <a:lnTo>
                      <a:pt x="175" y="133"/>
                    </a:lnTo>
                    <a:lnTo>
                      <a:pt x="175" y="1542"/>
                    </a:lnTo>
                    <a:lnTo>
                      <a:pt x="175" y="1542"/>
                    </a:lnTo>
                    <a:lnTo>
                      <a:pt x="176" y="1553"/>
                    </a:lnTo>
                    <a:lnTo>
                      <a:pt x="177" y="1562"/>
                    </a:lnTo>
                    <a:lnTo>
                      <a:pt x="0" y="1562"/>
                    </a:lnTo>
                    <a:lnTo>
                      <a:pt x="0" y="1675"/>
                    </a:lnTo>
                    <a:lnTo>
                      <a:pt x="308" y="1675"/>
                    </a:lnTo>
                    <a:lnTo>
                      <a:pt x="954" y="1675"/>
                    </a:lnTo>
                    <a:lnTo>
                      <a:pt x="1271" y="1675"/>
                    </a:lnTo>
                    <a:lnTo>
                      <a:pt x="1271" y="1562"/>
                    </a:lnTo>
                    <a:lnTo>
                      <a:pt x="1085" y="1562"/>
                    </a:lnTo>
                    <a:lnTo>
                      <a:pt x="1085" y="1562"/>
                    </a:lnTo>
                    <a:lnTo>
                      <a:pt x="1086" y="1553"/>
                    </a:lnTo>
                    <a:lnTo>
                      <a:pt x="1086" y="1542"/>
                    </a:lnTo>
                    <a:lnTo>
                      <a:pt x="1086" y="1542"/>
                    </a:lnTo>
                    <a:close/>
                    <a:moveTo>
                      <a:pt x="530" y="1548"/>
                    </a:moveTo>
                    <a:lnTo>
                      <a:pt x="530" y="1385"/>
                    </a:lnTo>
                    <a:lnTo>
                      <a:pt x="733" y="1385"/>
                    </a:lnTo>
                    <a:lnTo>
                      <a:pt x="733" y="1548"/>
                    </a:lnTo>
                    <a:lnTo>
                      <a:pt x="530" y="1548"/>
                    </a:lnTo>
                    <a:close/>
                    <a:moveTo>
                      <a:pt x="846" y="1562"/>
                    </a:moveTo>
                    <a:lnTo>
                      <a:pt x="846" y="1329"/>
                    </a:lnTo>
                    <a:lnTo>
                      <a:pt x="846" y="1329"/>
                    </a:lnTo>
                    <a:lnTo>
                      <a:pt x="845" y="1318"/>
                    </a:lnTo>
                    <a:lnTo>
                      <a:pt x="841" y="1306"/>
                    </a:lnTo>
                    <a:lnTo>
                      <a:pt x="835" y="1297"/>
                    </a:lnTo>
                    <a:lnTo>
                      <a:pt x="829" y="1289"/>
                    </a:lnTo>
                    <a:lnTo>
                      <a:pt x="821" y="1282"/>
                    </a:lnTo>
                    <a:lnTo>
                      <a:pt x="812" y="1277"/>
                    </a:lnTo>
                    <a:lnTo>
                      <a:pt x="800" y="1273"/>
                    </a:lnTo>
                    <a:lnTo>
                      <a:pt x="789" y="1272"/>
                    </a:lnTo>
                    <a:lnTo>
                      <a:pt x="473" y="1272"/>
                    </a:lnTo>
                    <a:lnTo>
                      <a:pt x="473" y="1272"/>
                    </a:lnTo>
                    <a:lnTo>
                      <a:pt x="461" y="1273"/>
                    </a:lnTo>
                    <a:lnTo>
                      <a:pt x="451" y="1277"/>
                    </a:lnTo>
                    <a:lnTo>
                      <a:pt x="442" y="1282"/>
                    </a:lnTo>
                    <a:lnTo>
                      <a:pt x="433" y="1289"/>
                    </a:lnTo>
                    <a:lnTo>
                      <a:pt x="426" y="1297"/>
                    </a:lnTo>
                    <a:lnTo>
                      <a:pt x="421" y="1306"/>
                    </a:lnTo>
                    <a:lnTo>
                      <a:pt x="418" y="1318"/>
                    </a:lnTo>
                    <a:lnTo>
                      <a:pt x="417" y="1329"/>
                    </a:lnTo>
                    <a:lnTo>
                      <a:pt x="417" y="1562"/>
                    </a:lnTo>
                    <a:lnTo>
                      <a:pt x="308" y="1562"/>
                    </a:lnTo>
                    <a:lnTo>
                      <a:pt x="308" y="1562"/>
                    </a:lnTo>
                    <a:lnTo>
                      <a:pt x="304" y="1562"/>
                    </a:lnTo>
                    <a:lnTo>
                      <a:pt x="300" y="1561"/>
                    </a:lnTo>
                    <a:lnTo>
                      <a:pt x="297" y="1558"/>
                    </a:lnTo>
                    <a:lnTo>
                      <a:pt x="295" y="1556"/>
                    </a:lnTo>
                    <a:lnTo>
                      <a:pt x="291" y="1553"/>
                    </a:lnTo>
                    <a:lnTo>
                      <a:pt x="290" y="1549"/>
                    </a:lnTo>
                    <a:lnTo>
                      <a:pt x="289" y="1546"/>
                    </a:lnTo>
                    <a:lnTo>
                      <a:pt x="288" y="1542"/>
                    </a:lnTo>
                    <a:lnTo>
                      <a:pt x="288" y="133"/>
                    </a:lnTo>
                    <a:lnTo>
                      <a:pt x="288" y="133"/>
                    </a:lnTo>
                    <a:lnTo>
                      <a:pt x="289" y="128"/>
                    </a:lnTo>
                    <a:lnTo>
                      <a:pt x="290" y="125"/>
                    </a:lnTo>
                    <a:lnTo>
                      <a:pt x="291" y="121"/>
                    </a:lnTo>
                    <a:lnTo>
                      <a:pt x="295" y="119"/>
                    </a:lnTo>
                    <a:lnTo>
                      <a:pt x="297" y="115"/>
                    </a:lnTo>
                    <a:lnTo>
                      <a:pt x="300" y="114"/>
                    </a:lnTo>
                    <a:lnTo>
                      <a:pt x="304" y="113"/>
                    </a:lnTo>
                    <a:lnTo>
                      <a:pt x="308" y="112"/>
                    </a:lnTo>
                    <a:lnTo>
                      <a:pt x="954" y="112"/>
                    </a:lnTo>
                    <a:lnTo>
                      <a:pt x="954" y="112"/>
                    </a:lnTo>
                    <a:lnTo>
                      <a:pt x="958" y="113"/>
                    </a:lnTo>
                    <a:lnTo>
                      <a:pt x="962" y="114"/>
                    </a:lnTo>
                    <a:lnTo>
                      <a:pt x="966" y="115"/>
                    </a:lnTo>
                    <a:lnTo>
                      <a:pt x="968" y="119"/>
                    </a:lnTo>
                    <a:lnTo>
                      <a:pt x="970" y="121"/>
                    </a:lnTo>
                    <a:lnTo>
                      <a:pt x="972" y="125"/>
                    </a:lnTo>
                    <a:lnTo>
                      <a:pt x="973" y="128"/>
                    </a:lnTo>
                    <a:lnTo>
                      <a:pt x="973" y="133"/>
                    </a:lnTo>
                    <a:lnTo>
                      <a:pt x="973" y="1542"/>
                    </a:lnTo>
                    <a:lnTo>
                      <a:pt x="973" y="1542"/>
                    </a:lnTo>
                    <a:lnTo>
                      <a:pt x="973" y="1546"/>
                    </a:lnTo>
                    <a:lnTo>
                      <a:pt x="972" y="1549"/>
                    </a:lnTo>
                    <a:lnTo>
                      <a:pt x="970" y="1553"/>
                    </a:lnTo>
                    <a:lnTo>
                      <a:pt x="968" y="1556"/>
                    </a:lnTo>
                    <a:lnTo>
                      <a:pt x="966" y="1558"/>
                    </a:lnTo>
                    <a:lnTo>
                      <a:pt x="962" y="1561"/>
                    </a:lnTo>
                    <a:lnTo>
                      <a:pt x="958" y="1562"/>
                    </a:lnTo>
                    <a:lnTo>
                      <a:pt x="954" y="1562"/>
                    </a:lnTo>
                    <a:lnTo>
                      <a:pt x="846" y="1562"/>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21" name="Rectangle 31">
                <a:extLst>
                  <a:ext uri="{FF2B5EF4-FFF2-40B4-BE49-F238E27FC236}">
                    <a16:creationId xmlns:a16="http://schemas.microsoft.com/office/drawing/2014/main" id="{4197B363-8342-BC44-B82B-D478B78368F6}"/>
                  </a:ext>
                </a:extLst>
              </p:cNvPr>
              <p:cNvSpPr>
                <a:spLocks noChangeArrowheads="1"/>
              </p:cNvSpPr>
              <p:nvPr/>
            </p:nvSpPr>
            <p:spPr bwMode="auto">
              <a:xfrm>
                <a:off x="-5243513" y="-1346200"/>
                <a:ext cx="104775" cy="104775"/>
              </a:xfrm>
              <a:prstGeom prst="rect">
                <a:avLst/>
              </a:pr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22" name="Rectangle 32">
                <a:extLst>
                  <a:ext uri="{FF2B5EF4-FFF2-40B4-BE49-F238E27FC236}">
                    <a16:creationId xmlns:a16="http://schemas.microsoft.com/office/drawing/2014/main" id="{633E8271-38C1-6247-92D8-C27C857A137B}"/>
                  </a:ext>
                </a:extLst>
              </p:cNvPr>
              <p:cNvSpPr>
                <a:spLocks noChangeArrowheads="1"/>
              </p:cNvSpPr>
              <p:nvPr/>
            </p:nvSpPr>
            <p:spPr bwMode="auto">
              <a:xfrm>
                <a:off x="-5040313" y="-1346200"/>
                <a:ext cx="104775" cy="104775"/>
              </a:xfrm>
              <a:prstGeom prst="rect">
                <a:avLst/>
              </a:pr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23" name="Rectangle 33">
                <a:extLst>
                  <a:ext uri="{FF2B5EF4-FFF2-40B4-BE49-F238E27FC236}">
                    <a16:creationId xmlns:a16="http://schemas.microsoft.com/office/drawing/2014/main" id="{AF9CDA51-1C4C-A740-9FA7-B40CAEA570F7}"/>
                  </a:ext>
                </a:extLst>
              </p:cNvPr>
              <p:cNvSpPr>
                <a:spLocks noChangeArrowheads="1"/>
              </p:cNvSpPr>
              <p:nvPr/>
            </p:nvSpPr>
            <p:spPr bwMode="auto">
              <a:xfrm>
                <a:off x="-5243513" y="-1120775"/>
                <a:ext cx="104775" cy="104775"/>
              </a:xfrm>
              <a:prstGeom prst="rect">
                <a:avLst/>
              </a:pr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24" name="Rectangle 34">
                <a:extLst>
                  <a:ext uri="{FF2B5EF4-FFF2-40B4-BE49-F238E27FC236}">
                    <a16:creationId xmlns:a16="http://schemas.microsoft.com/office/drawing/2014/main" id="{F815C8A6-82AF-3944-82F3-3229CB25B35E}"/>
                  </a:ext>
                </a:extLst>
              </p:cNvPr>
              <p:cNvSpPr>
                <a:spLocks noChangeArrowheads="1"/>
              </p:cNvSpPr>
              <p:nvPr/>
            </p:nvSpPr>
            <p:spPr bwMode="auto">
              <a:xfrm>
                <a:off x="-5040313" y="-1120775"/>
                <a:ext cx="104775" cy="104775"/>
              </a:xfrm>
              <a:prstGeom prst="rect">
                <a:avLst/>
              </a:pr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25" name="Rectangle 35">
                <a:extLst>
                  <a:ext uri="{FF2B5EF4-FFF2-40B4-BE49-F238E27FC236}">
                    <a16:creationId xmlns:a16="http://schemas.microsoft.com/office/drawing/2014/main" id="{1884471F-F4AB-BE4E-AB8A-B0828700237C}"/>
                  </a:ext>
                </a:extLst>
              </p:cNvPr>
              <p:cNvSpPr>
                <a:spLocks noChangeArrowheads="1"/>
              </p:cNvSpPr>
              <p:nvPr/>
            </p:nvSpPr>
            <p:spPr bwMode="auto">
              <a:xfrm>
                <a:off x="-5243513" y="-889000"/>
                <a:ext cx="104775" cy="104775"/>
              </a:xfrm>
              <a:prstGeom prst="rect">
                <a:avLst/>
              </a:pr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26" name="Rectangle 36">
                <a:extLst>
                  <a:ext uri="{FF2B5EF4-FFF2-40B4-BE49-F238E27FC236}">
                    <a16:creationId xmlns:a16="http://schemas.microsoft.com/office/drawing/2014/main" id="{A88A200B-5B7B-F24E-9096-02CF8783DAE9}"/>
                  </a:ext>
                </a:extLst>
              </p:cNvPr>
              <p:cNvSpPr>
                <a:spLocks noChangeArrowheads="1"/>
              </p:cNvSpPr>
              <p:nvPr/>
            </p:nvSpPr>
            <p:spPr bwMode="auto">
              <a:xfrm>
                <a:off x="-5040313" y="-889000"/>
                <a:ext cx="104775" cy="104775"/>
              </a:xfrm>
              <a:prstGeom prst="rect">
                <a:avLst/>
              </a:pr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grpSp>
      </p:grpSp>
      <p:sp>
        <p:nvSpPr>
          <p:cNvPr id="23" name="TextBox 22">
            <a:extLst>
              <a:ext uri="{FF2B5EF4-FFF2-40B4-BE49-F238E27FC236}">
                <a16:creationId xmlns:a16="http://schemas.microsoft.com/office/drawing/2014/main" id="{60927249-B3A1-3345-87A4-ADB8A25FA8F9}"/>
              </a:ext>
            </a:extLst>
          </p:cNvPr>
          <p:cNvSpPr txBox="1"/>
          <p:nvPr/>
        </p:nvSpPr>
        <p:spPr>
          <a:xfrm>
            <a:off x="-876693" y="4581427"/>
            <a:ext cx="65" cy="246221"/>
          </a:xfrm>
          <a:prstGeom prst="rect">
            <a:avLst/>
          </a:prstGeom>
          <a:noFill/>
        </p:spPr>
        <p:txBody>
          <a:bodyPr wrap="none" lIns="0" tIns="0" rIns="0" bIns="0" rtlCol="0">
            <a:spAutoFit/>
          </a:bodyPr>
          <a:lstStyle/>
          <a:p>
            <a:endParaRPr lang="en-US" sz="1600" dirty="0"/>
          </a:p>
        </p:txBody>
      </p:sp>
      <p:grpSp>
        <p:nvGrpSpPr>
          <p:cNvPr id="129" name="Group 128">
            <a:extLst>
              <a:ext uri="{FF2B5EF4-FFF2-40B4-BE49-F238E27FC236}">
                <a16:creationId xmlns:a16="http://schemas.microsoft.com/office/drawing/2014/main" id="{E063E983-D044-5046-9398-39C38DE9C9F3}"/>
              </a:ext>
            </a:extLst>
          </p:cNvPr>
          <p:cNvGrpSpPr/>
          <p:nvPr/>
        </p:nvGrpSpPr>
        <p:grpSpPr>
          <a:xfrm>
            <a:off x="2848284" y="4700311"/>
            <a:ext cx="480201" cy="478880"/>
            <a:chOff x="2865437" y="10147301"/>
            <a:chExt cx="1154113" cy="1150938"/>
          </a:xfrm>
          <a:solidFill>
            <a:schemeClr val="accent2"/>
          </a:solidFill>
        </p:grpSpPr>
        <p:sp>
          <p:nvSpPr>
            <p:cNvPr id="130" name="Freeform 198">
              <a:extLst>
                <a:ext uri="{FF2B5EF4-FFF2-40B4-BE49-F238E27FC236}">
                  <a16:creationId xmlns:a16="http://schemas.microsoft.com/office/drawing/2014/main" id="{A49F9DEF-9474-5D40-9868-50042720E1F4}"/>
                </a:ext>
              </a:extLst>
            </p:cNvPr>
            <p:cNvSpPr>
              <a:spLocks noEditPoints="1"/>
            </p:cNvSpPr>
            <p:nvPr/>
          </p:nvSpPr>
          <p:spPr bwMode="auto">
            <a:xfrm>
              <a:off x="3727450" y="10893426"/>
              <a:ext cx="201613" cy="201613"/>
            </a:xfrm>
            <a:custGeom>
              <a:avLst/>
              <a:gdLst>
                <a:gd name="T0" fmla="*/ 64 w 127"/>
                <a:gd name="T1" fmla="*/ 127 h 127"/>
                <a:gd name="T2" fmla="*/ 88 w 127"/>
                <a:gd name="T3" fmla="*/ 122 h 127"/>
                <a:gd name="T4" fmla="*/ 109 w 127"/>
                <a:gd name="T5" fmla="*/ 109 h 127"/>
                <a:gd name="T6" fmla="*/ 122 w 127"/>
                <a:gd name="T7" fmla="*/ 88 h 127"/>
                <a:gd name="T8" fmla="*/ 127 w 127"/>
                <a:gd name="T9" fmla="*/ 64 h 127"/>
                <a:gd name="T10" fmla="*/ 126 w 127"/>
                <a:gd name="T11" fmla="*/ 50 h 127"/>
                <a:gd name="T12" fmla="*/ 116 w 127"/>
                <a:gd name="T13" fmla="*/ 28 h 127"/>
                <a:gd name="T14" fmla="*/ 99 w 127"/>
                <a:gd name="T15" fmla="*/ 11 h 127"/>
                <a:gd name="T16" fmla="*/ 77 w 127"/>
                <a:gd name="T17" fmla="*/ 2 h 127"/>
                <a:gd name="T18" fmla="*/ 64 w 127"/>
                <a:gd name="T19" fmla="*/ 0 h 127"/>
                <a:gd name="T20" fmla="*/ 39 w 127"/>
                <a:gd name="T21" fmla="*/ 5 h 127"/>
                <a:gd name="T22" fmla="*/ 19 w 127"/>
                <a:gd name="T23" fmla="*/ 18 h 127"/>
                <a:gd name="T24" fmla="*/ 5 w 127"/>
                <a:gd name="T25" fmla="*/ 39 h 127"/>
                <a:gd name="T26" fmla="*/ 0 w 127"/>
                <a:gd name="T27" fmla="*/ 64 h 127"/>
                <a:gd name="T28" fmla="*/ 2 w 127"/>
                <a:gd name="T29" fmla="*/ 77 h 127"/>
                <a:gd name="T30" fmla="*/ 11 w 127"/>
                <a:gd name="T31" fmla="*/ 99 h 127"/>
                <a:gd name="T32" fmla="*/ 28 w 127"/>
                <a:gd name="T33" fmla="*/ 116 h 127"/>
                <a:gd name="T34" fmla="*/ 50 w 127"/>
                <a:gd name="T35" fmla="*/ 126 h 127"/>
                <a:gd name="T36" fmla="*/ 64 w 127"/>
                <a:gd name="T37" fmla="*/ 127 h 127"/>
                <a:gd name="T38" fmla="*/ 34 w 127"/>
                <a:gd name="T39" fmla="*/ 64 h 127"/>
                <a:gd name="T40" fmla="*/ 35 w 127"/>
                <a:gd name="T41" fmla="*/ 52 h 127"/>
                <a:gd name="T42" fmla="*/ 52 w 127"/>
                <a:gd name="T43" fmla="*/ 35 h 127"/>
                <a:gd name="T44" fmla="*/ 64 w 127"/>
                <a:gd name="T45" fmla="*/ 34 h 127"/>
                <a:gd name="T46" fmla="*/ 69 w 127"/>
                <a:gd name="T47" fmla="*/ 34 h 127"/>
                <a:gd name="T48" fmla="*/ 84 w 127"/>
                <a:gd name="T49" fmla="*/ 43 h 127"/>
                <a:gd name="T50" fmla="*/ 92 w 127"/>
                <a:gd name="T51" fmla="*/ 58 h 127"/>
                <a:gd name="T52" fmla="*/ 94 w 127"/>
                <a:gd name="T53" fmla="*/ 64 h 127"/>
                <a:gd name="T54" fmla="*/ 92 w 127"/>
                <a:gd name="T55" fmla="*/ 75 h 127"/>
                <a:gd name="T56" fmla="*/ 75 w 127"/>
                <a:gd name="T57" fmla="*/ 92 h 127"/>
                <a:gd name="T58" fmla="*/ 64 w 127"/>
                <a:gd name="T59" fmla="*/ 94 h 127"/>
                <a:gd name="T60" fmla="*/ 58 w 127"/>
                <a:gd name="T61" fmla="*/ 94 h 127"/>
                <a:gd name="T62" fmla="*/ 41 w 127"/>
                <a:gd name="T63" fmla="*/ 84 h 127"/>
                <a:gd name="T64" fmla="*/ 34 w 127"/>
                <a:gd name="T65" fmla="*/ 69 h 127"/>
                <a:gd name="T66" fmla="*/ 34 w 127"/>
                <a:gd name="T67" fmla="*/ 6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27">
                  <a:moveTo>
                    <a:pt x="64" y="127"/>
                  </a:moveTo>
                  <a:lnTo>
                    <a:pt x="64" y="127"/>
                  </a:lnTo>
                  <a:lnTo>
                    <a:pt x="77" y="126"/>
                  </a:lnTo>
                  <a:lnTo>
                    <a:pt x="88" y="122"/>
                  </a:lnTo>
                  <a:lnTo>
                    <a:pt x="99" y="116"/>
                  </a:lnTo>
                  <a:lnTo>
                    <a:pt x="109" y="109"/>
                  </a:lnTo>
                  <a:lnTo>
                    <a:pt x="116" y="99"/>
                  </a:lnTo>
                  <a:lnTo>
                    <a:pt x="122" y="88"/>
                  </a:lnTo>
                  <a:lnTo>
                    <a:pt x="126" y="77"/>
                  </a:lnTo>
                  <a:lnTo>
                    <a:pt x="127" y="64"/>
                  </a:lnTo>
                  <a:lnTo>
                    <a:pt x="127" y="64"/>
                  </a:lnTo>
                  <a:lnTo>
                    <a:pt x="126" y="50"/>
                  </a:lnTo>
                  <a:lnTo>
                    <a:pt x="122" y="39"/>
                  </a:lnTo>
                  <a:lnTo>
                    <a:pt x="116" y="28"/>
                  </a:lnTo>
                  <a:lnTo>
                    <a:pt x="109" y="18"/>
                  </a:lnTo>
                  <a:lnTo>
                    <a:pt x="99" y="11"/>
                  </a:lnTo>
                  <a:lnTo>
                    <a:pt x="88" y="5"/>
                  </a:lnTo>
                  <a:lnTo>
                    <a:pt x="77" y="2"/>
                  </a:lnTo>
                  <a:lnTo>
                    <a:pt x="64" y="0"/>
                  </a:lnTo>
                  <a:lnTo>
                    <a:pt x="64" y="0"/>
                  </a:lnTo>
                  <a:lnTo>
                    <a:pt x="50" y="2"/>
                  </a:lnTo>
                  <a:lnTo>
                    <a:pt x="39" y="5"/>
                  </a:lnTo>
                  <a:lnTo>
                    <a:pt x="28" y="11"/>
                  </a:lnTo>
                  <a:lnTo>
                    <a:pt x="19" y="18"/>
                  </a:lnTo>
                  <a:lnTo>
                    <a:pt x="11" y="28"/>
                  </a:lnTo>
                  <a:lnTo>
                    <a:pt x="5" y="39"/>
                  </a:lnTo>
                  <a:lnTo>
                    <a:pt x="2" y="50"/>
                  </a:lnTo>
                  <a:lnTo>
                    <a:pt x="0" y="64"/>
                  </a:lnTo>
                  <a:lnTo>
                    <a:pt x="0" y="64"/>
                  </a:lnTo>
                  <a:lnTo>
                    <a:pt x="2" y="77"/>
                  </a:lnTo>
                  <a:lnTo>
                    <a:pt x="5" y="88"/>
                  </a:lnTo>
                  <a:lnTo>
                    <a:pt x="11" y="99"/>
                  </a:lnTo>
                  <a:lnTo>
                    <a:pt x="19" y="109"/>
                  </a:lnTo>
                  <a:lnTo>
                    <a:pt x="28" y="116"/>
                  </a:lnTo>
                  <a:lnTo>
                    <a:pt x="39" y="122"/>
                  </a:lnTo>
                  <a:lnTo>
                    <a:pt x="50" y="126"/>
                  </a:lnTo>
                  <a:lnTo>
                    <a:pt x="64" y="127"/>
                  </a:lnTo>
                  <a:lnTo>
                    <a:pt x="64" y="127"/>
                  </a:lnTo>
                  <a:close/>
                  <a:moveTo>
                    <a:pt x="34" y="64"/>
                  </a:moveTo>
                  <a:lnTo>
                    <a:pt x="34" y="64"/>
                  </a:lnTo>
                  <a:lnTo>
                    <a:pt x="34" y="58"/>
                  </a:lnTo>
                  <a:lnTo>
                    <a:pt x="35" y="52"/>
                  </a:lnTo>
                  <a:lnTo>
                    <a:pt x="41" y="43"/>
                  </a:lnTo>
                  <a:lnTo>
                    <a:pt x="52" y="35"/>
                  </a:lnTo>
                  <a:lnTo>
                    <a:pt x="58" y="34"/>
                  </a:lnTo>
                  <a:lnTo>
                    <a:pt x="64" y="34"/>
                  </a:lnTo>
                  <a:lnTo>
                    <a:pt x="64" y="34"/>
                  </a:lnTo>
                  <a:lnTo>
                    <a:pt x="69" y="34"/>
                  </a:lnTo>
                  <a:lnTo>
                    <a:pt x="75" y="35"/>
                  </a:lnTo>
                  <a:lnTo>
                    <a:pt x="84" y="43"/>
                  </a:lnTo>
                  <a:lnTo>
                    <a:pt x="92" y="52"/>
                  </a:lnTo>
                  <a:lnTo>
                    <a:pt x="92" y="58"/>
                  </a:lnTo>
                  <a:lnTo>
                    <a:pt x="94" y="64"/>
                  </a:lnTo>
                  <a:lnTo>
                    <a:pt x="94" y="64"/>
                  </a:lnTo>
                  <a:lnTo>
                    <a:pt x="92" y="69"/>
                  </a:lnTo>
                  <a:lnTo>
                    <a:pt x="92" y="75"/>
                  </a:lnTo>
                  <a:lnTo>
                    <a:pt x="84" y="84"/>
                  </a:lnTo>
                  <a:lnTo>
                    <a:pt x="75" y="92"/>
                  </a:lnTo>
                  <a:lnTo>
                    <a:pt x="69" y="94"/>
                  </a:lnTo>
                  <a:lnTo>
                    <a:pt x="64" y="94"/>
                  </a:lnTo>
                  <a:lnTo>
                    <a:pt x="64" y="94"/>
                  </a:lnTo>
                  <a:lnTo>
                    <a:pt x="58" y="94"/>
                  </a:lnTo>
                  <a:lnTo>
                    <a:pt x="52" y="92"/>
                  </a:lnTo>
                  <a:lnTo>
                    <a:pt x="41" y="84"/>
                  </a:lnTo>
                  <a:lnTo>
                    <a:pt x="35" y="75"/>
                  </a:lnTo>
                  <a:lnTo>
                    <a:pt x="34" y="69"/>
                  </a:lnTo>
                  <a:lnTo>
                    <a:pt x="34" y="64"/>
                  </a:lnTo>
                  <a:lnTo>
                    <a:pt x="34" y="64"/>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31" name="Freeform 199">
              <a:extLst>
                <a:ext uri="{FF2B5EF4-FFF2-40B4-BE49-F238E27FC236}">
                  <a16:creationId xmlns:a16="http://schemas.microsoft.com/office/drawing/2014/main" id="{CA39EC15-584F-9845-9993-7622E4D1D432}"/>
                </a:ext>
              </a:extLst>
            </p:cNvPr>
            <p:cNvSpPr>
              <a:spLocks/>
            </p:cNvSpPr>
            <p:nvPr/>
          </p:nvSpPr>
          <p:spPr bwMode="auto">
            <a:xfrm>
              <a:off x="3667125" y="11090276"/>
              <a:ext cx="352425" cy="207963"/>
            </a:xfrm>
            <a:custGeom>
              <a:avLst/>
              <a:gdLst>
                <a:gd name="T0" fmla="*/ 149 w 222"/>
                <a:gd name="T1" fmla="*/ 2 h 131"/>
                <a:gd name="T2" fmla="*/ 143 w 222"/>
                <a:gd name="T3" fmla="*/ 0 h 131"/>
                <a:gd name="T4" fmla="*/ 134 w 222"/>
                <a:gd name="T5" fmla="*/ 3 h 131"/>
                <a:gd name="T6" fmla="*/ 102 w 222"/>
                <a:gd name="T7" fmla="*/ 45 h 131"/>
                <a:gd name="T8" fmla="*/ 73 w 222"/>
                <a:gd name="T9" fmla="*/ 7 h 131"/>
                <a:gd name="T10" fmla="*/ 64 w 222"/>
                <a:gd name="T11" fmla="*/ 2 h 131"/>
                <a:gd name="T12" fmla="*/ 53 w 222"/>
                <a:gd name="T13" fmla="*/ 2 h 131"/>
                <a:gd name="T14" fmla="*/ 11 w 222"/>
                <a:gd name="T15" fmla="*/ 18 h 131"/>
                <a:gd name="T16" fmla="*/ 2 w 222"/>
                <a:gd name="T17" fmla="*/ 28 h 131"/>
                <a:gd name="T18" fmla="*/ 0 w 222"/>
                <a:gd name="T19" fmla="*/ 33 h 131"/>
                <a:gd name="T20" fmla="*/ 2 w 222"/>
                <a:gd name="T21" fmla="*/ 41 h 131"/>
                <a:gd name="T22" fmla="*/ 10 w 222"/>
                <a:gd name="T23" fmla="*/ 50 h 131"/>
                <a:gd name="T24" fmla="*/ 17 w 222"/>
                <a:gd name="T25" fmla="*/ 50 h 131"/>
                <a:gd name="T26" fmla="*/ 55 w 222"/>
                <a:gd name="T27" fmla="*/ 37 h 131"/>
                <a:gd name="T28" fmla="*/ 88 w 222"/>
                <a:gd name="T29" fmla="*/ 82 h 131"/>
                <a:gd name="T30" fmla="*/ 102 w 222"/>
                <a:gd name="T31" fmla="*/ 90 h 131"/>
                <a:gd name="T32" fmla="*/ 109 w 222"/>
                <a:gd name="T33" fmla="*/ 88 h 131"/>
                <a:gd name="T34" fmla="*/ 149 w 222"/>
                <a:gd name="T35" fmla="*/ 37 h 131"/>
                <a:gd name="T36" fmla="*/ 179 w 222"/>
                <a:gd name="T37" fmla="*/ 50 h 131"/>
                <a:gd name="T38" fmla="*/ 186 w 222"/>
                <a:gd name="T39" fmla="*/ 54 h 131"/>
                <a:gd name="T40" fmla="*/ 188 w 222"/>
                <a:gd name="T41" fmla="*/ 64 h 131"/>
                <a:gd name="T42" fmla="*/ 17 w 222"/>
                <a:gd name="T43" fmla="*/ 97 h 131"/>
                <a:gd name="T44" fmla="*/ 10 w 222"/>
                <a:gd name="T45" fmla="*/ 99 h 131"/>
                <a:gd name="T46" fmla="*/ 2 w 222"/>
                <a:gd name="T47" fmla="*/ 109 h 131"/>
                <a:gd name="T48" fmla="*/ 0 w 222"/>
                <a:gd name="T49" fmla="*/ 114 h 131"/>
                <a:gd name="T50" fmla="*/ 6 w 222"/>
                <a:gd name="T51" fmla="*/ 127 h 131"/>
                <a:gd name="T52" fmla="*/ 17 w 222"/>
                <a:gd name="T53" fmla="*/ 131 h 131"/>
                <a:gd name="T54" fmla="*/ 205 w 222"/>
                <a:gd name="T55" fmla="*/ 131 h 131"/>
                <a:gd name="T56" fmla="*/ 216 w 222"/>
                <a:gd name="T57" fmla="*/ 127 h 131"/>
                <a:gd name="T58" fmla="*/ 222 w 222"/>
                <a:gd name="T59" fmla="*/ 114 h 131"/>
                <a:gd name="T60" fmla="*/ 222 w 222"/>
                <a:gd name="T61" fmla="*/ 64 h 131"/>
                <a:gd name="T62" fmla="*/ 214 w 222"/>
                <a:gd name="T63" fmla="*/ 35 h 131"/>
                <a:gd name="T64" fmla="*/ 192 w 222"/>
                <a:gd name="T65" fmla="*/ 1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2" h="131">
                  <a:moveTo>
                    <a:pt x="192" y="18"/>
                  </a:moveTo>
                  <a:lnTo>
                    <a:pt x="149" y="2"/>
                  </a:lnTo>
                  <a:lnTo>
                    <a:pt x="149" y="2"/>
                  </a:lnTo>
                  <a:lnTo>
                    <a:pt x="143" y="0"/>
                  </a:lnTo>
                  <a:lnTo>
                    <a:pt x="137" y="2"/>
                  </a:lnTo>
                  <a:lnTo>
                    <a:pt x="134" y="3"/>
                  </a:lnTo>
                  <a:lnTo>
                    <a:pt x="130" y="7"/>
                  </a:lnTo>
                  <a:lnTo>
                    <a:pt x="102" y="45"/>
                  </a:lnTo>
                  <a:lnTo>
                    <a:pt x="73" y="7"/>
                  </a:lnTo>
                  <a:lnTo>
                    <a:pt x="73" y="7"/>
                  </a:lnTo>
                  <a:lnTo>
                    <a:pt x="70" y="3"/>
                  </a:lnTo>
                  <a:lnTo>
                    <a:pt x="64" y="2"/>
                  </a:lnTo>
                  <a:lnTo>
                    <a:pt x="58" y="0"/>
                  </a:lnTo>
                  <a:lnTo>
                    <a:pt x="53" y="2"/>
                  </a:lnTo>
                  <a:lnTo>
                    <a:pt x="11" y="18"/>
                  </a:lnTo>
                  <a:lnTo>
                    <a:pt x="11" y="18"/>
                  </a:lnTo>
                  <a:lnTo>
                    <a:pt x="6" y="22"/>
                  </a:lnTo>
                  <a:lnTo>
                    <a:pt x="2" y="28"/>
                  </a:lnTo>
                  <a:lnTo>
                    <a:pt x="2" y="28"/>
                  </a:lnTo>
                  <a:lnTo>
                    <a:pt x="0" y="33"/>
                  </a:lnTo>
                  <a:lnTo>
                    <a:pt x="2" y="41"/>
                  </a:lnTo>
                  <a:lnTo>
                    <a:pt x="2" y="41"/>
                  </a:lnTo>
                  <a:lnTo>
                    <a:pt x="4" y="47"/>
                  </a:lnTo>
                  <a:lnTo>
                    <a:pt x="10" y="50"/>
                  </a:lnTo>
                  <a:lnTo>
                    <a:pt x="10" y="50"/>
                  </a:lnTo>
                  <a:lnTo>
                    <a:pt x="17" y="50"/>
                  </a:lnTo>
                  <a:lnTo>
                    <a:pt x="23" y="50"/>
                  </a:lnTo>
                  <a:lnTo>
                    <a:pt x="55" y="37"/>
                  </a:lnTo>
                  <a:lnTo>
                    <a:pt x="88" y="82"/>
                  </a:lnTo>
                  <a:lnTo>
                    <a:pt x="88" y="82"/>
                  </a:lnTo>
                  <a:lnTo>
                    <a:pt x="94" y="88"/>
                  </a:lnTo>
                  <a:lnTo>
                    <a:pt x="102" y="90"/>
                  </a:lnTo>
                  <a:lnTo>
                    <a:pt x="102" y="90"/>
                  </a:lnTo>
                  <a:lnTo>
                    <a:pt x="109" y="88"/>
                  </a:lnTo>
                  <a:lnTo>
                    <a:pt x="115" y="82"/>
                  </a:lnTo>
                  <a:lnTo>
                    <a:pt x="149" y="37"/>
                  </a:lnTo>
                  <a:lnTo>
                    <a:pt x="179" y="50"/>
                  </a:lnTo>
                  <a:lnTo>
                    <a:pt x="179" y="50"/>
                  </a:lnTo>
                  <a:lnTo>
                    <a:pt x="182" y="52"/>
                  </a:lnTo>
                  <a:lnTo>
                    <a:pt x="186" y="54"/>
                  </a:lnTo>
                  <a:lnTo>
                    <a:pt x="188" y="58"/>
                  </a:lnTo>
                  <a:lnTo>
                    <a:pt x="188" y="64"/>
                  </a:lnTo>
                  <a:lnTo>
                    <a:pt x="188" y="97"/>
                  </a:lnTo>
                  <a:lnTo>
                    <a:pt x="17" y="97"/>
                  </a:lnTo>
                  <a:lnTo>
                    <a:pt x="17" y="97"/>
                  </a:lnTo>
                  <a:lnTo>
                    <a:pt x="10" y="99"/>
                  </a:lnTo>
                  <a:lnTo>
                    <a:pt x="6" y="103"/>
                  </a:lnTo>
                  <a:lnTo>
                    <a:pt x="2" y="109"/>
                  </a:lnTo>
                  <a:lnTo>
                    <a:pt x="0" y="114"/>
                  </a:lnTo>
                  <a:lnTo>
                    <a:pt x="0" y="114"/>
                  </a:lnTo>
                  <a:lnTo>
                    <a:pt x="2" y="122"/>
                  </a:lnTo>
                  <a:lnTo>
                    <a:pt x="6" y="127"/>
                  </a:lnTo>
                  <a:lnTo>
                    <a:pt x="10" y="129"/>
                  </a:lnTo>
                  <a:lnTo>
                    <a:pt x="17" y="131"/>
                  </a:lnTo>
                  <a:lnTo>
                    <a:pt x="205" y="131"/>
                  </a:lnTo>
                  <a:lnTo>
                    <a:pt x="205" y="131"/>
                  </a:lnTo>
                  <a:lnTo>
                    <a:pt x="212" y="129"/>
                  </a:lnTo>
                  <a:lnTo>
                    <a:pt x="216" y="127"/>
                  </a:lnTo>
                  <a:lnTo>
                    <a:pt x="220" y="122"/>
                  </a:lnTo>
                  <a:lnTo>
                    <a:pt x="222" y="114"/>
                  </a:lnTo>
                  <a:lnTo>
                    <a:pt x="222" y="64"/>
                  </a:lnTo>
                  <a:lnTo>
                    <a:pt x="222" y="64"/>
                  </a:lnTo>
                  <a:lnTo>
                    <a:pt x="220" y="49"/>
                  </a:lnTo>
                  <a:lnTo>
                    <a:pt x="214" y="35"/>
                  </a:lnTo>
                  <a:lnTo>
                    <a:pt x="205" y="26"/>
                  </a:lnTo>
                  <a:lnTo>
                    <a:pt x="192" y="18"/>
                  </a:lnTo>
                  <a:lnTo>
                    <a:pt x="192" y="18"/>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32" name="Freeform 200">
              <a:extLst>
                <a:ext uri="{FF2B5EF4-FFF2-40B4-BE49-F238E27FC236}">
                  <a16:creationId xmlns:a16="http://schemas.microsoft.com/office/drawing/2014/main" id="{96E505A2-16A8-BC48-BC16-A7484C0B9E56}"/>
                </a:ext>
              </a:extLst>
            </p:cNvPr>
            <p:cNvSpPr>
              <a:spLocks noEditPoints="1"/>
            </p:cNvSpPr>
            <p:nvPr/>
          </p:nvSpPr>
          <p:spPr bwMode="auto">
            <a:xfrm>
              <a:off x="2957512" y="10893426"/>
              <a:ext cx="200025" cy="201613"/>
            </a:xfrm>
            <a:custGeom>
              <a:avLst/>
              <a:gdLst>
                <a:gd name="T0" fmla="*/ 64 w 126"/>
                <a:gd name="T1" fmla="*/ 127 h 127"/>
                <a:gd name="T2" fmla="*/ 88 w 126"/>
                <a:gd name="T3" fmla="*/ 122 h 127"/>
                <a:gd name="T4" fmla="*/ 107 w 126"/>
                <a:gd name="T5" fmla="*/ 109 h 127"/>
                <a:gd name="T6" fmla="*/ 122 w 126"/>
                <a:gd name="T7" fmla="*/ 88 h 127"/>
                <a:gd name="T8" fmla="*/ 126 w 126"/>
                <a:gd name="T9" fmla="*/ 64 h 127"/>
                <a:gd name="T10" fmla="*/ 126 w 126"/>
                <a:gd name="T11" fmla="*/ 50 h 127"/>
                <a:gd name="T12" fmla="*/ 117 w 126"/>
                <a:gd name="T13" fmla="*/ 28 h 127"/>
                <a:gd name="T14" fmla="*/ 98 w 126"/>
                <a:gd name="T15" fmla="*/ 11 h 127"/>
                <a:gd name="T16" fmla="*/ 75 w 126"/>
                <a:gd name="T17" fmla="*/ 2 h 127"/>
                <a:gd name="T18" fmla="*/ 64 w 126"/>
                <a:gd name="T19" fmla="*/ 0 h 127"/>
                <a:gd name="T20" fmla="*/ 38 w 126"/>
                <a:gd name="T21" fmla="*/ 5 h 127"/>
                <a:gd name="T22" fmla="*/ 19 w 126"/>
                <a:gd name="T23" fmla="*/ 18 h 127"/>
                <a:gd name="T24" fmla="*/ 4 w 126"/>
                <a:gd name="T25" fmla="*/ 39 h 127"/>
                <a:gd name="T26" fmla="*/ 0 w 126"/>
                <a:gd name="T27" fmla="*/ 64 h 127"/>
                <a:gd name="T28" fmla="*/ 0 w 126"/>
                <a:gd name="T29" fmla="*/ 77 h 127"/>
                <a:gd name="T30" fmla="*/ 11 w 126"/>
                <a:gd name="T31" fmla="*/ 99 h 127"/>
                <a:gd name="T32" fmla="*/ 28 w 126"/>
                <a:gd name="T33" fmla="*/ 116 h 127"/>
                <a:gd name="T34" fmla="*/ 51 w 126"/>
                <a:gd name="T35" fmla="*/ 126 h 127"/>
                <a:gd name="T36" fmla="*/ 64 w 126"/>
                <a:gd name="T37" fmla="*/ 127 h 127"/>
                <a:gd name="T38" fmla="*/ 32 w 126"/>
                <a:gd name="T39" fmla="*/ 64 h 127"/>
                <a:gd name="T40" fmla="*/ 36 w 126"/>
                <a:gd name="T41" fmla="*/ 52 h 127"/>
                <a:gd name="T42" fmla="*/ 51 w 126"/>
                <a:gd name="T43" fmla="*/ 35 h 127"/>
                <a:gd name="T44" fmla="*/ 64 w 126"/>
                <a:gd name="T45" fmla="*/ 34 h 127"/>
                <a:gd name="T46" fmla="*/ 70 w 126"/>
                <a:gd name="T47" fmla="*/ 34 h 127"/>
                <a:gd name="T48" fmla="*/ 85 w 126"/>
                <a:gd name="T49" fmla="*/ 43 h 127"/>
                <a:gd name="T50" fmla="*/ 92 w 126"/>
                <a:gd name="T51" fmla="*/ 58 h 127"/>
                <a:gd name="T52" fmla="*/ 94 w 126"/>
                <a:gd name="T53" fmla="*/ 64 h 127"/>
                <a:gd name="T54" fmla="*/ 90 w 126"/>
                <a:gd name="T55" fmla="*/ 75 h 127"/>
                <a:gd name="T56" fmla="*/ 75 w 126"/>
                <a:gd name="T57" fmla="*/ 92 h 127"/>
                <a:gd name="T58" fmla="*/ 64 w 126"/>
                <a:gd name="T59" fmla="*/ 94 h 127"/>
                <a:gd name="T60" fmla="*/ 57 w 126"/>
                <a:gd name="T61" fmla="*/ 94 h 127"/>
                <a:gd name="T62" fmla="*/ 42 w 126"/>
                <a:gd name="T63" fmla="*/ 84 h 127"/>
                <a:gd name="T64" fmla="*/ 34 w 126"/>
                <a:gd name="T65" fmla="*/ 69 h 127"/>
                <a:gd name="T66" fmla="*/ 32 w 126"/>
                <a:gd name="T67" fmla="*/ 6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6" h="127">
                  <a:moveTo>
                    <a:pt x="64" y="127"/>
                  </a:moveTo>
                  <a:lnTo>
                    <a:pt x="64" y="127"/>
                  </a:lnTo>
                  <a:lnTo>
                    <a:pt x="75" y="126"/>
                  </a:lnTo>
                  <a:lnTo>
                    <a:pt x="88" y="122"/>
                  </a:lnTo>
                  <a:lnTo>
                    <a:pt x="98" y="116"/>
                  </a:lnTo>
                  <a:lnTo>
                    <a:pt x="107" y="109"/>
                  </a:lnTo>
                  <a:lnTo>
                    <a:pt x="117" y="99"/>
                  </a:lnTo>
                  <a:lnTo>
                    <a:pt x="122" y="88"/>
                  </a:lnTo>
                  <a:lnTo>
                    <a:pt x="126" y="77"/>
                  </a:lnTo>
                  <a:lnTo>
                    <a:pt x="126" y="64"/>
                  </a:lnTo>
                  <a:lnTo>
                    <a:pt x="126" y="64"/>
                  </a:lnTo>
                  <a:lnTo>
                    <a:pt x="126" y="50"/>
                  </a:lnTo>
                  <a:lnTo>
                    <a:pt x="122" y="39"/>
                  </a:lnTo>
                  <a:lnTo>
                    <a:pt x="117" y="28"/>
                  </a:lnTo>
                  <a:lnTo>
                    <a:pt x="107" y="18"/>
                  </a:lnTo>
                  <a:lnTo>
                    <a:pt x="98" y="11"/>
                  </a:lnTo>
                  <a:lnTo>
                    <a:pt x="88" y="5"/>
                  </a:lnTo>
                  <a:lnTo>
                    <a:pt x="75" y="2"/>
                  </a:lnTo>
                  <a:lnTo>
                    <a:pt x="64" y="0"/>
                  </a:lnTo>
                  <a:lnTo>
                    <a:pt x="64" y="0"/>
                  </a:lnTo>
                  <a:lnTo>
                    <a:pt x="51" y="2"/>
                  </a:lnTo>
                  <a:lnTo>
                    <a:pt x="38" y="5"/>
                  </a:lnTo>
                  <a:lnTo>
                    <a:pt x="28" y="11"/>
                  </a:lnTo>
                  <a:lnTo>
                    <a:pt x="19" y="18"/>
                  </a:lnTo>
                  <a:lnTo>
                    <a:pt x="11" y="28"/>
                  </a:lnTo>
                  <a:lnTo>
                    <a:pt x="4" y="39"/>
                  </a:lnTo>
                  <a:lnTo>
                    <a:pt x="0" y="50"/>
                  </a:lnTo>
                  <a:lnTo>
                    <a:pt x="0" y="64"/>
                  </a:lnTo>
                  <a:lnTo>
                    <a:pt x="0" y="64"/>
                  </a:lnTo>
                  <a:lnTo>
                    <a:pt x="0" y="77"/>
                  </a:lnTo>
                  <a:lnTo>
                    <a:pt x="4" y="88"/>
                  </a:lnTo>
                  <a:lnTo>
                    <a:pt x="11" y="99"/>
                  </a:lnTo>
                  <a:lnTo>
                    <a:pt x="19" y="109"/>
                  </a:lnTo>
                  <a:lnTo>
                    <a:pt x="28" y="116"/>
                  </a:lnTo>
                  <a:lnTo>
                    <a:pt x="38" y="122"/>
                  </a:lnTo>
                  <a:lnTo>
                    <a:pt x="51" y="126"/>
                  </a:lnTo>
                  <a:lnTo>
                    <a:pt x="64" y="127"/>
                  </a:lnTo>
                  <a:lnTo>
                    <a:pt x="64" y="127"/>
                  </a:lnTo>
                  <a:close/>
                  <a:moveTo>
                    <a:pt x="32" y="64"/>
                  </a:moveTo>
                  <a:lnTo>
                    <a:pt x="32" y="64"/>
                  </a:lnTo>
                  <a:lnTo>
                    <a:pt x="34" y="58"/>
                  </a:lnTo>
                  <a:lnTo>
                    <a:pt x="36" y="52"/>
                  </a:lnTo>
                  <a:lnTo>
                    <a:pt x="42" y="43"/>
                  </a:lnTo>
                  <a:lnTo>
                    <a:pt x="51" y="35"/>
                  </a:lnTo>
                  <a:lnTo>
                    <a:pt x="57" y="34"/>
                  </a:lnTo>
                  <a:lnTo>
                    <a:pt x="64" y="34"/>
                  </a:lnTo>
                  <a:lnTo>
                    <a:pt x="64" y="34"/>
                  </a:lnTo>
                  <a:lnTo>
                    <a:pt x="70" y="34"/>
                  </a:lnTo>
                  <a:lnTo>
                    <a:pt x="75" y="35"/>
                  </a:lnTo>
                  <a:lnTo>
                    <a:pt x="85" y="43"/>
                  </a:lnTo>
                  <a:lnTo>
                    <a:pt x="90" y="52"/>
                  </a:lnTo>
                  <a:lnTo>
                    <a:pt x="92" y="58"/>
                  </a:lnTo>
                  <a:lnTo>
                    <a:pt x="94" y="64"/>
                  </a:lnTo>
                  <a:lnTo>
                    <a:pt x="94" y="64"/>
                  </a:lnTo>
                  <a:lnTo>
                    <a:pt x="92" y="69"/>
                  </a:lnTo>
                  <a:lnTo>
                    <a:pt x="90" y="75"/>
                  </a:lnTo>
                  <a:lnTo>
                    <a:pt x="85" y="84"/>
                  </a:lnTo>
                  <a:lnTo>
                    <a:pt x="75" y="92"/>
                  </a:lnTo>
                  <a:lnTo>
                    <a:pt x="70" y="94"/>
                  </a:lnTo>
                  <a:lnTo>
                    <a:pt x="64" y="94"/>
                  </a:lnTo>
                  <a:lnTo>
                    <a:pt x="64" y="94"/>
                  </a:lnTo>
                  <a:lnTo>
                    <a:pt x="57" y="94"/>
                  </a:lnTo>
                  <a:lnTo>
                    <a:pt x="51" y="92"/>
                  </a:lnTo>
                  <a:lnTo>
                    <a:pt x="42" y="84"/>
                  </a:lnTo>
                  <a:lnTo>
                    <a:pt x="36" y="75"/>
                  </a:lnTo>
                  <a:lnTo>
                    <a:pt x="34" y="69"/>
                  </a:lnTo>
                  <a:lnTo>
                    <a:pt x="32" y="64"/>
                  </a:lnTo>
                  <a:lnTo>
                    <a:pt x="32" y="64"/>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33" name="Freeform 201">
              <a:extLst>
                <a:ext uri="{FF2B5EF4-FFF2-40B4-BE49-F238E27FC236}">
                  <a16:creationId xmlns:a16="http://schemas.microsoft.com/office/drawing/2014/main" id="{FFFFEA24-84AD-B449-97DA-A20AB1817DD1}"/>
                </a:ext>
              </a:extLst>
            </p:cNvPr>
            <p:cNvSpPr>
              <a:spLocks/>
            </p:cNvSpPr>
            <p:nvPr/>
          </p:nvSpPr>
          <p:spPr bwMode="auto">
            <a:xfrm>
              <a:off x="2865437" y="11090276"/>
              <a:ext cx="352425" cy="207963"/>
            </a:xfrm>
            <a:custGeom>
              <a:avLst/>
              <a:gdLst>
                <a:gd name="T0" fmla="*/ 222 w 222"/>
                <a:gd name="T1" fmla="*/ 114 h 131"/>
                <a:gd name="T2" fmla="*/ 218 w 222"/>
                <a:gd name="T3" fmla="*/ 103 h 131"/>
                <a:gd name="T4" fmla="*/ 205 w 222"/>
                <a:gd name="T5" fmla="*/ 97 h 131"/>
                <a:gd name="T6" fmla="*/ 34 w 222"/>
                <a:gd name="T7" fmla="*/ 64 h 131"/>
                <a:gd name="T8" fmla="*/ 34 w 222"/>
                <a:gd name="T9" fmla="*/ 58 h 131"/>
                <a:gd name="T10" fmla="*/ 39 w 222"/>
                <a:gd name="T11" fmla="*/ 52 h 131"/>
                <a:gd name="T12" fmla="*/ 73 w 222"/>
                <a:gd name="T13" fmla="*/ 37 h 131"/>
                <a:gd name="T14" fmla="*/ 107 w 222"/>
                <a:gd name="T15" fmla="*/ 82 h 131"/>
                <a:gd name="T16" fmla="*/ 122 w 222"/>
                <a:gd name="T17" fmla="*/ 90 h 131"/>
                <a:gd name="T18" fmla="*/ 122 w 222"/>
                <a:gd name="T19" fmla="*/ 90 h 131"/>
                <a:gd name="T20" fmla="*/ 130 w 222"/>
                <a:gd name="T21" fmla="*/ 88 h 131"/>
                <a:gd name="T22" fmla="*/ 169 w 222"/>
                <a:gd name="T23" fmla="*/ 37 h 131"/>
                <a:gd name="T24" fmla="*/ 199 w 222"/>
                <a:gd name="T25" fmla="*/ 50 h 131"/>
                <a:gd name="T26" fmla="*/ 212 w 222"/>
                <a:gd name="T27" fmla="*/ 50 h 131"/>
                <a:gd name="T28" fmla="*/ 218 w 222"/>
                <a:gd name="T29" fmla="*/ 47 h 131"/>
                <a:gd name="T30" fmla="*/ 222 w 222"/>
                <a:gd name="T31" fmla="*/ 41 h 131"/>
                <a:gd name="T32" fmla="*/ 222 w 222"/>
                <a:gd name="T33" fmla="*/ 28 h 131"/>
                <a:gd name="T34" fmla="*/ 212 w 222"/>
                <a:gd name="T35" fmla="*/ 18 h 131"/>
                <a:gd name="T36" fmla="*/ 169 w 222"/>
                <a:gd name="T37" fmla="*/ 2 h 131"/>
                <a:gd name="T38" fmla="*/ 158 w 222"/>
                <a:gd name="T39" fmla="*/ 2 h 131"/>
                <a:gd name="T40" fmla="*/ 150 w 222"/>
                <a:gd name="T41" fmla="*/ 7 h 131"/>
                <a:gd name="T42" fmla="*/ 94 w 222"/>
                <a:gd name="T43" fmla="*/ 7 h 131"/>
                <a:gd name="T44" fmla="*/ 88 w 222"/>
                <a:gd name="T45" fmla="*/ 3 h 131"/>
                <a:gd name="T46" fmla="*/ 79 w 222"/>
                <a:gd name="T47" fmla="*/ 0 h 131"/>
                <a:gd name="T48" fmla="*/ 30 w 222"/>
                <a:gd name="T49" fmla="*/ 18 h 131"/>
                <a:gd name="T50" fmla="*/ 19 w 222"/>
                <a:gd name="T51" fmla="*/ 26 h 131"/>
                <a:gd name="T52" fmla="*/ 2 w 222"/>
                <a:gd name="T53" fmla="*/ 49 h 131"/>
                <a:gd name="T54" fmla="*/ 0 w 222"/>
                <a:gd name="T55" fmla="*/ 114 h 131"/>
                <a:gd name="T56" fmla="*/ 2 w 222"/>
                <a:gd name="T57" fmla="*/ 122 h 131"/>
                <a:gd name="T58" fmla="*/ 11 w 222"/>
                <a:gd name="T59" fmla="*/ 129 h 131"/>
                <a:gd name="T60" fmla="*/ 205 w 222"/>
                <a:gd name="T61" fmla="*/ 131 h 131"/>
                <a:gd name="T62" fmla="*/ 212 w 222"/>
                <a:gd name="T63" fmla="*/ 129 h 131"/>
                <a:gd name="T64" fmla="*/ 222 w 222"/>
                <a:gd name="T65" fmla="*/ 122 h 131"/>
                <a:gd name="T66" fmla="*/ 222 w 222"/>
                <a:gd name="T67" fmla="*/ 114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2" h="131">
                  <a:moveTo>
                    <a:pt x="222" y="114"/>
                  </a:moveTo>
                  <a:lnTo>
                    <a:pt x="222" y="114"/>
                  </a:lnTo>
                  <a:lnTo>
                    <a:pt x="222" y="109"/>
                  </a:lnTo>
                  <a:lnTo>
                    <a:pt x="218" y="103"/>
                  </a:lnTo>
                  <a:lnTo>
                    <a:pt x="212" y="99"/>
                  </a:lnTo>
                  <a:lnTo>
                    <a:pt x="205" y="97"/>
                  </a:lnTo>
                  <a:lnTo>
                    <a:pt x="34" y="97"/>
                  </a:lnTo>
                  <a:lnTo>
                    <a:pt x="34" y="64"/>
                  </a:lnTo>
                  <a:lnTo>
                    <a:pt x="34" y="64"/>
                  </a:lnTo>
                  <a:lnTo>
                    <a:pt x="34" y="58"/>
                  </a:lnTo>
                  <a:lnTo>
                    <a:pt x="36" y="54"/>
                  </a:lnTo>
                  <a:lnTo>
                    <a:pt x="39" y="52"/>
                  </a:lnTo>
                  <a:lnTo>
                    <a:pt x="43" y="50"/>
                  </a:lnTo>
                  <a:lnTo>
                    <a:pt x="73" y="37"/>
                  </a:lnTo>
                  <a:lnTo>
                    <a:pt x="107" y="82"/>
                  </a:lnTo>
                  <a:lnTo>
                    <a:pt x="107" y="82"/>
                  </a:lnTo>
                  <a:lnTo>
                    <a:pt x="113" y="88"/>
                  </a:lnTo>
                  <a:lnTo>
                    <a:pt x="122" y="90"/>
                  </a:lnTo>
                  <a:lnTo>
                    <a:pt x="122" y="90"/>
                  </a:lnTo>
                  <a:lnTo>
                    <a:pt x="122" y="90"/>
                  </a:lnTo>
                  <a:lnTo>
                    <a:pt x="122" y="90"/>
                  </a:lnTo>
                  <a:lnTo>
                    <a:pt x="130" y="88"/>
                  </a:lnTo>
                  <a:lnTo>
                    <a:pt x="135" y="82"/>
                  </a:lnTo>
                  <a:lnTo>
                    <a:pt x="169" y="37"/>
                  </a:lnTo>
                  <a:lnTo>
                    <a:pt x="199" y="50"/>
                  </a:lnTo>
                  <a:lnTo>
                    <a:pt x="199" y="50"/>
                  </a:lnTo>
                  <a:lnTo>
                    <a:pt x="207" y="50"/>
                  </a:lnTo>
                  <a:lnTo>
                    <a:pt x="212" y="50"/>
                  </a:lnTo>
                  <a:lnTo>
                    <a:pt x="212" y="50"/>
                  </a:lnTo>
                  <a:lnTo>
                    <a:pt x="218" y="47"/>
                  </a:lnTo>
                  <a:lnTo>
                    <a:pt x="222" y="41"/>
                  </a:lnTo>
                  <a:lnTo>
                    <a:pt x="222" y="41"/>
                  </a:lnTo>
                  <a:lnTo>
                    <a:pt x="222" y="33"/>
                  </a:lnTo>
                  <a:lnTo>
                    <a:pt x="222" y="28"/>
                  </a:lnTo>
                  <a:lnTo>
                    <a:pt x="218" y="22"/>
                  </a:lnTo>
                  <a:lnTo>
                    <a:pt x="212" y="18"/>
                  </a:lnTo>
                  <a:lnTo>
                    <a:pt x="169" y="2"/>
                  </a:lnTo>
                  <a:lnTo>
                    <a:pt x="169" y="2"/>
                  </a:lnTo>
                  <a:lnTo>
                    <a:pt x="163" y="0"/>
                  </a:lnTo>
                  <a:lnTo>
                    <a:pt x="158" y="2"/>
                  </a:lnTo>
                  <a:lnTo>
                    <a:pt x="154" y="3"/>
                  </a:lnTo>
                  <a:lnTo>
                    <a:pt x="150" y="7"/>
                  </a:lnTo>
                  <a:lnTo>
                    <a:pt x="122" y="45"/>
                  </a:lnTo>
                  <a:lnTo>
                    <a:pt x="94" y="7"/>
                  </a:lnTo>
                  <a:lnTo>
                    <a:pt x="94" y="7"/>
                  </a:lnTo>
                  <a:lnTo>
                    <a:pt x="88" y="3"/>
                  </a:lnTo>
                  <a:lnTo>
                    <a:pt x="85" y="2"/>
                  </a:lnTo>
                  <a:lnTo>
                    <a:pt x="79" y="0"/>
                  </a:lnTo>
                  <a:lnTo>
                    <a:pt x="73" y="2"/>
                  </a:lnTo>
                  <a:lnTo>
                    <a:pt x="30" y="18"/>
                  </a:lnTo>
                  <a:lnTo>
                    <a:pt x="30" y="18"/>
                  </a:lnTo>
                  <a:lnTo>
                    <a:pt x="19" y="26"/>
                  </a:lnTo>
                  <a:lnTo>
                    <a:pt x="9" y="35"/>
                  </a:lnTo>
                  <a:lnTo>
                    <a:pt x="2" y="49"/>
                  </a:lnTo>
                  <a:lnTo>
                    <a:pt x="0" y="64"/>
                  </a:lnTo>
                  <a:lnTo>
                    <a:pt x="0" y="114"/>
                  </a:lnTo>
                  <a:lnTo>
                    <a:pt x="0" y="114"/>
                  </a:lnTo>
                  <a:lnTo>
                    <a:pt x="2" y="122"/>
                  </a:lnTo>
                  <a:lnTo>
                    <a:pt x="6" y="127"/>
                  </a:lnTo>
                  <a:lnTo>
                    <a:pt x="11" y="129"/>
                  </a:lnTo>
                  <a:lnTo>
                    <a:pt x="17" y="131"/>
                  </a:lnTo>
                  <a:lnTo>
                    <a:pt x="205" y="131"/>
                  </a:lnTo>
                  <a:lnTo>
                    <a:pt x="205" y="131"/>
                  </a:lnTo>
                  <a:lnTo>
                    <a:pt x="212" y="129"/>
                  </a:lnTo>
                  <a:lnTo>
                    <a:pt x="218" y="127"/>
                  </a:lnTo>
                  <a:lnTo>
                    <a:pt x="222" y="122"/>
                  </a:lnTo>
                  <a:lnTo>
                    <a:pt x="222" y="114"/>
                  </a:lnTo>
                  <a:lnTo>
                    <a:pt x="222" y="114"/>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34" name="Freeform 202">
              <a:extLst>
                <a:ext uri="{FF2B5EF4-FFF2-40B4-BE49-F238E27FC236}">
                  <a16:creationId xmlns:a16="http://schemas.microsoft.com/office/drawing/2014/main" id="{A28139BE-F761-3D46-9015-904B0801EB85}"/>
                </a:ext>
              </a:extLst>
            </p:cNvPr>
            <p:cNvSpPr>
              <a:spLocks noEditPoints="1"/>
            </p:cNvSpPr>
            <p:nvPr/>
          </p:nvSpPr>
          <p:spPr bwMode="auto">
            <a:xfrm>
              <a:off x="3343275" y="10893426"/>
              <a:ext cx="198438" cy="201613"/>
            </a:xfrm>
            <a:custGeom>
              <a:avLst/>
              <a:gdLst>
                <a:gd name="T0" fmla="*/ 63 w 125"/>
                <a:gd name="T1" fmla="*/ 127 h 127"/>
                <a:gd name="T2" fmla="*/ 88 w 125"/>
                <a:gd name="T3" fmla="*/ 122 h 127"/>
                <a:gd name="T4" fmla="*/ 108 w 125"/>
                <a:gd name="T5" fmla="*/ 109 h 127"/>
                <a:gd name="T6" fmla="*/ 122 w 125"/>
                <a:gd name="T7" fmla="*/ 88 h 127"/>
                <a:gd name="T8" fmla="*/ 125 w 125"/>
                <a:gd name="T9" fmla="*/ 64 h 127"/>
                <a:gd name="T10" fmla="*/ 125 w 125"/>
                <a:gd name="T11" fmla="*/ 50 h 127"/>
                <a:gd name="T12" fmla="*/ 116 w 125"/>
                <a:gd name="T13" fmla="*/ 28 h 127"/>
                <a:gd name="T14" fmla="*/ 99 w 125"/>
                <a:gd name="T15" fmla="*/ 11 h 127"/>
                <a:gd name="T16" fmla="*/ 75 w 125"/>
                <a:gd name="T17" fmla="*/ 2 h 127"/>
                <a:gd name="T18" fmla="*/ 63 w 125"/>
                <a:gd name="T19" fmla="*/ 0 h 127"/>
                <a:gd name="T20" fmla="*/ 39 w 125"/>
                <a:gd name="T21" fmla="*/ 5 h 127"/>
                <a:gd name="T22" fmla="*/ 18 w 125"/>
                <a:gd name="T23" fmla="*/ 18 h 127"/>
                <a:gd name="T24" fmla="*/ 5 w 125"/>
                <a:gd name="T25" fmla="*/ 39 h 127"/>
                <a:gd name="T26" fmla="*/ 0 w 125"/>
                <a:gd name="T27" fmla="*/ 64 h 127"/>
                <a:gd name="T28" fmla="*/ 1 w 125"/>
                <a:gd name="T29" fmla="*/ 77 h 127"/>
                <a:gd name="T30" fmla="*/ 11 w 125"/>
                <a:gd name="T31" fmla="*/ 99 h 127"/>
                <a:gd name="T32" fmla="*/ 28 w 125"/>
                <a:gd name="T33" fmla="*/ 116 h 127"/>
                <a:gd name="T34" fmla="*/ 50 w 125"/>
                <a:gd name="T35" fmla="*/ 126 h 127"/>
                <a:gd name="T36" fmla="*/ 63 w 125"/>
                <a:gd name="T37" fmla="*/ 127 h 127"/>
                <a:gd name="T38" fmla="*/ 33 w 125"/>
                <a:gd name="T39" fmla="*/ 64 h 127"/>
                <a:gd name="T40" fmla="*/ 35 w 125"/>
                <a:gd name="T41" fmla="*/ 52 h 127"/>
                <a:gd name="T42" fmla="*/ 50 w 125"/>
                <a:gd name="T43" fmla="*/ 35 h 127"/>
                <a:gd name="T44" fmla="*/ 63 w 125"/>
                <a:gd name="T45" fmla="*/ 34 h 127"/>
                <a:gd name="T46" fmla="*/ 69 w 125"/>
                <a:gd name="T47" fmla="*/ 34 h 127"/>
                <a:gd name="T48" fmla="*/ 84 w 125"/>
                <a:gd name="T49" fmla="*/ 43 h 127"/>
                <a:gd name="T50" fmla="*/ 92 w 125"/>
                <a:gd name="T51" fmla="*/ 58 h 127"/>
                <a:gd name="T52" fmla="*/ 93 w 125"/>
                <a:gd name="T53" fmla="*/ 64 h 127"/>
                <a:gd name="T54" fmla="*/ 90 w 125"/>
                <a:gd name="T55" fmla="*/ 75 h 127"/>
                <a:gd name="T56" fmla="*/ 75 w 125"/>
                <a:gd name="T57" fmla="*/ 92 h 127"/>
                <a:gd name="T58" fmla="*/ 63 w 125"/>
                <a:gd name="T59" fmla="*/ 94 h 127"/>
                <a:gd name="T60" fmla="*/ 56 w 125"/>
                <a:gd name="T61" fmla="*/ 94 h 127"/>
                <a:gd name="T62" fmla="*/ 41 w 125"/>
                <a:gd name="T63" fmla="*/ 84 h 127"/>
                <a:gd name="T64" fmla="*/ 33 w 125"/>
                <a:gd name="T65" fmla="*/ 69 h 127"/>
                <a:gd name="T66" fmla="*/ 33 w 125"/>
                <a:gd name="T67" fmla="*/ 6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5" h="127">
                  <a:moveTo>
                    <a:pt x="63" y="127"/>
                  </a:moveTo>
                  <a:lnTo>
                    <a:pt x="63" y="127"/>
                  </a:lnTo>
                  <a:lnTo>
                    <a:pt x="75" y="126"/>
                  </a:lnTo>
                  <a:lnTo>
                    <a:pt x="88" y="122"/>
                  </a:lnTo>
                  <a:lnTo>
                    <a:pt x="99" y="116"/>
                  </a:lnTo>
                  <a:lnTo>
                    <a:pt x="108" y="109"/>
                  </a:lnTo>
                  <a:lnTo>
                    <a:pt x="116" y="99"/>
                  </a:lnTo>
                  <a:lnTo>
                    <a:pt x="122" y="88"/>
                  </a:lnTo>
                  <a:lnTo>
                    <a:pt x="125" y="77"/>
                  </a:lnTo>
                  <a:lnTo>
                    <a:pt x="125" y="64"/>
                  </a:lnTo>
                  <a:lnTo>
                    <a:pt x="125" y="64"/>
                  </a:lnTo>
                  <a:lnTo>
                    <a:pt x="125" y="50"/>
                  </a:lnTo>
                  <a:lnTo>
                    <a:pt x="122" y="39"/>
                  </a:lnTo>
                  <a:lnTo>
                    <a:pt x="116" y="28"/>
                  </a:lnTo>
                  <a:lnTo>
                    <a:pt x="108" y="18"/>
                  </a:lnTo>
                  <a:lnTo>
                    <a:pt x="99" y="11"/>
                  </a:lnTo>
                  <a:lnTo>
                    <a:pt x="88" y="5"/>
                  </a:lnTo>
                  <a:lnTo>
                    <a:pt x="75" y="2"/>
                  </a:lnTo>
                  <a:lnTo>
                    <a:pt x="63" y="0"/>
                  </a:lnTo>
                  <a:lnTo>
                    <a:pt x="63" y="0"/>
                  </a:lnTo>
                  <a:lnTo>
                    <a:pt x="50" y="2"/>
                  </a:lnTo>
                  <a:lnTo>
                    <a:pt x="39" y="5"/>
                  </a:lnTo>
                  <a:lnTo>
                    <a:pt x="28" y="11"/>
                  </a:lnTo>
                  <a:lnTo>
                    <a:pt x="18" y="18"/>
                  </a:lnTo>
                  <a:lnTo>
                    <a:pt x="11" y="28"/>
                  </a:lnTo>
                  <a:lnTo>
                    <a:pt x="5" y="39"/>
                  </a:lnTo>
                  <a:lnTo>
                    <a:pt x="1" y="50"/>
                  </a:lnTo>
                  <a:lnTo>
                    <a:pt x="0" y="64"/>
                  </a:lnTo>
                  <a:lnTo>
                    <a:pt x="0" y="64"/>
                  </a:lnTo>
                  <a:lnTo>
                    <a:pt x="1" y="77"/>
                  </a:lnTo>
                  <a:lnTo>
                    <a:pt x="5" y="88"/>
                  </a:lnTo>
                  <a:lnTo>
                    <a:pt x="11" y="99"/>
                  </a:lnTo>
                  <a:lnTo>
                    <a:pt x="18" y="109"/>
                  </a:lnTo>
                  <a:lnTo>
                    <a:pt x="28" y="116"/>
                  </a:lnTo>
                  <a:lnTo>
                    <a:pt x="39" y="122"/>
                  </a:lnTo>
                  <a:lnTo>
                    <a:pt x="50" y="126"/>
                  </a:lnTo>
                  <a:lnTo>
                    <a:pt x="63" y="127"/>
                  </a:lnTo>
                  <a:lnTo>
                    <a:pt x="63" y="127"/>
                  </a:lnTo>
                  <a:close/>
                  <a:moveTo>
                    <a:pt x="33" y="64"/>
                  </a:moveTo>
                  <a:lnTo>
                    <a:pt x="33" y="64"/>
                  </a:lnTo>
                  <a:lnTo>
                    <a:pt x="33" y="58"/>
                  </a:lnTo>
                  <a:lnTo>
                    <a:pt x="35" y="52"/>
                  </a:lnTo>
                  <a:lnTo>
                    <a:pt x="41" y="43"/>
                  </a:lnTo>
                  <a:lnTo>
                    <a:pt x="50" y="35"/>
                  </a:lnTo>
                  <a:lnTo>
                    <a:pt x="56" y="34"/>
                  </a:lnTo>
                  <a:lnTo>
                    <a:pt x="63" y="34"/>
                  </a:lnTo>
                  <a:lnTo>
                    <a:pt x="63" y="34"/>
                  </a:lnTo>
                  <a:lnTo>
                    <a:pt x="69" y="34"/>
                  </a:lnTo>
                  <a:lnTo>
                    <a:pt x="75" y="35"/>
                  </a:lnTo>
                  <a:lnTo>
                    <a:pt x="84" y="43"/>
                  </a:lnTo>
                  <a:lnTo>
                    <a:pt x="90" y="52"/>
                  </a:lnTo>
                  <a:lnTo>
                    <a:pt x="92" y="58"/>
                  </a:lnTo>
                  <a:lnTo>
                    <a:pt x="93" y="64"/>
                  </a:lnTo>
                  <a:lnTo>
                    <a:pt x="93" y="64"/>
                  </a:lnTo>
                  <a:lnTo>
                    <a:pt x="92" y="69"/>
                  </a:lnTo>
                  <a:lnTo>
                    <a:pt x="90" y="75"/>
                  </a:lnTo>
                  <a:lnTo>
                    <a:pt x="84" y="84"/>
                  </a:lnTo>
                  <a:lnTo>
                    <a:pt x="75" y="92"/>
                  </a:lnTo>
                  <a:lnTo>
                    <a:pt x="69" y="94"/>
                  </a:lnTo>
                  <a:lnTo>
                    <a:pt x="63" y="94"/>
                  </a:lnTo>
                  <a:lnTo>
                    <a:pt x="63" y="94"/>
                  </a:lnTo>
                  <a:lnTo>
                    <a:pt x="56" y="94"/>
                  </a:lnTo>
                  <a:lnTo>
                    <a:pt x="50" y="92"/>
                  </a:lnTo>
                  <a:lnTo>
                    <a:pt x="41" y="84"/>
                  </a:lnTo>
                  <a:lnTo>
                    <a:pt x="35" y="75"/>
                  </a:lnTo>
                  <a:lnTo>
                    <a:pt x="33" y="69"/>
                  </a:lnTo>
                  <a:lnTo>
                    <a:pt x="33" y="64"/>
                  </a:lnTo>
                  <a:lnTo>
                    <a:pt x="33" y="64"/>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35" name="Freeform 203">
              <a:extLst>
                <a:ext uri="{FF2B5EF4-FFF2-40B4-BE49-F238E27FC236}">
                  <a16:creationId xmlns:a16="http://schemas.microsoft.com/office/drawing/2014/main" id="{C3AC090B-150C-A14A-ABD5-A8B45F1ED18E}"/>
                </a:ext>
              </a:extLst>
            </p:cNvPr>
            <p:cNvSpPr>
              <a:spLocks noEditPoints="1"/>
            </p:cNvSpPr>
            <p:nvPr/>
          </p:nvSpPr>
          <p:spPr bwMode="auto">
            <a:xfrm>
              <a:off x="3249612" y="11090276"/>
              <a:ext cx="385763" cy="207963"/>
            </a:xfrm>
            <a:custGeom>
              <a:avLst/>
              <a:gdLst>
                <a:gd name="T0" fmla="*/ 17 w 243"/>
                <a:gd name="T1" fmla="*/ 131 h 131"/>
                <a:gd name="T2" fmla="*/ 226 w 243"/>
                <a:gd name="T3" fmla="*/ 131 h 131"/>
                <a:gd name="T4" fmla="*/ 226 w 243"/>
                <a:gd name="T5" fmla="*/ 131 h 131"/>
                <a:gd name="T6" fmla="*/ 231 w 243"/>
                <a:gd name="T7" fmla="*/ 129 h 131"/>
                <a:gd name="T8" fmla="*/ 237 w 243"/>
                <a:gd name="T9" fmla="*/ 127 h 131"/>
                <a:gd name="T10" fmla="*/ 241 w 243"/>
                <a:gd name="T11" fmla="*/ 122 h 131"/>
                <a:gd name="T12" fmla="*/ 243 w 243"/>
                <a:gd name="T13" fmla="*/ 114 h 131"/>
                <a:gd name="T14" fmla="*/ 243 w 243"/>
                <a:gd name="T15" fmla="*/ 64 h 131"/>
                <a:gd name="T16" fmla="*/ 243 w 243"/>
                <a:gd name="T17" fmla="*/ 64 h 131"/>
                <a:gd name="T18" fmla="*/ 241 w 243"/>
                <a:gd name="T19" fmla="*/ 49 h 131"/>
                <a:gd name="T20" fmla="*/ 235 w 243"/>
                <a:gd name="T21" fmla="*/ 35 h 131"/>
                <a:gd name="T22" fmla="*/ 224 w 243"/>
                <a:gd name="T23" fmla="*/ 26 h 131"/>
                <a:gd name="T24" fmla="*/ 213 w 243"/>
                <a:gd name="T25" fmla="*/ 18 h 131"/>
                <a:gd name="T26" fmla="*/ 169 w 243"/>
                <a:gd name="T27" fmla="*/ 2 h 131"/>
                <a:gd name="T28" fmla="*/ 169 w 243"/>
                <a:gd name="T29" fmla="*/ 2 h 131"/>
                <a:gd name="T30" fmla="*/ 164 w 243"/>
                <a:gd name="T31" fmla="*/ 0 h 131"/>
                <a:gd name="T32" fmla="*/ 158 w 243"/>
                <a:gd name="T33" fmla="*/ 2 h 131"/>
                <a:gd name="T34" fmla="*/ 154 w 243"/>
                <a:gd name="T35" fmla="*/ 3 h 131"/>
                <a:gd name="T36" fmla="*/ 151 w 243"/>
                <a:gd name="T37" fmla="*/ 7 h 131"/>
                <a:gd name="T38" fmla="*/ 122 w 243"/>
                <a:gd name="T39" fmla="*/ 45 h 131"/>
                <a:gd name="T40" fmla="*/ 94 w 243"/>
                <a:gd name="T41" fmla="*/ 7 h 131"/>
                <a:gd name="T42" fmla="*/ 94 w 243"/>
                <a:gd name="T43" fmla="*/ 7 h 131"/>
                <a:gd name="T44" fmla="*/ 90 w 243"/>
                <a:gd name="T45" fmla="*/ 3 h 131"/>
                <a:gd name="T46" fmla="*/ 85 w 243"/>
                <a:gd name="T47" fmla="*/ 2 h 131"/>
                <a:gd name="T48" fmla="*/ 79 w 243"/>
                <a:gd name="T49" fmla="*/ 0 h 131"/>
                <a:gd name="T50" fmla="*/ 74 w 243"/>
                <a:gd name="T51" fmla="*/ 2 h 131"/>
                <a:gd name="T52" fmla="*/ 30 w 243"/>
                <a:gd name="T53" fmla="*/ 18 h 131"/>
                <a:gd name="T54" fmla="*/ 30 w 243"/>
                <a:gd name="T55" fmla="*/ 18 h 131"/>
                <a:gd name="T56" fmla="*/ 19 w 243"/>
                <a:gd name="T57" fmla="*/ 26 h 131"/>
                <a:gd name="T58" fmla="*/ 10 w 243"/>
                <a:gd name="T59" fmla="*/ 35 h 131"/>
                <a:gd name="T60" fmla="*/ 4 w 243"/>
                <a:gd name="T61" fmla="*/ 49 h 131"/>
                <a:gd name="T62" fmla="*/ 0 w 243"/>
                <a:gd name="T63" fmla="*/ 64 h 131"/>
                <a:gd name="T64" fmla="*/ 0 w 243"/>
                <a:gd name="T65" fmla="*/ 114 h 131"/>
                <a:gd name="T66" fmla="*/ 0 w 243"/>
                <a:gd name="T67" fmla="*/ 114 h 131"/>
                <a:gd name="T68" fmla="*/ 2 w 243"/>
                <a:gd name="T69" fmla="*/ 122 h 131"/>
                <a:gd name="T70" fmla="*/ 6 w 243"/>
                <a:gd name="T71" fmla="*/ 127 h 131"/>
                <a:gd name="T72" fmla="*/ 12 w 243"/>
                <a:gd name="T73" fmla="*/ 129 h 131"/>
                <a:gd name="T74" fmla="*/ 17 w 243"/>
                <a:gd name="T75" fmla="*/ 131 h 131"/>
                <a:gd name="T76" fmla="*/ 17 w 243"/>
                <a:gd name="T77" fmla="*/ 131 h 131"/>
                <a:gd name="T78" fmla="*/ 34 w 243"/>
                <a:gd name="T79" fmla="*/ 97 h 131"/>
                <a:gd name="T80" fmla="*/ 34 w 243"/>
                <a:gd name="T81" fmla="*/ 64 h 131"/>
                <a:gd name="T82" fmla="*/ 34 w 243"/>
                <a:gd name="T83" fmla="*/ 64 h 131"/>
                <a:gd name="T84" fmla="*/ 36 w 243"/>
                <a:gd name="T85" fmla="*/ 58 h 131"/>
                <a:gd name="T86" fmla="*/ 38 w 243"/>
                <a:gd name="T87" fmla="*/ 54 h 131"/>
                <a:gd name="T88" fmla="*/ 40 w 243"/>
                <a:gd name="T89" fmla="*/ 52 h 131"/>
                <a:gd name="T90" fmla="*/ 43 w 243"/>
                <a:gd name="T91" fmla="*/ 50 h 131"/>
                <a:gd name="T92" fmla="*/ 74 w 243"/>
                <a:gd name="T93" fmla="*/ 37 h 131"/>
                <a:gd name="T94" fmla="*/ 107 w 243"/>
                <a:gd name="T95" fmla="*/ 82 h 131"/>
                <a:gd name="T96" fmla="*/ 107 w 243"/>
                <a:gd name="T97" fmla="*/ 82 h 131"/>
                <a:gd name="T98" fmla="*/ 115 w 243"/>
                <a:gd name="T99" fmla="*/ 88 h 131"/>
                <a:gd name="T100" fmla="*/ 122 w 243"/>
                <a:gd name="T101" fmla="*/ 90 h 131"/>
                <a:gd name="T102" fmla="*/ 122 w 243"/>
                <a:gd name="T103" fmla="*/ 90 h 131"/>
                <a:gd name="T104" fmla="*/ 130 w 243"/>
                <a:gd name="T105" fmla="*/ 88 h 131"/>
                <a:gd name="T106" fmla="*/ 136 w 243"/>
                <a:gd name="T107" fmla="*/ 82 h 131"/>
                <a:gd name="T108" fmla="*/ 169 w 243"/>
                <a:gd name="T109" fmla="*/ 37 h 131"/>
                <a:gd name="T110" fmla="*/ 199 w 243"/>
                <a:gd name="T111" fmla="*/ 50 h 131"/>
                <a:gd name="T112" fmla="*/ 199 w 243"/>
                <a:gd name="T113" fmla="*/ 50 h 131"/>
                <a:gd name="T114" fmla="*/ 203 w 243"/>
                <a:gd name="T115" fmla="*/ 52 h 131"/>
                <a:gd name="T116" fmla="*/ 207 w 243"/>
                <a:gd name="T117" fmla="*/ 54 h 131"/>
                <a:gd name="T118" fmla="*/ 209 w 243"/>
                <a:gd name="T119" fmla="*/ 58 h 131"/>
                <a:gd name="T120" fmla="*/ 209 w 243"/>
                <a:gd name="T121" fmla="*/ 64 h 131"/>
                <a:gd name="T122" fmla="*/ 209 w 243"/>
                <a:gd name="T123" fmla="*/ 97 h 131"/>
                <a:gd name="T124" fmla="*/ 34 w 243"/>
                <a:gd name="T125" fmla="*/ 97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3" h="131">
                  <a:moveTo>
                    <a:pt x="17" y="131"/>
                  </a:moveTo>
                  <a:lnTo>
                    <a:pt x="226" y="131"/>
                  </a:lnTo>
                  <a:lnTo>
                    <a:pt x="226" y="131"/>
                  </a:lnTo>
                  <a:lnTo>
                    <a:pt x="231" y="129"/>
                  </a:lnTo>
                  <a:lnTo>
                    <a:pt x="237" y="127"/>
                  </a:lnTo>
                  <a:lnTo>
                    <a:pt x="241" y="122"/>
                  </a:lnTo>
                  <a:lnTo>
                    <a:pt x="243" y="114"/>
                  </a:lnTo>
                  <a:lnTo>
                    <a:pt x="243" y="64"/>
                  </a:lnTo>
                  <a:lnTo>
                    <a:pt x="243" y="64"/>
                  </a:lnTo>
                  <a:lnTo>
                    <a:pt x="241" y="49"/>
                  </a:lnTo>
                  <a:lnTo>
                    <a:pt x="235" y="35"/>
                  </a:lnTo>
                  <a:lnTo>
                    <a:pt x="224" y="26"/>
                  </a:lnTo>
                  <a:lnTo>
                    <a:pt x="213" y="18"/>
                  </a:lnTo>
                  <a:lnTo>
                    <a:pt x="169" y="2"/>
                  </a:lnTo>
                  <a:lnTo>
                    <a:pt x="169" y="2"/>
                  </a:lnTo>
                  <a:lnTo>
                    <a:pt x="164" y="0"/>
                  </a:lnTo>
                  <a:lnTo>
                    <a:pt x="158" y="2"/>
                  </a:lnTo>
                  <a:lnTo>
                    <a:pt x="154" y="3"/>
                  </a:lnTo>
                  <a:lnTo>
                    <a:pt x="151" y="7"/>
                  </a:lnTo>
                  <a:lnTo>
                    <a:pt x="122" y="45"/>
                  </a:lnTo>
                  <a:lnTo>
                    <a:pt x="94" y="7"/>
                  </a:lnTo>
                  <a:lnTo>
                    <a:pt x="94" y="7"/>
                  </a:lnTo>
                  <a:lnTo>
                    <a:pt x="90" y="3"/>
                  </a:lnTo>
                  <a:lnTo>
                    <a:pt x="85" y="2"/>
                  </a:lnTo>
                  <a:lnTo>
                    <a:pt x="79" y="0"/>
                  </a:lnTo>
                  <a:lnTo>
                    <a:pt x="74" y="2"/>
                  </a:lnTo>
                  <a:lnTo>
                    <a:pt x="30" y="18"/>
                  </a:lnTo>
                  <a:lnTo>
                    <a:pt x="30" y="18"/>
                  </a:lnTo>
                  <a:lnTo>
                    <a:pt x="19" y="26"/>
                  </a:lnTo>
                  <a:lnTo>
                    <a:pt x="10" y="35"/>
                  </a:lnTo>
                  <a:lnTo>
                    <a:pt x="4" y="49"/>
                  </a:lnTo>
                  <a:lnTo>
                    <a:pt x="0" y="64"/>
                  </a:lnTo>
                  <a:lnTo>
                    <a:pt x="0" y="114"/>
                  </a:lnTo>
                  <a:lnTo>
                    <a:pt x="0" y="114"/>
                  </a:lnTo>
                  <a:lnTo>
                    <a:pt x="2" y="122"/>
                  </a:lnTo>
                  <a:lnTo>
                    <a:pt x="6" y="127"/>
                  </a:lnTo>
                  <a:lnTo>
                    <a:pt x="12" y="129"/>
                  </a:lnTo>
                  <a:lnTo>
                    <a:pt x="17" y="131"/>
                  </a:lnTo>
                  <a:lnTo>
                    <a:pt x="17" y="131"/>
                  </a:lnTo>
                  <a:close/>
                  <a:moveTo>
                    <a:pt x="34" y="97"/>
                  </a:moveTo>
                  <a:lnTo>
                    <a:pt x="34" y="64"/>
                  </a:lnTo>
                  <a:lnTo>
                    <a:pt x="34" y="64"/>
                  </a:lnTo>
                  <a:lnTo>
                    <a:pt x="36" y="58"/>
                  </a:lnTo>
                  <a:lnTo>
                    <a:pt x="38" y="54"/>
                  </a:lnTo>
                  <a:lnTo>
                    <a:pt x="40" y="52"/>
                  </a:lnTo>
                  <a:lnTo>
                    <a:pt x="43" y="50"/>
                  </a:lnTo>
                  <a:lnTo>
                    <a:pt x="74" y="37"/>
                  </a:lnTo>
                  <a:lnTo>
                    <a:pt x="107" y="82"/>
                  </a:lnTo>
                  <a:lnTo>
                    <a:pt x="107" y="82"/>
                  </a:lnTo>
                  <a:lnTo>
                    <a:pt x="115" y="88"/>
                  </a:lnTo>
                  <a:lnTo>
                    <a:pt x="122" y="90"/>
                  </a:lnTo>
                  <a:lnTo>
                    <a:pt x="122" y="90"/>
                  </a:lnTo>
                  <a:lnTo>
                    <a:pt x="130" y="88"/>
                  </a:lnTo>
                  <a:lnTo>
                    <a:pt x="136" y="82"/>
                  </a:lnTo>
                  <a:lnTo>
                    <a:pt x="169" y="37"/>
                  </a:lnTo>
                  <a:lnTo>
                    <a:pt x="199" y="50"/>
                  </a:lnTo>
                  <a:lnTo>
                    <a:pt x="199" y="50"/>
                  </a:lnTo>
                  <a:lnTo>
                    <a:pt x="203" y="52"/>
                  </a:lnTo>
                  <a:lnTo>
                    <a:pt x="207" y="54"/>
                  </a:lnTo>
                  <a:lnTo>
                    <a:pt x="209" y="58"/>
                  </a:lnTo>
                  <a:lnTo>
                    <a:pt x="209" y="64"/>
                  </a:lnTo>
                  <a:lnTo>
                    <a:pt x="209" y="97"/>
                  </a:lnTo>
                  <a:lnTo>
                    <a:pt x="34" y="97"/>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36" name="Freeform 204">
              <a:extLst>
                <a:ext uri="{FF2B5EF4-FFF2-40B4-BE49-F238E27FC236}">
                  <a16:creationId xmlns:a16="http://schemas.microsoft.com/office/drawing/2014/main" id="{5DB8288D-1B57-9645-956A-C3041629D6A2}"/>
                </a:ext>
              </a:extLst>
            </p:cNvPr>
            <p:cNvSpPr>
              <a:spLocks/>
            </p:cNvSpPr>
            <p:nvPr/>
          </p:nvSpPr>
          <p:spPr bwMode="auto">
            <a:xfrm>
              <a:off x="3538537" y="10455276"/>
              <a:ext cx="369888" cy="425450"/>
            </a:xfrm>
            <a:custGeom>
              <a:avLst/>
              <a:gdLst>
                <a:gd name="T0" fmla="*/ 2 w 233"/>
                <a:gd name="T1" fmla="*/ 7 h 268"/>
                <a:gd name="T2" fmla="*/ 2 w 233"/>
                <a:gd name="T3" fmla="*/ 7 h 268"/>
                <a:gd name="T4" fmla="*/ 0 w 233"/>
                <a:gd name="T5" fmla="*/ 13 h 268"/>
                <a:gd name="T6" fmla="*/ 0 w 233"/>
                <a:gd name="T7" fmla="*/ 20 h 268"/>
                <a:gd name="T8" fmla="*/ 0 w 233"/>
                <a:gd name="T9" fmla="*/ 20 h 268"/>
                <a:gd name="T10" fmla="*/ 2 w 233"/>
                <a:gd name="T11" fmla="*/ 26 h 268"/>
                <a:gd name="T12" fmla="*/ 6 w 233"/>
                <a:gd name="T13" fmla="*/ 30 h 268"/>
                <a:gd name="T14" fmla="*/ 130 w 233"/>
                <a:gd name="T15" fmla="*/ 110 h 268"/>
                <a:gd name="T16" fmla="*/ 130 w 233"/>
                <a:gd name="T17" fmla="*/ 110 h 268"/>
                <a:gd name="T18" fmla="*/ 145 w 233"/>
                <a:gd name="T19" fmla="*/ 122 h 268"/>
                <a:gd name="T20" fmla="*/ 158 w 233"/>
                <a:gd name="T21" fmla="*/ 135 h 268"/>
                <a:gd name="T22" fmla="*/ 171 w 233"/>
                <a:gd name="T23" fmla="*/ 150 h 268"/>
                <a:gd name="T24" fmla="*/ 181 w 233"/>
                <a:gd name="T25" fmla="*/ 167 h 268"/>
                <a:gd name="T26" fmla="*/ 190 w 233"/>
                <a:gd name="T27" fmla="*/ 184 h 268"/>
                <a:gd name="T28" fmla="*/ 196 w 233"/>
                <a:gd name="T29" fmla="*/ 202 h 268"/>
                <a:gd name="T30" fmla="*/ 200 w 233"/>
                <a:gd name="T31" fmla="*/ 221 h 268"/>
                <a:gd name="T32" fmla="*/ 200 w 233"/>
                <a:gd name="T33" fmla="*/ 242 h 268"/>
                <a:gd name="T34" fmla="*/ 200 w 233"/>
                <a:gd name="T35" fmla="*/ 251 h 268"/>
                <a:gd name="T36" fmla="*/ 200 w 233"/>
                <a:gd name="T37" fmla="*/ 251 h 268"/>
                <a:gd name="T38" fmla="*/ 201 w 233"/>
                <a:gd name="T39" fmla="*/ 259 h 268"/>
                <a:gd name="T40" fmla="*/ 205 w 233"/>
                <a:gd name="T41" fmla="*/ 263 h 268"/>
                <a:gd name="T42" fmla="*/ 211 w 233"/>
                <a:gd name="T43" fmla="*/ 266 h 268"/>
                <a:gd name="T44" fmla="*/ 216 w 233"/>
                <a:gd name="T45" fmla="*/ 268 h 268"/>
                <a:gd name="T46" fmla="*/ 216 w 233"/>
                <a:gd name="T47" fmla="*/ 268 h 268"/>
                <a:gd name="T48" fmla="*/ 224 w 233"/>
                <a:gd name="T49" fmla="*/ 266 h 268"/>
                <a:gd name="T50" fmla="*/ 228 w 233"/>
                <a:gd name="T51" fmla="*/ 263 h 268"/>
                <a:gd name="T52" fmla="*/ 231 w 233"/>
                <a:gd name="T53" fmla="*/ 259 h 268"/>
                <a:gd name="T54" fmla="*/ 233 w 233"/>
                <a:gd name="T55" fmla="*/ 251 h 268"/>
                <a:gd name="T56" fmla="*/ 233 w 233"/>
                <a:gd name="T57" fmla="*/ 242 h 268"/>
                <a:gd name="T58" fmla="*/ 233 w 233"/>
                <a:gd name="T59" fmla="*/ 242 h 268"/>
                <a:gd name="T60" fmla="*/ 231 w 233"/>
                <a:gd name="T61" fmla="*/ 217 h 268"/>
                <a:gd name="T62" fmla="*/ 228 w 233"/>
                <a:gd name="T63" fmla="*/ 193 h 268"/>
                <a:gd name="T64" fmla="*/ 220 w 233"/>
                <a:gd name="T65" fmla="*/ 172 h 268"/>
                <a:gd name="T66" fmla="*/ 211 w 233"/>
                <a:gd name="T67" fmla="*/ 150 h 268"/>
                <a:gd name="T68" fmla="*/ 198 w 233"/>
                <a:gd name="T69" fmla="*/ 131 h 268"/>
                <a:gd name="T70" fmla="*/ 185 w 233"/>
                <a:gd name="T71" fmla="*/ 112 h 268"/>
                <a:gd name="T72" fmla="*/ 166 w 233"/>
                <a:gd name="T73" fmla="*/ 95 h 268"/>
                <a:gd name="T74" fmla="*/ 147 w 233"/>
                <a:gd name="T75" fmla="*/ 82 h 268"/>
                <a:gd name="T76" fmla="*/ 25 w 233"/>
                <a:gd name="T77" fmla="*/ 1 h 268"/>
                <a:gd name="T78" fmla="*/ 25 w 233"/>
                <a:gd name="T79" fmla="*/ 1 h 268"/>
                <a:gd name="T80" fmla="*/ 19 w 233"/>
                <a:gd name="T81" fmla="*/ 0 h 268"/>
                <a:gd name="T82" fmla="*/ 12 w 233"/>
                <a:gd name="T83" fmla="*/ 0 h 268"/>
                <a:gd name="T84" fmla="*/ 6 w 233"/>
                <a:gd name="T85" fmla="*/ 1 h 268"/>
                <a:gd name="T86" fmla="*/ 2 w 233"/>
                <a:gd name="T87" fmla="*/ 7 h 268"/>
                <a:gd name="T88" fmla="*/ 2 w 233"/>
                <a:gd name="T89" fmla="*/ 7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33" h="268">
                  <a:moveTo>
                    <a:pt x="2" y="7"/>
                  </a:moveTo>
                  <a:lnTo>
                    <a:pt x="2" y="7"/>
                  </a:lnTo>
                  <a:lnTo>
                    <a:pt x="0" y="13"/>
                  </a:lnTo>
                  <a:lnTo>
                    <a:pt x="0" y="20"/>
                  </a:lnTo>
                  <a:lnTo>
                    <a:pt x="0" y="20"/>
                  </a:lnTo>
                  <a:lnTo>
                    <a:pt x="2" y="26"/>
                  </a:lnTo>
                  <a:lnTo>
                    <a:pt x="6" y="30"/>
                  </a:lnTo>
                  <a:lnTo>
                    <a:pt x="130" y="110"/>
                  </a:lnTo>
                  <a:lnTo>
                    <a:pt x="130" y="110"/>
                  </a:lnTo>
                  <a:lnTo>
                    <a:pt x="145" y="122"/>
                  </a:lnTo>
                  <a:lnTo>
                    <a:pt x="158" y="135"/>
                  </a:lnTo>
                  <a:lnTo>
                    <a:pt x="171" y="150"/>
                  </a:lnTo>
                  <a:lnTo>
                    <a:pt x="181" y="167"/>
                  </a:lnTo>
                  <a:lnTo>
                    <a:pt x="190" y="184"/>
                  </a:lnTo>
                  <a:lnTo>
                    <a:pt x="196" y="202"/>
                  </a:lnTo>
                  <a:lnTo>
                    <a:pt x="200" y="221"/>
                  </a:lnTo>
                  <a:lnTo>
                    <a:pt x="200" y="242"/>
                  </a:lnTo>
                  <a:lnTo>
                    <a:pt x="200" y="251"/>
                  </a:lnTo>
                  <a:lnTo>
                    <a:pt x="200" y="251"/>
                  </a:lnTo>
                  <a:lnTo>
                    <a:pt x="201" y="259"/>
                  </a:lnTo>
                  <a:lnTo>
                    <a:pt x="205" y="263"/>
                  </a:lnTo>
                  <a:lnTo>
                    <a:pt x="211" y="266"/>
                  </a:lnTo>
                  <a:lnTo>
                    <a:pt x="216" y="268"/>
                  </a:lnTo>
                  <a:lnTo>
                    <a:pt x="216" y="268"/>
                  </a:lnTo>
                  <a:lnTo>
                    <a:pt x="224" y="266"/>
                  </a:lnTo>
                  <a:lnTo>
                    <a:pt x="228" y="263"/>
                  </a:lnTo>
                  <a:lnTo>
                    <a:pt x="231" y="259"/>
                  </a:lnTo>
                  <a:lnTo>
                    <a:pt x="233" y="251"/>
                  </a:lnTo>
                  <a:lnTo>
                    <a:pt x="233" y="242"/>
                  </a:lnTo>
                  <a:lnTo>
                    <a:pt x="233" y="242"/>
                  </a:lnTo>
                  <a:lnTo>
                    <a:pt x="231" y="217"/>
                  </a:lnTo>
                  <a:lnTo>
                    <a:pt x="228" y="193"/>
                  </a:lnTo>
                  <a:lnTo>
                    <a:pt x="220" y="172"/>
                  </a:lnTo>
                  <a:lnTo>
                    <a:pt x="211" y="150"/>
                  </a:lnTo>
                  <a:lnTo>
                    <a:pt x="198" y="131"/>
                  </a:lnTo>
                  <a:lnTo>
                    <a:pt x="185" y="112"/>
                  </a:lnTo>
                  <a:lnTo>
                    <a:pt x="166" y="95"/>
                  </a:lnTo>
                  <a:lnTo>
                    <a:pt x="147" y="82"/>
                  </a:lnTo>
                  <a:lnTo>
                    <a:pt x="25" y="1"/>
                  </a:lnTo>
                  <a:lnTo>
                    <a:pt x="25" y="1"/>
                  </a:lnTo>
                  <a:lnTo>
                    <a:pt x="19" y="0"/>
                  </a:lnTo>
                  <a:lnTo>
                    <a:pt x="12" y="0"/>
                  </a:lnTo>
                  <a:lnTo>
                    <a:pt x="6" y="1"/>
                  </a:lnTo>
                  <a:lnTo>
                    <a:pt x="2" y="7"/>
                  </a:lnTo>
                  <a:lnTo>
                    <a:pt x="2" y="7"/>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37" name="Freeform 205">
              <a:extLst>
                <a:ext uri="{FF2B5EF4-FFF2-40B4-BE49-F238E27FC236}">
                  <a16:creationId xmlns:a16="http://schemas.microsoft.com/office/drawing/2014/main" id="{6769AF09-67A1-A846-9BB4-DEBABB5D287A}"/>
                </a:ext>
              </a:extLst>
            </p:cNvPr>
            <p:cNvSpPr>
              <a:spLocks/>
            </p:cNvSpPr>
            <p:nvPr/>
          </p:nvSpPr>
          <p:spPr bwMode="auto">
            <a:xfrm>
              <a:off x="3538537" y="10585451"/>
              <a:ext cx="260350" cy="295275"/>
            </a:xfrm>
            <a:custGeom>
              <a:avLst/>
              <a:gdLst>
                <a:gd name="T0" fmla="*/ 130 w 164"/>
                <a:gd name="T1" fmla="*/ 160 h 186"/>
                <a:gd name="T2" fmla="*/ 130 w 164"/>
                <a:gd name="T3" fmla="*/ 169 h 186"/>
                <a:gd name="T4" fmla="*/ 130 w 164"/>
                <a:gd name="T5" fmla="*/ 169 h 186"/>
                <a:gd name="T6" fmla="*/ 132 w 164"/>
                <a:gd name="T7" fmla="*/ 177 h 186"/>
                <a:gd name="T8" fmla="*/ 136 w 164"/>
                <a:gd name="T9" fmla="*/ 181 h 186"/>
                <a:gd name="T10" fmla="*/ 141 w 164"/>
                <a:gd name="T11" fmla="*/ 184 h 186"/>
                <a:gd name="T12" fmla="*/ 147 w 164"/>
                <a:gd name="T13" fmla="*/ 186 h 186"/>
                <a:gd name="T14" fmla="*/ 147 w 164"/>
                <a:gd name="T15" fmla="*/ 186 h 186"/>
                <a:gd name="T16" fmla="*/ 154 w 164"/>
                <a:gd name="T17" fmla="*/ 184 h 186"/>
                <a:gd name="T18" fmla="*/ 160 w 164"/>
                <a:gd name="T19" fmla="*/ 181 h 186"/>
                <a:gd name="T20" fmla="*/ 164 w 164"/>
                <a:gd name="T21" fmla="*/ 177 h 186"/>
                <a:gd name="T22" fmla="*/ 164 w 164"/>
                <a:gd name="T23" fmla="*/ 169 h 186"/>
                <a:gd name="T24" fmla="*/ 164 w 164"/>
                <a:gd name="T25" fmla="*/ 160 h 186"/>
                <a:gd name="T26" fmla="*/ 164 w 164"/>
                <a:gd name="T27" fmla="*/ 160 h 186"/>
                <a:gd name="T28" fmla="*/ 164 w 164"/>
                <a:gd name="T29" fmla="*/ 143 h 186"/>
                <a:gd name="T30" fmla="*/ 160 w 164"/>
                <a:gd name="T31" fmla="*/ 130 h 186"/>
                <a:gd name="T32" fmla="*/ 156 w 164"/>
                <a:gd name="T33" fmla="*/ 115 h 186"/>
                <a:gd name="T34" fmla="*/ 149 w 164"/>
                <a:gd name="T35" fmla="*/ 102 h 186"/>
                <a:gd name="T36" fmla="*/ 141 w 164"/>
                <a:gd name="T37" fmla="*/ 89 h 186"/>
                <a:gd name="T38" fmla="*/ 132 w 164"/>
                <a:gd name="T39" fmla="*/ 77 h 186"/>
                <a:gd name="T40" fmla="*/ 123 w 164"/>
                <a:gd name="T41" fmla="*/ 68 h 186"/>
                <a:gd name="T42" fmla="*/ 109 w 164"/>
                <a:gd name="T43" fmla="*/ 58 h 186"/>
                <a:gd name="T44" fmla="*/ 25 w 164"/>
                <a:gd name="T45" fmla="*/ 2 h 186"/>
                <a:gd name="T46" fmla="*/ 25 w 164"/>
                <a:gd name="T47" fmla="*/ 2 h 186"/>
                <a:gd name="T48" fmla="*/ 19 w 164"/>
                <a:gd name="T49" fmla="*/ 0 h 186"/>
                <a:gd name="T50" fmla="*/ 12 w 164"/>
                <a:gd name="T51" fmla="*/ 0 h 186"/>
                <a:gd name="T52" fmla="*/ 6 w 164"/>
                <a:gd name="T53" fmla="*/ 2 h 186"/>
                <a:gd name="T54" fmla="*/ 2 w 164"/>
                <a:gd name="T55" fmla="*/ 8 h 186"/>
                <a:gd name="T56" fmla="*/ 2 w 164"/>
                <a:gd name="T57" fmla="*/ 8 h 186"/>
                <a:gd name="T58" fmla="*/ 0 w 164"/>
                <a:gd name="T59" fmla="*/ 13 h 186"/>
                <a:gd name="T60" fmla="*/ 0 w 164"/>
                <a:gd name="T61" fmla="*/ 21 h 186"/>
                <a:gd name="T62" fmla="*/ 0 w 164"/>
                <a:gd name="T63" fmla="*/ 21 h 186"/>
                <a:gd name="T64" fmla="*/ 2 w 164"/>
                <a:gd name="T65" fmla="*/ 27 h 186"/>
                <a:gd name="T66" fmla="*/ 6 w 164"/>
                <a:gd name="T67" fmla="*/ 30 h 186"/>
                <a:gd name="T68" fmla="*/ 91 w 164"/>
                <a:gd name="T69" fmla="*/ 87 h 186"/>
                <a:gd name="T70" fmla="*/ 91 w 164"/>
                <a:gd name="T71" fmla="*/ 87 h 186"/>
                <a:gd name="T72" fmla="*/ 100 w 164"/>
                <a:gd name="T73" fmla="*/ 92 h 186"/>
                <a:gd name="T74" fmla="*/ 108 w 164"/>
                <a:gd name="T75" fmla="*/ 100 h 186"/>
                <a:gd name="T76" fmla="*/ 115 w 164"/>
                <a:gd name="T77" fmla="*/ 109 h 186"/>
                <a:gd name="T78" fmla="*/ 121 w 164"/>
                <a:gd name="T79" fmla="*/ 117 h 186"/>
                <a:gd name="T80" fmla="*/ 124 w 164"/>
                <a:gd name="T81" fmla="*/ 128 h 186"/>
                <a:gd name="T82" fmla="*/ 128 w 164"/>
                <a:gd name="T83" fmla="*/ 137 h 186"/>
                <a:gd name="T84" fmla="*/ 130 w 164"/>
                <a:gd name="T85" fmla="*/ 149 h 186"/>
                <a:gd name="T86" fmla="*/ 130 w 164"/>
                <a:gd name="T87" fmla="*/ 160 h 186"/>
                <a:gd name="T88" fmla="*/ 130 w 164"/>
                <a:gd name="T89" fmla="*/ 16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4" h="186">
                  <a:moveTo>
                    <a:pt x="130" y="160"/>
                  </a:moveTo>
                  <a:lnTo>
                    <a:pt x="130" y="169"/>
                  </a:lnTo>
                  <a:lnTo>
                    <a:pt x="130" y="169"/>
                  </a:lnTo>
                  <a:lnTo>
                    <a:pt x="132" y="177"/>
                  </a:lnTo>
                  <a:lnTo>
                    <a:pt x="136" y="181"/>
                  </a:lnTo>
                  <a:lnTo>
                    <a:pt x="141" y="184"/>
                  </a:lnTo>
                  <a:lnTo>
                    <a:pt x="147" y="186"/>
                  </a:lnTo>
                  <a:lnTo>
                    <a:pt x="147" y="186"/>
                  </a:lnTo>
                  <a:lnTo>
                    <a:pt x="154" y="184"/>
                  </a:lnTo>
                  <a:lnTo>
                    <a:pt x="160" y="181"/>
                  </a:lnTo>
                  <a:lnTo>
                    <a:pt x="164" y="177"/>
                  </a:lnTo>
                  <a:lnTo>
                    <a:pt x="164" y="169"/>
                  </a:lnTo>
                  <a:lnTo>
                    <a:pt x="164" y="160"/>
                  </a:lnTo>
                  <a:lnTo>
                    <a:pt x="164" y="160"/>
                  </a:lnTo>
                  <a:lnTo>
                    <a:pt x="164" y="143"/>
                  </a:lnTo>
                  <a:lnTo>
                    <a:pt x="160" y="130"/>
                  </a:lnTo>
                  <a:lnTo>
                    <a:pt x="156" y="115"/>
                  </a:lnTo>
                  <a:lnTo>
                    <a:pt x="149" y="102"/>
                  </a:lnTo>
                  <a:lnTo>
                    <a:pt x="141" y="89"/>
                  </a:lnTo>
                  <a:lnTo>
                    <a:pt x="132" y="77"/>
                  </a:lnTo>
                  <a:lnTo>
                    <a:pt x="123" y="68"/>
                  </a:lnTo>
                  <a:lnTo>
                    <a:pt x="109" y="58"/>
                  </a:lnTo>
                  <a:lnTo>
                    <a:pt x="25" y="2"/>
                  </a:lnTo>
                  <a:lnTo>
                    <a:pt x="25" y="2"/>
                  </a:lnTo>
                  <a:lnTo>
                    <a:pt x="19" y="0"/>
                  </a:lnTo>
                  <a:lnTo>
                    <a:pt x="12" y="0"/>
                  </a:lnTo>
                  <a:lnTo>
                    <a:pt x="6" y="2"/>
                  </a:lnTo>
                  <a:lnTo>
                    <a:pt x="2" y="8"/>
                  </a:lnTo>
                  <a:lnTo>
                    <a:pt x="2" y="8"/>
                  </a:lnTo>
                  <a:lnTo>
                    <a:pt x="0" y="13"/>
                  </a:lnTo>
                  <a:lnTo>
                    <a:pt x="0" y="21"/>
                  </a:lnTo>
                  <a:lnTo>
                    <a:pt x="0" y="21"/>
                  </a:lnTo>
                  <a:lnTo>
                    <a:pt x="2" y="27"/>
                  </a:lnTo>
                  <a:lnTo>
                    <a:pt x="6" y="30"/>
                  </a:lnTo>
                  <a:lnTo>
                    <a:pt x="91" y="87"/>
                  </a:lnTo>
                  <a:lnTo>
                    <a:pt x="91" y="87"/>
                  </a:lnTo>
                  <a:lnTo>
                    <a:pt x="100" y="92"/>
                  </a:lnTo>
                  <a:lnTo>
                    <a:pt x="108" y="100"/>
                  </a:lnTo>
                  <a:lnTo>
                    <a:pt x="115" y="109"/>
                  </a:lnTo>
                  <a:lnTo>
                    <a:pt x="121" y="117"/>
                  </a:lnTo>
                  <a:lnTo>
                    <a:pt x="124" y="128"/>
                  </a:lnTo>
                  <a:lnTo>
                    <a:pt x="128" y="137"/>
                  </a:lnTo>
                  <a:lnTo>
                    <a:pt x="130" y="149"/>
                  </a:lnTo>
                  <a:lnTo>
                    <a:pt x="130" y="160"/>
                  </a:lnTo>
                  <a:lnTo>
                    <a:pt x="130" y="160"/>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38" name="Freeform 206">
              <a:extLst>
                <a:ext uri="{FF2B5EF4-FFF2-40B4-BE49-F238E27FC236}">
                  <a16:creationId xmlns:a16="http://schemas.microsoft.com/office/drawing/2014/main" id="{2F4B6CD2-3A1F-1B46-9958-A6110074D309}"/>
                </a:ext>
              </a:extLst>
            </p:cNvPr>
            <p:cNvSpPr>
              <a:spLocks/>
            </p:cNvSpPr>
            <p:nvPr/>
          </p:nvSpPr>
          <p:spPr bwMode="auto">
            <a:xfrm>
              <a:off x="3086100" y="10585451"/>
              <a:ext cx="261938" cy="295275"/>
            </a:xfrm>
            <a:custGeom>
              <a:avLst/>
              <a:gdLst>
                <a:gd name="T0" fmla="*/ 139 w 165"/>
                <a:gd name="T1" fmla="*/ 2 h 186"/>
                <a:gd name="T2" fmla="*/ 54 w 165"/>
                <a:gd name="T3" fmla="*/ 58 h 186"/>
                <a:gd name="T4" fmla="*/ 54 w 165"/>
                <a:gd name="T5" fmla="*/ 58 h 186"/>
                <a:gd name="T6" fmla="*/ 43 w 165"/>
                <a:gd name="T7" fmla="*/ 68 h 186"/>
                <a:gd name="T8" fmla="*/ 32 w 165"/>
                <a:gd name="T9" fmla="*/ 77 h 186"/>
                <a:gd name="T10" fmla="*/ 23 w 165"/>
                <a:gd name="T11" fmla="*/ 89 h 186"/>
                <a:gd name="T12" fmla="*/ 15 w 165"/>
                <a:gd name="T13" fmla="*/ 102 h 186"/>
                <a:gd name="T14" fmla="*/ 7 w 165"/>
                <a:gd name="T15" fmla="*/ 115 h 186"/>
                <a:gd name="T16" fmla="*/ 4 w 165"/>
                <a:gd name="T17" fmla="*/ 130 h 186"/>
                <a:gd name="T18" fmla="*/ 2 w 165"/>
                <a:gd name="T19" fmla="*/ 143 h 186"/>
                <a:gd name="T20" fmla="*/ 0 w 165"/>
                <a:gd name="T21" fmla="*/ 160 h 186"/>
                <a:gd name="T22" fmla="*/ 0 w 165"/>
                <a:gd name="T23" fmla="*/ 169 h 186"/>
                <a:gd name="T24" fmla="*/ 0 w 165"/>
                <a:gd name="T25" fmla="*/ 169 h 186"/>
                <a:gd name="T26" fmla="*/ 2 w 165"/>
                <a:gd name="T27" fmla="*/ 177 h 186"/>
                <a:gd name="T28" fmla="*/ 6 w 165"/>
                <a:gd name="T29" fmla="*/ 181 h 186"/>
                <a:gd name="T30" fmla="*/ 11 w 165"/>
                <a:gd name="T31" fmla="*/ 184 h 186"/>
                <a:gd name="T32" fmla="*/ 17 w 165"/>
                <a:gd name="T33" fmla="*/ 186 h 186"/>
                <a:gd name="T34" fmla="*/ 17 w 165"/>
                <a:gd name="T35" fmla="*/ 186 h 186"/>
                <a:gd name="T36" fmla="*/ 23 w 165"/>
                <a:gd name="T37" fmla="*/ 184 h 186"/>
                <a:gd name="T38" fmla="*/ 28 w 165"/>
                <a:gd name="T39" fmla="*/ 181 h 186"/>
                <a:gd name="T40" fmla="*/ 32 w 165"/>
                <a:gd name="T41" fmla="*/ 177 h 186"/>
                <a:gd name="T42" fmla="*/ 34 w 165"/>
                <a:gd name="T43" fmla="*/ 169 h 186"/>
                <a:gd name="T44" fmla="*/ 34 w 165"/>
                <a:gd name="T45" fmla="*/ 160 h 186"/>
                <a:gd name="T46" fmla="*/ 34 w 165"/>
                <a:gd name="T47" fmla="*/ 160 h 186"/>
                <a:gd name="T48" fmla="*/ 34 w 165"/>
                <a:gd name="T49" fmla="*/ 149 h 186"/>
                <a:gd name="T50" fmla="*/ 36 w 165"/>
                <a:gd name="T51" fmla="*/ 137 h 186"/>
                <a:gd name="T52" fmla="*/ 39 w 165"/>
                <a:gd name="T53" fmla="*/ 128 h 186"/>
                <a:gd name="T54" fmla="*/ 43 w 165"/>
                <a:gd name="T55" fmla="*/ 117 h 186"/>
                <a:gd name="T56" fmla="*/ 49 w 165"/>
                <a:gd name="T57" fmla="*/ 109 h 186"/>
                <a:gd name="T58" fmla="*/ 56 w 165"/>
                <a:gd name="T59" fmla="*/ 100 h 186"/>
                <a:gd name="T60" fmla="*/ 64 w 165"/>
                <a:gd name="T61" fmla="*/ 92 h 186"/>
                <a:gd name="T62" fmla="*/ 73 w 165"/>
                <a:gd name="T63" fmla="*/ 87 h 186"/>
                <a:gd name="T64" fmla="*/ 158 w 165"/>
                <a:gd name="T65" fmla="*/ 30 h 186"/>
                <a:gd name="T66" fmla="*/ 158 w 165"/>
                <a:gd name="T67" fmla="*/ 30 h 186"/>
                <a:gd name="T68" fmla="*/ 162 w 165"/>
                <a:gd name="T69" fmla="*/ 27 h 186"/>
                <a:gd name="T70" fmla="*/ 165 w 165"/>
                <a:gd name="T71" fmla="*/ 21 h 186"/>
                <a:gd name="T72" fmla="*/ 165 w 165"/>
                <a:gd name="T73" fmla="*/ 13 h 186"/>
                <a:gd name="T74" fmla="*/ 163 w 165"/>
                <a:gd name="T75" fmla="*/ 8 h 186"/>
                <a:gd name="T76" fmla="*/ 163 w 165"/>
                <a:gd name="T77" fmla="*/ 8 h 186"/>
                <a:gd name="T78" fmla="*/ 158 w 165"/>
                <a:gd name="T79" fmla="*/ 2 h 186"/>
                <a:gd name="T80" fmla="*/ 152 w 165"/>
                <a:gd name="T81" fmla="*/ 0 h 186"/>
                <a:gd name="T82" fmla="*/ 145 w 165"/>
                <a:gd name="T83" fmla="*/ 0 h 186"/>
                <a:gd name="T84" fmla="*/ 139 w 165"/>
                <a:gd name="T85" fmla="*/ 2 h 186"/>
                <a:gd name="T86" fmla="*/ 139 w 165"/>
                <a:gd name="T87" fmla="*/ 2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5" h="186">
                  <a:moveTo>
                    <a:pt x="139" y="2"/>
                  </a:moveTo>
                  <a:lnTo>
                    <a:pt x="54" y="58"/>
                  </a:lnTo>
                  <a:lnTo>
                    <a:pt x="54" y="58"/>
                  </a:lnTo>
                  <a:lnTo>
                    <a:pt x="43" y="68"/>
                  </a:lnTo>
                  <a:lnTo>
                    <a:pt x="32" y="77"/>
                  </a:lnTo>
                  <a:lnTo>
                    <a:pt x="23" y="89"/>
                  </a:lnTo>
                  <a:lnTo>
                    <a:pt x="15" y="102"/>
                  </a:lnTo>
                  <a:lnTo>
                    <a:pt x="7" y="115"/>
                  </a:lnTo>
                  <a:lnTo>
                    <a:pt x="4" y="130"/>
                  </a:lnTo>
                  <a:lnTo>
                    <a:pt x="2" y="143"/>
                  </a:lnTo>
                  <a:lnTo>
                    <a:pt x="0" y="160"/>
                  </a:lnTo>
                  <a:lnTo>
                    <a:pt x="0" y="169"/>
                  </a:lnTo>
                  <a:lnTo>
                    <a:pt x="0" y="169"/>
                  </a:lnTo>
                  <a:lnTo>
                    <a:pt x="2" y="177"/>
                  </a:lnTo>
                  <a:lnTo>
                    <a:pt x="6" y="181"/>
                  </a:lnTo>
                  <a:lnTo>
                    <a:pt x="11" y="184"/>
                  </a:lnTo>
                  <a:lnTo>
                    <a:pt x="17" y="186"/>
                  </a:lnTo>
                  <a:lnTo>
                    <a:pt x="17" y="186"/>
                  </a:lnTo>
                  <a:lnTo>
                    <a:pt x="23" y="184"/>
                  </a:lnTo>
                  <a:lnTo>
                    <a:pt x="28" y="181"/>
                  </a:lnTo>
                  <a:lnTo>
                    <a:pt x="32" y="177"/>
                  </a:lnTo>
                  <a:lnTo>
                    <a:pt x="34" y="169"/>
                  </a:lnTo>
                  <a:lnTo>
                    <a:pt x="34" y="160"/>
                  </a:lnTo>
                  <a:lnTo>
                    <a:pt x="34" y="160"/>
                  </a:lnTo>
                  <a:lnTo>
                    <a:pt x="34" y="149"/>
                  </a:lnTo>
                  <a:lnTo>
                    <a:pt x="36" y="137"/>
                  </a:lnTo>
                  <a:lnTo>
                    <a:pt x="39" y="128"/>
                  </a:lnTo>
                  <a:lnTo>
                    <a:pt x="43" y="117"/>
                  </a:lnTo>
                  <a:lnTo>
                    <a:pt x="49" y="109"/>
                  </a:lnTo>
                  <a:lnTo>
                    <a:pt x="56" y="100"/>
                  </a:lnTo>
                  <a:lnTo>
                    <a:pt x="64" y="92"/>
                  </a:lnTo>
                  <a:lnTo>
                    <a:pt x="73" y="87"/>
                  </a:lnTo>
                  <a:lnTo>
                    <a:pt x="158" y="30"/>
                  </a:lnTo>
                  <a:lnTo>
                    <a:pt x="158" y="30"/>
                  </a:lnTo>
                  <a:lnTo>
                    <a:pt x="162" y="27"/>
                  </a:lnTo>
                  <a:lnTo>
                    <a:pt x="165" y="21"/>
                  </a:lnTo>
                  <a:lnTo>
                    <a:pt x="165" y="13"/>
                  </a:lnTo>
                  <a:lnTo>
                    <a:pt x="163" y="8"/>
                  </a:lnTo>
                  <a:lnTo>
                    <a:pt x="163" y="8"/>
                  </a:lnTo>
                  <a:lnTo>
                    <a:pt x="158" y="2"/>
                  </a:lnTo>
                  <a:lnTo>
                    <a:pt x="152" y="0"/>
                  </a:lnTo>
                  <a:lnTo>
                    <a:pt x="145" y="0"/>
                  </a:lnTo>
                  <a:lnTo>
                    <a:pt x="139" y="2"/>
                  </a:lnTo>
                  <a:lnTo>
                    <a:pt x="139" y="2"/>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39" name="Freeform 207">
              <a:extLst>
                <a:ext uri="{FF2B5EF4-FFF2-40B4-BE49-F238E27FC236}">
                  <a16:creationId xmlns:a16="http://schemas.microsoft.com/office/drawing/2014/main" id="{B1FA9337-F5EA-5E41-AACC-7B0211CAF6BB}"/>
                </a:ext>
              </a:extLst>
            </p:cNvPr>
            <p:cNvSpPr>
              <a:spLocks/>
            </p:cNvSpPr>
            <p:nvPr/>
          </p:nvSpPr>
          <p:spPr bwMode="auto">
            <a:xfrm>
              <a:off x="2974975" y="10455276"/>
              <a:ext cx="373063" cy="425450"/>
            </a:xfrm>
            <a:custGeom>
              <a:avLst/>
              <a:gdLst>
                <a:gd name="T0" fmla="*/ 17 w 235"/>
                <a:gd name="T1" fmla="*/ 268 h 268"/>
                <a:gd name="T2" fmla="*/ 17 w 235"/>
                <a:gd name="T3" fmla="*/ 268 h 268"/>
                <a:gd name="T4" fmla="*/ 25 w 235"/>
                <a:gd name="T5" fmla="*/ 266 h 268"/>
                <a:gd name="T6" fmla="*/ 29 w 235"/>
                <a:gd name="T7" fmla="*/ 263 h 268"/>
                <a:gd name="T8" fmla="*/ 32 w 235"/>
                <a:gd name="T9" fmla="*/ 259 h 268"/>
                <a:gd name="T10" fmla="*/ 34 w 235"/>
                <a:gd name="T11" fmla="*/ 251 h 268"/>
                <a:gd name="T12" fmla="*/ 34 w 235"/>
                <a:gd name="T13" fmla="*/ 242 h 268"/>
                <a:gd name="T14" fmla="*/ 34 w 235"/>
                <a:gd name="T15" fmla="*/ 242 h 268"/>
                <a:gd name="T16" fmla="*/ 36 w 235"/>
                <a:gd name="T17" fmla="*/ 221 h 268"/>
                <a:gd name="T18" fmla="*/ 40 w 235"/>
                <a:gd name="T19" fmla="*/ 202 h 268"/>
                <a:gd name="T20" fmla="*/ 46 w 235"/>
                <a:gd name="T21" fmla="*/ 184 h 268"/>
                <a:gd name="T22" fmla="*/ 53 w 235"/>
                <a:gd name="T23" fmla="*/ 167 h 268"/>
                <a:gd name="T24" fmla="*/ 62 w 235"/>
                <a:gd name="T25" fmla="*/ 150 h 268"/>
                <a:gd name="T26" fmla="*/ 76 w 235"/>
                <a:gd name="T27" fmla="*/ 135 h 268"/>
                <a:gd name="T28" fmla="*/ 89 w 235"/>
                <a:gd name="T29" fmla="*/ 122 h 268"/>
                <a:gd name="T30" fmla="*/ 106 w 235"/>
                <a:gd name="T31" fmla="*/ 110 h 268"/>
                <a:gd name="T32" fmla="*/ 228 w 235"/>
                <a:gd name="T33" fmla="*/ 30 h 268"/>
                <a:gd name="T34" fmla="*/ 228 w 235"/>
                <a:gd name="T35" fmla="*/ 30 h 268"/>
                <a:gd name="T36" fmla="*/ 232 w 235"/>
                <a:gd name="T37" fmla="*/ 26 h 268"/>
                <a:gd name="T38" fmla="*/ 235 w 235"/>
                <a:gd name="T39" fmla="*/ 20 h 268"/>
                <a:gd name="T40" fmla="*/ 235 w 235"/>
                <a:gd name="T41" fmla="*/ 13 h 268"/>
                <a:gd name="T42" fmla="*/ 233 w 235"/>
                <a:gd name="T43" fmla="*/ 7 h 268"/>
                <a:gd name="T44" fmla="*/ 233 w 235"/>
                <a:gd name="T45" fmla="*/ 7 h 268"/>
                <a:gd name="T46" fmla="*/ 228 w 235"/>
                <a:gd name="T47" fmla="*/ 1 h 268"/>
                <a:gd name="T48" fmla="*/ 222 w 235"/>
                <a:gd name="T49" fmla="*/ 0 h 268"/>
                <a:gd name="T50" fmla="*/ 215 w 235"/>
                <a:gd name="T51" fmla="*/ 0 h 268"/>
                <a:gd name="T52" fmla="*/ 209 w 235"/>
                <a:gd name="T53" fmla="*/ 1 h 268"/>
                <a:gd name="T54" fmla="*/ 87 w 235"/>
                <a:gd name="T55" fmla="*/ 82 h 268"/>
                <a:gd name="T56" fmla="*/ 87 w 235"/>
                <a:gd name="T57" fmla="*/ 82 h 268"/>
                <a:gd name="T58" fmla="*/ 68 w 235"/>
                <a:gd name="T59" fmla="*/ 95 h 268"/>
                <a:gd name="T60" fmla="*/ 51 w 235"/>
                <a:gd name="T61" fmla="*/ 112 h 268"/>
                <a:gd name="T62" fmla="*/ 36 w 235"/>
                <a:gd name="T63" fmla="*/ 131 h 268"/>
                <a:gd name="T64" fmla="*/ 23 w 235"/>
                <a:gd name="T65" fmla="*/ 150 h 268"/>
                <a:gd name="T66" fmla="*/ 14 w 235"/>
                <a:gd name="T67" fmla="*/ 172 h 268"/>
                <a:gd name="T68" fmla="*/ 6 w 235"/>
                <a:gd name="T69" fmla="*/ 193 h 268"/>
                <a:gd name="T70" fmla="*/ 2 w 235"/>
                <a:gd name="T71" fmla="*/ 217 h 268"/>
                <a:gd name="T72" fmla="*/ 0 w 235"/>
                <a:gd name="T73" fmla="*/ 242 h 268"/>
                <a:gd name="T74" fmla="*/ 0 w 235"/>
                <a:gd name="T75" fmla="*/ 251 h 268"/>
                <a:gd name="T76" fmla="*/ 0 w 235"/>
                <a:gd name="T77" fmla="*/ 251 h 268"/>
                <a:gd name="T78" fmla="*/ 2 w 235"/>
                <a:gd name="T79" fmla="*/ 259 h 268"/>
                <a:gd name="T80" fmla="*/ 6 w 235"/>
                <a:gd name="T81" fmla="*/ 263 h 268"/>
                <a:gd name="T82" fmla="*/ 12 w 235"/>
                <a:gd name="T83" fmla="*/ 266 h 268"/>
                <a:gd name="T84" fmla="*/ 17 w 235"/>
                <a:gd name="T85" fmla="*/ 268 h 268"/>
                <a:gd name="T86" fmla="*/ 17 w 235"/>
                <a:gd name="T87" fmla="*/ 268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5" h="268">
                  <a:moveTo>
                    <a:pt x="17" y="268"/>
                  </a:moveTo>
                  <a:lnTo>
                    <a:pt x="17" y="268"/>
                  </a:lnTo>
                  <a:lnTo>
                    <a:pt x="25" y="266"/>
                  </a:lnTo>
                  <a:lnTo>
                    <a:pt x="29" y="263"/>
                  </a:lnTo>
                  <a:lnTo>
                    <a:pt x="32" y="259"/>
                  </a:lnTo>
                  <a:lnTo>
                    <a:pt x="34" y="251"/>
                  </a:lnTo>
                  <a:lnTo>
                    <a:pt x="34" y="242"/>
                  </a:lnTo>
                  <a:lnTo>
                    <a:pt x="34" y="242"/>
                  </a:lnTo>
                  <a:lnTo>
                    <a:pt x="36" y="221"/>
                  </a:lnTo>
                  <a:lnTo>
                    <a:pt x="40" y="202"/>
                  </a:lnTo>
                  <a:lnTo>
                    <a:pt x="46" y="184"/>
                  </a:lnTo>
                  <a:lnTo>
                    <a:pt x="53" y="167"/>
                  </a:lnTo>
                  <a:lnTo>
                    <a:pt x="62" y="150"/>
                  </a:lnTo>
                  <a:lnTo>
                    <a:pt x="76" y="135"/>
                  </a:lnTo>
                  <a:lnTo>
                    <a:pt x="89" y="122"/>
                  </a:lnTo>
                  <a:lnTo>
                    <a:pt x="106" y="110"/>
                  </a:lnTo>
                  <a:lnTo>
                    <a:pt x="228" y="30"/>
                  </a:lnTo>
                  <a:lnTo>
                    <a:pt x="228" y="30"/>
                  </a:lnTo>
                  <a:lnTo>
                    <a:pt x="232" y="26"/>
                  </a:lnTo>
                  <a:lnTo>
                    <a:pt x="235" y="20"/>
                  </a:lnTo>
                  <a:lnTo>
                    <a:pt x="235" y="13"/>
                  </a:lnTo>
                  <a:lnTo>
                    <a:pt x="233" y="7"/>
                  </a:lnTo>
                  <a:lnTo>
                    <a:pt x="233" y="7"/>
                  </a:lnTo>
                  <a:lnTo>
                    <a:pt x="228" y="1"/>
                  </a:lnTo>
                  <a:lnTo>
                    <a:pt x="222" y="0"/>
                  </a:lnTo>
                  <a:lnTo>
                    <a:pt x="215" y="0"/>
                  </a:lnTo>
                  <a:lnTo>
                    <a:pt x="209" y="1"/>
                  </a:lnTo>
                  <a:lnTo>
                    <a:pt x="87" y="82"/>
                  </a:lnTo>
                  <a:lnTo>
                    <a:pt x="87" y="82"/>
                  </a:lnTo>
                  <a:lnTo>
                    <a:pt x="68" y="95"/>
                  </a:lnTo>
                  <a:lnTo>
                    <a:pt x="51" y="112"/>
                  </a:lnTo>
                  <a:lnTo>
                    <a:pt x="36" y="131"/>
                  </a:lnTo>
                  <a:lnTo>
                    <a:pt x="23" y="150"/>
                  </a:lnTo>
                  <a:lnTo>
                    <a:pt x="14" y="172"/>
                  </a:lnTo>
                  <a:lnTo>
                    <a:pt x="6" y="193"/>
                  </a:lnTo>
                  <a:lnTo>
                    <a:pt x="2" y="217"/>
                  </a:lnTo>
                  <a:lnTo>
                    <a:pt x="0" y="242"/>
                  </a:lnTo>
                  <a:lnTo>
                    <a:pt x="0" y="251"/>
                  </a:lnTo>
                  <a:lnTo>
                    <a:pt x="0" y="251"/>
                  </a:lnTo>
                  <a:lnTo>
                    <a:pt x="2" y="259"/>
                  </a:lnTo>
                  <a:lnTo>
                    <a:pt x="6" y="263"/>
                  </a:lnTo>
                  <a:lnTo>
                    <a:pt x="12" y="266"/>
                  </a:lnTo>
                  <a:lnTo>
                    <a:pt x="17" y="268"/>
                  </a:lnTo>
                  <a:lnTo>
                    <a:pt x="17" y="268"/>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40" name="Freeform 208">
              <a:extLst>
                <a:ext uri="{FF2B5EF4-FFF2-40B4-BE49-F238E27FC236}">
                  <a16:creationId xmlns:a16="http://schemas.microsoft.com/office/drawing/2014/main" id="{42802F58-C504-3042-B48E-31320857F743}"/>
                </a:ext>
              </a:extLst>
            </p:cNvPr>
            <p:cNvSpPr>
              <a:spLocks/>
            </p:cNvSpPr>
            <p:nvPr/>
          </p:nvSpPr>
          <p:spPr bwMode="auto">
            <a:xfrm>
              <a:off x="3279775" y="10147301"/>
              <a:ext cx="322263" cy="733425"/>
            </a:xfrm>
            <a:custGeom>
              <a:avLst/>
              <a:gdLst>
                <a:gd name="T0" fmla="*/ 51 w 203"/>
                <a:gd name="T1" fmla="*/ 143 h 462"/>
                <a:gd name="T2" fmla="*/ 51 w 203"/>
                <a:gd name="T3" fmla="*/ 445 h 462"/>
                <a:gd name="T4" fmla="*/ 56 w 203"/>
                <a:gd name="T5" fmla="*/ 457 h 462"/>
                <a:gd name="T6" fmla="*/ 68 w 203"/>
                <a:gd name="T7" fmla="*/ 462 h 462"/>
                <a:gd name="T8" fmla="*/ 75 w 203"/>
                <a:gd name="T9" fmla="*/ 460 h 462"/>
                <a:gd name="T10" fmla="*/ 83 w 203"/>
                <a:gd name="T11" fmla="*/ 453 h 462"/>
                <a:gd name="T12" fmla="*/ 85 w 203"/>
                <a:gd name="T13" fmla="*/ 126 h 462"/>
                <a:gd name="T14" fmla="*/ 83 w 203"/>
                <a:gd name="T15" fmla="*/ 120 h 462"/>
                <a:gd name="T16" fmla="*/ 75 w 203"/>
                <a:gd name="T17" fmla="*/ 111 h 462"/>
                <a:gd name="T18" fmla="*/ 49 w 203"/>
                <a:gd name="T19" fmla="*/ 109 h 462"/>
                <a:gd name="T20" fmla="*/ 152 w 203"/>
                <a:gd name="T21" fmla="*/ 109 h 462"/>
                <a:gd name="T22" fmla="*/ 137 w 203"/>
                <a:gd name="T23" fmla="*/ 109 h 462"/>
                <a:gd name="T24" fmla="*/ 126 w 203"/>
                <a:gd name="T25" fmla="*/ 115 h 462"/>
                <a:gd name="T26" fmla="*/ 120 w 203"/>
                <a:gd name="T27" fmla="*/ 126 h 462"/>
                <a:gd name="T28" fmla="*/ 120 w 203"/>
                <a:gd name="T29" fmla="*/ 445 h 462"/>
                <a:gd name="T30" fmla="*/ 126 w 203"/>
                <a:gd name="T31" fmla="*/ 457 h 462"/>
                <a:gd name="T32" fmla="*/ 137 w 203"/>
                <a:gd name="T33" fmla="*/ 462 h 462"/>
                <a:gd name="T34" fmla="*/ 145 w 203"/>
                <a:gd name="T35" fmla="*/ 460 h 462"/>
                <a:gd name="T36" fmla="*/ 152 w 203"/>
                <a:gd name="T37" fmla="*/ 453 h 462"/>
                <a:gd name="T38" fmla="*/ 154 w 203"/>
                <a:gd name="T39" fmla="*/ 143 h 462"/>
                <a:gd name="T40" fmla="*/ 186 w 203"/>
                <a:gd name="T41" fmla="*/ 143 h 462"/>
                <a:gd name="T42" fmla="*/ 195 w 203"/>
                <a:gd name="T43" fmla="*/ 141 h 462"/>
                <a:gd name="T44" fmla="*/ 201 w 203"/>
                <a:gd name="T45" fmla="*/ 134 h 462"/>
                <a:gd name="T46" fmla="*/ 203 w 203"/>
                <a:gd name="T47" fmla="*/ 130 h 462"/>
                <a:gd name="T48" fmla="*/ 201 w 203"/>
                <a:gd name="T49" fmla="*/ 120 h 462"/>
                <a:gd name="T50" fmla="*/ 115 w 203"/>
                <a:gd name="T51" fmla="*/ 6 h 462"/>
                <a:gd name="T52" fmla="*/ 109 w 203"/>
                <a:gd name="T53" fmla="*/ 2 h 462"/>
                <a:gd name="T54" fmla="*/ 101 w 203"/>
                <a:gd name="T55" fmla="*/ 0 h 462"/>
                <a:gd name="T56" fmla="*/ 101 w 203"/>
                <a:gd name="T57" fmla="*/ 0 h 462"/>
                <a:gd name="T58" fmla="*/ 88 w 203"/>
                <a:gd name="T59" fmla="*/ 6 h 462"/>
                <a:gd name="T60" fmla="*/ 2 w 203"/>
                <a:gd name="T61" fmla="*/ 117 h 462"/>
                <a:gd name="T62" fmla="*/ 0 w 203"/>
                <a:gd name="T63" fmla="*/ 126 h 462"/>
                <a:gd name="T64" fmla="*/ 2 w 203"/>
                <a:gd name="T65" fmla="*/ 134 h 462"/>
                <a:gd name="T66" fmla="*/ 4 w 203"/>
                <a:gd name="T67" fmla="*/ 137 h 462"/>
                <a:gd name="T68" fmla="*/ 11 w 203"/>
                <a:gd name="T69" fmla="*/ 143 h 462"/>
                <a:gd name="T70" fmla="*/ 15 w 203"/>
                <a:gd name="T71" fmla="*/ 143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3" h="462">
                  <a:moveTo>
                    <a:pt x="15" y="143"/>
                  </a:moveTo>
                  <a:lnTo>
                    <a:pt x="51" y="143"/>
                  </a:lnTo>
                  <a:lnTo>
                    <a:pt x="51" y="445"/>
                  </a:lnTo>
                  <a:lnTo>
                    <a:pt x="51" y="445"/>
                  </a:lnTo>
                  <a:lnTo>
                    <a:pt x="53" y="453"/>
                  </a:lnTo>
                  <a:lnTo>
                    <a:pt x="56" y="457"/>
                  </a:lnTo>
                  <a:lnTo>
                    <a:pt x="62" y="460"/>
                  </a:lnTo>
                  <a:lnTo>
                    <a:pt x="68" y="462"/>
                  </a:lnTo>
                  <a:lnTo>
                    <a:pt x="68" y="462"/>
                  </a:lnTo>
                  <a:lnTo>
                    <a:pt x="75" y="460"/>
                  </a:lnTo>
                  <a:lnTo>
                    <a:pt x="79" y="457"/>
                  </a:lnTo>
                  <a:lnTo>
                    <a:pt x="83" y="453"/>
                  </a:lnTo>
                  <a:lnTo>
                    <a:pt x="85" y="445"/>
                  </a:lnTo>
                  <a:lnTo>
                    <a:pt x="85" y="126"/>
                  </a:lnTo>
                  <a:lnTo>
                    <a:pt x="85" y="126"/>
                  </a:lnTo>
                  <a:lnTo>
                    <a:pt x="83" y="120"/>
                  </a:lnTo>
                  <a:lnTo>
                    <a:pt x="79" y="115"/>
                  </a:lnTo>
                  <a:lnTo>
                    <a:pt x="75" y="111"/>
                  </a:lnTo>
                  <a:lnTo>
                    <a:pt x="68" y="109"/>
                  </a:lnTo>
                  <a:lnTo>
                    <a:pt x="49" y="109"/>
                  </a:lnTo>
                  <a:lnTo>
                    <a:pt x="101" y="43"/>
                  </a:lnTo>
                  <a:lnTo>
                    <a:pt x="152" y="109"/>
                  </a:lnTo>
                  <a:lnTo>
                    <a:pt x="137" y="109"/>
                  </a:lnTo>
                  <a:lnTo>
                    <a:pt x="137" y="109"/>
                  </a:lnTo>
                  <a:lnTo>
                    <a:pt x="132" y="111"/>
                  </a:lnTo>
                  <a:lnTo>
                    <a:pt x="126" y="115"/>
                  </a:lnTo>
                  <a:lnTo>
                    <a:pt x="122" y="120"/>
                  </a:lnTo>
                  <a:lnTo>
                    <a:pt x="120" y="126"/>
                  </a:lnTo>
                  <a:lnTo>
                    <a:pt x="120" y="445"/>
                  </a:lnTo>
                  <a:lnTo>
                    <a:pt x="120" y="445"/>
                  </a:lnTo>
                  <a:lnTo>
                    <a:pt x="122" y="453"/>
                  </a:lnTo>
                  <a:lnTo>
                    <a:pt x="126" y="457"/>
                  </a:lnTo>
                  <a:lnTo>
                    <a:pt x="132" y="460"/>
                  </a:lnTo>
                  <a:lnTo>
                    <a:pt x="137" y="462"/>
                  </a:lnTo>
                  <a:lnTo>
                    <a:pt x="137" y="462"/>
                  </a:lnTo>
                  <a:lnTo>
                    <a:pt x="145" y="460"/>
                  </a:lnTo>
                  <a:lnTo>
                    <a:pt x="148" y="457"/>
                  </a:lnTo>
                  <a:lnTo>
                    <a:pt x="152" y="453"/>
                  </a:lnTo>
                  <a:lnTo>
                    <a:pt x="154" y="445"/>
                  </a:lnTo>
                  <a:lnTo>
                    <a:pt x="154" y="143"/>
                  </a:lnTo>
                  <a:lnTo>
                    <a:pt x="186" y="143"/>
                  </a:lnTo>
                  <a:lnTo>
                    <a:pt x="186" y="143"/>
                  </a:lnTo>
                  <a:lnTo>
                    <a:pt x="190" y="143"/>
                  </a:lnTo>
                  <a:lnTo>
                    <a:pt x="195" y="141"/>
                  </a:lnTo>
                  <a:lnTo>
                    <a:pt x="197" y="137"/>
                  </a:lnTo>
                  <a:lnTo>
                    <a:pt x="201" y="134"/>
                  </a:lnTo>
                  <a:lnTo>
                    <a:pt x="201" y="134"/>
                  </a:lnTo>
                  <a:lnTo>
                    <a:pt x="203" y="130"/>
                  </a:lnTo>
                  <a:lnTo>
                    <a:pt x="203" y="126"/>
                  </a:lnTo>
                  <a:lnTo>
                    <a:pt x="201" y="120"/>
                  </a:lnTo>
                  <a:lnTo>
                    <a:pt x="199" y="117"/>
                  </a:lnTo>
                  <a:lnTo>
                    <a:pt x="115" y="6"/>
                  </a:lnTo>
                  <a:lnTo>
                    <a:pt x="115" y="6"/>
                  </a:lnTo>
                  <a:lnTo>
                    <a:pt x="109" y="2"/>
                  </a:lnTo>
                  <a:lnTo>
                    <a:pt x="101" y="0"/>
                  </a:lnTo>
                  <a:lnTo>
                    <a:pt x="101" y="0"/>
                  </a:lnTo>
                  <a:lnTo>
                    <a:pt x="101" y="0"/>
                  </a:lnTo>
                  <a:lnTo>
                    <a:pt x="101" y="0"/>
                  </a:lnTo>
                  <a:lnTo>
                    <a:pt x="94" y="2"/>
                  </a:lnTo>
                  <a:lnTo>
                    <a:pt x="88" y="6"/>
                  </a:lnTo>
                  <a:lnTo>
                    <a:pt x="2" y="117"/>
                  </a:lnTo>
                  <a:lnTo>
                    <a:pt x="2" y="117"/>
                  </a:lnTo>
                  <a:lnTo>
                    <a:pt x="0" y="120"/>
                  </a:lnTo>
                  <a:lnTo>
                    <a:pt x="0" y="126"/>
                  </a:lnTo>
                  <a:lnTo>
                    <a:pt x="0" y="130"/>
                  </a:lnTo>
                  <a:lnTo>
                    <a:pt x="2" y="134"/>
                  </a:lnTo>
                  <a:lnTo>
                    <a:pt x="2" y="134"/>
                  </a:lnTo>
                  <a:lnTo>
                    <a:pt x="4" y="137"/>
                  </a:lnTo>
                  <a:lnTo>
                    <a:pt x="8" y="141"/>
                  </a:lnTo>
                  <a:lnTo>
                    <a:pt x="11" y="143"/>
                  </a:lnTo>
                  <a:lnTo>
                    <a:pt x="15" y="143"/>
                  </a:lnTo>
                  <a:lnTo>
                    <a:pt x="15" y="143"/>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grpSp>
      <p:grpSp>
        <p:nvGrpSpPr>
          <p:cNvPr id="141" name="Group 140">
            <a:extLst>
              <a:ext uri="{FF2B5EF4-FFF2-40B4-BE49-F238E27FC236}">
                <a16:creationId xmlns:a16="http://schemas.microsoft.com/office/drawing/2014/main" id="{91190B57-FA6C-0C40-BB05-C7E5EABE6A33}"/>
              </a:ext>
            </a:extLst>
          </p:cNvPr>
          <p:cNvGrpSpPr/>
          <p:nvPr/>
        </p:nvGrpSpPr>
        <p:grpSpPr>
          <a:xfrm>
            <a:off x="2813543" y="4700311"/>
            <a:ext cx="4096529" cy="1506896"/>
            <a:chOff x="3303787" y="2468555"/>
            <a:chExt cx="2726102" cy="1506896"/>
          </a:xfrm>
        </p:grpSpPr>
        <p:grpSp>
          <p:nvGrpSpPr>
            <p:cNvPr id="142" name="Group 141">
              <a:extLst>
                <a:ext uri="{FF2B5EF4-FFF2-40B4-BE49-F238E27FC236}">
                  <a16:creationId xmlns:a16="http://schemas.microsoft.com/office/drawing/2014/main" id="{F75CCD3A-5656-2541-8B30-321B52D76DC2}"/>
                </a:ext>
              </a:extLst>
            </p:cNvPr>
            <p:cNvGrpSpPr/>
            <p:nvPr/>
          </p:nvGrpSpPr>
          <p:grpSpPr>
            <a:xfrm>
              <a:off x="3305321" y="2468555"/>
              <a:ext cx="2724568" cy="571500"/>
              <a:chOff x="360363" y="1709738"/>
              <a:chExt cx="5640387" cy="571500"/>
            </a:xfrm>
          </p:grpSpPr>
          <p:sp>
            <p:nvSpPr>
              <p:cNvPr id="144" name="Rectangle 143">
                <a:extLst>
                  <a:ext uri="{FF2B5EF4-FFF2-40B4-BE49-F238E27FC236}">
                    <a16:creationId xmlns:a16="http://schemas.microsoft.com/office/drawing/2014/main" id="{AA16F592-DC0F-4D46-9F58-D3849ECE001B}"/>
                  </a:ext>
                </a:extLst>
              </p:cNvPr>
              <p:cNvSpPr/>
              <p:nvPr/>
            </p:nvSpPr>
            <p:spPr>
              <a:xfrm>
                <a:off x="1299049" y="1709738"/>
                <a:ext cx="4701701" cy="571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91440" bIns="0" numCol="1" spcCol="0" rtlCol="0" fromWordArt="0" anchor="ctr" anchorCtr="0" forceAA="0" compatLnSpc="1">
                <a:prstTxWarp prst="textNoShape">
                  <a:avLst/>
                </a:prstTxWarp>
                <a:noAutofit/>
              </a:bodyPr>
              <a:lstStyle/>
              <a:p>
                <a:pPr fontAlgn="t"/>
                <a:r>
                  <a:rPr lang="en-US" sz="1600" b="1" cap="all" dirty="0">
                    <a:solidFill>
                      <a:schemeClr val="accent1"/>
                    </a:solidFill>
                    <a:latin typeface="Franklin Gothic Demi" panose="020B0603020102020204" pitchFamily="34" charset="0"/>
                  </a:rPr>
                  <a:t>Compass Value Added</a:t>
                </a:r>
              </a:p>
            </p:txBody>
          </p:sp>
          <p:cxnSp>
            <p:nvCxnSpPr>
              <p:cNvPr id="145" name="Straight Connector 144">
                <a:extLst>
                  <a:ext uri="{FF2B5EF4-FFF2-40B4-BE49-F238E27FC236}">
                    <a16:creationId xmlns:a16="http://schemas.microsoft.com/office/drawing/2014/main" id="{2E5EBDF7-9CDB-EC42-88AB-F7CBAAC264C8}"/>
                  </a:ext>
                </a:extLst>
              </p:cNvPr>
              <p:cNvCxnSpPr>
                <a:cxnSpLocks/>
              </p:cNvCxnSpPr>
              <p:nvPr/>
            </p:nvCxnSpPr>
            <p:spPr>
              <a:xfrm>
                <a:off x="360363" y="2281238"/>
                <a:ext cx="5640387" cy="0"/>
              </a:xfrm>
              <a:prstGeom prst="line">
                <a:avLst/>
              </a:prstGeom>
              <a:ln w="9525">
                <a:solidFill>
                  <a:schemeClr val="accent1"/>
                </a:solidFill>
                <a:tailEnd type="none"/>
              </a:ln>
            </p:spPr>
            <p:style>
              <a:lnRef idx="1">
                <a:schemeClr val="accent1"/>
              </a:lnRef>
              <a:fillRef idx="0">
                <a:schemeClr val="accent1"/>
              </a:fillRef>
              <a:effectRef idx="0">
                <a:schemeClr val="accent1"/>
              </a:effectRef>
              <a:fontRef idx="minor">
                <a:schemeClr val="tx1"/>
              </a:fontRef>
            </p:style>
          </p:cxnSp>
        </p:grpSp>
        <p:sp>
          <p:nvSpPr>
            <p:cNvPr id="143" name="Rectangle 142">
              <a:extLst>
                <a:ext uri="{FF2B5EF4-FFF2-40B4-BE49-F238E27FC236}">
                  <a16:creationId xmlns:a16="http://schemas.microsoft.com/office/drawing/2014/main" id="{91B118C1-9ED1-CD41-A458-AF327B6E0022}"/>
                </a:ext>
              </a:extLst>
            </p:cNvPr>
            <p:cNvSpPr/>
            <p:nvPr/>
          </p:nvSpPr>
          <p:spPr>
            <a:xfrm>
              <a:off x="3303787" y="3109952"/>
              <a:ext cx="2726101" cy="865499"/>
            </a:xfrm>
            <a:prstGeom prst="rect">
              <a:avLst/>
            </a:prstGeom>
          </p:spPr>
          <p:txBody>
            <a:bodyPr lIns="0">
              <a:noAutofit/>
            </a:bodyPr>
            <a:lstStyle/>
            <a:p>
              <a:pPr>
                <a:spcAft>
                  <a:spcPts val="600"/>
                </a:spcAft>
              </a:pPr>
              <a:r>
                <a:rPr lang="en-US" sz="1200" dirty="0"/>
                <a:t>Recruited senior management team. Working with management to improve product distribution globally, identify add-on acquisitions and related brand products to sell into passionate customer base</a:t>
              </a:r>
            </a:p>
          </p:txBody>
        </p:sp>
      </p:grpSp>
      <p:grpSp>
        <p:nvGrpSpPr>
          <p:cNvPr id="146" name="Group 145">
            <a:extLst>
              <a:ext uri="{FF2B5EF4-FFF2-40B4-BE49-F238E27FC236}">
                <a16:creationId xmlns:a16="http://schemas.microsoft.com/office/drawing/2014/main" id="{01DB017C-B8B3-4949-92B7-006BA48F1511}"/>
              </a:ext>
            </a:extLst>
          </p:cNvPr>
          <p:cNvGrpSpPr/>
          <p:nvPr/>
        </p:nvGrpSpPr>
        <p:grpSpPr>
          <a:xfrm>
            <a:off x="2829227" y="2531859"/>
            <a:ext cx="486286" cy="417997"/>
            <a:chOff x="8126290" y="4738688"/>
            <a:chExt cx="1401763" cy="1204913"/>
          </a:xfrm>
        </p:grpSpPr>
        <p:sp>
          <p:nvSpPr>
            <p:cNvPr id="147" name="Freeform 27">
              <a:extLst>
                <a:ext uri="{FF2B5EF4-FFF2-40B4-BE49-F238E27FC236}">
                  <a16:creationId xmlns:a16="http://schemas.microsoft.com/office/drawing/2014/main" id="{CBF35B9A-D73D-3D48-98EF-9588CA3B2956}"/>
                </a:ext>
              </a:extLst>
            </p:cNvPr>
            <p:cNvSpPr>
              <a:spLocks/>
            </p:cNvSpPr>
            <p:nvPr/>
          </p:nvSpPr>
          <p:spPr bwMode="auto">
            <a:xfrm>
              <a:off x="8126290" y="4770438"/>
              <a:ext cx="1401763" cy="1173163"/>
            </a:xfrm>
            <a:custGeom>
              <a:avLst/>
              <a:gdLst>
                <a:gd name="T0" fmla="*/ 883 w 883"/>
                <a:gd name="T1" fmla="*/ 689 h 739"/>
                <a:gd name="T2" fmla="*/ 50 w 883"/>
                <a:gd name="T3" fmla="*/ 689 h 739"/>
                <a:gd name="T4" fmla="*/ 50 w 883"/>
                <a:gd name="T5" fmla="*/ 0 h 739"/>
                <a:gd name="T6" fmla="*/ 0 w 883"/>
                <a:gd name="T7" fmla="*/ 0 h 739"/>
                <a:gd name="T8" fmla="*/ 0 w 883"/>
                <a:gd name="T9" fmla="*/ 739 h 739"/>
                <a:gd name="T10" fmla="*/ 883 w 883"/>
                <a:gd name="T11" fmla="*/ 739 h 739"/>
                <a:gd name="T12" fmla="*/ 883 w 883"/>
                <a:gd name="T13" fmla="*/ 689 h 739"/>
              </a:gdLst>
              <a:ahLst/>
              <a:cxnLst>
                <a:cxn ang="0">
                  <a:pos x="T0" y="T1"/>
                </a:cxn>
                <a:cxn ang="0">
                  <a:pos x="T2" y="T3"/>
                </a:cxn>
                <a:cxn ang="0">
                  <a:pos x="T4" y="T5"/>
                </a:cxn>
                <a:cxn ang="0">
                  <a:pos x="T6" y="T7"/>
                </a:cxn>
                <a:cxn ang="0">
                  <a:pos x="T8" y="T9"/>
                </a:cxn>
                <a:cxn ang="0">
                  <a:pos x="T10" y="T11"/>
                </a:cxn>
                <a:cxn ang="0">
                  <a:pos x="T12" y="T13"/>
                </a:cxn>
              </a:cxnLst>
              <a:rect l="0" t="0" r="r" b="b"/>
              <a:pathLst>
                <a:path w="883" h="739">
                  <a:moveTo>
                    <a:pt x="883" y="689"/>
                  </a:moveTo>
                  <a:lnTo>
                    <a:pt x="50" y="689"/>
                  </a:lnTo>
                  <a:lnTo>
                    <a:pt x="50" y="0"/>
                  </a:lnTo>
                  <a:lnTo>
                    <a:pt x="0" y="0"/>
                  </a:lnTo>
                  <a:lnTo>
                    <a:pt x="0" y="739"/>
                  </a:lnTo>
                  <a:lnTo>
                    <a:pt x="883" y="739"/>
                  </a:lnTo>
                  <a:lnTo>
                    <a:pt x="883" y="689"/>
                  </a:lnTo>
                  <a:close/>
                </a:path>
              </a:pathLst>
            </a:custGeom>
            <a:solidFill>
              <a:schemeClr val="accent2"/>
            </a:solid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48" name="Freeform 28">
              <a:extLst>
                <a:ext uri="{FF2B5EF4-FFF2-40B4-BE49-F238E27FC236}">
                  <a16:creationId xmlns:a16="http://schemas.microsoft.com/office/drawing/2014/main" id="{BE41B067-1506-5642-932F-E6409E1E3ABE}"/>
                </a:ext>
              </a:extLst>
            </p:cNvPr>
            <p:cNvSpPr>
              <a:spLocks/>
            </p:cNvSpPr>
            <p:nvPr/>
          </p:nvSpPr>
          <p:spPr bwMode="auto">
            <a:xfrm>
              <a:off x="8323140" y="5380038"/>
              <a:ext cx="277813" cy="385763"/>
            </a:xfrm>
            <a:custGeom>
              <a:avLst/>
              <a:gdLst>
                <a:gd name="T0" fmla="*/ 80 w 282"/>
                <a:gd name="T1" fmla="*/ 112 h 389"/>
                <a:gd name="T2" fmla="*/ 112 w 282"/>
                <a:gd name="T3" fmla="*/ 80 h 389"/>
                <a:gd name="T4" fmla="*/ 171 w 282"/>
                <a:gd name="T5" fmla="*/ 80 h 389"/>
                <a:gd name="T6" fmla="*/ 202 w 282"/>
                <a:gd name="T7" fmla="*/ 112 h 389"/>
                <a:gd name="T8" fmla="*/ 202 w 282"/>
                <a:gd name="T9" fmla="*/ 389 h 389"/>
                <a:gd name="T10" fmla="*/ 282 w 282"/>
                <a:gd name="T11" fmla="*/ 389 h 389"/>
                <a:gd name="T12" fmla="*/ 282 w 282"/>
                <a:gd name="T13" fmla="*/ 112 h 389"/>
                <a:gd name="T14" fmla="*/ 171 w 282"/>
                <a:gd name="T15" fmla="*/ 0 h 389"/>
                <a:gd name="T16" fmla="*/ 112 w 282"/>
                <a:gd name="T17" fmla="*/ 0 h 389"/>
                <a:gd name="T18" fmla="*/ 0 w 282"/>
                <a:gd name="T19" fmla="*/ 112 h 389"/>
                <a:gd name="T20" fmla="*/ 0 w 282"/>
                <a:gd name="T21" fmla="*/ 389 h 389"/>
                <a:gd name="T22" fmla="*/ 80 w 282"/>
                <a:gd name="T23" fmla="*/ 389 h 389"/>
                <a:gd name="T24" fmla="*/ 80 w 282"/>
                <a:gd name="T25" fmla="*/ 112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389">
                  <a:moveTo>
                    <a:pt x="80" y="112"/>
                  </a:moveTo>
                  <a:cubicBezTo>
                    <a:pt x="80" y="94"/>
                    <a:pt x="94" y="80"/>
                    <a:pt x="112" y="80"/>
                  </a:cubicBezTo>
                  <a:cubicBezTo>
                    <a:pt x="171" y="80"/>
                    <a:pt x="171" y="80"/>
                    <a:pt x="171" y="80"/>
                  </a:cubicBezTo>
                  <a:cubicBezTo>
                    <a:pt x="188" y="80"/>
                    <a:pt x="202" y="94"/>
                    <a:pt x="202" y="112"/>
                  </a:cubicBezTo>
                  <a:cubicBezTo>
                    <a:pt x="202" y="389"/>
                    <a:pt x="202" y="389"/>
                    <a:pt x="202" y="389"/>
                  </a:cubicBezTo>
                  <a:cubicBezTo>
                    <a:pt x="282" y="389"/>
                    <a:pt x="282" y="389"/>
                    <a:pt x="282" y="389"/>
                  </a:cubicBezTo>
                  <a:cubicBezTo>
                    <a:pt x="282" y="112"/>
                    <a:pt x="282" y="112"/>
                    <a:pt x="282" y="112"/>
                  </a:cubicBezTo>
                  <a:cubicBezTo>
                    <a:pt x="282" y="50"/>
                    <a:pt x="232" y="0"/>
                    <a:pt x="171" y="0"/>
                  </a:cubicBezTo>
                  <a:cubicBezTo>
                    <a:pt x="112" y="0"/>
                    <a:pt x="112" y="0"/>
                    <a:pt x="112" y="0"/>
                  </a:cubicBezTo>
                  <a:cubicBezTo>
                    <a:pt x="50" y="0"/>
                    <a:pt x="0" y="50"/>
                    <a:pt x="0" y="112"/>
                  </a:cubicBezTo>
                  <a:cubicBezTo>
                    <a:pt x="0" y="389"/>
                    <a:pt x="0" y="389"/>
                    <a:pt x="0" y="389"/>
                  </a:cubicBezTo>
                  <a:cubicBezTo>
                    <a:pt x="80" y="389"/>
                    <a:pt x="80" y="389"/>
                    <a:pt x="80" y="389"/>
                  </a:cubicBezTo>
                  <a:lnTo>
                    <a:pt x="80" y="112"/>
                  </a:lnTo>
                  <a:close/>
                </a:path>
              </a:pathLst>
            </a:custGeom>
            <a:solidFill>
              <a:schemeClr val="accent2"/>
            </a:solid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49" name="Freeform 29">
              <a:extLst>
                <a:ext uri="{FF2B5EF4-FFF2-40B4-BE49-F238E27FC236}">
                  <a16:creationId xmlns:a16="http://schemas.microsoft.com/office/drawing/2014/main" id="{750FCDDF-9DC2-2443-8829-1A5F30413770}"/>
                </a:ext>
              </a:extLst>
            </p:cNvPr>
            <p:cNvSpPr>
              <a:spLocks/>
            </p:cNvSpPr>
            <p:nvPr/>
          </p:nvSpPr>
          <p:spPr bwMode="auto">
            <a:xfrm>
              <a:off x="8702553" y="5141913"/>
              <a:ext cx="280988" cy="623888"/>
            </a:xfrm>
            <a:custGeom>
              <a:avLst/>
              <a:gdLst>
                <a:gd name="T0" fmla="*/ 80 w 283"/>
                <a:gd name="T1" fmla="*/ 111 h 629"/>
                <a:gd name="T2" fmla="*/ 112 w 283"/>
                <a:gd name="T3" fmla="*/ 80 h 629"/>
                <a:gd name="T4" fmla="*/ 171 w 283"/>
                <a:gd name="T5" fmla="*/ 80 h 629"/>
                <a:gd name="T6" fmla="*/ 203 w 283"/>
                <a:gd name="T7" fmla="*/ 111 h 629"/>
                <a:gd name="T8" fmla="*/ 203 w 283"/>
                <a:gd name="T9" fmla="*/ 629 h 629"/>
                <a:gd name="T10" fmla="*/ 283 w 283"/>
                <a:gd name="T11" fmla="*/ 629 h 629"/>
                <a:gd name="T12" fmla="*/ 283 w 283"/>
                <a:gd name="T13" fmla="*/ 111 h 629"/>
                <a:gd name="T14" fmla="*/ 171 w 283"/>
                <a:gd name="T15" fmla="*/ 0 h 629"/>
                <a:gd name="T16" fmla="*/ 112 w 283"/>
                <a:gd name="T17" fmla="*/ 0 h 629"/>
                <a:gd name="T18" fmla="*/ 0 w 283"/>
                <a:gd name="T19" fmla="*/ 111 h 629"/>
                <a:gd name="T20" fmla="*/ 0 w 283"/>
                <a:gd name="T21" fmla="*/ 629 h 629"/>
                <a:gd name="T22" fmla="*/ 80 w 283"/>
                <a:gd name="T23" fmla="*/ 629 h 629"/>
                <a:gd name="T24" fmla="*/ 80 w 283"/>
                <a:gd name="T25" fmla="*/ 111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3" h="629">
                  <a:moveTo>
                    <a:pt x="80" y="111"/>
                  </a:moveTo>
                  <a:cubicBezTo>
                    <a:pt x="80" y="94"/>
                    <a:pt x="94" y="80"/>
                    <a:pt x="112" y="80"/>
                  </a:cubicBezTo>
                  <a:cubicBezTo>
                    <a:pt x="171" y="80"/>
                    <a:pt x="171" y="80"/>
                    <a:pt x="171" y="80"/>
                  </a:cubicBezTo>
                  <a:cubicBezTo>
                    <a:pt x="189" y="80"/>
                    <a:pt x="203" y="94"/>
                    <a:pt x="203" y="111"/>
                  </a:cubicBezTo>
                  <a:cubicBezTo>
                    <a:pt x="203" y="629"/>
                    <a:pt x="203" y="629"/>
                    <a:pt x="203" y="629"/>
                  </a:cubicBezTo>
                  <a:cubicBezTo>
                    <a:pt x="283" y="629"/>
                    <a:pt x="283" y="629"/>
                    <a:pt x="283" y="629"/>
                  </a:cubicBezTo>
                  <a:cubicBezTo>
                    <a:pt x="283" y="111"/>
                    <a:pt x="283" y="111"/>
                    <a:pt x="283" y="111"/>
                  </a:cubicBezTo>
                  <a:cubicBezTo>
                    <a:pt x="283" y="50"/>
                    <a:pt x="233" y="0"/>
                    <a:pt x="171" y="0"/>
                  </a:cubicBezTo>
                  <a:cubicBezTo>
                    <a:pt x="112" y="0"/>
                    <a:pt x="112" y="0"/>
                    <a:pt x="112" y="0"/>
                  </a:cubicBezTo>
                  <a:cubicBezTo>
                    <a:pt x="50" y="0"/>
                    <a:pt x="0" y="50"/>
                    <a:pt x="0" y="111"/>
                  </a:cubicBezTo>
                  <a:cubicBezTo>
                    <a:pt x="0" y="629"/>
                    <a:pt x="0" y="629"/>
                    <a:pt x="0" y="629"/>
                  </a:cubicBezTo>
                  <a:cubicBezTo>
                    <a:pt x="80" y="629"/>
                    <a:pt x="80" y="629"/>
                    <a:pt x="80" y="629"/>
                  </a:cubicBezTo>
                  <a:lnTo>
                    <a:pt x="80" y="111"/>
                  </a:lnTo>
                  <a:close/>
                </a:path>
              </a:pathLst>
            </a:custGeom>
            <a:solidFill>
              <a:schemeClr val="accent2"/>
            </a:solid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50" name="Freeform 30">
              <a:extLst>
                <a:ext uri="{FF2B5EF4-FFF2-40B4-BE49-F238E27FC236}">
                  <a16:creationId xmlns:a16="http://schemas.microsoft.com/office/drawing/2014/main" id="{58E7AC5E-EDBB-BD4A-B21E-F4E2A1257D72}"/>
                </a:ext>
              </a:extLst>
            </p:cNvPr>
            <p:cNvSpPr>
              <a:spLocks noEditPoints="1"/>
            </p:cNvSpPr>
            <p:nvPr/>
          </p:nvSpPr>
          <p:spPr bwMode="auto">
            <a:xfrm>
              <a:off x="9161340" y="4738688"/>
              <a:ext cx="273050" cy="273050"/>
            </a:xfrm>
            <a:custGeom>
              <a:avLst/>
              <a:gdLst>
                <a:gd name="T0" fmla="*/ 277 w 277"/>
                <a:gd name="T1" fmla="*/ 138 h 276"/>
                <a:gd name="T2" fmla="*/ 138 w 277"/>
                <a:gd name="T3" fmla="*/ 0 h 276"/>
                <a:gd name="T4" fmla="*/ 0 w 277"/>
                <a:gd name="T5" fmla="*/ 138 h 276"/>
                <a:gd name="T6" fmla="*/ 138 w 277"/>
                <a:gd name="T7" fmla="*/ 276 h 276"/>
                <a:gd name="T8" fmla="*/ 277 w 277"/>
                <a:gd name="T9" fmla="*/ 138 h 276"/>
                <a:gd name="T10" fmla="*/ 80 w 277"/>
                <a:gd name="T11" fmla="*/ 138 h 276"/>
                <a:gd name="T12" fmla="*/ 138 w 277"/>
                <a:gd name="T13" fmla="*/ 80 h 276"/>
                <a:gd name="T14" fmla="*/ 197 w 277"/>
                <a:gd name="T15" fmla="*/ 138 h 276"/>
                <a:gd name="T16" fmla="*/ 138 w 277"/>
                <a:gd name="T17" fmla="*/ 196 h 276"/>
                <a:gd name="T18" fmla="*/ 80 w 277"/>
                <a:gd name="T19" fmla="*/ 138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7" h="276">
                  <a:moveTo>
                    <a:pt x="277" y="138"/>
                  </a:moveTo>
                  <a:cubicBezTo>
                    <a:pt x="277" y="62"/>
                    <a:pt x="215" y="0"/>
                    <a:pt x="138" y="0"/>
                  </a:cubicBezTo>
                  <a:cubicBezTo>
                    <a:pt x="62" y="0"/>
                    <a:pt x="0" y="62"/>
                    <a:pt x="0" y="138"/>
                  </a:cubicBezTo>
                  <a:cubicBezTo>
                    <a:pt x="0" y="214"/>
                    <a:pt x="62" y="276"/>
                    <a:pt x="138" y="276"/>
                  </a:cubicBezTo>
                  <a:cubicBezTo>
                    <a:pt x="215" y="276"/>
                    <a:pt x="277" y="214"/>
                    <a:pt x="277" y="138"/>
                  </a:cubicBezTo>
                  <a:close/>
                  <a:moveTo>
                    <a:pt x="80" y="138"/>
                  </a:moveTo>
                  <a:cubicBezTo>
                    <a:pt x="80" y="106"/>
                    <a:pt x="106" y="80"/>
                    <a:pt x="138" y="80"/>
                  </a:cubicBezTo>
                  <a:cubicBezTo>
                    <a:pt x="170" y="80"/>
                    <a:pt x="197" y="106"/>
                    <a:pt x="197" y="138"/>
                  </a:cubicBezTo>
                  <a:cubicBezTo>
                    <a:pt x="197" y="170"/>
                    <a:pt x="170" y="196"/>
                    <a:pt x="138" y="196"/>
                  </a:cubicBezTo>
                  <a:cubicBezTo>
                    <a:pt x="106" y="196"/>
                    <a:pt x="80" y="170"/>
                    <a:pt x="80" y="138"/>
                  </a:cubicBezTo>
                  <a:close/>
                </a:path>
              </a:pathLst>
            </a:custGeom>
            <a:solidFill>
              <a:schemeClr val="accent2"/>
            </a:solid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51" name="Freeform 31">
              <a:extLst>
                <a:ext uri="{FF2B5EF4-FFF2-40B4-BE49-F238E27FC236}">
                  <a16:creationId xmlns:a16="http://schemas.microsoft.com/office/drawing/2014/main" id="{932B020A-6379-514E-ADFC-A294F1E61214}"/>
                </a:ext>
              </a:extLst>
            </p:cNvPr>
            <p:cNvSpPr>
              <a:spLocks/>
            </p:cNvSpPr>
            <p:nvPr/>
          </p:nvSpPr>
          <p:spPr bwMode="auto">
            <a:xfrm>
              <a:off x="9104190" y="5075238"/>
              <a:ext cx="387350" cy="690563"/>
            </a:xfrm>
            <a:custGeom>
              <a:avLst/>
              <a:gdLst>
                <a:gd name="T0" fmla="*/ 391 w 391"/>
                <a:gd name="T1" fmla="*/ 329 h 696"/>
                <a:gd name="T2" fmla="*/ 391 w 391"/>
                <a:gd name="T3" fmla="*/ 117 h 696"/>
                <a:gd name="T4" fmla="*/ 357 w 391"/>
                <a:gd name="T5" fmla="*/ 34 h 696"/>
                <a:gd name="T6" fmla="*/ 274 w 391"/>
                <a:gd name="T7" fmla="*/ 0 h 696"/>
                <a:gd name="T8" fmla="*/ 274 w 391"/>
                <a:gd name="T9" fmla="*/ 0 h 696"/>
                <a:gd name="T10" fmla="*/ 116 w 391"/>
                <a:gd name="T11" fmla="*/ 0 h 696"/>
                <a:gd name="T12" fmla="*/ 34 w 391"/>
                <a:gd name="T13" fmla="*/ 35 h 696"/>
                <a:gd name="T14" fmla="*/ 0 w 391"/>
                <a:gd name="T15" fmla="*/ 117 h 696"/>
                <a:gd name="T16" fmla="*/ 0 w 391"/>
                <a:gd name="T17" fmla="*/ 329 h 696"/>
                <a:gd name="T18" fmla="*/ 77 w 391"/>
                <a:gd name="T19" fmla="*/ 439 h 696"/>
                <a:gd name="T20" fmla="*/ 77 w 391"/>
                <a:gd name="T21" fmla="*/ 696 h 696"/>
                <a:gd name="T22" fmla="*/ 157 w 391"/>
                <a:gd name="T23" fmla="*/ 696 h 696"/>
                <a:gd name="T24" fmla="*/ 157 w 391"/>
                <a:gd name="T25" fmla="*/ 366 h 696"/>
                <a:gd name="T26" fmla="*/ 117 w 391"/>
                <a:gd name="T27" fmla="*/ 366 h 696"/>
                <a:gd name="T28" fmla="*/ 117 w 391"/>
                <a:gd name="T29" fmla="*/ 366 h 696"/>
                <a:gd name="T30" fmla="*/ 80 w 391"/>
                <a:gd name="T31" fmla="*/ 329 h 696"/>
                <a:gd name="T32" fmla="*/ 80 w 391"/>
                <a:gd name="T33" fmla="*/ 117 h 696"/>
                <a:gd name="T34" fmla="*/ 90 w 391"/>
                <a:gd name="T35" fmla="*/ 91 h 696"/>
                <a:gd name="T36" fmla="*/ 117 w 391"/>
                <a:gd name="T37" fmla="*/ 80 h 696"/>
                <a:gd name="T38" fmla="*/ 274 w 391"/>
                <a:gd name="T39" fmla="*/ 80 h 696"/>
                <a:gd name="T40" fmla="*/ 274 w 391"/>
                <a:gd name="T41" fmla="*/ 80 h 696"/>
                <a:gd name="T42" fmla="*/ 300 w 391"/>
                <a:gd name="T43" fmla="*/ 91 h 696"/>
                <a:gd name="T44" fmla="*/ 311 w 391"/>
                <a:gd name="T45" fmla="*/ 117 h 696"/>
                <a:gd name="T46" fmla="*/ 311 w 391"/>
                <a:gd name="T47" fmla="*/ 329 h 696"/>
                <a:gd name="T48" fmla="*/ 300 w 391"/>
                <a:gd name="T49" fmla="*/ 355 h 696"/>
                <a:gd name="T50" fmla="*/ 274 w 391"/>
                <a:gd name="T51" fmla="*/ 366 h 696"/>
                <a:gd name="T52" fmla="*/ 234 w 391"/>
                <a:gd name="T53" fmla="*/ 366 h 696"/>
                <a:gd name="T54" fmla="*/ 235 w 391"/>
                <a:gd name="T55" fmla="*/ 696 h 696"/>
                <a:gd name="T56" fmla="*/ 315 w 391"/>
                <a:gd name="T57" fmla="*/ 696 h 696"/>
                <a:gd name="T58" fmla="*/ 314 w 391"/>
                <a:gd name="T59" fmla="*/ 439 h 696"/>
                <a:gd name="T60" fmla="*/ 357 w 391"/>
                <a:gd name="T61" fmla="*/ 412 h 696"/>
                <a:gd name="T62" fmla="*/ 391 w 391"/>
                <a:gd name="T63" fmla="*/ 329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91" h="696">
                  <a:moveTo>
                    <a:pt x="391" y="329"/>
                  </a:moveTo>
                  <a:cubicBezTo>
                    <a:pt x="391" y="117"/>
                    <a:pt x="391" y="117"/>
                    <a:pt x="391" y="117"/>
                  </a:cubicBezTo>
                  <a:cubicBezTo>
                    <a:pt x="391" y="86"/>
                    <a:pt x="379" y="56"/>
                    <a:pt x="357" y="34"/>
                  </a:cubicBezTo>
                  <a:cubicBezTo>
                    <a:pt x="335" y="12"/>
                    <a:pt x="305" y="0"/>
                    <a:pt x="274" y="0"/>
                  </a:cubicBezTo>
                  <a:cubicBezTo>
                    <a:pt x="274" y="0"/>
                    <a:pt x="274" y="0"/>
                    <a:pt x="274" y="0"/>
                  </a:cubicBezTo>
                  <a:cubicBezTo>
                    <a:pt x="116" y="0"/>
                    <a:pt x="116" y="0"/>
                    <a:pt x="116" y="0"/>
                  </a:cubicBezTo>
                  <a:cubicBezTo>
                    <a:pt x="85" y="0"/>
                    <a:pt x="56" y="13"/>
                    <a:pt x="34" y="35"/>
                  </a:cubicBezTo>
                  <a:cubicBezTo>
                    <a:pt x="12" y="57"/>
                    <a:pt x="0" y="86"/>
                    <a:pt x="0" y="117"/>
                  </a:cubicBezTo>
                  <a:cubicBezTo>
                    <a:pt x="0" y="329"/>
                    <a:pt x="0" y="329"/>
                    <a:pt x="0" y="329"/>
                  </a:cubicBezTo>
                  <a:cubicBezTo>
                    <a:pt x="0" y="380"/>
                    <a:pt x="32" y="423"/>
                    <a:pt x="77" y="439"/>
                  </a:cubicBezTo>
                  <a:cubicBezTo>
                    <a:pt x="77" y="696"/>
                    <a:pt x="77" y="696"/>
                    <a:pt x="77" y="696"/>
                  </a:cubicBezTo>
                  <a:cubicBezTo>
                    <a:pt x="157" y="696"/>
                    <a:pt x="157" y="696"/>
                    <a:pt x="157" y="696"/>
                  </a:cubicBezTo>
                  <a:cubicBezTo>
                    <a:pt x="157" y="366"/>
                    <a:pt x="157" y="366"/>
                    <a:pt x="157" y="366"/>
                  </a:cubicBezTo>
                  <a:cubicBezTo>
                    <a:pt x="117" y="366"/>
                    <a:pt x="117" y="366"/>
                    <a:pt x="117" y="366"/>
                  </a:cubicBezTo>
                  <a:cubicBezTo>
                    <a:pt x="117" y="366"/>
                    <a:pt x="117" y="366"/>
                    <a:pt x="117" y="366"/>
                  </a:cubicBezTo>
                  <a:cubicBezTo>
                    <a:pt x="96" y="366"/>
                    <a:pt x="80" y="350"/>
                    <a:pt x="80" y="329"/>
                  </a:cubicBezTo>
                  <a:cubicBezTo>
                    <a:pt x="80" y="117"/>
                    <a:pt x="80" y="117"/>
                    <a:pt x="80" y="117"/>
                  </a:cubicBezTo>
                  <a:cubicBezTo>
                    <a:pt x="80" y="108"/>
                    <a:pt x="83" y="98"/>
                    <a:pt x="90" y="91"/>
                  </a:cubicBezTo>
                  <a:cubicBezTo>
                    <a:pt x="97" y="84"/>
                    <a:pt x="107" y="80"/>
                    <a:pt x="117" y="80"/>
                  </a:cubicBezTo>
                  <a:cubicBezTo>
                    <a:pt x="274" y="80"/>
                    <a:pt x="274" y="80"/>
                    <a:pt x="274" y="80"/>
                  </a:cubicBezTo>
                  <a:cubicBezTo>
                    <a:pt x="274" y="80"/>
                    <a:pt x="274" y="80"/>
                    <a:pt x="274" y="80"/>
                  </a:cubicBezTo>
                  <a:cubicBezTo>
                    <a:pt x="284" y="80"/>
                    <a:pt x="293" y="84"/>
                    <a:pt x="300" y="91"/>
                  </a:cubicBezTo>
                  <a:cubicBezTo>
                    <a:pt x="307" y="98"/>
                    <a:pt x="311" y="107"/>
                    <a:pt x="311" y="117"/>
                  </a:cubicBezTo>
                  <a:cubicBezTo>
                    <a:pt x="311" y="329"/>
                    <a:pt x="311" y="329"/>
                    <a:pt x="311" y="329"/>
                  </a:cubicBezTo>
                  <a:cubicBezTo>
                    <a:pt x="311" y="339"/>
                    <a:pt x="308" y="348"/>
                    <a:pt x="300" y="355"/>
                  </a:cubicBezTo>
                  <a:cubicBezTo>
                    <a:pt x="293" y="362"/>
                    <a:pt x="284" y="366"/>
                    <a:pt x="274" y="366"/>
                  </a:cubicBezTo>
                  <a:cubicBezTo>
                    <a:pt x="234" y="366"/>
                    <a:pt x="234" y="366"/>
                    <a:pt x="234" y="366"/>
                  </a:cubicBezTo>
                  <a:cubicBezTo>
                    <a:pt x="235" y="696"/>
                    <a:pt x="235" y="696"/>
                    <a:pt x="235" y="696"/>
                  </a:cubicBezTo>
                  <a:cubicBezTo>
                    <a:pt x="315" y="696"/>
                    <a:pt x="315" y="696"/>
                    <a:pt x="315" y="696"/>
                  </a:cubicBezTo>
                  <a:cubicBezTo>
                    <a:pt x="314" y="439"/>
                    <a:pt x="314" y="439"/>
                    <a:pt x="314" y="439"/>
                  </a:cubicBezTo>
                  <a:cubicBezTo>
                    <a:pt x="330" y="433"/>
                    <a:pt x="345" y="424"/>
                    <a:pt x="357" y="412"/>
                  </a:cubicBezTo>
                  <a:cubicBezTo>
                    <a:pt x="379" y="389"/>
                    <a:pt x="391" y="360"/>
                    <a:pt x="391" y="329"/>
                  </a:cubicBezTo>
                  <a:close/>
                </a:path>
              </a:pathLst>
            </a:custGeom>
            <a:solidFill>
              <a:schemeClr val="accent2"/>
            </a:solid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grpSp>
      <p:pic>
        <p:nvPicPr>
          <p:cNvPr id="4" name="Graphic 3">
            <a:extLst>
              <a:ext uri="{FF2B5EF4-FFF2-40B4-BE49-F238E27FC236}">
                <a16:creationId xmlns:a16="http://schemas.microsoft.com/office/drawing/2014/main" id="{86AF3828-6FCB-9441-893C-3669AA3D883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90061" y="569822"/>
            <a:ext cx="1103464" cy="1476694"/>
          </a:xfrm>
          <a:prstGeom prst="rect">
            <a:avLst/>
          </a:prstGeom>
        </p:spPr>
      </p:pic>
    </p:spTree>
    <p:extLst>
      <p:ext uri="{BB962C8B-B14F-4D97-AF65-F5344CB8AC3E}">
        <p14:creationId xmlns:p14="http://schemas.microsoft.com/office/powerpoint/2010/main" val="3663379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2EA64F-C0D8-634E-AD8A-EFA19A71A08C}"/>
              </a:ext>
            </a:extLst>
          </p:cNvPr>
          <p:cNvPicPr>
            <a:picLocks noChangeAspect="1"/>
          </p:cNvPicPr>
          <p:nvPr/>
        </p:nvPicPr>
        <p:blipFill>
          <a:blip r:embed="rId3"/>
          <a:stretch>
            <a:fillRect/>
          </a:stretch>
        </p:blipFill>
        <p:spPr>
          <a:xfrm>
            <a:off x="0" y="-26818"/>
            <a:ext cx="12192000" cy="2019300"/>
          </a:xfrm>
          <a:prstGeom prst="rect">
            <a:avLst/>
          </a:prstGeom>
        </p:spPr>
      </p:pic>
      <p:grpSp>
        <p:nvGrpSpPr>
          <p:cNvPr id="93" name="Group 92">
            <a:extLst>
              <a:ext uri="{FF2B5EF4-FFF2-40B4-BE49-F238E27FC236}">
                <a16:creationId xmlns:a16="http://schemas.microsoft.com/office/drawing/2014/main" id="{5EEB1266-AD30-254E-BD4F-AB44B3CF08F9}"/>
              </a:ext>
            </a:extLst>
          </p:cNvPr>
          <p:cNvGrpSpPr/>
          <p:nvPr/>
        </p:nvGrpSpPr>
        <p:grpSpPr>
          <a:xfrm>
            <a:off x="335836" y="2468555"/>
            <a:ext cx="2377621" cy="571500"/>
            <a:chOff x="360363" y="1709738"/>
            <a:chExt cx="4922139" cy="571500"/>
          </a:xfrm>
        </p:grpSpPr>
        <p:sp>
          <p:nvSpPr>
            <p:cNvPr id="104" name="Rectangle 103">
              <a:extLst>
                <a:ext uri="{FF2B5EF4-FFF2-40B4-BE49-F238E27FC236}">
                  <a16:creationId xmlns:a16="http://schemas.microsoft.com/office/drawing/2014/main" id="{95742126-4219-6E43-AF91-C627D7D96EE9}"/>
                </a:ext>
              </a:extLst>
            </p:cNvPr>
            <p:cNvSpPr/>
            <p:nvPr/>
          </p:nvSpPr>
          <p:spPr>
            <a:xfrm>
              <a:off x="1537066" y="1709738"/>
              <a:ext cx="3745436" cy="571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91440" bIns="0" numCol="1" spcCol="0" rtlCol="0" fromWordArt="0" anchor="ctr" anchorCtr="0" forceAA="0" compatLnSpc="1">
              <a:prstTxWarp prst="textNoShape">
                <a:avLst/>
              </a:prstTxWarp>
              <a:noAutofit/>
            </a:bodyPr>
            <a:lstStyle/>
            <a:p>
              <a:pPr fontAlgn="t"/>
              <a:r>
                <a:rPr lang="en-US" sz="1600" b="1" cap="all" dirty="0">
                  <a:solidFill>
                    <a:schemeClr val="accent1"/>
                  </a:solidFill>
                  <a:latin typeface="Franklin Gothic Demi" panose="020B0603020102020204" pitchFamily="34" charset="0"/>
                </a:rPr>
                <a:t>Purchase Price </a:t>
              </a:r>
              <a:r>
                <a:rPr lang="en-US" sz="1050" b="1" cap="all" dirty="0">
                  <a:solidFill>
                    <a:schemeClr val="accent1"/>
                  </a:solidFill>
                  <a:latin typeface="Franklin Gothic Demi" panose="020B0603020102020204" pitchFamily="34" charset="0"/>
                </a:rPr>
                <a:t>(MARCH 2010)</a:t>
              </a:r>
              <a:endParaRPr lang="en-US" sz="1600" b="1" cap="all" dirty="0">
                <a:solidFill>
                  <a:schemeClr val="accent1"/>
                </a:solidFill>
                <a:latin typeface="Franklin Gothic Demi" panose="020B0603020102020204" pitchFamily="34" charset="0"/>
              </a:endParaRPr>
            </a:p>
          </p:txBody>
        </p:sp>
        <p:cxnSp>
          <p:nvCxnSpPr>
            <p:cNvPr id="105" name="Straight Connector 104">
              <a:extLst>
                <a:ext uri="{FF2B5EF4-FFF2-40B4-BE49-F238E27FC236}">
                  <a16:creationId xmlns:a16="http://schemas.microsoft.com/office/drawing/2014/main" id="{F6050344-145A-B94C-9DA8-48822E83362E}"/>
                </a:ext>
              </a:extLst>
            </p:cNvPr>
            <p:cNvCxnSpPr>
              <a:cxnSpLocks/>
            </p:cNvCxnSpPr>
            <p:nvPr/>
          </p:nvCxnSpPr>
          <p:spPr>
            <a:xfrm>
              <a:off x="360363" y="2281238"/>
              <a:ext cx="4083230" cy="0"/>
            </a:xfrm>
            <a:prstGeom prst="line">
              <a:avLst/>
            </a:prstGeom>
            <a:ln w="9525">
              <a:solidFill>
                <a:schemeClr val="accent1"/>
              </a:solidFill>
              <a:tailEnd type="none"/>
            </a:ln>
          </p:spPr>
          <p:style>
            <a:lnRef idx="1">
              <a:schemeClr val="accent1"/>
            </a:lnRef>
            <a:fillRef idx="0">
              <a:schemeClr val="accent1"/>
            </a:fillRef>
            <a:effectRef idx="0">
              <a:schemeClr val="accent1"/>
            </a:effectRef>
            <a:fontRef idx="minor">
              <a:schemeClr val="tx1"/>
            </a:fontRef>
          </p:style>
        </p:cxnSp>
      </p:grpSp>
      <p:sp>
        <p:nvSpPr>
          <p:cNvPr id="94" name="Rectangle 93">
            <a:extLst>
              <a:ext uri="{FF2B5EF4-FFF2-40B4-BE49-F238E27FC236}">
                <a16:creationId xmlns:a16="http://schemas.microsoft.com/office/drawing/2014/main" id="{F14F66F0-995C-F148-91A8-296B2E7C96F1}"/>
              </a:ext>
            </a:extLst>
          </p:cNvPr>
          <p:cNvSpPr/>
          <p:nvPr/>
        </p:nvSpPr>
        <p:spPr>
          <a:xfrm>
            <a:off x="334302" y="3109952"/>
            <a:ext cx="2031223" cy="865499"/>
          </a:xfrm>
          <a:prstGeom prst="rect">
            <a:avLst/>
          </a:prstGeom>
        </p:spPr>
        <p:txBody>
          <a:bodyPr lIns="0">
            <a:noAutofit/>
          </a:bodyPr>
          <a:lstStyle/>
          <a:p>
            <a:r>
              <a:rPr lang="en-US" sz="2800" baseline="30000" dirty="0"/>
              <a:t>$</a:t>
            </a:r>
            <a:r>
              <a:rPr lang="en-US" sz="2800" dirty="0"/>
              <a:t>70mm </a:t>
            </a:r>
            <a:br>
              <a:rPr lang="en-US" sz="2800" dirty="0"/>
            </a:br>
            <a:r>
              <a:rPr lang="en-US" sz="1200" dirty="0"/>
              <a:t>+$1mm add-on acquisition</a:t>
            </a:r>
          </a:p>
          <a:p>
            <a:r>
              <a:rPr lang="en-US" sz="1200" dirty="0"/>
              <a:t> </a:t>
            </a:r>
          </a:p>
        </p:txBody>
      </p:sp>
      <p:sp>
        <p:nvSpPr>
          <p:cNvPr id="17" name="Freeform 16">
            <a:extLst>
              <a:ext uri="{FF2B5EF4-FFF2-40B4-BE49-F238E27FC236}">
                <a16:creationId xmlns:a16="http://schemas.microsoft.com/office/drawing/2014/main" id="{59EAFF74-EEC1-1445-8619-C8C03145432B}"/>
              </a:ext>
            </a:extLst>
          </p:cNvPr>
          <p:cNvSpPr/>
          <p:nvPr/>
        </p:nvSpPr>
        <p:spPr>
          <a:xfrm rot="16200000">
            <a:off x="11310247" y="326188"/>
            <a:ext cx="518216" cy="518217"/>
          </a:xfrm>
          <a:custGeom>
            <a:avLst/>
            <a:gdLst>
              <a:gd name="connsiteX0" fmla="*/ 471216 w 471216"/>
              <a:gd name="connsiteY0" fmla="*/ 0 h 471217"/>
              <a:gd name="connsiteX1" fmla="*/ 471216 w 471216"/>
              <a:gd name="connsiteY1" fmla="*/ 468044 h 471217"/>
              <a:gd name="connsiteX2" fmla="*/ 468043 w 471216"/>
              <a:gd name="connsiteY2" fmla="*/ 468044 h 471217"/>
              <a:gd name="connsiteX3" fmla="*/ 468043 w 471216"/>
              <a:gd name="connsiteY3" fmla="*/ 471217 h 471217"/>
              <a:gd name="connsiteX4" fmla="*/ 0 w 471216"/>
              <a:gd name="connsiteY4" fmla="*/ 471217 h 471217"/>
              <a:gd name="connsiteX5" fmla="*/ 0 w 471216"/>
              <a:gd name="connsiteY5" fmla="*/ 301629 h 471217"/>
              <a:gd name="connsiteX6" fmla="*/ 301628 w 471216"/>
              <a:gd name="connsiteY6" fmla="*/ 301629 h 471217"/>
              <a:gd name="connsiteX7" fmla="*/ 301628 w 471216"/>
              <a:gd name="connsiteY7" fmla="*/ 0 h 471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1216" h="471217">
                <a:moveTo>
                  <a:pt x="471216" y="0"/>
                </a:moveTo>
                <a:lnTo>
                  <a:pt x="471216" y="468044"/>
                </a:lnTo>
                <a:lnTo>
                  <a:pt x="468043" y="468044"/>
                </a:lnTo>
                <a:lnTo>
                  <a:pt x="468043" y="471217"/>
                </a:lnTo>
                <a:lnTo>
                  <a:pt x="0" y="471217"/>
                </a:lnTo>
                <a:lnTo>
                  <a:pt x="0" y="301629"/>
                </a:lnTo>
                <a:lnTo>
                  <a:pt x="301628" y="301629"/>
                </a:lnTo>
                <a:lnTo>
                  <a:pt x="301628" y="0"/>
                </a:lnTo>
                <a:close/>
              </a:path>
            </a:pathLst>
          </a:custGeom>
          <a:solidFill>
            <a:srgbClr val="DEB971">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sp>
        <p:nvSpPr>
          <p:cNvPr id="19" name="Rectangle 18">
            <a:extLst>
              <a:ext uri="{FF2B5EF4-FFF2-40B4-BE49-F238E27FC236}">
                <a16:creationId xmlns:a16="http://schemas.microsoft.com/office/drawing/2014/main" id="{FC5BF484-3C3F-4340-AA4F-0E40860D8C6A}"/>
              </a:ext>
            </a:extLst>
          </p:cNvPr>
          <p:cNvSpPr/>
          <p:nvPr/>
        </p:nvSpPr>
        <p:spPr>
          <a:xfrm>
            <a:off x="359998" y="376603"/>
            <a:ext cx="3363590" cy="18663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sp>
        <p:nvSpPr>
          <p:cNvPr id="47" name="TextBox 46">
            <a:extLst>
              <a:ext uri="{FF2B5EF4-FFF2-40B4-BE49-F238E27FC236}">
                <a16:creationId xmlns:a16="http://schemas.microsoft.com/office/drawing/2014/main" id="{3C43EA06-8F74-744A-8DE5-CD447069E5DF}"/>
              </a:ext>
            </a:extLst>
          </p:cNvPr>
          <p:cNvSpPr txBox="1"/>
          <p:nvPr/>
        </p:nvSpPr>
        <p:spPr>
          <a:xfrm>
            <a:off x="359999" y="6389957"/>
            <a:ext cx="969264" cy="201168"/>
          </a:xfrm>
          <a:prstGeom prst="rect">
            <a:avLst/>
          </a:prstGeom>
        </p:spPr>
        <p:txBody>
          <a:bodyPr vert="horz" lIns="0" tIns="0" rIns="0" bIns="0" rtlCol="0" anchor="ctr"/>
          <a:lstStyle>
            <a:defPPr>
              <a:defRPr lang="en-US"/>
            </a:defPPr>
            <a:lvl1pPr algn="r">
              <a:defRPr sz="1000"/>
            </a:lvl1pPr>
          </a:lstStyle>
          <a:p>
            <a:pPr lvl="0" algn="l"/>
            <a:fld id="{40852B0B-9EFB-4F41-802D-346EA0745C48}" type="slidenum">
              <a:rPr lang="en-US" smtClean="0"/>
              <a:pPr lvl="0" algn="l"/>
              <a:t>31</a:t>
            </a:fld>
            <a:endParaRPr lang="en-US" dirty="0"/>
          </a:p>
        </p:txBody>
      </p:sp>
      <p:graphicFrame>
        <p:nvGraphicFramePr>
          <p:cNvPr id="15" name="Table 14">
            <a:extLst>
              <a:ext uri="{FF2B5EF4-FFF2-40B4-BE49-F238E27FC236}">
                <a16:creationId xmlns:a16="http://schemas.microsoft.com/office/drawing/2014/main" id="{21D3ED88-F144-AF46-9E9B-F72BAC9425D9}"/>
              </a:ext>
            </a:extLst>
          </p:cNvPr>
          <p:cNvGraphicFramePr>
            <a:graphicFrameLocks noGrp="1"/>
          </p:cNvGraphicFramePr>
          <p:nvPr>
            <p:extLst>
              <p:ext uri="{D42A27DB-BD31-4B8C-83A1-F6EECF244321}">
                <p14:modId xmlns:p14="http://schemas.microsoft.com/office/powerpoint/2010/main" val="2638069373"/>
              </p:ext>
            </p:extLst>
          </p:nvPr>
        </p:nvGraphicFramePr>
        <p:xfrm>
          <a:off x="7162799" y="3174086"/>
          <a:ext cx="4665666" cy="2800370"/>
        </p:xfrm>
        <a:graphic>
          <a:graphicData uri="http://schemas.openxmlformats.org/drawingml/2006/table">
            <a:tbl>
              <a:tblPr firstRow="1" bandRow="1">
                <a:tableStyleId>{5C22544A-7EE6-4342-B048-85BDC9FD1C3A}</a:tableStyleId>
              </a:tblPr>
              <a:tblGrid>
                <a:gridCol w="1555222">
                  <a:extLst>
                    <a:ext uri="{9D8B030D-6E8A-4147-A177-3AD203B41FA5}">
                      <a16:colId xmlns:a16="http://schemas.microsoft.com/office/drawing/2014/main" val="3436549137"/>
                    </a:ext>
                  </a:extLst>
                </a:gridCol>
                <a:gridCol w="1555222">
                  <a:extLst>
                    <a:ext uri="{9D8B030D-6E8A-4147-A177-3AD203B41FA5}">
                      <a16:colId xmlns:a16="http://schemas.microsoft.com/office/drawing/2014/main" val="2225463696"/>
                    </a:ext>
                  </a:extLst>
                </a:gridCol>
                <a:gridCol w="1555222">
                  <a:extLst>
                    <a:ext uri="{9D8B030D-6E8A-4147-A177-3AD203B41FA5}">
                      <a16:colId xmlns:a16="http://schemas.microsoft.com/office/drawing/2014/main" val="4101375309"/>
                    </a:ext>
                  </a:extLst>
                </a:gridCol>
              </a:tblGrid>
              <a:tr h="387319">
                <a:tc>
                  <a:txBody>
                    <a:bodyPr/>
                    <a:lstStyle/>
                    <a:p>
                      <a:endParaRPr lang="en-US" sz="1400" dirty="0">
                        <a:latin typeface="+mn-lt"/>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latin typeface="+mn-lt"/>
                          <a:cs typeface="Arial" panose="020B0604020202020204" pitchFamily="34" charset="0"/>
                        </a:rPr>
                        <a:t>Revenue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a:solidFill>
                            <a:srgbClr val="000000"/>
                          </a:solidFill>
                          <a:latin typeface="+mn-lt"/>
                          <a:cs typeface="Arial" panose="020B0604020202020204" pitchFamily="34" charset="0"/>
                        </a:rPr>
                        <a:t>($ millions)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latin typeface="+mn-lt"/>
                          <a:cs typeface="Arial" panose="020B0604020202020204" pitchFamily="34" charset="0"/>
                        </a:rPr>
                        <a:t>Adjusted EBITDA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 millions)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2636232247"/>
                  </a:ext>
                </a:extLst>
              </a:tr>
              <a:tr h="4808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chemeClr val="tx1"/>
                          </a:solidFill>
                          <a:latin typeface="+mn-lt"/>
                          <a:cs typeface="Arial" panose="020B0604020202020204" pitchFamily="34" charset="0"/>
                        </a:rPr>
                        <a:t>Three Months Ended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chemeClr val="tx1"/>
                          </a:solidFill>
                          <a:latin typeface="+mn-lt"/>
                          <a:cs typeface="Arial" panose="020B0604020202020204" pitchFamily="34" charset="0"/>
                        </a:rPr>
                        <a:t>3/31/2021</a:t>
                      </a:r>
                    </a:p>
                  </a:txBody>
                  <a:tcPr marL="0" anchor="ctr">
                    <a:lnL w="12700" cmpd="sng">
                      <a:noFill/>
                    </a:lnL>
                    <a:lnR w="12700" cmpd="sng">
                      <a:noFill/>
                    </a:lnR>
                    <a:lnT w="38100" cmpd="sng">
                      <a:noFill/>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mn-lt"/>
                          <a:ea typeface="+mn-ea"/>
                          <a:cs typeface="Arial" panose="020B0604020202020204" pitchFamily="34" charset="0"/>
                        </a:rPr>
                        <a:t>$31.5</a:t>
                      </a:r>
                    </a:p>
                  </a:txBody>
                  <a:tcPr anchor="ctr">
                    <a:lnL w="12700" cmpd="sng">
                      <a:noFill/>
                    </a:lnL>
                    <a:lnR w="12700" cmpd="sng">
                      <a:noFill/>
                    </a:lnR>
                    <a:lnT w="38100" cmpd="sng">
                      <a:noFill/>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mn-lt"/>
                          <a:ea typeface="+mn-ea"/>
                          <a:cs typeface="Arial" panose="020B0604020202020204" pitchFamily="34" charset="0"/>
                        </a:rPr>
                        <a:t>$25.0</a:t>
                      </a:r>
                    </a:p>
                  </a:txBody>
                  <a:tcPr anchor="ctr">
                    <a:lnL w="12700" cmpd="sng">
                      <a:noFill/>
                    </a:lnL>
                    <a:lnR w="12700" cmpd="sng">
                      <a:noFill/>
                    </a:lnR>
                    <a:lnT w="38100" cmpd="sng">
                      <a:noFill/>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61888450"/>
                  </a:ext>
                </a:extLst>
              </a:tr>
              <a:tr h="4808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chemeClr val="tx1"/>
                          </a:solidFill>
                          <a:latin typeface="+mn-lt"/>
                          <a:cs typeface="Arial" panose="020B0604020202020204" pitchFamily="34" charset="0"/>
                        </a:rPr>
                        <a:t>Three Months Ended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chemeClr val="tx1"/>
                          </a:solidFill>
                          <a:latin typeface="+mn-lt"/>
                          <a:cs typeface="Arial" panose="020B0604020202020204" pitchFamily="34" charset="0"/>
                        </a:rPr>
                        <a:t>3/31/2021</a:t>
                      </a:r>
                    </a:p>
                  </a:txBody>
                  <a:tcPr marL="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mn-lt"/>
                          <a:ea typeface="+mn-ea"/>
                          <a:cs typeface="Arial" panose="020B0604020202020204" pitchFamily="34" charset="0"/>
                        </a:rPr>
                        <a:t>$6.2</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mn-lt"/>
                          <a:ea typeface="+mn-ea"/>
                          <a:cs typeface="Arial" panose="020B0604020202020204" pitchFamily="34" charset="0"/>
                        </a:rPr>
                        <a:t>$3.7</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36438286"/>
                  </a:ext>
                </a:extLst>
              </a:tr>
              <a:tr h="4808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chemeClr val="tx1"/>
                          </a:solidFill>
                          <a:latin typeface="+mn-lt"/>
                          <a:cs typeface="Arial" panose="020B0604020202020204" pitchFamily="34" charset="0"/>
                        </a:rPr>
                        <a:t>Year Ended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chemeClr val="tx1"/>
                          </a:solidFill>
                          <a:latin typeface="+mn-lt"/>
                          <a:cs typeface="Arial" panose="020B0604020202020204" pitchFamily="34" charset="0"/>
                        </a:rPr>
                        <a:t>12/31/2020</a:t>
                      </a:r>
                    </a:p>
                  </a:txBody>
                  <a:tcPr marL="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mn-lt"/>
                          <a:ea typeface="+mn-ea"/>
                          <a:cs typeface="Arial" panose="020B0604020202020204" pitchFamily="34" charset="0"/>
                        </a:rPr>
                        <a:t>$113.1</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mn-lt"/>
                          <a:ea typeface="+mn-ea"/>
                          <a:cs typeface="Arial" panose="020B0604020202020204" pitchFamily="34" charset="0"/>
                        </a:rPr>
                        <a:t>$19.0</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64292904"/>
                  </a:ext>
                </a:extLst>
              </a:tr>
              <a:tr h="4808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kern="1200" dirty="0">
                          <a:solidFill>
                            <a:schemeClr val="tx1"/>
                          </a:solidFill>
                          <a:latin typeface="+mn-lt"/>
                          <a:ea typeface="+mn-ea"/>
                          <a:cs typeface="Arial" panose="020B0604020202020204" pitchFamily="34" charset="0"/>
                        </a:rPr>
                        <a:t>Year Ended 12/31/2019</a:t>
                      </a:r>
                    </a:p>
                  </a:txBody>
                  <a:tcPr marL="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mn-lt"/>
                          <a:ea typeface="+mn-ea"/>
                          <a:cs typeface="Arial" panose="020B0604020202020204" pitchFamily="34" charset="0"/>
                        </a:rPr>
                        <a:t>$96.2</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mn-lt"/>
                          <a:ea typeface="+mn-ea"/>
                          <a:cs typeface="Arial" panose="020B0604020202020204" pitchFamily="34" charset="0"/>
                        </a:rPr>
                        <a:t>$10.9</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93553749"/>
                  </a:ext>
                </a:extLst>
              </a:tr>
              <a:tr h="4808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kern="1200" dirty="0">
                          <a:solidFill>
                            <a:schemeClr val="tx1"/>
                          </a:solidFill>
                          <a:latin typeface="+mn-lt"/>
                          <a:ea typeface="+mn-ea"/>
                          <a:cs typeface="Arial" panose="020B0604020202020204" pitchFamily="34" charset="0"/>
                        </a:rPr>
                        <a:t>Year Ended 12/31/2018</a:t>
                      </a:r>
                    </a:p>
                  </a:txBody>
                  <a:tcPr marL="0" anchor="ctr">
                    <a:lnL w="12700" cmpd="sng">
                      <a:noFill/>
                    </a:lnL>
                    <a:lnR w="12700" cmpd="sng">
                      <a:noFill/>
                    </a:lnR>
                    <a:lnT w="635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mn-lt"/>
                          <a:ea typeface="+mn-ea"/>
                          <a:cs typeface="Arial" panose="020B0604020202020204" pitchFamily="34" charset="0"/>
                        </a:rPr>
                        <a:t>$82.7</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mn-lt"/>
                          <a:ea typeface="+mn-ea"/>
                          <a:cs typeface="Arial" panose="020B0604020202020204" pitchFamily="34" charset="0"/>
                        </a:rPr>
                        <a:t>$8.1</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95679864"/>
                  </a:ext>
                </a:extLst>
              </a:tr>
            </a:tbl>
          </a:graphicData>
        </a:graphic>
      </p:graphicFrame>
      <p:grpSp>
        <p:nvGrpSpPr>
          <p:cNvPr id="62" name="Group 61">
            <a:extLst>
              <a:ext uri="{FF2B5EF4-FFF2-40B4-BE49-F238E27FC236}">
                <a16:creationId xmlns:a16="http://schemas.microsoft.com/office/drawing/2014/main" id="{927E0054-5B5B-EC4B-A09E-3F7FC622E503}"/>
              </a:ext>
            </a:extLst>
          </p:cNvPr>
          <p:cNvGrpSpPr/>
          <p:nvPr/>
        </p:nvGrpSpPr>
        <p:grpSpPr>
          <a:xfrm>
            <a:off x="7162800" y="2468555"/>
            <a:ext cx="4665664" cy="571500"/>
            <a:chOff x="357188" y="1709738"/>
            <a:chExt cx="5643562" cy="571500"/>
          </a:xfrm>
        </p:grpSpPr>
        <p:sp>
          <p:nvSpPr>
            <p:cNvPr id="63" name="Rectangle 62">
              <a:extLst>
                <a:ext uri="{FF2B5EF4-FFF2-40B4-BE49-F238E27FC236}">
                  <a16:creationId xmlns:a16="http://schemas.microsoft.com/office/drawing/2014/main" id="{3118DFAF-39CE-5745-862B-BCB64EA6DD91}"/>
                </a:ext>
              </a:extLst>
            </p:cNvPr>
            <p:cNvSpPr/>
            <p:nvPr/>
          </p:nvSpPr>
          <p:spPr>
            <a:xfrm>
              <a:off x="357188" y="1709738"/>
              <a:ext cx="5643562" cy="571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91440" bIns="0" numCol="1" spcCol="0" rtlCol="0" fromWordArt="0" anchor="ctr" anchorCtr="0" forceAA="0" compatLnSpc="1">
              <a:prstTxWarp prst="textNoShape">
                <a:avLst/>
              </a:prstTxWarp>
              <a:noAutofit/>
            </a:bodyPr>
            <a:lstStyle/>
            <a:p>
              <a:pPr fontAlgn="t"/>
              <a:r>
                <a:rPr lang="en-US" sz="1600" b="1" cap="all" dirty="0">
                  <a:solidFill>
                    <a:schemeClr val="accent1"/>
                  </a:solidFill>
                  <a:latin typeface="Franklin Gothic Demi" panose="020B0603020102020204" pitchFamily="34" charset="0"/>
                </a:rPr>
                <a:t>Financials</a:t>
              </a:r>
            </a:p>
          </p:txBody>
        </p:sp>
        <p:cxnSp>
          <p:nvCxnSpPr>
            <p:cNvPr id="65" name="Straight Connector 64">
              <a:extLst>
                <a:ext uri="{FF2B5EF4-FFF2-40B4-BE49-F238E27FC236}">
                  <a16:creationId xmlns:a16="http://schemas.microsoft.com/office/drawing/2014/main" id="{7F60275E-635D-8D4F-A28D-73EF64FF0A4F}"/>
                </a:ext>
              </a:extLst>
            </p:cNvPr>
            <p:cNvCxnSpPr>
              <a:cxnSpLocks/>
            </p:cNvCxnSpPr>
            <p:nvPr/>
          </p:nvCxnSpPr>
          <p:spPr>
            <a:xfrm>
              <a:off x="360363" y="2281238"/>
              <a:ext cx="5640387" cy="0"/>
            </a:xfrm>
            <a:prstGeom prst="line">
              <a:avLst/>
            </a:prstGeom>
            <a:ln w="9525">
              <a:solidFill>
                <a:schemeClr val="accent1"/>
              </a:solidFill>
              <a:tailEnd type="none"/>
            </a:ln>
          </p:spPr>
          <p:style>
            <a:lnRef idx="1">
              <a:schemeClr val="accent1"/>
            </a:lnRef>
            <a:fillRef idx="0">
              <a:schemeClr val="accent1"/>
            </a:fillRef>
            <a:effectRef idx="0">
              <a:schemeClr val="accent1"/>
            </a:effectRef>
            <a:fontRef idx="minor">
              <a:schemeClr val="tx1"/>
            </a:fontRef>
          </p:style>
        </p:cxnSp>
      </p:grpSp>
      <p:cxnSp>
        <p:nvCxnSpPr>
          <p:cNvPr id="79" name="Straight Connector 78">
            <a:extLst>
              <a:ext uri="{FF2B5EF4-FFF2-40B4-BE49-F238E27FC236}">
                <a16:creationId xmlns:a16="http://schemas.microsoft.com/office/drawing/2014/main" id="{751B76CA-E7D6-6C4D-845A-1C41F38D6B0A}"/>
              </a:ext>
            </a:extLst>
          </p:cNvPr>
          <p:cNvCxnSpPr>
            <a:cxnSpLocks/>
          </p:cNvCxnSpPr>
          <p:nvPr/>
        </p:nvCxnSpPr>
        <p:spPr>
          <a:xfrm>
            <a:off x="7047029" y="2604281"/>
            <a:ext cx="0" cy="3445819"/>
          </a:xfrm>
          <a:prstGeom prst="line">
            <a:avLst/>
          </a:prstGeom>
          <a:ln w="12700">
            <a:solidFill>
              <a:schemeClr val="bg1">
                <a:lumMod val="85000"/>
              </a:schemeClr>
            </a:solidFill>
            <a:tailEnd type="none"/>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C85DD94C-414D-7F45-AE74-E7D80D8E1214}"/>
              </a:ext>
            </a:extLst>
          </p:cNvPr>
          <p:cNvGrpSpPr/>
          <p:nvPr/>
        </p:nvGrpSpPr>
        <p:grpSpPr>
          <a:xfrm>
            <a:off x="2830826" y="2468555"/>
            <a:ext cx="4096529" cy="1506896"/>
            <a:chOff x="3303787" y="2468555"/>
            <a:chExt cx="2726102" cy="1506896"/>
          </a:xfrm>
        </p:grpSpPr>
        <p:grpSp>
          <p:nvGrpSpPr>
            <p:cNvPr id="80" name="Group 79">
              <a:extLst>
                <a:ext uri="{FF2B5EF4-FFF2-40B4-BE49-F238E27FC236}">
                  <a16:creationId xmlns:a16="http://schemas.microsoft.com/office/drawing/2014/main" id="{22D15B42-2639-864B-8E5B-10734C60B343}"/>
                </a:ext>
              </a:extLst>
            </p:cNvPr>
            <p:cNvGrpSpPr/>
            <p:nvPr/>
          </p:nvGrpSpPr>
          <p:grpSpPr>
            <a:xfrm>
              <a:off x="3305321" y="2468555"/>
              <a:ext cx="2724568" cy="571500"/>
              <a:chOff x="360363" y="1709738"/>
              <a:chExt cx="5640387" cy="571500"/>
            </a:xfrm>
          </p:grpSpPr>
          <p:sp>
            <p:nvSpPr>
              <p:cNvPr id="81" name="Rectangle 80">
                <a:extLst>
                  <a:ext uri="{FF2B5EF4-FFF2-40B4-BE49-F238E27FC236}">
                    <a16:creationId xmlns:a16="http://schemas.microsoft.com/office/drawing/2014/main" id="{F4DA43E9-4834-474B-BB66-D88681117880}"/>
                  </a:ext>
                </a:extLst>
              </p:cNvPr>
              <p:cNvSpPr/>
              <p:nvPr/>
            </p:nvSpPr>
            <p:spPr>
              <a:xfrm>
                <a:off x="1275240" y="1709738"/>
                <a:ext cx="4725510" cy="571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91440" bIns="0" numCol="1" spcCol="0" rtlCol="0" fromWordArt="0" anchor="ctr" anchorCtr="0" forceAA="0" compatLnSpc="1">
                <a:prstTxWarp prst="textNoShape">
                  <a:avLst/>
                </a:prstTxWarp>
                <a:noAutofit/>
              </a:bodyPr>
              <a:lstStyle/>
              <a:p>
                <a:pPr fontAlgn="t"/>
                <a:r>
                  <a:rPr lang="en-US" sz="1600" b="1" cap="all" dirty="0">
                    <a:solidFill>
                      <a:schemeClr val="accent1"/>
                    </a:solidFill>
                    <a:latin typeface="Franklin Gothic Demi" panose="020B0603020102020204" pitchFamily="34" charset="0"/>
                  </a:rPr>
                  <a:t>Competitive Strengths</a:t>
                </a:r>
              </a:p>
            </p:txBody>
          </p:sp>
          <p:cxnSp>
            <p:nvCxnSpPr>
              <p:cNvPr id="82" name="Straight Connector 81">
                <a:extLst>
                  <a:ext uri="{FF2B5EF4-FFF2-40B4-BE49-F238E27FC236}">
                    <a16:creationId xmlns:a16="http://schemas.microsoft.com/office/drawing/2014/main" id="{6BD33C4E-B0C6-D748-B673-500002C185B1}"/>
                  </a:ext>
                </a:extLst>
              </p:cNvPr>
              <p:cNvCxnSpPr>
                <a:cxnSpLocks/>
              </p:cNvCxnSpPr>
              <p:nvPr/>
            </p:nvCxnSpPr>
            <p:spPr>
              <a:xfrm>
                <a:off x="360363" y="2281238"/>
                <a:ext cx="5640387" cy="0"/>
              </a:xfrm>
              <a:prstGeom prst="line">
                <a:avLst/>
              </a:prstGeom>
              <a:ln w="9525">
                <a:solidFill>
                  <a:schemeClr val="accent1"/>
                </a:solidFill>
                <a:tailEnd type="none"/>
              </a:ln>
            </p:spPr>
            <p:style>
              <a:lnRef idx="1">
                <a:schemeClr val="accent1"/>
              </a:lnRef>
              <a:fillRef idx="0">
                <a:schemeClr val="accent1"/>
              </a:fillRef>
              <a:effectRef idx="0">
                <a:schemeClr val="accent1"/>
              </a:effectRef>
              <a:fontRef idx="minor">
                <a:schemeClr val="tx1"/>
              </a:fontRef>
            </p:style>
          </p:cxnSp>
        </p:grpSp>
        <p:sp>
          <p:nvSpPr>
            <p:cNvPr id="20" name="Rectangle 19">
              <a:extLst>
                <a:ext uri="{FF2B5EF4-FFF2-40B4-BE49-F238E27FC236}">
                  <a16:creationId xmlns:a16="http://schemas.microsoft.com/office/drawing/2014/main" id="{53F5B9A0-B3D6-524E-83D5-B3BF513C48B8}"/>
                </a:ext>
              </a:extLst>
            </p:cNvPr>
            <p:cNvSpPr/>
            <p:nvPr/>
          </p:nvSpPr>
          <p:spPr>
            <a:xfrm>
              <a:off x="3303787" y="3109952"/>
              <a:ext cx="2726101" cy="865499"/>
            </a:xfrm>
            <a:prstGeom prst="rect">
              <a:avLst/>
            </a:prstGeom>
          </p:spPr>
          <p:txBody>
            <a:bodyPr lIns="0">
              <a:noAutofit/>
            </a:bodyPr>
            <a:lstStyle/>
            <a:p>
              <a:pPr marL="182880" indent="-182880">
                <a:spcAft>
                  <a:spcPts val="400"/>
                </a:spcAft>
                <a:buFont typeface="Arial" panose="020B0604020202020204" pitchFamily="34" charset="0"/>
                <a:buChar char="•"/>
              </a:pPr>
              <a:r>
                <a:rPr lang="en-US" sz="1200" dirty="0"/>
                <a:t>Market share leader</a:t>
              </a:r>
            </a:p>
            <a:p>
              <a:pPr marL="182880" indent="-182880">
                <a:spcAft>
                  <a:spcPts val="400"/>
                </a:spcAft>
                <a:buFont typeface="Arial" panose="020B0604020202020204" pitchFamily="34" charset="0"/>
                <a:buChar char="•"/>
              </a:pPr>
              <a:r>
                <a:rPr lang="en-US" sz="1200" dirty="0"/>
                <a:t>Well-known brand names</a:t>
              </a:r>
            </a:p>
            <a:p>
              <a:pPr marL="182880" indent="-182880">
                <a:spcAft>
                  <a:spcPts val="400"/>
                </a:spcAft>
                <a:buFont typeface="Arial" panose="020B0604020202020204" pitchFamily="34" charset="0"/>
                <a:buChar char="•"/>
              </a:pPr>
              <a:r>
                <a:rPr lang="en-US" sz="1200" dirty="0"/>
                <a:t>Category management capabilities for customers</a:t>
              </a:r>
            </a:p>
            <a:p>
              <a:pPr marL="182880" indent="-182880">
                <a:spcAft>
                  <a:spcPts val="400"/>
                </a:spcAft>
                <a:buFont typeface="Arial" panose="020B0604020202020204" pitchFamily="34" charset="0"/>
                <a:buChar char="•"/>
              </a:pPr>
              <a:r>
                <a:rPr lang="en-US" sz="1200" dirty="0"/>
                <a:t>Low cost domestic manufacturer</a:t>
              </a:r>
            </a:p>
          </p:txBody>
        </p:sp>
      </p:grpSp>
      <p:cxnSp>
        <p:nvCxnSpPr>
          <p:cNvPr id="106" name="Straight Connector 105">
            <a:extLst>
              <a:ext uri="{FF2B5EF4-FFF2-40B4-BE49-F238E27FC236}">
                <a16:creationId xmlns:a16="http://schemas.microsoft.com/office/drawing/2014/main" id="{3796AE24-3C60-2A45-8D35-17C223BF69C2}"/>
              </a:ext>
            </a:extLst>
          </p:cNvPr>
          <p:cNvCxnSpPr>
            <a:cxnSpLocks/>
          </p:cNvCxnSpPr>
          <p:nvPr/>
        </p:nvCxnSpPr>
        <p:spPr>
          <a:xfrm>
            <a:off x="2626059" y="2633934"/>
            <a:ext cx="0" cy="3445819"/>
          </a:xfrm>
          <a:prstGeom prst="line">
            <a:avLst/>
          </a:prstGeom>
          <a:ln w="12700">
            <a:solidFill>
              <a:schemeClr val="bg1">
                <a:lumMod val="85000"/>
              </a:schemeClr>
            </a:solidFill>
            <a:tailEnd type="none"/>
          </a:ln>
        </p:spPr>
        <p:style>
          <a:lnRef idx="1">
            <a:schemeClr val="accent1"/>
          </a:lnRef>
          <a:fillRef idx="0">
            <a:schemeClr val="accent1"/>
          </a:fillRef>
          <a:effectRef idx="0">
            <a:schemeClr val="accent1"/>
          </a:effectRef>
          <a:fontRef idx="minor">
            <a:schemeClr val="tx1"/>
          </a:fontRef>
        </p:style>
      </p:cxnSp>
      <p:grpSp>
        <p:nvGrpSpPr>
          <p:cNvPr id="107" name="Group 4">
            <a:extLst>
              <a:ext uri="{FF2B5EF4-FFF2-40B4-BE49-F238E27FC236}">
                <a16:creationId xmlns:a16="http://schemas.microsoft.com/office/drawing/2014/main" id="{5AE1F3EE-844F-1E46-A690-1B5572BA3C02}"/>
              </a:ext>
            </a:extLst>
          </p:cNvPr>
          <p:cNvGrpSpPr>
            <a:grpSpLocks noChangeAspect="1"/>
          </p:cNvGrpSpPr>
          <p:nvPr/>
        </p:nvGrpSpPr>
        <p:grpSpPr bwMode="auto">
          <a:xfrm>
            <a:off x="335836" y="2590131"/>
            <a:ext cx="390745" cy="390745"/>
            <a:chOff x="1704" y="24"/>
            <a:chExt cx="4272" cy="4272"/>
          </a:xfrm>
          <a:solidFill>
            <a:schemeClr val="accent2"/>
          </a:solidFill>
        </p:grpSpPr>
        <p:sp>
          <p:nvSpPr>
            <p:cNvPr id="108" name="Freeform 5">
              <a:extLst>
                <a:ext uri="{FF2B5EF4-FFF2-40B4-BE49-F238E27FC236}">
                  <a16:creationId xmlns:a16="http://schemas.microsoft.com/office/drawing/2014/main" id="{7D6005C7-0542-6D4B-B35D-1FC3252B0393}"/>
                </a:ext>
              </a:extLst>
            </p:cNvPr>
            <p:cNvSpPr>
              <a:spLocks noEditPoints="1"/>
            </p:cNvSpPr>
            <p:nvPr/>
          </p:nvSpPr>
          <p:spPr bwMode="auto">
            <a:xfrm>
              <a:off x="2306" y="630"/>
              <a:ext cx="846" cy="842"/>
            </a:xfrm>
            <a:custGeom>
              <a:avLst/>
              <a:gdLst>
                <a:gd name="T0" fmla="*/ 382 w 846"/>
                <a:gd name="T1" fmla="*/ 840 h 842"/>
                <a:gd name="T2" fmla="*/ 262 w 846"/>
                <a:gd name="T3" fmla="*/ 810 h 842"/>
                <a:gd name="T4" fmla="*/ 154 w 846"/>
                <a:gd name="T5" fmla="*/ 746 h 842"/>
                <a:gd name="T6" fmla="*/ 96 w 846"/>
                <a:gd name="T7" fmla="*/ 688 h 842"/>
                <a:gd name="T8" fmla="*/ 32 w 846"/>
                <a:gd name="T9" fmla="*/ 582 h 842"/>
                <a:gd name="T10" fmla="*/ 2 w 846"/>
                <a:gd name="T11" fmla="*/ 462 h 842"/>
                <a:gd name="T12" fmla="*/ 2 w 846"/>
                <a:gd name="T13" fmla="*/ 378 h 842"/>
                <a:gd name="T14" fmla="*/ 32 w 846"/>
                <a:gd name="T15" fmla="*/ 256 h 842"/>
                <a:gd name="T16" fmla="*/ 96 w 846"/>
                <a:gd name="T17" fmla="*/ 150 h 842"/>
                <a:gd name="T18" fmla="*/ 156 w 846"/>
                <a:gd name="T19" fmla="*/ 92 h 842"/>
                <a:gd name="T20" fmla="*/ 262 w 846"/>
                <a:gd name="T21" fmla="*/ 30 h 842"/>
                <a:gd name="T22" fmla="*/ 382 w 846"/>
                <a:gd name="T23" fmla="*/ 2 h 842"/>
                <a:gd name="T24" fmla="*/ 504 w 846"/>
                <a:gd name="T25" fmla="*/ 8 h 842"/>
                <a:gd name="T26" fmla="*/ 622 w 846"/>
                <a:gd name="T27" fmla="*/ 46 h 842"/>
                <a:gd name="T28" fmla="*/ 722 w 846"/>
                <a:gd name="T29" fmla="*/ 120 h 842"/>
                <a:gd name="T30" fmla="*/ 776 w 846"/>
                <a:gd name="T31" fmla="*/ 186 h 842"/>
                <a:gd name="T32" fmla="*/ 830 w 846"/>
                <a:gd name="T33" fmla="*/ 298 h 842"/>
                <a:gd name="T34" fmla="*/ 846 w 846"/>
                <a:gd name="T35" fmla="*/ 420 h 842"/>
                <a:gd name="T36" fmla="*/ 830 w 846"/>
                <a:gd name="T37" fmla="*/ 540 h 842"/>
                <a:gd name="T38" fmla="*/ 776 w 846"/>
                <a:gd name="T39" fmla="*/ 652 h 842"/>
                <a:gd name="T40" fmla="*/ 722 w 846"/>
                <a:gd name="T41" fmla="*/ 718 h 842"/>
                <a:gd name="T42" fmla="*/ 622 w 846"/>
                <a:gd name="T43" fmla="*/ 794 h 842"/>
                <a:gd name="T44" fmla="*/ 506 w 846"/>
                <a:gd name="T45" fmla="*/ 834 h 842"/>
                <a:gd name="T46" fmla="*/ 424 w 846"/>
                <a:gd name="T47" fmla="*/ 842 h 842"/>
                <a:gd name="T48" fmla="*/ 404 w 846"/>
                <a:gd name="T49" fmla="*/ 232 h 842"/>
                <a:gd name="T50" fmla="*/ 352 w 846"/>
                <a:gd name="T51" fmla="*/ 246 h 842"/>
                <a:gd name="T52" fmla="*/ 304 w 846"/>
                <a:gd name="T53" fmla="*/ 274 h 842"/>
                <a:gd name="T54" fmla="*/ 278 w 846"/>
                <a:gd name="T55" fmla="*/ 300 h 842"/>
                <a:gd name="T56" fmla="*/ 250 w 846"/>
                <a:gd name="T57" fmla="*/ 348 h 842"/>
                <a:gd name="T58" fmla="*/ 236 w 846"/>
                <a:gd name="T59" fmla="*/ 400 h 842"/>
                <a:gd name="T60" fmla="*/ 236 w 846"/>
                <a:gd name="T61" fmla="*/ 438 h 842"/>
                <a:gd name="T62" fmla="*/ 250 w 846"/>
                <a:gd name="T63" fmla="*/ 492 h 842"/>
                <a:gd name="T64" fmla="*/ 278 w 846"/>
                <a:gd name="T65" fmla="*/ 538 h 842"/>
                <a:gd name="T66" fmla="*/ 304 w 846"/>
                <a:gd name="T67" fmla="*/ 564 h 842"/>
                <a:gd name="T68" fmla="*/ 352 w 846"/>
                <a:gd name="T69" fmla="*/ 592 h 842"/>
                <a:gd name="T70" fmla="*/ 406 w 846"/>
                <a:gd name="T71" fmla="*/ 604 h 842"/>
                <a:gd name="T72" fmla="*/ 460 w 846"/>
                <a:gd name="T73" fmla="*/ 602 h 842"/>
                <a:gd name="T74" fmla="*/ 512 w 846"/>
                <a:gd name="T75" fmla="*/ 584 h 842"/>
                <a:gd name="T76" fmla="*/ 556 w 846"/>
                <a:gd name="T77" fmla="*/ 552 h 842"/>
                <a:gd name="T78" fmla="*/ 580 w 846"/>
                <a:gd name="T79" fmla="*/ 522 h 842"/>
                <a:gd name="T80" fmla="*/ 604 w 846"/>
                <a:gd name="T81" fmla="*/ 472 h 842"/>
                <a:gd name="T82" fmla="*/ 612 w 846"/>
                <a:gd name="T83" fmla="*/ 420 h 842"/>
                <a:gd name="T84" fmla="*/ 604 w 846"/>
                <a:gd name="T85" fmla="*/ 366 h 842"/>
                <a:gd name="T86" fmla="*/ 580 w 846"/>
                <a:gd name="T87" fmla="*/ 316 h 842"/>
                <a:gd name="T88" fmla="*/ 556 w 846"/>
                <a:gd name="T89" fmla="*/ 286 h 842"/>
                <a:gd name="T90" fmla="*/ 512 w 846"/>
                <a:gd name="T91" fmla="*/ 252 h 842"/>
                <a:gd name="T92" fmla="*/ 460 w 846"/>
                <a:gd name="T93" fmla="*/ 234 h 842"/>
                <a:gd name="T94" fmla="*/ 424 w 846"/>
                <a:gd name="T95" fmla="*/ 230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46" h="842">
                  <a:moveTo>
                    <a:pt x="424" y="842"/>
                  </a:moveTo>
                  <a:lnTo>
                    <a:pt x="424" y="842"/>
                  </a:lnTo>
                  <a:lnTo>
                    <a:pt x="382" y="840"/>
                  </a:lnTo>
                  <a:lnTo>
                    <a:pt x="340" y="834"/>
                  </a:lnTo>
                  <a:lnTo>
                    <a:pt x="300" y="824"/>
                  </a:lnTo>
                  <a:lnTo>
                    <a:pt x="262" y="810"/>
                  </a:lnTo>
                  <a:lnTo>
                    <a:pt x="224" y="794"/>
                  </a:lnTo>
                  <a:lnTo>
                    <a:pt x="188" y="772"/>
                  </a:lnTo>
                  <a:lnTo>
                    <a:pt x="154" y="746"/>
                  </a:lnTo>
                  <a:lnTo>
                    <a:pt x="124" y="718"/>
                  </a:lnTo>
                  <a:lnTo>
                    <a:pt x="124" y="718"/>
                  </a:lnTo>
                  <a:lnTo>
                    <a:pt x="96" y="688"/>
                  </a:lnTo>
                  <a:lnTo>
                    <a:pt x="70" y="654"/>
                  </a:lnTo>
                  <a:lnTo>
                    <a:pt x="50" y="618"/>
                  </a:lnTo>
                  <a:lnTo>
                    <a:pt x="32" y="582"/>
                  </a:lnTo>
                  <a:lnTo>
                    <a:pt x="18" y="542"/>
                  </a:lnTo>
                  <a:lnTo>
                    <a:pt x="8" y="502"/>
                  </a:lnTo>
                  <a:lnTo>
                    <a:pt x="2" y="462"/>
                  </a:lnTo>
                  <a:lnTo>
                    <a:pt x="0" y="420"/>
                  </a:lnTo>
                  <a:lnTo>
                    <a:pt x="0" y="420"/>
                  </a:lnTo>
                  <a:lnTo>
                    <a:pt x="2" y="378"/>
                  </a:lnTo>
                  <a:lnTo>
                    <a:pt x="8" y="336"/>
                  </a:lnTo>
                  <a:lnTo>
                    <a:pt x="18" y="296"/>
                  </a:lnTo>
                  <a:lnTo>
                    <a:pt x="32" y="256"/>
                  </a:lnTo>
                  <a:lnTo>
                    <a:pt x="50" y="220"/>
                  </a:lnTo>
                  <a:lnTo>
                    <a:pt x="70" y="184"/>
                  </a:lnTo>
                  <a:lnTo>
                    <a:pt x="96" y="150"/>
                  </a:lnTo>
                  <a:lnTo>
                    <a:pt x="124" y="120"/>
                  </a:lnTo>
                  <a:lnTo>
                    <a:pt x="124" y="120"/>
                  </a:lnTo>
                  <a:lnTo>
                    <a:pt x="156" y="92"/>
                  </a:lnTo>
                  <a:lnTo>
                    <a:pt x="188" y="68"/>
                  </a:lnTo>
                  <a:lnTo>
                    <a:pt x="224" y="46"/>
                  </a:lnTo>
                  <a:lnTo>
                    <a:pt x="262" y="30"/>
                  </a:lnTo>
                  <a:lnTo>
                    <a:pt x="302" y="16"/>
                  </a:lnTo>
                  <a:lnTo>
                    <a:pt x="342" y="8"/>
                  </a:lnTo>
                  <a:lnTo>
                    <a:pt x="382" y="2"/>
                  </a:lnTo>
                  <a:lnTo>
                    <a:pt x="424" y="0"/>
                  </a:lnTo>
                  <a:lnTo>
                    <a:pt x="464" y="2"/>
                  </a:lnTo>
                  <a:lnTo>
                    <a:pt x="504" y="8"/>
                  </a:lnTo>
                  <a:lnTo>
                    <a:pt x="544" y="16"/>
                  </a:lnTo>
                  <a:lnTo>
                    <a:pt x="584" y="30"/>
                  </a:lnTo>
                  <a:lnTo>
                    <a:pt x="622" y="46"/>
                  </a:lnTo>
                  <a:lnTo>
                    <a:pt x="658" y="66"/>
                  </a:lnTo>
                  <a:lnTo>
                    <a:pt x="692" y="92"/>
                  </a:lnTo>
                  <a:lnTo>
                    <a:pt x="722" y="120"/>
                  </a:lnTo>
                  <a:lnTo>
                    <a:pt x="722" y="120"/>
                  </a:lnTo>
                  <a:lnTo>
                    <a:pt x="752" y="152"/>
                  </a:lnTo>
                  <a:lnTo>
                    <a:pt x="776" y="186"/>
                  </a:lnTo>
                  <a:lnTo>
                    <a:pt x="798" y="222"/>
                  </a:lnTo>
                  <a:lnTo>
                    <a:pt x="816" y="260"/>
                  </a:lnTo>
                  <a:lnTo>
                    <a:pt x="830" y="298"/>
                  </a:lnTo>
                  <a:lnTo>
                    <a:pt x="838" y="338"/>
                  </a:lnTo>
                  <a:lnTo>
                    <a:pt x="844" y="378"/>
                  </a:lnTo>
                  <a:lnTo>
                    <a:pt x="846" y="420"/>
                  </a:lnTo>
                  <a:lnTo>
                    <a:pt x="844" y="460"/>
                  </a:lnTo>
                  <a:lnTo>
                    <a:pt x="838" y="500"/>
                  </a:lnTo>
                  <a:lnTo>
                    <a:pt x="830" y="540"/>
                  </a:lnTo>
                  <a:lnTo>
                    <a:pt x="816" y="578"/>
                  </a:lnTo>
                  <a:lnTo>
                    <a:pt x="798" y="616"/>
                  </a:lnTo>
                  <a:lnTo>
                    <a:pt x="776" y="652"/>
                  </a:lnTo>
                  <a:lnTo>
                    <a:pt x="752" y="686"/>
                  </a:lnTo>
                  <a:lnTo>
                    <a:pt x="722" y="718"/>
                  </a:lnTo>
                  <a:lnTo>
                    <a:pt x="722" y="718"/>
                  </a:lnTo>
                  <a:lnTo>
                    <a:pt x="692" y="748"/>
                  </a:lnTo>
                  <a:lnTo>
                    <a:pt x="658" y="772"/>
                  </a:lnTo>
                  <a:lnTo>
                    <a:pt x="622" y="794"/>
                  </a:lnTo>
                  <a:lnTo>
                    <a:pt x="586" y="810"/>
                  </a:lnTo>
                  <a:lnTo>
                    <a:pt x="546" y="824"/>
                  </a:lnTo>
                  <a:lnTo>
                    <a:pt x="506" y="834"/>
                  </a:lnTo>
                  <a:lnTo>
                    <a:pt x="466" y="840"/>
                  </a:lnTo>
                  <a:lnTo>
                    <a:pt x="424" y="842"/>
                  </a:lnTo>
                  <a:lnTo>
                    <a:pt x="424" y="842"/>
                  </a:lnTo>
                  <a:close/>
                  <a:moveTo>
                    <a:pt x="424" y="230"/>
                  </a:moveTo>
                  <a:lnTo>
                    <a:pt x="424" y="230"/>
                  </a:lnTo>
                  <a:lnTo>
                    <a:pt x="404" y="232"/>
                  </a:lnTo>
                  <a:lnTo>
                    <a:pt x="386" y="234"/>
                  </a:lnTo>
                  <a:lnTo>
                    <a:pt x="368" y="238"/>
                  </a:lnTo>
                  <a:lnTo>
                    <a:pt x="352" y="246"/>
                  </a:lnTo>
                  <a:lnTo>
                    <a:pt x="334" y="252"/>
                  </a:lnTo>
                  <a:lnTo>
                    <a:pt x="320" y="262"/>
                  </a:lnTo>
                  <a:lnTo>
                    <a:pt x="304" y="274"/>
                  </a:lnTo>
                  <a:lnTo>
                    <a:pt x="290" y="286"/>
                  </a:lnTo>
                  <a:lnTo>
                    <a:pt x="290" y="286"/>
                  </a:lnTo>
                  <a:lnTo>
                    <a:pt x="278" y="300"/>
                  </a:lnTo>
                  <a:lnTo>
                    <a:pt x="266" y="314"/>
                  </a:lnTo>
                  <a:lnTo>
                    <a:pt x="258" y="330"/>
                  </a:lnTo>
                  <a:lnTo>
                    <a:pt x="250" y="348"/>
                  </a:lnTo>
                  <a:lnTo>
                    <a:pt x="244" y="364"/>
                  </a:lnTo>
                  <a:lnTo>
                    <a:pt x="238" y="382"/>
                  </a:lnTo>
                  <a:lnTo>
                    <a:pt x="236" y="400"/>
                  </a:lnTo>
                  <a:lnTo>
                    <a:pt x="236" y="420"/>
                  </a:lnTo>
                  <a:lnTo>
                    <a:pt x="236" y="420"/>
                  </a:lnTo>
                  <a:lnTo>
                    <a:pt x="236" y="438"/>
                  </a:lnTo>
                  <a:lnTo>
                    <a:pt x="238" y="456"/>
                  </a:lnTo>
                  <a:lnTo>
                    <a:pt x="244" y="474"/>
                  </a:lnTo>
                  <a:lnTo>
                    <a:pt x="250" y="492"/>
                  </a:lnTo>
                  <a:lnTo>
                    <a:pt x="258" y="508"/>
                  </a:lnTo>
                  <a:lnTo>
                    <a:pt x="266" y="524"/>
                  </a:lnTo>
                  <a:lnTo>
                    <a:pt x="278" y="538"/>
                  </a:lnTo>
                  <a:lnTo>
                    <a:pt x="290" y="552"/>
                  </a:lnTo>
                  <a:lnTo>
                    <a:pt x="290" y="552"/>
                  </a:lnTo>
                  <a:lnTo>
                    <a:pt x="304" y="564"/>
                  </a:lnTo>
                  <a:lnTo>
                    <a:pt x="320" y="576"/>
                  </a:lnTo>
                  <a:lnTo>
                    <a:pt x="336" y="584"/>
                  </a:lnTo>
                  <a:lnTo>
                    <a:pt x="352" y="592"/>
                  </a:lnTo>
                  <a:lnTo>
                    <a:pt x="370" y="598"/>
                  </a:lnTo>
                  <a:lnTo>
                    <a:pt x="386" y="602"/>
                  </a:lnTo>
                  <a:lnTo>
                    <a:pt x="406" y="604"/>
                  </a:lnTo>
                  <a:lnTo>
                    <a:pt x="424" y="606"/>
                  </a:lnTo>
                  <a:lnTo>
                    <a:pt x="442" y="604"/>
                  </a:lnTo>
                  <a:lnTo>
                    <a:pt x="460" y="602"/>
                  </a:lnTo>
                  <a:lnTo>
                    <a:pt x="478" y="598"/>
                  </a:lnTo>
                  <a:lnTo>
                    <a:pt x="494" y="592"/>
                  </a:lnTo>
                  <a:lnTo>
                    <a:pt x="512" y="584"/>
                  </a:lnTo>
                  <a:lnTo>
                    <a:pt x="528" y="576"/>
                  </a:lnTo>
                  <a:lnTo>
                    <a:pt x="542" y="564"/>
                  </a:lnTo>
                  <a:lnTo>
                    <a:pt x="556" y="552"/>
                  </a:lnTo>
                  <a:lnTo>
                    <a:pt x="556" y="552"/>
                  </a:lnTo>
                  <a:lnTo>
                    <a:pt x="570" y="538"/>
                  </a:lnTo>
                  <a:lnTo>
                    <a:pt x="580" y="522"/>
                  </a:lnTo>
                  <a:lnTo>
                    <a:pt x="590" y="506"/>
                  </a:lnTo>
                  <a:lnTo>
                    <a:pt x="598" y="490"/>
                  </a:lnTo>
                  <a:lnTo>
                    <a:pt x="604" y="472"/>
                  </a:lnTo>
                  <a:lnTo>
                    <a:pt x="608" y="456"/>
                  </a:lnTo>
                  <a:lnTo>
                    <a:pt x="610" y="438"/>
                  </a:lnTo>
                  <a:lnTo>
                    <a:pt x="612" y="420"/>
                  </a:lnTo>
                  <a:lnTo>
                    <a:pt x="610" y="402"/>
                  </a:lnTo>
                  <a:lnTo>
                    <a:pt x="608" y="384"/>
                  </a:lnTo>
                  <a:lnTo>
                    <a:pt x="604" y="366"/>
                  </a:lnTo>
                  <a:lnTo>
                    <a:pt x="598" y="348"/>
                  </a:lnTo>
                  <a:lnTo>
                    <a:pt x="590" y="332"/>
                  </a:lnTo>
                  <a:lnTo>
                    <a:pt x="580" y="316"/>
                  </a:lnTo>
                  <a:lnTo>
                    <a:pt x="570" y="300"/>
                  </a:lnTo>
                  <a:lnTo>
                    <a:pt x="556" y="286"/>
                  </a:lnTo>
                  <a:lnTo>
                    <a:pt x="556" y="286"/>
                  </a:lnTo>
                  <a:lnTo>
                    <a:pt x="542" y="274"/>
                  </a:lnTo>
                  <a:lnTo>
                    <a:pt x="528" y="262"/>
                  </a:lnTo>
                  <a:lnTo>
                    <a:pt x="512" y="252"/>
                  </a:lnTo>
                  <a:lnTo>
                    <a:pt x="496" y="246"/>
                  </a:lnTo>
                  <a:lnTo>
                    <a:pt x="478" y="238"/>
                  </a:lnTo>
                  <a:lnTo>
                    <a:pt x="460" y="234"/>
                  </a:lnTo>
                  <a:lnTo>
                    <a:pt x="442" y="232"/>
                  </a:lnTo>
                  <a:lnTo>
                    <a:pt x="424" y="230"/>
                  </a:lnTo>
                  <a:lnTo>
                    <a:pt x="424" y="230"/>
                  </a:lnTo>
                  <a:close/>
                </a:path>
              </a:pathLst>
            </a:custGeom>
            <a:grpFill/>
            <a:ln>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9" name="Freeform 6">
              <a:extLst>
                <a:ext uri="{FF2B5EF4-FFF2-40B4-BE49-F238E27FC236}">
                  <a16:creationId xmlns:a16="http://schemas.microsoft.com/office/drawing/2014/main" id="{81E627CC-5C08-A44D-8496-B81E429F6FB6}"/>
                </a:ext>
              </a:extLst>
            </p:cNvPr>
            <p:cNvSpPr>
              <a:spLocks/>
            </p:cNvSpPr>
            <p:nvPr/>
          </p:nvSpPr>
          <p:spPr bwMode="auto">
            <a:xfrm>
              <a:off x="3574" y="1462"/>
              <a:ext cx="1274" cy="1274"/>
            </a:xfrm>
            <a:custGeom>
              <a:avLst/>
              <a:gdLst>
                <a:gd name="T0" fmla="*/ 1158 w 1274"/>
                <a:gd name="T1" fmla="*/ 1274 h 1274"/>
                <a:gd name="T2" fmla="*/ 1158 w 1274"/>
                <a:gd name="T3" fmla="*/ 1274 h 1274"/>
                <a:gd name="T4" fmla="*/ 1134 w 1274"/>
                <a:gd name="T5" fmla="*/ 1272 h 1274"/>
                <a:gd name="T6" fmla="*/ 1112 w 1274"/>
                <a:gd name="T7" fmla="*/ 1266 h 1274"/>
                <a:gd name="T8" fmla="*/ 1092 w 1274"/>
                <a:gd name="T9" fmla="*/ 1254 h 1274"/>
                <a:gd name="T10" fmla="*/ 1082 w 1274"/>
                <a:gd name="T11" fmla="*/ 1248 h 1274"/>
                <a:gd name="T12" fmla="*/ 1074 w 1274"/>
                <a:gd name="T13" fmla="*/ 1240 h 1274"/>
                <a:gd name="T14" fmla="*/ 34 w 1274"/>
                <a:gd name="T15" fmla="*/ 200 h 1274"/>
                <a:gd name="T16" fmla="*/ 34 w 1274"/>
                <a:gd name="T17" fmla="*/ 200 h 1274"/>
                <a:gd name="T18" fmla="*/ 26 w 1274"/>
                <a:gd name="T19" fmla="*/ 192 h 1274"/>
                <a:gd name="T20" fmla="*/ 20 w 1274"/>
                <a:gd name="T21" fmla="*/ 182 h 1274"/>
                <a:gd name="T22" fmla="*/ 10 w 1274"/>
                <a:gd name="T23" fmla="*/ 162 h 1274"/>
                <a:gd name="T24" fmla="*/ 2 w 1274"/>
                <a:gd name="T25" fmla="*/ 140 h 1274"/>
                <a:gd name="T26" fmla="*/ 0 w 1274"/>
                <a:gd name="T27" fmla="*/ 118 h 1274"/>
                <a:gd name="T28" fmla="*/ 2 w 1274"/>
                <a:gd name="T29" fmla="*/ 94 h 1274"/>
                <a:gd name="T30" fmla="*/ 10 w 1274"/>
                <a:gd name="T31" fmla="*/ 74 h 1274"/>
                <a:gd name="T32" fmla="*/ 20 w 1274"/>
                <a:gd name="T33" fmla="*/ 52 h 1274"/>
                <a:gd name="T34" fmla="*/ 26 w 1274"/>
                <a:gd name="T35" fmla="*/ 44 h 1274"/>
                <a:gd name="T36" fmla="*/ 34 w 1274"/>
                <a:gd name="T37" fmla="*/ 34 h 1274"/>
                <a:gd name="T38" fmla="*/ 34 w 1274"/>
                <a:gd name="T39" fmla="*/ 34 h 1274"/>
                <a:gd name="T40" fmla="*/ 44 w 1274"/>
                <a:gd name="T41" fmla="*/ 26 h 1274"/>
                <a:gd name="T42" fmla="*/ 54 w 1274"/>
                <a:gd name="T43" fmla="*/ 20 h 1274"/>
                <a:gd name="T44" fmla="*/ 74 w 1274"/>
                <a:gd name="T45" fmla="*/ 8 h 1274"/>
                <a:gd name="T46" fmla="*/ 96 w 1274"/>
                <a:gd name="T47" fmla="*/ 2 h 1274"/>
                <a:gd name="T48" fmla="*/ 118 w 1274"/>
                <a:gd name="T49" fmla="*/ 0 h 1274"/>
                <a:gd name="T50" fmla="*/ 140 w 1274"/>
                <a:gd name="T51" fmla="*/ 2 h 1274"/>
                <a:gd name="T52" fmla="*/ 162 w 1274"/>
                <a:gd name="T53" fmla="*/ 8 h 1274"/>
                <a:gd name="T54" fmla="*/ 182 w 1274"/>
                <a:gd name="T55" fmla="*/ 20 h 1274"/>
                <a:gd name="T56" fmla="*/ 192 w 1274"/>
                <a:gd name="T57" fmla="*/ 26 h 1274"/>
                <a:gd name="T58" fmla="*/ 202 w 1274"/>
                <a:gd name="T59" fmla="*/ 34 h 1274"/>
                <a:gd name="T60" fmla="*/ 1240 w 1274"/>
                <a:gd name="T61" fmla="*/ 1074 h 1274"/>
                <a:gd name="T62" fmla="*/ 1240 w 1274"/>
                <a:gd name="T63" fmla="*/ 1074 h 1274"/>
                <a:gd name="T64" fmla="*/ 1248 w 1274"/>
                <a:gd name="T65" fmla="*/ 1082 h 1274"/>
                <a:gd name="T66" fmla="*/ 1256 w 1274"/>
                <a:gd name="T67" fmla="*/ 1092 h 1274"/>
                <a:gd name="T68" fmla="*/ 1266 w 1274"/>
                <a:gd name="T69" fmla="*/ 1112 h 1274"/>
                <a:gd name="T70" fmla="*/ 1272 w 1274"/>
                <a:gd name="T71" fmla="*/ 1134 h 1274"/>
                <a:gd name="T72" fmla="*/ 1274 w 1274"/>
                <a:gd name="T73" fmla="*/ 1156 h 1274"/>
                <a:gd name="T74" fmla="*/ 1272 w 1274"/>
                <a:gd name="T75" fmla="*/ 1178 h 1274"/>
                <a:gd name="T76" fmla="*/ 1266 w 1274"/>
                <a:gd name="T77" fmla="*/ 1200 h 1274"/>
                <a:gd name="T78" fmla="*/ 1256 w 1274"/>
                <a:gd name="T79" fmla="*/ 1222 h 1274"/>
                <a:gd name="T80" fmla="*/ 1248 w 1274"/>
                <a:gd name="T81" fmla="*/ 1230 h 1274"/>
                <a:gd name="T82" fmla="*/ 1240 w 1274"/>
                <a:gd name="T83" fmla="*/ 1240 h 1274"/>
                <a:gd name="T84" fmla="*/ 1240 w 1274"/>
                <a:gd name="T85" fmla="*/ 1240 h 1274"/>
                <a:gd name="T86" fmla="*/ 1232 w 1274"/>
                <a:gd name="T87" fmla="*/ 1248 h 1274"/>
                <a:gd name="T88" fmla="*/ 1222 w 1274"/>
                <a:gd name="T89" fmla="*/ 1254 h 1274"/>
                <a:gd name="T90" fmla="*/ 1202 w 1274"/>
                <a:gd name="T91" fmla="*/ 1266 h 1274"/>
                <a:gd name="T92" fmla="*/ 1180 w 1274"/>
                <a:gd name="T93" fmla="*/ 1272 h 1274"/>
                <a:gd name="T94" fmla="*/ 1158 w 1274"/>
                <a:gd name="T95" fmla="*/ 1274 h 1274"/>
                <a:gd name="T96" fmla="*/ 1158 w 1274"/>
                <a:gd name="T97" fmla="*/ 1274 h 1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74" h="1274">
                  <a:moveTo>
                    <a:pt x="1158" y="1274"/>
                  </a:moveTo>
                  <a:lnTo>
                    <a:pt x="1158" y="1274"/>
                  </a:lnTo>
                  <a:lnTo>
                    <a:pt x="1134" y="1272"/>
                  </a:lnTo>
                  <a:lnTo>
                    <a:pt x="1112" y="1266"/>
                  </a:lnTo>
                  <a:lnTo>
                    <a:pt x="1092" y="1254"/>
                  </a:lnTo>
                  <a:lnTo>
                    <a:pt x="1082" y="1248"/>
                  </a:lnTo>
                  <a:lnTo>
                    <a:pt x="1074" y="1240"/>
                  </a:lnTo>
                  <a:lnTo>
                    <a:pt x="34" y="200"/>
                  </a:lnTo>
                  <a:lnTo>
                    <a:pt x="34" y="200"/>
                  </a:lnTo>
                  <a:lnTo>
                    <a:pt x="26" y="192"/>
                  </a:lnTo>
                  <a:lnTo>
                    <a:pt x="20" y="182"/>
                  </a:lnTo>
                  <a:lnTo>
                    <a:pt x="10" y="162"/>
                  </a:lnTo>
                  <a:lnTo>
                    <a:pt x="2" y="140"/>
                  </a:lnTo>
                  <a:lnTo>
                    <a:pt x="0" y="118"/>
                  </a:lnTo>
                  <a:lnTo>
                    <a:pt x="2" y="94"/>
                  </a:lnTo>
                  <a:lnTo>
                    <a:pt x="10" y="74"/>
                  </a:lnTo>
                  <a:lnTo>
                    <a:pt x="20" y="52"/>
                  </a:lnTo>
                  <a:lnTo>
                    <a:pt x="26" y="44"/>
                  </a:lnTo>
                  <a:lnTo>
                    <a:pt x="34" y="34"/>
                  </a:lnTo>
                  <a:lnTo>
                    <a:pt x="34" y="34"/>
                  </a:lnTo>
                  <a:lnTo>
                    <a:pt x="44" y="26"/>
                  </a:lnTo>
                  <a:lnTo>
                    <a:pt x="54" y="20"/>
                  </a:lnTo>
                  <a:lnTo>
                    <a:pt x="74" y="8"/>
                  </a:lnTo>
                  <a:lnTo>
                    <a:pt x="96" y="2"/>
                  </a:lnTo>
                  <a:lnTo>
                    <a:pt x="118" y="0"/>
                  </a:lnTo>
                  <a:lnTo>
                    <a:pt x="140" y="2"/>
                  </a:lnTo>
                  <a:lnTo>
                    <a:pt x="162" y="8"/>
                  </a:lnTo>
                  <a:lnTo>
                    <a:pt x="182" y="20"/>
                  </a:lnTo>
                  <a:lnTo>
                    <a:pt x="192" y="26"/>
                  </a:lnTo>
                  <a:lnTo>
                    <a:pt x="202" y="34"/>
                  </a:lnTo>
                  <a:lnTo>
                    <a:pt x="1240" y="1074"/>
                  </a:lnTo>
                  <a:lnTo>
                    <a:pt x="1240" y="1074"/>
                  </a:lnTo>
                  <a:lnTo>
                    <a:pt x="1248" y="1082"/>
                  </a:lnTo>
                  <a:lnTo>
                    <a:pt x="1256" y="1092"/>
                  </a:lnTo>
                  <a:lnTo>
                    <a:pt x="1266" y="1112"/>
                  </a:lnTo>
                  <a:lnTo>
                    <a:pt x="1272" y="1134"/>
                  </a:lnTo>
                  <a:lnTo>
                    <a:pt x="1274" y="1156"/>
                  </a:lnTo>
                  <a:lnTo>
                    <a:pt x="1272" y="1178"/>
                  </a:lnTo>
                  <a:lnTo>
                    <a:pt x="1266" y="1200"/>
                  </a:lnTo>
                  <a:lnTo>
                    <a:pt x="1256" y="1222"/>
                  </a:lnTo>
                  <a:lnTo>
                    <a:pt x="1248" y="1230"/>
                  </a:lnTo>
                  <a:lnTo>
                    <a:pt x="1240" y="1240"/>
                  </a:lnTo>
                  <a:lnTo>
                    <a:pt x="1240" y="1240"/>
                  </a:lnTo>
                  <a:lnTo>
                    <a:pt x="1232" y="1248"/>
                  </a:lnTo>
                  <a:lnTo>
                    <a:pt x="1222" y="1254"/>
                  </a:lnTo>
                  <a:lnTo>
                    <a:pt x="1202" y="1266"/>
                  </a:lnTo>
                  <a:lnTo>
                    <a:pt x="1180" y="1272"/>
                  </a:lnTo>
                  <a:lnTo>
                    <a:pt x="1158" y="1274"/>
                  </a:lnTo>
                  <a:lnTo>
                    <a:pt x="1158" y="1274"/>
                  </a:lnTo>
                  <a:close/>
                </a:path>
              </a:pathLst>
            </a:custGeom>
            <a:grpFill/>
            <a:ln>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0" name="Freeform 7">
              <a:extLst>
                <a:ext uri="{FF2B5EF4-FFF2-40B4-BE49-F238E27FC236}">
                  <a16:creationId xmlns:a16="http://schemas.microsoft.com/office/drawing/2014/main" id="{D996A5B5-3411-6040-A59A-47E248593588}"/>
                </a:ext>
              </a:extLst>
            </p:cNvPr>
            <p:cNvSpPr>
              <a:spLocks/>
            </p:cNvSpPr>
            <p:nvPr/>
          </p:nvSpPr>
          <p:spPr bwMode="auto">
            <a:xfrm>
              <a:off x="3142" y="1894"/>
              <a:ext cx="1274" cy="1274"/>
            </a:xfrm>
            <a:custGeom>
              <a:avLst/>
              <a:gdLst>
                <a:gd name="T0" fmla="*/ 1156 w 1274"/>
                <a:gd name="T1" fmla="*/ 1274 h 1274"/>
                <a:gd name="T2" fmla="*/ 1156 w 1274"/>
                <a:gd name="T3" fmla="*/ 1274 h 1274"/>
                <a:gd name="T4" fmla="*/ 1134 w 1274"/>
                <a:gd name="T5" fmla="*/ 1272 h 1274"/>
                <a:gd name="T6" fmla="*/ 1112 w 1274"/>
                <a:gd name="T7" fmla="*/ 1266 h 1274"/>
                <a:gd name="T8" fmla="*/ 1092 w 1274"/>
                <a:gd name="T9" fmla="*/ 1256 h 1274"/>
                <a:gd name="T10" fmla="*/ 1082 w 1274"/>
                <a:gd name="T11" fmla="*/ 1248 h 1274"/>
                <a:gd name="T12" fmla="*/ 1074 w 1274"/>
                <a:gd name="T13" fmla="*/ 1240 h 1274"/>
                <a:gd name="T14" fmla="*/ 34 w 1274"/>
                <a:gd name="T15" fmla="*/ 202 h 1274"/>
                <a:gd name="T16" fmla="*/ 34 w 1274"/>
                <a:gd name="T17" fmla="*/ 202 h 1274"/>
                <a:gd name="T18" fmla="*/ 26 w 1274"/>
                <a:gd name="T19" fmla="*/ 192 h 1274"/>
                <a:gd name="T20" fmla="*/ 20 w 1274"/>
                <a:gd name="T21" fmla="*/ 182 h 1274"/>
                <a:gd name="T22" fmla="*/ 8 w 1274"/>
                <a:gd name="T23" fmla="*/ 162 h 1274"/>
                <a:gd name="T24" fmla="*/ 2 w 1274"/>
                <a:gd name="T25" fmla="*/ 140 h 1274"/>
                <a:gd name="T26" fmla="*/ 0 w 1274"/>
                <a:gd name="T27" fmla="*/ 118 h 1274"/>
                <a:gd name="T28" fmla="*/ 2 w 1274"/>
                <a:gd name="T29" fmla="*/ 96 h 1274"/>
                <a:gd name="T30" fmla="*/ 8 w 1274"/>
                <a:gd name="T31" fmla="*/ 74 h 1274"/>
                <a:gd name="T32" fmla="*/ 20 w 1274"/>
                <a:gd name="T33" fmla="*/ 54 h 1274"/>
                <a:gd name="T34" fmla="*/ 26 w 1274"/>
                <a:gd name="T35" fmla="*/ 44 h 1274"/>
                <a:gd name="T36" fmla="*/ 34 w 1274"/>
                <a:gd name="T37" fmla="*/ 34 h 1274"/>
                <a:gd name="T38" fmla="*/ 34 w 1274"/>
                <a:gd name="T39" fmla="*/ 34 h 1274"/>
                <a:gd name="T40" fmla="*/ 44 w 1274"/>
                <a:gd name="T41" fmla="*/ 26 h 1274"/>
                <a:gd name="T42" fmla="*/ 52 w 1274"/>
                <a:gd name="T43" fmla="*/ 20 h 1274"/>
                <a:gd name="T44" fmla="*/ 74 w 1274"/>
                <a:gd name="T45" fmla="*/ 10 h 1274"/>
                <a:gd name="T46" fmla="*/ 96 w 1274"/>
                <a:gd name="T47" fmla="*/ 2 h 1274"/>
                <a:gd name="T48" fmla="*/ 118 w 1274"/>
                <a:gd name="T49" fmla="*/ 0 h 1274"/>
                <a:gd name="T50" fmla="*/ 140 w 1274"/>
                <a:gd name="T51" fmla="*/ 2 h 1274"/>
                <a:gd name="T52" fmla="*/ 162 w 1274"/>
                <a:gd name="T53" fmla="*/ 10 h 1274"/>
                <a:gd name="T54" fmla="*/ 182 w 1274"/>
                <a:gd name="T55" fmla="*/ 20 h 1274"/>
                <a:gd name="T56" fmla="*/ 192 w 1274"/>
                <a:gd name="T57" fmla="*/ 26 h 1274"/>
                <a:gd name="T58" fmla="*/ 200 w 1274"/>
                <a:gd name="T59" fmla="*/ 34 h 1274"/>
                <a:gd name="T60" fmla="*/ 1240 w 1274"/>
                <a:gd name="T61" fmla="*/ 1074 h 1274"/>
                <a:gd name="T62" fmla="*/ 1240 w 1274"/>
                <a:gd name="T63" fmla="*/ 1074 h 1274"/>
                <a:gd name="T64" fmla="*/ 1248 w 1274"/>
                <a:gd name="T65" fmla="*/ 1082 h 1274"/>
                <a:gd name="T66" fmla="*/ 1254 w 1274"/>
                <a:gd name="T67" fmla="*/ 1092 h 1274"/>
                <a:gd name="T68" fmla="*/ 1266 w 1274"/>
                <a:gd name="T69" fmla="*/ 1112 h 1274"/>
                <a:gd name="T70" fmla="*/ 1272 w 1274"/>
                <a:gd name="T71" fmla="*/ 1134 h 1274"/>
                <a:gd name="T72" fmla="*/ 1274 w 1274"/>
                <a:gd name="T73" fmla="*/ 1156 h 1274"/>
                <a:gd name="T74" fmla="*/ 1272 w 1274"/>
                <a:gd name="T75" fmla="*/ 1180 h 1274"/>
                <a:gd name="T76" fmla="*/ 1266 w 1274"/>
                <a:gd name="T77" fmla="*/ 1202 h 1274"/>
                <a:gd name="T78" fmla="*/ 1254 w 1274"/>
                <a:gd name="T79" fmla="*/ 1222 h 1274"/>
                <a:gd name="T80" fmla="*/ 1248 w 1274"/>
                <a:gd name="T81" fmla="*/ 1232 h 1274"/>
                <a:gd name="T82" fmla="*/ 1240 w 1274"/>
                <a:gd name="T83" fmla="*/ 1240 h 1274"/>
                <a:gd name="T84" fmla="*/ 1240 w 1274"/>
                <a:gd name="T85" fmla="*/ 1240 h 1274"/>
                <a:gd name="T86" fmla="*/ 1230 w 1274"/>
                <a:gd name="T87" fmla="*/ 1248 h 1274"/>
                <a:gd name="T88" fmla="*/ 1222 w 1274"/>
                <a:gd name="T89" fmla="*/ 1256 h 1274"/>
                <a:gd name="T90" fmla="*/ 1200 w 1274"/>
                <a:gd name="T91" fmla="*/ 1266 h 1274"/>
                <a:gd name="T92" fmla="*/ 1178 w 1274"/>
                <a:gd name="T93" fmla="*/ 1272 h 1274"/>
                <a:gd name="T94" fmla="*/ 1156 w 1274"/>
                <a:gd name="T95" fmla="*/ 1274 h 1274"/>
                <a:gd name="T96" fmla="*/ 1156 w 1274"/>
                <a:gd name="T97" fmla="*/ 1274 h 1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74" h="1274">
                  <a:moveTo>
                    <a:pt x="1156" y="1274"/>
                  </a:moveTo>
                  <a:lnTo>
                    <a:pt x="1156" y="1274"/>
                  </a:lnTo>
                  <a:lnTo>
                    <a:pt x="1134" y="1272"/>
                  </a:lnTo>
                  <a:lnTo>
                    <a:pt x="1112" y="1266"/>
                  </a:lnTo>
                  <a:lnTo>
                    <a:pt x="1092" y="1256"/>
                  </a:lnTo>
                  <a:lnTo>
                    <a:pt x="1082" y="1248"/>
                  </a:lnTo>
                  <a:lnTo>
                    <a:pt x="1074" y="1240"/>
                  </a:lnTo>
                  <a:lnTo>
                    <a:pt x="34" y="202"/>
                  </a:lnTo>
                  <a:lnTo>
                    <a:pt x="34" y="202"/>
                  </a:lnTo>
                  <a:lnTo>
                    <a:pt x="26" y="192"/>
                  </a:lnTo>
                  <a:lnTo>
                    <a:pt x="20" y="182"/>
                  </a:lnTo>
                  <a:lnTo>
                    <a:pt x="8" y="162"/>
                  </a:lnTo>
                  <a:lnTo>
                    <a:pt x="2" y="140"/>
                  </a:lnTo>
                  <a:lnTo>
                    <a:pt x="0" y="118"/>
                  </a:lnTo>
                  <a:lnTo>
                    <a:pt x="2" y="96"/>
                  </a:lnTo>
                  <a:lnTo>
                    <a:pt x="8" y="74"/>
                  </a:lnTo>
                  <a:lnTo>
                    <a:pt x="20" y="54"/>
                  </a:lnTo>
                  <a:lnTo>
                    <a:pt x="26" y="44"/>
                  </a:lnTo>
                  <a:lnTo>
                    <a:pt x="34" y="34"/>
                  </a:lnTo>
                  <a:lnTo>
                    <a:pt x="34" y="34"/>
                  </a:lnTo>
                  <a:lnTo>
                    <a:pt x="44" y="26"/>
                  </a:lnTo>
                  <a:lnTo>
                    <a:pt x="52" y="20"/>
                  </a:lnTo>
                  <a:lnTo>
                    <a:pt x="74" y="10"/>
                  </a:lnTo>
                  <a:lnTo>
                    <a:pt x="96" y="2"/>
                  </a:lnTo>
                  <a:lnTo>
                    <a:pt x="118" y="0"/>
                  </a:lnTo>
                  <a:lnTo>
                    <a:pt x="140" y="2"/>
                  </a:lnTo>
                  <a:lnTo>
                    <a:pt x="162" y="10"/>
                  </a:lnTo>
                  <a:lnTo>
                    <a:pt x="182" y="20"/>
                  </a:lnTo>
                  <a:lnTo>
                    <a:pt x="192" y="26"/>
                  </a:lnTo>
                  <a:lnTo>
                    <a:pt x="200" y="34"/>
                  </a:lnTo>
                  <a:lnTo>
                    <a:pt x="1240" y="1074"/>
                  </a:lnTo>
                  <a:lnTo>
                    <a:pt x="1240" y="1074"/>
                  </a:lnTo>
                  <a:lnTo>
                    <a:pt x="1248" y="1082"/>
                  </a:lnTo>
                  <a:lnTo>
                    <a:pt x="1254" y="1092"/>
                  </a:lnTo>
                  <a:lnTo>
                    <a:pt x="1266" y="1112"/>
                  </a:lnTo>
                  <a:lnTo>
                    <a:pt x="1272" y="1134"/>
                  </a:lnTo>
                  <a:lnTo>
                    <a:pt x="1274" y="1156"/>
                  </a:lnTo>
                  <a:lnTo>
                    <a:pt x="1272" y="1180"/>
                  </a:lnTo>
                  <a:lnTo>
                    <a:pt x="1266" y="1202"/>
                  </a:lnTo>
                  <a:lnTo>
                    <a:pt x="1254" y="1222"/>
                  </a:lnTo>
                  <a:lnTo>
                    <a:pt x="1248" y="1232"/>
                  </a:lnTo>
                  <a:lnTo>
                    <a:pt x="1240" y="1240"/>
                  </a:lnTo>
                  <a:lnTo>
                    <a:pt x="1240" y="1240"/>
                  </a:lnTo>
                  <a:lnTo>
                    <a:pt x="1230" y="1248"/>
                  </a:lnTo>
                  <a:lnTo>
                    <a:pt x="1222" y="1256"/>
                  </a:lnTo>
                  <a:lnTo>
                    <a:pt x="1200" y="1266"/>
                  </a:lnTo>
                  <a:lnTo>
                    <a:pt x="1178" y="1272"/>
                  </a:lnTo>
                  <a:lnTo>
                    <a:pt x="1156" y="1274"/>
                  </a:lnTo>
                  <a:lnTo>
                    <a:pt x="1156" y="1274"/>
                  </a:lnTo>
                  <a:close/>
                </a:path>
              </a:pathLst>
            </a:custGeom>
            <a:grpFill/>
            <a:ln>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1" name="Freeform 8">
              <a:extLst>
                <a:ext uri="{FF2B5EF4-FFF2-40B4-BE49-F238E27FC236}">
                  <a16:creationId xmlns:a16="http://schemas.microsoft.com/office/drawing/2014/main" id="{9C36B85A-DF6A-0C4F-89D0-1B7394D3A188}"/>
                </a:ext>
              </a:extLst>
            </p:cNvPr>
            <p:cNvSpPr>
              <a:spLocks noEditPoints="1"/>
            </p:cNvSpPr>
            <p:nvPr/>
          </p:nvSpPr>
          <p:spPr bwMode="auto">
            <a:xfrm>
              <a:off x="1704" y="24"/>
              <a:ext cx="4272" cy="4272"/>
            </a:xfrm>
            <a:custGeom>
              <a:avLst/>
              <a:gdLst>
                <a:gd name="T0" fmla="*/ 2358 w 4272"/>
                <a:gd name="T1" fmla="*/ 4272 h 4272"/>
                <a:gd name="T2" fmla="*/ 2358 w 4272"/>
                <a:gd name="T3" fmla="*/ 4272 h 4272"/>
                <a:gd name="T4" fmla="*/ 2334 w 4272"/>
                <a:gd name="T5" fmla="*/ 4270 h 4272"/>
                <a:gd name="T6" fmla="*/ 2312 w 4272"/>
                <a:gd name="T7" fmla="*/ 4264 h 4272"/>
                <a:gd name="T8" fmla="*/ 2292 w 4272"/>
                <a:gd name="T9" fmla="*/ 4252 h 4272"/>
                <a:gd name="T10" fmla="*/ 2282 w 4272"/>
                <a:gd name="T11" fmla="*/ 4246 h 4272"/>
                <a:gd name="T12" fmla="*/ 2274 w 4272"/>
                <a:gd name="T13" fmla="*/ 4238 h 4272"/>
                <a:gd name="T14" fmla="*/ 34 w 4272"/>
                <a:gd name="T15" fmla="*/ 1998 h 4272"/>
                <a:gd name="T16" fmla="*/ 34 w 4272"/>
                <a:gd name="T17" fmla="*/ 1998 h 4272"/>
                <a:gd name="T18" fmla="*/ 20 w 4272"/>
                <a:gd name="T19" fmla="*/ 1980 h 4272"/>
                <a:gd name="T20" fmla="*/ 8 w 4272"/>
                <a:gd name="T21" fmla="*/ 1960 h 4272"/>
                <a:gd name="T22" fmla="*/ 2 w 4272"/>
                <a:gd name="T23" fmla="*/ 1938 h 4272"/>
                <a:gd name="T24" fmla="*/ 0 w 4272"/>
                <a:gd name="T25" fmla="*/ 1914 h 4272"/>
                <a:gd name="T26" fmla="*/ 0 w 4272"/>
                <a:gd name="T27" fmla="*/ 118 h 4272"/>
                <a:gd name="T28" fmla="*/ 0 w 4272"/>
                <a:gd name="T29" fmla="*/ 118 h 4272"/>
                <a:gd name="T30" fmla="*/ 0 w 4272"/>
                <a:gd name="T31" fmla="*/ 106 h 4272"/>
                <a:gd name="T32" fmla="*/ 2 w 4272"/>
                <a:gd name="T33" fmla="*/ 94 h 4272"/>
                <a:gd name="T34" fmla="*/ 10 w 4272"/>
                <a:gd name="T35" fmla="*/ 72 h 4272"/>
                <a:gd name="T36" fmla="*/ 20 w 4272"/>
                <a:gd name="T37" fmla="*/ 52 h 4272"/>
                <a:gd name="T38" fmla="*/ 34 w 4272"/>
                <a:gd name="T39" fmla="*/ 34 h 4272"/>
                <a:gd name="T40" fmla="*/ 52 w 4272"/>
                <a:gd name="T41" fmla="*/ 20 h 4272"/>
                <a:gd name="T42" fmla="*/ 72 w 4272"/>
                <a:gd name="T43" fmla="*/ 10 h 4272"/>
                <a:gd name="T44" fmla="*/ 94 w 4272"/>
                <a:gd name="T45" fmla="*/ 2 h 4272"/>
                <a:gd name="T46" fmla="*/ 106 w 4272"/>
                <a:gd name="T47" fmla="*/ 0 h 4272"/>
                <a:gd name="T48" fmla="*/ 118 w 4272"/>
                <a:gd name="T49" fmla="*/ 0 h 4272"/>
                <a:gd name="T50" fmla="*/ 1916 w 4272"/>
                <a:gd name="T51" fmla="*/ 0 h 4272"/>
                <a:gd name="T52" fmla="*/ 1916 w 4272"/>
                <a:gd name="T53" fmla="*/ 0 h 4272"/>
                <a:gd name="T54" fmla="*/ 1938 w 4272"/>
                <a:gd name="T55" fmla="*/ 2 h 4272"/>
                <a:gd name="T56" fmla="*/ 1960 w 4272"/>
                <a:gd name="T57" fmla="*/ 8 h 4272"/>
                <a:gd name="T58" fmla="*/ 1980 w 4272"/>
                <a:gd name="T59" fmla="*/ 20 h 4272"/>
                <a:gd name="T60" fmla="*/ 1998 w 4272"/>
                <a:gd name="T61" fmla="*/ 34 h 4272"/>
                <a:gd name="T62" fmla="*/ 4238 w 4272"/>
                <a:gd name="T63" fmla="*/ 2274 h 4272"/>
                <a:gd name="T64" fmla="*/ 4238 w 4272"/>
                <a:gd name="T65" fmla="*/ 2274 h 4272"/>
                <a:gd name="T66" fmla="*/ 4246 w 4272"/>
                <a:gd name="T67" fmla="*/ 2282 h 4272"/>
                <a:gd name="T68" fmla="*/ 4252 w 4272"/>
                <a:gd name="T69" fmla="*/ 2292 h 4272"/>
                <a:gd name="T70" fmla="*/ 4264 w 4272"/>
                <a:gd name="T71" fmla="*/ 2312 h 4272"/>
                <a:gd name="T72" fmla="*/ 4270 w 4272"/>
                <a:gd name="T73" fmla="*/ 2334 h 4272"/>
                <a:gd name="T74" fmla="*/ 4272 w 4272"/>
                <a:gd name="T75" fmla="*/ 2356 h 4272"/>
                <a:gd name="T76" fmla="*/ 4270 w 4272"/>
                <a:gd name="T77" fmla="*/ 2380 h 4272"/>
                <a:gd name="T78" fmla="*/ 4264 w 4272"/>
                <a:gd name="T79" fmla="*/ 2402 h 4272"/>
                <a:gd name="T80" fmla="*/ 4252 w 4272"/>
                <a:gd name="T81" fmla="*/ 2422 h 4272"/>
                <a:gd name="T82" fmla="*/ 4246 w 4272"/>
                <a:gd name="T83" fmla="*/ 2432 h 4272"/>
                <a:gd name="T84" fmla="*/ 4238 w 4272"/>
                <a:gd name="T85" fmla="*/ 2440 h 4272"/>
                <a:gd name="T86" fmla="*/ 2440 w 4272"/>
                <a:gd name="T87" fmla="*/ 4238 h 4272"/>
                <a:gd name="T88" fmla="*/ 2440 w 4272"/>
                <a:gd name="T89" fmla="*/ 4238 h 4272"/>
                <a:gd name="T90" fmla="*/ 2432 w 4272"/>
                <a:gd name="T91" fmla="*/ 4246 h 4272"/>
                <a:gd name="T92" fmla="*/ 2422 w 4272"/>
                <a:gd name="T93" fmla="*/ 4252 h 4272"/>
                <a:gd name="T94" fmla="*/ 2402 w 4272"/>
                <a:gd name="T95" fmla="*/ 4264 h 4272"/>
                <a:gd name="T96" fmla="*/ 2380 w 4272"/>
                <a:gd name="T97" fmla="*/ 4270 h 4272"/>
                <a:gd name="T98" fmla="*/ 2358 w 4272"/>
                <a:gd name="T99" fmla="*/ 4272 h 4272"/>
                <a:gd name="T100" fmla="*/ 2358 w 4272"/>
                <a:gd name="T101" fmla="*/ 4272 h 4272"/>
                <a:gd name="T102" fmla="*/ 236 w 4272"/>
                <a:gd name="T103" fmla="*/ 1866 h 4272"/>
                <a:gd name="T104" fmla="*/ 2358 w 4272"/>
                <a:gd name="T105" fmla="*/ 3988 h 4272"/>
                <a:gd name="T106" fmla="*/ 3988 w 4272"/>
                <a:gd name="T107" fmla="*/ 2356 h 4272"/>
                <a:gd name="T108" fmla="*/ 1866 w 4272"/>
                <a:gd name="T109" fmla="*/ 236 h 4272"/>
                <a:gd name="T110" fmla="*/ 236 w 4272"/>
                <a:gd name="T111" fmla="*/ 236 h 4272"/>
                <a:gd name="T112" fmla="*/ 236 w 4272"/>
                <a:gd name="T113" fmla="*/ 1866 h 4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272" h="4272">
                  <a:moveTo>
                    <a:pt x="2358" y="4272"/>
                  </a:moveTo>
                  <a:lnTo>
                    <a:pt x="2358" y="4272"/>
                  </a:lnTo>
                  <a:lnTo>
                    <a:pt x="2334" y="4270"/>
                  </a:lnTo>
                  <a:lnTo>
                    <a:pt x="2312" y="4264"/>
                  </a:lnTo>
                  <a:lnTo>
                    <a:pt x="2292" y="4252"/>
                  </a:lnTo>
                  <a:lnTo>
                    <a:pt x="2282" y="4246"/>
                  </a:lnTo>
                  <a:lnTo>
                    <a:pt x="2274" y="4238"/>
                  </a:lnTo>
                  <a:lnTo>
                    <a:pt x="34" y="1998"/>
                  </a:lnTo>
                  <a:lnTo>
                    <a:pt x="34" y="1998"/>
                  </a:lnTo>
                  <a:lnTo>
                    <a:pt x="20" y="1980"/>
                  </a:lnTo>
                  <a:lnTo>
                    <a:pt x="8" y="1960"/>
                  </a:lnTo>
                  <a:lnTo>
                    <a:pt x="2" y="1938"/>
                  </a:lnTo>
                  <a:lnTo>
                    <a:pt x="0" y="1914"/>
                  </a:lnTo>
                  <a:lnTo>
                    <a:pt x="0" y="118"/>
                  </a:lnTo>
                  <a:lnTo>
                    <a:pt x="0" y="118"/>
                  </a:lnTo>
                  <a:lnTo>
                    <a:pt x="0" y="106"/>
                  </a:lnTo>
                  <a:lnTo>
                    <a:pt x="2" y="94"/>
                  </a:lnTo>
                  <a:lnTo>
                    <a:pt x="10" y="72"/>
                  </a:lnTo>
                  <a:lnTo>
                    <a:pt x="20" y="52"/>
                  </a:lnTo>
                  <a:lnTo>
                    <a:pt x="34" y="34"/>
                  </a:lnTo>
                  <a:lnTo>
                    <a:pt x="52" y="20"/>
                  </a:lnTo>
                  <a:lnTo>
                    <a:pt x="72" y="10"/>
                  </a:lnTo>
                  <a:lnTo>
                    <a:pt x="94" y="2"/>
                  </a:lnTo>
                  <a:lnTo>
                    <a:pt x="106" y="0"/>
                  </a:lnTo>
                  <a:lnTo>
                    <a:pt x="118" y="0"/>
                  </a:lnTo>
                  <a:lnTo>
                    <a:pt x="1916" y="0"/>
                  </a:lnTo>
                  <a:lnTo>
                    <a:pt x="1916" y="0"/>
                  </a:lnTo>
                  <a:lnTo>
                    <a:pt x="1938" y="2"/>
                  </a:lnTo>
                  <a:lnTo>
                    <a:pt x="1960" y="8"/>
                  </a:lnTo>
                  <a:lnTo>
                    <a:pt x="1980" y="20"/>
                  </a:lnTo>
                  <a:lnTo>
                    <a:pt x="1998" y="34"/>
                  </a:lnTo>
                  <a:lnTo>
                    <a:pt x="4238" y="2274"/>
                  </a:lnTo>
                  <a:lnTo>
                    <a:pt x="4238" y="2274"/>
                  </a:lnTo>
                  <a:lnTo>
                    <a:pt x="4246" y="2282"/>
                  </a:lnTo>
                  <a:lnTo>
                    <a:pt x="4252" y="2292"/>
                  </a:lnTo>
                  <a:lnTo>
                    <a:pt x="4264" y="2312"/>
                  </a:lnTo>
                  <a:lnTo>
                    <a:pt x="4270" y="2334"/>
                  </a:lnTo>
                  <a:lnTo>
                    <a:pt x="4272" y="2356"/>
                  </a:lnTo>
                  <a:lnTo>
                    <a:pt x="4270" y="2380"/>
                  </a:lnTo>
                  <a:lnTo>
                    <a:pt x="4264" y="2402"/>
                  </a:lnTo>
                  <a:lnTo>
                    <a:pt x="4252" y="2422"/>
                  </a:lnTo>
                  <a:lnTo>
                    <a:pt x="4246" y="2432"/>
                  </a:lnTo>
                  <a:lnTo>
                    <a:pt x="4238" y="2440"/>
                  </a:lnTo>
                  <a:lnTo>
                    <a:pt x="2440" y="4238"/>
                  </a:lnTo>
                  <a:lnTo>
                    <a:pt x="2440" y="4238"/>
                  </a:lnTo>
                  <a:lnTo>
                    <a:pt x="2432" y="4246"/>
                  </a:lnTo>
                  <a:lnTo>
                    <a:pt x="2422" y="4252"/>
                  </a:lnTo>
                  <a:lnTo>
                    <a:pt x="2402" y="4264"/>
                  </a:lnTo>
                  <a:lnTo>
                    <a:pt x="2380" y="4270"/>
                  </a:lnTo>
                  <a:lnTo>
                    <a:pt x="2358" y="4272"/>
                  </a:lnTo>
                  <a:lnTo>
                    <a:pt x="2358" y="4272"/>
                  </a:lnTo>
                  <a:close/>
                  <a:moveTo>
                    <a:pt x="236" y="1866"/>
                  </a:moveTo>
                  <a:lnTo>
                    <a:pt x="2358" y="3988"/>
                  </a:lnTo>
                  <a:lnTo>
                    <a:pt x="3988" y="2356"/>
                  </a:lnTo>
                  <a:lnTo>
                    <a:pt x="1866" y="236"/>
                  </a:lnTo>
                  <a:lnTo>
                    <a:pt x="236" y="236"/>
                  </a:lnTo>
                  <a:lnTo>
                    <a:pt x="236" y="1866"/>
                  </a:lnTo>
                  <a:close/>
                </a:path>
              </a:pathLst>
            </a:custGeom>
            <a:grpFill/>
            <a:ln>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15" name="Group 114">
            <a:extLst>
              <a:ext uri="{FF2B5EF4-FFF2-40B4-BE49-F238E27FC236}">
                <a16:creationId xmlns:a16="http://schemas.microsoft.com/office/drawing/2014/main" id="{90146183-1FAA-0440-B60D-31945DF971F2}"/>
              </a:ext>
            </a:extLst>
          </p:cNvPr>
          <p:cNvGrpSpPr/>
          <p:nvPr/>
        </p:nvGrpSpPr>
        <p:grpSpPr>
          <a:xfrm>
            <a:off x="335836" y="4565757"/>
            <a:ext cx="2740339" cy="1506896"/>
            <a:chOff x="345760" y="2371804"/>
            <a:chExt cx="2740339" cy="1506896"/>
          </a:xfrm>
        </p:grpSpPr>
        <p:grpSp>
          <p:nvGrpSpPr>
            <p:cNvPr id="116" name="Group 115">
              <a:extLst>
                <a:ext uri="{FF2B5EF4-FFF2-40B4-BE49-F238E27FC236}">
                  <a16:creationId xmlns:a16="http://schemas.microsoft.com/office/drawing/2014/main" id="{34B6AB91-9099-4445-A322-C35EDA63F42B}"/>
                </a:ext>
              </a:extLst>
            </p:cNvPr>
            <p:cNvGrpSpPr/>
            <p:nvPr/>
          </p:nvGrpSpPr>
          <p:grpSpPr>
            <a:xfrm>
              <a:off x="361532" y="2371804"/>
              <a:ext cx="2724567" cy="571500"/>
              <a:chOff x="360363" y="1709738"/>
              <a:chExt cx="5640385" cy="571500"/>
            </a:xfrm>
          </p:grpSpPr>
          <p:sp>
            <p:nvSpPr>
              <p:cNvPr id="127" name="Rectangle 126">
                <a:extLst>
                  <a:ext uri="{FF2B5EF4-FFF2-40B4-BE49-F238E27FC236}">
                    <a16:creationId xmlns:a16="http://schemas.microsoft.com/office/drawing/2014/main" id="{2F628C76-9E1A-5846-B28C-51F2686CE8B9}"/>
                  </a:ext>
                </a:extLst>
              </p:cNvPr>
              <p:cNvSpPr/>
              <p:nvPr/>
            </p:nvSpPr>
            <p:spPr>
              <a:xfrm>
                <a:off x="1537067" y="1709738"/>
                <a:ext cx="4463681" cy="571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91440" bIns="0" numCol="1" spcCol="0" rtlCol="0" fromWordArt="0" anchor="ctr" anchorCtr="0" forceAA="0" compatLnSpc="1">
                <a:prstTxWarp prst="textNoShape">
                  <a:avLst/>
                </a:prstTxWarp>
                <a:noAutofit/>
              </a:bodyPr>
              <a:lstStyle/>
              <a:p>
                <a:pPr fontAlgn="t"/>
                <a:r>
                  <a:rPr lang="en-US" sz="1600" b="1" cap="all" dirty="0">
                    <a:solidFill>
                      <a:schemeClr val="accent1"/>
                    </a:solidFill>
                    <a:latin typeface="Franklin Gothic Demi" panose="020B0603020102020204" pitchFamily="34" charset="0"/>
                  </a:rPr>
                  <a:t>Industry</a:t>
                </a:r>
              </a:p>
            </p:txBody>
          </p:sp>
          <p:cxnSp>
            <p:nvCxnSpPr>
              <p:cNvPr id="128" name="Straight Connector 127">
                <a:extLst>
                  <a:ext uri="{FF2B5EF4-FFF2-40B4-BE49-F238E27FC236}">
                    <a16:creationId xmlns:a16="http://schemas.microsoft.com/office/drawing/2014/main" id="{D0D869DC-3587-C74D-8553-7079E516E62A}"/>
                  </a:ext>
                </a:extLst>
              </p:cNvPr>
              <p:cNvCxnSpPr>
                <a:cxnSpLocks/>
              </p:cNvCxnSpPr>
              <p:nvPr/>
            </p:nvCxnSpPr>
            <p:spPr>
              <a:xfrm>
                <a:off x="360363" y="2281238"/>
                <a:ext cx="4050579" cy="0"/>
              </a:xfrm>
              <a:prstGeom prst="line">
                <a:avLst/>
              </a:prstGeom>
              <a:ln w="9525">
                <a:solidFill>
                  <a:schemeClr val="accent1"/>
                </a:solidFill>
                <a:tailEnd type="none"/>
              </a:ln>
            </p:spPr>
            <p:style>
              <a:lnRef idx="1">
                <a:schemeClr val="accent1"/>
              </a:lnRef>
              <a:fillRef idx="0">
                <a:schemeClr val="accent1"/>
              </a:fillRef>
              <a:effectRef idx="0">
                <a:schemeClr val="accent1"/>
              </a:effectRef>
              <a:fontRef idx="minor">
                <a:schemeClr val="tx1"/>
              </a:fontRef>
            </p:style>
          </p:cxnSp>
        </p:grpSp>
        <p:sp>
          <p:nvSpPr>
            <p:cNvPr id="117" name="Rectangle 116">
              <a:extLst>
                <a:ext uri="{FF2B5EF4-FFF2-40B4-BE49-F238E27FC236}">
                  <a16:creationId xmlns:a16="http://schemas.microsoft.com/office/drawing/2014/main" id="{E10FFFE7-1CF3-B94D-9897-0275FC227B1B}"/>
                </a:ext>
              </a:extLst>
            </p:cNvPr>
            <p:cNvSpPr/>
            <p:nvPr/>
          </p:nvSpPr>
          <p:spPr>
            <a:xfrm>
              <a:off x="359998" y="3013201"/>
              <a:ext cx="2053761" cy="865499"/>
            </a:xfrm>
            <a:prstGeom prst="rect">
              <a:avLst/>
            </a:prstGeom>
          </p:spPr>
          <p:txBody>
            <a:bodyPr lIns="0">
              <a:noAutofit/>
            </a:bodyPr>
            <a:lstStyle/>
            <a:p>
              <a:r>
                <a:rPr lang="en-US" sz="1200" dirty="0"/>
                <a:t>Manufacturer of home and gun safes and related accessories</a:t>
              </a:r>
            </a:p>
          </p:txBody>
        </p:sp>
        <p:grpSp>
          <p:nvGrpSpPr>
            <p:cNvPr id="118" name="Group 117">
              <a:extLst>
                <a:ext uri="{FF2B5EF4-FFF2-40B4-BE49-F238E27FC236}">
                  <a16:creationId xmlns:a16="http://schemas.microsoft.com/office/drawing/2014/main" id="{3B4A5333-8661-294A-837A-761849CB65B8}"/>
                </a:ext>
              </a:extLst>
            </p:cNvPr>
            <p:cNvGrpSpPr/>
            <p:nvPr/>
          </p:nvGrpSpPr>
          <p:grpSpPr>
            <a:xfrm>
              <a:off x="345760" y="2460322"/>
              <a:ext cx="465779" cy="454044"/>
              <a:chOff x="-5589588" y="-1792288"/>
              <a:chExt cx="1638300" cy="1597025"/>
            </a:xfrm>
            <a:solidFill>
              <a:schemeClr val="accent2"/>
            </a:solidFill>
          </p:grpSpPr>
          <p:sp>
            <p:nvSpPr>
              <p:cNvPr id="119" name="Freeform 29">
                <a:extLst>
                  <a:ext uri="{FF2B5EF4-FFF2-40B4-BE49-F238E27FC236}">
                    <a16:creationId xmlns:a16="http://schemas.microsoft.com/office/drawing/2014/main" id="{F6B9C7E9-A71F-0341-9F8C-055CB0B2E4E4}"/>
                  </a:ext>
                </a:extLst>
              </p:cNvPr>
              <p:cNvSpPr>
                <a:spLocks noEditPoints="1"/>
              </p:cNvSpPr>
              <p:nvPr/>
            </p:nvSpPr>
            <p:spPr bwMode="auto">
              <a:xfrm>
                <a:off x="-4627563" y="-1792288"/>
                <a:ext cx="676275" cy="1597025"/>
              </a:xfrm>
              <a:custGeom>
                <a:avLst/>
                <a:gdLst>
                  <a:gd name="T0" fmla="*/ 507 w 851"/>
                  <a:gd name="T1" fmla="*/ 1130 h 2012"/>
                  <a:gd name="T2" fmla="*/ 593 w 851"/>
                  <a:gd name="T3" fmla="*/ 1191 h 2012"/>
                  <a:gd name="T4" fmla="*/ 696 w 851"/>
                  <a:gd name="T5" fmla="*/ 1198 h 2012"/>
                  <a:gd name="T6" fmla="*/ 807 w 851"/>
                  <a:gd name="T7" fmla="*/ 1130 h 2012"/>
                  <a:gd name="T8" fmla="*/ 851 w 851"/>
                  <a:gd name="T9" fmla="*/ 1006 h 2012"/>
                  <a:gd name="T10" fmla="*/ 818 w 851"/>
                  <a:gd name="T11" fmla="*/ 898 h 2012"/>
                  <a:gd name="T12" fmla="*/ 714 w 851"/>
                  <a:gd name="T13" fmla="*/ 820 h 2012"/>
                  <a:gd name="T14" fmla="*/ 609 w 851"/>
                  <a:gd name="T15" fmla="*/ 818 h 2012"/>
                  <a:gd name="T16" fmla="*/ 517 w 851"/>
                  <a:gd name="T17" fmla="*/ 872 h 2012"/>
                  <a:gd name="T18" fmla="*/ 315 w 851"/>
                  <a:gd name="T19" fmla="*/ 950 h 2012"/>
                  <a:gd name="T20" fmla="*/ 497 w 851"/>
                  <a:gd name="T21" fmla="*/ 307 h 2012"/>
                  <a:gd name="T22" fmla="*/ 580 w 851"/>
                  <a:gd name="T23" fmla="*/ 374 h 2012"/>
                  <a:gd name="T24" fmla="*/ 676 w 851"/>
                  <a:gd name="T25" fmla="*/ 389 h 2012"/>
                  <a:gd name="T26" fmla="*/ 794 w 851"/>
                  <a:gd name="T27" fmla="*/ 333 h 2012"/>
                  <a:gd name="T28" fmla="*/ 850 w 851"/>
                  <a:gd name="T29" fmla="*/ 216 h 2012"/>
                  <a:gd name="T30" fmla="*/ 828 w 851"/>
                  <a:gd name="T31" fmla="*/ 103 h 2012"/>
                  <a:gd name="T32" fmla="*/ 732 w 851"/>
                  <a:gd name="T33" fmla="*/ 16 h 2012"/>
                  <a:gd name="T34" fmla="*/ 624 w 851"/>
                  <a:gd name="T35" fmla="*/ 3 h 2012"/>
                  <a:gd name="T36" fmla="*/ 527 w 851"/>
                  <a:gd name="T37" fmla="*/ 49 h 2012"/>
                  <a:gd name="T38" fmla="*/ 470 w 851"/>
                  <a:gd name="T39" fmla="*/ 139 h 2012"/>
                  <a:gd name="T40" fmla="*/ 211 w 851"/>
                  <a:gd name="T41" fmla="*/ 164 h 2012"/>
                  <a:gd name="T42" fmla="*/ 202 w 851"/>
                  <a:gd name="T43" fmla="*/ 1063 h 2012"/>
                  <a:gd name="T44" fmla="*/ 227 w 851"/>
                  <a:gd name="T45" fmla="*/ 1864 h 2012"/>
                  <a:gd name="T46" fmla="*/ 481 w 851"/>
                  <a:gd name="T47" fmla="*/ 1903 h 2012"/>
                  <a:gd name="T48" fmla="*/ 552 w 851"/>
                  <a:gd name="T49" fmla="*/ 1981 h 2012"/>
                  <a:gd name="T50" fmla="*/ 656 w 851"/>
                  <a:gd name="T51" fmla="*/ 2012 h 2012"/>
                  <a:gd name="T52" fmla="*/ 765 w 851"/>
                  <a:gd name="T53" fmla="*/ 1979 h 2012"/>
                  <a:gd name="T54" fmla="*/ 843 w 851"/>
                  <a:gd name="T55" fmla="*/ 1875 h 2012"/>
                  <a:gd name="T56" fmla="*/ 843 w 851"/>
                  <a:gd name="T57" fmla="*/ 1760 h 2012"/>
                  <a:gd name="T58" fmla="*/ 765 w 851"/>
                  <a:gd name="T59" fmla="*/ 1656 h 2012"/>
                  <a:gd name="T60" fmla="*/ 656 w 851"/>
                  <a:gd name="T61" fmla="*/ 1623 h 2012"/>
                  <a:gd name="T62" fmla="*/ 552 w 851"/>
                  <a:gd name="T63" fmla="*/ 1653 h 2012"/>
                  <a:gd name="T64" fmla="*/ 481 w 851"/>
                  <a:gd name="T65" fmla="*/ 1733 h 2012"/>
                  <a:gd name="T66" fmla="*/ 656 w 851"/>
                  <a:gd name="T67" fmla="*/ 924 h 2012"/>
                  <a:gd name="T68" fmla="*/ 708 w 851"/>
                  <a:gd name="T69" fmla="*/ 943 h 2012"/>
                  <a:gd name="T70" fmla="*/ 737 w 851"/>
                  <a:gd name="T71" fmla="*/ 990 h 2012"/>
                  <a:gd name="T72" fmla="*/ 732 w 851"/>
                  <a:gd name="T73" fmla="*/ 1038 h 2012"/>
                  <a:gd name="T74" fmla="*/ 696 w 851"/>
                  <a:gd name="T75" fmla="*/ 1078 h 2012"/>
                  <a:gd name="T76" fmla="*/ 648 w 851"/>
                  <a:gd name="T77" fmla="*/ 1088 h 2012"/>
                  <a:gd name="T78" fmla="*/ 599 w 851"/>
                  <a:gd name="T79" fmla="*/ 1064 h 2012"/>
                  <a:gd name="T80" fmla="*/ 575 w 851"/>
                  <a:gd name="T81" fmla="*/ 1015 h 2012"/>
                  <a:gd name="T82" fmla="*/ 584 w 851"/>
                  <a:gd name="T83" fmla="*/ 967 h 2012"/>
                  <a:gd name="T84" fmla="*/ 624 w 851"/>
                  <a:gd name="T85" fmla="*/ 931 h 2012"/>
                  <a:gd name="T86" fmla="*/ 656 w 851"/>
                  <a:gd name="T87" fmla="*/ 113 h 2012"/>
                  <a:gd name="T88" fmla="*/ 708 w 851"/>
                  <a:gd name="T89" fmla="*/ 132 h 2012"/>
                  <a:gd name="T90" fmla="*/ 737 w 851"/>
                  <a:gd name="T91" fmla="*/ 179 h 2012"/>
                  <a:gd name="T92" fmla="*/ 732 w 851"/>
                  <a:gd name="T93" fmla="*/ 227 h 2012"/>
                  <a:gd name="T94" fmla="*/ 696 w 851"/>
                  <a:gd name="T95" fmla="*/ 267 h 2012"/>
                  <a:gd name="T96" fmla="*/ 648 w 851"/>
                  <a:gd name="T97" fmla="*/ 277 h 2012"/>
                  <a:gd name="T98" fmla="*/ 599 w 851"/>
                  <a:gd name="T99" fmla="*/ 253 h 2012"/>
                  <a:gd name="T100" fmla="*/ 575 w 851"/>
                  <a:gd name="T101" fmla="*/ 204 h 2012"/>
                  <a:gd name="T102" fmla="*/ 584 w 851"/>
                  <a:gd name="T103" fmla="*/ 156 h 2012"/>
                  <a:gd name="T104" fmla="*/ 624 w 851"/>
                  <a:gd name="T105" fmla="*/ 120 h 2012"/>
                  <a:gd name="T106" fmla="*/ 656 w 851"/>
                  <a:gd name="T107" fmla="*/ 1736 h 2012"/>
                  <a:gd name="T108" fmla="*/ 708 w 851"/>
                  <a:gd name="T109" fmla="*/ 1754 h 2012"/>
                  <a:gd name="T110" fmla="*/ 737 w 851"/>
                  <a:gd name="T111" fmla="*/ 1801 h 2012"/>
                  <a:gd name="T112" fmla="*/ 732 w 851"/>
                  <a:gd name="T113" fmla="*/ 1849 h 2012"/>
                  <a:gd name="T114" fmla="*/ 696 w 851"/>
                  <a:gd name="T115" fmla="*/ 1890 h 2012"/>
                  <a:gd name="T116" fmla="*/ 648 w 851"/>
                  <a:gd name="T117" fmla="*/ 1899 h 2012"/>
                  <a:gd name="T118" fmla="*/ 599 w 851"/>
                  <a:gd name="T119" fmla="*/ 1875 h 2012"/>
                  <a:gd name="T120" fmla="*/ 575 w 851"/>
                  <a:gd name="T121" fmla="*/ 1826 h 2012"/>
                  <a:gd name="T122" fmla="*/ 584 w 851"/>
                  <a:gd name="T123" fmla="*/ 1778 h 2012"/>
                  <a:gd name="T124" fmla="*/ 624 w 851"/>
                  <a:gd name="T125" fmla="*/ 1742 h 2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51" h="2012">
                    <a:moveTo>
                      <a:pt x="470" y="1063"/>
                    </a:moveTo>
                    <a:lnTo>
                      <a:pt x="470" y="1063"/>
                    </a:lnTo>
                    <a:lnTo>
                      <a:pt x="475" y="1078"/>
                    </a:lnTo>
                    <a:lnTo>
                      <a:pt x="481" y="1092"/>
                    </a:lnTo>
                    <a:lnTo>
                      <a:pt x="488" y="1105"/>
                    </a:lnTo>
                    <a:lnTo>
                      <a:pt x="497" y="1118"/>
                    </a:lnTo>
                    <a:lnTo>
                      <a:pt x="507" y="1130"/>
                    </a:lnTo>
                    <a:lnTo>
                      <a:pt x="517" y="1142"/>
                    </a:lnTo>
                    <a:lnTo>
                      <a:pt x="527" y="1152"/>
                    </a:lnTo>
                    <a:lnTo>
                      <a:pt x="540" y="1162"/>
                    </a:lnTo>
                    <a:lnTo>
                      <a:pt x="552" y="1170"/>
                    </a:lnTo>
                    <a:lnTo>
                      <a:pt x="565" y="1178"/>
                    </a:lnTo>
                    <a:lnTo>
                      <a:pt x="580" y="1185"/>
                    </a:lnTo>
                    <a:lnTo>
                      <a:pt x="593" y="1191"/>
                    </a:lnTo>
                    <a:lnTo>
                      <a:pt x="609" y="1196"/>
                    </a:lnTo>
                    <a:lnTo>
                      <a:pt x="624" y="1199"/>
                    </a:lnTo>
                    <a:lnTo>
                      <a:pt x="640" y="1200"/>
                    </a:lnTo>
                    <a:lnTo>
                      <a:pt x="656" y="1201"/>
                    </a:lnTo>
                    <a:lnTo>
                      <a:pt x="656" y="1201"/>
                    </a:lnTo>
                    <a:lnTo>
                      <a:pt x="676" y="1200"/>
                    </a:lnTo>
                    <a:lnTo>
                      <a:pt x="696" y="1198"/>
                    </a:lnTo>
                    <a:lnTo>
                      <a:pt x="714" y="1192"/>
                    </a:lnTo>
                    <a:lnTo>
                      <a:pt x="732" y="1186"/>
                    </a:lnTo>
                    <a:lnTo>
                      <a:pt x="750" y="1177"/>
                    </a:lnTo>
                    <a:lnTo>
                      <a:pt x="765" y="1168"/>
                    </a:lnTo>
                    <a:lnTo>
                      <a:pt x="780" y="1157"/>
                    </a:lnTo>
                    <a:lnTo>
                      <a:pt x="794" y="1144"/>
                    </a:lnTo>
                    <a:lnTo>
                      <a:pt x="807" y="1130"/>
                    </a:lnTo>
                    <a:lnTo>
                      <a:pt x="818" y="1116"/>
                    </a:lnTo>
                    <a:lnTo>
                      <a:pt x="828" y="1100"/>
                    </a:lnTo>
                    <a:lnTo>
                      <a:pt x="836" y="1083"/>
                    </a:lnTo>
                    <a:lnTo>
                      <a:pt x="843" y="1064"/>
                    </a:lnTo>
                    <a:lnTo>
                      <a:pt x="848" y="1046"/>
                    </a:lnTo>
                    <a:lnTo>
                      <a:pt x="850" y="1027"/>
                    </a:lnTo>
                    <a:lnTo>
                      <a:pt x="851" y="1006"/>
                    </a:lnTo>
                    <a:lnTo>
                      <a:pt x="851" y="1006"/>
                    </a:lnTo>
                    <a:lnTo>
                      <a:pt x="850" y="987"/>
                    </a:lnTo>
                    <a:lnTo>
                      <a:pt x="848" y="967"/>
                    </a:lnTo>
                    <a:lnTo>
                      <a:pt x="843" y="949"/>
                    </a:lnTo>
                    <a:lnTo>
                      <a:pt x="836" y="931"/>
                    </a:lnTo>
                    <a:lnTo>
                      <a:pt x="828" y="914"/>
                    </a:lnTo>
                    <a:lnTo>
                      <a:pt x="818" y="898"/>
                    </a:lnTo>
                    <a:lnTo>
                      <a:pt x="807" y="883"/>
                    </a:lnTo>
                    <a:lnTo>
                      <a:pt x="794" y="869"/>
                    </a:lnTo>
                    <a:lnTo>
                      <a:pt x="780" y="857"/>
                    </a:lnTo>
                    <a:lnTo>
                      <a:pt x="765" y="845"/>
                    </a:lnTo>
                    <a:lnTo>
                      <a:pt x="750" y="835"/>
                    </a:lnTo>
                    <a:lnTo>
                      <a:pt x="732" y="827"/>
                    </a:lnTo>
                    <a:lnTo>
                      <a:pt x="714" y="820"/>
                    </a:lnTo>
                    <a:lnTo>
                      <a:pt x="696" y="816"/>
                    </a:lnTo>
                    <a:lnTo>
                      <a:pt x="676" y="812"/>
                    </a:lnTo>
                    <a:lnTo>
                      <a:pt x="656" y="811"/>
                    </a:lnTo>
                    <a:lnTo>
                      <a:pt x="656" y="811"/>
                    </a:lnTo>
                    <a:lnTo>
                      <a:pt x="640" y="812"/>
                    </a:lnTo>
                    <a:lnTo>
                      <a:pt x="624" y="814"/>
                    </a:lnTo>
                    <a:lnTo>
                      <a:pt x="609" y="818"/>
                    </a:lnTo>
                    <a:lnTo>
                      <a:pt x="593" y="822"/>
                    </a:lnTo>
                    <a:lnTo>
                      <a:pt x="580" y="827"/>
                    </a:lnTo>
                    <a:lnTo>
                      <a:pt x="565" y="834"/>
                    </a:lnTo>
                    <a:lnTo>
                      <a:pt x="552" y="842"/>
                    </a:lnTo>
                    <a:lnTo>
                      <a:pt x="540" y="851"/>
                    </a:lnTo>
                    <a:lnTo>
                      <a:pt x="527" y="860"/>
                    </a:lnTo>
                    <a:lnTo>
                      <a:pt x="517" y="872"/>
                    </a:lnTo>
                    <a:lnTo>
                      <a:pt x="507" y="883"/>
                    </a:lnTo>
                    <a:lnTo>
                      <a:pt x="497" y="894"/>
                    </a:lnTo>
                    <a:lnTo>
                      <a:pt x="488" y="908"/>
                    </a:lnTo>
                    <a:lnTo>
                      <a:pt x="481" y="921"/>
                    </a:lnTo>
                    <a:lnTo>
                      <a:pt x="475" y="935"/>
                    </a:lnTo>
                    <a:lnTo>
                      <a:pt x="470" y="950"/>
                    </a:lnTo>
                    <a:lnTo>
                      <a:pt x="315" y="950"/>
                    </a:lnTo>
                    <a:lnTo>
                      <a:pt x="315" y="252"/>
                    </a:lnTo>
                    <a:lnTo>
                      <a:pt x="470" y="252"/>
                    </a:lnTo>
                    <a:lnTo>
                      <a:pt x="470" y="252"/>
                    </a:lnTo>
                    <a:lnTo>
                      <a:pt x="475" y="267"/>
                    </a:lnTo>
                    <a:lnTo>
                      <a:pt x="481" y="281"/>
                    </a:lnTo>
                    <a:lnTo>
                      <a:pt x="488" y="294"/>
                    </a:lnTo>
                    <a:lnTo>
                      <a:pt x="497" y="307"/>
                    </a:lnTo>
                    <a:lnTo>
                      <a:pt x="507" y="319"/>
                    </a:lnTo>
                    <a:lnTo>
                      <a:pt x="517" y="331"/>
                    </a:lnTo>
                    <a:lnTo>
                      <a:pt x="527" y="341"/>
                    </a:lnTo>
                    <a:lnTo>
                      <a:pt x="540" y="351"/>
                    </a:lnTo>
                    <a:lnTo>
                      <a:pt x="552" y="359"/>
                    </a:lnTo>
                    <a:lnTo>
                      <a:pt x="565" y="367"/>
                    </a:lnTo>
                    <a:lnTo>
                      <a:pt x="580" y="374"/>
                    </a:lnTo>
                    <a:lnTo>
                      <a:pt x="593" y="380"/>
                    </a:lnTo>
                    <a:lnTo>
                      <a:pt x="609" y="384"/>
                    </a:lnTo>
                    <a:lnTo>
                      <a:pt x="624" y="388"/>
                    </a:lnTo>
                    <a:lnTo>
                      <a:pt x="640" y="389"/>
                    </a:lnTo>
                    <a:lnTo>
                      <a:pt x="656" y="390"/>
                    </a:lnTo>
                    <a:lnTo>
                      <a:pt x="656" y="390"/>
                    </a:lnTo>
                    <a:lnTo>
                      <a:pt x="676" y="389"/>
                    </a:lnTo>
                    <a:lnTo>
                      <a:pt x="696" y="387"/>
                    </a:lnTo>
                    <a:lnTo>
                      <a:pt x="714" y="381"/>
                    </a:lnTo>
                    <a:lnTo>
                      <a:pt x="732" y="375"/>
                    </a:lnTo>
                    <a:lnTo>
                      <a:pt x="750" y="366"/>
                    </a:lnTo>
                    <a:lnTo>
                      <a:pt x="765" y="357"/>
                    </a:lnTo>
                    <a:lnTo>
                      <a:pt x="780" y="346"/>
                    </a:lnTo>
                    <a:lnTo>
                      <a:pt x="794" y="333"/>
                    </a:lnTo>
                    <a:lnTo>
                      <a:pt x="807" y="319"/>
                    </a:lnTo>
                    <a:lnTo>
                      <a:pt x="818" y="305"/>
                    </a:lnTo>
                    <a:lnTo>
                      <a:pt x="828" y="289"/>
                    </a:lnTo>
                    <a:lnTo>
                      <a:pt x="836" y="271"/>
                    </a:lnTo>
                    <a:lnTo>
                      <a:pt x="843" y="253"/>
                    </a:lnTo>
                    <a:lnTo>
                      <a:pt x="848" y="235"/>
                    </a:lnTo>
                    <a:lnTo>
                      <a:pt x="850" y="216"/>
                    </a:lnTo>
                    <a:lnTo>
                      <a:pt x="851" y="195"/>
                    </a:lnTo>
                    <a:lnTo>
                      <a:pt x="851" y="195"/>
                    </a:lnTo>
                    <a:lnTo>
                      <a:pt x="850" y="176"/>
                    </a:lnTo>
                    <a:lnTo>
                      <a:pt x="848" y="156"/>
                    </a:lnTo>
                    <a:lnTo>
                      <a:pt x="843" y="137"/>
                    </a:lnTo>
                    <a:lnTo>
                      <a:pt x="836" y="120"/>
                    </a:lnTo>
                    <a:lnTo>
                      <a:pt x="828" y="103"/>
                    </a:lnTo>
                    <a:lnTo>
                      <a:pt x="818" y="87"/>
                    </a:lnTo>
                    <a:lnTo>
                      <a:pt x="807" y="72"/>
                    </a:lnTo>
                    <a:lnTo>
                      <a:pt x="794" y="57"/>
                    </a:lnTo>
                    <a:lnTo>
                      <a:pt x="780" y="44"/>
                    </a:lnTo>
                    <a:lnTo>
                      <a:pt x="765" y="34"/>
                    </a:lnTo>
                    <a:lnTo>
                      <a:pt x="750" y="24"/>
                    </a:lnTo>
                    <a:lnTo>
                      <a:pt x="732" y="16"/>
                    </a:lnTo>
                    <a:lnTo>
                      <a:pt x="714" y="9"/>
                    </a:lnTo>
                    <a:lnTo>
                      <a:pt x="696" y="5"/>
                    </a:lnTo>
                    <a:lnTo>
                      <a:pt x="676" y="1"/>
                    </a:lnTo>
                    <a:lnTo>
                      <a:pt x="656" y="0"/>
                    </a:lnTo>
                    <a:lnTo>
                      <a:pt x="656" y="0"/>
                    </a:lnTo>
                    <a:lnTo>
                      <a:pt x="640" y="1"/>
                    </a:lnTo>
                    <a:lnTo>
                      <a:pt x="624" y="3"/>
                    </a:lnTo>
                    <a:lnTo>
                      <a:pt x="609" y="7"/>
                    </a:lnTo>
                    <a:lnTo>
                      <a:pt x="593" y="10"/>
                    </a:lnTo>
                    <a:lnTo>
                      <a:pt x="580" y="16"/>
                    </a:lnTo>
                    <a:lnTo>
                      <a:pt x="565" y="23"/>
                    </a:lnTo>
                    <a:lnTo>
                      <a:pt x="552" y="31"/>
                    </a:lnTo>
                    <a:lnTo>
                      <a:pt x="540" y="40"/>
                    </a:lnTo>
                    <a:lnTo>
                      <a:pt x="527" y="49"/>
                    </a:lnTo>
                    <a:lnTo>
                      <a:pt x="517" y="60"/>
                    </a:lnTo>
                    <a:lnTo>
                      <a:pt x="507" y="72"/>
                    </a:lnTo>
                    <a:lnTo>
                      <a:pt x="497" y="83"/>
                    </a:lnTo>
                    <a:lnTo>
                      <a:pt x="488" y="96"/>
                    </a:lnTo>
                    <a:lnTo>
                      <a:pt x="481" y="110"/>
                    </a:lnTo>
                    <a:lnTo>
                      <a:pt x="475" y="124"/>
                    </a:lnTo>
                    <a:lnTo>
                      <a:pt x="470" y="139"/>
                    </a:lnTo>
                    <a:lnTo>
                      <a:pt x="258" y="139"/>
                    </a:lnTo>
                    <a:lnTo>
                      <a:pt x="258" y="139"/>
                    </a:lnTo>
                    <a:lnTo>
                      <a:pt x="246" y="140"/>
                    </a:lnTo>
                    <a:lnTo>
                      <a:pt x="236" y="144"/>
                    </a:lnTo>
                    <a:lnTo>
                      <a:pt x="227" y="148"/>
                    </a:lnTo>
                    <a:lnTo>
                      <a:pt x="218" y="155"/>
                    </a:lnTo>
                    <a:lnTo>
                      <a:pt x="211" y="164"/>
                    </a:lnTo>
                    <a:lnTo>
                      <a:pt x="207" y="173"/>
                    </a:lnTo>
                    <a:lnTo>
                      <a:pt x="203" y="184"/>
                    </a:lnTo>
                    <a:lnTo>
                      <a:pt x="202" y="195"/>
                    </a:lnTo>
                    <a:lnTo>
                      <a:pt x="202" y="950"/>
                    </a:lnTo>
                    <a:lnTo>
                      <a:pt x="0" y="950"/>
                    </a:lnTo>
                    <a:lnTo>
                      <a:pt x="0" y="1063"/>
                    </a:lnTo>
                    <a:lnTo>
                      <a:pt x="202" y="1063"/>
                    </a:lnTo>
                    <a:lnTo>
                      <a:pt x="202" y="1817"/>
                    </a:lnTo>
                    <a:lnTo>
                      <a:pt x="202" y="1817"/>
                    </a:lnTo>
                    <a:lnTo>
                      <a:pt x="203" y="1829"/>
                    </a:lnTo>
                    <a:lnTo>
                      <a:pt x="207" y="1840"/>
                    </a:lnTo>
                    <a:lnTo>
                      <a:pt x="211" y="1849"/>
                    </a:lnTo>
                    <a:lnTo>
                      <a:pt x="218" y="1857"/>
                    </a:lnTo>
                    <a:lnTo>
                      <a:pt x="227" y="1864"/>
                    </a:lnTo>
                    <a:lnTo>
                      <a:pt x="236" y="1870"/>
                    </a:lnTo>
                    <a:lnTo>
                      <a:pt x="246" y="1873"/>
                    </a:lnTo>
                    <a:lnTo>
                      <a:pt x="258" y="1874"/>
                    </a:lnTo>
                    <a:lnTo>
                      <a:pt x="470" y="1874"/>
                    </a:lnTo>
                    <a:lnTo>
                      <a:pt x="470" y="1874"/>
                    </a:lnTo>
                    <a:lnTo>
                      <a:pt x="475" y="1889"/>
                    </a:lnTo>
                    <a:lnTo>
                      <a:pt x="481" y="1903"/>
                    </a:lnTo>
                    <a:lnTo>
                      <a:pt x="488" y="1916"/>
                    </a:lnTo>
                    <a:lnTo>
                      <a:pt x="497" y="1929"/>
                    </a:lnTo>
                    <a:lnTo>
                      <a:pt x="507" y="1942"/>
                    </a:lnTo>
                    <a:lnTo>
                      <a:pt x="517" y="1953"/>
                    </a:lnTo>
                    <a:lnTo>
                      <a:pt x="527" y="1963"/>
                    </a:lnTo>
                    <a:lnTo>
                      <a:pt x="540" y="1973"/>
                    </a:lnTo>
                    <a:lnTo>
                      <a:pt x="552" y="1981"/>
                    </a:lnTo>
                    <a:lnTo>
                      <a:pt x="565" y="1989"/>
                    </a:lnTo>
                    <a:lnTo>
                      <a:pt x="580" y="1996"/>
                    </a:lnTo>
                    <a:lnTo>
                      <a:pt x="593" y="2002"/>
                    </a:lnTo>
                    <a:lnTo>
                      <a:pt x="609" y="2007"/>
                    </a:lnTo>
                    <a:lnTo>
                      <a:pt x="624" y="2010"/>
                    </a:lnTo>
                    <a:lnTo>
                      <a:pt x="640" y="2012"/>
                    </a:lnTo>
                    <a:lnTo>
                      <a:pt x="656" y="2012"/>
                    </a:lnTo>
                    <a:lnTo>
                      <a:pt x="656" y="2012"/>
                    </a:lnTo>
                    <a:lnTo>
                      <a:pt x="676" y="2011"/>
                    </a:lnTo>
                    <a:lnTo>
                      <a:pt x="696" y="2009"/>
                    </a:lnTo>
                    <a:lnTo>
                      <a:pt x="714" y="2003"/>
                    </a:lnTo>
                    <a:lnTo>
                      <a:pt x="732" y="1997"/>
                    </a:lnTo>
                    <a:lnTo>
                      <a:pt x="750" y="1989"/>
                    </a:lnTo>
                    <a:lnTo>
                      <a:pt x="765" y="1979"/>
                    </a:lnTo>
                    <a:lnTo>
                      <a:pt x="780" y="1968"/>
                    </a:lnTo>
                    <a:lnTo>
                      <a:pt x="794" y="1955"/>
                    </a:lnTo>
                    <a:lnTo>
                      <a:pt x="807" y="1942"/>
                    </a:lnTo>
                    <a:lnTo>
                      <a:pt x="818" y="1927"/>
                    </a:lnTo>
                    <a:lnTo>
                      <a:pt x="828" y="1911"/>
                    </a:lnTo>
                    <a:lnTo>
                      <a:pt x="836" y="1894"/>
                    </a:lnTo>
                    <a:lnTo>
                      <a:pt x="843" y="1875"/>
                    </a:lnTo>
                    <a:lnTo>
                      <a:pt x="848" y="1857"/>
                    </a:lnTo>
                    <a:lnTo>
                      <a:pt x="850" y="1838"/>
                    </a:lnTo>
                    <a:lnTo>
                      <a:pt x="851" y="1817"/>
                    </a:lnTo>
                    <a:lnTo>
                      <a:pt x="851" y="1817"/>
                    </a:lnTo>
                    <a:lnTo>
                      <a:pt x="850" y="1798"/>
                    </a:lnTo>
                    <a:lnTo>
                      <a:pt x="848" y="1778"/>
                    </a:lnTo>
                    <a:lnTo>
                      <a:pt x="843" y="1760"/>
                    </a:lnTo>
                    <a:lnTo>
                      <a:pt x="836" y="1742"/>
                    </a:lnTo>
                    <a:lnTo>
                      <a:pt x="828" y="1725"/>
                    </a:lnTo>
                    <a:lnTo>
                      <a:pt x="818" y="1709"/>
                    </a:lnTo>
                    <a:lnTo>
                      <a:pt x="807" y="1694"/>
                    </a:lnTo>
                    <a:lnTo>
                      <a:pt x="794" y="1680"/>
                    </a:lnTo>
                    <a:lnTo>
                      <a:pt x="780" y="1668"/>
                    </a:lnTo>
                    <a:lnTo>
                      <a:pt x="765" y="1656"/>
                    </a:lnTo>
                    <a:lnTo>
                      <a:pt x="750" y="1646"/>
                    </a:lnTo>
                    <a:lnTo>
                      <a:pt x="732" y="1638"/>
                    </a:lnTo>
                    <a:lnTo>
                      <a:pt x="714" y="1631"/>
                    </a:lnTo>
                    <a:lnTo>
                      <a:pt x="696" y="1627"/>
                    </a:lnTo>
                    <a:lnTo>
                      <a:pt x="676" y="1623"/>
                    </a:lnTo>
                    <a:lnTo>
                      <a:pt x="656" y="1623"/>
                    </a:lnTo>
                    <a:lnTo>
                      <a:pt x="656" y="1623"/>
                    </a:lnTo>
                    <a:lnTo>
                      <a:pt x="640" y="1623"/>
                    </a:lnTo>
                    <a:lnTo>
                      <a:pt x="624" y="1626"/>
                    </a:lnTo>
                    <a:lnTo>
                      <a:pt x="609" y="1629"/>
                    </a:lnTo>
                    <a:lnTo>
                      <a:pt x="593" y="1634"/>
                    </a:lnTo>
                    <a:lnTo>
                      <a:pt x="580" y="1639"/>
                    </a:lnTo>
                    <a:lnTo>
                      <a:pt x="565" y="1645"/>
                    </a:lnTo>
                    <a:lnTo>
                      <a:pt x="552" y="1653"/>
                    </a:lnTo>
                    <a:lnTo>
                      <a:pt x="540" y="1662"/>
                    </a:lnTo>
                    <a:lnTo>
                      <a:pt x="527" y="1671"/>
                    </a:lnTo>
                    <a:lnTo>
                      <a:pt x="517" y="1683"/>
                    </a:lnTo>
                    <a:lnTo>
                      <a:pt x="507" y="1694"/>
                    </a:lnTo>
                    <a:lnTo>
                      <a:pt x="497" y="1705"/>
                    </a:lnTo>
                    <a:lnTo>
                      <a:pt x="488" y="1719"/>
                    </a:lnTo>
                    <a:lnTo>
                      <a:pt x="481" y="1733"/>
                    </a:lnTo>
                    <a:lnTo>
                      <a:pt x="475" y="1746"/>
                    </a:lnTo>
                    <a:lnTo>
                      <a:pt x="470" y="1761"/>
                    </a:lnTo>
                    <a:lnTo>
                      <a:pt x="315" y="1761"/>
                    </a:lnTo>
                    <a:lnTo>
                      <a:pt x="315" y="1063"/>
                    </a:lnTo>
                    <a:lnTo>
                      <a:pt x="470" y="1063"/>
                    </a:lnTo>
                    <a:close/>
                    <a:moveTo>
                      <a:pt x="656" y="924"/>
                    </a:moveTo>
                    <a:lnTo>
                      <a:pt x="656" y="924"/>
                    </a:lnTo>
                    <a:lnTo>
                      <a:pt x="665" y="925"/>
                    </a:lnTo>
                    <a:lnTo>
                      <a:pt x="673" y="926"/>
                    </a:lnTo>
                    <a:lnTo>
                      <a:pt x="681" y="929"/>
                    </a:lnTo>
                    <a:lnTo>
                      <a:pt x="688" y="931"/>
                    </a:lnTo>
                    <a:lnTo>
                      <a:pt x="696" y="934"/>
                    </a:lnTo>
                    <a:lnTo>
                      <a:pt x="703" y="939"/>
                    </a:lnTo>
                    <a:lnTo>
                      <a:pt x="708" y="943"/>
                    </a:lnTo>
                    <a:lnTo>
                      <a:pt x="714" y="949"/>
                    </a:lnTo>
                    <a:lnTo>
                      <a:pt x="720" y="955"/>
                    </a:lnTo>
                    <a:lnTo>
                      <a:pt x="724" y="961"/>
                    </a:lnTo>
                    <a:lnTo>
                      <a:pt x="729" y="967"/>
                    </a:lnTo>
                    <a:lnTo>
                      <a:pt x="732" y="974"/>
                    </a:lnTo>
                    <a:lnTo>
                      <a:pt x="735" y="982"/>
                    </a:lnTo>
                    <a:lnTo>
                      <a:pt x="737" y="990"/>
                    </a:lnTo>
                    <a:lnTo>
                      <a:pt x="738" y="998"/>
                    </a:lnTo>
                    <a:lnTo>
                      <a:pt x="738" y="1006"/>
                    </a:lnTo>
                    <a:lnTo>
                      <a:pt x="738" y="1006"/>
                    </a:lnTo>
                    <a:lnTo>
                      <a:pt x="738" y="1015"/>
                    </a:lnTo>
                    <a:lnTo>
                      <a:pt x="737" y="1023"/>
                    </a:lnTo>
                    <a:lnTo>
                      <a:pt x="735" y="1031"/>
                    </a:lnTo>
                    <a:lnTo>
                      <a:pt x="732" y="1038"/>
                    </a:lnTo>
                    <a:lnTo>
                      <a:pt x="729" y="1045"/>
                    </a:lnTo>
                    <a:lnTo>
                      <a:pt x="724" y="1052"/>
                    </a:lnTo>
                    <a:lnTo>
                      <a:pt x="720" y="1059"/>
                    </a:lnTo>
                    <a:lnTo>
                      <a:pt x="714" y="1064"/>
                    </a:lnTo>
                    <a:lnTo>
                      <a:pt x="708" y="1070"/>
                    </a:lnTo>
                    <a:lnTo>
                      <a:pt x="703" y="1075"/>
                    </a:lnTo>
                    <a:lnTo>
                      <a:pt x="696" y="1078"/>
                    </a:lnTo>
                    <a:lnTo>
                      <a:pt x="688" y="1081"/>
                    </a:lnTo>
                    <a:lnTo>
                      <a:pt x="681" y="1085"/>
                    </a:lnTo>
                    <a:lnTo>
                      <a:pt x="673" y="1087"/>
                    </a:lnTo>
                    <a:lnTo>
                      <a:pt x="665" y="1088"/>
                    </a:lnTo>
                    <a:lnTo>
                      <a:pt x="656" y="1088"/>
                    </a:lnTo>
                    <a:lnTo>
                      <a:pt x="656" y="1088"/>
                    </a:lnTo>
                    <a:lnTo>
                      <a:pt x="648" y="1088"/>
                    </a:lnTo>
                    <a:lnTo>
                      <a:pt x="640" y="1087"/>
                    </a:lnTo>
                    <a:lnTo>
                      <a:pt x="632" y="1085"/>
                    </a:lnTo>
                    <a:lnTo>
                      <a:pt x="624" y="1081"/>
                    </a:lnTo>
                    <a:lnTo>
                      <a:pt x="617" y="1078"/>
                    </a:lnTo>
                    <a:lnTo>
                      <a:pt x="610" y="1075"/>
                    </a:lnTo>
                    <a:lnTo>
                      <a:pt x="605" y="1070"/>
                    </a:lnTo>
                    <a:lnTo>
                      <a:pt x="599" y="1064"/>
                    </a:lnTo>
                    <a:lnTo>
                      <a:pt x="593" y="1059"/>
                    </a:lnTo>
                    <a:lnTo>
                      <a:pt x="589" y="1052"/>
                    </a:lnTo>
                    <a:lnTo>
                      <a:pt x="584" y="1045"/>
                    </a:lnTo>
                    <a:lnTo>
                      <a:pt x="581" y="1038"/>
                    </a:lnTo>
                    <a:lnTo>
                      <a:pt x="578" y="1031"/>
                    </a:lnTo>
                    <a:lnTo>
                      <a:pt x="576" y="1023"/>
                    </a:lnTo>
                    <a:lnTo>
                      <a:pt x="575" y="1015"/>
                    </a:lnTo>
                    <a:lnTo>
                      <a:pt x="575" y="1006"/>
                    </a:lnTo>
                    <a:lnTo>
                      <a:pt x="575" y="1006"/>
                    </a:lnTo>
                    <a:lnTo>
                      <a:pt x="575" y="998"/>
                    </a:lnTo>
                    <a:lnTo>
                      <a:pt x="576" y="990"/>
                    </a:lnTo>
                    <a:lnTo>
                      <a:pt x="578" y="982"/>
                    </a:lnTo>
                    <a:lnTo>
                      <a:pt x="581" y="974"/>
                    </a:lnTo>
                    <a:lnTo>
                      <a:pt x="584" y="967"/>
                    </a:lnTo>
                    <a:lnTo>
                      <a:pt x="589" y="961"/>
                    </a:lnTo>
                    <a:lnTo>
                      <a:pt x="593" y="955"/>
                    </a:lnTo>
                    <a:lnTo>
                      <a:pt x="599" y="949"/>
                    </a:lnTo>
                    <a:lnTo>
                      <a:pt x="605" y="943"/>
                    </a:lnTo>
                    <a:lnTo>
                      <a:pt x="610" y="939"/>
                    </a:lnTo>
                    <a:lnTo>
                      <a:pt x="617" y="934"/>
                    </a:lnTo>
                    <a:lnTo>
                      <a:pt x="624" y="931"/>
                    </a:lnTo>
                    <a:lnTo>
                      <a:pt x="632" y="929"/>
                    </a:lnTo>
                    <a:lnTo>
                      <a:pt x="640" y="926"/>
                    </a:lnTo>
                    <a:lnTo>
                      <a:pt x="648" y="925"/>
                    </a:lnTo>
                    <a:lnTo>
                      <a:pt x="656" y="924"/>
                    </a:lnTo>
                    <a:lnTo>
                      <a:pt x="656" y="924"/>
                    </a:lnTo>
                    <a:close/>
                    <a:moveTo>
                      <a:pt x="656" y="113"/>
                    </a:moveTo>
                    <a:lnTo>
                      <a:pt x="656" y="113"/>
                    </a:lnTo>
                    <a:lnTo>
                      <a:pt x="665" y="114"/>
                    </a:lnTo>
                    <a:lnTo>
                      <a:pt x="673" y="115"/>
                    </a:lnTo>
                    <a:lnTo>
                      <a:pt x="681" y="117"/>
                    </a:lnTo>
                    <a:lnTo>
                      <a:pt x="688" y="120"/>
                    </a:lnTo>
                    <a:lnTo>
                      <a:pt x="696" y="123"/>
                    </a:lnTo>
                    <a:lnTo>
                      <a:pt x="703" y="128"/>
                    </a:lnTo>
                    <a:lnTo>
                      <a:pt x="708" y="132"/>
                    </a:lnTo>
                    <a:lnTo>
                      <a:pt x="714" y="137"/>
                    </a:lnTo>
                    <a:lnTo>
                      <a:pt x="720" y="144"/>
                    </a:lnTo>
                    <a:lnTo>
                      <a:pt x="724" y="149"/>
                    </a:lnTo>
                    <a:lnTo>
                      <a:pt x="729" y="156"/>
                    </a:lnTo>
                    <a:lnTo>
                      <a:pt x="732" y="163"/>
                    </a:lnTo>
                    <a:lnTo>
                      <a:pt x="735" y="171"/>
                    </a:lnTo>
                    <a:lnTo>
                      <a:pt x="737" y="179"/>
                    </a:lnTo>
                    <a:lnTo>
                      <a:pt x="738" y="187"/>
                    </a:lnTo>
                    <a:lnTo>
                      <a:pt x="738" y="195"/>
                    </a:lnTo>
                    <a:lnTo>
                      <a:pt x="738" y="195"/>
                    </a:lnTo>
                    <a:lnTo>
                      <a:pt x="738" y="204"/>
                    </a:lnTo>
                    <a:lnTo>
                      <a:pt x="737" y="212"/>
                    </a:lnTo>
                    <a:lnTo>
                      <a:pt x="735" y="220"/>
                    </a:lnTo>
                    <a:lnTo>
                      <a:pt x="732" y="227"/>
                    </a:lnTo>
                    <a:lnTo>
                      <a:pt x="729" y="234"/>
                    </a:lnTo>
                    <a:lnTo>
                      <a:pt x="724" y="241"/>
                    </a:lnTo>
                    <a:lnTo>
                      <a:pt x="720" y="248"/>
                    </a:lnTo>
                    <a:lnTo>
                      <a:pt x="714" y="253"/>
                    </a:lnTo>
                    <a:lnTo>
                      <a:pt x="708" y="259"/>
                    </a:lnTo>
                    <a:lnTo>
                      <a:pt x="703" y="264"/>
                    </a:lnTo>
                    <a:lnTo>
                      <a:pt x="696" y="267"/>
                    </a:lnTo>
                    <a:lnTo>
                      <a:pt x="688" y="270"/>
                    </a:lnTo>
                    <a:lnTo>
                      <a:pt x="681" y="274"/>
                    </a:lnTo>
                    <a:lnTo>
                      <a:pt x="673" y="276"/>
                    </a:lnTo>
                    <a:lnTo>
                      <a:pt x="665" y="277"/>
                    </a:lnTo>
                    <a:lnTo>
                      <a:pt x="656" y="277"/>
                    </a:lnTo>
                    <a:lnTo>
                      <a:pt x="656" y="277"/>
                    </a:lnTo>
                    <a:lnTo>
                      <a:pt x="648" y="277"/>
                    </a:lnTo>
                    <a:lnTo>
                      <a:pt x="640" y="276"/>
                    </a:lnTo>
                    <a:lnTo>
                      <a:pt x="632" y="274"/>
                    </a:lnTo>
                    <a:lnTo>
                      <a:pt x="624" y="270"/>
                    </a:lnTo>
                    <a:lnTo>
                      <a:pt x="617" y="267"/>
                    </a:lnTo>
                    <a:lnTo>
                      <a:pt x="610" y="264"/>
                    </a:lnTo>
                    <a:lnTo>
                      <a:pt x="605" y="259"/>
                    </a:lnTo>
                    <a:lnTo>
                      <a:pt x="599" y="253"/>
                    </a:lnTo>
                    <a:lnTo>
                      <a:pt x="593" y="248"/>
                    </a:lnTo>
                    <a:lnTo>
                      <a:pt x="589" y="241"/>
                    </a:lnTo>
                    <a:lnTo>
                      <a:pt x="584" y="234"/>
                    </a:lnTo>
                    <a:lnTo>
                      <a:pt x="581" y="227"/>
                    </a:lnTo>
                    <a:lnTo>
                      <a:pt x="578" y="220"/>
                    </a:lnTo>
                    <a:lnTo>
                      <a:pt x="576" y="212"/>
                    </a:lnTo>
                    <a:lnTo>
                      <a:pt x="575" y="204"/>
                    </a:lnTo>
                    <a:lnTo>
                      <a:pt x="575" y="195"/>
                    </a:lnTo>
                    <a:lnTo>
                      <a:pt x="575" y="195"/>
                    </a:lnTo>
                    <a:lnTo>
                      <a:pt x="575" y="187"/>
                    </a:lnTo>
                    <a:lnTo>
                      <a:pt x="576" y="179"/>
                    </a:lnTo>
                    <a:lnTo>
                      <a:pt x="578" y="171"/>
                    </a:lnTo>
                    <a:lnTo>
                      <a:pt x="581" y="163"/>
                    </a:lnTo>
                    <a:lnTo>
                      <a:pt x="584" y="156"/>
                    </a:lnTo>
                    <a:lnTo>
                      <a:pt x="589" y="149"/>
                    </a:lnTo>
                    <a:lnTo>
                      <a:pt x="593" y="144"/>
                    </a:lnTo>
                    <a:lnTo>
                      <a:pt x="599" y="137"/>
                    </a:lnTo>
                    <a:lnTo>
                      <a:pt x="605" y="132"/>
                    </a:lnTo>
                    <a:lnTo>
                      <a:pt x="610" y="128"/>
                    </a:lnTo>
                    <a:lnTo>
                      <a:pt x="617" y="123"/>
                    </a:lnTo>
                    <a:lnTo>
                      <a:pt x="624" y="120"/>
                    </a:lnTo>
                    <a:lnTo>
                      <a:pt x="632" y="117"/>
                    </a:lnTo>
                    <a:lnTo>
                      <a:pt x="640" y="115"/>
                    </a:lnTo>
                    <a:lnTo>
                      <a:pt x="648" y="114"/>
                    </a:lnTo>
                    <a:lnTo>
                      <a:pt x="656" y="113"/>
                    </a:lnTo>
                    <a:lnTo>
                      <a:pt x="656" y="113"/>
                    </a:lnTo>
                    <a:close/>
                    <a:moveTo>
                      <a:pt x="656" y="1736"/>
                    </a:moveTo>
                    <a:lnTo>
                      <a:pt x="656" y="1736"/>
                    </a:lnTo>
                    <a:lnTo>
                      <a:pt x="665" y="1736"/>
                    </a:lnTo>
                    <a:lnTo>
                      <a:pt x="673" y="1737"/>
                    </a:lnTo>
                    <a:lnTo>
                      <a:pt x="681" y="1740"/>
                    </a:lnTo>
                    <a:lnTo>
                      <a:pt x="688" y="1742"/>
                    </a:lnTo>
                    <a:lnTo>
                      <a:pt x="696" y="1745"/>
                    </a:lnTo>
                    <a:lnTo>
                      <a:pt x="703" y="1750"/>
                    </a:lnTo>
                    <a:lnTo>
                      <a:pt x="708" y="1754"/>
                    </a:lnTo>
                    <a:lnTo>
                      <a:pt x="714" y="1760"/>
                    </a:lnTo>
                    <a:lnTo>
                      <a:pt x="720" y="1766"/>
                    </a:lnTo>
                    <a:lnTo>
                      <a:pt x="724" y="1772"/>
                    </a:lnTo>
                    <a:lnTo>
                      <a:pt x="729" y="1778"/>
                    </a:lnTo>
                    <a:lnTo>
                      <a:pt x="732" y="1785"/>
                    </a:lnTo>
                    <a:lnTo>
                      <a:pt x="735" y="1793"/>
                    </a:lnTo>
                    <a:lnTo>
                      <a:pt x="737" y="1801"/>
                    </a:lnTo>
                    <a:lnTo>
                      <a:pt x="738" y="1809"/>
                    </a:lnTo>
                    <a:lnTo>
                      <a:pt x="738" y="1817"/>
                    </a:lnTo>
                    <a:lnTo>
                      <a:pt x="738" y="1817"/>
                    </a:lnTo>
                    <a:lnTo>
                      <a:pt x="738" y="1826"/>
                    </a:lnTo>
                    <a:lnTo>
                      <a:pt x="737" y="1834"/>
                    </a:lnTo>
                    <a:lnTo>
                      <a:pt x="735" y="1842"/>
                    </a:lnTo>
                    <a:lnTo>
                      <a:pt x="732" y="1849"/>
                    </a:lnTo>
                    <a:lnTo>
                      <a:pt x="729" y="1857"/>
                    </a:lnTo>
                    <a:lnTo>
                      <a:pt x="724" y="1863"/>
                    </a:lnTo>
                    <a:lnTo>
                      <a:pt x="720" y="1870"/>
                    </a:lnTo>
                    <a:lnTo>
                      <a:pt x="714" y="1875"/>
                    </a:lnTo>
                    <a:lnTo>
                      <a:pt x="708" y="1881"/>
                    </a:lnTo>
                    <a:lnTo>
                      <a:pt x="703" y="1886"/>
                    </a:lnTo>
                    <a:lnTo>
                      <a:pt x="696" y="1890"/>
                    </a:lnTo>
                    <a:lnTo>
                      <a:pt x="688" y="1894"/>
                    </a:lnTo>
                    <a:lnTo>
                      <a:pt x="681" y="1896"/>
                    </a:lnTo>
                    <a:lnTo>
                      <a:pt x="673" y="1898"/>
                    </a:lnTo>
                    <a:lnTo>
                      <a:pt x="665" y="1899"/>
                    </a:lnTo>
                    <a:lnTo>
                      <a:pt x="656" y="1899"/>
                    </a:lnTo>
                    <a:lnTo>
                      <a:pt x="656" y="1899"/>
                    </a:lnTo>
                    <a:lnTo>
                      <a:pt x="648" y="1899"/>
                    </a:lnTo>
                    <a:lnTo>
                      <a:pt x="640" y="1898"/>
                    </a:lnTo>
                    <a:lnTo>
                      <a:pt x="632" y="1896"/>
                    </a:lnTo>
                    <a:lnTo>
                      <a:pt x="624" y="1894"/>
                    </a:lnTo>
                    <a:lnTo>
                      <a:pt x="617" y="1890"/>
                    </a:lnTo>
                    <a:lnTo>
                      <a:pt x="610" y="1886"/>
                    </a:lnTo>
                    <a:lnTo>
                      <a:pt x="605" y="1881"/>
                    </a:lnTo>
                    <a:lnTo>
                      <a:pt x="599" y="1875"/>
                    </a:lnTo>
                    <a:lnTo>
                      <a:pt x="593" y="1870"/>
                    </a:lnTo>
                    <a:lnTo>
                      <a:pt x="589" y="1863"/>
                    </a:lnTo>
                    <a:lnTo>
                      <a:pt x="584" y="1857"/>
                    </a:lnTo>
                    <a:lnTo>
                      <a:pt x="581" y="1849"/>
                    </a:lnTo>
                    <a:lnTo>
                      <a:pt x="578" y="1842"/>
                    </a:lnTo>
                    <a:lnTo>
                      <a:pt x="576" y="1834"/>
                    </a:lnTo>
                    <a:lnTo>
                      <a:pt x="575" y="1826"/>
                    </a:lnTo>
                    <a:lnTo>
                      <a:pt x="575" y="1817"/>
                    </a:lnTo>
                    <a:lnTo>
                      <a:pt x="575" y="1817"/>
                    </a:lnTo>
                    <a:lnTo>
                      <a:pt x="575" y="1809"/>
                    </a:lnTo>
                    <a:lnTo>
                      <a:pt x="576" y="1801"/>
                    </a:lnTo>
                    <a:lnTo>
                      <a:pt x="578" y="1793"/>
                    </a:lnTo>
                    <a:lnTo>
                      <a:pt x="581" y="1785"/>
                    </a:lnTo>
                    <a:lnTo>
                      <a:pt x="584" y="1778"/>
                    </a:lnTo>
                    <a:lnTo>
                      <a:pt x="589" y="1772"/>
                    </a:lnTo>
                    <a:lnTo>
                      <a:pt x="593" y="1766"/>
                    </a:lnTo>
                    <a:lnTo>
                      <a:pt x="599" y="1760"/>
                    </a:lnTo>
                    <a:lnTo>
                      <a:pt x="605" y="1754"/>
                    </a:lnTo>
                    <a:lnTo>
                      <a:pt x="610" y="1750"/>
                    </a:lnTo>
                    <a:lnTo>
                      <a:pt x="617" y="1745"/>
                    </a:lnTo>
                    <a:lnTo>
                      <a:pt x="624" y="1742"/>
                    </a:lnTo>
                    <a:lnTo>
                      <a:pt x="632" y="1740"/>
                    </a:lnTo>
                    <a:lnTo>
                      <a:pt x="640" y="1737"/>
                    </a:lnTo>
                    <a:lnTo>
                      <a:pt x="648" y="1736"/>
                    </a:lnTo>
                    <a:lnTo>
                      <a:pt x="656" y="1736"/>
                    </a:lnTo>
                    <a:lnTo>
                      <a:pt x="656" y="1736"/>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20" name="Freeform 30">
                <a:extLst>
                  <a:ext uri="{FF2B5EF4-FFF2-40B4-BE49-F238E27FC236}">
                    <a16:creationId xmlns:a16="http://schemas.microsoft.com/office/drawing/2014/main" id="{B163EB2F-3398-3D4F-989F-3CA0E0D085A8}"/>
                  </a:ext>
                </a:extLst>
              </p:cNvPr>
              <p:cNvSpPr>
                <a:spLocks noEditPoints="1"/>
              </p:cNvSpPr>
              <p:nvPr/>
            </p:nvSpPr>
            <p:spPr bwMode="auto">
              <a:xfrm>
                <a:off x="-5589588" y="-1630363"/>
                <a:ext cx="1008063" cy="1328738"/>
              </a:xfrm>
              <a:custGeom>
                <a:avLst/>
                <a:gdLst>
                  <a:gd name="T0" fmla="*/ 1086 w 1271"/>
                  <a:gd name="T1" fmla="*/ 133 h 1675"/>
                  <a:gd name="T2" fmla="*/ 1086 w 1271"/>
                  <a:gd name="T3" fmla="*/ 119 h 1675"/>
                  <a:gd name="T4" fmla="*/ 1081 w 1271"/>
                  <a:gd name="T5" fmla="*/ 93 h 1675"/>
                  <a:gd name="T6" fmla="*/ 1070 w 1271"/>
                  <a:gd name="T7" fmla="*/ 69 h 1675"/>
                  <a:gd name="T8" fmla="*/ 1057 w 1271"/>
                  <a:gd name="T9" fmla="*/ 48 h 1675"/>
                  <a:gd name="T10" fmla="*/ 1039 w 1271"/>
                  <a:gd name="T11" fmla="*/ 30 h 1675"/>
                  <a:gd name="T12" fmla="*/ 1017 w 1271"/>
                  <a:gd name="T13" fmla="*/ 16 h 1675"/>
                  <a:gd name="T14" fmla="*/ 994 w 1271"/>
                  <a:gd name="T15" fmla="*/ 6 h 1675"/>
                  <a:gd name="T16" fmla="*/ 968 w 1271"/>
                  <a:gd name="T17" fmla="*/ 0 h 1675"/>
                  <a:gd name="T18" fmla="*/ 308 w 1271"/>
                  <a:gd name="T19" fmla="*/ 0 h 1675"/>
                  <a:gd name="T20" fmla="*/ 295 w 1271"/>
                  <a:gd name="T21" fmla="*/ 0 h 1675"/>
                  <a:gd name="T22" fmla="*/ 269 w 1271"/>
                  <a:gd name="T23" fmla="*/ 6 h 1675"/>
                  <a:gd name="T24" fmla="*/ 245 w 1271"/>
                  <a:gd name="T25" fmla="*/ 16 h 1675"/>
                  <a:gd name="T26" fmla="*/ 224 w 1271"/>
                  <a:gd name="T27" fmla="*/ 30 h 1675"/>
                  <a:gd name="T28" fmla="*/ 206 w 1271"/>
                  <a:gd name="T29" fmla="*/ 48 h 1675"/>
                  <a:gd name="T30" fmla="*/ 191 w 1271"/>
                  <a:gd name="T31" fmla="*/ 69 h 1675"/>
                  <a:gd name="T32" fmla="*/ 182 w 1271"/>
                  <a:gd name="T33" fmla="*/ 93 h 1675"/>
                  <a:gd name="T34" fmla="*/ 176 w 1271"/>
                  <a:gd name="T35" fmla="*/ 119 h 1675"/>
                  <a:gd name="T36" fmla="*/ 175 w 1271"/>
                  <a:gd name="T37" fmla="*/ 1542 h 1675"/>
                  <a:gd name="T38" fmla="*/ 176 w 1271"/>
                  <a:gd name="T39" fmla="*/ 1553 h 1675"/>
                  <a:gd name="T40" fmla="*/ 0 w 1271"/>
                  <a:gd name="T41" fmla="*/ 1562 h 1675"/>
                  <a:gd name="T42" fmla="*/ 308 w 1271"/>
                  <a:gd name="T43" fmla="*/ 1675 h 1675"/>
                  <a:gd name="T44" fmla="*/ 1271 w 1271"/>
                  <a:gd name="T45" fmla="*/ 1675 h 1675"/>
                  <a:gd name="T46" fmla="*/ 1085 w 1271"/>
                  <a:gd name="T47" fmla="*/ 1562 h 1675"/>
                  <a:gd name="T48" fmla="*/ 1086 w 1271"/>
                  <a:gd name="T49" fmla="*/ 1553 h 1675"/>
                  <a:gd name="T50" fmla="*/ 1086 w 1271"/>
                  <a:gd name="T51" fmla="*/ 1542 h 1675"/>
                  <a:gd name="T52" fmla="*/ 530 w 1271"/>
                  <a:gd name="T53" fmla="*/ 1385 h 1675"/>
                  <a:gd name="T54" fmla="*/ 733 w 1271"/>
                  <a:gd name="T55" fmla="*/ 1548 h 1675"/>
                  <a:gd name="T56" fmla="*/ 846 w 1271"/>
                  <a:gd name="T57" fmla="*/ 1562 h 1675"/>
                  <a:gd name="T58" fmla="*/ 846 w 1271"/>
                  <a:gd name="T59" fmla="*/ 1329 h 1675"/>
                  <a:gd name="T60" fmla="*/ 841 w 1271"/>
                  <a:gd name="T61" fmla="*/ 1306 h 1675"/>
                  <a:gd name="T62" fmla="*/ 829 w 1271"/>
                  <a:gd name="T63" fmla="*/ 1289 h 1675"/>
                  <a:gd name="T64" fmla="*/ 812 w 1271"/>
                  <a:gd name="T65" fmla="*/ 1277 h 1675"/>
                  <a:gd name="T66" fmla="*/ 789 w 1271"/>
                  <a:gd name="T67" fmla="*/ 1272 h 1675"/>
                  <a:gd name="T68" fmla="*/ 473 w 1271"/>
                  <a:gd name="T69" fmla="*/ 1272 h 1675"/>
                  <a:gd name="T70" fmla="*/ 451 w 1271"/>
                  <a:gd name="T71" fmla="*/ 1277 h 1675"/>
                  <a:gd name="T72" fmla="*/ 433 w 1271"/>
                  <a:gd name="T73" fmla="*/ 1289 h 1675"/>
                  <a:gd name="T74" fmla="*/ 421 w 1271"/>
                  <a:gd name="T75" fmla="*/ 1306 h 1675"/>
                  <a:gd name="T76" fmla="*/ 417 w 1271"/>
                  <a:gd name="T77" fmla="*/ 1329 h 1675"/>
                  <a:gd name="T78" fmla="*/ 308 w 1271"/>
                  <a:gd name="T79" fmla="*/ 1562 h 1675"/>
                  <a:gd name="T80" fmla="*/ 304 w 1271"/>
                  <a:gd name="T81" fmla="*/ 1562 h 1675"/>
                  <a:gd name="T82" fmla="*/ 297 w 1271"/>
                  <a:gd name="T83" fmla="*/ 1558 h 1675"/>
                  <a:gd name="T84" fmla="*/ 291 w 1271"/>
                  <a:gd name="T85" fmla="*/ 1553 h 1675"/>
                  <a:gd name="T86" fmla="*/ 289 w 1271"/>
                  <a:gd name="T87" fmla="*/ 1546 h 1675"/>
                  <a:gd name="T88" fmla="*/ 288 w 1271"/>
                  <a:gd name="T89" fmla="*/ 133 h 1675"/>
                  <a:gd name="T90" fmla="*/ 289 w 1271"/>
                  <a:gd name="T91" fmla="*/ 128 h 1675"/>
                  <a:gd name="T92" fmla="*/ 291 w 1271"/>
                  <a:gd name="T93" fmla="*/ 121 h 1675"/>
                  <a:gd name="T94" fmla="*/ 297 w 1271"/>
                  <a:gd name="T95" fmla="*/ 115 h 1675"/>
                  <a:gd name="T96" fmla="*/ 304 w 1271"/>
                  <a:gd name="T97" fmla="*/ 113 h 1675"/>
                  <a:gd name="T98" fmla="*/ 954 w 1271"/>
                  <a:gd name="T99" fmla="*/ 112 h 1675"/>
                  <a:gd name="T100" fmla="*/ 958 w 1271"/>
                  <a:gd name="T101" fmla="*/ 113 h 1675"/>
                  <a:gd name="T102" fmla="*/ 966 w 1271"/>
                  <a:gd name="T103" fmla="*/ 115 h 1675"/>
                  <a:gd name="T104" fmla="*/ 970 w 1271"/>
                  <a:gd name="T105" fmla="*/ 121 h 1675"/>
                  <a:gd name="T106" fmla="*/ 973 w 1271"/>
                  <a:gd name="T107" fmla="*/ 128 h 1675"/>
                  <a:gd name="T108" fmla="*/ 973 w 1271"/>
                  <a:gd name="T109" fmla="*/ 1542 h 1675"/>
                  <a:gd name="T110" fmla="*/ 973 w 1271"/>
                  <a:gd name="T111" fmla="*/ 1546 h 1675"/>
                  <a:gd name="T112" fmla="*/ 970 w 1271"/>
                  <a:gd name="T113" fmla="*/ 1553 h 1675"/>
                  <a:gd name="T114" fmla="*/ 966 w 1271"/>
                  <a:gd name="T115" fmla="*/ 1558 h 1675"/>
                  <a:gd name="T116" fmla="*/ 958 w 1271"/>
                  <a:gd name="T117" fmla="*/ 1562 h 1675"/>
                  <a:gd name="T118" fmla="*/ 846 w 1271"/>
                  <a:gd name="T119" fmla="*/ 1562 h 1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71" h="1675">
                    <a:moveTo>
                      <a:pt x="1086" y="1542"/>
                    </a:moveTo>
                    <a:lnTo>
                      <a:pt x="1086" y="133"/>
                    </a:lnTo>
                    <a:lnTo>
                      <a:pt x="1086" y="133"/>
                    </a:lnTo>
                    <a:lnTo>
                      <a:pt x="1086" y="119"/>
                    </a:lnTo>
                    <a:lnTo>
                      <a:pt x="1084" y="105"/>
                    </a:lnTo>
                    <a:lnTo>
                      <a:pt x="1081" y="93"/>
                    </a:lnTo>
                    <a:lnTo>
                      <a:pt x="1076" y="81"/>
                    </a:lnTo>
                    <a:lnTo>
                      <a:pt x="1070" y="69"/>
                    </a:lnTo>
                    <a:lnTo>
                      <a:pt x="1064" y="58"/>
                    </a:lnTo>
                    <a:lnTo>
                      <a:pt x="1057" y="48"/>
                    </a:lnTo>
                    <a:lnTo>
                      <a:pt x="1048" y="39"/>
                    </a:lnTo>
                    <a:lnTo>
                      <a:pt x="1039" y="30"/>
                    </a:lnTo>
                    <a:lnTo>
                      <a:pt x="1028" y="22"/>
                    </a:lnTo>
                    <a:lnTo>
                      <a:pt x="1017" y="16"/>
                    </a:lnTo>
                    <a:lnTo>
                      <a:pt x="1005" y="10"/>
                    </a:lnTo>
                    <a:lnTo>
                      <a:pt x="994" y="6"/>
                    </a:lnTo>
                    <a:lnTo>
                      <a:pt x="980" y="2"/>
                    </a:lnTo>
                    <a:lnTo>
                      <a:pt x="968" y="0"/>
                    </a:lnTo>
                    <a:lnTo>
                      <a:pt x="954" y="0"/>
                    </a:lnTo>
                    <a:lnTo>
                      <a:pt x="308" y="0"/>
                    </a:lnTo>
                    <a:lnTo>
                      <a:pt x="308" y="0"/>
                    </a:lnTo>
                    <a:lnTo>
                      <a:pt x="295" y="0"/>
                    </a:lnTo>
                    <a:lnTo>
                      <a:pt x="281" y="2"/>
                    </a:lnTo>
                    <a:lnTo>
                      <a:pt x="269" y="6"/>
                    </a:lnTo>
                    <a:lnTo>
                      <a:pt x="256" y="10"/>
                    </a:lnTo>
                    <a:lnTo>
                      <a:pt x="245" y="16"/>
                    </a:lnTo>
                    <a:lnTo>
                      <a:pt x="234" y="22"/>
                    </a:lnTo>
                    <a:lnTo>
                      <a:pt x="224" y="30"/>
                    </a:lnTo>
                    <a:lnTo>
                      <a:pt x="215" y="39"/>
                    </a:lnTo>
                    <a:lnTo>
                      <a:pt x="206" y="48"/>
                    </a:lnTo>
                    <a:lnTo>
                      <a:pt x="198" y="58"/>
                    </a:lnTo>
                    <a:lnTo>
                      <a:pt x="191" y="69"/>
                    </a:lnTo>
                    <a:lnTo>
                      <a:pt x="186" y="81"/>
                    </a:lnTo>
                    <a:lnTo>
                      <a:pt x="182" y="93"/>
                    </a:lnTo>
                    <a:lnTo>
                      <a:pt x="178" y="105"/>
                    </a:lnTo>
                    <a:lnTo>
                      <a:pt x="176" y="119"/>
                    </a:lnTo>
                    <a:lnTo>
                      <a:pt x="175" y="133"/>
                    </a:lnTo>
                    <a:lnTo>
                      <a:pt x="175" y="1542"/>
                    </a:lnTo>
                    <a:lnTo>
                      <a:pt x="175" y="1542"/>
                    </a:lnTo>
                    <a:lnTo>
                      <a:pt x="176" y="1553"/>
                    </a:lnTo>
                    <a:lnTo>
                      <a:pt x="177" y="1562"/>
                    </a:lnTo>
                    <a:lnTo>
                      <a:pt x="0" y="1562"/>
                    </a:lnTo>
                    <a:lnTo>
                      <a:pt x="0" y="1675"/>
                    </a:lnTo>
                    <a:lnTo>
                      <a:pt x="308" y="1675"/>
                    </a:lnTo>
                    <a:lnTo>
                      <a:pt x="954" y="1675"/>
                    </a:lnTo>
                    <a:lnTo>
                      <a:pt x="1271" y="1675"/>
                    </a:lnTo>
                    <a:lnTo>
                      <a:pt x="1271" y="1562"/>
                    </a:lnTo>
                    <a:lnTo>
                      <a:pt x="1085" y="1562"/>
                    </a:lnTo>
                    <a:lnTo>
                      <a:pt x="1085" y="1562"/>
                    </a:lnTo>
                    <a:lnTo>
                      <a:pt x="1086" y="1553"/>
                    </a:lnTo>
                    <a:lnTo>
                      <a:pt x="1086" y="1542"/>
                    </a:lnTo>
                    <a:lnTo>
                      <a:pt x="1086" y="1542"/>
                    </a:lnTo>
                    <a:close/>
                    <a:moveTo>
                      <a:pt x="530" y="1548"/>
                    </a:moveTo>
                    <a:lnTo>
                      <a:pt x="530" y="1385"/>
                    </a:lnTo>
                    <a:lnTo>
                      <a:pt x="733" y="1385"/>
                    </a:lnTo>
                    <a:lnTo>
                      <a:pt x="733" y="1548"/>
                    </a:lnTo>
                    <a:lnTo>
                      <a:pt x="530" y="1548"/>
                    </a:lnTo>
                    <a:close/>
                    <a:moveTo>
                      <a:pt x="846" y="1562"/>
                    </a:moveTo>
                    <a:lnTo>
                      <a:pt x="846" y="1329"/>
                    </a:lnTo>
                    <a:lnTo>
                      <a:pt x="846" y="1329"/>
                    </a:lnTo>
                    <a:lnTo>
                      <a:pt x="845" y="1318"/>
                    </a:lnTo>
                    <a:lnTo>
                      <a:pt x="841" y="1306"/>
                    </a:lnTo>
                    <a:lnTo>
                      <a:pt x="835" y="1297"/>
                    </a:lnTo>
                    <a:lnTo>
                      <a:pt x="829" y="1289"/>
                    </a:lnTo>
                    <a:lnTo>
                      <a:pt x="821" y="1282"/>
                    </a:lnTo>
                    <a:lnTo>
                      <a:pt x="812" y="1277"/>
                    </a:lnTo>
                    <a:lnTo>
                      <a:pt x="800" y="1273"/>
                    </a:lnTo>
                    <a:lnTo>
                      <a:pt x="789" y="1272"/>
                    </a:lnTo>
                    <a:lnTo>
                      <a:pt x="473" y="1272"/>
                    </a:lnTo>
                    <a:lnTo>
                      <a:pt x="473" y="1272"/>
                    </a:lnTo>
                    <a:lnTo>
                      <a:pt x="461" y="1273"/>
                    </a:lnTo>
                    <a:lnTo>
                      <a:pt x="451" y="1277"/>
                    </a:lnTo>
                    <a:lnTo>
                      <a:pt x="442" y="1282"/>
                    </a:lnTo>
                    <a:lnTo>
                      <a:pt x="433" y="1289"/>
                    </a:lnTo>
                    <a:lnTo>
                      <a:pt x="426" y="1297"/>
                    </a:lnTo>
                    <a:lnTo>
                      <a:pt x="421" y="1306"/>
                    </a:lnTo>
                    <a:lnTo>
                      <a:pt x="418" y="1318"/>
                    </a:lnTo>
                    <a:lnTo>
                      <a:pt x="417" y="1329"/>
                    </a:lnTo>
                    <a:lnTo>
                      <a:pt x="417" y="1562"/>
                    </a:lnTo>
                    <a:lnTo>
                      <a:pt x="308" y="1562"/>
                    </a:lnTo>
                    <a:lnTo>
                      <a:pt x="308" y="1562"/>
                    </a:lnTo>
                    <a:lnTo>
                      <a:pt x="304" y="1562"/>
                    </a:lnTo>
                    <a:lnTo>
                      <a:pt x="300" y="1561"/>
                    </a:lnTo>
                    <a:lnTo>
                      <a:pt x="297" y="1558"/>
                    </a:lnTo>
                    <a:lnTo>
                      <a:pt x="295" y="1556"/>
                    </a:lnTo>
                    <a:lnTo>
                      <a:pt x="291" y="1553"/>
                    </a:lnTo>
                    <a:lnTo>
                      <a:pt x="290" y="1549"/>
                    </a:lnTo>
                    <a:lnTo>
                      <a:pt x="289" y="1546"/>
                    </a:lnTo>
                    <a:lnTo>
                      <a:pt x="288" y="1542"/>
                    </a:lnTo>
                    <a:lnTo>
                      <a:pt x="288" y="133"/>
                    </a:lnTo>
                    <a:lnTo>
                      <a:pt x="288" y="133"/>
                    </a:lnTo>
                    <a:lnTo>
                      <a:pt x="289" y="128"/>
                    </a:lnTo>
                    <a:lnTo>
                      <a:pt x="290" y="125"/>
                    </a:lnTo>
                    <a:lnTo>
                      <a:pt x="291" y="121"/>
                    </a:lnTo>
                    <a:lnTo>
                      <a:pt x="295" y="119"/>
                    </a:lnTo>
                    <a:lnTo>
                      <a:pt x="297" y="115"/>
                    </a:lnTo>
                    <a:lnTo>
                      <a:pt x="300" y="114"/>
                    </a:lnTo>
                    <a:lnTo>
                      <a:pt x="304" y="113"/>
                    </a:lnTo>
                    <a:lnTo>
                      <a:pt x="308" y="112"/>
                    </a:lnTo>
                    <a:lnTo>
                      <a:pt x="954" y="112"/>
                    </a:lnTo>
                    <a:lnTo>
                      <a:pt x="954" y="112"/>
                    </a:lnTo>
                    <a:lnTo>
                      <a:pt x="958" y="113"/>
                    </a:lnTo>
                    <a:lnTo>
                      <a:pt x="962" y="114"/>
                    </a:lnTo>
                    <a:lnTo>
                      <a:pt x="966" y="115"/>
                    </a:lnTo>
                    <a:lnTo>
                      <a:pt x="968" y="119"/>
                    </a:lnTo>
                    <a:lnTo>
                      <a:pt x="970" y="121"/>
                    </a:lnTo>
                    <a:lnTo>
                      <a:pt x="972" y="125"/>
                    </a:lnTo>
                    <a:lnTo>
                      <a:pt x="973" y="128"/>
                    </a:lnTo>
                    <a:lnTo>
                      <a:pt x="973" y="133"/>
                    </a:lnTo>
                    <a:lnTo>
                      <a:pt x="973" y="1542"/>
                    </a:lnTo>
                    <a:lnTo>
                      <a:pt x="973" y="1542"/>
                    </a:lnTo>
                    <a:lnTo>
                      <a:pt x="973" y="1546"/>
                    </a:lnTo>
                    <a:lnTo>
                      <a:pt x="972" y="1549"/>
                    </a:lnTo>
                    <a:lnTo>
                      <a:pt x="970" y="1553"/>
                    </a:lnTo>
                    <a:lnTo>
                      <a:pt x="968" y="1556"/>
                    </a:lnTo>
                    <a:lnTo>
                      <a:pt x="966" y="1558"/>
                    </a:lnTo>
                    <a:lnTo>
                      <a:pt x="962" y="1561"/>
                    </a:lnTo>
                    <a:lnTo>
                      <a:pt x="958" y="1562"/>
                    </a:lnTo>
                    <a:lnTo>
                      <a:pt x="954" y="1562"/>
                    </a:lnTo>
                    <a:lnTo>
                      <a:pt x="846" y="1562"/>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21" name="Rectangle 31">
                <a:extLst>
                  <a:ext uri="{FF2B5EF4-FFF2-40B4-BE49-F238E27FC236}">
                    <a16:creationId xmlns:a16="http://schemas.microsoft.com/office/drawing/2014/main" id="{4197B363-8342-BC44-B82B-D478B78368F6}"/>
                  </a:ext>
                </a:extLst>
              </p:cNvPr>
              <p:cNvSpPr>
                <a:spLocks noChangeArrowheads="1"/>
              </p:cNvSpPr>
              <p:nvPr/>
            </p:nvSpPr>
            <p:spPr bwMode="auto">
              <a:xfrm>
                <a:off x="-5243513" y="-1346200"/>
                <a:ext cx="104775" cy="104775"/>
              </a:xfrm>
              <a:prstGeom prst="rect">
                <a:avLst/>
              </a:pr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22" name="Rectangle 32">
                <a:extLst>
                  <a:ext uri="{FF2B5EF4-FFF2-40B4-BE49-F238E27FC236}">
                    <a16:creationId xmlns:a16="http://schemas.microsoft.com/office/drawing/2014/main" id="{633E8271-38C1-6247-92D8-C27C857A137B}"/>
                  </a:ext>
                </a:extLst>
              </p:cNvPr>
              <p:cNvSpPr>
                <a:spLocks noChangeArrowheads="1"/>
              </p:cNvSpPr>
              <p:nvPr/>
            </p:nvSpPr>
            <p:spPr bwMode="auto">
              <a:xfrm>
                <a:off x="-5040313" y="-1346200"/>
                <a:ext cx="104775" cy="104775"/>
              </a:xfrm>
              <a:prstGeom prst="rect">
                <a:avLst/>
              </a:pr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23" name="Rectangle 33">
                <a:extLst>
                  <a:ext uri="{FF2B5EF4-FFF2-40B4-BE49-F238E27FC236}">
                    <a16:creationId xmlns:a16="http://schemas.microsoft.com/office/drawing/2014/main" id="{AF9CDA51-1C4C-A740-9FA7-B40CAEA570F7}"/>
                  </a:ext>
                </a:extLst>
              </p:cNvPr>
              <p:cNvSpPr>
                <a:spLocks noChangeArrowheads="1"/>
              </p:cNvSpPr>
              <p:nvPr/>
            </p:nvSpPr>
            <p:spPr bwMode="auto">
              <a:xfrm>
                <a:off x="-5243513" y="-1120775"/>
                <a:ext cx="104775" cy="104775"/>
              </a:xfrm>
              <a:prstGeom prst="rect">
                <a:avLst/>
              </a:pr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24" name="Rectangle 34">
                <a:extLst>
                  <a:ext uri="{FF2B5EF4-FFF2-40B4-BE49-F238E27FC236}">
                    <a16:creationId xmlns:a16="http://schemas.microsoft.com/office/drawing/2014/main" id="{F815C8A6-82AF-3944-82F3-3229CB25B35E}"/>
                  </a:ext>
                </a:extLst>
              </p:cNvPr>
              <p:cNvSpPr>
                <a:spLocks noChangeArrowheads="1"/>
              </p:cNvSpPr>
              <p:nvPr/>
            </p:nvSpPr>
            <p:spPr bwMode="auto">
              <a:xfrm>
                <a:off x="-5040313" y="-1120775"/>
                <a:ext cx="104775" cy="104775"/>
              </a:xfrm>
              <a:prstGeom prst="rect">
                <a:avLst/>
              </a:pr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25" name="Rectangle 35">
                <a:extLst>
                  <a:ext uri="{FF2B5EF4-FFF2-40B4-BE49-F238E27FC236}">
                    <a16:creationId xmlns:a16="http://schemas.microsoft.com/office/drawing/2014/main" id="{1884471F-F4AB-BE4E-AB8A-B0828700237C}"/>
                  </a:ext>
                </a:extLst>
              </p:cNvPr>
              <p:cNvSpPr>
                <a:spLocks noChangeArrowheads="1"/>
              </p:cNvSpPr>
              <p:nvPr/>
            </p:nvSpPr>
            <p:spPr bwMode="auto">
              <a:xfrm>
                <a:off x="-5243513" y="-889000"/>
                <a:ext cx="104775" cy="104775"/>
              </a:xfrm>
              <a:prstGeom prst="rect">
                <a:avLst/>
              </a:pr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26" name="Rectangle 36">
                <a:extLst>
                  <a:ext uri="{FF2B5EF4-FFF2-40B4-BE49-F238E27FC236}">
                    <a16:creationId xmlns:a16="http://schemas.microsoft.com/office/drawing/2014/main" id="{A88A200B-5B7B-F24E-9096-02CF8783DAE9}"/>
                  </a:ext>
                </a:extLst>
              </p:cNvPr>
              <p:cNvSpPr>
                <a:spLocks noChangeArrowheads="1"/>
              </p:cNvSpPr>
              <p:nvPr/>
            </p:nvSpPr>
            <p:spPr bwMode="auto">
              <a:xfrm>
                <a:off x="-5040313" y="-889000"/>
                <a:ext cx="104775" cy="104775"/>
              </a:xfrm>
              <a:prstGeom prst="rect">
                <a:avLst/>
              </a:pr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grpSp>
      </p:grpSp>
      <p:sp>
        <p:nvSpPr>
          <p:cNvPr id="23" name="TextBox 22">
            <a:extLst>
              <a:ext uri="{FF2B5EF4-FFF2-40B4-BE49-F238E27FC236}">
                <a16:creationId xmlns:a16="http://schemas.microsoft.com/office/drawing/2014/main" id="{60927249-B3A1-3345-87A4-ADB8A25FA8F9}"/>
              </a:ext>
            </a:extLst>
          </p:cNvPr>
          <p:cNvSpPr txBox="1"/>
          <p:nvPr/>
        </p:nvSpPr>
        <p:spPr>
          <a:xfrm>
            <a:off x="-876693" y="4581427"/>
            <a:ext cx="65" cy="246221"/>
          </a:xfrm>
          <a:prstGeom prst="rect">
            <a:avLst/>
          </a:prstGeom>
          <a:noFill/>
        </p:spPr>
        <p:txBody>
          <a:bodyPr wrap="none" lIns="0" tIns="0" rIns="0" bIns="0" rtlCol="0">
            <a:spAutoFit/>
          </a:bodyPr>
          <a:lstStyle/>
          <a:p>
            <a:endParaRPr lang="en-US" sz="1600" dirty="0"/>
          </a:p>
        </p:txBody>
      </p:sp>
      <p:grpSp>
        <p:nvGrpSpPr>
          <p:cNvPr id="129" name="Group 128">
            <a:extLst>
              <a:ext uri="{FF2B5EF4-FFF2-40B4-BE49-F238E27FC236}">
                <a16:creationId xmlns:a16="http://schemas.microsoft.com/office/drawing/2014/main" id="{E063E983-D044-5046-9398-39C38DE9C9F3}"/>
              </a:ext>
            </a:extLst>
          </p:cNvPr>
          <p:cNvGrpSpPr/>
          <p:nvPr/>
        </p:nvGrpSpPr>
        <p:grpSpPr>
          <a:xfrm>
            <a:off x="2848284" y="4581427"/>
            <a:ext cx="480201" cy="478880"/>
            <a:chOff x="2865437" y="10147301"/>
            <a:chExt cx="1154113" cy="1150938"/>
          </a:xfrm>
          <a:solidFill>
            <a:schemeClr val="accent2"/>
          </a:solidFill>
        </p:grpSpPr>
        <p:sp>
          <p:nvSpPr>
            <p:cNvPr id="130" name="Freeform 198">
              <a:extLst>
                <a:ext uri="{FF2B5EF4-FFF2-40B4-BE49-F238E27FC236}">
                  <a16:creationId xmlns:a16="http://schemas.microsoft.com/office/drawing/2014/main" id="{A49F9DEF-9474-5D40-9868-50042720E1F4}"/>
                </a:ext>
              </a:extLst>
            </p:cNvPr>
            <p:cNvSpPr>
              <a:spLocks noEditPoints="1"/>
            </p:cNvSpPr>
            <p:nvPr/>
          </p:nvSpPr>
          <p:spPr bwMode="auto">
            <a:xfrm>
              <a:off x="3727450" y="10893426"/>
              <a:ext cx="201613" cy="201613"/>
            </a:xfrm>
            <a:custGeom>
              <a:avLst/>
              <a:gdLst>
                <a:gd name="T0" fmla="*/ 64 w 127"/>
                <a:gd name="T1" fmla="*/ 127 h 127"/>
                <a:gd name="T2" fmla="*/ 88 w 127"/>
                <a:gd name="T3" fmla="*/ 122 h 127"/>
                <a:gd name="T4" fmla="*/ 109 w 127"/>
                <a:gd name="T5" fmla="*/ 109 h 127"/>
                <a:gd name="T6" fmla="*/ 122 w 127"/>
                <a:gd name="T7" fmla="*/ 88 h 127"/>
                <a:gd name="T8" fmla="*/ 127 w 127"/>
                <a:gd name="T9" fmla="*/ 64 h 127"/>
                <a:gd name="T10" fmla="*/ 126 w 127"/>
                <a:gd name="T11" fmla="*/ 50 h 127"/>
                <a:gd name="T12" fmla="*/ 116 w 127"/>
                <a:gd name="T13" fmla="*/ 28 h 127"/>
                <a:gd name="T14" fmla="*/ 99 w 127"/>
                <a:gd name="T15" fmla="*/ 11 h 127"/>
                <a:gd name="T16" fmla="*/ 77 w 127"/>
                <a:gd name="T17" fmla="*/ 2 h 127"/>
                <a:gd name="T18" fmla="*/ 64 w 127"/>
                <a:gd name="T19" fmla="*/ 0 h 127"/>
                <a:gd name="T20" fmla="*/ 39 w 127"/>
                <a:gd name="T21" fmla="*/ 5 h 127"/>
                <a:gd name="T22" fmla="*/ 19 w 127"/>
                <a:gd name="T23" fmla="*/ 18 h 127"/>
                <a:gd name="T24" fmla="*/ 5 w 127"/>
                <a:gd name="T25" fmla="*/ 39 h 127"/>
                <a:gd name="T26" fmla="*/ 0 w 127"/>
                <a:gd name="T27" fmla="*/ 64 h 127"/>
                <a:gd name="T28" fmla="*/ 2 w 127"/>
                <a:gd name="T29" fmla="*/ 77 h 127"/>
                <a:gd name="T30" fmla="*/ 11 w 127"/>
                <a:gd name="T31" fmla="*/ 99 h 127"/>
                <a:gd name="T32" fmla="*/ 28 w 127"/>
                <a:gd name="T33" fmla="*/ 116 h 127"/>
                <a:gd name="T34" fmla="*/ 50 w 127"/>
                <a:gd name="T35" fmla="*/ 126 h 127"/>
                <a:gd name="T36" fmla="*/ 64 w 127"/>
                <a:gd name="T37" fmla="*/ 127 h 127"/>
                <a:gd name="T38" fmla="*/ 34 w 127"/>
                <a:gd name="T39" fmla="*/ 64 h 127"/>
                <a:gd name="T40" fmla="*/ 35 w 127"/>
                <a:gd name="T41" fmla="*/ 52 h 127"/>
                <a:gd name="T42" fmla="*/ 52 w 127"/>
                <a:gd name="T43" fmla="*/ 35 h 127"/>
                <a:gd name="T44" fmla="*/ 64 w 127"/>
                <a:gd name="T45" fmla="*/ 34 h 127"/>
                <a:gd name="T46" fmla="*/ 69 w 127"/>
                <a:gd name="T47" fmla="*/ 34 h 127"/>
                <a:gd name="T48" fmla="*/ 84 w 127"/>
                <a:gd name="T49" fmla="*/ 43 h 127"/>
                <a:gd name="T50" fmla="*/ 92 w 127"/>
                <a:gd name="T51" fmla="*/ 58 h 127"/>
                <a:gd name="T52" fmla="*/ 94 w 127"/>
                <a:gd name="T53" fmla="*/ 64 h 127"/>
                <a:gd name="T54" fmla="*/ 92 w 127"/>
                <a:gd name="T55" fmla="*/ 75 h 127"/>
                <a:gd name="T56" fmla="*/ 75 w 127"/>
                <a:gd name="T57" fmla="*/ 92 h 127"/>
                <a:gd name="T58" fmla="*/ 64 w 127"/>
                <a:gd name="T59" fmla="*/ 94 h 127"/>
                <a:gd name="T60" fmla="*/ 58 w 127"/>
                <a:gd name="T61" fmla="*/ 94 h 127"/>
                <a:gd name="T62" fmla="*/ 41 w 127"/>
                <a:gd name="T63" fmla="*/ 84 h 127"/>
                <a:gd name="T64" fmla="*/ 34 w 127"/>
                <a:gd name="T65" fmla="*/ 69 h 127"/>
                <a:gd name="T66" fmla="*/ 34 w 127"/>
                <a:gd name="T67" fmla="*/ 6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27">
                  <a:moveTo>
                    <a:pt x="64" y="127"/>
                  </a:moveTo>
                  <a:lnTo>
                    <a:pt x="64" y="127"/>
                  </a:lnTo>
                  <a:lnTo>
                    <a:pt x="77" y="126"/>
                  </a:lnTo>
                  <a:lnTo>
                    <a:pt x="88" y="122"/>
                  </a:lnTo>
                  <a:lnTo>
                    <a:pt x="99" y="116"/>
                  </a:lnTo>
                  <a:lnTo>
                    <a:pt x="109" y="109"/>
                  </a:lnTo>
                  <a:lnTo>
                    <a:pt x="116" y="99"/>
                  </a:lnTo>
                  <a:lnTo>
                    <a:pt x="122" y="88"/>
                  </a:lnTo>
                  <a:lnTo>
                    <a:pt x="126" y="77"/>
                  </a:lnTo>
                  <a:lnTo>
                    <a:pt x="127" y="64"/>
                  </a:lnTo>
                  <a:lnTo>
                    <a:pt x="127" y="64"/>
                  </a:lnTo>
                  <a:lnTo>
                    <a:pt x="126" y="50"/>
                  </a:lnTo>
                  <a:lnTo>
                    <a:pt x="122" y="39"/>
                  </a:lnTo>
                  <a:lnTo>
                    <a:pt x="116" y="28"/>
                  </a:lnTo>
                  <a:lnTo>
                    <a:pt x="109" y="18"/>
                  </a:lnTo>
                  <a:lnTo>
                    <a:pt x="99" y="11"/>
                  </a:lnTo>
                  <a:lnTo>
                    <a:pt x="88" y="5"/>
                  </a:lnTo>
                  <a:lnTo>
                    <a:pt x="77" y="2"/>
                  </a:lnTo>
                  <a:lnTo>
                    <a:pt x="64" y="0"/>
                  </a:lnTo>
                  <a:lnTo>
                    <a:pt x="64" y="0"/>
                  </a:lnTo>
                  <a:lnTo>
                    <a:pt x="50" y="2"/>
                  </a:lnTo>
                  <a:lnTo>
                    <a:pt x="39" y="5"/>
                  </a:lnTo>
                  <a:lnTo>
                    <a:pt x="28" y="11"/>
                  </a:lnTo>
                  <a:lnTo>
                    <a:pt x="19" y="18"/>
                  </a:lnTo>
                  <a:lnTo>
                    <a:pt x="11" y="28"/>
                  </a:lnTo>
                  <a:lnTo>
                    <a:pt x="5" y="39"/>
                  </a:lnTo>
                  <a:lnTo>
                    <a:pt x="2" y="50"/>
                  </a:lnTo>
                  <a:lnTo>
                    <a:pt x="0" y="64"/>
                  </a:lnTo>
                  <a:lnTo>
                    <a:pt x="0" y="64"/>
                  </a:lnTo>
                  <a:lnTo>
                    <a:pt x="2" y="77"/>
                  </a:lnTo>
                  <a:lnTo>
                    <a:pt x="5" y="88"/>
                  </a:lnTo>
                  <a:lnTo>
                    <a:pt x="11" y="99"/>
                  </a:lnTo>
                  <a:lnTo>
                    <a:pt x="19" y="109"/>
                  </a:lnTo>
                  <a:lnTo>
                    <a:pt x="28" y="116"/>
                  </a:lnTo>
                  <a:lnTo>
                    <a:pt x="39" y="122"/>
                  </a:lnTo>
                  <a:lnTo>
                    <a:pt x="50" y="126"/>
                  </a:lnTo>
                  <a:lnTo>
                    <a:pt x="64" y="127"/>
                  </a:lnTo>
                  <a:lnTo>
                    <a:pt x="64" y="127"/>
                  </a:lnTo>
                  <a:close/>
                  <a:moveTo>
                    <a:pt x="34" y="64"/>
                  </a:moveTo>
                  <a:lnTo>
                    <a:pt x="34" y="64"/>
                  </a:lnTo>
                  <a:lnTo>
                    <a:pt x="34" y="58"/>
                  </a:lnTo>
                  <a:lnTo>
                    <a:pt x="35" y="52"/>
                  </a:lnTo>
                  <a:lnTo>
                    <a:pt x="41" y="43"/>
                  </a:lnTo>
                  <a:lnTo>
                    <a:pt x="52" y="35"/>
                  </a:lnTo>
                  <a:lnTo>
                    <a:pt x="58" y="34"/>
                  </a:lnTo>
                  <a:lnTo>
                    <a:pt x="64" y="34"/>
                  </a:lnTo>
                  <a:lnTo>
                    <a:pt x="64" y="34"/>
                  </a:lnTo>
                  <a:lnTo>
                    <a:pt x="69" y="34"/>
                  </a:lnTo>
                  <a:lnTo>
                    <a:pt x="75" y="35"/>
                  </a:lnTo>
                  <a:lnTo>
                    <a:pt x="84" y="43"/>
                  </a:lnTo>
                  <a:lnTo>
                    <a:pt x="92" y="52"/>
                  </a:lnTo>
                  <a:lnTo>
                    <a:pt x="92" y="58"/>
                  </a:lnTo>
                  <a:lnTo>
                    <a:pt x="94" y="64"/>
                  </a:lnTo>
                  <a:lnTo>
                    <a:pt x="94" y="64"/>
                  </a:lnTo>
                  <a:lnTo>
                    <a:pt x="92" y="69"/>
                  </a:lnTo>
                  <a:lnTo>
                    <a:pt x="92" y="75"/>
                  </a:lnTo>
                  <a:lnTo>
                    <a:pt x="84" y="84"/>
                  </a:lnTo>
                  <a:lnTo>
                    <a:pt x="75" y="92"/>
                  </a:lnTo>
                  <a:lnTo>
                    <a:pt x="69" y="94"/>
                  </a:lnTo>
                  <a:lnTo>
                    <a:pt x="64" y="94"/>
                  </a:lnTo>
                  <a:lnTo>
                    <a:pt x="64" y="94"/>
                  </a:lnTo>
                  <a:lnTo>
                    <a:pt x="58" y="94"/>
                  </a:lnTo>
                  <a:lnTo>
                    <a:pt x="52" y="92"/>
                  </a:lnTo>
                  <a:lnTo>
                    <a:pt x="41" y="84"/>
                  </a:lnTo>
                  <a:lnTo>
                    <a:pt x="35" y="75"/>
                  </a:lnTo>
                  <a:lnTo>
                    <a:pt x="34" y="69"/>
                  </a:lnTo>
                  <a:lnTo>
                    <a:pt x="34" y="64"/>
                  </a:lnTo>
                  <a:lnTo>
                    <a:pt x="34" y="64"/>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31" name="Freeform 199">
              <a:extLst>
                <a:ext uri="{FF2B5EF4-FFF2-40B4-BE49-F238E27FC236}">
                  <a16:creationId xmlns:a16="http://schemas.microsoft.com/office/drawing/2014/main" id="{CA39EC15-584F-9845-9993-7622E4D1D432}"/>
                </a:ext>
              </a:extLst>
            </p:cNvPr>
            <p:cNvSpPr>
              <a:spLocks/>
            </p:cNvSpPr>
            <p:nvPr/>
          </p:nvSpPr>
          <p:spPr bwMode="auto">
            <a:xfrm>
              <a:off x="3667125" y="11090276"/>
              <a:ext cx="352425" cy="207963"/>
            </a:xfrm>
            <a:custGeom>
              <a:avLst/>
              <a:gdLst>
                <a:gd name="T0" fmla="*/ 149 w 222"/>
                <a:gd name="T1" fmla="*/ 2 h 131"/>
                <a:gd name="T2" fmla="*/ 143 w 222"/>
                <a:gd name="T3" fmla="*/ 0 h 131"/>
                <a:gd name="T4" fmla="*/ 134 w 222"/>
                <a:gd name="T5" fmla="*/ 3 h 131"/>
                <a:gd name="T6" fmla="*/ 102 w 222"/>
                <a:gd name="T7" fmla="*/ 45 h 131"/>
                <a:gd name="T8" fmla="*/ 73 w 222"/>
                <a:gd name="T9" fmla="*/ 7 h 131"/>
                <a:gd name="T10" fmla="*/ 64 w 222"/>
                <a:gd name="T11" fmla="*/ 2 h 131"/>
                <a:gd name="T12" fmla="*/ 53 w 222"/>
                <a:gd name="T13" fmla="*/ 2 h 131"/>
                <a:gd name="T14" fmla="*/ 11 w 222"/>
                <a:gd name="T15" fmla="*/ 18 h 131"/>
                <a:gd name="T16" fmla="*/ 2 w 222"/>
                <a:gd name="T17" fmla="*/ 28 h 131"/>
                <a:gd name="T18" fmla="*/ 0 w 222"/>
                <a:gd name="T19" fmla="*/ 33 h 131"/>
                <a:gd name="T20" fmla="*/ 2 w 222"/>
                <a:gd name="T21" fmla="*/ 41 h 131"/>
                <a:gd name="T22" fmla="*/ 10 w 222"/>
                <a:gd name="T23" fmla="*/ 50 h 131"/>
                <a:gd name="T24" fmla="*/ 17 w 222"/>
                <a:gd name="T25" fmla="*/ 50 h 131"/>
                <a:gd name="T26" fmla="*/ 55 w 222"/>
                <a:gd name="T27" fmla="*/ 37 h 131"/>
                <a:gd name="T28" fmla="*/ 88 w 222"/>
                <a:gd name="T29" fmla="*/ 82 h 131"/>
                <a:gd name="T30" fmla="*/ 102 w 222"/>
                <a:gd name="T31" fmla="*/ 90 h 131"/>
                <a:gd name="T32" fmla="*/ 109 w 222"/>
                <a:gd name="T33" fmla="*/ 88 h 131"/>
                <a:gd name="T34" fmla="*/ 149 w 222"/>
                <a:gd name="T35" fmla="*/ 37 h 131"/>
                <a:gd name="T36" fmla="*/ 179 w 222"/>
                <a:gd name="T37" fmla="*/ 50 h 131"/>
                <a:gd name="T38" fmla="*/ 186 w 222"/>
                <a:gd name="T39" fmla="*/ 54 h 131"/>
                <a:gd name="T40" fmla="*/ 188 w 222"/>
                <a:gd name="T41" fmla="*/ 64 h 131"/>
                <a:gd name="T42" fmla="*/ 17 w 222"/>
                <a:gd name="T43" fmla="*/ 97 h 131"/>
                <a:gd name="T44" fmla="*/ 10 w 222"/>
                <a:gd name="T45" fmla="*/ 99 h 131"/>
                <a:gd name="T46" fmla="*/ 2 w 222"/>
                <a:gd name="T47" fmla="*/ 109 h 131"/>
                <a:gd name="T48" fmla="*/ 0 w 222"/>
                <a:gd name="T49" fmla="*/ 114 h 131"/>
                <a:gd name="T50" fmla="*/ 6 w 222"/>
                <a:gd name="T51" fmla="*/ 127 h 131"/>
                <a:gd name="T52" fmla="*/ 17 w 222"/>
                <a:gd name="T53" fmla="*/ 131 h 131"/>
                <a:gd name="T54" fmla="*/ 205 w 222"/>
                <a:gd name="T55" fmla="*/ 131 h 131"/>
                <a:gd name="T56" fmla="*/ 216 w 222"/>
                <a:gd name="T57" fmla="*/ 127 h 131"/>
                <a:gd name="T58" fmla="*/ 222 w 222"/>
                <a:gd name="T59" fmla="*/ 114 h 131"/>
                <a:gd name="T60" fmla="*/ 222 w 222"/>
                <a:gd name="T61" fmla="*/ 64 h 131"/>
                <a:gd name="T62" fmla="*/ 214 w 222"/>
                <a:gd name="T63" fmla="*/ 35 h 131"/>
                <a:gd name="T64" fmla="*/ 192 w 222"/>
                <a:gd name="T65" fmla="*/ 1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2" h="131">
                  <a:moveTo>
                    <a:pt x="192" y="18"/>
                  </a:moveTo>
                  <a:lnTo>
                    <a:pt x="149" y="2"/>
                  </a:lnTo>
                  <a:lnTo>
                    <a:pt x="149" y="2"/>
                  </a:lnTo>
                  <a:lnTo>
                    <a:pt x="143" y="0"/>
                  </a:lnTo>
                  <a:lnTo>
                    <a:pt x="137" y="2"/>
                  </a:lnTo>
                  <a:lnTo>
                    <a:pt x="134" y="3"/>
                  </a:lnTo>
                  <a:lnTo>
                    <a:pt x="130" y="7"/>
                  </a:lnTo>
                  <a:lnTo>
                    <a:pt x="102" y="45"/>
                  </a:lnTo>
                  <a:lnTo>
                    <a:pt x="73" y="7"/>
                  </a:lnTo>
                  <a:lnTo>
                    <a:pt x="73" y="7"/>
                  </a:lnTo>
                  <a:lnTo>
                    <a:pt x="70" y="3"/>
                  </a:lnTo>
                  <a:lnTo>
                    <a:pt x="64" y="2"/>
                  </a:lnTo>
                  <a:lnTo>
                    <a:pt x="58" y="0"/>
                  </a:lnTo>
                  <a:lnTo>
                    <a:pt x="53" y="2"/>
                  </a:lnTo>
                  <a:lnTo>
                    <a:pt x="11" y="18"/>
                  </a:lnTo>
                  <a:lnTo>
                    <a:pt x="11" y="18"/>
                  </a:lnTo>
                  <a:lnTo>
                    <a:pt x="6" y="22"/>
                  </a:lnTo>
                  <a:lnTo>
                    <a:pt x="2" y="28"/>
                  </a:lnTo>
                  <a:lnTo>
                    <a:pt x="2" y="28"/>
                  </a:lnTo>
                  <a:lnTo>
                    <a:pt x="0" y="33"/>
                  </a:lnTo>
                  <a:lnTo>
                    <a:pt x="2" y="41"/>
                  </a:lnTo>
                  <a:lnTo>
                    <a:pt x="2" y="41"/>
                  </a:lnTo>
                  <a:lnTo>
                    <a:pt x="4" y="47"/>
                  </a:lnTo>
                  <a:lnTo>
                    <a:pt x="10" y="50"/>
                  </a:lnTo>
                  <a:lnTo>
                    <a:pt x="10" y="50"/>
                  </a:lnTo>
                  <a:lnTo>
                    <a:pt x="17" y="50"/>
                  </a:lnTo>
                  <a:lnTo>
                    <a:pt x="23" y="50"/>
                  </a:lnTo>
                  <a:lnTo>
                    <a:pt x="55" y="37"/>
                  </a:lnTo>
                  <a:lnTo>
                    <a:pt x="88" y="82"/>
                  </a:lnTo>
                  <a:lnTo>
                    <a:pt x="88" y="82"/>
                  </a:lnTo>
                  <a:lnTo>
                    <a:pt x="94" y="88"/>
                  </a:lnTo>
                  <a:lnTo>
                    <a:pt x="102" y="90"/>
                  </a:lnTo>
                  <a:lnTo>
                    <a:pt x="102" y="90"/>
                  </a:lnTo>
                  <a:lnTo>
                    <a:pt x="109" y="88"/>
                  </a:lnTo>
                  <a:lnTo>
                    <a:pt x="115" y="82"/>
                  </a:lnTo>
                  <a:lnTo>
                    <a:pt x="149" y="37"/>
                  </a:lnTo>
                  <a:lnTo>
                    <a:pt x="179" y="50"/>
                  </a:lnTo>
                  <a:lnTo>
                    <a:pt x="179" y="50"/>
                  </a:lnTo>
                  <a:lnTo>
                    <a:pt x="182" y="52"/>
                  </a:lnTo>
                  <a:lnTo>
                    <a:pt x="186" y="54"/>
                  </a:lnTo>
                  <a:lnTo>
                    <a:pt x="188" y="58"/>
                  </a:lnTo>
                  <a:lnTo>
                    <a:pt x="188" y="64"/>
                  </a:lnTo>
                  <a:lnTo>
                    <a:pt x="188" y="97"/>
                  </a:lnTo>
                  <a:lnTo>
                    <a:pt x="17" y="97"/>
                  </a:lnTo>
                  <a:lnTo>
                    <a:pt x="17" y="97"/>
                  </a:lnTo>
                  <a:lnTo>
                    <a:pt x="10" y="99"/>
                  </a:lnTo>
                  <a:lnTo>
                    <a:pt x="6" y="103"/>
                  </a:lnTo>
                  <a:lnTo>
                    <a:pt x="2" y="109"/>
                  </a:lnTo>
                  <a:lnTo>
                    <a:pt x="0" y="114"/>
                  </a:lnTo>
                  <a:lnTo>
                    <a:pt x="0" y="114"/>
                  </a:lnTo>
                  <a:lnTo>
                    <a:pt x="2" y="122"/>
                  </a:lnTo>
                  <a:lnTo>
                    <a:pt x="6" y="127"/>
                  </a:lnTo>
                  <a:lnTo>
                    <a:pt x="10" y="129"/>
                  </a:lnTo>
                  <a:lnTo>
                    <a:pt x="17" y="131"/>
                  </a:lnTo>
                  <a:lnTo>
                    <a:pt x="205" y="131"/>
                  </a:lnTo>
                  <a:lnTo>
                    <a:pt x="205" y="131"/>
                  </a:lnTo>
                  <a:lnTo>
                    <a:pt x="212" y="129"/>
                  </a:lnTo>
                  <a:lnTo>
                    <a:pt x="216" y="127"/>
                  </a:lnTo>
                  <a:lnTo>
                    <a:pt x="220" y="122"/>
                  </a:lnTo>
                  <a:lnTo>
                    <a:pt x="222" y="114"/>
                  </a:lnTo>
                  <a:lnTo>
                    <a:pt x="222" y="64"/>
                  </a:lnTo>
                  <a:lnTo>
                    <a:pt x="222" y="64"/>
                  </a:lnTo>
                  <a:lnTo>
                    <a:pt x="220" y="49"/>
                  </a:lnTo>
                  <a:lnTo>
                    <a:pt x="214" y="35"/>
                  </a:lnTo>
                  <a:lnTo>
                    <a:pt x="205" y="26"/>
                  </a:lnTo>
                  <a:lnTo>
                    <a:pt x="192" y="18"/>
                  </a:lnTo>
                  <a:lnTo>
                    <a:pt x="192" y="18"/>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32" name="Freeform 200">
              <a:extLst>
                <a:ext uri="{FF2B5EF4-FFF2-40B4-BE49-F238E27FC236}">
                  <a16:creationId xmlns:a16="http://schemas.microsoft.com/office/drawing/2014/main" id="{96E505A2-16A8-BC48-BC16-A7484C0B9E56}"/>
                </a:ext>
              </a:extLst>
            </p:cNvPr>
            <p:cNvSpPr>
              <a:spLocks noEditPoints="1"/>
            </p:cNvSpPr>
            <p:nvPr/>
          </p:nvSpPr>
          <p:spPr bwMode="auto">
            <a:xfrm>
              <a:off x="2957512" y="10893426"/>
              <a:ext cx="200025" cy="201613"/>
            </a:xfrm>
            <a:custGeom>
              <a:avLst/>
              <a:gdLst>
                <a:gd name="T0" fmla="*/ 64 w 126"/>
                <a:gd name="T1" fmla="*/ 127 h 127"/>
                <a:gd name="T2" fmla="*/ 88 w 126"/>
                <a:gd name="T3" fmla="*/ 122 h 127"/>
                <a:gd name="T4" fmla="*/ 107 w 126"/>
                <a:gd name="T5" fmla="*/ 109 h 127"/>
                <a:gd name="T6" fmla="*/ 122 w 126"/>
                <a:gd name="T7" fmla="*/ 88 h 127"/>
                <a:gd name="T8" fmla="*/ 126 w 126"/>
                <a:gd name="T9" fmla="*/ 64 h 127"/>
                <a:gd name="T10" fmla="*/ 126 w 126"/>
                <a:gd name="T11" fmla="*/ 50 h 127"/>
                <a:gd name="T12" fmla="*/ 117 w 126"/>
                <a:gd name="T13" fmla="*/ 28 h 127"/>
                <a:gd name="T14" fmla="*/ 98 w 126"/>
                <a:gd name="T15" fmla="*/ 11 h 127"/>
                <a:gd name="T16" fmla="*/ 75 w 126"/>
                <a:gd name="T17" fmla="*/ 2 h 127"/>
                <a:gd name="T18" fmla="*/ 64 w 126"/>
                <a:gd name="T19" fmla="*/ 0 h 127"/>
                <a:gd name="T20" fmla="*/ 38 w 126"/>
                <a:gd name="T21" fmla="*/ 5 h 127"/>
                <a:gd name="T22" fmla="*/ 19 w 126"/>
                <a:gd name="T23" fmla="*/ 18 h 127"/>
                <a:gd name="T24" fmla="*/ 4 w 126"/>
                <a:gd name="T25" fmla="*/ 39 h 127"/>
                <a:gd name="T26" fmla="*/ 0 w 126"/>
                <a:gd name="T27" fmla="*/ 64 h 127"/>
                <a:gd name="T28" fmla="*/ 0 w 126"/>
                <a:gd name="T29" fmla="*/ 77 h 127"/>
                <a:gd name="T30" fmla="*/ 11 w 126"/>
                <a:gd name="T31" fmla="*/ 99 h 127"/>
                <a:gd name="T32" fmla="*/ 28 w 126"/>
                <a:gd name="T33" fmla="*/ 116 h 127"/>
                <a:gd name="T34" fmla="*/ 51 w 126"/>
                <a:gd name="T35" fmla="*/ 126 h 127"/>
                <a:gd name="T36" fmla="*/ 64 w 126"/>
                <a:gd name="T37" fmla="*/ 127 h 127"/>
                <a:gd name="T38" fmla="*/ 32 w 126"/>
                <a:gd name="T39" fmla="*/ 64 h 127"/>
                <a:gd name="T40" fmla="*/ 36 w 126"/>
                <a:gd name="T41" fmla="*/ 52 h 127"/>
                <a:gd name="T42" fmla="*/ 51 w 126"/>
                <a:gd name="T43" fmla="*/ 35 h 127"/>
                <a:gd name="T44" fmla="*/ 64 w 126"/>
                <a:gd name="T45" fmla="*/ 34 h 127"/>
                <a:gd name="T46" fmla="*/ 70 w 126"/>
                <a:gd name="T47" fmla="*/ 34 h 127"/>
                <a:gd name="T48" fmla="*/ 85 w 126"/>
                <a:gd name="T49" fmla="*/ 43 h 127"/>
                <a:gd name="T50" fmla="*/ 92 w 126"/>
                <a:gd name="T51" fmla="*/ 58 h 127"/>
                <a:gd name="T52" fmla="*/ 94 w 126"/>
                <a:gd name="T53" fmla="*/ 64 h 127"/>
                <a:gd name="T54" fmla="*/ 90 w 126"/>
                <a:gd name="T55" fmla="*/ 75 h 127"/>
                <a:gd name="T56" fmla="*/ 75 w 126"/>
                <a:gd name="T57" fmla="*/ 92 h 127"/>
                <a:gd name="T58" fmla="*/ 64 w 126"/>
                <a:gd name="T59" fmla="*/ 94 h 127"/>
                <a:gd name="T60" fmla="*/ 57 w 126"/>
                <a:gd name="T61" fmla="*/ 94 h 127"/>
                <a:gd name="T62" fmla="*/ 42 w 126"/>
                <a:gd name="T63" fmla="*/ 84 h 127"/>
                <a:gd name="T64" fmla="*/ 34 w 126"/>
                <a:gd name="T65" fmla="*/ 69 h 127"/>
                <a:gd name="T66" fmla="*/ 32 w 126"/>
                <a:gd name="T67" fmla="*/ 6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6" h="127">
                  <a:moveTo>
                    <a:pt x="64" y="127"/>
                  </a:moveTo>
                  <a:lnTo>
                    <a:pt x="64" y="127"/>
                  </a:lnTo>
                  <a:lnTo>
                    <a:pt x="75" y="126"/>
                  </a:lnTo>
                  <a:lnTo>
                    <a:pt x="88" y="122"/>
                  </a:lnTo>
                  <a:lnTo>
                    <a:pt x="98" y="116"/>
                  </a:lnTo>
                  <a:lnTo>
                    <a:pt x="107" y="109"/>
                  </a:lnTo>
                  <a:lnTo>
                    <a:pt x="117" y="99"/>
                  </a:lnTo>
                  <a:lnTo>
                    <a:pt x="122" y="88"/>
                  </a:lnTo>
                  <a:lnTo>
                    <a:pt x="126" y="77"/>
                  </a:lnTo>
                  <a:lnTo>
                    <a:pt x="126" y="64"/>
                  </a:lnTo>
                  <a:lnTo>
                    <a:pt x="126" y="64"/>
                  </a:lnTo>
                  <a:lnTo>
                    <a:pt x="126" y="50"/>
                  </a:lnTo>
                  <a:lnTo>
                    <a:pt x="122" y="39"/>
                  </a:lnTo>
                  <a:lnTo>
                    <a:pt x="117" y="28"/>
                  </a:lnTo>
                  <a:lnTo>
                    <a:pt x="107" y="18"/>
                  </a:lnTo>
                  <a:lnTo>
                    <a:pt x="98" y="11"/>
                  </a:lnTo>
                  <a:lnTo>
                    <a:pt x="88" y="5"/>
                  </a:lnTo>
                  <a:lnTo>
                    <a:pt x="75" y="2"/>
                  </a:lnTo>
                  <a:lnTo>
                    <a:pt x="64" y="0"/>
                  </a:lnTo>
                  <a:lnTo>
                    <a:pt x="64" y="0"/>
                  </a:lnTo>
                  <a:lnTo>
                    <a:pt x="51" y="2"/>
                  </a:lnTo>
                  <a:lnTo>
                    <a:pt x="38" y="5"/>
                  </a:lnTo>
                  <a:lnTo>
                    <a:pt x="28" y="11"/>
                  </a:lnTo>
                  <a:lnTo>
                    <a:pt x="19" y="18"/>
                  </a:lnTo>
                  <a:lnTo>
                    <a:pt x="11" y="28"/>
                  </a:lnTo>
                  <a:lnTo>
                    <a:pt x="4" y="39"/>
                  </a:lnTo>
                  <a:lnTo>
                    <a:pt x="0" y="50"/>
                  </a:lnTo>
                  <a:lnTo>
                    <a:pt x="0" y="64"/>
                  </a:lnTo>
                  <a:lnTo>
                    <a:pt x="0" y="64"/>
                  </a:lnTo>
                  <a:lnTo>
                    <a:pt x="0" y="77"/>
                  </a:lnTo>
                  <a:lnTo>
                    <a:pt x="4" y="88"/>
                  </a:lnTo>
                  <a:lnTo>
                    <a:pt x="11" y="99"/>
                  </a:lnTo>
                  <a:lnTo>
                    <a:pt x="19" y="109"/>
                  </a:lnTo>
                  <a:lnTo>
                    <a:pt x="28" y="116"/>
                  </a:lnTo>
                  <a:lnTo>
                    <a:pt x="38" y="122"/>
                  </a:lnTo>
                  <a:lnTo>
                    <a:pt x="51" y="126"/>
                  </a:lnTo>
                  <a:lnTo>
                    <a:pt x="64" y="127"/>
                  </a:lnTo>
                  <a:lnTo>
                    <a:pt x="64" y="127"/>
                  </a:lnTo>
                  <a:close/>
                  <a:moveTo>
                    <a:pt x="32" y="64"/>
                  </a:moveTo>
                  <a:lnTo>
                    <a:pt x="32" y="64"/>
                  </a:lnTo>
                  <a:lnTo>
                    <a:pt x="34" y="58"/>
                  </a:lnTo>
                  <a:lnTo>
                    <a:pt x="36" y="52"/>
                  </a:lnTo>
                  <a:lnTo>
                    <a:pt x="42" y="43"/>
                  </a:lnTo>
                  <a:lnTo>
                    <a:pt x="51" y="35"/>
                  </a:lnTo>
                  <a:lnTo>
                    <a:pt x="57" y="34"/>
                  </a:lnTo>
                  <a:lnTo>
                    <a:pt x="64" y="34"/>
                  </a:lnTo>
                  <a:lnTo>
                    <a:pt x="64" y="34"/>
                  </a:lnTo>
                  <a:lnTo>
                    <a:pt x="70" y="34"/>
                  </a:lnTo>
                  <a:lnTo>
                    <a:pt x="75" y="35"/>
                  </a:lnTo>
                  <a:lnTo>
                    <a:pt x="85" y="43"/>
                  </a:lnTo>
                  <a:lnTo>
                    <a:pt x="90" y="52"/>
                  </a:lnTo>
                  <a:lnTo>
                    <a:pt x="92" y="58"/>
                  </a:lnTo>
                  <a:lnTo>
                    <a:pt x="94" y="64"/>
                  </a:lnTo>
                  <a:lnTo>
                    <a:pt x="94" y="64"/>
                  </a:lnTo>
                  <a:lnTo>
                    <a:pt x="92" y="69"/>
                  </a:lnTo>
                  <a:lnTo>
                    <a:pt x="90" y="75"/>
                  </a:lnTo>
                  <a:lnTo>
                    <a:pt x="85" y="84"/>
                  </a:lnTo>
                  <a:lnTo>
                    <a:pt x="75" y="92"/>
                  </a:lnTo>
                  <a:lnTo>
                    <a:pt x="70" y="94"/>
                  </a:lnTo>
                  <a:lnTo>
                    <a:pt x="64" y="94"/>
                  </a:lnTo>
                  <a:lnTo>
                    <a:pt x="64" y="94"/>
                  </a:lnTo>
                  <a:lnTo>
                    <a:pt x="57" y="94"/>
                  </a:lnTo>
                  <a:lnTo>
                    <a:pt x="51" y="92"/>
                  </a:lnTo>
                  <a:lnTo>
                    <a:pt x="42" y="84"/>
                  </a:lnTo>
                  <a:lnTo>
                    <a:pt x="36" y="75"/>
                  </a:lnTo>
                  <a:lnTo>
                    <a:pt x="34" y="69"/>
                  </a:lnTo>
                  <a:lnTo>
                    <a:pt x="32" y="64"/>
                  </a:lnTo>
                  <a:lnTo>
                    <a:pt x="32" y="64"/>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33" name="Freeform 201">
              <a:extLst>
                <a:ext uri="{FF2B5EF4-FFF2-40B4-BE49-F238E27FC236}">
                  <a16:creationId xmlns:a16="http://schemas.microsoft.com/office/drawing/2014/main" id="{FFFFEA24-84AD-B449-97DA-A20AB1817DD1}"/>
                </a:ext>
              </a:extLst>
            </p:cNvPr>
            <p:cNvSpPr>
              <a:spLocks/>
            </p:cNvSpPr>
            <p:nvPr/>
          </p:nvSpPr>
          <p:spPr bwMode="auto">
            <a:xfrm>
              <a:off x="2865437" y="11090276"/>
              <a:ext cx="352425" cy="207963"/>
            </a:xfrm>
            <a:custGeom>
              <a:avLst/>
              <a:gdLst>
                <a:gd name="T0" fmla="*/ 222 w 222"/>
                <a:gd name="T1" fmla="*/ 114 h 131"/>
                <a:gd name="T2" fmla="*/ 218 w 222"/>
                <a:gd name="T3" fmla="*/ 103 h 131"/>
                <a:gd name="T4" fmla="*/ 205 w 222"/>
                <a:gd name="T5" fmla="*/ 97 h 131"/>
                <a:gd name="T6" fmla="*/ 34 w 222"/>
                <a:gd name="T7" fmla="*/ 64 h 131"/>
                <a:gd name="T8" fmla="*/ 34 w 222"/>
                <a:gd name="T9" fmla="*/ 58 h 131"/>
                <a:gd name="T10" fmla="*/ 39 w 222"/>
                <a:gd name="T11" fmla="*/ 52 h 131"/>
                <a:gd name="T12" fmla="*/ 73 w 222"/>
                <a:gd name="T13" fmla="*/ 37 h 131"/>
                <a:gd name="T14" fmla="*/ 107 w 222"/>
                <a:gd name="T15" fmla="*/ 82 h 131"/>
                <a:gd name="T16" fmla="*/ 122 w 222"/>
                <a:gd name="T17" fmla="*/ 90 h 131"/>
                <a:gd name="T18" fmla="*/ 122 w 222"/>
                <a:gd name="T19" fmla="*/ 90 h 131"/>
                <a:gd name="T20" fmla="*/ 130 w 222"/>
                <a:gd name="T21" fmla="*/ 88 h 131"/>
                <a:gd name="T22" fmla="*/ 169 w 222"/>
                <a:gd name="T23" fmla="*/ 37 h 131"/>
                <a:gd name="T24" fmla="*/ 199 w 222"/>
                <a:gd name="T25" fmla="*/ 50 h 131"/>
                <a:gd name="T26" fmla="*/ 212 w 222"/>
                <a:gd name="T27" fmla="*/ 50 h 131"/>
                <a:gd name="T28" fmla="*/ 218 w 222"/>
                <a:gd name="T29" fmla="*/ 47 h 131"/>
                <a:gd name="T30" fmla="*/ 222 w 222"/>
                <a:gd name="T31" fmla="*/ 41 h 131"/>
                <a:gd name="T32" fmla="*/ 222 w 222"/>
                <a:gd name="T33" fmla="*/ 28 h 131"/>
                <a:gd name="T34" fmla="*/ 212 w 222"/>
                <a:gd name="T35" fmla="*/ 18 h 131"/>
                <a:gd name="T36" fmla="*/ 169 w 222"/>
                <a:gd name="T37" fmla="*/ 2 h 131"/>
                <a:gd name="T38" fmla="*/ 158 w 222"/>
                <a:gd name="T39" fmla="*/ 2 h 131"/>
                <a:gd name="T40" fmla="*/ 150 w 222"/>
                <a:gd name="T41" fmla="*/ 7 h 131"/>
                <a:gd name="T42" fmla="*/ 94 w 222"/>
                <a:gd name="T43" fmla="*/ 7 h 131"/>
                <a:gd name="T44" fmla="*/ 88 w 222"/>
                <a:gd name="T45" fmla="*/ 3 h 131"/>
                <a:gd name="T46" fmla="*/ 79 w 222"/>
                <a:gd name="T47" fmla="*/ 0 h 131"/>
                <a:gd name="T48" fmla="*/ 30 w 222"/>
                <a:gd name="T49" fmla="*/ 18 h 131"/>
                <a:gd name="T50" fmla="*/ 19 w 222"/>
                <a:gd name="T51" fmla="*/ 26 h 131"/>
                <a:gd name="T52" fmla="*/ 2 w 222"/>
                <a:gd name="T53" fmla="*/ 49 h 131"/>
                <a:gd name="T54" fmla="*/ 0 w 222"/>
                <a:gd name="T55" fmla="*/ 114 h 131"/>
                <a:gd name="T56" fmla="*/ 2 w 222"/>
                <a:gd name="T57" fmla="*/ 122 h 131"/>
                <a:gd name="T58" fmla="*/ 11 w 222"/>
                <a:gd name="T59" fmla="*/ 129 h 131"/>
                <a:gd name="T60" fmla="*/ 205 w 222"/>
                <a:gd name="T61" fmla="*/ 131 h 131"/>
                <a:gd name="T62" fmla="*/ 212 w 222"/>
                <a:gd name="T63" fmla="*/ 129 h 131"/>
                <a:gd name="T64" fmla="*/ 222 w 222"/>
                <a:gd name="T65" fmla="*/ 122 h 131"/>
                <a:gd name="T66" fmla="*/ 222 w 222"/>
                <a:gd name="T67" fmla="*/ 114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2" h="131">
                  <a:moveTo>
                    <a:pt x="222" y="114"/>
                  </a:moveTo>
                  <a:lnTo>
                    <a:pt x="222" y="114"/>
                  </a:lnTo>
                  <a:lnTo>
                    <a:pt x="222" y="109"/>
                  </a:lnTo>
                  <a:lnTo>
                    <a:pt x="218" y="103"/>
                  </a:lnTo>
                  <a:lnTo>
                    <a:pt x="212" y="99"/>
                  </a:lnTo>
                  <a:lnTo>
                    <a:pt x="205" y="97"/>
                  </a:lnTo>
                  <a:lnTo>
                    <a:pt x="34" y="97"/>
                  </a:lnTo>
                  <a:lnTo>
                    <a:pt x="34" y="64"/>
                  </a:lnTo>
                  <a:lnTo>
                    <a:pt x="34" y="64"/>
                  </a:lnTo>
                  <a:lnTo>
                    <a:pt x="34" y="58"/>
                  </a:lnTo>
                  <a:lnTo>
                    <a:pt x="36" y="54"/>
                  </a:lnTo>
                  <a:lnTo>
                    <a:pt x="39" y="52"/>
                  </a:lnTo>
                  <a:lnTo>
                    <a:pt x="43" y="50"/>
                  </a:lnTo>
                  <a:lnTo>
                    <a:pt x="73" y="37"/>
                  </a:lnTo>
                  <a:lnTo>
                    <a:pt x="107" y="82"/>
                  </a:lnTo>
                  <a:lnTo>
                    <a:pt x="107" y="82"/>
                  </a:lnTo>
                  <a:lnTo>
                    <a:pt x="113" y="88"/>
                  </a:lnTo>
                  <a:lnTo>
                    <a:pt x="122" y="90"/>
                  </a:lnTo>
                  <a:lnTo>
                    <a:pt x="122" y="90"/>
                  </a:lnTo>
                  <a:lnTo>
                    <a:pt x="122" y="90"/>
                  </a:lnTo>
                  <a:lnTo>
                    <a:pt x="122" y="90"/>
                  </a:lnTo>
                  <a:lnTo>
                    <a:pt x="130" y="88"/>
                  </a:lnTo>
                  <a:lnTo>
                    <a:pt x="135" y="82"/>
                  </a:lnTo>
                  <a:lnTo>
                    <a:pt x="169" y="37"/>
                  </a:lnTo>
                  <a:lnTo>
                    <a:pt x="199" y="50"/>
                  </a:lnTo>
                  <a:lnTo>
                    <a:pt x="199" y="50"/>
                  </a:lnTo>
                  <a:lnTo>
                    <a:pt x="207" y="50"/>
                  </a:lnTo>
                  <a:lnTo>
                    <a:pt x="212" y="50"/>
                  </a:lnTo>
                  <a:lnTo>
                    <a:pt x="212" y="50"/>
                  </a:lnTo>
                  <a:lnTo>
                    <a:pt x="218" y="47"/>
                  </a:lnTo>
                  <a:lnTo>
                    <a:pt x="222" y="41"/>
                  </a:lnTo>
                  <a:lnTo>
                    <a:pt x="222" y="41"/>
                  </a:lnTo>
                  <a:lnTo>
                    <a:pt x="222" y="33"/>
                  </a:lnTo>
                  <a:lnTo>
                    <a:pt x="222" y="28"/>
                  </a:lnTo>
                  <a:lnTo>
                    <a:pt x="218" y="22"/>
                  </a:lnTo>
                  <a:lnTo>
                    <a:pt x="212" y="18"/>
                  </a:lnTo>
                  <a:lnTo>
                    <a:pt x="169" y="2"/>
                  </a:lnTo>
                  <a:lnTo>
                    <a:pt x="169" y="2"/>
                  </a:lnTo>
                  <a:lnTo>
                    <a:pt x="163" y="0"/>
                  </a:lnTo>
                  <a:lnTo>
                    <a:pt x="158" y="2"/>
                  </a:lnTo>
                  <a:lnTo>
                    <a:pt x="154" y="3"/>
                  </a:lnTo>
                  <a:lnTo>
                    <a:pt x="150" y="7"/>
                  </a:lnTo>
                  <a:lnTo>
                    <a:pt x="122" y="45"/>
                  </a:lnTo>
                  <a:lnTo>
                    <a:pt x="94" y="7"/>
                  </a:lnTo>
                  <a:lnTo>
                    <a:pt x="94" y="7"/>
                  </a:lnTo>
                  <a:lnTo>
                    <a:pt x="88" y="3"/>
                  </a:lnTo>
                  <a:lnTo>
                    <a:pt x="85" y="2"/>
                  </a:lnTo>
                  <a:lnTo>
                    <a:pt x="79" y="0"/>
                  </a:lnTo>
                  <a:lnTo>
                    <a:pt x="73" y="2"/>
                  </a:lnTo>
                  <a:lnTo>
                    <a:pt x="30" y="18"/>
                  </a:lnTo>
                  <a:lnTo>
                    <a:pt x="30" y="18"/>
                  </a:lnTo>
                  <a:lnTo>
                    <a:pt x="19" y="26"/>
                  </a:lnTo>
                  <a:lnTo>
                    <a:pt x="9" y="35"/>
                  </a:lnTo>
                  <a:lnTo>
                    <a:pt x="2" y="49"/>
                  </a:lnTo>
                  <a:lnTo>
                    <a:pt x="0" y="64"/>
                  </a:lnTo>
                  <a:lnTo>
                    <a:pt x="0" y="114"/>
                  </a:lnTo>
                  <a:lnTo>
                    <a:pt x="0" y="114"/>
                  </a:lnTo>
                  <a:lnTo>
                    <a:pt x="2" y="122"/>
                  </a:lnTo>
                  <a:lnTo>
                    <a:pt x="6" y="127"/>
                  </a:lnTo>
                  <a:lnTo>
                    <a:pt x="11" y="129"/>
                  </a:lnTo>
                  <a:lnTo>
                    <a:pt x="17" y="131"/>
                  </a:lnTo>
                  <a:lnTo>
                    <a:pt x="205" y="131"/>
                  </a:lnTo>
                  <a:lnTo>
                    <a:pt x="205" y="131"/>
                  </a:lnTo>
                  <a:lnTo>
                    <a:pt x="212" y="129"/>
                  </a:lnTo>
                  <a:lnTo>
                    <a:pt x="218" y="127"/>
                  </a:lnTo>
                  <a:lnTo>
                    <a:pt x="222" y="122"/>
                  </a:lnTo>
                  <a:lnTo>
                    <a:pt x="222" y="114"/>
                  </a:lnTo>
                  <a:lnTo>
                    <a:pt x="222" y="114"/>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34" name="Freeform 202">
              <a:extLst>
                <a:ext uri="{FF2B5EF4-FFF2-40B4-BE49-F238E27FC236}">
                  <a16:creationId xmlns:a16="http://schemas.microsoft.com/office/drawing/2014/main" id="{A28139BE-F761-3D46-9015-904B0801EB85}"/>
                </a:ext>
              </a:extLst>
            </p:cNvPr>
            <p:cNvSpPr>
              <a:spLocks noEditPoints="1"/>
            </p:cNvSpPr>
            <p:nvPr/>
          </p:nvSpPr>
          <p:spPr bwMode="auto">
            <a:xfrm>
              <a:off x="3343275" y="10893426"/>
              <a:ext cx="198438" cy="201613"/>
            </a:xfrm>
            <a:custGeom>
              <a:avLst/>
              <a:gdLst>
                <a:gd name="T0" fmla="*/ 63 w 125"/>
                <a:gd name="T1" fmla="*/ 127 h 127"/>
                <a:gd name="T2" fmla="*/ 88 w 125"/>
                <a:gd name="T3" fmla="*/ 122 h 127"/>
                <a:gd name="T4" fmla="*/ 108 w 125"/>
                <a:gd name="T5" fmla="*/ 109 h 127"/>
                <a:gd name="T6" fmla="*/ 122 w 125"/>
                <a:gd name="T7" fmla="*/ 88 h 127"/>
                <a:gd name="T8" fmla="*/ 125 w 125"/>
                <a:gd name="T9" fmla="*/ 64 h 127"/>
                <a:gd name="T10" fmla="*/ 125 w 125"/>
                <a:gd name="T11" fmla="*/ 50 h 127"/>
                <a:gd name="T12" fmla="*/ 116 w 125"/>
                <a:gd name="T13" fmla="*/ 28 h 127"/>
                <a:gd name="T14" fmla="*/ 99 w 125"/>
                <a:gd name="T15" fmla="*/ 11 h 127"/>
                <a:gd name="T16" fmla="*/ 75 w 125"/>
                <a:gd name="T17" fmla="*/ 2 h 127"/>
                <a:gd name="T18" fmla="*/ 63 w 125"/>
                <a:gd name="T19" fmla="*/ 0 h 127"/>
                <a:gd name="T20" fmla="*/ 39 w 125"/>
                <a:gd name="T21" fmla="*/ 5 h 127"/>
                <a:gd name="T22" fmla="*/ 18 w 125"/>
                <a:gd name="T23" fmla="*/ 18 h 127"/>
                <a:gd name="T24" fmla="*/ 5 w 125"/>
                <a:gd name="T25" fmla="*/ 39 h 127"/>
                <a:gd name="T26" fmla="*/ 0 w 125"/>
                <a:gd name="T27" fmla="*/ 64 h 127"/>
                <a:gd name="T28" fmla="*/ 1 w 125"/>
                <a:gd name="T29" fmla="*/ 77 h 127"/>
                <a:gd name="T30" fmla="*/ 11 w 125"/>
                <a:gd name="T31" fmla="*/ 99 h 127"/>
                <a:gd name="T32" fmla="*/ 28 w 125"/>
                <a:gd name="T33" fmla="*/ 116 h 127"/>
                <a:gd name="T34" fmla="*/ 50 w 125"/>
                <a:gd name="T35" fmla="*/ 126 h 127"/>
                <a:gd name="T36" fmla="*/ 63 w 125"/>
                <a:gd name="T37" fmla="*/ 127 h 127"/>
                <a:gd name="T38" fmla="*/ 33 w 125"/>
                <a:gd name="T39" fmla="*/ 64 h 127"/>
                <a:gd name="T40" fmla="*/ 35 w 125"/>
                <a:gd name="T41" fmla="*/ 52 h 127"/>
                <a:gd name="T42" fmla="*/ 50 w 125"/>
                <a:gd name="T43" fmla="*/ 35 h 127"/>
                <a:gd name="T44" fmla="*/ 63 w 125"/>
                <a:gd name="T45" fmla="*/ 34 h 127"/>
                <a:gd name="T46" fmla="*/ 69 w 125"/>
                <a:gd name="T47" fmla="*/ 34 h 127"/>
                <a:gd name="T48" fmla="*/ 84 w 125"/>
                <a:gd name="T49" fmla="*/ 43 h 127"/>
                <a:gd name="T50" fmla="*/ 92 w 125"/>
                <a:gd name="T51" fmla="*/ 58 h 127"/>
                <a:gd name="T52" fmla="*/ 93 w 125"/>
                <a:gd name="T53" fmla="*/ 64 h 127"/>
                <a:gd name="T54" fmla="*/ 90 w 125"/>
                <a:gd name="T55" fmla="*/ 75 h 127"/>
                <a:gd name="T56" fmla="*/ 75 w 125"/>
                <a:gd name="T57" fmla="*/ 92 h 127"/>
                <a:gd name="T58" fmla="*/ 63 w 125"/>
                <a:gd name="T59" fmla="*/ 94 h 127"/>
                <a:gd name="T60" fmla="*/ 56 w 125"/>
                <a:gd name="T61" fmla="*/ 94 h 127"/>
                <a:gd name="T62" fmla="*/ 41 w 125"/>
                <a:gd name="T63" fmla="*/ 84 h 127"/>
                <a:gd name="T64" fmla="*/ 33 w 125"/>
                <a:gd name="T65" fmla="*/ 69 h 127"/>
                <a:gd name="T66" fmla="*/ 33 w 125"/>
                <a:gd name="T67" fmla="*/ 6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5" h="127">
                  <a:moveTo>
                    <a:pt x="63" y="127"/>
                  </a:moveTo>
                  <a:lnTo>
                    <a:pt x="63" y="127"/>
                  </a:lnTo>
                  <a:lnTo>
                    <a:pt x="75" y="126"/>
                  </a:lnTo>
                  <a:lnTo>
                    <a:pt x="88" y="122"/>
                  </a:lnTo>
                  <a:lnTo>
                    <a:pt x="99" y="116"/>
                  </a:lnTo>
                  <a:lnTo>
                    <a:pt x="108" y="109"/>
                  </a:lnTo>
                  <a:lnTo>
                    <a:pt x="116" y="99"/>
                  </a:lnTo>
                  <a:lnTo>
                    <a:pt x="122" y="88"/>
                  </a:lnTo>
                  <a:lnTo>
                    <a:pt x="125" y="77"/>
                  </a:lnTo>
                  <a:lnTo>
                    <a:pt x="125" y="64"/>
                  </a:lnTo>
                  <a:lnTo>
                    <a:pt x="125" y="64"/>
                  </a:lnTo>
                  <a:lnTo>
                    <a:pt x="125" y="50"/>
                  </a:lnTo>
                  <a:lnTo>
                    <a:pt x="122" y="39"/>
                  </a:lnTo>
                  <a:lnTo>
                    <a:pt x="116" y="28"/>
                  </a:lnTo>
                  <a:lnTo>
                    <a:pt x="108" y="18"/>
                  </a:lnTo>
                  <a:lnTo>
                    <a:pt x="99" y="11"/>
                  </a:lnTo>
                  <a:lnTo>
                    <a:pt x="88" y="5"/>
                  </a:lnTo>
                  <a:lnTo>
                    <a:pt x="75" y="2"/>
                  </a:lnTo>
                  <a:lnTo>
                    <a:pt x="63" y="0"/>
                  </a:lnTo>
                  <a:lnTo>
                    <a:pt x="63" y="0"/>
                  </a:lnTo>
                  <a:lnTo>
                    <a:pt x="50" y="2"/>
                  </a:lnTo>
                  <a:lnTo>
                    <a:pt x="39" y="5"/>
                  </a:lnTo>
                  <a:lnTo>
                    <a:pt x="28" y="11"/>
                  </a:lnTo>
                  <a:lnTo>
                    <a:pt x="18" y="18"/>
                  </a:lnTo>
                  <a:lnTo>
                    <a:pt x="11" y="28"/>
                  </a:lnTo>
                  <a:lnTo>
                    <a:pt x="5" y="39"/>
                  </a:lnTo>
                  <a:lnTo>
                    <a:pt x="1" y="50"/>
                  </a:lnTo>
                  <a:lnTo>
                    <a:pt x="0" y="64"/>
                  </a:lnTo>
                  <a:lnTo>
                    <a:pt x="0" y="64"/>
                  </a:lnTo>
                  <a:lnTo>
                    <a:pt x="1" y="77"/>
                  </a:lnTo>
                  <a:lnTo>
                    <a:pt x="5" y="88"/>
                  </a:lnTo>
                  <a:lnTo>
                    <a:pt x="11" y="99"/>
                  </a:lnTo>
                  <a:lnTo>
                    <a:pt x="18" y="109"/>
                  </a:lnTo>
                  <a:lnTo>
                    <a:pt x="28" y="116"/>
                  </a:lnTo>
                  <a:lnTo>
                    <a:pt x="39" y="122"/>
                  </a:lnTo>
                  <a:lnTo>
                    <a:pt x="50" y="126"/>
                  </a:lnTo>
                  <a:lnTo>
                    <a:pt x="63" y="127"/>
                  </a:lnTo>
                  <a:lnTo>
                    <a:pt x="63" y="127"/>
                  </a:lnTo>
                  <a:close/>
                  <a:moveTo>
                    <a:pt x="33" y="64"/>
                  </a:moveTo>
                  <a:lnTo>
                    <a:pt x="33" y="64"/>
                  </a:lnTo>
                  <a:lnTo>
                    <a:pt x="33" y="58"/>
                  </a:lnTo>
                  <a:lnTo>
                    <a:pt x="35" y="52"/>
                  </a:lnTo>
                  <a:lnTo>
                    <a:pt x="41" y="43"/>
                  </a:lnTo>
                  <a:lnTo>
                    <a:pt x="50" y="35"/>
                  </a:lnTo>
                  <a:lnTo>
                    <a:pt x="56" y="34"/>
                  </a:lnTo>
                  <a:lnTo>
                    <a:pt x="63" y="34"/>
                  </a:lnTo>
                  <a:lnTo>
                    <a:pt x="63" y="34"/>
                  </a:lnTo>
                  <a:lnTo>
                    <a:pt x="69" y="34"/>
                  </a:lnTo>
                  <a:lnTo>
                    <a:pt x="75" y="35"/>
                  </a:lnTo>
                  <a:lnTo>
                    <a:pt x="84" y="43"/>
                  </a:lnTo>
                  <a:lnTo>
                    <a:pt x="90" y="52"/>
                  </a:lnTo>
                  <a:lnTo>
                    <a:pt x="92" y="58"/>
                  </a:lnTo>
                  <a:lnTo>
                    <a:pt x="93" y="64"/>
                  </a:lnTo>
                  <a:lnTo>
                    <a:pt x="93" y="64"/>
                  </a:lnTo>
                  <a:lnTo>
                    <a:pt x="92" y="69"/>
                  </a:lnTo>
                  <a:lnTo>
                    <a:pt x="90" y="75"/>
                  </a:lnTo>
                  <a:lnTo>
                    <a:pt x="84" y="84"/>
                  </a:lnTo>
                  <a:lnTo>
                    <a:pt x="75" y="92"/>
                  </a:lnTo>
                  <a:lnTo>
                    <a:pt x="69" y="94"/>
                  </a:lnTo>
                  <a:lnTo>
                    <a:pt x="63" y="94"/>
                  </a:lnTo>
                  <a:lnTo>
                    <a:pt x="63" y="94"/>
                  </a:lnTo>
                  <a:lnTo>
                    <a:pt x="56" y="94"/>
                  </a:lnTo>
                  <a:lnTo>
                    <a:pt x="50" y="92"/>
                  </a:lnTo>
                  <a:lnTo>
                    <a:pt x="41" y="84"/>
                  </a:lnTo>
                  <a:lnTo>
                    <a:pt x="35" y="75"/>
                  </a:lnTo>
                  <a:lnTo>
                    <a:pt x="33" y="69"/>
                  </a:lnTo>
                  <a:lnTo>
                    <a:pt x="33" y="64"/>
                  </a:lnTo>
                  <a:lnTo>
                    <a:pt x="33" y="64"/>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35" name="Freeform 203">
              <a:extLst>
                <a:ext uri="{FF2B5EF4-FFF2-40B4-BE49-F238E27FC236}">
                  <a16:creationId xmlns:a16="http://schemas.microsoft.com/office/drawing/2014/main" id="{C3AC090B-150C-A14A-ABD5-A8B45F1ED18E}"/>
                </a:ext>
              </a:extLst>
            </p:cNvPr>
            <p:cNvSpPr>
              <a:spLocks noEditPoints="1"/>
            </p:cNvSpPr>
            <p:nvPr/>
          </p:nvSpPr>
          <p:spPr bwMode="auto">
            <a:xfrm>
              <a:off x="3249612" y="11090276"/>
              <a:ext cx="385763" cy="207963"/>
            </a:xfrm>
            <a:custGeom>
              <a:avLst/>
              <a:gdLst>
                <a:gd name="T0" fmla="*/ 17 w 243"/>
                <a:gd name="T1" fmla="*/ 131 h 131"/>
                <a:gd name="T2" fmla="*/ 226 w 243"/>
                <a:gd name="T3" fmla="*/ 131 h 131"/>
                <a:gd name="T4" fmla="*/ 226 w 243"/>
                <a:gd name="T5" fmla="*/ 131 h 131"/>
                <a:gd name="T6" fmla="*/ 231 w 243"/>
                <a:gd name="T7" fmla="*/ 129 h 131"/>
                <a:gd name="T8" fmla="*/ 237 w 243"/>
                <a:gd name="T9" fmla="*/ 127 h 131"/>
                <a:gd name="T10" fmla="*/ 241 w 243"/>
                <a:gd name="T11" fmla="*/ 122 h 131"/>
                <a:gd name="T12" fmla="*/ 243 w 243"/>
                <a:gd name="T13" fmla="*/ 114 h 131"/>
                <a:gd name="T14" fmla="*/ 243 w 243"/>
                <a:gd name="T15" fmla="*/ 64 h 131"/>
                <a:gd name="T16" fmla="*/ 243 w 243"/>
                <a:gd name="T17" fmla="*/ 64 h 131"/>
                <a:gd name="T18" fmla="*/ 241 w 243"/>
                <a:gd name="T19" fmla="*/ 49 h 131"/>
                <a:gd name="T20" fmla="*/ 235 w 243"/>
                <a:gd name="T21" fmla="*/ 35 h 131"/>
                <a:gd name="T22" fmla="*/ 224 w 243"/>
                <a:gd name="T23" fmla="*/ 26 h 131"/>
                <a:gd name="T24" fmla="*/ 213 w 243"/>
                <a:gd name="T25" fmla="*/ 18 h 131"/>
                <a:gd name="T26" fmla="*/ 169 w 243"/>
                <a:gd name="T27" fmla="*/ 2 h 131"/>
                <a:gd name="T28" fmla="*/ 169 w 243"/>
                <a:gd name="T29" fmla="*/ 2 h 131"/>
                <a:gd name="T30" fmla="*/ 164 w 243"/>
                <a:gd name="T31" fmla="*/ 0 h 131"/>
                <a:gd name="T32" fmla="*/ 158 w 243"/>
                <a:gd name="T33" fmla="*/ 2 h 131"/>
                <a:gd name="T34" fmla="*/ 154 w 243"/>
                <a:gd name="T35" fmla="*/ 3 h 131"/>
                <a:gd name="T36" fmla="*/ 151 w 243"/>
                <a:gd name="T37" fmla="*/ 7 h 131"/>
                <a:gd name="T38" fmla="*/ 122 w 243"/>
                <a:gd name="T39" fmla="*/ 45 h 131"/>
                <a:gd name="T40" fmla="*/ 94 w 243"/>
                <a:gd name="T41" fmla="*/ 7 h 131"/>
                <a:gd name="T42" fmla="*/ 94 w 243"/>
                <a:gd name="T43" fmla="*/ 7 h 131"/>
                <a:gd name="T44" fmla="*/ 90 w 243"/>
                <a:gd name="T45" fmla="*/ 3 h 131"/>
                <a:gd name="T46" fmla="*/ 85 w 243"/>
                <a:gd name="T47" fmla="*/ 2 h 131"/>
                <a:gd name="T48" fmla="*/ 79 w 243"/>
                <a:gd name="T49" fmla="*/ 0 h 131"/>
                <a:gd name="T50" fmla="*/ 74 w 243"/>
                <a:gd name="T51" fmla="*/ 2 h 131"/>
                <a:gd name="T52" fmla="*/ 30 w 243"/>
                <a:gd name="T53" fmla="*/ 18 h 131"/>
                <a:gd name="T54" fmla="*/ 30 w 243"/>
                <a:gd name="T55" fmla="*/ 18 h 131"/>
                <a:gd name="T56" fmla="*/ 19 w 243"/>
                <a:gd name="T57" fmla="*/ 26 h 131"/>
                <a:gd name="T58" fmla="*/ 10 w 243"/>
                <a:gd name="T59" fmla="*/ 35 h 131"/>
                <a:gd name="T60" fmla="*/ 4 w 243"/>
                <a:gd name="T61" fmla="*/ 49 h 131"/>
                <a:gd name="T62" fmla="*/ 0 w 243"/>
                <a:gd name="T63" fmla="*/ 64 h 131"/>
                <a:gd name="T64" fmla="*/ 0 w 243"/>
                <a:gd name="T65" fmla="*/ 114 h 131"/>
                <a:gd name="T66" fmla="*/ 0 w 243"/>
                <a:gd name="T67" fmla="*/ 114 h 131"/>
                <a:gd name="T68" fmla="*/ 2 w 243"/>
                <a:gd name="T69" fmla="*/ 122 h 131"/>
                <a:gd name="T70" fmla="*/ 6 w 243"/>
                <a:gd name="T71" fmla="*/ 127 h 131"/>
                <a:gd name="T72" fmla="*/ 12 w 243"/>
                <a:gd name="T73" fmla="*/ 129 h 131"/>
                <a:gd name="T74" fmla="*/ 17 w 243"/>
                <a:gd name="T75" fmla="*/ 131 h 131"/>
                <a:gd name="T76" fmla="*/ 17 w 243"/>
                <a:gd name="T77" fmla="*/ 131 h 131"/>
                <a:gd name="T78" fmla="*/ 34 w 243"/>
                <a:gd name="T79" fmla="*/ 97 h 131"/>
                <a:gd name="T80" fmla="*/ 34 w 243"/>
                <a:gd name="T81" fmla="*/ 64 h 131"/>
                <a:gd name="T82" fmla="*/ 34 w 243"/>
                <a:gd name="T83" fmla="*/ 64 h 131"/>
                <a:gd name="T84" fmla="*/ 36 w 243"/>
                <a:gd name="T85" fmla="*/ 58 h 131"/>
                <a:gd name="T86" fmla="*/ 38 w 243"/>
                <a:gd name="T87" fmla="*/ 54 h 131"/>
                <a:gd name="T88" fmla="*/ 40 w 243"/>
                <a:gd name="T89" fmla="*/ 52 h 131"/>
                <a:gd name="T90" fmla="*/ 43 w 243"/>
                <a:gd name="T91" fmla="*/ 50 h 131"/>
                <a:gd name="T92" fmla="*/ 74 w 243"/>
                <a:gd name="T93" fmla="*/ 37 h 131"/>
                <a:gd name="T94" fmla="*/ 107 w 243"/>
                <a:gd name="T95" fmla="*/ 82 h 131"/>
                <a:gd name="T96" fmla="*/ 107 w 243"/>
                <a:gd name="T97" fmla="*/ 82 h 131"/>
                <a:gd name="T98" fmla="*/ 115 w 243"/>
                <a:gd name="T99" fmla="*/ 88 h 131"/>
                <a:gd name="T100" fmla="*/ 122 w 243"/>
                <a:gd name="T101" fmla="*/ 90 h 131"/>
                <a:gd name="T102" fmla="*/ 122 w 243"/>
                <a:gd name="T103" fmla="*/ 90 h 131"/>
                <a:gd name="T104" fmla="*/ 130 w 243"/>
                <a:gd name="T105" fmla="*/ 88 h 131"/>
                <a:gd name="T106" fmla="*/ 136 w 243"/>
                <a:gd name="T107" fmla="*/ 82 h 131"/>
                <a:gd name="T108" fmla="*/ 169 w 243"/>
                <a:gd name="T109" fmla="*/ 37 h 131"/>
                <a:gd name="T110" fmla="*/ 199 w 243"/>
                <a:gd name="T111" fmla="*/ 50 h 131"/>
                <a:gd name="T112" fmla="*/ 199 w 243"/>
                <a:gd name="T113" fmla="*/ 50 h 131"/>
                <a:gd name="T114" fmla="*/ 203 w 243"/>
                <a:gd name="T115" fmla="*/ 52 h 131"/>
                <a:gd name="T116" fmla="*/ 207 w 243"/>
                <a:gd name="T117" fmla="*/ 54 h 131"/>
                <a:gd name="T118" fmla="*/ 209 w 243"/>
                <a:gd name="T119" fmla="*/ 58 h 131"/>
                <a:gd name="T120" fmla="*/ 209 w 243"/>
                <a:gd name="T121" fmla="*/ 64 h 131"/>
                <a:gd name="T122" fmla="*/ 209 w 243"/>
                <a:gd name="T123" fmla="*/ 97 h 131"/>
                <a:gd name="T124" fmla="*/ 34 w 243"/>
                <a:gd name="T125" fmla="*/ 97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3" h="131">
                  <a:moveTo>
                    <a:pt x="17" y="131"/>
                  </a:moveTo>
                  <a:lnTo>
                    <a:pt x="226" y="131"/>
                  </a:lnTo>
                  <a:lnTo>
                    <a:pt x="226" y="131"/>
                  </a:lnTo>
                  <a:lnTo>
                    <a:pt x="231" y="129"/>
                  </a:lnTo>
                  <a:lnTo>
                    <a:pt x="237" y="127"/>
                  </a:lnTo>
                  <a:lnTo>
                    <a:pt x="241" y="122"/>
                  </a:lnTo>
                  <a:lnTo>
                    <a:pt x="243" y="114"/>
                  </a:lnTo>
                  <a:lnTo>
                    <a:pt x="243" y="64"/>
                  </a:lnTo>
                  <a:lnTo>
                    <a:pt x="243" y="64"/>
                  </a:lnTo>
                  <a:lnTo>
                    <a:pt x="241" y="49"/>
                  </a:lnTo>
                  <a:lnTo>
                    <a:pt x="235" y="35"/>
                  </a:lnTo>
                  <a:lnTo>
                    <a:pt x="224" y="26"/>
                  </a:lnTo>
                  <a:lnTo>
                    <a:pt x="213" y="18"/>
                  </a:lnTo>
                  <a:lnTo>
                    <a:pt x="169" y="2"/>
                  </a:lnTo>
                  <a:lnTo>
                    <a:pt x="169" y="2"/>
                  </a:lnTo>
                  <a:lnTo>
                    <a:pt x="164" y="0"/>
                  </a:lnTo>
                  <a:lnTo>
                    <a:pt x="158" y="2"/>
                  </a:lnTo>
                  <a:lnTo>
                    <a:pt x="154" y="3"/>
                  </a:lnTo>
                  <a:lnTo>
                    <a:pt x="151" y="7"/>
                  </a:lnTo>
                  <a:lnTo>
                    <a:pt x="122" y="45"/>
                  </a:lnTo>
                  <a:lnTo>
                    <a:pt x="94" y="7"/>
                  </a:lnTo>
                  <a:lnTo>
                    <a:pt x="94" y="7"/>
                  </a:lnTo>
                  <a:lnTo>
                    <a:pt x="90" y="3"/>
                  </a:lnTo>
                  <a:lnTo>
                    <a:pt x="85" y="2"/>
                  </a:lnTo>
                  <a:lnTo>
                    <a:pt x="79" y="0"/>
                  </a:lnTo>
                  <a:lnTo>
                    <a:pt x="74" y="2"/>
                  </a:lnTo>
                  <a:lnTo>
                    <a:pt x="30" y="18"/>
                  </a:lnTo>
                  <a:lnTo>
                    <a:pt x="30" y="18"/>
                  </a:lnTo>
                  <a:lnTo>
                    <a:pt x="19" y="26"/>
                  </a:lnTo>
                  <a:lnTo>
                    <a:pt x="10" y="35"/>
                  </a:lnTo>
                  <a:lnTo>
                    <a:pt x="4" y="49"/>
                  </a:lnTo>
                  <a:lnTo>
                    <a:pt x="0" y="64"/>
                  </a:lnTo>
                  <a:lnTo>
                    <a:pt x="0" y="114"/>
                  </a:lnTo>
                  <a:lnTo>
                    <a:pt x="0" y="114"/>
                  </a:lnTo>
                  <a:lnTo>
                    <a:pt x="2" y="122"/>
                  </a:lnTo>
                  <a:lnTo>
                    <a:pt x="6" y="127"/>
                  </a:lnTo>
                  <a:lnTo>
                    <a:pt x="12" y="129"/>
                  </a:lnTo>
                  <a:lnTo>
                    <a:pt x="17" y="131"/>
                  </a:lnTo>
                  <a:lnTo>
                    <a:pt x="17" y="131"/>
                  </a:lnTo>
                  <a:close/>
                  <a:moveTo>
                    <a:pt x="34" y="97"/>
                  </a:moveTo>
                  <a:lnTo>
                    <a:pt x="34" y="64"/>
                  </a:lnTo>
                  <a:lnTo>
                    <a:pt x="34" y="64"/>
                  </a:lnTo>
                  <a:lnTo>
                    <a:pt x="36" y="58"/>
                  </a:lnTo>
                  <a:lnTo>
                    <a:pt x="38" y="54"/>
                  </a:lnTo>
                  <a:lnTo>
                    <a:pt x="40" y="52"/>
                  </a:lnTo>
                  <a:lnTo>
                    <a:pt x="43" y="50"/>
                  </a:lnTo>
                  <a:lnTo>
                    <a:pt x="74" y="37"/>
                  </a:lnTo>
                  <a:lnTo>
                    <a:pt x="107" y="82"/>
                  </a:lnTo>
                  <a:lnTo>
                    <a:pt x="107" y="82"/>
                  </a:lnTo>
                  <a:lnTo>
                    <a:pt x="115" y="88"/>
                  </a:lnTo>
                  <a:lnTo>
                    <a:pt x="122" y="90"/>
                  </a:lnTo>
                  <a:lnTo>
                    <a:pt x="122" y="90"/>
                  </a:lnTo>
                  <a:lnTo>
                    <a:pt x="130" y="88"/>
                  </a:lnTo>
                  <a:lnTo>
                    <a:pt x="136" y="82"/>
                  </a:lnTo>
                  <a:lnTo>
                    <a:pt x="169" y="37"/>
                  </a:lnTo>
                  <a:lnTo>
                    <a:pt x="199" y="50"/>
                  </a:lnTo>
                  <a:lnTo>
                    <a:pt x="199" y="50"/>
                  </a:lnTo>
                  <a:lnTo>
                    <a:pt x="203" y="52"/>
                  </a:lnTo>
                  <a:lnTo>
                    <a:pt x="207" y="54"/>
                  </a:lnTo>
                  <a:lnTo>
                    <a:pt x="209" y="58"/>
                  </a:lnTo>
                  <a:lnTo>
                    <a:pt x="209" y="64"/>
                  </a:lnTo>
                  <a:lnTo>
                    <a:pt x="209" y="97"/>
                  </a:lnTo>
                  <a:lnTo>
                    <a:pt x="34" y="97"/>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36" name="Freeform 204">
              <a:extLst>
                <a:ext uri="{FF2B5EF4-FFF2-40B4-BE49-F238E27FC236}">
                  <a16:creationId xmlns:a16="http://schemas.microsoft.com/office/drawing/2014/main" id="{5DB8288D-1B57-9645-956A-C3041629D6A2}"/>
                </a:ext>
              </a:extLst>
            </p:cNvPr>
            <p:cNvSpPr>
              <a:spLocks/>
            </p:cNvSpPr>
            <p:nvPr/>
          </p:nvSpPr>
          <p:spPr bwMode="auto">
            <a:xfrm>
              <a:off x="3538537" y="10455276"/>
              <a:ext cx="369888" cy="425450"/>
            </a:xfrm>
            <a:custGeom>
              <a:avLst/>
              <a:gdLst>
                <a:gd name="T0" fmla="*/ 2 w 233"/>
                <a:gd name="T1" fmla="*/ 7 h 268"/>
                <a:gd name="T2" fmla="*/ 2 w 233"/>
                <a:gd name="T3" fmla="*/ 7 h 268"/>
                <a:gd name="T4" fmla="*/ 0 w 233"/>
                <a:gd name="T5" fmla="*/ 13 h 268"/>
                <a:gd name="T6" fmla="*/ 0 w 233"/>
                <a:gd name="T7" fmla="*/ 20 h 268"/>
                <a:gd name="T8" fmla="*/ 0 w 233"/>
                <a:gd name="T9" fmla="*/ 20 h 268"/>
                <a:gd name="T10" fmla="*/ 2 w 233"/>
                <a:gd name="T11" fmla="*/ 26 h 268"/>
                <a:gd name="T12" fmla="*/ 6 w 233"/>
                <a:gd name="T13" fmla="*/ 30 h 268"/>
                <a:gd name="T14" fmla="*/ 130 w 233"/>
                <a:gd name="T15" fmla="*/ 110 h 268"/>
                <a:gd name="T16" fmla="*/ 130 w 233"/>
                <a:gd name="T17" fmla="*/ 110 h 268"/>
                <a:gd name="T18" fmla="*/ 145 w 233"/>
                <a:gd name="T19" fmla="*/ 122 h 268"/>
                <a:gd name="T20" fmla="*/ 158 w 233"/>
                <a:gd name="T21" fmla="*/ 135 h 268"/>
                <a:gd name="T22" fmla="*/ 171 w 233"/>
                <a:gd name="T23" fmla="*/ 150 h 268"/>
                <a:gd name="T24" fmla="*/ 181 w 233"/>
                <a:gd name="T25" fmla="*/ 167 h 268"/>
                <a:gd name="T26" fmla="*/ 190 w 233"/>
                <a:gd name="T27" fmla="*/ 184 h 268"/>
                <a:gd name="T28" fmla="*/ 196 w 233"/>
                <a:gd name="T29" fmla="*/ 202 h 268"/>
                <a:gd name="T30" fmla="*/ 200 w 233"/>
                <a:gd name="T31" fmla="*/ 221 h 268"/>
                <a:gd name="T32" fmla="*/ 200 w 233"/>
                <a:gd name="T33" fmla="*/ 242 h 268"/>
                <a:gd name="T34" fmla="*/ 200 w 233"/>
                <a:gd name="T35" fmla="*/ 251 h 268"/>
                <a:gd name="T36" fmla="*/ 200 w 233"/>
                <a:gd name="T37" fmla="*/ 251 h 268"/>
                <a:gd name="T38" fmla="*/ 201 w 233"/>
                <a:gd name="T39" fmla="*/ 259 h 268"/>
                <a:gd name="T40" fmla="*/ 205 w 233"/>
                <a:gd name="T41" fmla="*/ 263 h 268"/>
                <a:gd name="T42" fmla="*/ 211 w 233"/>
                <a:gd name="T43" fmla="*/ 266 h 268"/>
                <a:gd name="T44" fmla="*/ 216 w 233"/>
                <a:gd name="T45" fmla="*/ 268 h 268"/>
                <a:gd name="T46" fmla="*/ 216 w 233"/>
                <a:gd name="T47" fmla="*/ 268 h 268"/>
                <a:gd name="T48" fmla="*/ 224 w 233"/>
                <a:gd name="T49" fmla="*/ 266 h 268"/>
                <a:gd name="T50" fmla="*/ 228 w 233"/>
                <a:gd name="T51" fmla="*/ 263 h 268"/>
                <a:gd name="T52" fmla="*/ 231 w 233"/>
                <a:gd name="T53" fmla="*/ 259 h 268"/>
                <a:gd name="T54" fmla="*/ 233 w 233"/>
                <a:gd name="T55" fmla="*/ 251 h 268"/>
                <a:gd name="T56" fmla="*/ 233 w 233"/>
                <a:gd name="T57" fmla="*/ 242 h 268"/>
                <a:gd name="T58" fmla="*/ 233 w 233"/>
                <a:gd name="T59" fmla="*/ 242 h 268"/>
                <a:gd name="T60" fmla="*/ 231 w 233"/>
                <a:gd name="T61" fmla="*/ 217 h 268"/>
                <a:gd name="T62" fmla="*/ 228 w 233"/>
                <a:gd name="T63" fmla="*/ 193 h 268"/>
                <a:gd name="T64" fmla="*/ 220 w 233"/>
                <a:gd name="T65" fmla="*/ 172 h 268"/>
                <a:gd name="T66" fmla="*/ 211 w 233"/>
                <a:gd name="T67" fmla="*/ 150 h 268"/>
                <a:gd name="T68" fmla="*/ 198 w 233"/>
                <a:gd name="T69" fmla="*/ 131 h 268"/>
                <a:gd name="T70" fmla="*/ 185 w 233"/>
                <a:gd name="T71" fmla="*/ 112 h 268"/>
                <a:gd name="T72" fmla="*/ 166 w 233"/>
                <a:gd name="T73" fmla="*/ 95 h 268"/>
                <a:gd name="T74" fmla="*/ 147 w 233"/>
                <a:gd name="T75" fmla="*/ 82 h 268"/>
                <a:gd name="T76" fmla="*/ 25 w 233"/>
                <a:gd name="T77" fmla="*/ 1 h 268"/>
                <a:gd name="T78" fmla="*/ 25 w 233"/>
                <a:gd name="T79" fmla="*/ 1 h 268"/>
                <a:gd name="T80" fmla="*/ 19 w 233"/>
                <a:gd name="T81" fmla="*/ 0 h 268"/>
                <a:gd name="T82" fmla="*/ 12 w 233"/>
                <a:gd name="T83" fmla="*/ 0 h 268"/>
                <a:gd name="T84" fmla="*/ 6 w 233"/>
                <a:gd name="T85" fmla="*/ 1 h 268"/>
                <a:gd name="T86" fmla="*/ 2 w 233"/>
                <a:gd name="T87" fmla="*/ 7 h 268"/>
                <a:gd name="T88" fmla="*/ 2 w 233"/>
                <a:gd name="T89" fmla="*/ 7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33" h="268">
                  <a:moveTo>
                    <a:pt x="2" y="7"/>
                  </a:moveTo>
                  <a:lnTo>
                    <a:pt x="2" y="7"/>
                  </a:lnTo>
                  <a:lnTo>
                    <a:pt x="0" y="13"/>
                  </a:lnTo>
                  <a:lnTo>
                    <a:pt x="0" y="20"/>
                  </a:lnTo>
                  <a:lnTo>
                    <a:pt x="0" y="20"/>
                  </a:lnTo>
                  <a:lnTo>
                    <a:pt x="2" y="26"/>
                  </a:lnTo>
                  <a:lnTo>
                    <a:pt x="6" y="30"/>
                  </a:lnTo>
                  <a:lnTo>
                    <a:pt x="130" y="110"/>
                  </a:lnTo>
                  <a:lnTo>
                    <a:pt x="130" y="110"/>
                  </a:lnTo>
                  <a:lnTo>
                    <a:pt x="145" y="122"/>
                  </a:lnTo>
                  <a:lnTo>
                    <a:pt x="158" y="135"/>
                  </a:lnTo>
                  <a:lnTo>
                    <a:pt x="171" y="150"/>
                  </a:lnTo>
                  <a:lnTo>
                    <a:pt x="181" y="167"/>
                  </a:lnTo>
                  <a:lnTo>
                    <a:pt x="190" y="184"/>
                  </a:lnTo>
                  <a:lnTo>
                    <a:pt x="196" y="202"/>
                  </a:lnTo>
                  <a:lnTo>
                    <a:pt x="200" y="221"/>
                  </a:lnTo>
                  <a:lnTo>
                    <a:pt x="200" y="242"/>
                  </a:lnTo>
                  <a:lnTo>
                    <a:pt x="200" y="251"/>
                  </a:lnTo>
                  <a:lnTo>
                    <a:pt x="200" y="251"/>
                  </a:lnTo>
                  <a:lnTo>
                    <a:pt x="201" y="259"/>
                  </a:lnTo>
                  <a:lnTo>
                    <a:pt x="205" y="263"/>
                  </a:lnTo>
                  <a:lnTo>
                    <a:pt x="211" y="266"/>
                  </a:lnTo>
                  <a:lnTo>
                    <a:pt x="216" y="268"/>
                  </a:lnTo>
                  <a:lnTo>
                    <a:pt x="216" y="268"/>
                  </a:lnTo>
                  <a:lnTo>
                    <a:pt x="224" y="266"/>
                  </a:lnTo>
                  <a:lnTo>
                    <a:pt x="228" y="263"/>
                  </a:lnTo>
                  <a:lnTo>
                    <a:pt x="231" y="259"/>
                  </a:lnTo>
                  <a:lnTo>
                    <a:pt x="233" y="251"/>
                  </a:lnTo>
                  <a:lnTo>
                    <a:pt x="233" y="242"/>
                  </a:lnTo>
                  <a:lnTo>
                    <a:pt x="233" y="242"/>
                  </a:lnTo>
                  <a:lnTo>
                    <a:pt x="231" y="217"/>
                  </a:lnTo>
                  <a:lnTo>
                    <a:pt x="228" y="193"/>
                  </a:lnTo>
                  <a:lnTo>
                    <a:pt x="220" y="172"/>
                  </a:lnTo>
                  <a:lnTo>
                    <a:pt x="211" y="150"/>
                  </a:lnTo>
                  <a:lnTo>
                    <a:pt x="198" y="131"/>
                  </a:lnTo>
                  <a:lnTo>
                    <a:pt x="185" y="112"/>
                  </a:lnTo>
                  <a:lnTo>
                    <a:pt x="166" y="95"/>
                  </a:lnTo>
                  <a:lnTo>
                    <a:pt x="147" y="82"/>
                  </a:lnTo>
                  <a:lnTo>
                    <a:pt x="25" y="1"/>
                  </a:lnTo>
                  <a:lnTo>
                    <a:pt x="25" y="1"/>
                  </a:lnTo>
                  <a:lnTo>
                    <a:pt x="19" y="0"/>
                  </a:lnTo>
                  <a:lnTo>
                    <a:pt x="12" y="0"/>
                  </a:lnTo>
                  <a:lnTo>
                    <a:pt x="6" y="1"/>
                  </a:lnTo>
                  <a:lnTo>
                    <a:pt x="2" y="7"/>
                  </a:lnTo>
                  <a:lnTo>
                    <a:pt x="2" y="7"/>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37" name="Freeform 205">
              <a:extLst>
                <a:ext uri="{FF2B5EF4-FFF2-40B4-BE49-F238E27FC236}">
                  <a16:creationId xmlns:a16="http://schemas.microsoft.com/office/drawing/2014/main" id="{6769AF09-67A1-A846-9BB4-DEBABB5D287A}"/>
                </a:ext>
              </a:extLst>
            </p:cNvPr>
            <p:cNvSpPr>
              <a:spLocks/>
            </p:cNvSpPr>
            <p:nvPr/>
          </p:nvSpPr>
          <p:spPr bwMode="auto">
            <a:xfrm>
              <a:off x="3538537" y="10585451"/>
              <a:ext cx="260350" cy="295275"/>
            </a:xfrm>
            <a:custGeom>
              <a:avLst/>
              <a:gdLst>
                <a:gd name="T0" fmla="*/ 130 w 164"/>
                <a:gd name="T1" fmla="*/ 160 h 186"/>
                <a:gd name="T2" fmla="*/ 130 w 164"/>
                <a:gd name="T3" fmla="*/ 169 h 186"/>
                <a:gd name="T4" fmla="*/ 130 w 164"/>
                <a:gd name="T5" fmla="*/ 169 h 186"/>
                <a:gd name="T6" fmla="*/ 132 w 164"/>
                <a:gd name="T7" fmla="*/ 177 h 186"/>
                <a:gd name="T8" fmla="*/ 136 w 164"/>
                <a:gd name="T9" fmla="*/ 181 h 186"/>
                <a:gd name="T10" fmla="*/ 141 w 164"/>
                <a:gd name="T11" fmla="*/ 184 h 186"/>
                <a:gd name="T12" fmla="*/ 147 w 164"/>
                <a:gd name="T13" fmla="*/ 186 h 186"/>
                <a:gd name="T14" fmla="*/ 147 w 164"/>
                <a:gd name="T15" fmla="*/ 186 h 186"/>
                <a:gd name="T16" fmla="*/ 154 w 164"/>
                <a:gd name="T17" fmla="*/ 184 h 186"/>
                <a:gd name="T18" fmla="*/ 160 w 164"/>
                <a:gd name="T19" fmla="*/ 181 h 186"/>
                <a:gd name="T20" fmla="*/ 164 w 164"/>
                <a:gd name="T21" fmla="*/ 177 h 186"/>
                <a:gd name="T22" fmla="*/ 164 w 164"/>
                <a:gd name="T23" fmla="*/ 169 h 186"/>
                <a:gd name="T24" fmla="*/ 164 w 164"/>
                <a:gd name="T25" fmla="*/ 160 h 186"/>
                <a:gd name="T26" fmla="*/ 164 w 164"/>
                <a:gd name="T27" fmla="*/ 160 h 186"/>
                <a:gd name="T28" fmla="*/ 164 w 164"/>
                <a:gd name="T29" fmla="*/ 143 h 186"/>
                <a:gd name="T30" fmla="*/ 160 w 164"/>
                <a:gd name="T31" fmla="*/ 130 h 186"/>
                <a:gd name="T32" fmla="*/ 156 w 164"/>
                <a:gd name="T33" fmla="*/ 115 h 186"/>
                <a:gd name="T34" fmla="*/ 149 w 164"/>
                <a:gd name="T35" fmla="*/ 102 h 186"/>
                <a:gd name="T36" fmla="*/ 141 w 164"/>
                <a:gd name="T37" fmla="*/ 89 h 186"/>
                <a:gd name="T38" fmla="*/ 132 w 164"/>
                <a:gd name="T39" fmla="*/ 77 h 186"/>
                <a:gd name="T40" fmla="*/ 123 w 164"/>
                <a:gd name="T41" fmla="*/ 68 h 186"/>
                <a:gd name="T42" fmla="*/ 109 w 164"/>
                <a:gd name="T43" fmla="*/ 58 h 186"/>
                <a:gd name="T44" fmla="*/ 25 w 164"/>
                <a:gd name="T45" fmla="*/ 2 h 186"/>
                <a:gd name="T46" fmla="*/ 25 w 164"/>
                <a:gd name="T47" fmla="*/ 2 h 186"/>
                <a:gd name="T48" fmla="*/ 19 w 164"/>
                <a:gd name="T49" fmla="*/ 0 h 186"/>
                <a:gd name="T50" fmla="*/ 12 w 164"/>
                <a:gd name="T51" fmla="*/ 0 h 186"/>
                <a:gd name="T52" fmla="*/ 6 w 164"/>
                <a:gd name="T53" fmla="*/ 2 h 186"/>
                <a:gd name="T54" fmla="*/ 2 w 164"/>
                <a:gd name="T55" fmla="*/ 8 h 186"/>
                <a:gd name="T56" fmla="*/ 2 w 164"/>
                <a:gd name="T57" fmla="*/ 8 h 186"/>
                <a:gd name="T58" fmla="*/ 0 w 164"/>
                <a:gd name="T59" fmla="*/ 13 h 186"/>
                <a:gd name="T60" fmla="*/ 0 w 164"/>
                <a:gd name="T61" fmla="*/ 21 h 186"/>
                <a:gd name="T62" fmla="*/ 0 w 164"/>
                <a:gd name="T63" fmla="*/ 21 h 186"/>
                <a:gd name="T64" fmla="*/ 2 w 164"/>
                <a:gd name="T65" fmla="*/ 27 h 186"/>
                <a:gd name="T66" fmla="*/ 6 w 164"/>
                <a:gd name="T67" fmla="*/ 30 h 186"/>
                <a:gd name="T68" fmla="*/ 91 w 164"/>
                <a:gd name="T69" fmla="*/ 87 h 186"/>
                <a:gd name="T70" fmla="*/ 91 w 164"/>
                <a:gd name="T71" fmla="*/ 87 h 186"/>
                <a:gd name="T72" fmla="*/ 100 w 164"/>
                <a:gd name="T73" fmla="*/ 92 h 186"/>
                <a:gd name="T74" fmla="*/ 108 w 164"/>
                <a:gd name="T75" fmla="*/ 100 h 186"/>
                <a:gd name="T76" fmla="*/ 115 w 164"/>
                <a:gd name="T77" fmla="*/ 109 h 186"/>
                <a:gd name="T78" fmla="*/ 121 w 164"/>
                <a:gd name="T79" fmla="*/ 117 h 186"/>
                <a:gd name="T80" fmla="*/ 124 w 164"/>
                <a:gd name="T81" fmla="*/ 128 h 186"/>
                <a:gd name="T82" fmla="*/ 128 w 164"/>
                <a:gd name="T83" fmla="*/ 137 h 186"/>
                <a:gd name="T84" fmla="*/ 130 w 164"/>
                <a:gd name="T85" fmla="*/ 149 h 186"/>
                <a:gd name="T86" fmla="*/ 130 w 164"/>
                <a:gd name="T87" fmla="*/ 160 h 186"/>
                <a:gd name="T88" fmla="*/ 130 w 164"/>
                <a:gd name="T89" fmla="*/ 16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4" h="186">
                  <a:moveTo>
                    <a:pt x="130" y="160"/>
                  </a:moveTo>
                  <a:lnTo>
                    <a:pt x="130" y="169"/>
                  </a:lnTo>
                  <a:lnTo>
                    <a:pt x="130" y="169"/>
                  </a:lnTo>
                  <a:lnTo>
                    <a:pt x="132" y="177"/>
                  </a:lnTo>
                  <a:lnTo>
                    <a:pt x="136" y="181"/>
                  </a:lnTo>
                  <a:lnTo>
                    <a:pt x="141" y="184"/>
                  </a:lnTo>
                  <a:lnTo>
                    <a:pt x="147" y="186"/>
                  </a:lnTo>
                  <a:lnTo>
                    <a:pt x="147" y="186"/>
                  </a:lnTo>
                  <a:lnTo>
                    <a:pt x="154" y="184"/>
                  </a:lnTo>
                  <a:lnTo>
                    <a:pt x="160" y="181"/>
                  </a:lnTo>
                  <a:lnTo>
                    <a:pt x="164" y="177"/>
                  </a:lnTo>
                  <a:lnTo>
                    <a:pt x="164" y="169"/>
                  </a:lnTo>
                  <a:lnTo>
                    <a:pt x="164" y="160"/>
                  </a:lnTo>
                  <a:lnTo>
                    <a:pt x="164" y="160"/>
                  </a:lnTo>
                  <a:lnTo>
                    <a:pt x="164" y="143"/>
                  </a:lnTo>
                  <a:lnTo>
                    <a:pt x="160" y="130"/>
                  </a:lnTo>
                  <a:lnTo>
                    <a:pt x="156" y="115"/>
                  </a:lnTo>
                  <a:lnTo>
                    <a:pt x="149" y="102"/>
                  </a:lnTo>
                  <a:lnTo>
                    <a:pt x="141" y="89"/>
                  </a:lnTo>
                  <a:lnTo>
                    <a:pt x="132" y="77"/>
                  </a:lnTo>
                  <a:lnTo>
                    <a:pt x="123" y="68"/>
                  </a:lnTo>
                  <a:lnTo>
                    <a:pt x="109" y="58"/>
                  </a:lnTo>
                  <a:lnTo>
                    <a:pt x="25" y="2"/>
                  </a:lnTo>
                  <a:lnTo>
                    <a:pt x="25" y="2"/>
                  </a:lnTo>
                  <a:lnTo>
                    <a:pt x="19" y="0"/>
                  </a:lnTo>
                  <a:lnTo>
                    <a:pt x="12" y="0"/>
                  </a:lnTo>
                  <a:lnTo>
                    <a:pt x="6" y="2"/>
                  </a:lnTo>
                  <a:lnTo>
                    <a:pt x="2" y="8"/>
                  </a:lnTo>
                  <a:lnTo>
                    <a:pt x="2" y="8"/>
                  </a:lnTo>
                  <a:lnTo>
                    <a:pt x="0" y="13"/>
                  </a:lnTo>
                  <a:lnTo>
                    <a:pt x="0" y="21"/>
                  </a:lnTo>
                  <a:lnTo>
                    <a:pt x="0" y="21"/>
                  </a:lnTo>
                  <a:lnTo>
                    <a:pt x="2" y="27"/>
                  </a:lnTo>
                  <a:lnTo>
                    <a:pt x="6" y="30"/>
                  </a:lnTo>
                  <a:lnTo>
                    <a:pt x="91" y="87"/>
                  </a:lnTo>
                  <a:lnTo>
                    <a:pt x="91" y="87"/>
                  </a:lnTo>
                  <a:lnTo>
                    <a:pt x="100" y="92"/>
                  </a:lnTo>
                  <a:lnTo>
                    <a:pt x="108" y="100"/>
                  </a:lnTo>
                  <a:lnTo>
                    <a:pt x="115" y="109"/>
                  </a:lnTo>
                  <a:lnTo>
                    <a:pt x="121" y="117"/>
                  </a:lnTo>
                  <a:lnTo>
                    <a:pt x="124" y="128"/>
                  </a:lnTo>
                  <a:lnTo>
                    <a:pt x="128" y="137"/>
                  </a:lnTo>
                  <a:lnTo>
                    <a:pt x="130" y="149"/>
                  </a:lnTo>
                  <a:lnTo>
                    <a:pt x="130" y="160"/>
                  </a:lnTo>
                  <a:lnTo>
                    <a:pt x="130" y="160"/>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38" name="Freeform 206">
              <a:extLst>
                <a:ext uri="{FF2B5EF4-FFF2-40B4-BE49-F238E27FC236}">
                  <a16:creationId xmlns:a16="http://schemas.microsoft.com/office/drawing/2014/main" id="{2F4B6CD2-3A1F-1B46-9958-A6110074D309}"/>
                </a:ext>
              </a:extLst>
            </p:cNvPr>
            <p:cNvSpPr>
              <a:spLocks/>
            </p:cNvSpPr>
            <p:nvPr/>
          </p:nvSpPr>
          <p:spPr bwMode="auto">
            <a:xfrm>
              <a:off x="3086100" y="10585451"/>
              <a:ext cx="261938" cy="295275"/>
            </a:xfrm>
            <a:custGeom>
              <a:avLst/>
              <a:gdLst>
                <a:gd name="T0" fmla="*/ 139 w 165"/>
                <a:gd name="T1" fmla="*/ 2 h 186"/>
                <a:gd name="T2" fmla="*/ 54 w 165"/>
                <a:gd name="T3" fmla="*/ 58 h 186"/>
                <a:gd name="T4" fmla="*/ 54 w 165"/>
                <a:gd name="T5" fmla="*/ 58 h 186"/>
                <a:gd name="T6" fmla="*/ 43 w 165"/>
                <a:gd name="T7" fmla="*/ 68 h 186"/>
                <a:gd name="T8" fmla="*/ 32 w 165"/>
                <a:gd name="T9" fmla="*/ 77 h 186"/>
                <a:gd name="T10" fmla="*/ 23 w 165"/>
                <a:gd name="T11" fmla="*/ 89 h 186"/>
                <a:gd name="T12" fmla="*/ 15 w 165"/>
                <a:gd name="T13" fmla="*/ 102 h 186"/>
                <a:gd name="T14" fmla="*/ 7 w 165"/>
                <a:gd name="T15" fmla="*/ 115 h 186"/>
                <a:gd name="T16" fmla="*/ 4 w 165"/>
                <a:gd name="T17" fmla="*/ 130 h 186"/>
                <a:gd name="T18" fmla="*/ 2 w 165"/>
                <a:gd name="T19" fmla="*/ 143 h 186"/>
                <a:gd name="T20" fmla="*/ 0 w 165"/>
                <a:gd name="T21" fmla="*/ 160 h 186"/>
                <a:gd name="T22" fmla="*/ 0 w 165"/>
                <a:gd name="T23" fmla="*/ 169 h 186"/>
                <a:gd name="T24" fmla="*/ 0 w 165"/>
                <a:gd name="T25" fmla="*/ 169 h 186"/>
                <a:gd name="T26" fmla="*/ 2 w 165"/>
                <a:gd name="T27" fmla="*/ 177 h 186"/>
                <a:gd name="T28" fmla="*/ 6 w 165"/>
                <a:gd name="T29" fmla="*/ 181 h 186"/>
                <a:gd name="T30" fmla="*/ 11 w 165"/>
                <a:gd name="T31" fmla="*/ 184 h 186"/>
                <a:gd name="T32" fmla="*/ 17 w 165"/>
                <a:gd name="T33" fmla="*/ 186 h 186"/>
                <a:gd name="T34" fmla="*/ 17 w 165"/>
                <a:gd name="T35" fmla="*/ 186 h 186"/>
                <a:gd name="T36" fmla="*/ 23 w 165"/>
                <a:gd name="T37" fmla="*/ 184 h 186"/>
                <a:gd name="T38" fmla="*/ 28 w 165"/>
                <a:gd name="T39" fmla="*/ 181 h 186"/>
                <a:gd name="T40" fmla="*/ 32 w 165"/>
                <a:gd name="T41" fmla="*/ 177 h 186"/>
                <a:gd name="T42" fmla="*/ 34 w 165"/>
                <a:gd name="T43" fmla="*/ 169 h 186"/>
                <a:gd name="T44" fmla="*/ 34 w 165"/>
                <a:gd name="T45" fmla="*/ 160 h 186"/>
                <a:gd name="T46" fmla="*/ 34 w 165"/>
                <a:gd name="T47" fmla="*/ 160 h 186"/>
                <a:gd name="T48" fmla="*/ 34 w 165"/>
                <a:gd name="T49" fmla="*/ 149 h 186"/>
                <a:gd name="T50" fmla="*/ 36 w 165"/>
                <a:gd name="T51" fmla="*/ 137 h 186"/>
                <a:gd name="T52" fmla="*/ 39 w 165"/>
                <a:gd name="T53" fmla="*/ 128 h 186"/>
                <a:gd name="T54" fmla="*/ 43 w 165"/>
                <a:gd name="T55" fmla="*/ 117 h 186"/>
                <a:gd name="T56" fmla="*/ 49 w 165"/>
                <a:gd name="T57" fmla="*/ 109 h 186"/>
                <a:gd name="T58" fmla="*/ 56 w 165"/>
                <a:gd name="T59" fmla="*/ 100 h 186"/>
                <a:gd name="T60" fmla="*/ 64 w 165"/>
                <a:gd name="T61" fmla="*/ 92 h 186"/>
                <a:gd name="T62" fmla="*/ 73 w 165"/>
                <a:gd name="T63" fmla="*/ 87 h 186"/>
                <a:gd name="T64" fmla="*/ 158 w 165"/>
                <a:gd name="T65" fmla="*/ 30 h 186"/>
                <a:gd name="T66" fmla="*/ 158 w 165"/>
                <a:gd name="T67" fmla="*/ 30 h 186"/>
                <a:gd name="T68" fmla="*/ 162 w 165"/>
                <a:gd name="T69" fmla="*/ 27 h 186"/>
                <a:gd name="T70" fmla="*/ 165 w 165"/>
                <a:gd name="T71" fmla="*/ 21 h 186"/>
                <a:gd name="T72" fmla="*/ 165 w 165"/>
                <a:gd name="T73" fmla="*/ 13 h 186"/>
                <a:gd name="T74" fmla="*/ 163 w 165"/>
                <a:gd name="T75" fmla="*/ 8 h 186"/>
                <a:gd name="T76" fmla="*/ 163 w 165"/>
                <a:gd name="T77" fmla="*/ 8 h 186"/>
                <a:gd name="T78" fmla="*/ 158 w 165"/>
                <a:gd name="T79" fmla="*/ 2 h 186"/>
                <a:gd name="T80" fmla="*/ 152 w 165"/>
                <a:gd name="T81" fmla="*/ 0 h 186"/>
                <a:gd name="T82" fmla="*/ 145 w 165"/>
                <a:gd name="T83" fmla="*/ 0 h 186"/>
                <a:gd name="T84" fmla="*/ 139 w 165"/>
                <a:gd name="T85" fmla="*/ 2 h 186"/>
                <a:gd name="T86" fmla="*/ 139 w 165"/>
                <a:gd name="T87" fmla="*/ 2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5" h="186">
                  <a:moveTo>
                    <a:pt x="139" y="2"/>
                  </a:moveTo>
                  <a:lnTo>
                    <a:pt x="54" y="58"/>
                  </a:lnTo>
                  <a:lnTo>
                    <a:pt x="54" y="58"/>
                  </a:lnTo>
                  <a:lnTo>
                    <a:pt x="43" y="68"/>
                  </a:lnTo>
                  <a:lnTo>
                    <a:pt x="32" y="77"/>
                  </a:lnTo>
                  <a:lnTo>
                    <a:pt x="23" y="89"/>
                  </a:lnTo>
                  <a:lnTo>
                    <a:pt x="15" y="102"/>
                  </a:lnTo>
                  <a:lnTo>
                    <a:pt x="7" y="115"/>
                  </a:lnTo>
                  <a:lnTo>
                    <a:pt x="4" y="130"/>
                  </a:lnTo>
                  <a:lnTo>
                    <a:pt x="2" y="143"/>
                  </a:lnTo>
                  <a:lnTo>
                    <a:pt x="0" y="160"/>
                  </a:lnTo>
                  <a:lnTo>
                    <a:pt x="0" y="169"/>
                  </a:lnTo>
                  <a:lnTo>
                    <a:pt x="0" y="169"/>
                  </a:lnTo>
                  <a:lnTo>
                    <a:pt x="2" y="177"/>
                  </a:lnTo>
                  <a:lnTo>
                    <a:pt x="6" y="181"/>
                  </a:lnTo>
                  <a:lnTo>
                    <a:pt x="11" y="184"/>
                  </a:lnTo>
                  <a:lnTo>
                    <a:pt x="17" y="186"/>
                  </a:lnTo>
                  <a:lnTo>
                    <a:pt x="17" y="186"/>
                  </a:lnTo>
                  <a:lnTo>
                    <a:pt x="23" y="184"/>
                  </a:lnTo>
                  <a:lnTo>
                    <a:pt x="28" y="181"/>
                  </a:lnTo>
                  <a:lnTo>
                    <a:pt x="32" y="177"/>
                  </a:lnTo>
                  <a:lnTo>
                    <a:pt x="34" y="169"/>
                  </a:lnTo>
                  <a:lnTo>
                    <a:pt x="34" y="160"/>
                  </a:lnTo>
                  <a:lnTo>
                    <a:pt x="34" y="160"/>
                  </a:lnTo>
                  <a:lnTo>
                    <a:pt x="34" y="149"/>
                  </a:lnTo>
                  <a:lnTo>
                    <a:pt x="36" y="137"/>
                  </a:lnTo>
                  <a:lnTo>
                    <a:pt x="39" y="128"/>
                  </a:lnTo>
                  <a:lnTo>
                    <a:pt x="43" y="117"/>
                  </a:lnTo>
                  <a:lnTo>
                    <a:pt x="49" y="109"/>
                  </a:lnTo>
                  <a:lnTo>
                    <a:pt x="56" y="100"/>
                  </a:lnTo>
                  <a:lnTo>
                    <a:pt x="64" y="92"/>
                  </a:lnTo>
                  <a:lnTo>
                    <a:pt x="73" y="87"/>
                  </a:lnTo>
                  <a:lnTo>
                    <a:pt x="158" y="30"/>
                  </a:lnTo>
                  <a:lnTo>
                    <a:pt x="158" y="30"/>
                  </a:lnTo>
                  <a:lnTo>
                    <a:pt x="162" y="27"/>
                  </a:lnTo>
                  <a:lnTo>
                    <a:pt x="165" y="21"/>
                  </a:lnTo>
                  <a:lnTo>
                    <a:pt x="165" y="13"/>
                  </a:lnTo>
                  <a:lnTo>
                    <a:pt x="163" y="8"/>
                  </a:lnTo>
                  <a:lnTo>
                    <a:pt x="163" y="8"/>
                  </a:lnTo>
                  <a:lnTo>
                    <a:pt x="158" y="2"/>
                  </a:lnTo>
                  <a:lnTo>
                    <a:pt x="152" y="0"/>
                  </a:lnTo>
                  <a:lnTo>
                    <a:pt x="145" y="0"/>
                  </a:lnTo>
                  <a:lnTo>
                    <a:pt x="139" y="2"/>
                  </a:lnTo>
                  <a:lnTo>
                    <a:pt x="139" y="2"/>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39" name="Freeform 207">
              <a:extLst>
                <a:ext uri="{FF2B5EF4-FFF2-40B4-BE49-F238E27FC236}">
                  <a16:creationId xmlns:a16="http://schemas.microsoft.com/office/drawing/2014/main" id="{B1FA9337-F5EA-5E41-AACC-7B0211CAF6BB}"/>
                </a:ext>
              </a:extLst>
            </p:cNvPr>
            <p:cNvSpPr>
              <a:spLocks/>
            </p:cNvSpPr>
            <p:nvPr/>
          </p:nvSpPr>
          <p:spPr bwMode="auto">
            <a:xfrm>
              <a:off x="2974975" y="10455276"/>
              <a:ext cx="373063" cy="425450"/>
            </a:xfrm>
            <a:custGeom>
              <a:avLst/>
              <a:gdLst>
                <a:gd name="T0" fmla="*/ 17 w 235"/>
                <a:gd name="T1" fmla="*/ 268 h 268"/>
                <a:gd name="T2" fmla="*/ 17 w 235"/>
                <a:gd name="T3" fmla="*/ 268 h 268"/>
                <a:gd name="T4" fmla="*/ 25 w 235"/>
                <a:gd name="T5" fmla="*/ 266 h 268"/>
                <a:gd name="T6" fmla="*/ 29 w 235"/>
                <a:gd name="T7" fmla="*/ 263 h 268"/>
                <a:gd name="T8" fmla="*/ 32 w 235"/>
                <a:gd name="T9" fmla="*/ 259 h 268"/>
                <a:gd name="T10" fmla="*/ 34 w 235"/>
                <a:gd name="T11" fmla="*/ 251 h 268"/>
                <a:gd name="T12" fmla="*/ 34 w 235"/>
                <a:gd name="T13" fmla="*/ 242 h 268"/>
                <a:gd name="T14" fmla="*/ 34 w 235"/>
                <a:gd name="T15" fmla="*/ 242 h 268"/>
                <a:gd name="T16" fmla="*/ 36 w 235"/>
                <a:gd name="T17" fmla="*/ 221 h 268"/>
                <a:gd name="T18" fmla="*/ 40 w 235"/>
                <a:gd name="T19" fmla="*/ 202 h 268"/>
                <a:gd name="T20" fmla="*/ 46 w 235"/>
                <a:gd name="T21" fmla="*/ 184 h 268"/>
                <a:gd name="T22" fmla="*/ 53 w 235"/>
                <a:gd name="T23" fmla="*/ 167 h 268"/>
                <a:gd name="T24" fmla="*/ 62 w 235"/>
                <a:gd name="T25" fmla="*/ 150 h 268"/>
                <a:gd name="T26" fmla="*/ 76 w 235"/>
                <a:gd name="T27" fmla="*/ 135 h 268"/>
                <a:gd name="T28" fmla="*/ 89 w 235"/>
                <a:gd name="T29" fmla="*/ 122 h 268"/>
                <a:gd name="T30" fmla="*/ 106 w 235"/>
                <a:gd name="T31" fmla="*/ 110 h 268"/>
                <a:gd name="T32" fmla="*/ 228 w 235"/>
                <a:gd name="T33" fmla="*/ 30 h 268"/>
                <a:gd name="T34" fmla="*/ 228 w 235"/>
                <a:gd name="T35" fmla="*/ 30 h 268"/>
                <a:gd name="T36" fmla="*/ 232 w 235"/>
                <a:gd name="T37" fmla="*/ 26 h 268"/>
                <a:gd name="T38" fmla="*/ 235 w 235"/>
                <a:gd name="T39" fmla="*/ 20 h 268"/>
                <a:gd name="T40" fmla="*/ 235 w 235"/>
                <a:gd name="T41" fmla="*/ 13 h 268"/>
                <a:gd name="T42" fmla="*/ 233 w 235"/>
                <a:gd name="T43" fmla="*/ 7 h 268"/>
                <a:gd name="T44" fmla="*/ 233 w 235"/>
                <a:gd name="T45" fmla="*/ 7 h 268"/>
                <a:gd name="T46" fmla="*/ 228 w 235"/>
                <a:gd name="T47" fmla="*/ 1 h 268"/>
                <a:gd name="T48" fmla="*/ 222 w 235"/>
                <a:gd name="T49" fmla="*/ 0 h 268"/>
                <a:gd name="T50" fmla="*/ 215 w 235"/>
                <a:gd name="T51" fmla="*/ 0 h 268"/>
                <a:gd name="T52" fmla="*/ 209 w 235"/>
                <a:gd name="T53" fmla="*/ 1 h 268"/>
                <a:gd name="T54" fmla="*/ 87 w 235"/>
                <a:gd name="T55" fmla="*/ 82 h 268"/>
                <a:gd name="T56" fmla="*/ 87 w 235"/>
                <a:gd name="T57" fmla="*/ 82 h 268"/>
                <a:gd name="T58" fmla="*/ 68 w 235"/>
                <a:gd name="T59" fmla="*/ 95 h 268"/>
                <a:gd name="T60" fmla="*/ 51 w 235"/>
                <a:gd name="T61" fmla="*/ 112 h 268"/>
                <a:gd name="T62" fmla="*/ 36 w 235"/>
                <a:gd name="T63" fmla="*/ 131 h 268"/>
                <a:gd name="T64" fmla="*/ 23 w 235"/>
                <a:gd name="T65" fmla="*/ 150 h 268"/>
                <a:gd name="T66" fmla="*/ 14 w 235"/>
                <a:gd name="T67" fmla="*/ 172 h 268"/>
                <a:gd name="T68" fmla="*/ 6 w 235"/>
                <a:gd name="T69" fmla="*/ 193 h 268"/>
                <a:gd name="T70" fmla="*/ 2 w 235"/>
                <a:gd name="T71" fmla="*/ 217 h 268"/>
                <a:gd name="T72" fmla="*/ 0 w 235"/>
                <a:gd name="T73" fmla="*/ 242 h 268"/>
                <a:gd name="T74" fmla="*/ 0 w 235"/>
                <a:gd name="T75" fmla="*/ 251 h 268"/>
                <a:gd name="T76" fmla="*/ 0 w 235"/>
                <a:gd name="T77" fmla="*/ 251 h 268"/>
                <a:gd name="T78" fmla="*/ 2 w 235"/>
                <a:gd name="T79" fmla="*/ 259 h 268"/>
                <a:gd name="T80" fmla="*/ 6 w 235"/>
                <a:gd name="T81" fmla="*/ 263 h 268"/>
                <a:gd name="T82" fmla="*/ 12 w 235"/>
                <a:gd name="T83" fmla="*/ 266 h 268"/>
                <a:gd name="T84" fmla="*/ 17 w 235"/>
                <a:gd name="T85" fmla="*/ 268 h 268"/>
                <a:gd name="T86" fmla="*/ 17 w 235"/>
                <a:gd name="T87" fmla="*/ 268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5" h="268">
                  <a:moveTo>
                    <a:pt x="17" y="268"/>
                  </a:moveTo>
                  <a:lnTo>
                    <a:pt x="17" y="268"/>
                  </a:lnTo>
                  <a:lnTo>
                    <a:pt x="25" y="266"/>
                  </a:lnTo>
                  <a:lnTo>
                    <a:pt x="29" y="263"/>
                  </a:lnTo>
                  <a:lnTo>
                    <a:pt x="32" y="259"/>
                  </a:lnTo>
                  <a:lnTo>
                    <a:pt x="34" y="251"/>
                  </a:lnTo>
                  <a:lnTo>
                    <a:pt x="34" y="242"/>
                  </a:lnTo>
                  <a:lnTo>
                    <a:pt x="34" y="242"/>
                  </a:lnTo>
                  <a:lnTo>
                    <a:pt x="36" y="221"/>
                  </a:lnTo>
                  <a:lnTo>
                    <a:pt x="40" y="202"/>
                  </a:lnTo>
                  <a:lnTo>
                    <a:pt x="46" y="184"/>
                  </a:lnTo>
                  <a:lnTo>
                    <a:pt x="53" y="167"/>
                  </a:lnTo>
                  <a:lnTo>
                    <a:pt x="62" y="150"/>
                  </a:lnTo>
                  <a:lnTo>
                    <a:pt x="76" y="135"/>
                  </a:lnTo>
                  <a:lnTo>
                    <a:pt x="89" y="122"/>
                  </a:lnTo>
                  <a:lnTo>
                    <a:pt x="106" y="110"/>
                  </a:lnTo>
                  <a:lnTo>
                    <a:pt x="228" y="30"/>
                  </a:lnTo>
                  <a:lnTo>
                    <a:pt x="228" y="30"/>
                  </a:lnTo>
                  <a:lnTo>
                    <a:pt x="232" y="26"/>
                  </a:lnTo>
                  <a:lnTo>
                    <a:pt x="235" y="20"/>
                  </a:lnTo>
                  <a:lnTo>
                    <a:pt x="235" y="13"/>
                  </a:lnTo>
                  <a:lnTo>
                    <a:pt x="233" y="7"/>
                  </a:lnTo>
                  <a:lnTo>
                    <a:pt x="233" y="7"/>
                  </a:lnTo>
                  <a:lnTo>
                    <a:pt x="228" y="1"/>
                  </a:lnTo>
                  <a:lnTo>
                    <a:pt x="222" y="0"/>
                  </a:lnTo>
                  <a:lnTo>
                    <a:pt x="215" y="0"/>
                  </a:lnTo>
                  <a:lnTo>
                    <a:pt x="209" y="1"/>
                  </a:lnTo>
                  <a:lnTo>
                    <a:pt x="87" y="82"/>
                  </a:lnTo>
                  <a:lnTo>
                    <a:pt x="87" y="82"/>
                  </a:lnTo>
                  <a:lnTo>
                    <a:pt x="68" y="95"/>
                  </a:lnTo>
                  <a:lnTo>
                    <a:pt x="51" y="112"/>
                  </a:lnTo>
                  <a:lnTo>
                    <a:pt x="36" y="131"/>
                  </a:lnTo>
                  <a:lnTo>
                    <a:pt x="23" y="150"/>
                  </a:lnTo>
                  <a:lnTo>
                    <a:pt x="14" y="172"/>
                  </a:lnTo>
                  <a:lnTo>
                    <a:pt x="6" y="193"/>
                  </a:lnTo>
                  <a:lnTo>
                    <a:pt x="2" y="217"/>
                  </a:lnTo>
                  <a:lnTo>
                    <a:pt x="0" y="242"/>
                  </a:lnTo>
                  <a:lnTo>
                    <a:pt x="0" y="251"/>
                  </a:lnTo>
                  <a:lnTo>
                    <a:pt x="0" y="251"/>
                  </a:lnTo>
                  <a:lnTo>
                    <a:pt x="2" y="259"/>
                  </a:lnTo>
                  <a:lnTo>
                    <a:pt x="6" y="263"/>
                  </a:lnTo>
                  <a:lnTo>
                    <a:pt x="12" y="266"/>
                  </a:lnTo>
                  <a:lnTo>
                    <a:pt x="17" y="268"/>
                  </a:lnTo>
                  <a:lnTo>
                    <a:pt x="17" y="268"/>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40" name="Freeform 208">
              <a:extLst>
                <a:ext uri="{FF2B5EF4-FFF2-40B4-BE49-F238E27FC236}">
                  <a16:creationId xmlns:a16="http://schemas.microsoft.com/office/drawing/2014/main" id="{42802F58-C504-3042-B48E-31320857F743}"/>
                </a:ext>
              </a:extLst>
            </p:cNvPr>
            <p:cNvSpPr>
              <a:spLocks/>
            </p:cNvSpPr>
            <p:nvPr/>
          </p:nvSpPr>
          <p:spPr bwMode="auto">
            <a:xfrm>
              <a:off x="3279775" y="10147301"/>
              <a:ext cx="322263" cy="733425"/>
            </a:xfrm>
            <a:custGeom>
              <a:avLst/>
              <a:gdLst>
                <a:gd name="T0" fmla="*/ 51 w 203"/>
                <a:gd name="T1" fmla="*/ 143 h 462"/>
                <a:gd name="T2" fmla="*/ 51 w 203"/>
                <a:gd name="T3" fmla="*/ 445 h 462"/>
                <a:gd name="T4" fmla="*/ 56 w 203"/>
                <a:gd name="T5" fmla="*/ 457 h 462"/>
                <a:gd name="T6" fmla="*/ 68 w 203"/>
                <a:gd name="T7" fmla="*/ 462 h 462"/>
                <a:gd name="T8" fmla="*/ 75 w 203"/>
                <a:gd name="T9" fmla="*/ 460 h 462"/>
                <a:gd name="T10" fmla="*/ 83 w 203"/>
                <a:gd name="T11" fmla="*/ 453 h 462"/>
                <a:gd name="T12" fmla="*/ 85 w 203"/>
                <a:gd name="T13" fmla="*/ 126 h 462"/>
                <a:gd name="T14" fmla="*/ 83 w 203"/>
                <a:gd name="T15" fmla="*/ 120 h 462"/>
                <a:gd name="T16" fmla="*/ 75 w 203"/>
                <a:gd name="T17" fmla="*/ 111 h 462"/>
                <a:gd name="T18" fmla="*/ 49 w 203"/>
                <a:gd name="T19" fmla="*/ 109 h 462"/>
                <a:gd name="T20" fmla="*/ 152 w 203"/>
                <a:gd name="T21" fmla="*/ 109 h 462"/>
                <a:gd name="T22" fmla="*/ 137 w 203"/>
                <a:gd name="T23" fmla="*/ 109 h 462"/>
                <a:gd name="T24" fmla="*/ 126 w 203"/>
                <a:gd name="T25" fmla="*/ 115 h 462"/>
                <a:gd name="T26" fmla="*/ 120 w 203"/>
                <a:gd name="T27" fmla="*/ 126 h 462"/>
                <a:gd name="T28" fmla="*/ 120 w 203"/>
                <a:gd name="T29" fmla="*/ 445 h 462"/>
                <a:gd name="T30" fmla="*/ 126 w 203"/>
                <a:gd name="T31" fmla="*/ 457 h 462"/>
                <a:gd name="T32" fmla="*/ 137 w 203"/>
                <a:gd name="T33" fmla="*/ 462 h 462"/>
                <a:gd name="T34" fmla="*/ 145 w 203"/>
                <a:gd name="T35" fmla="*/ 460 h 462"/>
                <a:gd name="T36" fmla="*/ 152 w 203"/>
                <a:gd name="T37" fmla="*/ 453 h 462"/>
                <a:gd name="T38" fmla="*/ 154 w 203"/>
                <a:gd name="T39" fmla="*/ 143 h 462"/>
                <a:gd name="T40" fmla="*/ 186 w 203"/>
                <a:gd name="T41" fmla="*/ 143 h 462"/>
                <a:gd name="T42" fmla="*/ 195 w 203"/>
                <a:gd name="T43" fmla="*/ 141 h 462"/>
                <a:gd name="T44" fmla="*/ 201 w 203"/>
                <a:gd name="T45" fmla="*/ 134 h 462"/>
                <a:gd name="T46" fmla="*/ 203 w 203"/>
                <a:gd name="T47" fmla="*/ 130 h 462"/>
                <a:gd name="T48" fmla="*/ 201 w 203"/>
                <a:gd name="T49" fmla="*/ 120 h 462"/>
                <a:gd name="T50" fmla="*/ 115 w 203"/>
                <a:gd name="T51" fmla="*/ 6 h 462"/>
                <a:gd name="T52" fmla="*/ 109 w 203"/>
                <a:gd name="T53" fmla="*/ 2 h 462"/>
                <a:gd name="T54" fmla="*/ 101 w 203"/>
                <a:gd name="T55" fmla="*/ 0 h 462"/>
                <a:gd name="T56" fmla="*/ 101 w 203"/>
                <a:gd name="T57" fmla="*/ 0 h 462"/>
                <a:gd name="T58" fmla="*/ 88 w 203"/>
                <a:gd name="T59" fmla="*/ 6 h 462"/>
                <a:gd name="T60" fmla="*/ 2 w 203"/>
                <a:gd name="T61" fmla="*/ 117 h 462"/>
                <a:gd name="T62" fmla="*/ 0 w 203"/>
                <a:gd name="T63" fmla="*/ 126 h 462"/>
                <a:gd name="T64" fmla="*/ 2 w 203"/>
                <a:gd name="T65" fmla="*/ 134 h 462"/>
                <a:gd name="T66" fmla="*/ 4 w 203"/>
                <a:gd name="T67" fmla="*/ 137 h 462"/>
                <a:gd name="T68" fmla="*/ 11 w 203"/>
                <a:gd name="T69" fmla="*/ 143 h 462"/>
                <a:gd name="T70" fmla="*/ 15 w 203"/>
                <a:gd name="T71" fmla="*/ 143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3" h="462">
                  <a:moveTo>
                    <a:pt x="15" y="143"/>
                  </a:moveTo>
                  <a:lnTo>
                    <a:pt x="51" y="143"/>
                  </a:lnTo>
                  <a:lnTo>
                    <a:pt x="51" y="445"/>
                  </a:lnTo>
                  <a:lnTo>
                    <a:pt x="51" y="445"/>
                  </a:lnTo>
                  <a:lnTo>
                    <a:pt x="53" y="453"/>
                  </a:lnTo>
                  <a:lnTo>
                    <a:pt x="56" y="457"/>
                  </a:lnTo>
                  <a:lnTo>
                    <a:pt x="62" y="460"/>
                  </a:lnTo>
                  <a:lnTo>
                    <a:pt x="68" y="462"/>
                  </a:lnTo>
                  <a:lnTo>
                    <a:pt x="68" y="462"/>
                  </a:lnTo>
                  <a:lnTo>
                    <a:pt x="75" y="460"/>
                  </a:lnTo>
                  <a:lnTo>
                    <a:pt x="79" y="457"/>
                  </a:lnTo>
                  <a:lnTo>
                    <a:pt x="83" y="453"/>
                  </a:lnTo>
                  <a:lnTo>
                    <a:pt x="85" y="445"/>
                  </a:lnTo>
                  <a:lnTo>
                    <a:pt x="85" y="126"/>
                  </a:lnTo>
                  <a:lnTo>
                    <a:pt x="85" y="126"/>
                  </a:lnTo>
                  <a:lnTo>
                    <a:pt x="83" y="120"/>
                  </a:lnTo>
                  <a:lnTo>
                    <a:pt x="79" y="115"/>
                  </a:lnTo>
                  <a:lnTo>
                    <a:pt x="75" y="111"/>
                  </a:lnTo>
                  <a:lnTo>
                    <a:pt x="68" y="109"/>
                  </a:lnTo>
                  <a:lnTo>
                    <a:pt x="49" y="109"/>
                  </a:lnTo>
                  <a:lnTo>
                    <a:pt x="101" y="43"/>
                  </a:lnTo>
                  <a:lnTo>
                    <a:pt x="152" y="109"/>
                  </a:lnTo>
                  <a:lnTo>
                    <a:pt x="137" y="109"/>
                  </a:lnTo>
                  <a:lnTo>
                    <a:pt x="137" y="109"/>
                  </a:lnTo>
                  <a:lnTo>
                    <a:pt x="132" y="111"/>
                  </a:lnTo>
                  <a:lnTo>
                    <a:pt x="126" y="115"/>
                  </a:lnTo>
                  <a:lnTo>
                    <a:pt x="122" y="120"/>
                  </a:lnTo>
                  <a:lnTo>
                    <a:pt x="120" y="126"/>
                  </a:lnTo>
                  <a:lnTo>
                    <a:pt x="120" y="445"/>
                  </a:lnTo>
                  <a:lnTo>
                    <a:pt x="120" y="445"/>
                  </a:lnTo>
                  <a:lnTo>
                    <a:pt x="122" y="453"/>
                  </a:lnTo>
                  <a:lnTo>
                    <a:pt x="126" y="457"/>
                  </a:lnTo>
                  <a:lnTo>
                    <a:pt x="132" y="460"/>
                  </a:lnTo>
                  <a:lnTo>
                    <a:pt x="137" y="462"/>
                  </a:lnTo>
                  <a:lnTo>
                    <a:pt x="137" y="462"/>
                  </a:lnTo>
                  <a:lnTo>
                    <a:pt x="145" y="460"/>
                  </a:lnTo>
                  <a:lnTo>
                    <a:pt x="148" y="457"/>
                  </a:lnTo>
                  <a:lnTo>
                    <a:pt x="152" y="453"/>
                  </a:lnTo>
                  <a:lnTo>
                    <a:pt x="154" y="445"/>
                  </a:lnTo>
                  <a:lnTo>
                    <a:pt x="154" y="143"/>
                  </a:lnTo>
                  <a:lnTo>
                    <a:pt x="186" y="143"/>
                  </a:lnTo>
                  <a:lnTo>
                    <a:pt x="186" y="143"/>
                  </a:lnTo>
                  <a:lnTo>
                    <a:pt x="190" y="143"/>
                  </a:lnTo>
                  <a:lnTo>
                    <a:pt x="195" y="141"/>
                  </a:lnTo>
                  <a:lnTo>
                    <a:pt x="197" y="137"/>
                  </a:lnTo>
                  <a:lnTo>
                    <a:pt x="201" y="134"/>
                  </a:lnTo>
                  <a:lnTo>
                    <a:pt x="201" y="134"/>
                  </a:lnTo>
                  <a:lnTo>
                    <a:pt x="203" y="130"/>
                  </a:lnTo>
                  <a:lnTo>
                    <a:pt x="203" y="126"/>
                  </a:lnTo>
                  <a:lnTo>
                    <a:pt x="201" y="120"/>
                  </a:lnTo>
                  <a:lnTo>
                    <a:pt x="199" y="117"/>
                  </a:lnTo>
                  <a:lnTo>
                    <a:pt x="115" y="6"/>
                  </a:lnTo>
                  <a:lnTo>
                    <a:pt x="115" y="6"/>
                  </a:lnTo>
                  <a:lnTo>
                    <a:pt x="109" y="2"/>
                  </a:lnTo>
                  <a:lnTo>
                    <a:pt x="101" y="0"/>
                  </a:lnTo>
                  <a:lnTo>
                    <a:pt x="101" y="0"/>
                  </a:lnTo>
                  <a:lnTo>
                    <a:pt x="101" y="0"/>
                  </a:lnTo>
                  <a:lnTo>
                    <a:pt x="101" y="0"/>
                  </a:lnTo>
                  <a:lnTo>
                    <a:pt x="94" y="2"/>
                  </a:lnTo>
                  <a:lnTo>
                    <a:pt x="88" y="6"/>
                  </a:lnTo>
                  <a:lnTo>
                    <a:pt x="2" y="117"/>
                  </a:lnTo>
                  <a:lnTo>
                    <a:pt x="2" y="117"/>
                  </a:lnTo>
                  <a:lnTo>
                    <a:pt x="0" y="120"/>
                  </a:lnTo>
                  <a:lnTo>
                    <a:pt x="0" y="126"/>
                  </a:lnTo>
                  <a:lnTo>
                    <a:pt x="0" y="130"/>
                  </a:lnTo>
                  <a:lnTo>
                    <a:pt x="2" y="134"/>
                  </a:lnTo>
                  <a:lnTo>
                    <a:pt x="2" y="134"/>
                  </a:lnTo>
                  <a:lnTo>
                    <a:pt x="4" y="137"/>
                  </a:lnTo>
                  <a:lnTo>
                    <a:pt x="8" y="141"/>
                  </a:lnTo>
                  <a:lnTo>
                    <a:pt x="11" y="143"/>
                  </a:lnTo>
                  <a:lnTo>
                    <a:pt x="15" y="143"/>
                  </a:lnTo>
                  <a:lnTo>
                    <a:pt x="15" y="143"/>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grpSp>
      <p:grpSp>
        <p:nvGrpSpPr>
          <p:cNvPr id="141" name="Group 140">
            <a:extLst>
              <a:ext uri="{FF2B5EF4-FFF2-40B4-BE49-F238E27FC236}">
                <a16:creationId xmlns:a16="http://schemas.microsoft.com/office/drawing/2014/main" id="{91190B57-FA6C-0C40-BB05-C7E5EABE6A33}"/>
              </a:ext>
            </a:extLst>
          </p:cNvPr>
          <p:cNvGrpSpPr/>
          <p:nvPr/>
        </p:nvGrpSpPr>
        <p:grpSpPr>
          <a:xfrm>
            <a:off x="2813543" y="4581427"/>
            <a:ext cx="4096529" cy="1506896"/>
            <a:chOff x="3303787" y="2468555"/>
            <a:chExt cx="2726102" cy="1506896"/>
          </a:xfrm>
        </p:grpSpPr>
        <p:grpSp>
          <p:nvGrpSpPr>
            <p:cNvPr id="142" name="Group 141">
              <a:extLst>
                <a:ext uri="{FF2B5EF4-FFF2-40B4-BE49-F238E27FC236}">
                  <a16:creationId xmlns:a16="http://schemas.microsoft.com/office/drawing/2014/main" id="{F75CCD3A-5656-2541-8B30-321B52D76DC2}"/>
                </a:ext>
              </a:extLst>
            </p:cNvPr>
            <p:cNvGrpSpPr/>
            <p:nvPr/>
          </p:nvGrpSpPr>
          <p:grpSpPr>
            <a:xfrm>
              <a:off x="3305321" y="2468555"/>
              <a:ext cx="2724568" cy="571500"/>
              <a:chOff x="360363" y="1709738"/>
              <a:chExt cx="5640387" cy="571500"/>
            </a:xfrm>
          </p:grpSpPr>
          <p:sp>
            <p:nvSpPr>
              <p:cNvPr id="144" name="Rectangle 143">
                <a:extLst>
                  <a:ext uri="{FF2B5EF4-FFF2-40B4-BE49-F238E27FC236}">
                    <a16:creationId xmlns:a16="http://schemas.microsoft.com/office/drawing/2014/main" id="{AA16F592-DC0F-4D46-9F58-D3849ECE001B}"/>
                  </a:ext>
                </a:extLst>
              </p:cNvPr>
              <p:cNvSpPr/>
              <p:nvPr/>
            </p:nvSpPr>
            <p:spPr>
              <a:xfrm>
                <a:off x="1299049" y="1709738"/>
                <a:ext cx="4701701" cy="571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91440" bIns="0" numCol="1" spcCol="0" rtlCol="0" fromWordArt="0" anchor="ctr" anchorCtr="0" forceAA="0" compatLnSpc="1">
                <a:prstTxWarp prst="textNoShape">
                  <a:avLst/>
                </a:prstTxWarp>
                <a:noAutofit/>
              </a:bodyPr>
              <a:lstStyle/>
              <a:p>
                <a:pPr fontAlgn="t"/>
                <a:r>
                  <a:rPr lang="en-US" sz="1600" b="1" cap="all" dirty="0">
                    <a:solidFill>
                      <a:schemeClr val="accent1"/>
                    </a:solidFill>
                    <a:latin typeface="Franklin Gothic Demi" panose="020B0603020102020204" pitchFamily="34" charset="0"/>
                  </a:rPr>
                  <a:t>Compass Value Added</a:t>
                </a:r>
              </a:p>
            </p:txBody>
          </p:sp>
          <p:cxnSp>
            <p:nvCxnSpPr>
              <p:cNvPr id="145" name="Straight Connector 144">
                <a:extLst>
                  <a:ext uri="{FF2B5EF4-FFF2-40B4-BE49-F238E27FC236}">
                    <a16:creationId xmlns:a16="http://schemas.microsoft.com/office/drawing/2014/main" id="{2E5EBDF7-9CDB-EC42-88AB-F7CBAAC264C8}"/>
                  </a:ext>
                </a:extLst>
              </p:cNvPr>
              <p:cNvCxnSpPr>
                <a:cxnSpLocks/>
              </p:cNvCxnSpPr>
              <p:nvPr/>
            </p:nvCxnSpPr>
            <p:spPr>
              <a:xfrm>
                <a:off x="360363" y="2281238"/>
                <a:ext cx="5640387" cy="0"/>
              </a:xfrm>
              <a:prstGeom prst="line">
                <a:avLst/>
              </a:prstGeom>
              <a:ln w="9525">
                <a:solidFill>
                  <a:schemeClr val="accent1"/>
                </a:solidFill>
                <a:tailEnd type="none"/>
              </a:ln>
            </p:spPr>
            <p:style>
              <a:lnRef idx="1">
                <a:schemeClr val="accent1"/>
              </a:lnRef>
              <a:fillRef idx="0">
                <a:schemeClr val="accent1"/>
              </a:fillRef>
              <a:effectRef idx="0">
                <a:schemeClr val="accent1"/>
              </a:effectRef>
              <a:fontRef idx="minor">
                <a:schemeClr val="tx1"/>
              </a:fontRef>
            </p:style>
          </p:cxnSp>
        </p:grpSp>
        <p:sp>
          <p:nvSpPr>
            <p:cNvPr id="143" name="Rectangle 142">
              <a:extLst>
                <a:ext uri="{FF2B5EF4-FFF2-40B4-BE49-F238E27FC236}">
                  <a16:creationId xmlns:a16="http://schemas.microsoft.com/office/drawing/2014/main" id="{91B118C1-9ED1-CD41-A458-AF327B6E0022}"/>
                </a:ext>
              </a:extLst>
            </p:cNvPr>
            <p:cNvSpPr/>
            <p:nvPr/>
          </p:nvSpPr>
          <p:spPr>
            <a:xfrm>
              <a:off x="3303787" y="3109952"/>
              <a:ext cx="2726101" cy="865499"/>
            </a:xfrm>
            <a:prstGeom prst="rect">
              <a:avLst/>
            </a:prstGeom>
          </p:spPr>
          <p:txBody>
            <a:bodyPr lIns="0">
              <a:noAutofit/>
            </a:bodyPr>
            <a:lstStyle/>
            <a:p>
              <a:pPr>
                <a:spcAft>
                  <a:spcPts val="600"/>
                </a:spcAft>
              </a:pPr>
              <a:r>
                <a:rPr lang="en-US" sz="1200" dirty="0"/>
                <a:t>Working with management to build brand and expand manufacturing capabilities. Continue national marketing efforts and pursuit of organic growth initiatives through DTC investment</a:t>
              </a:r>
            </a:p>
          </p:txBody>
        </p:sp>
      </p:grpSp>
      <p:grpSp>
        <p:nvGrpSpPr>
          <p:cNvPr id="146" name="Group 145">
            <a:extLst>
              <a:ext uri="{FF2B5EF4-FFF2-40B4-BE49-F238E27FC236}">
                <a16:creationId xmlns:a16="http://schemas.microsoft.com/office/drawing/2014/main" id="{01DB017C-B8B3-4949-92B7-006BA48F1511}"/>
              </a:ext>
            </a:extLst>
          </p:cNvPr>
          <p:cNvGrpSpPr/>
          <p:nvPr/>
        </p:nvGrpSpPr>
        <p:grpSpPr>
          <a:xfrm>
            <a:off x="2829227" y="2531859"/>
            <a:ext cx="486286" cy="417997"/>
            <a:chOff x="8126290" y="4738688"/>
            <a:chExt cx="1401763" cy="1204913"/>
          </a:xfrm>
        </p:grpSpPr>
        <p:sp>
          <p:nvSpPr>
            <p:cNvPr id="147" name="Freeform 27">
              <a:extLst>
                <a:ext uri="{FF2B5EF4-FFF2-40B4-BE49-F238E27FC236}">
                  <a16:creationId xmlns:a16="http://schemas.microsoft.com/office/drawing/2014/main" id="{CBF35B9A-D73D-3D48-98EF-9588CA3B2956}"/>
                </a:ext>
              </a:extLst>
            </p:cNvPr>
            <p:cNvSpPr>
              <a:spLocks/>
            </p:cNvSpPr>
            <p:nvPr/>
          </p:nvSpPr>
          <p:spPr bwMode="auto">
            <a:xfrm>
              <a:off x="8126290" y="4770438"/>
              <a:ext cx="1401763" cy="1173163"/>
            </a:xfrm>
            <a:custGeom>
              <a:avLst/>
              <a:gdLst>
                <a:gd name="T0" fmla="*/ 883 w 883"/>
                <a:gd name="T1" fmla="*/ 689 h 739"/>
                <a:gd name="T2" fmla="*/ 50 w 883"/>
                <a:gd name="T3" fmla="*/ 689 h 739"/>
                <a:gd name="T4" fmla="*/ 50 w 883"/>
                <a:gd name="T5" fmla="*/ 0 h 739"/>
                <a:gd name="T6" fmla="*/ 0 w 883"/>
                <a:gd name="T7" fmla="*/ 0 h 739"/>
                <a:gd name="T8" fmla="*/ 0 w 883"/>
                <a:gd name="T9" fmla="*/ 739 h 739"/>
                <a:gd name="T10" fmla="*/ 883 w 883"/>
                <a:gd name="T11" fmla="*/ 739 h 739"/>
                <a:gd name="T12" fmla="*/ 883 w 883"/>
                <a:gd name="T13" fmla="*/ 689 h 739"/>
              </a:gdLst>
              <a:ahLst/>
              <a:cxnLst>
                <a:cxn ang="0">
                  <a:pos x="T0" y="T1"/>
                </a:cxn>
                <a:cxn ang="0">
                  <a:pos x="T2" y="T3"/>
                </a:cxn>
                <a:cxn ang="0">
                  <a:pos x="T4" y="T5"/>
                </a:cxn>
                <a:cxn ang="0">
                  <a:pos x="T6" y="T7"/>
                </a:cxn>
                <a:cxn ang="0">
                  <a:pos x="T8" y="T9"/>
                </a:cxn>
                <a:cxn ang="0">
                  <a:pos x="T10" y="T11"/>
                </a:cxn>
                <a:cxn ang="0">
                  <a:pos x="T12" y="T13"/>
                </a:cxn>
              </a:cxnLst>
              <a:rect l="0" t="0" r="r" b="b"/>
              <a:pathLst>
                <a:path w="883" h="739">
                  <a:moveTo>
                    <a:pt x="883" y="689"/>
                  </a:moveTo>
                  <a:lnTo>
                    <a:pt x="50" y="689"/>
                  </a:lnTo>
                  <a:lnTo>
                    <a:pt x="50" y="0"/>
                  </a:lnTo>
                  <a:lnTo>
                    <a:pt x="0" y="0"/>
                  </a:lnTo>
                  <a:lnTo>
                    <a:pt x="0" y="739"/>
                  </a:lnTo>
                  <a:lnTo>
                    <a:pt x="883" y="739"/>
                  </a:lnTo>
                  <a:lnTo>
                    <a:pt x="883" y="689"/>
                  </a:lnTo>
                  <a:close/>
                </a:path>
              </a:pathLst>
            </a:custGeom>
            <a:solidFill>
              <a:schemeClr val="accent2"/>
            </a:solid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48" name="Freeform 28">
              <a:extLst>
                <a:ext uri="{FF2B5EF4-FFF2-40B4-BE49-F238E27FC236}">
                  <a16:creationId xmlns:a16="http://schemas.microsoft.com/office/drawing/2014/main" id="{BE41B067-1506-5642-932F-E6409E1E3ABE}"/>
                </a:ext>
              </a:extLst>
            </p:cNvPr>
            <p:cNvSpPr>
              <a:spLocks/>
            </p:cNvSpPr>
            <p:nvPr/>
          </p:nvSpPr>
          <p:spPr bwMode="auto">
            <a:xfrm>
              <a:off x="8323140" y="5380038"/>
              <a:ext cx="277813" cy="385763"/>
            </a:xfrm>
            <a:custGeom>
              <a:avLst/>
              <a:gdLst>
                <a:gd name="T0" fmla="*/ 80 w 282"/>
                <a:gd name="T1" fmla="*/ 112 h 389"/>
                <a:gd name="T2" fmla="*/ 112 w 282"/>
                <a:gd name="T3" fmla="*/ 80 h 389"/>
                <a:gd name="T4" fmla="*/ 171 w 282"/>
                <a:gd name="T5" fmla="*/ 80 h 389"/>
                <a:gd name="T6" fmla="*/ 202 w 282"/>
                <a:gd name="T7" fmla="*/ 112 h 389"/>
                <a:gd name="T8" fmla="*/ 202 w 282"/>
                <a:gd name="T9" fmla="*/ 389 h 389"/>
                <a:gd name="T10" fmla="*/ 282 w 282"/>
                <a:gd name="T11" fmla="*/ 389 h 389"/>
                <a:gd name="T12" fmla="*/ 282 w 282"/>
                <a:gd name="T13" fmla="*/ 112 h 389"/>
                <a:gd name="T14" fmla="*/ 171 w 282"/>
                <a:gd name="T15" fmla="*/ 0 h 389"/>
                <a:gd name="T16" fmla="*/ 112 w 282"/>
                <a:gd name="T17" fmla="*/ 0 h 389"/>
                <a:gd name="T18" fmla="*/ 0 w 282"/>
                <a:gd name="T19" fmla="*/ 112 h 389"/>
                <a:gd name="T20" fmla="*/ 0 w 282"/>
                <a:gd name="T21" fmla="*/ 389 h 389"/>
                <a:gd name="T22" fmla="*/ 80 w 282"/>
                <a:gd name="T23" fmla="*/ 389 h 389"/>
                <a:gd name="T24" fmla="*/ 80 w 282"/>
                <a:gd name="T25" fmla="*/ 112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389">
                  <a:moveTo>
                    <a:pt x="80" y="112"/>
                  </a:moveTo>
                  <a:cubicBezTo>
                    <a:pt x="80" y="94"/>
                    <a:pt x="94" y="80"/>
                    <a:pt x="112" y="80"/>
                  </a:cubicBezTo>
                  <a:cubicBezTo>
                    <a:pt x="171" y="80"/>
                    <a:pt x="171" y="80"/>
                    <a:pt x="171" y="80"/>
                  </a:cubicBezTo>
                  <a:cubicBezTo>
                    <a:pt x="188" y="80"/>
                    <a:pt x="202" y="94"/>
                    <a:pt x="202" y="112"/>
                  </a:cubicBezTo>
                  <a:cubicBezTo>
                    <a:pt x="202" y="389"/>
                    <a:pt x="202" y="389"/>
                    <a:pt x="202" y="389"/>
                  </a:cubicBezTo>
                  <a:cubicBezTo>
                    <a:pt x="282" y="389"/>
                    <a:pt x="282" y="389"/>
                    <a:pt x="282" y="389"/>
                  </a:cubicBezTo>
                  <a:cubicBezTo>
                    <a:pt x="282" y="112"/>
                    <a:pt x="282" y="112"/>
                    <a:pt x="282" y="112"/>
                  </a:cubicBezTo>
                  <a:cubicBezTo>
                    <a:pt x="282" y="50"/>
                    <a:pt x="232" y="0"/>
                    <a:pt x="171" y="0"/>
                  </a:cubicBezTo>
                  <a:cubicBezTo>
                    <a:pt x="112" y="0"/>
                    <a:pt x="112" y="0"/>
                    <a:pt x="112" y="0"/>
                  </a:cubicBezTo>
                  <a:cubicBezTo>
                    <a:pt x="50" y="0"/>
                    <a:pt x="0" y="50"/>
                    <a:pt x="0" y="112"/>
                  </a:cubicBezTo>
                  <a:cubicBezTo>
                    <a:pt x="0" y="389"/>
                    <a:pt x="0" y="389"/>
                    <a:pt x="0" y="389"/>
                  </a:cubicBezTo>
                  <a:cubicBezTo>
                    <a:pt x="80" y="389"/>
                    <a:pt x="80" y="389"/>
                    <a:pt x="80" y="389"/>
                  </a:cubicBezTo>
                  <a:lnTo>
                    <a:pt x="80" y="112"/>
                  </a:lnTo>
                  <a:close/>
                </a:path>
              </a:pathLst>
            </a:custGeom>
            <a:solidFill>
              <a:schemeClr val="accent2"/>
            </a:solid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49" name="Freeform 29">
              <a:extLst>
                <a:ext uri="{FF2B5EF4-FFF2-40B4-BE49-F238E27FC236}">
                  <a16:creationId xmlns:a16="http://schemas.microsoft.com/office/drawing/2014/main" id="{750FCDDF-9DC2-2443-8829-1A5F30413770}"/>
                </a:ext>
              </a:extLst>
            </p:cNvPr>
            <p:cNvSpPr>
              <a:spLocks/>
            </p:cNvSpPr>
            <p:nvPr/>
          </p:nvSpPr>
          <p:spPr bwMode="auto">
            <a:xfrm>
              <a:off x="8702553" y="5141913"/>
              <a:ext cx="280988" cy="623888"/>
            </a:xfrm>
            <a:custGeom>
              <a:avLst/>
              <a:gdLst>
                <a:gd name="T0" fmla="*/ 80 w 283"/>
                <a:gd name="T1" fmla="*/ 111 h 629"/>
                <a:gd name="T2" fmla="*/ 112 w 283"/>
                <a:gd name="T3" fmla="*/ 80 h 629"/>
                <a:gd name="T4" fmla="*/ 171 w 283"/>
                <a:gd name="T5" fmla="*/ 80 h 629"/>
                <a:gd name="T6" fmla="*/ 203 w 283"/>
                <a:gd name="T7" fmla="*/ 111 h 629"/>
                <a:gd name="T8" fmla="*/ 203 w 283"/>
                <a:gd name="T9" fmla="*/ 629 h 629"/>
                <a:gd name="T10" fmla="*/ 283 w 283"/>
                <a:gd name="T11" fmla="*/ 629 h 629"/>
                <a:gd name="T12" fmla="*/ 283 w 283"/>
                <a:gd name="T13" fmla="*/ 111 h 629"/>
                <a:gd name="T14" fmla="*/ 171 w 283"/>
                <a:gd name="T15" fmla="*/ 0 h 629"/>
                <a:gd name="T16" fmla="*/ 112 w 283"/>
                <a:gd name="T17" fmla="*/ 0 h 629"/>
                <a:gd name="T18" fmla="*/ 0 w 283"/>
                <a:gd name="T19" fmla="*/ 111 h 629"/>
                <a:gd name="T20" fmla="*/ 0 w 283"/>
                <a:gd name="T21" fmla="*/ 629 h 629"/>
                <a:gd name="T22" fmla="*/ 80 w 283"/>
                <a:gd name="T23" fmla="*/ 629 h 629"/>
                <a:gd name="T24" fmla="*/ 80 w 283"/>
                <a:gd name="T25" fmla="*/ 111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3" h="629">
                  <a:moveTo>
                    <a:pt x="80" y="111"/>
                  </a:moveTo>
                  <a:cubicBezTo>
                    <a:pt x="80" y="94"/>
                    <a:pt x="94" y="80"/>
                    <a:pt x="112" y="80"/>
                  </a:cubicBezTo>
                  <a:cubicBezTo>
                    <a:pt x="171" y="80"/>
                    <a:pt x="171" y="80"/>
                    <a:pt x="171" y="80"/>
                  </a:cubicBezTo>
                  <a:cubicBezTo>
                    <a:pt x="189" y="80"/>
                    <a:pt x="203" y="94"/>
                    <a:pt x="203" y="111"/>
                  </a:cubicBezTo>
                  <a:cubicBezTo>
                    <a:pt x="203" y="629"/>
                    <a:pt x="203" y="629"/>
                    <a:pt x="203" y="629"/>
                  </a:cubicBezTo>
                  <a:cubicBezTo>
                    <a:pt x="283" y="629"/>
                    <a:pt x="283" y="629"/>
                    <a:pt x="283" y="629"/>
                  </a:cubicBezTo>
                  <a:cubicBezTo>
                    <a:pt x="283" y="111"/>
                    <a:pt x="283" y="111"/>
                    <a:pt x="283" y="111"/>
                  </a:cubicBezTo>
                  <a:cubicBezTo>
                    <a:pt x="283" y="50"/>
                    <a:pt x="233" y="0"/>
                    <a:pt x="171" y="0"/>
                  </a:cubicBezTo>
                  <a:cubicBezTo>
                    <a:pt x="112" y="0"/>
                    <a:pt x="112" y="0"/>
                    <a:pt x="112" y="0"/>
                  </a:cubicBezTo>
                  <a:cubicBezTo>
                    <a:pt x="50" y="0"/>
                    <a:pt x="0" y="50"/>
                    <a:pt x="0" y="111"/>
                  </a:cubicBezTo>
                  <a:cubicBezTo>
                    <a:pt x="0" y="629"/>
                    <a:pt x="0" y="629"/>
                    <a:pt x="0" y="629"/>
                  </a:cubicBezTo>
                  <a:cubicBezTo>
                    <a:pt x="80" y="629"/>
                    <a:pt x="80" y="629"/>
                    <a:pt x="80" y="629"/>
                  </a:cubicBezTo>
                  <a:lnTo>
                    <a:pt x="80" y="111"/>
                  </a:lnTo>
                  <a:close/>
                </a:path>
              </a:pathLst>
            </a:custGeom>
            <a:solidFill>
              <a:schemeClr val="accent2"/>
            </a:solid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50" name="Freeform 30">
              <a:extLst>
                <a:ext uri="{FF2B5EF4-FFF2-40B4-BE49-F238E27FC236}">
                  <a16:creationId xmlns:a16="http://schemas.microsoft.com/office/drawing/2014/main" id="{58E7AC5E-EDBB-BD4A-B21E-F4E2A1257D72}"/>
                </a:ext>
              </a:extLst>
            </p:cNvPr>
            <p:cNvSpPr>
              <a:spLocks noEditPoints="1"/>
            </p:cNvSpPr>
            <p:nvPr/>
          </p:nvSpPr>
          <p:spPr bwMode="auto">
            <a:xfrm>
              <a:off x="9161340" y="4738688"/>
              <a:ext cx="273050" cy="273050"/>
            </a:xfrm>
            <a:custGeom>
              <a:avLst/>
              <a:gdLst>
                <a:gd name="T0" fmla="*/ 277 w 277"/>
                <a:gd name="T1" fmla="*/ 138 h 276"/>
                <a:gd name="T2" fmla="*/ 138 w 277"/>
                <a:gd name="T3" fmla="*/ 0 h 276"/>
                <a:gd name="T4" fmla="*/ 0 w 277"/>
                <a:gd name="T5" fmla="*/ 138 h 276"/>
                <a:gd name="T6" fmla="*/ 138 w 277"/>
                <a:gd name="T7" fmla="*/ 276 h 276"/>
                <a:gd name="T8" fmla="*/ 277 w 277"/>
                <a:gd name="T9" fmla="*/ 138 h 276"/>
                <a:gd name="T10" fmla="*/ 80 w 277"/>
                <a:gd name="T11" fmla="*/ 138 h 276"/>
                <a:gd name="T12" fmla="*/ 138 w 277"/>
                <a:gd name="T13" fmla="*/ 80 h 276"/>
                <a:gd name="T14" fmla="*/ 197 w 277"/>
                <a:gd name="T15" fmla="*/ 138 h 276"/>
                <a:gd name="T16" fmla="*/ 138 w 277"/>
                <a:gd name="T17" fmla="*/ 196 h 276"/>
                <a:gd name="T18" fmla="*/ 80 w 277"/>
                <a:gd name="T19" fmla="*/ 138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7" h="276">
                  <a:moveTo>
                    <a:pt x="277" y="138"/>
                  </a:moveTo>
                  <a:cubicBezTo>
                    <a:pt x="277" y="62"/>
                    <a:pt x="215" y="0"/>
                    <a:pt x="138" y="0"/>
                  </a:cubicBezTo>
                  <a:cubicBezTo>
                    <a:pt x="62" y="0"/>
                    <a:pt x="0" y="62"/>
                    <a:pt x="0" y="138"/>
                  </a:cubicBezTo>
                  <a:cubicBezTo>
                    <a:pt x="0" y="214"/>
                    <a:pt x="62" y="276"/>
                    <a:pt x="138" y="276"/>
                  </a:cubicBezTo>
                  <a:cubicBezTo>
                    <a:pt x="215" y="276"/>
                    <a:pt x="277" y="214"/>
                    <a:pt x="277" y="138"/>
                  </a:cubicBezTo>
                  <a:close/>
                  <a:moveTo>
                    <a:pt x="80" y="138"/>
                  </a:moveTo>
                  <a:cubicBezTo>
                    <a:pt x="80" y="106"/>
                    <a:pt x="106" y="80"/>
                    <a:pt x="138" y="80"/>
                  </a:cubicBezTo>
                  <a:cubicBezTo>
                    <a:pt x="170" y="80"/>
                    <a:pt x="197" y="106"/>
                    <a:pt x="197" y="138"/>
                  </a:cubicBezTo>
                  <a:cubicBezTo>
                    <a:pt x="197" y="170"/>
                    <a:pt x="170" y="196"/>
                    <a:pt x="138" y="196"/>
                  </a:cubicBezTo>
                  <a:cubicBezTo>
                    <a:pt x="106" y="196"/>
                    <a:pt x="80" y="170"/>
                    <a:pt x="80" y="138"/>
                  </a:cubicBezTo>
                  <a:close/>
                </a:path>
              </a:pathLst>
            </a:custGeom>
            <a:solidFill>
              <a:schemeClr val="accent2"/>
            </a:solid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51" name="Freeform 31">
              <a:extLst>
                <a:ext uri="{FF2B5EF4-FFF2-40B4-BE49-F238E27FC236}">
                  <a16:creationId xmlns:a16="http://schemas.microsoft.com/office/drawing/2014/main" id="{932B020A-6379-514E-ADFC-A294F1E61214}"/>
                </a:ext>
              </a:extLst>
            </p:cNvPr>
            <p:cNvSpPr>
              <a:spLocks/>
            </p:cNvSpPr>
            <p:nvPr/>
          </p:nvSpPr>
          <p:spPr bwMode="auto">
            <a:xfrm>
              <a:off x="9104190" y="5075238"/>
              <a:ext cx="387350" cy="690563"/>
            </a:xfrm>
            <a:custGeom>
              <a:avLst/>
              <a:gdLst>
                <a:gd name="T0" fmla="*/ 391 w 391"/>
                <a:gd name="T1" fmla="*/ 329 h 696"/>
                <a:gd name="T2" fmla="*/ 391 w 391"/>
                <a:gd name="T3" fmla="*/ 117 h 696"/>
                <a:gd name="T4" fmla="*/ 357 w 391"/>
                <a:gd name="T5" fmla="*/ 34 h 696"/>
                <a:gd name="T6" fmla="*/ 274 w 391"/>
                <a:gd name="T7" fmla="*/ 0 h 696"/>
                <a:gd name="T8" fmla="*/ 274 w 391"/>
                <a:gd name="T9" fmla="*/ 0 h 696"/>
                <a:gd name="T10" fmla="*/ 116 w 391"/>
                <a:gd name="T11" fmla="*/ 0 h 696"/>
                <a:gd name="T12" fmla="*/ 34 w 391"/>
                <a:gd name="T13" fmla="*/ 35 h 696"/>
                <a:gd name="T14" fmla="*/ 0 w 391"/>
                <a:gd name="T15" fmla="*/ 117 h 696"/>
                <a:gd name="T16" fmla="*/ 0 w 391"/>
                <a:gd name="T17" fmla="*/ 329 h 696"/>
                <a:gd name="T18" fmla="*/ 77 w 391"/>
                <a:gd name="T19" fmla="*/ 439 h 696"/>
                <a:gd name="T20" fmla="*/ 77 w 391"/>
                <a:gd name="T21" fmla="*/ 696 h 696"/>
                <a:gd name="T22" fmla="*/ 157 w 391"/>
                <a:gd name="T23" fmla="*/ 696 h 696"/>
                <a:gd name="T24" fmla="*/ 157 w 391"/>
                <a:gd name="T25" fmla="*/ 366 h 696"/>
                <a:gd name="T26" fmla="*/ 117 w 391"/>
                <a:gd name="T27" fmla="*/ 366 h 696"/>
                <a:gd name="T28" fmla="*/ 117 w 391"/>
                <a:gd name="T29" fmla="*/ 366 h 696"/>
                <a:gd name="T30" fmla="*/ 80 w 391"/>
                <a:gd name="T31" fmla="*/ 329 h 696"/>
                <a:gd name="T32" fmla="*/ 80 w 391"/>
                <a:gd name="T33" fmla="*/ 117 h 696"/>
                <a:gd name="T34" fmla="*/ 90 w 391"/>
                <a:gd name="T35" fmla="*/ 91 h 696"/>
                <a:gd name="T36" fmla="*/ 117 w 391"/>
                <a:gd name="T37" fmla="*/ 80 h 696"/>
                <a:gd name="T38" fmla="*/ 274 w 391"/>
                <a:gd name="T39" fmla="*/ 80 h 696"/>
                <a:gd name="T40" fmla="*/ 274 w 391"/>
                <a:gd name="T41" fmla="*/ 80 h 696"/>
                <a:gd name="T42" fmla="*/ 300 w 391"/>
                <a:gd name="T43" fmla="*/ 91 h 696"/>
                <a:gd name="T44" fmla="*/ 311 w 391"/>
                <a:gd name="T45" fmla="*/ 117 h 696"/>
                <a:gd name="T46" fmla="*/ 311 w 391"/>
                <a:gd name="T47" fmla="*/ 329 h 696"/>
                <a:gd name="T48" fmla="*/ 300 w 391"/>
                <a:gd name="T49" fmla="*/ 355 h 696"/>
                <a:gd name="T50" fmla="*/ 274 w 391"/>
                <a:gd name="T51" fmla="*/ 366 h 696"/>
                <a:gd name="T52" fmla="*/ 234 w 391"/>
                <a:gd name="T53" fmla="*/ 366 h 696"/>
                <a:gd name="T54" fmla="*/ 235 w 391"/>
                <a:gd name="T55" fmla="*/ 696 h 696"/>
                <a:gd name="T56" fmla="*/ 315 w 391"/>
                <a:gd name="T57" fmla="*/ 696 h 696"/>
                <a:gd name="T58" fmla="*/ 314 w 391"/>
                <a:gd name="T59" fmla="*/ 439 h 696"/>
                <a:gd name="T60" fmla="*/ 357 w 391"/>
                <a:gd name="T61" fmla="*/ 412 h 696"/>
                <a:gd name="T62" fmla="*/ 391 w 391"/>
                <a:gd name="T63" fmla="*/ 329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91" h="696">
                  <a:moveTo>
                    <a:pt x="391" y="329"/>
                  </a:moveTo>
                  <a:cubicBezTo>
                    <a:pt x="391" y="117"/>
                    <a:pt x="391" y="117"/>
                    <a:pt x="391" y="117"/>
                  </a:cubicBezTo>
                  <a:cubicBezTo>
                    <a:pt x="391" y="86"/>
                    <a:pt x="379" y="56"/>
                    <a:pt x="357" y="34"/>
                  </a:cubicBezTo>
                  <a:cubicBezTo>
                    <a:pt x="335" y="12"/>
                    <a:pt x="305" y="0"/>
                    <a:pt x="274" y="0"/>
                  </a:cubicBezTo>
                  <a:cubicBezTo>
                    <a:pt x="274" y="0"/>
                    <a:pt x="274" y="0"/>
                    <a:pt x="274" y="0"/>
                  </a:cubicBezTo>
                  <a:cubicBezTo>
                    <a:pt x="116" y="0"/>
                    <a:pt x="116" y="0"/>
                    <a:pt x="116" y="0"/>
                  </a:cubicBezTo>
                  <a:cubicBezTo>
                    <a:pt x="85" y="0"/>
                    <a:pt x="56" y="13"/>
                    <a:pt x="34" y="35"/>
                  </a:cubicBezTo>
                  <a:cubicBezTo>
                    <a:pt x="12" y="57"/>
                    <a:pt x="0" y="86"/>
                    <a:pt x="0" y="117"/>
                  </a:cubicBezTo>
                  <a:cubicBezTo>
                    <a:pt x="0" y="329"/>
                    <a:pt x="0" y="329"/>
                    <a:pt x="0" y="329"/>
                  </a:cubicBezTo>
                  <a:cubicBezTo>
                    <a:pt x="0" y="380"/>
                    <a:pt x="32" y="423"/>
                    <a:pt x="77" y="439"/>
                  </a:cubicBezTo>
                  <a:cubicBezTo>
                    <a:pt x="77" y="696"/>
                    <a:pt x="77" y="696"/>
                    <a:pt x="77" y="696"/>
                  </a:cubicBezTo>
                  <a:cubicBezTo>
                    <a:pt x="157" y="696"/>
                    <a:pt x="157" y="696"/>
                    <a:pt x="157" y="696"/>
                  </a:cubicBezTo>
                  <a:cubicBezTo>
                    <a:pt x="157" y="366"/>
                    <a:pt x="157" y="366"/>
                    <a:pt x="157" y="366"/>
                  </a:cubicBezTo>
                  <a:cubicBezTo>
                    <a:pt x="117" y="366"/>
                    <a:pt x="117" y="366"/>
                    <a:pt x="117" y="366"/>
                  </a:cubicBezTo>
                  <a:cubicBezTo>
                    <a:pt x="117" y="366"/>
                    <a:pt x="117" y="366"/>
                    <a:pt x="117" y="366"/>
                  </a:cubicBezTo>
                  <a:cubicBezTo>
                    <a:pt x="96" y="366"/>
                    <a:pt x="80" y="350"/>
                    <a:pt x="80" y="329"/>
                  </a:cubicBezTo>
                  <a:cubicBezTo>
                    <a:pt x="80" y="117"/>
                    <a:pt x="80" y="117"/>
                    <a:pt x="80" y="117"/>
                  </a:cubicBezTo>
                  <a:cubicBezTo>
                    <a:pt x="80" y="108"/>
                    <a:pt x="83" y="98"/>
                    <a:pt x="90" y="91"/>
                  </a:cubicBezTo>
                  <a:cubicBezTo>
                    <a:pt x="97" y="84"/>
                    <a:pt x="107" y="80"/>
                    <a:pt x="117" y="80"/>
                  </a:cubicBezTo>
                  <a:cubicBezTo>
                    <a:pt x="274" y="80"/>
                    <a:pt x="274" y="80"/>
                    <a:pt x="274" y="80"/>
                  </a:cubicBezTo>
                  <a:cubicBezTo>
                    <a:pt x="274" y="80"/>
                    <a:pt x="274" y="80"/>
                    <a:pt x="274" y="80"/>
                  </a:cubicBezTo>
                  <a:cubicBezTo>
                    <a:pt x="284" y="80"/>
                    <a:pt x="293" y="84"/>
                    <a:pt x="300" y="91"/>
                  </a:cubicBezTo>
                  <a:cubicBezTo>
                    <a:pt x="307" y="98"/>
                    <a:pt x="311" y="107"/>
                    <a:pt x="311" y="117"/>
                  </a:cubicBezTo>
                  <a:cubicBezTo>
                    <a:pt x="311" y="329"/>
                    <a:pt x="311" y="329"/>
                    <a:pt x="311" y="329"/>
                  </a:cubicBezTo>
                  <a:cubicBezTo>
                    <a:pt x="311" y="339"/>
                    <a:pt x="308" y="348"/>
                    <a:pt x="300" y="355"/>
                  </a:cubicBezTo>
                  <a:cubicBezTo>
                    <a:pt x="293" y="362"/>
                    <a:pt x="284" y="366"/>
                    <a:pt x="274" y="366"/>
                  </a:cubicBezTo>
                  <a:cubicBezTo>
                    <a:pt x="234" y="366"/>
                    <a:pt x="234" y="366"/>
                    <a:pt x="234" y="366"/>
                  </a:cubicBezTo>
                  <a:cubicBezTo>
                    <a:pt x="235" y="696"/>
                    <a:pt x="235" y="696"/>
                    <a:pt x="235" y="696"/>
                  </a:cubicBezTo>
                  <a:cubicBezTo>
                    <a:pt x="315" y="696"/>
                    <a:pt x="315" y="696"/>
                    <a:pt x="315" y="696"/>
                  </a:cubicBezTo>
                  <a:cubicBezTo>
                    <a:pt x="314" y="439"/>
                    <a:pt x="314" y="439"/>
                    <a:pt x="314" y="439"/>
                  </a:cubicBezTo>
                  <a:cubicBezTo>
                    <a:pt x="330" y="433"/>
                    <a:pt x="345" y="424"/>
                    <a:pt x="357" y="412"/>
                  </a:cubicBezTo>
                  <a:cubicBezTo>
                    <a:pt x="379" y="389"/>
                    <a:pt x="391" y="360"/>
                    <a:pt x="391" y="329"/>
                  </a:cubicBezTo>
                  <a:close/>
                </a:path>
              </a:pathLst>
            </a:custGeom>
            <a:solidFill>
              <a:schemeClr val="accent2"/>
            </a:solid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grpSp>
      <p:pic>
        <p:nvPicPr>
          <p:cNvPr id="4" name="Picture 3">
            <a:extLst>
              <a:ext uri="{FF2B5EF4-FFF2-40B4-BE49-F238E27FC236}">
                <a16:creationId xmlns:a16="http://schemas.microsoft.com/office/drawing/2014/main" id="{E70F3764-8112-4F43-AF67-BCD8915A02F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1215" y="522792"/>
            <a:ext cx="2511033" cy="1410363"/>
          </a:xfrm>
          <a:prstGeom prst="rect">
            <a:avLst/>
          </a:prstGeom>
        </p:spPr>
      </p:pic>
    </p:spTree>
    <p:extLst>
      <p:ext uri="{BB962C8B-B14F-4D97-AF65-F5344CB8AC3E}">
        <p14:creationId xmlns:p14="http://schemas.microsoft.com/office/powerpoint/2010/main" val="4078564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4E94028-3992-1C4E-B6DD-199899139F20}"/>
              </a:ext>
            </a:extLst>
          </p:cNvPr>
          <p:cNvPicPr>
            <a:picLocks noChangeAspect="1"/>
          </p:cNvPicPr>
          <p:nvPr/>
        </p:nvPicPr>
        <p:blipFill>
          <a:blip r:embed="rId3"/>
          <a:stretch>
            <a:fillRect/>
          </a:stretch>
        </p:blipFill>
        <p:spPr>
          <a:xfrm>
            <a:off x="0" y="-11009"/>
            <a:ext cx="12192000" cy="2057400"/>
          </a:xfrm>
          <a:prstGeom prst="rect">
            <a:avLst/>
          </a:prstGeom>
        </p:spPr>
      </p:pic>
      <p:grpSp>
        <p:nvGrpSpPr>
          <p:cNvPr id="93" name="Group 92">
            <a:extLst>
              <a:ext uri="{FF2B5EF4-FFF2-40B4-BE49-F238E27FC236}">
                <a16:creationId xmlns:a16="http://schemas.microsoft.com/office/drawing/2014/main" id="{5EEB1266-AD30-254E-BD4F-AB44B3CF08F9}"/>
              </a:ext>
            </a:extLst>
          </p:cNvPr>
          <p:cNvGrpSpPr/>
          <p:nvPr/>
        </p:nvGrpSpPr>
        <p:grpSpPr>
          <a:xfrm>
            <a:off x="335836" y="2468555"/>
            <a:ext cx="2377621" cy="571500"/>
            <a:chOff x="360363" y="1709738"/>
            <a:chExt cx="4922139" cy="571500"/>
          </a:xfrm>
        </p:grpSpPr>
        <p:sp>
          <p:nvSpPr>
            <p:cNvPr id="104" name="Rectangle 103">
              <a:extLst>
                <a:ext uri="{FF2B5EF4-FFF2-40B4-BE49-F238E27FC236}">
                  <a16:creationId xmlns:a16="http://schemas.microsoft.com/office/drawing/2014/main" id="{95742126-4219-6E43-AF91-C627D7D96EE9}"/>
                </a:ext>
              </a:extLst>
            </p:cNvPr>
            <p:cNvSpPr/>
            <p:nvPr/>
          </p:nvSpPr>
          <p:spPr>
            <a:xfrm>
              <a:off x="1537066" y="1709738"/>
              <a:ext cx="3745436" cy="571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91440" bIns="0" numCol="1" spcCol="0" rtlCol="0" fromWordArt="0" anchor="ctr" anchorCtr="0" forceAA="0" compatLnSpc="1">
              <a:prstTxWarp prst="textNoShape">
                <a:avLst/>
              </a:prstTxWarp>
              <a:noAutofit/>
            </a:bodyPr>
            <a:lstStyle/>
            <a:p>
              <a:pPr fontAlgn="t"/>
              <a:r>
                <a:rPr lang="en-US" sz="1600" b="1" cap="all" dirty="0">
                  <a:solidFill>
                    <a:schemeClr val="accent1"/>
                  </a:solidFill>
                  <a:latin typeface="Franklin Gothic Demi" panose="020B0603020102020204" pitchFamily="34" charset="0"/>
                </a:rPr>
                <a:t>Purchase Price </a:t>
              </a:r>
              <a:r>
                <a:rPr lang="en-US" sz="1050" b="1" cap="all" dirty="0">
                  <a:solidFill>
                    <a:schemeClr val="accent1"/>
                  </a:solidFill>
                  <a:latin typeface="Franklin Gothic Demi" panose="020B0603020102020204" pitchFamily="34" charset="0"/>
                </a:rPr>
                <a:t>(APRIL 2020)</a:t>
              </a:r>
              <a:endParaRPr lang="en-US" sz="1600" b="1" cap="all" dirty="0">
                <a:solidFill>
                  <a:schemeClr val="accent1"/>
                </a:solidFill>
                <a:latin typeface="Franklin Gothic Demi" panose="020B0603020102020204" pitchFamily="34" charset="0"/>
              </a:endParaRPr>
            </a:p>
          </p:txBody>
        </p:sp>
        <p:cxnSp>
          <p:nvCxnSpPr>
            <p:cNvPr id="105" name="Straight Connector 104">
              <a:extLst>
                <a:ext uri="{FF2B5EF4-FFF2-40B4-BE49-F238E27FC236}">
                  <a16:creationId xmlns:a16="http://schemas.microsoft.com/office/drawing/2014/main" id="{F6050344-145A-B94C-9DA8-48822E83362E}"/>
                </a:ext>
              </a:extLst>
            </p:cNvPr>
            <p:cNvCxnSpPr>
              <a:cxnSpLocks/>
            </p:cNvCxnSpPr>
            <p:nvPr/>
          </p:nvCxnSpPr>
          <p:spPr>
            <a:xfrm>
              <a:off x="360363" y="2281238"/>
              <a:ext cx="4083230" cy="0"/>
            </a:xfrm>
            <a:prstGeom prst="line">
              <a:avLst/>
            </a:prstGeom>
            <a:ln w="9525">
              <a:solidFill>
                <a:schemeClr val="accent1"/>
              </a:solidFill>
              <a:tailEnd type="none"/>
            </a:ln>
          </p:spPr>
          <p:style>
            <a:lnRef idx="1">
              <a:schemeClr val="accent1"/>
            </a:lnRef>
            <a:fillRef idx="0">
              <a:schemeClr val="accent1"/>
            </a:fillRef>
            <a:effectRef idx="0">
              <a:schemeClr val="accent1"/>
            </a:effectRef>
            <a:fontRef idx="minor">
              <a:schemeClr val="tx1"/>
            </a:fontRef>
          </p:style>
        </p:cxnSp>
      </p:grpSp>
      <p:sp>
        <p:nvSpPr>
          <p:cNvPr id="94" name="Rectangle 93">
            <a:extLst>
              <a:ext uri="{FF2B5EF4-FFF2-40B4-BE49-F238E27FC236}">
                <a16:creationId xmlns:a16="http://schemas.microsoft.com/office/drawing/2014/main" id="{F14F66F0-995C-F148-91A8-296B2E7C96F1}"/>
              </a:ext>
            </a:extLst>
          </p:cNvPr>
          <p:cNvSpPr/>
          <p:nvPr/>
        </p:nvSpPr>
        <p:spPr>
          <a:xfrm>
            <a:off x="334302" y="3109952"/>
            <a:ext cx="2023957" cy="865499"/>
          </a:xfrm>
          <a:prstGeom prst="rect">
            <a:avLst/>
          </a:prstGeom>
        </p:spPr>
        <p:txBody>
          <a:bodyPr lIns="0">
            <a:noAutofit/>
          </a:bodyPr>
          <a:lstStyle/>
          <a:p>
            <a:r>
              <a:rPr lang="en-US" sz="2800" baseline="30000" dirty="0"/>
              <a:t>$</a:t>
            </a:r>
            <a:r>
              <a:rPr lang="en-US" sz="2800" dirty="0"/>
              <a:t>200mm</a:t>
            </a:r>
          </a:p>
        </p:txBody>
      </p:sp>
      <p:sp>
        <p:nvSpPr>
          <p:cNvPr id="17" name="Freeform 16">
            <a:extLst>
              <a:ext uri="{FF2B5EF4-FFF2-40B4-BE49-F238E27FC236}">
                <a16:creationId xmlns:a16="http://schemas.microsoft.com/office/drawing/2014/main" id="{59EAFF74-EEC1-1445-8619-C8C03145432B}"/>
              </a:ext>
            </a:extLst>
          </p:cNvPr>
          <p:cNvSpPr/>
          <p:nvPr/>
        </p:nvSpPr>
        <p:spPr>
          <a:xfrm rot="16200000">
            <a:off x="11310247" y="326188"/>
            <a:ext cx="518216" cy="518217"/>
          </a:xfrm>
          <a:custGeom>
            <a:avLst/>
            <a:gdLst>
              <a:gd name="connsiteX0" fmla="*/ 471216 w 471216"/>
              <a:gd name="connsiteY0" fmla="*/ 0 h 471217"/>
              <a:gd name="connsiteX1" fmla="*/ 471216 w 471216"/>
              <a:gd name="connsiteY1" fmla="*/ 468044 h 471217"/>
              <a:gd name="connsiteX2" fmla="*/ 468043 w 471216"/>
              <a:gd name="connsiteY2" fmla="*/ 468044 h 471217"/>
              <a:gd name="connsiteX3" fmla="*/ 468043 w 471216"/>
              <a:gd name="connsiteY3" fmla="*/ 471217 h 471217"/>
              <a:gd name="connsiteX4" fmla="*/ 0 w 471216"/>
              <a:gd name="connsiteY4" fmla="*/ 471217 h 471217"/>
              <a:gd name="connsiteX5" fmla="*/ 0 w 471216"/>
              <a:gd name="connsiteY5" fmla="*/ 301629 h 471217"/>
              <a:gd name="connsiteX6" fmla="*/ 301628 w 471216"/>
              <a:gd name="connsiteY6" fmla="*/ 301629 h 471217"/>
              <a:gd name="connsiteX7" fmla="*/ 301628 w 471216"/>
              <a:gd name="connsiteY7" fmla="*/ 0 h 471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1216" h="471217">
                <a:moveTo>
                  <a:pt x="471216" y="0"/>
                </a:moveTo>
                <a:lnTo>
                  <a:pt x="471216" y="468044"/>
                </a:lnTo>
                <a:lnTo>
                  <a:pt x="468043" y="468044"/>
                </a:lnTo>
                <a:lnTo>
                  <a:pt x="468043" y="471217"/>
                </a:lnTo>
                <a:lnTo>
                  <a:pt x="0" y="471217"/>
                </a:lnTo>
                <a:lnTo>
                  <a:pt x="0" y="301629"/>
                </a:lnTo>
                <a:lnTo>
                  <a:pt x="301628" y="301629"/>
                </a:lnTo>
                <a:lnTo>
                  <a:pt x="301628" y="0"/>
                </a:lnTo>
                <a:close/>
              </a:path>
            </a:pathLst>
          </a:custGeom>
          <a:solidFill>
            <a:srgbClr val="DEB971">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sp>
        <p:nvSpPr>
          <p:cNvPr id="19" name="Rectangle 18">
            <a:extLst>
              <a:ext uri="{FF2B5EF4-FFF2-40B4-BE49-F238E27FC236}">
                <a16:creationId xmlns:a16="http://schemas.microsoft.com/office/drawing/2014/main" id="{FC5BF484-3C3F-4340-AA4F-0E40860D8C6A}"/>
              </a:ext>
            </a:extLst>
          </p:cNvPr>
          <p:cNvSpPr/>
          <p:nvPr/>
        </p:nvSpPr>
        <p:spPr>
          <a:xfrm>
            <a:off x="359998" y="376603"/>
            <a:ext cx="3363590" cy="18663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sp>
        <p:nvSpPr>
          <p:cNvPr id="47" name="TextBox 46">
            <a:extLst>
              <a:ext uri="{FF2B5EF4-FFF2-40B4-BE49-F238E27FC236}">
                <a16:creationId xmlns:a16="http://schemas.microsoft.com/office/drawing/2014/main" id="{3C43EA06-8F74-744A-8DE5-CD447069E5DF}"/>
              </a:ext>
            </a:extLst>
          </p:cNvPr>
          <p:cNvSpPr txBox="1"/>
          <p:nvPr/>
        </p:nvSpPr>
        <p:spPr>
          <a:xfrm>
            <a:off x="359999" y="6389957"/>
            <a:ext cx="969264" cy="201168"/>
          </a:xfrm>
          <a:prstGeom prst="rect">
            <a:avLst/>
          </a:prstGeom>
        </p:spPr>
        <p:txBody>
          <a:bodyPr vert="horz" lIns="0" tIns="0" rIns="0" bIns="0" rtlCol="0" anchor="ctr"/>
          <a:lstStyle>
            <a:defPPr>
              <a:defRPr lang="en-US"/>
            </a:defPPr>
            <a:lvl1pPr algn="r">
              <a:defRPr sz="1000"/>
            </a:lvl1pPr>
          </a:lstStyle>
          <a:p>
            <a:pPr lvl="0" algn="l"/>
            <a:fld id="{40852B0B-9EFB-4F41-802D-346EA0745C48}" type="slidenum">
              <a:rPr lang="en-US" smtClean="0"/>
              <a:pPr lvl="0" algn="l"/>
              <a:t>32</a:t>
            </a:fld>
            <a:endParaRPr lang="en-US" dirty="0"/>
          </a:p>
        </p:txBody>
      </p:sp>
      <p:graphicFrame>
        <p:nvGraphicFramePr>
          <p:cNvPr id="15" name="Table 14">
            <a:extLst>
              <a:ext uri="{FF2B5EF4-FFF2-40B4-BE49-F238E27FC236}">
                <a16:creationId xmlns:a16="http://schemas.microsoft.com/office/drawing/2014/main" id="{21D3ED88-F144-AF46-9E9B-F72BAC9425D9}"/>
              </a:ext>
            </a:extLst>
          </p:cNvPr>
          <p:cNvGraphicFramePr>
            <a:graphicFrameLocks noGrp="1"/>
          </p:cNvGraphicFramePr>
          <p:nvPr>
            <p:extLst>
              <p:ext uri="{D42A27DB-BD31-4B8C-83A1-F6EECF244321}">
                <p14:modId xmlns:p14="http://schemas.microsoft.com/office/powerpoint/2010/main" val="3918449249"/>
              </p:ext>
            </p:extLst>
          </p:nvPr>
        </p:nvGraphicFramePr>
        <p:xfrm>
          <a:off x="7162799" y="3174086"/>
          <a:ext cx="4665666" cy="2319544"/>
        </p:xfrm>
        <a:graphic>
          <a:graphicData uri="http://schemas.openxmlformats.org/drawingml/2006/table">
            <a:tbl>
              <a:tblPr firstRow="1" bandRow="1">
                <a:tableStyleId>{5C22544A-7EE6-4342-B048-85BDC9FD1C3A}</a:tableStyleId>
              </a:tblPr>
              <a:tblGrid>
                <a:gridCol w="1555222">
                  <a:extLst>
                    <a:ext uri="{9D8B030D-6E8A-4147-A177-3AD203B41FA5}">
                      <a16:colId xmlns:a16="http://schemas.microsoft.com/office/drawing/2014/main" val="3436549137"/>
                    </a:ext>
                  </a:extLst>
                </a:gridCol>
                <a:gridCol w="1555222">
                  <a:extLst>
                    <a:ext uri="{9D8B030D-6E8A-4147-A177-3AD203B41FA5}">
                      <a16:colId xmlns:a16="http://schemas.microsoft.com/office/drawing/2014/main" val="2225463696"/>
                    </a:ext>
                  </a:extLst>
                </a:gridCol>
                <a:gridCol w="1555222">
                  <a:extLst>
                    <a:ext uri="{9D8B030D-6E8A-4147-A177-3AD203B41FA5}">
                      <a16:colId xmlns:a16="http://schemas.microsoft.com/office/drawing/2014/main" val="4101375309"/>
                    </a:ext>
                  </a:extLst>
                </a:gridCol>
              </a:tblGrid>
              <a:tr h="387319">
                <a:tc>
                  <a:txBody>
                    <a:bodyPr/>
                    <a:lstStyle/>
                    <a:p>
                      <a:endParaRPr lang="en-US" sz="1400" dirty="0">
                        <a:latin typeface="+mn-lt"/>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latin typeface="+mn-lt"/>
                          <a:cs typeface="Arial" panose="020B0604020202020204" pitchFamily="34" charset="0"/>
                        </a:rPr>
                        <a:t>Revenue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a:solidFill>
                            <a:srgbClr val="000000"/>
                          </a:solidFill>
                          <a:latin typeface="+mn-lt"/>
                          <a:cs typeface="Arial" panose="020B0604020202020204" pitchFamily="34" charset="0"/>
                        </a:rPr>
                        <a:t>($ millions)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latin typeface="+mn-lt"/>
                          <a:cs typeface="Arial" panose="020B0604020202020204" pitchFamily="34" charset="0"/>
                        </a:rPr>
                        <a:t>Adjusted EBITDA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 millions)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2636232247"/>
                  </a:ext>
                </a:extLst>
              </a:tr>
              <a:tr h="4808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chemeClr val="tx1"/>
                          </a:solidFill>
                          <a:latin typeface="+mn-lt"/>
                          <a:cs typeface="Arial" panose="020B0604020202020204" pitchFamily="34" charset="0"/>
                        </a:rPr>
                        <a:t>Three Months Ended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chemeClr val="tx1"/>
                          </a:solidFill>
                          <a:latin typeface="+mn-lt"/>
                          <a:cs typeface="Arial" panose="020B0604020202020204" pitchFamily="34" charset="0"/>
                        </a:rPr>
                        <a:t>3/31/2021</a:t>
                      </a:r>
                    </a:p>
                  </a:txBody>
                  <a:tcPr marL="0" anchor="ctr">
                    <a:lnL w="12700" cmpd="sng">
                      <a:noFill/>
                    </a:lnL>
                    <a:lnR w="12700" cmpd="sng">
                      <a:noFill/>
                    </a:lnR>
                    <a:lnT w="38100" cmpd="sng">
                      <a:noFill/>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dirty="0">
                          <a:solidFill>
                            <a:schemeClr val="tx1"/>
                          </a:solidFill>
                          <a:latin typeface="+mn-lt"/>
                          <a:cs typeface="Arial" panose="020B0604020202020204" pitchFamily="34" charset="0"/>
                        </a:rPr>
                        <a:t>$36.7</a:t>
                      </a:r>
                    </a:p>
                  </a:txBody>
                  <a:tcPr anchor="ctr">
                    <a:lnL w="12700" cmpd="sng">
                      <a:noFill/>
                    </a:lnL>
                    <a:lnR w="12700" cmpd="sng">
                      <a:noFill/>
                    </a:lnR>
                    <a:lnT w="38100" cmpd="sng">
                      <a:noFill/>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dirty="0">
                          <a:solidFill>
                            <a:schemeClr val="tx1"/>
                          </a:solidFill>
                          <a:latin typeface="+mn-lt"/>
                          <a:cs typeface="Arial" panose="020B0604020202020204" pitchFamily="34" charset="0"/>
                        </a:rPr>
                        <a:t>$22.2</a:t>
                      </a:r>
                    </a:p>
                  </a:txBody>
                  <a:tcPr anchor="ctr">
                    <a:lnL w="12700" cmpd="sng">
                      <a:noFill/>
                    </a:lnL>
                    <a:lnR w="12700" cmpd="sng">
                      <a:noFill/>
                    </a:lnR>
                    <a:lnT w="38100" cmpd="sng">
                      <a:noFill/>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61888450"/>
                  </a:ext>
                </a:extLst>
              </a:tr>
              <a:tr h="4808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chemeClr val="tx1"/>
                          </a:solidFill>
                          <a:latin typeface="+mn-lt"/>
                          <a:cs typeface="Arial" panose="020B0604020202020204" pitchFamily="34" charset="0"/>
                        </a:rPr>
                        <a:t>Three Months Ended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chemeClr val="tx1"/>
                          </a:solidFill>
                          <a:latin typeface="+mn-lt"/>
                          <a:cs typeface="Arial" panose="020B0604020202020204" pitchFamily="34" charset="0"/>
                        </a:rPr>
                        <a:t>3/31/2020</a:t>
                      </a:r>
                    </a:p>
                  </a:txBody>
                  <a:tcPr marL="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dirty="0">
                          <a:solidFill>
                            <a:schemeClr val="tx1"/>
                          </a:solidFill>
                          <a:latin typeface="+mn-lt"/>
                          <a:cs typeface="Arial" panose="020B0604020202020204" pitchFamily="34" charset="0"/>
                        </a:rPr>
                        <a:t>$13.5</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dirty="0">
                          <a:solidFill>
                            <a:schemeClr val="tx1"/>
                          </a:solidFill>
                          <a:latin typeface="+mn-lt"/>
                          <a:cs typeface="Arial" panose="020B0604020202020204" pitchFamily="34" charset="0"/>
                        </a:rPr>
                        <a:t>$5.6</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36438286"/>
                  </a:ext>
                </a:extLst>
              </a:tr>
              <a:tr h="4808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kern="1200" dirty="0">
                          <a:solidFill>
                            <a:schemeClr val="tx1"/>
                          </a:solidFill>
                          <a:latin typeface="+mn-lt"/>
                          <a:ea typeface="+mn-ea"/>
                          <a:cs typeface="Arial" panose="020B0604020202020204" pitchFamily="34" charset="0"/>
                        </a:rPr>
                        <a:t>Proforma Year Ended 12/31/2020</a:t>
                      </a:r>
                    </a:p>
                  </a:txBody>
                  <a:tcPr marL="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dirty="0">
                          <a:solidFill>
                            <a:schemeClr val="tx1"/>
                          </a:solidFill>
                          <a:latin typeface="+mn-lt"/>
                          <a:cs typeface="Arial" panose="020B0604020202020204" pitchFamily="34" charset="0"/>
                        </a:rPr>
                        <a:t>$65.9</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dirty="0">
                          <a:solidFill>
                            <a:schemeClr val="tx1"/>
                          </a:solidFill>
                          <a:latin typeface="+mn-lt"/>
                          <a:cs typeface="Arial" panose="020B0604020202020204" pitchFamily="34" charset="0"/>
                        </a:rPr>
                        <a:t>$13.8</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49257964"/>
                  </a:ext>
                </a:extLst>
              </a:tr>
              <a:tr h="4808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kern="1200" dirty="0">
                          <a:solidFill>
                            <a:schemeClr val="tx1"/>
                          </a:solidFill>
                          <a:latin typeface="+mn-lt"/>
                          <a:ea typeface="+mn-ea"/>
                          <a:cs typeface="Arial" panose="020B0604020202020204" pitchFamily="34" charset="0"/>
                        </a:rPr>
                        <a:t>Proforma Year Ended 12/31/2019</a:t>
                      </a:r>
                    </a:p>
                  </a:txBody>
                  <a:tcPr marL="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dirty="0">
                          <a:solidFill>
                            <a:schemeClr val="tx1"/>
                          </a:solidFill>
                          <a:latin typeface="+mn-lt"/>
                          <a:cs typeface="Arial" panose="020B0604020202020204" pitchFamily="34" charset="0"/>
                        </a:rPr>
                        <a:t>$66.5</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dirty="0">
                          <a:solidFill>
                            <a:schemeClr val="tx1"/>
                          </a:solidFill>
                          <a:latin typeface="+mn-lt"/>
                          <a:cs typeface="Arial" panose="020B0604020202020204" pitchFamily="34" charset="0"/>
                        </a:rPr>
                        <a:t>$14.2</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34425419"/>
                  </a:ext>
                </a:extLst>
              </a:tr>
            </a:tbl>
          </a:graphicData>
        </a:graphic>
      </p:graphicFrame>
      <p:grpSp>
        <p:nvGrpSpPr>
          <p:cNvPr id="62" name="Group 61">
            <a:extLst>
              <a:ext uri="{FF2B5EF4-FFF2-40B4-BE49-F238E27FC236}">
                <a16:creationId xmlns:a16="http://schemas.microsoft.com/office/drawing/2014/main" id="{927E0054-5B5B-EC4B-A09E-3F7FC622E503}"/>
              </a:ext>
            </a:extLst>
          </p:cNvPr>
          <p:cNvGrpSpPr/>
          <p:nvPr/>
        </p:nvGrpSpPr>
        <p:grpSpPr>
          <a:xfrm>
            <a:off x="7162800" y="2468555"/>
            <a:ext cx="4665664" cy="571500"/>
            <a:chOff x="357188" y="1709738"/>
            <a:chExt cx="5643562" cy="571500"/>
          </a:xfrm>
        </p:grpSpPr>
        <p:sp>
          <p:nvSpPr>
            <p:cNvPr id="63" name="Rectangle 62">
              <a:extLst>
                <a:ext uri="{FF2B5EF4-FFF2-40B4-BE49-F238E27FC236}">
                  <a16:creationId xmlns:a16="http://schemas.microsoft.com/office/drawing/2014/main" id="{3118DFAF-39CE-5745-862B-BCB64EA6DD91}"/>
                </a:ext>
              </a:extLst>
            </p:cNvPr>
            <p:cNvSpPr/>
            <p:nvPr/>
          </p:nvSpPr>
          <p:spPr>
            <a:xfrm>
              <a:off x="357188" y="1709738"/>
              <a:ext cx="5643562" cy="571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91440" bIns="0" numCol="1" spcCol="0" rtlCol="0" fromWordArt="0" anchor="ctr" anchorCtr="0" forceAA="0" compatLnSpc="1">
              <a:prstTxWarp prst="textNoShape">
                <a:avLst/>
              </a:prstTxWarp>
              <a:noAutofit/>
            </a:bodyPr>
            <a:lstStyle/>
            <a:p>
              <a:pPr fontAlgn="t"/>
              <a:r>
                <a:rPr lang="en-US" sz="1600" b="1" cap="all" dirty="0">
                  <a:solidFill>
                    <a:schemeClr val="accent1"/>
                  </a:solidFill>
                  <a:latin typeface="Franklin Gothic Demi" panose="020B0603020102020204" pitchFamily="34" charset="0"/>
                </a:rPr>
                <a:t>Financials</a:t>
              </a:r>
            </a:p>
          </p:txBody>
        </p:sp>
        <p:cxnSp>
          <p:nvCxnSpPr>
            <p:cNvPr id="65" name="Straight Connector 64">
              <a:extLst>
                <a:ext uri="{FF2B5EF4-FFF2-40B4-BE49-F238E27FC236}">
                  <a16:creationId xmlns:a16="http://schemas.microsoft.com/office/drawing/2014/main" id="{7F60275E-635D-8D4F-A28D-73EF64FF0A4F}"/>
                </a:ext>
              </a:extLst>
            </p:cNvPr>
            <p:cNvCxnSpPr>
              <a:cxnSpLocks/>
            </p:cNvCxnSpPr>
            <p:nvPr/>
          </p:nvCxnSpPr>
          <p:spPr>
            <a:xfrm>
              <a:off x="360363" y="2281238"/>
              <a:ext cx="5640387" cy="0"/>
            </a:xfrm>
            <a:prstGeom prst="line">
              <a:avLst/>
            </a:prstGeom>
            <a:ln w="9525">
              <a:solidFill>
                <a:schemeClr val="accent1"/>
              </a:solidFill>
              <a:tailEnd type="none"/>
            </a:ln>
          </p:spPr>
          <p:style>
            <a:lnRef idx="1">
              <a:schemeClr val="accent1"/>
            </a:lnRef>
            <a:fillRef idx="0">
              <a:schemeClr val="accent1"/>
            </a:fillRef>
            <a:effectRef idx="0">
              <a:schemeClr val="accent1"/>
            </a:effectRef>
            <a:fontRef idx="minor">
              <a:schemeClr val="tx1"/>
            </a:fontRef>
          </p:style>
        </p:cxnSp>
      </p:grpSp>
      <p:cxnSp>
        <p:nvCxnSpPr>
          <p:cNvPr id="79" name="Straight Connector 78">
            <a:extLst>
              <a:ext uri="{FF2B5EF4-FFF2-40B4-BE49-F238E27FC236}">
                <a16:creationId xmlns:a16="http://schemas.microsoft.com/office/drawing/2014/main" id="{751B76CA-E7D6-6C4D-845A-1C41F38D6B0A}"/>
              </a:ext>
            </a:extLst>
          </p:cNvPr>
          <p:cNvCxnSpPr>
            <a:cxnSpLocks/>
          </p:cNvCxnSpPr>
          <p:nvPr/>
        </p:nvCxnSpPr>
        <p:spPr>
          <a:xfrm>
            <a:off x="7047029" y="2604281"/>
            <a:ext cx="0" cy="3445819"/>
          </a:xfrm>
          <a:prstGeom prst="line">
            <a:avLst/>
          </a:prstGeom>
          <a:ln w="12700">
            <a:solidFill>
              <a:schemeClr val="bg1">
                <a:lumMod val="85000"/>
              </a:schemeClr>
            </a:solidFill>
            <a:tailEnd type="none"/>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C85DD94C-414D-7F45-AE74-E7D80D8E1214}"/>
              </a:ext>
            </a:extLst>
          </p:cNvPr>
          <p:cNvGrpSpPr/>
          <p:nvPr/>
        </p:nvGrpSpPr>
        <p:grpSpPr>
          <a:xfrm>
            <a:off x="2830826" y="2468555"/>
            <a:ext cx="4096529" cy="1506896"/>
            <a:chOff x="3303787" y="2468555"/>
            <a:chExt cx="2726102" cy="1506896"/>
          </a:xfrm>
        </p:grpSpPr>
        <p:grpSp>
          <p:nvGrpSpPr>
            <p:cNvPr id="80" name="Group 79">
              <a:extLst>
                <a:ext uri="{FF2B5EF4-FFF2-40B4-BE49-F238E27FC236}">
                  <a16:creationId xmlns:a16="http://schemas.microsoft.com/office/drawing/2014/main" id="{22D15B42-2639-864B-8E5B-10734C60B343}"/>
                </a:ext>
              </a:extLst>
            </p:cNvPr>
            <p:cNvGrpSpPr/>
            <p:nvPr/>
          </p:nvGrpSpPr>
          <p:grpSpPr>
            <a:xfrm>
              <a:off x="3305321" y="2468555"/>
              <a:ext cx="2724568" cy="571500"/>
              <a:chOff x="360363" y="1709738"/>
              <a:chExt cx="5640387" cy="571500"/>
            </a:xfrm>
          </p:grpSpPr>
          <p:sp>
            <p:nvSpPr>
              <p:cNvPr id="81" name="Rectangle 80">
                <a:extLst>
                  <a:ext uri="{FF2B5EF4-FFF2-40B4-BE49-F238E27FC236}">
                    <a16:creationId xmlns:a16="http://schemas.microsoft.com/office/drawing/2014/main" id="{F4DA43E9-4834-474B-BB66-D88681117880}"/>
                  </a:ext>
                </a:extLst>
              </p:cNvPr>
              <p:cNvSpPr/>
              <p:nvPr/>
            </p:nvSpPr>
            <p:spPr>
              <a:xfrm>
                <a:off x="1275240" y="1709738"/>
                <a:ext cx="4725510" cy="571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91440" bIns="0" numCol="1" spcCol="0" rtlCol="0" fromWordArt="0" anchor="ctr" anchorCtr="0" forceAA="0" compatLnSpc="1">
                <a:prstTxWarp prst="textNoShape">
                  <a:avLst/>
                </a:prstTxWarp>
                <a:noAutofit/>
              </a:bodyPr>
              <a:lstStyle/>
              <a:p>
                <a:pPr fontAlgn="t"/>
                <a:r>
                  <a:rPr lang="en-US" sz="1600" b="1" cap="all" dirty="0">
                    <a:solidFill>
                      <a:schemeClr val="accent1"/>
                    </a:solidFill>
                    <a:latin typeface="Franklin Gothic Demi" panose="020B0603020102020204" pitchFamily="34" charset="0"/>
                  </a:rPr>
                  <a:t>Competitive Strengths</a:t>
                </a:r>
              </a:p>
            </p:txBody>
          </p:sp>
          <p:cxnSp>
            <p:nvCxnSpPr>
              <p:cNvPr id="82" name="Straight Connector 81">
                <a:extLst>
                  <a:ext uri="{FF2B5EF4-FFF2-40B4-BE49-F238E27FC236}">
                    <a16:creationId xmlns:a16="http://schemas.microsoft.com/office/drawing/2014/main" id="{6BD33C4E-B0C6-D748-B673-500002C185B1}"/>
                  </a:ext>
                </a:extLst>
              </p:cNvPr>
              <p:cNvCxnSpPr>
                <a:cxnSpLocks/>
              </p:cNvCxnSpPr>
              <p:nvPr/>
            </p:nvCxnSpPr>
            <p:spPr>
              <a:xfrm>
                <a:off x="360363" y="2281238"/>
                <a:ext cx="5640387" cy="0"/>
              </a:xfrm>
              <a:prstGeom prst="line">
                <a:avLst/>
              </a:prstGeom>
              <a:ln w="9525">
                <a:solidFill>
                  <a:schemeClr val="accent1"/>
                </a:solidFill>
                <a:tailEnd type="none"/>
              </a:ln>
            </p:spPr>
            <p:style>
              <a:lnRef idx="1">
                <a:schemeClr val="accent1"/>
              </a:lnRef>
              <a:fillRef idx="0">
                <a:schemeClr val="accent1"/>
              </a:fillRef>
              <a:effectRef idx="0">
                <a:schemeClr val="accent1"/>
              </a:effectRef>
              <a:fontRef idx="minor">
                <a:schemeClr val="tx1"/>
              </a:fontRef>
            </p:style>
          </p:cxnSp>
        </p:grpSp>
        <p:sp>
          <p:nvSpPr>
            <p:cNvPr id="20" name="Rectangle 19">
              <a:extLst>
                <a:ext uri="{FF2B5EF4-FFF2-40B4-BE49-F238E27FC236}">
                  <a16:creationId xmlns:a16="http://schemas.microsoft.com/office/drawing/2014/main" id="{53F5B9A0-B3D6-524E-83D5-B3BF513C48B8}"/>
                </a:ext>
              </a:extLst>
            </p:cNvPr>
            <p:cNvSpPr/>
            <p:nvPr/>
          </p:nvSpPr>
          <p:spPr>
            <a:xfrm>
              <a:off x="3303787" y="3109952"/>
              <a:ext cx="2726101" cy="865499"/>
            </a:xfrm>
            <a:prstGeom prst="rect">
              <a:avLst/>
            </a:prstGeom>
          </p:spPr>
          <p:txBody>
            <a:bodyPr lIns="0">
              <a:noAutofit/>
            </a:bodyPr>
            <a:lstStyle/>
            <a:p>
              <a:pPr marL="182880" indent="-182880">
                <a:spcAft>
                  <a:spcPts val="600"/>
                </a:spcAft>
                <a:buFont typeface="Arial" panose="020B0604020202020204" pitchFamily="34" charset="0"/>
                <a:buChar char="•"/>
              </a:pPr>
              <a:r>
                <a:rPr lang="en-US" sz="1200" dirty="0"/>
                <a:t>Leading position in the professional market</a:t>
              </a:r>
            </a:p>
            <a:p>
              <a:pPr marL="182880" indent="-182880">
                <a:spcAft>
                  <a:spcPts val="600"/>
                </a:spcAft>
                <a:buFont typeface="Arial" panose="020B0604020202020204" pitchFamily="34" charset="0"/>
                <a:buChar char="•"/>
              </a:pPr>
              <a:r>
                <a:rPr lang="en-US" sz="1200" dirty="0"/>
                <a:t>Enthusiast and aspirational brands</a:t>
              </a:r>
            </a:p>
            <a:p>
              <a:pPr marL="182880" indent="-182880">
                <a:spcAft>
                  <a:spcPts val="600"/>
                </a:spcAft>
                <a:buFont typeface="Arial" panose="020B0604020202020204" pitchFamily="34" charset="0"/>
                <a:buChar char="•"/>
              </a:pPr>
              <a:r>
                <a:rPr lang="en-US" sz="1200" dirty="0"/>
                <a:t>Vertically integrated wood bat operations</a:t>
              </a:r>
            </a:p>
            <a:p>
              <a:pPr marL="182880" indent="-182880">
                <a:spcAft>
                  <a:spcPts val="600"/>
                </a:spcAft>
                <a:buFont typeface="Arial" panose="020B0604020202020204" pitchFamily="34" charset="0"/>
                <a:buChar char="•"/>
              </a:pPr>
              <a:r>
                <a:rPr lang="en-US" sz="1200" dirty="0"/>
                <a:t>Broad product portfolio and omni-channel sales strategy</a:t>
              </a:r>
            </a:p>
          </p:txBody>
        </p:sp>
      </p:grpSp>
      <p:cxnSp>
        <p:nvCxnSpPr>
          <p:cNvPr id="106" name="Straight Connector 105">
            <a:extLst>
              <a:ext uri="{FF2B5EF4-FFF2-40B4-BE49-F238E27FC236}">
                <a16:creationId xmlns:a16="http://schemas.microsoft.com/office/drawing/2014/main" id="{3796AE24-3C60-2A45-8D35-17C223BF69C2}"/>
              </a:ext>
            </a:extLst>
          </p:cNvPr>
          <p:cNvCxnSpPr>
            <a:cxnSpLocks/>
          </p:cNvCxnSpPr>
          <p:nvPr/>
        </p:nvCxnSpPr>
        <p:spPr>
          <a:xfrm>
            <a:off x="2626059" y="2633934"/>
            <a:ext cx="0" cy="3445819"/>
          </a:xfrm>
          <a:prstGeom prst="line">
            <a:avLst/>
          </a:prstGeom>
          <a:ln w="12700">
            <a:solidFill>
              <a:schemeClr val="bg1">
                <a:lumMod val="85000"/>
              </a:schemeClr>
            </a:solidFill>
            <a:tailEnd type="none"/>
          </a:ln>
        </p:spPr>
        <p:style>
          <a:lnRef idx="1">
            <a:schemeClr val="accent1"/>
          </a:lnRef>
          <a:fillRef idx="0">
            <a:schemeClr val="accent1"/>
          </a:fillRef>
          <a:effectRef idx="0">
            <a:schemeClr val="accent1"/>
          </a:effectRef>
          <a:fontRef idx="minor">
            <a:schemeClr val="tx1"/>
          </a:fontRef>
        </p:style>
      </p:cxnSp>
      <p:grpSp>
        <p:nvGrpSpPr>
          <p:cNvPr id="107" name="Group 4">
            <a:extLst>
              <a:ext uri="{FF2B5EF4-FFF2-40B4-BE49-F238E27FC236}">
                <a16:creationId xmlns:a16="http://schemas.microsoft.com/office/drawing/2014/main" id="{5AE1F3EE-844F-1E46-A690-1B5572BA3C02}"/>
              </a:ext>
            </a:extLst>
          </p:cNvPr>
          <p:cNvGrpSpPr>
            <a:grpSpLocks noChangeAspect="1"/>
          </p:cNvGrpSpPr>
          <p:nvPr/>
        </p:nvGrpSpPr>
        <p:grpSpPr bwMode="auto">
          <a:xfrm>
            <a:off x="335836" y="2590131"/>
            <a:ext cx="390745" cy="390745"/>
            <a:chOff x="1704" y="24"/>
            <a:chExt cx="4272" cy="4272"/>
          </a:xfrm>
          <a:solidFill>
            <a:schemeClr val="accent2"/>
          </a:solidFill>
        </p:grpSpPr>
        <p:sp>
          <p:nvSpPr>
            <p:cNvPr id="108" name="Freeform 5">
              <a:extLst>
                <a:ext uri="{FF2B5EF4-FFF2-40B4-BE49-F238E27FC236}">
                  <a16:creationId xmlns:a16="http://schemas.microsoft.com/office/drawing/2014/main" id="{7D6005C7-0542-6D4B-B35D-1FC3252B0393}"/>
                </a:ext>
              </a:extLst>
            </p:cNvPr>
            <p:cNvSpPr>
              <a:spLocks noEditPoints="1"/>
            </p:cNvSpPr>
            <p:nvPr/>
          </p:nvSpPr>
          <p:spPr bwMode="auto">
            <a:xfrm>
              <a:off x="2306" y="630"/>
              <a:ext cx="846" cy="842"/>
            </a:xfrm>
            <a:custGeom>
              <a:avLst/>
              <a:gdLst>
                <a:gd name="T0" fmla="*/ 382 w 846"/>
                <a:gd name="T1" fmla="*/ 840 h 842"/>
                <a:gd name="T2" fmla="*/ 262 w 846"/>
                <a:gd name="T3" fmla="*/ 810 h 842"/>
                <a:gd name="T4" fmla="*/ 154 w 846"/>
                <a:gd name="T5" fmla="*/ 746 h 842"/>
                <a:gd name="T6" fmla="*/ 96 w 846"/>
                <a:gd name="T7" fmla="*/ 688 h 842"/>
                <a:gd name="T8" fmla="*/ 32 w 846"/>
                <a:gd name="T9" fmla="*/ 582 h 842"/>
                <a:gd name="T10" fmla="*/ 2 w 846"/>
                <a:gd name="T11" fmla="*/ 462 h 842"/>
                <a:gd name="T12" fmla="*/ 2 w 846"/>
                <a:gd name="T13" fmla="*/ 378 h 842"/>
                <a:gd name="T14" fmla="*/ 32 w 846"/>
                <a:gd name="T15" fmla="*/ 256 h 842"/>
                <a:gd name="T16" fmla="*/ 96 w 846"/>
                <a:gd name="T17" fmla="*/ 150 h 842"/>
                <a:gd name="T18" fmla="*/ 156 w 846"/>
                <a:gd name="T19" fmla="*/ 92 h 842"/>
                <a:gd name="T20" fmla="*/ 262 w 846"/>
                <a:gd name="T21" fmla="*/ 30 h 842"/>
                <a:gd name="T22" fmla="*/ 382 w 846"/>
                <a:gd name="T23" fmla="*/ 2 h 842"/>
                <a:gd name="T24" fmla="*/ 504 w 846"/>
                <a:gd name="T25" fmla="*/ 8 h 842"/>
                <a:gd name="T26" fmla="*/ 622 w 846"/>
                <a:gd name="T27" fmla="*/ 46 h 842"/>
                <a:gd name="T28" fmla="*/ 722 w 846"/>
                <a:gd name="T29" fmla="*/ 120 h 842"/>
                <a:gd name="T30" fmla="*/ 776 w 846"/>
                <a:gd name="T31" fmla="*/ 186 h 842"/>
                <a:gd name="T32" fmla="*/ 830 w 846"/>
                <a:gd name="T33" fmla="*/ 298 h 842"/>
                <a:gd name="T34" fmla="*/ 846 w 846"/>
                <a:gd name="T35" fmla="*/ 420 h 842"/>
                <a:gd name="T36" fmla="*/ 830 w 846"/>
                <a:gd name="T37" fmla="*/ 540 h 842"/>
                <a:gd name="T38" fmla="*/ 776 w 846"/>
                <a:gd name="T39" fmla="*/ 652 h 842"/>
                <a:gd name="T40" fmla="*/ 722 w 846"/>
                <a:gd name="T41" fmla="*/ 718 h 842"/>
                <a:gd name="T42" fmla="*/ 622 w 846"/>
                <a:gd name="T43" fmla="*/ 794 h 842"/>
                <a:gd name="T44" fmla="*/ 506 w 846"/>
                <a:gd name="T45" fmla="*/ 834 h 842"/>
                <a:gd name="T46" fmla="*/ 424 w 846"/>
                <a:gd name="T47" fmla="*/ 842 h 842"/>
                <a:gd name="T48" fmla="*/ 404 w 846"/>
                <a:gd name="T49" fmla="*/ 232 h 842"/>
                <a:gd name="T50" fmla="*/ 352 w 846"/>
                <a:gd name="T51" fmla="*/ 246 h 842"/>
                <a:gd name="T52" fmla="*/ 304 w 846"/>
                <a:gd name="T53" fmla="*/ 274 h 842"/>
                <a:gd name="T54" fmla="*/ 278 w 846"/>
                <a:gd name="T55" fmla="*/ 300 h 842"/>
                <a:gd name="T56" fmla="*/ 250 w 846"/>
                <a:gd name="T57" fmla="*/ 348 h 842"/>
                <a:gd name="T58" fmla="*/ 236 w 846"/>
                <a:gd name="T59" fmla="*/ 400 h 842"/>
                <a:gd name="T60" fmla="*/ 236 w 846"/>
                <a:gd name="T61" fmla="*/ 438 h 842"/>
                <a:gd name="T62" fmla="*/ 250 w 846"/>
                <a:gd name="T63" fmla="*/ 492 h 842"/>
                <a:gd name="T64" fmla="*/ 278 w 846"/>
                <a:gd name="T65" fmla="*/ 538 h 842"/>
                <a:gd name="T66" fmla="*/ 304 w 846"/>
                <a:gd name="T67" fmla="*/ 564 h 842"/>
                <a:gd name="T68" fmla="*/ 352 w 846"/>
                <a:gd name="T69" fmla="*/ 592 h 842"/>
                <a:gd name="T70" fmla="*/ 406 w 846"/>
                <a:gd name="T71" fmla="*/ 604 h 842"/>
                <a:gd name="T72" fmla="*/ 460 w 846"/>
                <a:gd name="T73" fmla="*/ 602 h 842"/>
                <a:gd name="T74" fmla="*/ 512 w 846"/>
                <a:gd name="T75" fmla="*/ 584 h 842"/>
                <a:gd name="T76" fmla="*/ 556 w 846"/>
                <a:gd name="T77" fmla="*/ 552 h 842"/>
                <a:gd name="T78" fmla="*/ 580 w 846"/>
                <a:gd name="T79" fmla="*/ 522 h 842"/>
                <a:gd name="T80" fmla="*/ 604 w 846"/>
                <a:gd name="T81" fmla="*/ 472 h 842"/>
                <a:gd name="T82" fmla="*/ 612 w 846"/>
                <a:gd name="T83" fmla="*/ 420 h 842"/>
                <a:gd name="T84" fmla="*/ 604 w 846"/>
                <a:gd name="T85" fmla="*/ 366 h 842"/>
                <a:gd name="T86" fmla="*/ 580 w 846"/>
                <a:gd name="T87" fmla="*/ 316 h 842"/>
                <a:gd name="T88" fmla="*/ 556 w 846"/>
                <a:gd name="T89" fmla="*/ 286 h 842"/>
                <a:gd name="T90" fmla="*/ 512 w 846"/>
                <a:gd name="T91" fmla="*/ 252 h 842"/>
                <a:gd name="T92" fmla="*/ 460 w 846"/>
                <a:gd name="T93" fmla="*/ 234 h 842"/>
                <a:gd name="T94" fmla="*/ 424 w 846"/>
                <a:gd name="T95" fmla="*/ 230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46" h="842">
                  <a:moveTo>
                    <a:pt x="424" y="842"/>
                  </a:moveTo>
                  <a:lnTo>
                    <a:pt x="424" y="842"/>
                  </a:lnTo>
                  <a:lnTo>
                    <a:pt x="382" y="840"/>
                  </a:lnTo>
                  <a:lnTo>
                    <a:pt x="340" y="834"/>
                  </a:lnTo>
                  <a:lnTo>
                    <a:pt x="300" y="824"/>
                  </a:lnTo>
                  <a:lnTo>
                    <a:pt x="262" y="810"/>
                  </a:lnTo>
                  <a:lnTo>
                    <a:pt x="224" y="794"/>
                  </a:lnTo>
                  <a:lnTo>
                    <a:pt x="188" y="772"/>
                  </a:lnTo>
                  <a:lnTo>
                    <a:pt x="154" y="746"/>
                  </a:lnTo>
                  <a:lnTo>
                    <a:pt x="124" y="718"/>
                  </a:lnTo>
                  <a:lnTo>
                    <a:pt x="124" y="718"/>
                  </a:lnTo>
                  <a:lnTo>
                    <a:pt x="96" y="688"/>
                  </a:lnTo>
                  <a:lnTo>
                    <a:pt x="70" y="654"/>
                  </a:lnTo>
                  <a:lnTo>
                    <a:pt x="50" y="618"/>
                  </a:lnTo>
                  <a:lnTo>
                    <a:pt x="32" y="582"/>
                  </a:lnTo>
                  <a:lnTo>
                    <a:pt x="18" y="542"/>
                  </a:lnTo>
                  <a:lnTo>
                    <a:pt x="8" y="502"/>
                  </a:lnTo>
                  <a:lnTo>
                    <a:pt x="2" y="462"/>
                  </a:lnTo>
                  <a:lnTo>
                    <a:pt x="0" y="420"/>
                  </a:lnTo>
                  <a:lnTo>
                    <a:pt x="0" y="420"/>
                  </a:lnTo>
                  <a:lnTo>
                    <a:pt x="2" y="378"/>
                  </a:lnTo>
                  <a:lnTo>
                    <a:pt x="8" y="336"/>
                  </a:lnTo>
                  <a:lnTo>
                    <a:pt x="18" y="296"/>
                  </a:lnTo>
                  <a:lnTo>
                    <a:pt x="32" y="256"/>
                  </a:lnTo>
                  <a:lnTo>
                    <a:pt x="50" y="220"/>
                  </a:lnTo>
                  <a:lnTo>
                    <a:pt x="70" y="184"/>
                  </a:lnTo>
                  <a:lnTo>
                    <a:pt x="96" y="150"/>
                  </a:lnTo>
                  <a:lnTo>
                    <a:pt x="124" y="120"/>
                  </a:lnTo>
                  <a:lnTo>
                    <a:pt x="124" y="120"/>
                  </a:lnTo>
                  <a:lnTo>
                    <a:pt x="156" y="92"/>
                  </a:lnTo>
                  <a:lnTo>
                    <a:pt x="188" y="68"/>
                  </a:lnTo>
                  <a:lnTo>
                    <a:pt x="224" y="46"/>
                  </a:lnTo>
                  <a:lnTo>
                    <a:pt x="262" y="30"/>
                  </a:lnTo>
                  <a:lnTo>
                    <a:pt x="302" y="16"/>
                  </a:lnTo>
                  <a:lnTo>
                    <a:pt x="342" y="8"/>
                  </a:lnTo>
                  <a:lnTo>
                    <a:pt x="382" y="2"/>
                  </a:lnTo>
                  <a:lnTo>
                    <a:pt x="424" y="0"/>
                  </a:lnTo>
                  <a:lnTo>
                    <a:pt x="464" y="2"/>
                  </a:lnTo>
                  <a:lnTo>
                    <a:pt x="504" y="8"/>
                  </a:lnTo>
                  <a:lnTo>
                    <a:pt x="544" y="16"/>
                  </a:lnTo>
                  <a:lnTo>
                    <a:pt x="584" y="30"/>
                  </a:lnTo>
                  <a:lnTo>
                    <a:pt x="622" y="46"/>
                  </a:lnTo>
                  <a:lnTo>
                    <a:pt x="658" y="66"/>
                  </a:lnTo>
                  <a:lnTo>
                    <a:pt x="692" y="92"/>
                  </a:lnTo>
                  <a:lnTo>
                    <a:pt x="722" y="120"/>
                  </a:lnTo>
                  <a:lnTo>
                    <a:pt x="722" y="120"/>
                  </a:lnTo>
                  <a:lnTo>
                    <a:pt x="752" y="152"/>
                  </a:lnTo>
                  <a:lnTo>
                    <a:pt x="776" y="186"/>
                  </a:lnTo>
                  <a:lnTo>
                    <a:pt x="798" y="222"/>
                  </a:lnTo>
                  <a:lnTo>
                    <a:pt x="816" y="260"/>
                  </a:lnTo>
                  <a:lnTo>
                    <a:pt x="830" y="298"/>
                  </a:lnTo>
                  <a:lnTo>
                    <a:pt x="838" y="338"/>
                  </a:lnTo>
                  <a:lnTo>
                    <a:pt x="844" y="378"/>
                  </a:lnTo>
                  <a:lnTo>
                    <a:pt x="846" y="420"/>
                  </a:lnTo>
                  <a:lnTo>
                    <a:pt x="844" y="460"/>
                  </a:lnTo>
                  <a:lnTo>
                    <a:pt x="838" y="500"/>
                  </a:lnTo>
                  <a:lnTo>
                    <a:pt x="830" y="540"/>
                  </a:lnTo>
                  <a:lnTo>
                    <a:pt x="816" y="578"/>
                  </a:lnTo>
                  <a:lnTo>
                    <a:pt x="798" y="616"/>
                  </a:lnTo>
                  <a:lnTo>
                    <a:pt x="776" y="652"/>
                  </a:lnTo>
                  <a:lnTo>
                    <a:pt x="752" y="686"/>
                  </a:lnTo>
                  <a:lnTo>
                    <a:pt x="722" y="718"/>
                  </a:lnTo>
                  <a:lnTo>
                    <a:pt x="722" y="718"/>
                  </a:lnTo>
                  <a:lnTo>
                    <a:pt x="692" y="748"/>
                  </a:lnTo>
                  <a:lnTo>
                    <a:pt x="658" y="772"/>
                  </a:lnTo>
                  <a:lnTo>
                    <a:pt x="622" y="794"/>
                  </a:lnTo>
                  <a:lnTo>
                    <a:pt x="586" y="810"/>
                  </a:lnTo>
                  <a:lnTo>
                    <a:pt x="546" y="824"/>
                  </a:lnTo>
                  <a:lnTo>
                    <a:pt x="506" y="834"/>
                  </a:lnTo>
                  <a:lnTo>
                    <a:pt x="466" y="840"/>
                  </a:lnTo>
                  <a:lnTo>
                    <a:pt x="424" y="842"/>
                  </a:lnTo>
                  <a:lnTo>
                    <a:pt x="424" y="842"/>
                  </a:lnTo>
                  <a:close/>
                  <a:moveTo>
                    <a:pt x="424" y="230"/>
                  </a:moveTo>
                  <a:lnTo>
                    <a:pt x="424" y="230"/>
                  </a:lnTo>
                  <a:lnTo>
                    <a:pt x="404" y="232"/>
                  </a:lnTo>
                  <a:lnTo>
                    <a:pt x="386" y="234"/>
                  </a:lnTo>
                  <a:lnTo>
                    <a:pt x="368" y="238"/>
                  </a:lnTo>
                  <a:lnTo>
                    <a:pt x="352" y="246"/>
                  </a:lnTo>
                  <a:lnTo>
                    <a:pt x="334" y="252"/>
                  </a:lnTo>
                  <a:lnTo>
                    <a:pt x="320" y="262"/>
                  </a:lnTo>
                  <a:lnTo>
                    <a:pt x="304" y="274"/>
                  </a:lnTo>
                  <a:lnTo>
                    <a:pt x="290" y="286"/>
                  </a:lnTo>
                  <a:lnTo>
                    <a:pt x="290" y="286"/>
                  </a:lnTo>
                  <a:lnTo>
                    <a:pt x="278" y="300"/>
                  </a:lnTo>
                  <a:lnTo>
                    <a:pt x="266" y="314"/>
                  </a:lnTo>
                  <a:lnTo>
                    <a:pt x="258" y="330"/>
                  </a:lnTo>
                  <a:lnTo>
                    <a:pt x="250" y="348"/>
                  </a:lnTo>
                  <a:lnTo>
                    <a:pt x="244" y="364"/>
                  </a:lnTo>
                  <a:lnTo>
                    <a:pt x="238" y="382"/>
                  </a:lnTo>
                  <a:lnTo>
                    <a:pt x="236" y="400"/>
                  </a:lnTo>
                  <a:lnTo>
                    <a:pt x="236" y="420"/>
                  </a:lnTo>
                  <a:lnTo>
                    <a:pt x="236" y="420"/>
                  </a:lnTo>
                  <a:lnTo>
                    <a:pt x="236" y="438"/>
                  </a:lnTo>
                  <a:lnTo>
                    <a:pt x="238" y="456"/>
                  </a:lnTo>
                  <a:lnTo>
                    <a:pt x="244" y="474"/>
                  </a:lnTo>
                  <a:lnTo>
                    <a:pt x="250" y="492"/>
                  </a:lnTo>
                  <a:lnTo>
                    <a:pt x="258" y="508"/>
                  </a:lnTo>
                  <a:lnTo>
                    <a:pt x="266" y="524"/>
                  </a:lnTo>
                  <a:lnTo>
                    <a:pt x="278" y="538"/>
                  </a:lnTo>
                  <a:lnTo>
                    <a:pt x="290" y="552"/>
                  </a:lnTo>
                  <a:lnTo>
                    <a:pt x="290" y="552"/>
                  </a:lnTo>
                  <a:lnTo>
                    <a:pt x="304" y="564"/>
                  </a:lnTo>
                  <a:lnTo>
                    <a:pt x="320" y="576"/>
                  </a:lnTo>
                  <a:lnTo>
                    <a:pt x="336" y="584"/>
                  </a:lnTo>
                  <a:lnTo>
                    <a:pt x="352" y="592"/>
                  </a:lnTo>
                  <a:lnTo>
                    <a:pt x="370" y="598"/>
                  </a:lnTo>
                  <a:lnTo>
                    <a:pt x="386" y="602"/>
                  </a:lnTo>
                  <a:lnTo>
                    <a:pt x="406" y="604"/>
                  </a:lnTo>
                  <a:lnTo>
                    <a:pt x="424" y="606"/>
                  </a:lnTo>
                  <a:lnTo>
                    <a:pt x="442" y="604"/>
                  </a:lnTo>
                  <a:lnTo>
                    <a:pt x="460" y="602"/>
                  </a:lnTo>
                  <a:lnTo>
                    <a:pt x="478" y="598"/>
                  </a:lnTo>
                  <a:lnTo>
                    <a:pt x="494" y="592"/>
                  </a:lnTo>
                  <a:lnTo>
                    <a:pt x="512" y="584"/>
                  </a:lnTo>
                  <a:lnTo>
                    <a:pt x="528" y="576"/>
                  </a:lnTo>
                  <a:lnTo>
                    <a:pt x="542" y="564"/>
                  </a:lnTo>
                  <a:lnTo>
                    <a:pt x="556" y="552"/>
                  </a:lnTo>
                  <a:lnTo>
                    <a:pt x="556" y="552"/>
                  </a:lnTo>
                  <a:lnTo>
                    <a:pt x="570" y="538"/>
                  </a:lnTo>
                  <a:lnTo>
                    <a:pt x="580" y="522"/>
                  </a:lnTo>
                  <a:lnTo>
                    <a:pt x="590" y="506"/>
                  </a:lnTo>
                  <a:lnTo>
                    <a:pt x="598" y="490"/>
                  </a:lnTo>
                  <a:lnTo>
                    <a:pt x="604" y="472"/>
                  </a:lnTo>
                  <a:lnTo>
                    <a:pt x="608" y="456"/>
                  </a:lnTo>
                  <a:lnTo>
                    <a:pt x="610" y="438"/>
                  </a:lnTo>
                  <a:lnTo>
                    <a:pt x="612" y="420"/>
                  </a:lnTo>
                  <a:lnTo>
                    <a:pt x="610" y="402"/>
                  </a:lnTo>
                  <a:lnTo>
                    <a:pt x="608" y="384"/>
                  </a:lnTo>
                  <a:lnTo>
                    <a:pt x="604" y="366"/>
                  </a:lnTo>
                  <a:lnTo>
                    <a:pt x="598" y="348"/>
                  </a:lnTo>
                  <a:lnTo>
                    <a:pt x="590" y="332"/>
                  </a:lnTo>
                  <a:lnTo>
                    <a:pt x="580" y="316"/>
                  </a:lnTo>
                  <a:lnTo>
                    <a:pt x="570" y="300"/>
                  </a:lnTo>
                  <a:lnTo>
                    <a:pt x="556" y="286"/>
                  </a:lnTo>
                  <a:lnTo>
                    <a:pt x="556" y="286"/>
                  </a:lnTo>
                  <a:lnTo>
                    <a:pt x="542" y="274"/>
                  </a:lnTo>
                  <a:lnTo>
                    <a:pt x="528" y="262"/>
                  </a:lnTo>
                  <a:lnTo>
                    <a:pt x="512" y="252"/>
                  </a:lnTo>
                  <a:lnTo>
                    <a:pt x="496" y="246"/>
                  </a:lnTo>
                  <a:lnTo>
                    <a:pt x="478" y="238"/>
                  </a:lnTo>
                  <a:lnTo>
                    <a:pt x="460" y="234"/>
                  </a:lnTo>
                  <a:lnTo>
                    <a:pt x="442" y="232"/>
                  </a:lnTo>
                  <a:lnTo>
                    <a:pt x="424" y="230"/>
                  </a:lnTo>
                  <a:lnTo>
                    <a:pt x="424" y="230"/>
                  </a:lnTo>
                  <a:close/>
                </a:path>
              </a:pathLst>
            </a:custGeom>
            <a:grpFill/>
            <a:ln>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9" name="Freeform 6">
              <a:extLst>
                <a:ext uri="{FF2B5EF4-FFF2-40B4-BE49-F238E27FC236}">
                  <a16:creationId xmlns:a16="http://schemas.microsoft.com/office/drawing/2014/main" id="{81E627CC-5C08-A44D-8496-B81E429F6FB6}"/>
                </a:ext>
              </a:extLst>
            </p:cNvPr>
            <p:cNvSpPr>
              <a:spLocks/>
            </p:cNvSpPr>
            <p:nvPr/>
          </p:nvSpPr>
          <p:spPr bwMode="auto">
            <a:xfrm>
              <a:off x="3574" y="1462"/>
              <a:ext cx="1274" cy="1274"/>
            </a:xfrm>
            <a:custGeom>
              <a:avLst/>
              <a:gdLst>
                <a:gd name="T0" fmla="*/ 1158 w 1274"/>
                <a:gd name="T1" fmla="*/ 1274 h 1274"/>
                <a:gd name="T2" fmla="*/ 1158 w 1274"/>
                <a:gd name="T3" fmla="*/ 1274 h 1274"/>
                <a:gd name="T4" fmla="*/ 1134 w 1274"/>
                <a:gd name="T5" fmla="*/ 1272 h 1274"/>
                <a:gd name="T6" fmla="*/ 1112 w 1274"/>
                <a:gd name="T7" fmla="*/ 1266 h 1274"/>
                <a:gd name="T8" fmla="*/ 1092 w 1274"/>
                <a:gd name="T9" fmla="*/ 1254 h 1274"/>
                <a:gd name="T10" fmla="*/ 1082 w 1274"/>
                <a:gd name="T11" fmla="*/ 1248 h 1274"/>
                <a:gd name="T12" fmla="*/ 1074 w 1274"/>
                <a:gd name="T13" fmla="*/ 1240 h 1274"/>
                <a:gd name="T14" fmla="*/ 34 w 1274"/>
                <a:gd name="T15" fmla="*/ 200 h 1274"/>
                <a:gd name="T16" fmla="*/ 34 w 1274"/>
                <a:gd name="T17" fmla="*/ 200 h 1274"/>
                <a:gd name="T18" fmla="*/ 26 w 1274"/>
                <a:gd name="T19" fmla="*/ 192 h 1274"/>
                <a:gd name="T20" fmla="*/ 20 w 1274"/>
                <a:gd name="T21" fmla="*/ 182 h 1274"/>
                <a:gd name="T22" fmla="*/ 10 w 1274"/>
                <a:gd name="T23" fmla="*/ 162 h 1274"/>
                <a:gd name="T24" fmla="*/ 2 w 1274"/>
                <a:gd name="T25" fmla="*/ 140 h 1274"/>
                <a:gd name="T26" fmla="*/ 0 w 1274"/>
                <a:gd name="T27" fmla="*/ 118 h 1274"/>
                <a:gd name="T28" fmla="*/ 2 w 1274"/>
                <a:gd name="T29" fmla="*/ 94 h 1274"/>
                <a:gd name="T30" fmla="*/ 10 w 1274"/>
                <a:gd name="T31" fmla="*/ 74 h 1274"/>
                <a:gd name="T32" fmla="*/ 20 w 1274"/>
                <a:gd name="T33" fmla="*/ 52 h 1274"/>
                <a:gd name="T34" fmla="*/ 26 w 1274"/>
                <a:gd name="T35" fmla="*/ 44 h 1274"/>
                <a:gd name="T36" fmla="*/ 34 w 1274"/>
                <a:gd name="T37" fmla="*/ 34 h 1274"/>
                <a:gd name="T38" fmla="*/ 34 w 1274"/>
                <a:gd name="T39" fmla="*/ 34 h 1274"/>
                <a:gd name="T40" fmla="*/ 44 w 1274"/>
                <a:gd name="T41" fmla="*/ 26 h 1274"/>
                <a:gd name="T42" fmla="*/ 54 w 1274"/>
                <a:gd name="T43" fmla="*/ 20 h 1274"/>
                <a:gd name="T44" fmla="*/ 74 w 1274"/>
                <a:gd name="T45" fmla="*/ 8 h 1274"/>
                <a:gd name="T46" fmla="*/ 96 w 1274"/>
                <a:gd name="T47" fmla="*/ 2 h 1274"/>
                <a:gd name="T48" fmla="*/ 118 w 1274"/>
                <a:gd name="T49" fmla="*/ 0 h 1274"/>
                <a:gd name="T50" fmla="*/ 140 w 1274"/>
                <a:gd name="T51" fmla="*/ 2 h 1274"/>
                <a:gd name="T52" fmla="*/ 162 w 1274"/>
                <a:gd name="T53" fmla="*/ 8 h 1274"/>
                <a:gd name="T54" fmla="*/ 182 w 1274"/>
                <a:gd name="T55" fmla="*/ 20 h 1274"/>
                <a:gd name="T56" fmla="*/ 192 w 1274"/>
                <a:gd name="T57" fmla="*/ 26 h 1274"/>
                <a:gd name="T58" fmla="*/ 202 w 1274"/>
                <a:gd name="T59" fmla="*/ 34 h 1274"/>
                <a:gd name="T60" fmla="*/ 1240 w 1274"/>
                <a:gd name="T61" fmla="*/ 1074 h 1274"/>
                <a:gd name="T62" fmla="*/ 1240 w 1274"/>
                <a:gd name="T63" fmla="*/ 1074 h 1274"/>
                <a:gd name="T64" fmla="*/ 1248 w 1274"/>
                <a:gd name="T65" fmla="*/ 1082 h 1274"/>
                <a:gd name="T66" fmla="*/ 1256 w 1274"/>
                <a:gd name="T67" fmla="*/ 1092 h 1274"/>
                <a:gd name="T68" fmla="*/ 1266 w 1274"/>
                <a:gd name="T69" fmla="*/ 1112 h 1274"/>
                <a:gd name="T70" fmla="*/ 1272 w 1274"/>
                <a:gd name="T71" fmla="*/ 1134 h 1274"/>
                <a:gd name="T72" fmla="*/ 1274 w 1274"/>
                <a:gd name="T73" fmla="*/ 1156 h 1274"/>
                <a:gd name="T74" fmla="*/ 1272 w 1274"/>
                <a:gd name="T75" fmla="*/ 1178 h 1274"/>
                <a:gd name="T76" fmla="*/ 1266 w 1274"/>
                <a:gd name="T77" fmla="*/ 1200 h 1274"/>
                <a:gd name="T78" fmla="*/ 1256 w 1274"/>
                <a:gd name="T79" fmla="*/ 1222 h 1274"/>
                <a:gd name="T80" fmla="*/ 1248 w 1274"/>
                <a:gd name="T81" fmla="*/ 1230 h 1274"/>
                <a:gd name="T82" fmla="*/ 1240 w 1274"/>
                <a:gd name="T83" fmla="*/ 1240 h 1274"/>
                <a:gd name="T84" fmla="*/ 1240 w 1274"/>
                <a:gd name="T85" fmla="*/ 1240 h 1274"/>
                <a:gd name="T86" fmla="*/ 1232 w 1274"/>
                <a:gd name="T87" fmla="*/ 1248 h 1274"/>
                <a:gd name="T88" fmla="*/ 1222 w 1274"/>
                <a:gd name="T89" fmla="*/ 1254 h 1274"/>
                <a:gd name="T90" fmla="*/ 1202 w 1274"/>
                <a:gd name="T91" fmla="*/ 1266 h 1274"/>
                <a:gd name="T92" fmla="*/ 1180 w 1274"/>
                <a:gd name="T93" fmla="*/ 1272 h 1274"/>
                <a:gd name="T94" fmla="*/ 1158 w 1274"/>
                <a:gd name="T95" fmla="*/ 1274 h 1274"/>
                <a:gd name="T96" fmla="*/ 1158 w 1274"/>
                <a:gd name="T97" fmla="*/ 1274 h 1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74" h="1274">
                  <a:moveTo>
                    <a:pt x="1158" y="1274"/>
                  </a:moveTo>
                  <a:lnTo>
                    <a:pt x="1158" y="1274"/>
                  </a:lnTo>
                  <a:lnTo>
                    <a:pt x="1134" y="1272"/>
                  </a:lnTo>
                  <a:lnTo>
                    <a:pt x="1112" y="1266"/>
                  </a:lnTo>
                  <a:lnTo>
                    <a:pt x="1092" y="1254"/>
                  </a:lnTo>
                  <a:lnTo>
                    <a:pt x="1082" y="1248"/>
                  </a:lnTo>
                  <a:lnTo>
                    <a:pt x="1074" y="1240"/>
                  </a:lnTo>
                  <a:lnTo>
                    <a:pt x="34" y="200"/>
                  </a:lnTo>
                  <a:lnTo>
                    <a:pt x="34" y="200"/>
                  </a:lnTo>
                  <a:lnTo>
                    <a:pt x="26" y="192"/>
                  </a:lnTo>
                  <a:lnTo>
                    <a:pt x="20" y="182"/>
                  </a:lnTo>
                  <a:lnTo>
                    <a:pt x="10" y="162"/>
                  </a:lnTo>
                  <a:lnTo>
                    <a:pt x="2" y="140"/>
                  </a:lnTo>
                  <a:lnTo>
                    <a:pt x="0" y="118"/>
                  </a:lnTo>
                  <a:lnTo>
                    <a:pt x="2" y="94"/>
                  </a:lnTo>
                  <a:lnTo>
                    <a:pt x="10" y="74"/>
                  </a:lnTo>
                  <a:lnTo>
                    <a:pt x="20" y="52"/>
                  </a:lnTo>
                  <a:lnTo>
                    <a:pt x="26" y="44"/>
                  </a:lnTo>
                  <a:lnTo>
                    <a:pt x="34" y="34"/>
                  </a:lnTo>
                  <a:lnTo>
                    <a:pt x="34" y="34"/>
                  </a:lnTo>
                  <a:lnTo>
                    <a:pt x="44" y="26"/>
                  </a:lnTo>
                  <a:lnTo>
                    <a:pt x="54" y="20"/>
                  </a:lnTo>
                  <a:lnTo>
                    <a:pt x="74" y="8"/>
                  </a:lnTo>
                  <a:lnTo>
                    <a:pt x="96" y="2"/>
                  </a:lnTo>
                  <a:lnTo>
                    <a:pt x="118" y="0"/>
                  </a:lnTo>
                  <a:lnTo>
                    <a:pt x="140" y="2"/>
                  </a:lnTo>
                  <a:lnTo>
                    <a:pt x="162" y="8"/>
                  </a:lnTo>
                  <a:lnTo>
                    <a:pt x="182" y="20"/>
                  </a:lnTo>
                  <a:lnTo>
                    <a:pt x="192" y="26"/>
                  </a:lnTo>
                  <a:lnTo>
                    <a:pt x="202" y="34"/>
                  </a:lnTo>
                  <a:lnTo>
                    <a:pt x="1240" y="1074"/>
                  </a:lnTo>
                  <a:lnTo>
                    <a:pt x="1240" y="1074"/>
                  </a:lnTo>
                  <a:lnTo>
                    <a:pt x="1248" y="1082"/>
                  </a:lnTo>
                  <a:lnTo>
                    <a:pt x="1256" y="1092"/>
                  </a:lnTo>
                  <a:lnTo>
                    <a:pt x="1266" y="1112"/>
                  </a:lnTo>
                  <a:lnTo>
                    <a:pt x="1272" y="1134"/>
                  </a:lnTo>
                  <a:lnTo>
                    <a:pt x="1274" y="1156"/>
                  </a:lnTo>
                  <a:lnTo>
                    <a:pt x="1272" y="1178"/>
                  </a:lnTo>
                  <a:lnTo>
                    <a:pt x="1266" y="1200"/>
                  </a:lnTo>
                  <a:lnTo>
                    <a:pt x="1256" y="1222"/>
                  </a:lnTo>
                  <a:lnTo>
                    <a:pt x="1248" y="1230"/>
                  </a:lnTo>
                  <a:lnTo>
                    <a:pt x="1240" y="1240"/>
                  </a:lnTo>
                  <a:lnTo>
                    <a:pt x="1240" y="1240"/>
                  </a:lnTo>
                  <a:lnTo>
                    <a:pt x="1232" y="1248"/>
                  </a:lnTo>
                  <a:lnTo>
                    <a:pt x="1222" y="1254"/>
                  </a:lnTo>
                  <a:lnTo>
                    <a:pt x="1202" y="1266"/>
                  </a:lnTo>
                  <a:lnTo>
                    <a:pt x="1180" y="1272"/>
                  </a:lnTo>
                  <a:lnTo>
                    <a:pt x="1158" y="1274"/>
                  </a:lnTo>
                  <a:lnTo>
                    <a:pt x="1158" y="1274"/>
                  </a:lnTo>
                  <a:close/>
                </a:path>
              </a:pathLst>
            </a:custGeom>
            <a:grpFill/>
            <a:ln>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0" name="Freeform 7">
              <a:extLst>
                <a:ext uri="{FF2B5EF4-FFF2-40B4-BE49-F238E27FC236}">
                  <a16:creationId xmlns:a16="http://schemas.microsoft.com/office/drawing/2014/main" id="{D996A5B5-3411-6040-A59A-47E248593588}"/>
                </a:ext>
              </a:extLst>
            </p:cNvPr>
            <p:cNvSpPr>
              <a:spLocks/>
            </p:cNvSpPr>
            <p:nvPr/>
          </p:nvSpPr>
          <p:spPr bwMode="auto">
            <a:xfrm>
              <a:off x="3142" y="1894"/>
              <a:ext cx="1274" cy="1274"/>
            </a:xfrm>
            <a:custGeom>
              <a:avLst/>
              <a:gdLst>
                <a:gd name="T0" fmla="*/ 1156 w 1274"/>
                <a:gd name="T1" fmla="*/ 1274 h 1274"/>
                <a:gd name="T2" fmla="*/ 1156 w 1274"/>
                <a:gd name="T3" fmla="*/ 1274 h 1274"/>
                <a:gd name="T4" fmla="*/ 1134 w 1274"/>
                <a:gd name="T5" fmla="*/ 1272 h 1274"/>
                <a:gd name="T6" fmla="*/ 1112 w 1274"/>
                <a:gd name="T7" fmla="*/ 1266 h 1274"/>
                <a:gd name="T8" fmla="*/ 1092 w 1274"/>
                <a:gd name="T9" fmla="*/ 1256 h 1274"/>
                <a:gd name="T10" fmla="*/ 1082 w 1274"/>
                <a:gd name="T11" fmla="*/ 1248 h 1274"/>
                <a:gd name="T12" fmla="*/ 1074 w 1274"/>
                <a:gd name="T13" fmla="*/ 1240 h 1274"/>
                <a:gd name="T14" fmla="*/ 34 w 1274"/>
                <a:gd name="T15" fmla="*/ 202 h 1274"/>
                <a:gd name="T16" fmla="*/ 34 w 1274"/>
                <a:gd name="T17" fmla="*/ 202 h 1274"/>
                <a:gd name="T18" fmla="*/ 26 w 1274"/>
                <a:gd name="T19" fmla="*/ 192 h 1274"/>
                <a:gd name="T20" fmla="*/ 20 w 1274"/>
                <a:gd name="T21" fmla="*/ 182 h 1274"/>
                <a:gd name="T22" fmla="*/ 8 w 1274"/>
                <a:gd name="T23" fmla="*/ 162 h 1274"/>
                <a:gd name="T24" fmla="*/ 2 w 1274"/>
                <a:gd name="T25" fmla="*/ 140 h 1274"/>
                <a:gd name="T26" fmla="*/ 0 w 1274"/>
                <a:gd name="T27" fmla="*/ 118 h 1274"/>
                <a:gd name="T28" fmla="*/ 2 w 1274"/>
                <a:gd name="T29" fmla="*/ 96 h 1274"/>
                <a:gd name="T30" fmla="*/ 8 w 1274"/>
                <a:gd name="T31" fmla="*/ 74 h 1274"/>
                <a:gd name="T32" fmla="*/ 20 w 1274"/>
                <a:gd name="T33" fmla="*/ 54 h 1274"/>
                <a:gd name="T34" fmla="*/ 26 w 1274"/>
                <a:gd name="T35" fmla="*/ 44 h 1274"/>
                <a:gd name="T36" fmla="*/ 34 w 1274"/>
                <a:gd name="T37" fmla="*/ 34 h 1274"/>
                <a:gd name="T38" fmla="*/ 34 w 1274"/>
                <a:gd name="T39" fmla="*/ 34 h 1274"/>
                <a:gd name="T40" fmla="*/ 44 w 1274"/>
                <a:gd name="T41" fmla="*/ 26 h 1274"/>
                <a:gd name="T42" fmla="*/ 52 w 1274"/>
                <a:gd name="T43" fmla="*/ 20 h 1274"/>
                <a:gd name="T44" fmla="*/ 74 w 1274"/>
                <a:gd name="T45" fmla="*/ 10 h 1274"/>
                <a:gd name="T46" fmla="*/ 96 w 1274"/>
                <a:gd name="T47" fmla="*/ 2 h 1274"/>
                <a:gd name="T48" fmla="*/ 118 w 1274"/>
                <a:gd name="T49" fmla="*/ 0 h 1274"/>
                <a:gd name="T50" fmla="*/ 140 w 1274"/>
                <a:gd name="T51" fmla="*/ 2 h 1274"/>
                <a:gd name="T52" fmla="*/ 162 w 1274"/>
                <a:gd name="T53" fmla="*/ 10 h 1274"/>
                <a:gd name="T54" fmla="*/ 182 w 1274"/>
                <a:gd name="T55" fmla="*/ 20 h 1274"/>
                <a:gd name="T56" fmla="*/ 192 w 1274"/>
                <a:gd name="T57" fmla="*/ 26 h 1274"/>
                <a:gd name="T58" fmla="*/ 200 w 1274"/>
                <a:gd name="T59" fmla="*/ 34 h 1274"/>
                <a:gd name="T60" fmla="*/ 1240 w 1274"/>
                <a:gd name="T61" fmla="*/ 1074 h 1274"/>
                <a:gd name="T62" fmla="*/ 1240 w 1274"/>
                <a:gd name="T63" fmla="*/ 1074 h 1274"/>
                <a:gd name="T64" fmla="*/ 1248 w 1274"/>
                <a:gd name="T65" fmla="*/ 1082 h 1274"/>
                <a:gd name="T66" fmla="*/ 1254 w 1274"/>
                <a:gd name="T67" fmla="*/ 1092 h 1274"/>
                <a:gd name="T68" fmla="*/ 1266 w 1274"/>
                <a:gd name="T69" fmla="*/ 1112 h 1274"/>
                <a:gd name="T70" fmla="*/ 1272 w 1274"/>
                <a:gd name="T71" fmla="*/ 1134 h 1274"/>
                <a:gd name="T72" fmla="*/ 1274 w 1274"/>
                <a:gd name="T73" fmla="*/ 1156 h 1274"/>
                <a:gd name="T74" fmla="*/ 1272 w 1274"/>
                <a:gd name="T75" fmla="*/ 1180 h 1274"/>
                <a:gd name="T76" fmla="*/ 1266 w 1274"/>
                <a:gd name="T77" fmla="*/ 1202 h 1274"/>
                <a:gd name="T78" fmla="*/ 1254 w 1274"/>
                <a:gd name="T79" fmla="*/ 1222 h 1274"/>
                <a:gd name="T80" fmla="*/ 1248 w 1274"/>
                <a:gd name="T81" fmla="*/ 1232 h 1274"/>
                <a:gd name="T82" fmla="*/ 1240 w 1274"/>
                <a:gd name="T83" fmla="*/ 1240 h 1274"/>
                <a:gd name="T84" fmla="*/ 1240 w 1274"/>
                <a:gd name="T85" fmla="*/ 1240 h 1274"/>
                <a:gd name="T86" fmla="*/ 1230 w 1274"/>
                <a:gd name="T87" fmla="*/ 1248 h 1274"/>
                <a:gd name="T88" fmla="*/ 1222 w 1274"/>
                <a:gd name="T89" fmla="*/ 1256 h 1274"/>
                <a:gd name="T90" fmla="*/ 1200 w 1274"/>
                <a:gd name="T91" fmla="*/ 1266 h 1274"/>
                <a:gd name="T92" fmla="*/ 1178 w 1274"/>
                <a:gd name="T93" fmla="*/ 1272 h 1274"/>
                <a:gd name="T94" fmla="*/ 1156 w 1274"/>
                <a:gd name="T95" fmla="*/ 1274 h 1274"/>
                <a:gd name="T96" fmla="*/ 1156 w 1274"/>
                <a:gd name="T97" fmla="*/ 1274 h 1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74" h="1274">
                  <a:moveTo>
                    <a:pt x="1156" y="1274"/>
                  </a:moveTo>
                  <a:lnTo>
                    <a:pt x="1156" y="1274"/>
                  </a:lnTo>
                  <a:lnTo>
                    <a:pt x="1134" y="1272"/>
                  </a:lnTo>
                  <a:lnTo>
                    <a:pt x="1112" y="1266"/>
                  </a:lnTo>
                  <a:lnTo>
                    <a:pt x="1092" y="1256"/>
                  </a:lnTo>
                  <a:lnTo>
                    <a:pt x="1082" y="1248"/>
                  </a:lnTo>
                  <a:lnTo>
                    <a:pt x="1074" y="1240"/>
                  </a:lnTo>
                  <a:lnTo>
                    <a:pt x="34" y="202"/>
                  </a:lnTo>
                  <a:lnTo>
                    <a:pt x="34" y="202"/>
                  </a:lnTo>
                  <a:lnTo>
                    <a:pt x="26" y="192"/>
                  </a:lnTo>
                  <a:lnTo>
                    <a:pt x="20" y="182"/>
                  </a:lnTo>
                  <a:lnTo>
                    <a:pt x="8" y="162"/>
                  </a:lnTo>
                  <a:lnTo>
                    <a:pt x="2" y="140"/>
                  </a:lnTo>
                  <a:lnTo>
                    <a:pt x="0" y="118"/>
                  </a:lnTo>
                  <a:lnTo>
                    <a:pt x="2" y="96"/>
                  </a:lnTo>
                  <a:lnTo>
                    <a:pt x="8" y="74"/>
                  </a:lnTo>
                  <a:lnTo>
                    <a:pt x="20" y="54"/>
                  </a:lnTo>
                  <a:lnTo>
                    <a:pt x="26" y="44"/>
                  </a:lnTo>
                  <a:lnTo>
                    <a:pt x="34" y="34"/>
                  </a:lnTo>
                  <a:lnTo>
                    <a:pt x="34" y="34"/>
                  </a:lnTo>
                  <a:lnTo>
                    <a:pt x="44" y="26"/>
                  </a:lnTo>
                  <a:lnTo>
                    <a:pt x="52" y="20"/>
                  </a:lnTo>
                  <a:lnTo>
                    <a:pt x="74" y="10"/>
                  </a:lnTo>
                  <a:lnTo>
                    <a:pt x="96" y="2"/>
                  </a:lnTo>
                  <a:lnTo>
                    <a:pt x="118" y="0"/>
                  </a:lnTo>
                  <a:lnTo>
                    <a:pt x="140" y="2"/>
                  </a:lnTo>
                  <a:lnTo>
                    <a:pt x="162" y="10"/>
                  </a:lnTo>
                  <a:lnTo>
                    <a:pt x="182" y="20"/>
                  </a:lnTo>
                  <a:lnTo>
                    <a:pt x="192" y="26"/>
                  </a:lnTo>
                  <a:lnTo>
                    <a:pt x="200" y="34"/>
                  </a:lnTo>
                  <a:lnTo>
                    <a:pt x="1240" y="1074"/>
                  </a:lnTo>
                  <a:lnTo>
                    <a:pt x="1240" y="1074"/>
                  </a:lnTo>
                  <a:lnTo>
                    <a:pt x="1248" y="1082"/>
                  </a:lnTo>
                  <a:lnTo>
                    <a:pt x="1254" y="1092"/>
                  </a:lnTo>
                  <a:lnTo>
                    <a:pt x="1266" y="1112"/>
                  </a:lnTo>
                  <a:lnTo>
                    <a:pt x="1272" y="1134"/>
                  </a:lnTo>
                  <a:lnTo>
                    <a:pt x="1274" y="1156"/>
                  </a:lnTo>
                  <a:lnTo>
                    <a:pt x="1272" y="1180"/>
                  </a:lnTo>
                  <a:lnTo>
                    <a:pt x="1266" y="1202"/>
                  </a:lnTo>
                  <a:lnTo>
                    <a:pt x="1254" y="1222"/>
                  </a:lnTo>
                  <a:lnTo>
                    <a:pt x="1248" y="1232"/>
                  </a:lnTo>
                  <a:lnTo>
                    <a:pt x="1240" y="1240"/>
                  </a:lnTo>
                  <a:lnTo>
                    <a:pt x="1240" y="1240"/>
                  </a:lnTo>
                  <a:lnTo>
                    <a:pt x="1230" y="1248"/>
                  </a:lnTo>
                  <a:lnTo>
                    <a:pt x="1222" y="1256"/>
                  </a:lnTo>
                  <a:lnTo>
                    <a:pt x="1200" y="1266"/>
                  </a:lnTo>
                  <a:lnTo>
                    <a:pt x="1178" y="1272"/>
                  </a:lnTo>
                  <a:lnTo>
                    <a:pt x="1156" y="1274"/>
                  </a:lnTo>
                  <a:lnTo>
                    <a:pt x="1156" y="1274"/>
                  </a:lnTo>
                  <a:close/>
                </a:path>
              </a:pathLst>
            </a:custGeom>
            <a:grpFill/>
            <a:ln>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1" name="Freeform 8">
              <a:extLst>
                <a:ext uri="{FF2B5EF4-FFF2-40B4-BE49-F238E27FC236}">
                  <a16:creationId xmlns:a16="http://schemas.microsoft.com/office/drawing/2014/main" id="{9C36B85A-DF6A-0C4F-89D0-1B7394D3A188}"/>
                </a:ext>
              </a:extLst>
            </p:cNvPr>
            <p:cNvSpPr>
              <a:spLocks noEditPoints="1"/>
            </p:cNvSpPr>
            <p:nvPr/>
          </p:nvSpPr>
          <p:spPr bwMode="auto">
            <a:xfrm>
              <a:off x="1704" y="24"/>
              <a:ext cx="4272" cy="4272"/>
            </a:xfrm>
            <a:custGeom>
              <a:avLst/>
              <a:gdLst>
                <a:gd name="T0" fmla="*/ 2358 w 4272"/>
                <a:gd name="T1" fmla="*/ 4272 h 4272"/>
                <a:gd name="T2" fmla="*/ 2358 w 4272"/>
                <a:gd name="T3" fmla="*/ 4272 h 4272"/>
                <a:gd name="T4" fmla="*/ 2334 w 4272"/>
                <a:gd name="T5" fmla="*/ 4270 h 4272"/>
                <a:gd name="T6" fmla="*/ 2312 w 4272"/>
                <a:gd name="T7" fmla="*/ 4264 h 4272"/>
                <a:gd name="T8" fmla="*/ 2292 w 4272"/>
                <a:gd name="T9" fmla="*/ 4252 h 4272"/>
                <a:gd name="T10" fmla="*/ 2282 w 4272"/>
                <a:gd name="T11" fmla="*/ 4246 h 4272"/>
                <a:gd name="T12" fmla="*/ 2274 w 4272"/>
                <a:gd name="T13" fmla="*/ 4238 h 4272"/>
                <a:gd name="T14" fmla="*/ 34 w 4272"/>
                <a:gd name="T15" fmla="*/ 1998 h 4272"/>
                <a:gd name="T16" fmla="*/ 34 w 4272"/>
                <a:gd name="T17" fmla="*/ 1998 h 4272"/>
                <a:gd name="T18" fmla="*/ 20 w 4272"/>
                <a:gd name="T19" fmla="*/ 1980 h 4272"/>
                <a:gd name="T20" fmla="*/ 8 w 4272"/>
                <a:gd name="T21" fmla="*/ 1960 h 4272"/>
                <a:gd name="T22" fmla="*/ 2 w 4272"/>
                <a:gd name="T23" fmla="*/ 1938 h 4272"/>
                <a:gd name="T24" fmla="*/ 0 w 4272"/>
                <a:gd name="T25" fmla="*/ 1914 h 4272"/>
                <a:gd name="T26" fmla="*/ 0 w 4272"/>
                <a:gd name="T27" fmla="*/ 118 h 4272"/>
                <a:gd name="T28" fmla="*/ 0 w 4272"/>
                <a:gd name="T29" fmla="*/ 118 h 4272"/>
                <a:gd name="T30" fmla="*/ 0 w 4272"/>
                <a:gd name="T31" fmla="*/ 106 h 4272"/>
                <a:gd name="T32" fmla="*/ 2 w 4272"/>
                <a:gd name="T33" fmla="*/ 94 h 4272"/>
                <a:gd name="T34" fmla="*/ 10 w 4272"/>
                <a:gd name="T35" fmla="*/ 72 h 4272"/>
                <a:gd name="T36" fmla="*/ 20 w 4272"/>
                <a:gd name="T37" fmla="*/ 52 h 4272"/>
                <a:gd name="T38" fmla="*/ 34 w 4272"/>
                <a:gd name="T39" fmla="*/ 34 h 4272"/>
                <a:gd name="T40" fmla="*/ 52 w 4272"/>
                <a:gd name="T41" fmla="*/ 20 h 4272"/>
                <a:gd name="T42" fmla="*/ 72 w 4272"/>
                <a:gd name="T43" fmla="*/ 10 h 4272"/>
                <a:gd name="T44" fmla="*/ 94 w 4272"/>
                <a:gd name="T45" fmla="*/ 2 h 4272"/>
                <a:gd name="T46" fmla="*/ 106 w 4272"/>
                <a:gd name="T47" fmla="*/ 0 h 4272"/>
                <a:gd name="T48" fmla="*/ 118 w 4272"/>
                <a:gd name="T49" fmla="*/ 0 h 4272"/>
                <a:gd name="T50" fmla="*/ 1916 w 4272"/>
                <a:gd name="T51" fmla="*/ 0 h 4272"/>
                <a:gd name="T52" fmla="*/ 1916 w 4272"/>
                <a:gd name="T53" fmla="*/ 0 h 4272"/>
                <a:gd name="T54" fmla="*/ 1938 w 4272"/>
                <a:gd name="T55" fmla="*/ 2 h 4272"/>
                <a:gd name="T56" fmla="*/ 1960 w 4272"/>
                <a:gd name="T57" fmla="*/ 8 h 4272"/>
                <a:gd name="T58" fmla="*/ 1980 w 4272"/>
                <a:gd name="T59" fmla="*/ 20 h 4272"/>
                <a:gd name="T60" fmla="*/ 1998 w 4272"/>
                <a:gd name="T61" fmla="*/ 34 h 4272"/>
                <a:gd name="T62" fmla="*/ 4238 w 4272"/>
                <a:gd name="T63" fmla="*/ 2274 h 4272"/>
                <a:gd name="T64" fmla="*/ 4238 w 4272"/>
                <a:gd name="T65" fmla="*/ 2274 h 4272"/>
                <a:gd name="T66" fmla="*/ 4246 w 4272"/>
                <a:gd name="T67" fmla="*/ 2282 h 4272"/>
                <a:gd name="T68" fmla="*/ 4252 w 4272"/>
                <a:gd name="T69" fmla="*/ 2292 h 4272"/>
                <a:gd name="T70" fmla="*/ 4264 w 4272"/>
                <a:gd name="T71" fmla="*/ 2312 h 4272"/>
                <a:gd name="T72" fmla="*/ 4270 w 4272"/>
                <a:gd name="T73" fmla="*/ 2334 h 4272"/>
                <a:gd name="T74" fmla="*/ 4272 w 4272"/>
                <a:gd name="T75" fmla="*/ 2356 h 4272"/>
                <a:gd name="T76" fmla="*/ 4270 w 4272"/>
                <a:gd name="T77" fmla="*/ 2380 h 4272"/>
                <a:gd name="T78" fmla="*/ 4264 w 4272"/>
                <a:gd name="T79" fmla="*/ 2402 h 4272"/>
                <a:gd name="T80" fmla="*/ 4252 w 4272"/>
                <a:gd name="T81" fmla="*/ 2422 h 4272"/>
                <a:gd name="T82" fmla="*/ 4246 w 4272"/>
                <a:gd name="T83" fmla="*/ 2432 h 4272"/>
                <a:gd name="T84" fmla="*/ 4238 w 4272"/>
                <a:gd name="T85" fmla="*/ 2440 h 4272"/>
                <a:gd name="T86" fmla="*/ 2440 w 4272"/>
                <a:gd name="T87" fmla="*/ 4238 h 4272"/>
                <a:gd name="T88" fmla="*/ 2440 w 4272"/>
                <a:gd name="T89" fmla="*/ 4238 h 4272"/>
                <a:gd name="T90" fmla="*/ 2432 w 4272"/>
                <a:gd name="T91" fmla="*/ 4246 h 4272"/>
                <a:gd name="T92" fmla="*/ 2422 w 4272"/>
                <a:gd name="T93" fmla="*/ 4252 h 4272"/>
                <a:gd name="T94" fmla="*/ 2402 w 4272"/>
                <a:gd name="T95" fmla="*/ 4264 h 4272"/>
                <a:gd name="T96" fmla="*/ 2380 w 4272"/>
                <a:gd name="T97" fmla="*/ 4270 h 4272"/>
                <a:gd name="T98" fmla="*/ 2358 w 4272"/>
                <a:gd name="T99" fmla="*/ 4272 h 4272"/>
                <a:gd name="T100" fmla="*/ 2358 w 4272"/>
                <a:gd name="T101" fmla="*/ 4272 h 4272"/>
                <a:gd name="T102" fmla="*/ 236 w 4272"/>
                <a:gd name="T103" fmla="*/ 1866 h 4272"/>
                <a:gd name="T104" fmla="*/ 2358 w 4272"/>
                <a:gd name="T105" fmla="*/ 3988 h 4272"/>
                <a:gd name="T106" fmla="*/ 3988 w 4272"/>
                <a:gd name="T107" fmla="*/ 2356 h 4272"/>
                <a:gd name="T108" fmla="*/ 1866 w 4272"/>
                <a:gd name="T109" fmla="*/ 236 h 4272"/>
                <a:gd name="T110" fmla="*/ 236 w 4272"/>
                <a:gd name="T111" fmla="*/ 236 h 4272"/>
                <a:gd name="T112" fmla="*/ 236 w 4272"/>
                <a:gd name="T113" fmla="*/ 1866 h 4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272" h="4272">
                  <a:moveTo>
                    <a:pt x="2358" y="4272"/>
                  </a:moveTo>
                  <a:lnTo>
                    <a:pt x="2358" y="4272"/>
                  </a:lnTo>
                  <a:lnTo>
                    <a:pt x="2334" y="4270"/>
                  </a:lnTo>
                  <a:lnTo>
                    <a:pt x="2312" y="4264"/>
                  </a:lnTo>
                  <a:lnTo>
                    <a:pt x="2292" y="4252"/>
                  </a:lnTo>
                  <a:lnTo>
                    <a:pt x="2282" y="4246"/>
                  </a:lnTo>
                  <a:lnTo>
                    <a:pt x="2274" y="4238"/>
                  </a:lnTo>
                  <a:lnTo>
                    <a:pt x="34" y="1998"/>
                  </a:lnTo>
                  <a:lnTo>
                    <a:pt x="34" y="1998"/>
                  </a:lnTo>
                  <a:lnTo>
                    <a:pt x="20" y="1980"/>
                  </a:lnTo>
                  <a:lnTo>
                    <a:pt x="8" y="1960"/>
                  </a:lnTo>
                  <a:lnTo>
                    <a:pt x="2" y="1938"/>
                  </a:lnTo>
                  <a:lnTo>
                    <a:pt x="0" y="1914"/>
                  </a:lnTo>
                  <a:lnTo>
                    <a:pt x="0" y="118"/>
                  </a:lnTo>
                  <a:lnTo>
                    <a:pt x="0" y="118"/>
                  </a:lnTo>
                  <a:lnTo>
                    <a:pt x="0" y="106"/>
                  </a:lnTo>
                  <a:lnTo>
                    <a:pt x="2" y="94"/>
                  </a:lnTo>
                  <a:lnTo>
                    <a:pt x="10" y="72"/>
                  </a:lnTo>
                  <a:lnTo>
                    <a:pt x="20" y="52"/>
                  </a:lnTo>
                  <a:lnTo>
                    <a:pt x="34" y="34"/>
                  </a:lnTo>
                  <a:lnTo>
                    <a:pt x="52" y="20"/>
                  </a:lnTo>
                  <a:lnTo>
                    <a:pt x="72" y="10"/>
                  </a:lnTo>
                  <a:lnTo>
                    <a:pt x="94" y="2"/>
                  </a:lnTo>
                  <a:lnTo>
                    <a:pt x="106" y="0"/>
                  </a:lnTo>
                  <a:lnTo>
                    <a:pt x="118" y="0"/>
                  </a:lnTo>
                  <a:lnTo>
                    <a:pt x="1916" y="0"/>
                  </a:lnTo>
                  <a:lnTo>
                    <a:pt x="1916" y="0"/>
                  </a:lnTo>
                  <a:lnTo>
                    <a:pt x="1938" y="2"/>
                  </a:lnTo>
                  <a:lnTo>
                    <a:pt x="1960" y="8"/>
                  </a:lnTo>
                  <a:lnTo>
                    <a:pt x="1980" y="20"/>
                  </a:lnTo>
                  <a:lnTo>
                    <a:pt x="1998" y="34"/>
                  </a:lnTo>
                  <a:lnTo>
                    <a:pt x="4238" y="2274"/>
                  </a:lnTo>
                  <a:lnTo>
                    <a:pt x="4238" y="2274"/>
                  </a:lnTo>
                  <a:lnTo>
                    <a:pt x="4246" y="2282"/>
                  </a:lnTo>
                  <a:lnTo>
                    <a:pt x="4252" y="2292"/>
                  </a:lnTo>
                  <a:lnTo>
                    <a:pt x="4264" y="2312"/>
                  </a:lnTo>
                  <a:lnTo>
                    <a:pt x="4270" y="2334"/>
                  </a:lnTo>
                  <a:lnTo>
                    <a:pt x="4272" y="2356"/>
                  </a:lnTo>
                  <a:lnTo>
                    <a:pt x="4270" y="2380"/>
                  </a:lnTo>
                  <a:lnTo>
                    <a:pt x="4264" y="2402"/>
                  </a:lnTo>
                  <a:lnTo>
                    <a:pt x="4252" y="2422"/>
                  </a:lnTo>
                  <a:lnTo>
                    <a:pt x="4246" y="2432"/>
                  </a:lnTo>
                  <a:lnTo>
                    <a:pt x="4238" y="2440"/>
                  </a:lnTo>
                  <a:lnTo>
                    <a:pt x="2440" y="4238"/>
                  </a:lnTo>
                  <a:lnTo>
                    <a:pt x="2440" y="4238"/>
                  </a:lnTo>
                  <a:lnTo>
                    <a:pt x="2432" y="4246"/>
                  </a:lnTo>
                  <a:lnTo>
                    <a:pt x="2422" y="4252"/>
                  </a:lnTo>
                  <a:lnTo>
                    <a:pt x="2402" y="4264"/>
                  </a:lnTo>
                  <a:lnTo>
                    <a:pt x="2380" y="4270"/>
                  </a:lnTo>
                  <a:lnTo>
                    <a:pt x="2358" y="4272"/>
                  </a:lnTo>
                  <a:lnTo>
                    <a:pt x="2358" y="4272"/>
                  </a:lnTo>
                  <a:close/>
                  <a:moveTo>
                    <a:pt x="236" y="1866"/>
                  </a:moveTo>
                  <a:lnTo>
                    <a:pt x="2358" y="3988"/>
                  </a:lnTo>
                  <a:lnTo>
                    <a:pt x="3988" y="2356"/>
                  </a:lnTo>
                  <a:lnTo>
                    <a:pt x="1866" y="236"/>
                  </a:lnTo>
                  <a:lnTo>
                    <a:pt x="236" y="236"/>
                  </a:lnTo>
                  <a:lnTo>
                    <a:pt x="236" y="1866"/>
                  </a:lnTo>
                  <a:close/>
                </a:path>
              </a:pathLst>
            </a:custGeom>
            <a:grpFill/>
            <a:ln>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15" name="Group 114">
            <a:extLst>
              <a:ext uri="{FF2B5EF4-FFF2-40B4-BE49-F238E27FC236}">
                <a16:creationId xmlns:a16="http://schemas.microsoft.com/office/drawing/2014/main" id="{90146183-1FAA-0440-B60D-31945DF971F2}"/>
              </a:ext>
            </a:extLst>
          </p:cNvPr>
          <p:cNvGrpSpPr/>
          <p:nvPr/>
        </p:nvGrpSpPr>
        <p:grpSpPr>
          <a:xfrm>
            <a:off x="335836" y="4395129"/>
            <a:ext cx="2740339" cy="1506896"/>
            <a:chOff x="345760" y="2371804"/>
            <a:chExt cx="2740339" cy="1506896"/>
          </a:xfrm>
        </p:grpSpPr>
        <p:grpSp>
          <p:nvGrpSpPr>
            <p:cNvPr id="116" name="Group 115">
              <a:extLst>
                <a:ext uri="{FF2B5EF4-FFF2-40B4-BE49-F238E27FC236}">
                  <a16:creationId xmlns:a16="http://schemas.microsoft.com/office/drawing/2014/main" id="{34B6AB91-9099-4445-A322-C35EDA63F42B}"/>
                </a:ext>
              </a:extLst>
            </p:cNvPr>
            <p:cNvGrpSpPr/>
            <p:nvPr/>
          </p:nvGrpSpPr>
          <p:grpSpPr>
            <a:xfrm>
              <a:off x="361532" y="2371804"/>
              <a:ext cx="2724567" cy="571500"/>
              <a:chOff x="360363" y="1709738"/>
              <a:chExt cx="5640385" cy="571500"/>
            </a:xfrm>
          </p:grpSpPr>
          <p:sp>
            <p:nvSpPr>
              <p:cNvPr id="127" name="Rectangle 126">
                <a:extLst>
                  <a:ext uri="{FF2B5EF4-FFF2-40B4-BE49-F238E27FC236}">
                    <a16:creationId xmlns:a16="http://schemas.microsoft.com/office/drawing/2014/main" id="{2F628C76-9E1A-5846-B28C-51F2686CE8B9}"/>
                  </a:ext>
                </a:extLst>
              </p:cNvPr>
              <p:cNvSpPr/>
              <p:nvPr/>
            </p:nvSpPr>
            <p:spPr>
              <a:xfrm>
                <a:off x="1537067" y="1709738"/>
                <a:ext cx="4463681" cy="571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91440" bIns="0" numCol="1" spcCol="0" rtlCol="0" fromWordArt="0" anchor="ctr" anchorCtr="0" forceAA="0" compatLnSpc="1">
                <a:prstTxWarp prst="textNoShape">
                  <a:avLst/>
                </a:prstTxWarp>
                <a:noAutofit/>
              </a:bodyPr>
              <a:lstStyle/>
              <a:p>
                <a:pPr fontAlgn="t"/>
                <a:r>
                  <a:rPr lang="en-US" sz="1600" b="1" cap="all" dirty="0">
                    <a:solidFill>
                      <a:schemeClr val="accent1"/>
                    </a:solidFill>
                    <a:latin typeface="Franklin Gothic Demi" panose="020B0603020102020204" pitchFamily="34" charset="0"/>
                  </a:rPr>
                  <a:t>Industry</a:t>
                </a:r>
              </a:p>
            </p:txBody>
          </p:sp>
          <p:cxnSp>
            <p:nvCxnSpPr>
              <p:cNvPr id="128" name="Straight Connector 127">
                <a:extLst>
                  <a:ext uri="{FF2B5EF4-FFF2-40B4-BE49-F238E27FC236}">
                    <a16:creationId xmlns:a16="http://schemas.microsoft.com/office/drawing/2014/main" id="{D0D869DC-3587-C74D-8553-7079E516E62A}"/>
                  </a:ext>
                </a:extLst>
              </p:cNvPr>
              <p:cNvCxnSpPr>
                <a:cxnSpLocks/>
              </p:cNvCxnSpPr>
              <p:nvPr/>
            </p:nvCxnSpPr>
            <p:spPr>
              <a:xfrm>
                <a:off x="360363" y="2281238"/>
                <a:ext cx="4050579" cy="0"/>
              </a:xfrm>
              <a:prstGeom prst="line">
                <a:avLst/>
              </a:prstGeom>
              <a:ln w="9525">
                <a:solidFill>
                  <a:schemeClr val="accent1"/>
                </a:solidFill>
                <a:tailEnd type="none"/>
              </a:ln>
            </p:spPr>
            <p:style>
              <a:lnRef idx="1">
                <a:schemeClr val="accent1"/>
              </a:lnRef>
              <a:fillRef idx="0">
                <a:schemeClr val="accent1"/>
              </a:fillRef>
              <a:effectRef idx="0">
                <a:schemeClr val="accent1"/>
              </a:effectRef>
              <a:fontRef idx="minor">
                <a:schemeClr val="tx1"/>
              </a:fontRef>
            </p:style>
          </p:cxnSp>
        </p:grpSp>
        <p:sp>
          <p:nvSpPr>
            <p:cNvPr id="117" name="Rectangle 116">
              <a:extLst>
                <a:ext uri="{FF2B5EF4-FFF2-40B4-BE49-F238E27FC236}">
                  <a16:creationId xmlns:a16="http://schemas.microsoft.com/office/drawing/2014/main" id="{E10FFFE7-1CF3-B94D-9897-0275FC227B1B}"/>
                </a:ext>
              </a:extLst>
            </p:cNvPr>
            <p:cNvSpPr/>
            <p:nvPr/>
          </p:nvSpPr>
          <p:spPr>
            <a:xfrm>
              <a:off x="359998" y="3013201"/>
              <a:ext cx="2053761" cy="865499"/>
            </a:xfrm>
            <a:prstGeom prst="rect">
              <a:avLst/>
            </a:prstGeom>
          </p:spPr>
          <p:txBody>
            <a:bodyPr lIns="0">
              <a:noAutofit/>
            </a:bodyPr>
            <a:lstStyle/>
            <a:p>
              <a:r>
                <a:rPr lang="en-US" sz="1200" dirty="0"/>
                <a:t>Leading manufacturer and distributor of baseball and softball equipment under the Marucci and Victus brands. 	</a:t>
              </a:r>
            </a:p>
          </p:txBody>
        </p:sp>
        <p:grpSp>
          <p:nvGrpSpPr>
            <p:cNvPr id="118" name="Group 117">
              <a:extLst>
                <a:ext uri="{FF2B5EF4-FFF2-40B4-BE49-F238E27FC236}">
                  <a16:creationId xmlns:a16="http://schemas.microsoft.com/office/drawing/2014/main" id="{3B4A5333-8661-294A-837A-761849CB65B8}"/>
                </a:ext>
              </a:extLst>
            </p:cNvPr>
            <p:cNvGrpSpPr/>
            <p:nvPr/>
          </p:nvGrpSpPr>
          <p:grpSpPr>
            <a:xfrm>
              <a:off x="345760" y="2460322"/>
              <a:ext cx="465779" cy="454044"/>
              <a:chOff x="-5589588" y="-1792288"/>
              <a:chExt cx="1638300" cy="1597025"/>
            </a:xfrm>
            <a:solidFill>
              <a:schemeClr val="accent2"/>
            </a:solidFill>
          </p:grpSpPr>
          <p:sp>
            <p:nvSpPr>
              <p:cNvPr id="119" name="Freeform 29">
                <a:extLst>
                  <a:ext uri="{FF2B5EF4-FFF2-40B4-BE49-F238E27FC236}">
                    <a16:creationId xmlns:a16="http://schemas.microsoft.com/office/drawing/2014/main" id="{F6B9C7E9-A71F-0341-9F8C-055CB0B2E4E4}"/>
                  </a:ext>
                </a:extLst>
              </p:cNvPr>
              <p:cNvSpPr>
                <a:spLocks noEditPoints="1"/>
              </p:cNvSpPr>
              <p:nvPr/>
            </p:nvSpPr>
            <p:spPr bwMode="auto">
              <a:xfrm>
                <a:off x="-4627563" y="-1792288"/>
                <a:ext cx="676275" cy="1597025"/>
              </a:xfrm>
              <a:custGeom>
                <a:avLst/>
                <a:gdLst>
                  <a:gd name="T0" fmla="*/ 507 w 851"/>
                  <a:gd name="T1" fmla="*/ 1130 h 2012"/>
                  <a:gd name="T2" fmla="*/ 593 w 851"/>
                  <a:gd name="T3" fmla="*/ 1191 h 2012"/>
                  <a:gd name="T4" fmla="*/ 696 w 851"/>
                  <a:gd name="T5" fmla="*/ 1198 h 2012"/>
                  <a:gd name="T6" fmla="*/ 807 w 851"/>
                  <a:gd name="T7" fmla="*/ 1130 h 2012"/>
                  <a:gd name="T8" fmla="*/ 851 w 851"/>
                  <a:gd name="T9" fmla="*/ 1006 h 2012"/>
                  <a:gd name="T10" fmla="*/ 818 w 851"/>
                  <a:gd name="T11" fmla="*/ 898 h 2012"/>
                  <a:gd name="T12" fmla="*/ 714 w 851"/>
                  <a:gd name="T13" fmla="*/ 820 h 2012"/>
                  <a:gd name="T14" fmla="*/ 609 w 851"/>
                  <a:gd name="T15" fmla="*/ 818 h 2012"/>
                  <a:gd name="T16" fmla="*/ 517 w 851"/>
                  <a:gd name="T17" fmla="*/ 872 h 2012"/>
                  <a:gd name="T18" fmla="*/ 315 w 851"/>
                  <a:gd name="T19" fmla="*/ 950 h 2012"/>
                  <a:gd name="T20" fmla="*/ 497 w 851"/>
                  <a:gd name="T21" fmla="*/ 307 h 2012"/>
                  <a:gd name="T22" fmla="*/ 580 w 851"/>
                  <a:gd name="T23" fmla="*/ 374 h 2012"/>
                  <a:gd name="T24" fmla="*/ 676 w 851"/>
                  <a:gd name="T25" fmla="*/ 389 h 2012"/>
                  <a:gd name="T26" fmla="*/ 794 w 851"/>
                  <a:gd name="T27" fmla="*/ 333 h 2012"/>
                  <a:gd name="T28" fmla="*/ 850 w 851"/>
                  <a:gd name="T29" fmla="*/ 216 h 2012"/>
                  <a:gd name="T30" fmla="*/ 828 w 851"/>
                  <a:gd name="T31" fmla="*/ 103 h 2012"/>
                  <a:gd name="T32" fmla="*/ 732 w 851"/>
                  <a:gd name="T33" fmla="*/ 16 h 2012"/>
                  <a:gd name="T34" fmla="*/ 624 w 851"/>
                  <a:gd name="T35" fmla="*/ 3 h 2012"/>
                  <a:gd name="T36" fmla="*/ 527 w 851"/>
                  <a:gd name="T37" fmla="*/ 49 h 2012"/>
                  <a:gd name="T38" fmla="*/ 470 w 851"/>
                  <a:gd name="T39" fmla="*/ 139 h 2012"/>
                  <a:gd name="T40" fmla="*/ 211 w 851"/>
                  <a:gd name="T41" fmla="*/ 164 h 2012"/>
                  <a:gd name="T42" fmla="*/ 202 w 851"/>
                  <a:gd name="T43" fmla="*/ 1063 h 2012"/>
                  <a:gd name="T44" fmla="*/ 227 w 851"/>
                  <a:gd name="T45" fmla="*/ 1864 h 2012"/>
                  <a:gd name="T46" fmla="*/ 481 w 851"/>
                  <a:gd name="T47" fmla="*/ 1903 h 2012"/>
                  <a:gd name="T48" fmla="*/ 552 w 851"/>
                  <a:gd name="T49" fmla="*/ 1981 h 2012"/>
                  <a:gd name="T50" fmla="*/ 656 w 851"/>
                  <a:gd name="T51" fmla="*/ 2012 h 2012"/>
                  <a:gd name="T52" fmla="*/ 765 w 851"/>
                  <a:gd name="T53" fmla="*/ 1979 h 2012"/>
                  <a:gd name="T54" fmla="*/ 843 w 851"/>
                  <a:gd name="T55" fmla="*/ 1875 h 2012"/>
                  <a:gd name="T56" fmla="*/ 843 w 851"/>
                  <a:gd name="T57" fmla="*/ 1760 h 2012"/>
                  <a:gd name="T58" fmla="*/ 765 w 851"/>
                  <a:gd name="T59" fmla="*/ 1656 h 2012"/>
                  <a:gd name="T60" fmla="*/ 656 w 851"/>
                  <a:gd name="T61" fmla="*/ 1623 h 2012"/>
                  <a:gd name="T62" fmla="*/ 552 w 851"/>
                  <a:gd name="T63" fmla="*/ 1653 h 2012"/>
                  <a:gd name="T64" fmla="*/ 481 w 851"/>
                  <a:gd name="T65" fmla="*/ 1733 h 2012"/>
                  <a:gd name="T66" fmla="*/ 656 w 851"/>
                  <a:gd name="T67" fmla="*/ 924 h 2012"/>
                  <a:gd name="T68" fmla="*/ 708 w 851"/>
                  <a:gd name="T69" fmla="*/ 943 h 2012"/>
                  <a:gd name="T70" fmla="*/ 737 w 851"/>
                  <a:gd name="T71" fmla="*/ 990 h 2012"/>
                  <a:gd name="T72" fmla="*/ 732 w 851"/>
                  <a:gd name="T73" fmla="*/ 1038 h 2012"/>
                  <a:gd name="T74" fmla="*/ 696 w 851"/>
                  <a:gd name="T75" fmla="*/ 1078 h 2012"/>
                  <a:gd name="T76" fmla="*/ 648 w 851"/>
                  <a:gd name="T77" fmla="*/ 1088 h 2012"/>
                  <a:gd name="T78" fmla="*/ 599 w 851"/>
                  <a:gd name="T79" fmla="*/ 1064 h 2012"/>
                  <a:gd name="T80" fmla="*/ 575 w 851"/>
                  <a:gd name="T81" fmla="*/ 1015 h 2012"/>
                  <a:gd name="T82" fmla="*/ 584 w 851"/>
                  <a:gd name="T83" fmla="*/ 967 h 2012"/>
                  <a:gd name="T84" fmla="*/ 624 w 851"/>
                  <a:gd name="T85" fmla="*/ 931 h 2012"/>
                  <a:gd name="T86" fmla="*/ 656 w 851"/>
                  <a:gd name="T87" fmla="*/ 113 h 2012"/>
                  <a:gd name="T88" fmla="*/ 708 w 851"/>
                  <a:gd name="T89" fmla="*/ 132 h 2012"/>
                  <a:gd name="T90" fmla="*/ 737 w 851"/>
                  <a:gd name="T91" fmla="*/ 179 h 2012"/>
                  <a:gd name="T92" fmla="*/ 732 w 851"/>
                  <a:gd name="T93" fmla="*/ 227 h 2012"/>
                  <a:gd name="T94" fmla="*/ 696 w 851"/>
                  <a:gd name="T95" fmla="*/ 267 h 2012"/>
                  <a:gd name="T96" fmla="*/ 648 w 851"/>
                  <a:gd name="T97" fmla="*/ 277 h 2012"/>
                  <a:gd name="T98" fmla="*/ 599 w 851"/>
                  <a:gd name="T99" fmla="*/ 253 h 2012"/>
                  <a:gd name="T100" fmla="*/ 575 w 851"/>
                  <a:gd name="T101" fmla="*/ 204 h 2012"/>
                  <a:gd name="T102" fmla="*/ 584 w 851"/>
                  <a:gd name="T103" fmla="*/ 156 h 2012"/>
                  <a:gd name="T104" fmla="*/ 624 w 851"/>
                  <a:gd name="T105" fmla="*/ 120 h 2012"/>
                  <a:gd name="T106" fmla="*/ 656 w 851"/>
                  <a:gd name="T107" fmla="*/ 1736 h 2012"/>
                  <a:gd name="T108" fmla="*/ 708 w 851"/>
                  <a:gd name="T109" fmla="*/ 1754 h 2012"/>
                  <a:gd name="T110" fmla="*/ 737 w 851"/>
                  <a:gd name="T111" fmla="*/ 1801 h 2012"/>
                  <a:gd name="T112" fmla="*/ 732 w 851"/>
                  <a:gd name="T113" fmla="*/ 1849 h 2012"/>
                  <a:gd name="T114" fmla="*/ 696 w 851"/>
                  <a:gd name="T115" fmla="*/ 1890 h 2012"/>
                  <a:gd name="T116" fmla="*/ 648 w 851"/>
                  <a:gd name="T117" fmla="*/ 1899 h 2012"/>
                  <a:gd name="T118" fmla="*/ 599 w 851"/>
                  <a:gd name="T119" fmla="*/ 1875 h 2012"/>
                  <a:gd name="T120" fmla="*/ 575 w 851"/>
                  <a:gd name="T121" fmla="*/ 1826 h 2012"/>
                  <a:gd name="T122" fmla="*/ 584 w 851"/>
                  <a:gd name="T123" fmla="*/ 1778 h 2012"/>
                  <a:gd name="T124" fmla="*/ 624 w 851"/>
                  <a:gd name="T125" fmla="*/ 1742 h 2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51" h="2012">
                    <a:moveTo>
                      <a:pt x="470" y="1063"/>
                    </a:moveTo>
                    <a:lnTo>
                      <a:pt x="470" y="1063"/>
                    </a:lnTo>
                    <a:lnTo>
                      <a:pt x="475" y="1078"/>
                    </a:lnTo>
                    <a:lnTo>
                      <a:pt x="481" y="1092"/>
                    </a:lnTo>
                    <a:lnTo>
                      <a:pt x="488" y="1105"/>
                    </a:lnTo>
                    <a:lnTo>
                      <a:pt x="497" y="1118"/>
                    </a:lnTo>
                    <a:lnTo>
                      <a:pt x="507" y="1130"/>
                    </a:lnTo>
                    <a:lnTo>
                      <a:pt x="517" y="1142"/>
                    </a:lnTo>
                    <a:lnTo>
                      <a:pt x="527" y="1152"/>
                    </a:lnTo>
                    <a:lnTo>
                      <a:pt x="540" y="1162"/>
                    </a:lnTo>
                    <a:lnTo>
                      <a:pt x="552" y="1170"/>
                    </a:lnTo>
                    <a:lnTo>
                      <a:pt x="565" y="1178"/>
                    </a:lnTo>
                    <a:lnTo>
                      <a:pt x="580" y="1185"/>
                    </a:lnTo>
                    <a:lnTo>
                      <a:pt x="593" y="1191"/>
                    </a:lnTo>
                    <a:lnTo>
                      <a:pt x="609" y="1196"/>
                    </a:lnTo>
                    <a:lnTo>
                      <a:pt x="624" y="1199"/>
                    </a:lnTo>
                    <a:lnTo>
                      <a:pt x="640" y="1200"/>
                    </a:lnTo>
                    <a:lnTo>
                      <a:pt x="656" y="1201"/>
                    </a:lnTo>
                    <a:lnTo>
                      <a:pt x="656" y="1201"/>
                    </a:lnTo>
                    <a:lnTo>
                      <a:pt x="676" y="1200"/>
                    </a:lnTo>
                    <a:lnTo>
                      <a:pt x="696" y="1198"/>
                    </a:lnTo>
                    <a:lnTo>
                      <a:pt x="714" y="1192"/>
                    </a:lnTo>
                    <a:lnTo>
                      <a:pt x="732" y="1186"/>
                    </a:lnTo>
                    <a:lnTo>
                      <a:pt x="750" y="1177"/>
                    </a:lnTo>
                    <a:lnTo>
                      <a:pt x="765" y="1168"/>
                    </a:lnTo>
                    <a:lnTo>
                      <a:pt x="780" y="1157"/>
                    </a:lnTo>
                    <a:lnTo>
                      <a:pt x="794" y="1144"/>
                    </a:lnTo>
                    <a:lnTo>
                      <a:pt x="807" y="1130"/>
                    </a:lnTo>
                    <a:lnTo>
                      <a:pt x="818" y="1116"/>
                    </a:lnTo>
                    <a:lnTo>
                      <a:pt x="828" y="1100"/>
                    </a:lnTo>
                    <a:lnTo>
                      <a:pt x="836" y="1083"/>
                    </a:lnTo>
                    <a:lnTo>
                      <a:pt x="843" y="1064"/>
                    </a:lnTo>
                    <a:lnTo>
                      <a:pt x="848" y="1046"/>
                    </a:lnTo>
                    <a:lnTo>
                      <a:pt x="850" y="1027"/>
                    </a:lnTo>
                    <a:lnTo>
                      <a:pt x="851" y="1006"/>
                    </a:lnTo>
                    <a:lnTo>
                      <a:pt x="851" y="1006"/>
                    </a:lnTo>
                    <a:lnTo>
                      <a:pt x="850" y="987"/>
                    </a:lnTo>
                    <a:lnTo>
                      <a:pt x="848" y="967"/>
                    </a:lnTo>
                    <a:lnTo>
                      <a:pt x="843" y="949"/>
                    </a:lnTo>
                    <a:lnTo>
                      <a:pt x="836" y="931"/>
                    </a:lnTo>
                    <a:lnTo>
                      <a:pt x="828" y="914"/>
                    </a:lnTo>
                    <a:lnTo>
                      <a:pt x="818" y="898"/>
                    </a:lnTo>
                    <a:lnTo>
                      <a:pt x="807" y="883"/>
                    </a:lnTo>
                    <a:lnTo>
                      <a:pt x="794" y="869"/>
                    </a:lnTo>
                    <a:lnTo>
                      <a:pt x="780" y="857"/>
                    </a:lnTo>
                    <a:lnTo>
                      <a:pt x="765" y="845"/>
                    </a:lnTo>
                    <a:lnTo>
                      <a:pt x="750" y="835"/>
                    </a:lnTo>
                    <a:lnTo>
                      <a:pt x="732" y="827"/>
                    </a:lnTo>
                    <a:lnTo>
                      <a:pt x="714" y="820"/>
                    </a:lnTo>
                    <a:lnTo>
                      <a:pt x="696" y="816"/>
                    </a:lnTo>
                    <a:lnTo>
                      <a:pt x="676" y="812"/>
                    </a:lnTo>
                    <a:lnTo>
                      <a:pt x="656" y="811"/>
                    </a:lnTo>
                    <a:lnTo>
                      <a:pt x="656" y="811"/>
                    </a:lnTo>
                    <a:lnTo>
                      <a:pt x="640" y="812"/>
                    </a:lnTo>
                    <a:lnTo>
                      <a:pt x="624" y="814"/>
                    </a:lnTo>
                    <a:lnTo>
                      <a:pt x="609" y="818"/>
                    </a:lnTo>
                    <a:lnTo>
                      <a:pt x="593" y="822"/>
                    </a:lnTo>
                    <a:lnTo>
                      <a:pt x="580" y="827"/>
                    </a:lnTo>
                    <a:lnTo>
                      <a:pt x="565" y="834"/>
                    </a:lnTo>
                    <a:lnTo>
                      <a:pt x="552" y="842"/>
                    </a:lnTo>
                    <a:lnTo>
                      <a:pt x="540" y="851"/>
                    </a:lnTo>
                    <a:lnTo>
                      <a:pt x="527" y="860"/>
                    </a:lnTo>
                    <a:lnTo>
                      <a:pt x="517" y="872"/>
                    </a:lnTo>
                    <a:lnTo>
                      <a:pt x="507" y="883"/>
                    </a:lnTo>
                    <a:lnTo>
                      <a:pt x="497" y="894"/>
                    </a:lnTo>
                    <a:lnTo>
                      <a:pt x="488" y="908"/>
                    </a:lnTo>
                    <a:lnTo>
                      <a:pt x="481" y="921"/>
                    </a:lnTo>
                    <a:lnTo>
                      <a:pt x="475" y="935"/>
                    </a:lnTo>
                    <a:lnTo>
                      <a:pt x="470" y="950"/>
                    </a:lnTo>
                    <a:lnTo>
                      <a:pt x="315" y="950"/>
                    </a:lnTo>
                    <a:lnTo>
                      <a:pt x="315" y="252"/>
                    </a:lnTo>
                    <a:lnTo>
                      <a:pt x="470" y="252"/>
                    </a:lnTo>
                    <a:lnTo>
                      <a:pt x="470" y="252"/>
                    </a:lnTo>
                    <a:lnTo>
                      <a:pt x="475" y="267"/>
                    </a:lnTo>
                    <a:lnTo>
                      <a:pt x="481" y="281"/>
                    </a:lnTo>
                    <a:lnTo>
                      <a:pt x="488" y="294"/>
                    </a:lnTo>
                    <a:lnTo>
                      <a:pt x="497" y="307"/>
                    </a:lnTo>
                    <a:lnTo>
                      <a:pt x="507" y="319"/>
                    </a:lnTo>
                    <a:lnTo>
                      <a:pt x="517" y="331"/>
                    </a:lnTo>
                    <a:lnTo>
                      <a:pt x="527" y="341"/>
                    </a:lnTo>
                    <a:lnTo>
                      <a:pt x="540" y="351"/>
                    </a:lnTo>
                    <a:lnTo>
                      <a:pt x="552" y="359"/>
                    </a:lnTo>
                    <a:lnTo>
                      <a:pt x="565" y="367"/>
                    </a:lnTo>
                    <a:lnTo>
                      <a:pt x="580" y="374"/>
                    </a:lnTo>
                    <a:lnTo>
                      <a:pt x="593" y="380"/>
                    </a:lnTo>
                    <a:lnTo>
                      <a:pt x="609" y="384"/>
                    </a:lnTo>
                    <a:lnTo>
                      <a:pt x="624" y="388"/>
                    </a:lnTo>
                    <a:lnTo>
                      <a:pt x="640" y="389"/>
                    </a:lnTo>
                    <a:lnTo>
                      <a:pt x="656" y="390"/>
                    </a:lnTo>
                    <a:lnTo>
                      <a:pt x="656" y="390"/>
                    </a:lnTo>
                    <a:lnTo>
                      <a:pt x="676" y="389"/>
                    </a:lnTo>
                    <a:lnTo>
                      <a:pt x="696" y="387"/>
                    </a:lnTo>
                    <a:lnTo>
                      <a:pt x="714" y="381"/>
                    </a:lnTo>
                    <a:lnTo>
                      <a:pt x="732" y="375"/>
                    </a:lnTo>
                    <a:lnTo>
                      <a:pt x="750" y="366"/>
                    </a:lnTo>
                    <a:lnTo>
                      <a:pt x="765" y="357"/>
                    </a:lnTo>
                    <a:lnTo>
                      <a:pt x="780" y="346"/>
                    </a:lnTo>
                    <a:lnTo>
                      <a:pt x="794" y="333"/>
                    </a:lnTo>
                    <a:lnTo>
                      <a:pt x="807" y="319"/>
                    </a:lnTo>
                    <a:lnTo>
                      <a:pt x="818" y="305"/>
                    </a:lnTo>
                    <a:lnTo>
                      <a:pt x="828" y="289"/>
                    </a:lnTo>
                    <a:lnTo>
                      <a:pt x="836" y="271"/>
                    </a:lnTo>
                    <a:lnTo>
                      <a:pt x="843" y="253"/>
                    </a:lnTo>
                    <a:lnTo>
                      <a:pt x="848" y="235"/>
                    </a:lnTo>
                    <a:lnTo>
                      <a:pt x="850" y="216"/>
                    </a:lnTo>
                    <a:lnTo>
                      <a:pt x="851" y="195"/>
                    </a:lnTo>
                    <a:lnTo>
                      <a:pt x="851" y="195"/>
                    </a:lnTo>
                    <a:lnTo>
                      <a:pt x="850" y="176"/>
                    </a:lnTo>
                    <a:lnTo>
                      <a:pt x="848" y="156"/>
                    </a:lnTo>
                    <a:lnTo>
                      <a:pt x="843" y="137"/>
                    </a:lnTo>
                    <a:lnTo>
                      <a:pt x="836" y="120"/>
                    </a:lnTo>
                    <a:lnTo>
                      <a:pt x="828" y="103"/>
                    </a:lnTo>
                    <a:lnTo>
                      <a:pt x="818" y="87"/>
                    </a:lnTo>
                    <a:lnTo>
                      <a:pt x="807" y="72"/>
                    </a:lnTo>
                    <a:lnTo>
                      <a:pt x="794" y="57"/>
                    </a:lnTo>
                    <a:lnTo>
                      <a:pt x="780" y="44"/>
                    </a:lnTo>
                    <a:lnTo>
                      <a:pt x="765" y="34"/>
                    </a:lnTo>
                    <a:lnTo>
                      <a:pt x="750" y="24"/>
                    </a:lnTo>
                    <a:lnTo>
                      <a:pt x="732" y="16"/>
                    </a:lnTo>
                    <a:lnTo>
                      <a:pt x="714" y="9"/>
                    </a:lnTo>
                    <a:lnTo>
                      <a:pt x="696" y="5"/>
                    </a:lnTo>
                    <a:lnTo>
                      <a:pt x="676" y="1"/>
                    </a:lnTo>
                    <a:lnTo>
                      <a:pt x="656" y="0"/>
                    </a:lnTo>
                    <a:lnTo>
                      <a:pt x="656" y="0"/>
                    </a:lnTo>
                    <a:lnTo>
                      <a:pt x="640" y="1"/>
                    </a:lnTo>
                    <a:lnTo>
                      <a:pt x="624" y="3"/>
                    </a:lnTo>
                    <a:lnTo>
                      <a:pt x="609" y="7"/>
                    </a:lnTo>
                    <a:lnTo>
                      <a:pt x="593" y="10"/>
                    </a:lnTo>
                    <a:lnTo>
                      <a:pt x="580" y="16"/>
                    </a:lnTo>
                    <a:lnTo>
                      <a:pt x="565" y="23"/>
                    </a:lnTo>
                    <a:lnTo>
                      <a:pt x="552" y="31"/>
                    </a:lnTo>
                    <a:lnTo>
                      <a:pt x="540" y="40"/>
                    </a:lnTo>
                    <a:lnTo>
                      <a:pt x="527" y="49"/>
                    </a:lnTo>
                    <a:lnTo>
                      <a:pt x="517" y="60"/>
                    </a:lnTo>
                    <a:lnTo>
                      <a:pt x="507" y="72"/>
                    </a:lnTo>
                    <a:lnTo>
                      <a:pt x="497" y="83"/>
                    </a:lnTo>
                    <a:lnTo>
                      <a:pt x="488" y="96"/>
                    </a:lnTo>
                    <a:lnTo>
                      <a:pt x="481" y="110"/>
                    </a:lnTo>
                    <a:lnTo>
                      <a:pt x="475" y="124"/>
                    </a:lnTo>
                    <a:lnTo>
                      <a:pt x="470" y="139"/>
                    </a:lnTo>
                    <a:lnTo>
                      <a:pt x="258" y="139"/>
                    </a:lnTo>
                    <a:lnTo>
                      <a:pt x="258" y="139"/>
                    </a:lnTo>
                    <a:lnTo>
                      <a:pt x="246" y="140"/>
                    </a:lnTo>
                    <a:lnTo>
                      <a:pt x="236" y="144"/>
                    </a:lnTo>
                    <a:lnTo>
                      <a:pt x="227" y="148"/>
                    </a:lnTo>
                    <a:lnTo>
                      <a:pt x="218" y="155"/>
                    </a:lnTo>
                    <a:lnTo>
                      <a:pt x="211" y="164"/>
                    </a:lnTo>
                    <a:lnTo>
                      <a:pt x="207" y="173"/>
                    </a:lnTo>
                    <a:lnTo>
                      <a:pt x="203" y="184"/>
                    </a:lnTo>
                    <a:lnTo>
                      <a:pt x="202" y="195"/>
                    </a:lnTo>
                    <a:lnTo>
                      <a:pt x="202" y="950"/>
                    </a:lnTo>
                    <a:lnTo>
                      <a:pt x="0" y="950"/>
                    </a:lnTo>
                    <a:lnTo>
                      <a:pt x="0" y="1063"/>
                    </a:lnTo>
                    <a:lnTo>
                      <a:pt x="202" y="1063"/>
                    </a:lnTo>
                    <a:lnTo>
                      <a:pt x="202" y="1817"/>
                    </a:lnTo>
                    <a:lnTo>
                      <a:pt x="202" y="1817"/>
                    </a:lnTo>
                    <a:lnTo>
                      <a:pt x="203" y="1829"/>
                    </a:lnTo>
                    <a:lnTo>
                      <a:pt x="207" y="1840"/>
                    </a:lnTo>
                    <a:lnTo>
                      <a:pt x="211" y="1849"/>
                    </a:lnTo>
                    <a:lnTo>
                      <a:pt x="218" y="1857"/>
                    </a:lnTo>
                    <a:lnTo>
                      <a:pt x="227" y="1864"/>
                    </a:lnTo>
                    <a:lnTo>
                      <a:pt x="236" y="1870"/>
                    </a:lnTo>
                    <a:lnTo>
                      <a:pt x="246" y="1873"/>
                    </a:lnTo>
                    <a:lnTo>
                      <a:pt x="258" y="1874"/>
                    </a:lnTo>
                    <a:lnTo>
                      <a:pt x="470" y="1874"/>
                    </a:lnTo>
                    <a:lnTo>
                      <a:pt x="470" y="1874"/>
                    </a:lnTo>
                    <a:lnTo>
                      <a:pt x="475" y="1889"/>
                    </a:lnTo>
                    <a:lnTo>
                      <a:pt x="481" y="1903"/>
                    </a:lnTo>
                    <a:lnTo>
                      <a:pt x="488" y="1916"/>
                    </a:lnTo>
                    <a:lnTo>
                      <a:pt x="497" y="1929"/>
                    </a:lnTo>
                    <a:lnTo>
                      <a:pt x="507" y="1942"/>
                    </a:lnTo>
                    <a:lnTo>
                      <a:pt x="517" y="1953"/>
                    </a:lnTo>
                    <a:lnTo>
                      <a:pt x="527" y="1963"/>
                    </a:lnTo>
                    <a:lnTo>
                      <a:pt x="540" y="1973"/>
                    </a:lnTo>
                    <a:lnTo>
                      <a:pt x="552" y="1981"/>
                    </a:lnTo>
                    <a:lnTo>
                      <a:pt x="565" y="1989"/>
                    </a:lnTo>
                    <a:lnTo>
                      <a:pt x="580" y="1996"/>
                    </a:lnTo>
                    <a:lnTo>
                      <a:pt x="593" y="2002"/>
                    </a:lnTo>
                    <a:lnTo>
                      <a:pt x="609" y="2007"/>
                    </a:lnTo>
                    <a:lnTo>
                      <a:pt x="624" y="2010"/>
                    </a:lnTo>
                    <a:lnTo>
                      <a:pt x="640" y="2012"/>
                    </a:lnTo>
                    <a:lnTo>
                      <a:pt x="656" y="2012"/>
                    </a:lnTo>
                    <a:lnTo>
                      <a:pt x="656" y="2012"/>
                    </a:lnTo>
                    <a:lnTo>
                      <a:pt x="676" y="2011"/>
                    </a:lnTo>
                    <a:lnTo>
                      <a:pt x="696" y="2009"/>
                    </a:lnTo>
                    <a:lnTo>
                      <a:pt x="714" y="2003"/>
                    </a:lnTo>
                    <a:lnTo>
                      <a:pt x="732" y="1997"/>
                    </a:lnTo>
                    <a:lnTo>
                      <a:pt x="750" y="1989"/>
                    </a:lnTo>
                    <a:lnTo>
                      <a:pt x="765" y="1979"/>
                    </a:lnTo>
                    <a:lnTo>
                      <a:pt x="780" y="1968"/>
                    </a:lnTo>
                    <a:lnTo>
                      <a:pt x="794" y="1955"/>
                    </a:lnTo>
                    <a:lnTo>
                      <a:pt x="807" y="1942"/>
                    </a:lnTo>
                    <a:lnTo>
                      <a:pt x="818" y="1927"/>
                    </a:lnTo>
                    <a:lnTo>
                      <a:pt x="828" y="1911"/>
                    </a:lnTo>
                    <a:lnTo>
                      <a:pt x="836" y="1894"/>
                    </a:lnTo>
                    <a:lnTo>
                      <a:pt x="843" y="1875"/>
                    </a:lnTo>
                    <a:lnTo>
                      <a:pt x="848" y="1857"/>
                    </a:lnTo>
                    <a:lnTo>
                      <a:pt x="850" y="1838"/>
                    </a:lnTo>
                    <a:lnTo>
                      <a:pt x="851" y="1817"/>
                    </a:lnTo>
                    <a:lnTo>
                      <a:pt x="851" y="1817"/>
                    </a:lnTo>
                    <a:lnTo>
                      <a:pt x="850" y="1798"/>
                    </a:lnTo>
                    <a:lnTo>
                      <a:pt x="848" y="1778"/>
                    </a:lnTo>
                    <a:lnTo>
                      <a:pt x="843" y="1760"/>
                    </a:lnTo>
                    <a:lnTo>
                      <a:pt x="836" y="1742"/>
                    </a:lnTo>
                    <a:lnTo>
                      <a:pt x="828" y="1725"/>
                    </a:lnTo>
                    <a:lnTo>
                      <a:pt x="818" y="1709"/>
                    </a:lnTo>
                    <a:lnTo>
                      <a:pt x="807" y="1694"/>
                    </a:lnTo>
                    <a:lnTo>
                      <a:pt x="794" y="1680"/>
                    </a:lnTo>
                    <a:lnTo>
                      <a:pt x="780" y="1668"/>
                    </a:lnTo>
                    <a:lnTo>
                      <a:pt x="765" y="1656"/>
                    </a:lnTo>
                    <a:lnTo>
                      <a:pt x="750" y="1646"/>
                    </a:lnTo>
                    <a:lnTo>
                      <a:pt x="732" y="1638"/>
                    </a:lnTo>
                    <a:lnTo>
                      <a:pt x="714" y="1631"/>
                    </a:lnTo>
                    <a:lnTo>
                      <a:pt x="696" y="1627"/>
                    </a:lnTo>
                    <a:lnTo>
                      <a:pt x="676" y="1623"/>
                    </a:lnTo>
                    <a:lnTo>
                      <a:pt x="656" y="1623"/>
                    </a:lnTo>
                    <a:lnTo>
                      <a:pt x="656" y="1623"/>
                    </a:lnTo>
                    <a:lnTo>
                      <a:pt x="640" y="1623"/>
                    </a:lnTo>
                    <a:lnTo>
                      <a:pt x="624" y="1626"/>
                    </a:lnTo>
                    <a:lnTo>
                      <a:pt x="609" y="1629"/>
                    </a:lnTo>
                    <a:lnTo>
                      <a:pt x="593" y="1634"/>
                    </a:lnTo>
                    <a:lnTo>
                      <a:pt x="580" y="1639"/>
                    </a:lnTo>
                    <a:lnTo>
                      <a:pt x="565" y="1645"/>
                    </a:lnTo>
                    <a:lnTo>
                      <a:pt x="552" y="1653"/>
                    </a:lnTo>
                    <a:lnTo>
                      <a:pt x="540" y="1662"/>
                    </a:lnTo>
                    <a:lnTo>
                      <a:pt x="527" y="1671"/>
                    </a:lnTo>
                    <a:lnTo>
                      <a:pt x="517" y="1683"/>
                    </a:lnTo>
                    <a:lnTo>
                      <a:pt x="507" y="1694"/>
                    </a:lnTo>
                    <a:lnTo>
                      <a:pt x="497" y="1705"/>
                    </a:lnTo>
                    <a:lnTo>
                      <a:pt x="488" y="1719"/>
                    </a:lnTo>
                    <a:lnTo>
                      <a:pt x="481" y="1733"/>
                    </a:lnTo>
                    <a:lnTo>
                      <a:pt x="475" y="1746"/>
                    </a:lnTo>
                    <a:lnTo>
                      <a:pt x="470" y="1761"/>
                    </a:lnTo>
                    <a:lnTo>
                      <a:pt x="315" y="1761"/>
                    </a:lnTo>
                    <a:lnTo>
                      <a:pt x="315" y="1063"/>
                    </a:lnTo>
                    <a:lnTo>
                      <a:pt x="470" y="1063"/>
                    </a:lnTo>
                    <a:close/>
                    <a:moveTo>
                      <a:pt x="656" y="924"/>
                    </a:moveTo>
                    <a:lnTo>
                      <a:pt x="656" y="924"/>
                    </a:lnTo>
                    <a:lnTo>
                      <a:pt x="665" y="925"/>
                    </a:lnTo>
                    <a:lnTo>
                      <a:pt x="673" y="926"/>
                    </a:lnTo>
                    <a:lnTo>
                      <a:pt x="681" y="929"/>
                    </a:lnTo>
                    <a:lnTo>
                      <a:pt x="688" y="931"/>
                    </a:lnTo>
                    <a:lnTo>
                      <a:pt x="696" y="934"/>
                    </a:lnTo>
                    <a:lnTo>
                      <a:pt x="703" y="939"/>
                    </a:lnTo>
                    <a:lnTo>
                      <a:pt x="708" y="943"/>
                    </a:lnTo>
                    <a:lnTo>
                      <a:pt x="714" y="949"/>
                    </a:lnTo>
                    <a:lnTo>
                      <a:pt x="720" y="955"/>
                    </a:lnTo>
                    <a:lnTo>
                      <a:pt x="724" y="961"/>
                    </a:lnTo>
                    <a:lnTo>
                      <a:pt x="729" y="967"/>
                    </a:lnTo>
                    <a:lnTo>
                      <a:pt x="732" y="974"/>
                    </a:lnTo>
                    <a:lnTo>
                      <a:pt x="735" y="982"/>
                    </a:lnTo>
                    <a:lnTo>
                      <a:pt x="737" y="990"/>
                    </a:lnTo>
                    <a:lnTo>
                      <a:pt x="738" y="998"/>
                    </a:lnTo>
                    <a:lnTo>
                      <a:pt x="738" y="1006"/>
                    </a:lnTo>
                    <a:lnTo>
                      <a:pt x="738" y="1006"/>
                    </a:lnTo>
                    <a:lnTo>
                      <a:pt x="738" y="1015"/>
                    </a:lnTo>
                    <a:lnTo>
                      <a:pt x="737" y="1023"/>
                    </a:lnTo>
                    <a:lnTo>
                      <a:pt x="735" y="1031"/>
                    </a:lnTo>
                    <a:lnTo>
                      <a:pt x="732" y="1038"/>
                    </a:lnTo>
                    <a:lnTo>
                      <a:pt x="729" y="1045"/>
                    </a:lnTo>
                    <a:lnTo>
                      <a:pt x="724" y="1052"/>
                    </a:lnTo>
                    <a:lnTo>
                      <a:pt x="720" y="1059"/>
                    </a:lnTo>
                    <a:lnTo>
                      <a:pt x="714" y="1064"/>
                    </a:lnTo>
                    <a:lnTo>
                      <a:pt x="708" y="1070"/>
                    </a:lnTo>
                    <a:lnTo>
                      <a:pt x="703" y="1075"/>
                    </a:lnTo>
                    <a:lnTo>
                      <a:pt x="696" y="1078"/>
                    </a:lnTo>
                    <a:lnTo>
                      <a:pt x="688" y="1081"/>
                    </a:lnTo>
                    <a:lnTo>
                      <a:pt x="681" y="1085"/>
                    </a:lnTo>
                    <a:lnTo>
                      <a:pt x="673" y="1087"/>
                    </a:lnTo>
                    <a:lnTo>
                      <a:pt x="665" y="1088"/>
                    </a:lnTo>
                    <a:lnTo>
                      <a:pt x="656" y="1088"/>
                    </a:lnTo>
                    <a:lnTo>
                      <a:pt x="656" y="1088"/>
                    </a:lnTo>
                    <a:lnTo>
                      <a:pt x="648" y="1088"/>
                    </a:lnTo>
                    <a:lnTo>
                      <a:pt x="640" y="1087"/>
                    </a:lnTo>
                    <a:lnTo>
                      <a:pt x="632" y="1085"/>
                    </a:lnTo>
                    <a:lnTo>
                      <a:pt x="624" y="1081"/>
                    </a:lnTo>
                    <a:lnTo>
                      <a:pt x="617" y="1078"/>
                    </a:lnTo>
                    <a:lnTo>
                      <a:pt x="610" y="1075"/>
                    </a:lnTo>
                    <a:lnTo>
                      <a:pt x="605" y="1070"/>
                    </a:lnTo>
                    <a:lnTo>
                      <a:pt x="599" y="1064"/>
                    </a:lnTo>
                    <a:lnTo>
                      <a:pt x="593" y="1059"/>
                    </a:lnTo>
                    <a:lnTo>
                      <a:pt x="589" y="1052"/>
                    </a:lnTo>
                    <a:lnTo>
                      <a:pt x="584" y="1045"/>
                    </a:lnTo>
                    <a:lnTo>
                      <a:pt x="581" y="1038"/>
                    </a:lnTo>
                    <a:lnTo>
                      <a:pt x="578" y="1031"/>
                    </a:lnTo>
                    <a:lnTo>
                      <a:pt x="576" y="1023"/>
                    </a:lnTo>
                    <a:lnTo>
                      <a:pt x="575" y="1015"/>
                    </a:lnTo>
                    <a:lnTo>
                      <a:pt x="575" y="1006"/>
                    </a:lnTo>
                    <a:lnTo>
                      <a:pt x="575" y="1006"/>
                    </a:lnTo>
                    <a:lnTo>
                      <a:pt x="575" y="998"/>
                    </a:lnTo>
                    <a:lnTo>
                      <a:pt x="576" y="990"/>
                    </a:lnTo>
                    <a:lnTo>
                      <a:pt x="578" y="982"/>
                    </a:lnTo>
                    <a:lnTo>
                      <a:pt x="581" y="974"/>
                    </a:lnTo>
                    <a:lnTo>
                      <a:pt x="584" y="967"/>
                    </a:lnTo>
                    <a:lnTo>
                      <a:pt x="589" y="961"/>
                    </a:lnTo>
                    <a:lnTo>
                      <a:pt x="593" y="955"/>
                    </a:lnTo>
                    <a:lnTo>
                      <a:pt x="599" y="949"/>
                    </a:lnTo>
                    <a:lnTo>
                      <a:pt x="605" y="943"/>
                    </a:lnTo>
                    <a:lnTo>
                      <a:pt x="610" y="939"/>
                    </a:lnTo>
                    <a:lnTo>
                      <a:pt x="617" y="934"/>
                    </a:lnTo>
                    <a:lnTo>
                      <a:pt x="624" y="931"/>
                    </a:lnTo>
                    <a:lnTo>
                      <a:pt x="632" y="929"/>
                    </a:lnTo>
                    <a:lnTo>
                      <a:pt x="640" y="926"/>
                    </a:lnTo>
                    <a:lnTo>
                      <a:pt x="648" y="925"/>
                    </a:lnTo>
                    <a:lnTo>
                      <a:pt x="656" y="924"/>
                    </a:lnTo>
                    <a:lnTo>
                      <a:pt x="656" y="924"/>
                    </a:lnTo>
                    <a:close/>
                    <a:moveTo>
                      <a:pt x="656" y="113"/>
                    </a:moveTo>
                    <a:lnTo>
                      <a:pt x="656" y="113"/>
                    </a:lnTo>
                    <a:lnTo>
                      <a:pt x="665" y="114"/>
                    </a:lnTo>
                    <a:lnTo>
                      <a:pt x="673" y="115"/>
                    </a:lnTo>
                    <a:lnTo>
                      <a:pt x="681" y="117"/>
                    </a:lnTo>
                    <a:lnTo>
                      <a:pt x="688" y="120"/>
                    </a:lnTo>
                    <a:lnTo>
                      <a:pt x="696" y="123"/>
                    </a:lnTo>
                    <a:lnTo>
                      <a:pt x="703" y="128"/>
                    </a:lnTo>
                    <a:lnTo>
                      <a:pt x="708" y="132"/>
                    </a:lnTo>
                    <a:lnTo>
                      <a:pt x="714" y="137"/>
                    </a:lnTo>
                    <a:lnTo>
                      <a:pt x="720" y="144"/>
                    </a:lnTo>
                    <a:lnTo>
                      <a:pt x="724" y="149"/>
                    </a:lnTo>
                    <a:lnTo>
                      <a:pt x="729" y="156"/>
                    </a:lnTo>
                    <a:lnTo>
                      <a:pt x="732" y="163"/>
                    </a:lnTo>
                    <a:lnTo>
                      <a:pt x="735" y="171"/>
                    </a:lnTo>
                    <a:lnTo>
                      <a:pt x="737" y="179"/>
                    </a:lnTo>
                    <a:lnTo>
                      <a:pt x="738" y="187"/>
                    </a:lnTo>
                    <a:lnTo>
                      <a:pt x="738" y="195"/>
                    </a:lnTo>
                    <a:lnTo>
                      <a:pt x="738" y="195"/>
                    </a:lnTo>
                    <a:lnTo>
                      <a:pt x="738" y="204"/>
                    </a:lnTo>
                    <a:lnTo>
                      <a:pt x="737" y="212"/>
                    </a:lnTo>
                    <a:lnTo>
                      <a:pt x="735" y="220"/>
                    </a:lnTo>
                    <a:lnTo>
                      <a:pt x="732" y="227"/>
                    </a:lnTo>
                    <a:lnTo>
                      <a:pt x="729" y="234"/>
                    </a:lnTo>
                    <a:lnTo>
                      <a:pt x="724" y="241"/>
                    </a:lnTo>
                    <a:lnTo>
                      <a:pt x="720" y="248"/>
                    </a:lnTo>
                    <a:lnTo>
                      <a:pt x="714" y="253"/>
                    </a:lnTo>
                    <a:lnTo>
                      <a:pt x="708" y="259"/>
                    </a:lnTo>
                    <a:lnTo>
                      <a:pt x="703" y="264"/>
                    </a:lnTo>
                    <a:lnTo>
                      <a:pt x="696" y="267"/>
                    </a:lnTo>
                    <a:lnTo>
                      <a:pt x="688" y="270"/>
                    </a:lnTo>
                    <a:lnTo>
                      <a:pt x="681" y="274"/>
                    </a:lnTo>
                    <a:lnTo>
                      <a:pt x="673" y="276"/>
                    </a:lnTo>
                    <a:lnTo>
                      <a:pt x="665" y="277"/>
                    </a:lnTo>
                    <a:lnTo>
                      <a:pt x="656" y="277"/>
                    </a:lnTo>
                    <a:lnTo>
                      <a:pt x="656" y="277"/>
                    </a:lnTo>
                    <a:lnTo>
                      <a:pt x="648" y="277"/>
                    </a:lnTo>
                    <a:lnTo>
                      <a:pt x="640" y="276"/>
                    </a:lnTo>
                    <a:lnTo>
                      <a:pt x="632" y="274"/>
                    </a:lnTo>
                    <a:lnTo>
                      <a:pt x="624" y="270"/>
                    </a:lnTo>
                    <a:lnTo>
                      <a:pt x="617" y="267"/>
                    </a:lnTo>
                    <a:lnTo>
                      <a:pt x="610" y="264"/>
                    </a:lnTo>
                    <a:lnTo>
                      <a:pt x="605" y="259"/>
                    </a:lnTo>
                    <a:lnTo>
                      <a:pt x="599" y="253"/>
                    </a:lnTo>
                    <a:lnTo>
                      <a:pt x="593" y="248"/>
                    </a:lnTo>
                    <a:lnTo>
                      <a:pt x="589" y="241"/>
                    </a:lnTo>
                    <a:lnTo>
                      <a:pt x="584" y="234"/>
                    </a:lnTo>
                    <a:lnTo>
                      <a:pt x="581" y="227"/>
                    </a:lnTo>
                    <a:lnTo>
                      <a:pt x="578" y="220"/>
                    </a:lnTo>
                    <a:lnTo>
                      <a:pt x="576" y="212"/>
                    </a:lnTo>
                    <a:lnTo>
                      <a:pt x="575" y="204"/>
                    </a:lnTo>
                    <a:lnTo>
                      <a:pt x="575" y="195"/>
                    </a:lnTo>
                    <a:lnTo>
                      <a:pt x="575" y="195"/>
                    </a:lnTo>
                    <a:lnTo>
                      <a:pt x="575" y="187"/>
                    </a:lnTo>
                    <a:lnTo>
                      <a:pt x="576" y="179"/>
                    </a:lnTo>
                    <a:lnTo>
                      <a:pt x="578" y="171"/>
                    </a:lnTo>
                    <a:lnTo>
                      <a:pt x="581" y="163"/>
                    </a:lnTo>
                    <a:lnTo>
                      <a:pt x="584" y="156"/>
                    </a:lnTo>
                    <a:lnTo>
                      <a:pt x="589" y="149"/>
                    </a:lnTo>
                    <a:lnTo>
                      <a:pt x="593" y="144"/>
                    </a:lnTo>
                    <a:lnTo>
                      <a:pt x="599" y="137"/>
                    </a:lnTo>
                    <a:lnTo>
                      <a:pt x="605" y="132"/>
                    </a:lnTo>
                    <a:lnTo>
                      <a:pt x="610" y="128"/>
                    </a:lnTo>
                    <a:lnTo>
                      <a:pt x="617" y="123"/>
                    </a:lnTo>
                    <a:lnTo>
                      <a:pt x="624" y="120"/>
                    </a:lnTo>
                    <a:lnTo>
                      <a:pt x="632" y="117"/>
                    </a:lnTo>
                    <a:lnTo>
                      <a:pt x="640" y="115"/>
                    </a:lnTo>
                    <a:lnTo>
                      <a:pt x="648" y="114"/>
                    </a:lnTo>
                    <a:lnTo>
                      <a:pt x="656" y="113"/>
                    </a:lnTo>
                    <a:lnTo>
                      <a:pt x="656" y="113"/>
                    </a:lnTo>
                    <a:close/>
                    <a:moveTo>
                      <a:pt x="656" y="1736"/>
                    </a:moveTo>
                    <a:lnTo>
                      <a:pt x="656" y="1736"/>
                    </a:lnTo>
                    <a:lnTo>
                      <a:pt x="665" y="1736"/>
                    </a:lnTo>
                    <a:lnTo>
                      <a:pt x="673" y="1737"/>
                    </a:lnTo>
                    <a:lnTo>
                      <a:pt x="681" y="1740"/>
                    </a:lnTo>
                    <a:lnTo>
                      <a:pt x="688" y="1742"/>
                    </a:lnTo>
                    <a:lnTo>
                      <a:pt x="696" y="1745"/>
                    </a:lnTo>
                    <a:lnTo>
                      <a:pt x="703" y="1750"/>
                    </a:lnTo>
                    <a:lnTo>
                      <a:pt x="708" y="1754"/>
                    </a:lnTo>
                    <a:lnTo>
                      <a:pt x="714" y="1760"/>
                    </a:lnTo>
                    <a:lnTo>
                      <a:pt x="720" y="1766"/>
                    </a:lnTo>
                    <a:lnTo>
                      <a:pt x="724" y="1772"/>
                    </a:lnTo>
                    <a:lnTo>
                      <a:pt x="729" y="1778"/>
                    </a:lnTo>
                    <a:lnTo>
                      <a:pt x="732" y="1785"/>
                    </a:lnTo>
                    <a:lnTo>
                      <a:pt x="735" y="1793"/>
                    </a:lnTo>
                    <a:lnTo>
                      <a:pt x="737" y="1801"/>
                    </a:lnTo>
                    <a:lnTo>
                      <a:pt x="738" y="1809"/>
                    </a:lnTo>
                    <a:lnTo>
                      <a:pt x="738" y="1817"/>
                    </a:lnTo>
                    <a:lnTo>
                      <a:pt x="738" y="1817"/>
                    </a:lnTo>
                    <a:lnTo>
                      <a:pt x="738" y="1826"/>
                    </a:lnTo>
                    <a:lnTo>
                      <a:pt x="737" y="1834"/>
                    </a:lnTo>
                    <a:lnTo>
                      <a:pt x="735" y="1842"/>
                    </a:lnTo>
                    <a:lnTo>
                      <a:pt x="732" y="1849"/>
                    </a:lnTo>
                    <a:lnTo>
                      <a:pt x="729" y="1857"/>
                    </a:lnTo>
                    <a:lnTo>
                      <a:pt x="724" y="1863"/>
                    </a:lnTo>
                    <a:lnTo>
                      <a:pt x="720" y="1870"/>
                    </a:lnTo>
                    <a:lnTo>
                      <a:pt x="714" y="1875"/>
                    </a:lnTo>
                    <a:lnTo>
                      <a:pt x="708" y="1881"/>
                    </a:lnTo>
                    <a:lnTo>
                      <a:pt x="703" y="1886"/>
                    </a:lnTo>
                    <a:lnTo>
                      <a:pt x="696" y="1890"/>
                    </a:lnTo>
                    <a:lnTo>
                      <a:pt x="688" y="1894"/>
                    </a:lnTo>
                    <a:lnTo>
                      <a:pt x="681" y="1896"/>
                    </a:lnTo>
                    <a:lnTo>
                      <a:pt x="673" y="1898"/>
                    </a:lnTo>
                    <a:lnTo>
                      <a:pt x="665" y="1899"/>
                    </a:lnTo>
                    <a:lnTo>
                      <a:pt x="656" y="1899"/>
                    </a:lnTo>
                    <a:lnTo>
                      <a:pt x="656" y="1899"/>
                    </a:lnTo>
                    <a:lnTo>
                      <a:pt x="648" y="1899"/>
                    </a:lnTo>
                    <a:lnTo>
                      <a:pt x="640" y="1898"/>
                    </a:lnTo>
                    <a:lnTo>
                      <a:pt x="632" y="1896"/>
                    </a:lnTo>
                    <a:lnTo>
                      <a:pt x="624" y="1894"/>
                    </a:lnTo>
                    <a:lnTo>
                      <a:pt x="617" y="1890"/>
                    </a:lnTo>
                    <a:lnTo>
                      <a:pt x="610" y="1886"/>
                    </a:lnTo>
                    <a:lnTo>
                      <a:pt x="605" y="1881"/>
                    </a:lnTo>
                    <a:lnTo>
                      <a:pt x="599" y="1875"/>
                    </a:lnTo>
                    <a:lnTo>
                      <a:pt x="593" y="1870"/>
                    </a:lnTo>
                    <a:lnTo>
                      <a:pt x="589" y="1863"/>
                    </a:lnTo>
                    <a:lnTo>
                      <a:pt x="584" y="1857"/>
                    </a:lnTo>
                    <a:lnTo>
                      <a:pt x="581" y="1849"/>
                    </a:lnTo>
                    <a:lnTo>
                      <a:pt x="578" y="1842"/>
                    </a:lnTo>
                    <a:lnTo>
                      <a:pt x="576" y="1834"/>
                    </a:lnTo>
                    <a:lnTo>
                      <a:pt x="575" y="1826"/>
                    </a:lnTo>
                    <a:lnTo>
                      <a:pt x="575" y="1817"/>
                    </a:lnTo>
                    <a:lnTo>
                      <a:pt x="575" y="1817"/>
                    </a:lnTo>
                    <a:lnTo>
                      <a:pt x="575" y="1809"/>
                    </a:lnTo>
                    <a:lnTo>
                      <a:pt x="576" y="1801"/>
                    </a:lnTo>
                    <a:lnTo>
                      <a:pt x="578" y="1793"/>
                    </a:lnTo>
                    <a:lnTo>
                      <a:pt x="581" y="1785"/>
                    </a:lnTo>
                    <a:lnTo>
                      <a:pt x="584" y="1778"/>
                    </a:lnTo>
                    <a:lnTo>
                      <a:pt x="589" y="1772"/>
                    </a:lnTo>
                    <a:lnTo>
                      <a:pt x="593" y="1766"/>
                    </a:lnTo>
                    <a:lnTo>
                      <a:pt x="599" y="1760"/>
                    </a:lnTo>
                    <a:lnTo>
                      <a:pt x="605" y="1754"/>
                    </a:lnTo>
                    <a:lnTo>
                      <a:pt x="610" y="1750"/>
                    </a:lnTo>
                    <a:lnTo>
                      <a:pt x="617" y="1745"/>
                    </a:lnTo>
                    <a:lnTo>
                      <a:pt x="624" y="1742"/>
                    </a:lnTo>
                    <a:lnTo>
                      <a:pt x="632" y="1740"/>
                    </a:lnTo>
                    <a:lnTo>
                      <a:pt x="640" y="1737"/>
                    </a:lnTo>
                    <a:lnTo>
                      <a:pt x="648" y="1736"/>
                    </a:lnTo>
                    <a:lnTo>
                      <a:pt x="656" y="1736"/>
                    </a:lnTo>
                    <a:lnTo>
                      <a:pt x="656" y="1736"/>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20" name="Freeform 30">
                <a:extLst>
                  <a:ext uri="{FF2B5EF4-FFF2-40B4-BE49-F238E27FC236}">
                    <a16:creationId xmlns:a16="http://schemas.microsoft.com/office/drawing/2014/main" id="{B163EB2F-3398-3D4F-989F-3CA0E0D085A8}"/>
                  </a:ext>
                </a:extLst>
              </p:cNvPr>
              <p:cNvSpPr>
                <a:spLocks noEditPoints="1"/>
              </p:cNvSpPr>
              <p:nvPr/>
            </p:nvSpPr>
            <p:spPr bwMode="auto">
              <a:xfrm>
                <a:off x="-5589588" y="-1630363"/>
                <a:ext cx="1008063" cy="1328738"/>
              </a:xfrm>
              <a:custGeom>
                <a:avLst/>
                <a:gdLst>
                  <a:gd name="T0" fmla="*/ 1086 w 1271"/>
                  <a:gd name="T1" fmla="*/ 133 h 1675"/>
                  <a:gd name="T2" fmla="*/ 1086 w 1271"/>
                  <a:gd name="T3" fmla="*/ 119 h 1675"/>
                  <a:gd name="T4" fmla="*/ 1081 w 1271"/>
                  <a:gd name="T5" fmla="*/ 93 h 1675"/>
                  <a:gd name="T6" fmla="*/ 1070 w 1271"/>
                  <a:gd name="T7" fmla="*/ 69 h 1675"/>
                  <a:gd name="T8" fmla="*/ 1057 w 1271"/>
                  <a:gd name="T9" fmla="*/ 48 h 1675"/>
                  <a:gd name="T10" fmla="*/ 1039 w 1271"/>
                  <a:gd name="T11" fmla="*/ 30 h 1675"/>
                  <a:gd name="T12" fmla="*/ 1017 w 1271"/>
                  <a:gd name="T13" fmla="*/ 16 h 1675"/>
                  <a:gd name="T14" fmla="*/ 994 w 1271"/>
                  <a:gd name="T15" fmla="*/ 6 h 1675"/>
                  <a:gd name="T16" fmla="*/ 968 w 1271"/>
                  <a:gd name="T17" fmla="*/ 0 h 1675"/>
                  <a:gd name="T18" fmla="*/ 308 w 1271"/>
                  <a:gd name="T19" fmla="*/ 0 h 1675"/>
                  <a:gd name="T20" fmla="*/ 295 w 1271"/>
                  <a:gd name="T21" fmla="*/ 0 h 1675"/>
                  <a:gd name="T22" fmla="*/ 269 w 1271"/>
                  <a:gd name="T23" fmla="*/ 6 h 1675"/>
                  <a:gd name="T24" fmla="*/ 245 w 1271"/>
                  <a:gd name="T25" fmla="*/ 16 h 1675"/>
                  <a:gd name="T26" fmla="*/ 224 w 1271"/>
                  <a:gd name="T27" fmla="*/ 30 h 1675"/>
                  <a:gd name="T28" fmla="*/ 206 w 1271"/>
                  <a:gd name="T29" fmla="*/ 48 h 1675"/>
                  <a:gd name="T30" fmla="*/ 191 w 1271"/>
                  <a:gd name="T31" fmla="*/ 69 h 1675"/>
                  <a:gd name="T32" fmla="*/ 182 w 1271"/>
                  <a:gd name="T33" fmla="*/ 93 h 1675"/>
                  <a:gd name="T34" fmla="*/ 176 w 1271"/>
                  <a:gd name="T35" fmla="*/ 119 h 1675"/>
                  <a:gd name="T36" fmla="*/ 175 w 1271"/>
                  <a:gd name="T37" fmla="*/ 1542 h 1675"/>
                  <a:gd name="T38" fmla="*/ 176 w 1271"/>
                  <a:gd name="T39" fmla="*/ 1553 h 1675"/>
                  <a:gd name="T40" fmla="*/ 0 w 1271"/>
                  <a:gd name="T41" fmla="*/ 1562 h 1675"/>
                  <a:gd name="T42" fmla="*/ 308 w 1271"/>
                  <a:gd name="T43" fmla="*/ 1675 h 1675"/>
                  <a:gd name="T44" fmla="*/ 1271 w 1271"/>
                  <a:gd name="T45" fmla="*/ 1675 h 1675"/>
                  <a:gd name="T46" fmla="*/ 1085 w 1271"/>
                  <a:gd name="T47" fmla="*/ 1562 h 1675"/>
                  <a:gd name="T48" fmla="*/ 1086 w 1271"/>
                  <a:gd name="T49" fmla="*/ 1553 h 1675"/>
                  <a:gd name="T50" fmla="*/ 1086 w 1271"/>
                  <a:gd name="T51" fmla="*/ 1542 h 1675"/>
                  <a:gd name="T52" fmla="*/ 530 w 1271"/>
                  <a:gd name="T53" fmla="*/ 1385 h 1675"/>
                  <a:gd name="T54" fmla="*/ 733 w 1271"/>
                  <a:gd name="T55" fmla="*/ 1548 h 1675"/>
                  <a:gd name="T56" fmla="*/ 846 w 1271"/>
                  <a:gd name="T57" fmla="*/ 1562 h 1675"/>
                  <a:gd name="T58" fmla="*/ 846 w 1271"/>
                  <a:gd name="T59" fmla="*/ 1329 h 1675"/>
                  <a:gd name="T60" fmla="*/ 841 w 1271"/>
                  <a:gd name="T61" fmla="*/ 1306 h 1675"/>
                  <a:gd name="T62" fmla="*/ 829 w 1271"/>
                  <a:gd name="T63" fmla="*/ 1289 h 1675"/>
                  <a:gd name="T64" fmla="*/ 812 w 1271"/>
                  <a:gd name="T65" fmla="*/ 1277 h 1675"/>
                  <a:gd name="T66" fmla="*/ 789 w 1271"/>
                  <a:gd name="T67" fmla="*/ 1272 h 1675"/>
                  <a:gd name="T68" fmla="*/ 473 w 1271"/>
                  <a:gd name="T69" fmla="*/ 1272 h 1675"/>
                  <a:gd name="T70" fmla="*/ 451 w 1271"/>
                  <a:gd name="T71" fmla="*/ 1277 h 1675"/>
                  <a:gd name="T72" fmla="*/ 433 w 1271"/>
                  <a:gd name="T73" fmla="*/ 1289 h 1675"/>
                  <a:gd name="T74" fmla="*/ 421 w 1271"/>
                  <a:gd name="T75" fmla="*/ 1306 h 1675"/>
                  <a:gd name="T76" fmla="*/ 417 w 1271"/>
                  <a:gd name="T77" fmla="*/ 1329 h 1675"/>
                  <a:gd name="T78" fmla="*/ 308 w 1271"/>
                  <a:gd name="T79" fmla="*/ 1562 h 1675"/>
                  <a:gd name="T80" fmla="*/ 304 w 1271"/>
                  <a:gd name="T81" fmla="*/ 1562 h 1675"/>
                  <a:gd name="T82" fmla="*/ 297 w 1271"/>
                  <a:gd name="T83" fmla="*/ 1558 h 1675"/>
                  <a:gd name="T84" fmla="*/ 291 w 1271"/>
                  <a:gd name="T85" fmla="*/ 1553 h 1675"/>
                  <a:gd name="T86" fmla="*/ 289 w 1271"/>
                  <a:gd name="T87" fmla="*/ 1546 h 1675"/>
                  <a:gd name="T88" fmla="*/ 288 w 1271"/>
                  <a:gd name="T89" fmla="*/ 133 h 1675"/>
                  <a:gd name="T90" fmla="*/ 289 w 1271"/>
                  <a:gd name="T91" fmla="*/ 128 h 1675"/>
                  <a:gd name="T92" fmla="*/ 291 w 1271"/>
                  <a:gd name="T93" fmla="*/ 121 h 1675"/>
                  <a:gd name="T94" fmla="*/ 297 w 1271"/>
                  <a:gd name="T95" fmla="*/ 115 h 1675"/>
                  <a:gd name="T96" fmla="*/ 304 w 1271"/>
                  <a:gd name="T97" fmla="*/ 113 h 1675"/>
                  <a:gd name="T98" fmla="*/ 954 w 1271"/>
                  <a:gd name="T99" fmla="*/ 112 h 1675"/>
                  <a:gd name="T100" fmla="*/ 958 w 1271"/>
                  <a:gd name="T101" fmla="*/ 113 h 1675"/>
                  <a:gd name="T102" fmla="*/ 966 w 1271"/>
                  <a:gd name="T103" fmla="*/ 115 h 1675"/>
                  <a:gd name="T104" fmla="*/ 970 w 1271"/>
                  <a:gd name="T105" fmla="*/ 121 h 1675"/>
                  <a:gd name="T106" fmla="*/ 973 w 1271"/>
                  <a:gd name="T107" fmla="*/ 128 h 1675"/>
                  <a:gd name="T108" fmla="*/ 973 w 1271"/>
                  <a:gd name="T109" fmla="*/ 1542 h 1675"/>
                  <a:gd name="T110" fmla="*/ 973 w 1271"/>
                  <a:gd name="T111" fmla="*/ 1546 h 1675"/>
                  <a:gd name="T112" fmla="*/ 970 w 1271"/>
                  <a:gd name="T113" fmla="*/ 1553 h 1675"/>
                  <a:gd name="T114" fmla="*/ 966 w 1271"/>
                  <a:gd name="T115" fmla="*/ 1558 h 1675"/>
                  <a:gd name="T116" fmla="*/ 958 w 1271"/>
                  <a:gd name="T117" fmla="*/ 1562 h 1675"/>
                  <a:gd name="T118" fmla="*/ 846 w 1271"/>
                  <a:gd name="T119" fmla="*/ 1562 h 1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71" h="1675">
                    <a:moveTo>
                      <a:pt x="1086" y="1542"/>
                    </a:moveTo>
                    <a:lnTo>
                      <a:pt x="1086" y="133"/>
                    </a:lnTo>
                    <a:lnTo>
                      <a:pt x="1086" y="133"/>
                    </a:lnTo>
                    <a:lnTo>
                      <a:pt x="1086" y="119"/>
                    </a:lnTo>
                    <a:lnTo>
                      <a:pt x="1084" y="105"/>
                    </a:lnTo>
                    <a:lnTo>
                      <a:pt x="1081" y="93"/>
                    </a:lnTo>
                    <a:lnTo>
                      <a:pt x="1076" y="81"/>
                    </a:lnTo>
                    <a:lnTo>
                      <a:pt x="1070" y="69"/>
                    </a:lnTo>
                    <a:lnTo>
                      <a:pt x="1064" y="58"/>
                    </a:lnTo>
                    <a:lnTo>
                      <a:pt x="1057" y="48"/>
                    </a:lnTo>
                    <a:lnTo>
                      <a:pt x="1048" y="39"/>
                    </a:lnTo>
                    <a:lnTo>
                      <a:pt x="1039" y="30"/>
                    </a:lnTo>
                    <a:lnTo>
                      <a:pt x="1028" y="22"/>
                    </a:lnTo>
                    <a:lnTo>
                      <a:pt x="1017" y="16"/>
                    </a:lnTo>
                    <a:lnTo>
                      <a:pt x="1005" y="10"/>
                    </a:lnTo>
                    <a:lnTo>
                      <a:pt x="994" y="6"/>
                    </a:lnTo>
                    <a:lnTo>
                      <a:pt x="980" y="2"/>
                    </a:lnTo>
                    <a:lnTo>
                      <a:pt x="968" y="0"/>
                    </a:lnTo>
                    <a:lnTo>
                      <a:pt x="954" y="0"/>
                    </a:lnTo>
                    <a:lnTo>
                      <a:pt x="308" y="0"/>
                    </a:lnTo>
                    <a:lnTo>
                      <a:pt x="308" y="0"/>
                    </a:lnTo>
                    <a:lnTo>
                      <a:pt x="295" y="0"/>
                    </a:lnTo>
                    <a:lnTo>
                      <a:pt x="281" y="2"/>
                    </a:lnTo>
                    <a:lnTo>
                      <a:pt x="269" y="6"/>
                    </a:lnTo>
                    <a:lnTo>
                      <a:pt x="256" y="10"/>
                    </a:lnTo>
                    <a:lnTo>
                      <a:pt x="245" y="16"/>
                    </a:lnTo>
                    <a:lnTo>
                      <a:pt x="234" y="22"/>
                    </a:lnTo>
                    <a:lnTo>
                      <a:pt x="224" y="30"/>
                    </a:lnTo>
                    <a:lnTo>
                      <a:pt x="215" y="39"/>
                    </a:lnTo>
                    <a:lnTo>
                      <a:pt x="206" y="48"/>
                    </a:lnTo>
                    <a:lnTo>
                      <a:pt x="198" y="58"/>
                    </a:lnTo>
                    <a:lnTo>
                      <a:pt x="191" y="69"/>
                    </a:lnTo>
                    <a:lnTo>
                      <a:pt x="186" y="81"/>
                    </a:lnTo>
                    <a:lnTo>
                      <a:pt x="182" y="93"/>
                    </a:lnTo>
                    <a:lnTo>
                      <a:pt x="178" y="105"/>
                    </a:lnTo>
                    <a:lnTo>
                      <a:pt x="176" y="119"/>
                    </a:lnTo>
                    <a:lnTo>
                      <a:pt x="175" y="133"/>
                    </a:lnTo>
                    <a:lnTo>
                      <a:pt x="175" y="1542"/>
                    </a:lnTo>
                    <a:lnTo>
                      <a:pt x="175" y="1542"/>
                    </a:lnTo>
                    <a:lnTo>
                      <a:pt x="176" y="1553"/>
                    </a:lnTo>
                    <a:lnTo>
                      <a:pt x="177" y="1562"/>
                    </a:lnTo>
                    <a:lnTo>
                      <a:pt x="0" y="1562"/>
                    </a:lnTo>
                    <a:lnTo>
                      <a:pt x="0" y="1675"/>
                    </a:lnTo>
                    <a:lnTo>
                      <a:pt x="308" y="1675"/>
                    </a:lnTo>
                    <a:lnTo>
                      <a:pt x="954" y="1675"/>
                    </a:lnTo>
                    <a:lnTo>
                      <a:pt x="1271" y="1675"/>
                    </a:lnTo>
                    <a:lnTo>
                      <a:pt x="1271" y="1562"/>
                    </a:lnTo>
                    <a:lnTo>
                      <a:pt x="1085" y="1562"/>
                    </a:lnTo>
                    <a:lnTo>
                      <a:pt x="1085" y="1562"/>
                    </a:lnTo>
                    <a:lnTo>
                      <a:pt x="1086" y="1553"/>
                    </a:lnTo>
                    <a:lnTo>
                      <a:pt x="1086" y="1542"/>
                    </a:lnTo>
                    <a:lnTo>
                      <a:pt x="1086" y="1542"/>
                    </a:lnTo>
                    <a:close/>
                    <a:moveTo>
                      <a:pt x="530" y="1548"/>
                    </a:moveTo>
                    <a:lnTo>
                      <a:pt x="530" y="1385"/>
                    </a:lnTo>
                    <a:lnTo>
                      <a:pt x="733" y="1385"/>
                    </a:lnTo>
                    <a:lnTo>
                      <a:pt x="733" y="1548"/>
                    </a:lnTo>
                    <a:lnTo>
                      <a:pt x="530" y="1548"/>
                    </a:lnTo>
                    <a:close/>
                    <a:moveTo>
                      <a:pt x="846" y="1562"/>
                    </a:moveTo>
                    <a:lnTo>
                      <a:pt x="846" y="1329"/>
                    </a:lnTo>
                    <a:lnTo>
                      <a:pt x="846" y="1329"/>
                    </a:lnTo>
                    <a:lnTo>
                      <a:pt x="845" y="1318"/>
                    </a:lnTo>
                    <a:lnTo>
                      <a:pt x="841" y="1306"/>
                    </a:lnTo>
                    <a:lnTo>
                      <a:pt x="835" y="1297"/>
                    </a:lnTo>
                    <a:lnTo>
                      <a:pt x="829" y="1289"/>
                    </a:lnTo>
                    <a:lnTo>
                      <a:pt x="821" y="1282"/>
                    </a:lnTo>
                    <a:lnTo>
                      <a:pt x="812" y="1277"/>
                    </a:lnTo>
                    <a:lnTo>
                      <a:pt x="800" y="1273"/>
                    </a:lnTo>
                    <a:lnTo>
                      <a:pt x="789" y="1272"/>
                    </a:lnTo>
                    <a:lnTo>
                      <a:pt x="473" y="1272"/>
                    </a:lnTo>
                    <a:lnTo>
                      <a:pt x="473" y="1272"/>
                    </a:lnTo>
                    <a:lnTo>
                      <a:pt x="461" y="1273"/>
                    </a:lnTo>
                    <a:lnTo>
                      <a:pt x="451" y="1277"/>
                    </a:lnTo>
                    <a:lnTo>
                      <a:pt x="442" y="1282"/>
                    </a:lnTo>
                    <a:lnTo>
                      <a:pt x="433" y="1289"/>
                    </a:lnTo>
                    <a:lnTo>
                      <a:pt x="426" y="1297"/>
                    </a:lnTo>
                    <a:lnTo>
                      <a:pt x="421" y="1306"/>
                    </a:lnTo>
                    <a:lnTo>
                      <a:pt x="418" y="1318"/>
                    </a:lnTo>
                    <a:lnTo>
                      <a:pt x="417" y="1329"/>
                    </a:lnTo>
                    <a:lnTo>
                      <a:pt x="417" y="1562"/>
                    </a:lnTo>
                    <a:lnTo>
                      <a:pt x="308" y="1562"/>
                    </a:lnTo>
                    <a:lnTo>
                      <a:pt x="308" y="1562"/>
                    </a:lnTo>
                    <a:lnTo>
                      <a:pt x="304" y="1562"/>
                    </a:lnTo>
                    <a:lnTo>
                      <a:pt x="300" y="1561"/>
                    </a:lnTo>
                    <a:lnTo>
                      <a:pt x="297" y="1558"/>
                    </a:lnTo>
                    <a:lnTo>
                      <a:pt x="295" y="1556"/>
                    </a:lnTo>
                    <a:lnTo>
                      <a:pt x="291" y="1553"/>
                    </a:lnTo>
                    <a:lnTo>
                      <a:pt x="290" y="1549"/>
                    </a:lnTo>
                    <a:lnTo>
                      <a:pt x="289" y="1546"/>
                    </a:lnTo>
                    <a:lnTo>
                      <a:pt x="288" y="1542"/>
                    </a:lnTo>
                    <a:lnTo>
                      <a:pt x="288" y="133"/>
                    </a:lnTo>
                    <a:lnTo>
                      <a:pt x="288" y="133"/>
                    </a:lnTo>
                    <a:lnTo>
                      <a:pt x="289" y="128"/>
                    </a:lnTo>
                    <a:lnTo>
                      <a:pt x="290" y="125"/>
                    </a:lnTo>
                    <a:lnTo>
                      <a:pt x="291" y="121"/>
                    </a:lnTo>
                    <a:lnTo>
                      <a:pt x="295" y="119"/>
                    </a:lnTo>
                    <a:lnTo>
                      <a:pt x="297" y="115"/>
                    </a:lnTo>
                    <a:lnTo>
                      <a:pt x="300" y="114"/>
                    </a:lnTo>
                    <a:lnTo>
                      <a:pt x="304" y="113"/>
                    </a:lnTo>
                    <a:lnTo>
                      <a:pt x="308" y="112"/>
                    </a:lnTo>
                    <a:lnTo>
                      <a:pt x="954" y="112"/>
                    </a:lnTo>
                    <a:lnTo>
                      <a:pt x="954" y="112"/>
                    </a:lnTo>
                    <a:lnTo>
                      <a:pt x="958" y="113"/>
                    </a:lnTo>
                    <a:lnTo>
                      <a:pt x="962" y="114"/>
                    </a:lnTo>
                    <a:lnTo>
                      <a:pt x="966" y="115"/>
                    </a:lnTo>
                    <a:lnTo>
                      <a:pt x="968" y="119"/>
                    </a:lnTo>
                    <a:lnTo>
                      <a:pt x="970" y="121"/>
                    </a:lnTo>
                    <a:lnTo>
                      <a:pt x="972" y="125"/>
                    </a:lnTo>
                    <a:lnTo>
                      <a:pt x="973" y="128"/>
                    </a:lnTo>
                    <a:lnTo>
                      <a:pt x="973" y="133"/>
                    </a:lnTo>
                    <a:lnTo>
                      <a:pt x="973" y="1542"/>
                    </a:lnTo>
                    <a:lnTo>
                      <a:pt x="973" y="1542"/>
                    </a:lnTo>
                    <a:lnTo>
                      <a:pt x="973" y="1546"/>
                    </a:lnTo>
                    <a:lnTo>
                      <a:pt x="972" y="1549"/>
                    </a:lnTo>
                    <a:lnTo>
                      <a:pt x="970" y="1553"/>
                    </a:lnTo>
                    <a:lnTo>
                      <a:pt x="968" y="1556"/>
                    </a:lnTo>
                    <a:lnTo>
                      <a:pt x="966" y="1558"/>
                    </a:lnTo>
                    <a:lnTo>
                      <a:pt x="962" y="1561"/>
                    </a:lnTo>
                    <a:lnTo>
                      <a:pt x="958" y="1562"/>
                    </a:lnTo>
                    <a:lnTo>
                      <a:pt x="954" y="1562"/>
                    </a:lnTo>
                    <a:lnTo>
                      <a:pt x="846" y="1562"/>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21" name="Rectangle 31">
                <a:extLst>
                  <a:ext uri="{FF2B5EF4-FFF2-40B4-BE49-F238E27FC236}">
                    <a16:creationId xmlns:a16="http://schemas.microsoft.com/office/drawing/2014/main" id="{4197B363-8342-BC44-B82B-D478B78368F6}"/>
                  </a:ext>
                </a:extLst>
              </p:cNvPr>
              <p:cNvSpPr>
                <a:spLocks noChangeArrowheads="1"/>
              </p:cNvSpPr>
              <p:nvPr/>
            </p:nvSpPr>
            <p:spPr bwMode="auto">
              <a:xfrm>
                <a:off x="-5243513" y="-1346200"/>
                <a:ext cx="104775" cy="104775"/>
              </a:xfrm>
              <a:prstGeom prst="rect">
                <a:avLst/>
              </a:pr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22" name="Rectangle 32">
                <a:extLst>
                  <a:ext uri="{FF2B5EF4-FFF2-40B4-BE49-F238E27FC236}">
                    <a16:creationId xmlns:a16="http://schemas.microsoft.com/office/drawing/2014/main" id="{633E8271-38C1-6247-92D8-C27C857A137B}"/>
                  </a:ext>
                </a:extLst>
              </p:cNvPr>
              <p:cNvSpPr>
                <a:spLocks noChangeArrowheads="1"/>
              </p:cNvSpPr>
              <p:nvPr/>
            </p:nvSpPr>
            <p:spPr bwMode="auto">
              <a:xfrm>
                <a:off x="-5040313" y="-1346200"/>
                <a:ext cx="104775" cy="104775"/>
              </a:xfrm>
              <a:prstGeom prst="rect">
                <a:avLst/>
              </a:pr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23" name="Rectangle 33">
                <a:extLst>
                  <a:ext uri="{FF2B5EF4-FFF2-40B4-BE49-F238E27FC236}">
                    <a16:creationId xmlns:a16="http://schemas.microsoft.com/office/drawing/2014/main" id="{AF9CDA51-1C4C-A740-9FA7-B40CAEA570F7}"/>
                  </a:ext>
                </a:extLst>
              </p:cNvPr>
              <p:cNvSpPr>
                <a:spLocks noChangeArrowheads="1"/>
              </p:cNvSpPr>
              <p:nvPr/>
            </p:nvSpPr>
            <p:spPr bwMode="auto">
              <a:xfrm>
                <a:off x="-5243513" y="-1120775"/>
                <a:ext cx="104775" cy="104775"/>
              </a:xfrm>
              <a:prstGeom prst="rect">
                <a:avLst/>
              </a:pr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24" name="Rectangle 34">
                <a:extLst>
                  <a:ext uri="{FF2B5EF4-FFF2-40B4-BE49-F238E27FC236}">
                    <a16:creationId xmlns:a16="http://schemas.microsoft.com/office/drawing/2014/main" id="{F815C8A6-82AF-3944-82F3-3229CB25B35E}"/>
                  </a:ext>
                </a:extLst>
              </p:cNvPr>
              <p:cNvSpPr>
                <a:spLocks noChangeArrowheads="1"/>
              </p:cNvSpPr>
              <p:nvPr/>
            </p:nvSpPr>
            <p:spPr bwMode="auto">
              <a:xfrm>
                <a:off x="-5040313" y="-1120775"/>
                <a:ext cx="104775" cy="104775"/>
              </a:xfrm>
              <a:prstGeom prst="rect">
                <a:avLst/>
              </a:pr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25" name="Rectangle 35">
                <a:extLst>
                  <a:ext uri="{FF2B5EF4-FFF2-40B4-BE49-F238E27FC236}">
                    <a16:creationId xmlns:a16="http://schemas.microsoft.com/office/drawing/2014/main" id="{1884471F-F4AB-BE4E-AB8A-B0828700237C}"/>
                  </a:ext>
                </a:extLst>
              </p:cNvPr>
              <p:cNvSpPr>
                <a:spLocks noChangeArrowheads="1"/>
              </p:cNvSpPr>
              <p:nvPr/>
            </p:nvSpPr>
            <p:spPr bwMode="auto">
              <a:xfrm>
                <a:off x="-5243513" y="-889000"/>
                <a:ext cx="104775" cy="104775"/>
              </a:xfrm>
              <a:prstGeom prst="rect">
                <a:avLst/>
              </a:pr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26" name="Rectangle 36">
                <a:extLst>
                  <a:ext uri="{FF2B5EF4-FFF2-40B4-BE49-F238E27FC236}">
                    <a16:creationId xmlns:a16="http://schemas.microsoft.com/office/drawing/2014/main" id="{A88A200B-5B7B-F24E-9096-02CF8783DAE9}"/>
                  </a:ext>
                </a:extLst>
              </p:cNvPr>
              <p:cNvSpPr>
                <a:spLocks noChangeArrowheads="1"/>
              </p:cNvSpPr>
              <p:nvPr/>
            </p:nvSpPr>
            <p:spPr bwMode="auto">
              <a:xfrm>
                <a:off x="-5040313" y="-889000"/>
                <a:ext cx="104775" cy="104775"/>
              </a:xfrm>
              <a:prstGeom prst="rect">
                <a:avLst/>
              </a:pr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grpSp>
      </p:grpSp>
      <p:sp>
        <p:nvSpPr>
          <p:cNvPr id="23" name="TextBox 22">
            <a:extLst>
              <a:ext uri="{FF2B5EF4-FFF2-40B4-BE49-F238E27FC236}">
                <a16:creationId xmlns:a16="http://schemas.microsoft.com/office/drawing/2014/main" id="{60927249-B3A1-3345-87A4-ADB8A25FA8F9}"/>
              </a:ext>
            </a:extLst>
          </p:cNvPr>
          <p:cNvSpPr txBox="1"/>
          <p:nvPr/>
        </p:nvSpPr>
        <p:spPr>
          <a:xfrm>
            <a:off x="-876693" y="4581427"/>
            <a:ext cx="65" cy="246221"/>
          </a:xfrm>
          <a:prstGeom prst="rect">
            <a:avLst/>
          </a:prstGeom>
          <a:noFill/>
        </p:spPr>
        <p:txBody>
          <a:bodyPr wrap="none" lIns="0" tIns="0" rIns="0" bIns="0" rtlCol="0">
            <a:spAutoFit/>
          </a:bodyPr>
          <a:lstStyle/>
          <a:p>
            <a:endParaRPr lang="en-US" sz="1600" dirty="0"/>
          </a:p>
        </p:txBody>
      </p:sp>
      <p:grpSp>
        <p:nvGrpSpPr>
          <p:cNvPr id="129" name="Group 128">
            <a:extLst>
              <a:ext uri="{FF2B5EF4-FFF2-40B4-BE49-F238E27FC236}">
                <a16:creationId xmlns:a16="http://schemas.microsoft.com/office/drawing/2014/main" id="{E063E983-D044-5046-9398-39C38DE9C9F3}"/>
              </a:ext>
            </a:extLst>
          </p:cNvPr>
          <p:cNvGrpSpPr/>
          <p:nvPr/>
        </p:nvGrpSpPr>
        <p:grpSpPr>
          <a:xfrm>
            <a:off x="2848284" y="4385700"/>
            <a:ext cx="480201" cy="478880"/>
            <a:chOff x="2865437" y="10147301"/>
            <a:chExt cx="1154113" cy="1150938"/>
          </a:xfrm>
          <a:solidFill>
            <a:schemeClr val="accent2"/>
          </a:solidFill>
        </p:grpSpPr>
        <p:sp>
          <p:nvSpPr>
            <p:cNvPr id="130" name="Freeform 198">
              <a:extLst>
                <a:ext uri="{FF2B5EF4-FFF2-40B4-BE49-F238E27FC236}">
                  <a16:creationId xmlns:a16="http://schemas.microsoft.com/office/drawing/2014/main" id="{A49F9DEF-9474-5D40-9868-50042720E1F4}"/>
                </a:ext>
              </a:extLst>
            </p:cNvPr>
            <p:cNvSpPr>
              <a:spLocks noEditPoints="1"/>
            </p:cNvSpPr>
            <p:nvPr/>
          </p:nvSpPr>
          <p:spPr bwMode="auto">
            <a:xfrm>
              <a:off x="3727450" y="10893426"/>
              <a:ext cx="201613" cy="201613"/>
            </a:xfrm>
            <a:custGeom>
              <a:avLst/>
              <a:gdLst>
                <a:gd name="T0" fmla="*/ 64 w 127"/>
                <a:gd name="T1" fmla="*/ 127 h 127"/>
                <a:gd name="T2" fmla="*/ 88 w 127"/>
                <a:gd name="T3" fmla="*/ 122 h 127"/>
                <a:gd name="T4" fmla="*/ 109 w 127"/>
                <a:gd name="T5" fmla="*/ 109 h 127"/>
                <a:gd name="T6" fmla="*/ 122 w 127"/>
                <a:gd name="T7" fmla="*/ 88 h 127"/>
                <a:gd name="T8" fmla="*/ 127 w 127"/>
                <a:gd name="T9" fmla="*/ 64 h 127"/>
                <a:gd name="T10" fmla="*/ 126 w 127"/>
                <a:gd name="T11" fmla="*/ 50 h 127"/>
                <a:gd name="T12" fmla="*/ 116 w 127"/>
                <a:gd name="T13" fmla="*/ 28 h 127"/>
                <a:gd name="T14" fmla="*/ 99 w 127"/>
                <a:gd name="T15" fmla="*/ 11 h 127"/>
                <a:gd name="T16" fmla="*/ 77 w 127"/>
                <a:gd name="T17" fmla="*/ 2 h 127"/>
                <a:gd name="T18" fmla="*/ 64 w 127"/>
                <a:gd name="T19" fmla="*/ 0 h 127"/>
                <a:gd name="T20" fmla="*/ 39 w 127"/>
                <a:gd name="T21" fmla="*/ 5 h 127"/>
                <a:gd name="T22" fmla="*/ 19 w 127"/>
                <a:gd name="T23" fmla="*/ 18 h 127"/>
                <a:gd name="T24" fmla="*/ 5 w 127"/>
                <a:gd name="T25" fmla="*/ 39 h 127"/>
                <a:gd name="T26" fmla="*/ 0 w 127"/>
                <a:gd name="T27" fmla="*/ 64 h 127"/>
                <a:gd name="T28" fmla="*/ 2 w 127"/>
                <a:gd name="T29" fmla="*/ 77 h 127"/>
                <a:gd name="T30" fmla="*/ 11 w 127"/>
                <a:gd name="T31" fmla="*/ 99 h 127"/>
                <a:gd name="T32" fmla="*/ 28 w 127"/>
                <a:gd name="T33" fmla="*/ 116 h 127"/>
                <a:gd name="T34" fmla="*/ 50 w 127"/>
                <a:gd name="T35" fmla="*/ 126 h 127"/>
                <a:gd name="T36" fmla="*/ 64 w 127"/>
                <a:gd name="T37" fmla="*/ 127 h 127"/>
                <a:gd name="T38" fmla="*/ 34 w 127"/>
                <a:gd name="T39" fmla="*/ 64 h 127"/>
                <a:gd name="T40" fmla="*/ 35 w 127"/>
                <a:gd name="T41" fmla="*/ 52 h 127"/>
                <a:gd name="T42" fmla="*/ 52 w 127"/>
                <a:gd name="T43" fmla="*/ 35 h 127"/>
                <a:gd name="T44" fmla="*/ 64 w 127"/>
                <a:gd name="T45" fmla="*/ 34 h 127"/>
                <a:gd name="T46" fmla="*/ 69 w 127"/>
                <a:gd name="T47" fmla="*/ 34 h 127"/>
                <a:gd name="T48" fmla="*/ 84 w 127"/>
                <a:gd name="T49" fmla="*/ 43 h 127"/>
                <a:gd name="T50" fmla="*/ 92 w 127"/>
                <a:gd name="T51" fmla="*/ 58 h 127"/>
                <a:gd name="T52" fmla="*/ 94 w 127"/>
                <a:gd name="T53" fmla="*/ 64 h 127"/>
                <a:gd name="T54" fmla="*/ 92 w 127"/>
                <a:gd name="T55" fmla="*/ 75 h 127"/>
                <a:gd name="T56" fmla="*/ 75 w 127"/>
                <a:gd name="T57" fmla="*/ 92 h 127"/>
                <a:gd name="T58" fmla="*/ 64 w 127"/>
                <a:gd name="T59" fmla="*/ 94 h 127"/>
                <a:gd name="T60" fmla="*/ 58 w 127"/>
                <a:gd name="T61" fmla="*/ 94 h 127"/>
                <a:gd name="T62" fmla="*/ 41 w 127"/>
                <a:gd name="T63" fmla="*/ 84 h 127"/>
                <a:gd name="T64" fmla="*/ 34 w 127"/>
                <a:gd name="T65" fmla="*/ 69 h 127"/>
                <a:gd name="T66" fmla="*/ 34 w 127"/>
                <a:gd name="T67" fmla="*/ 6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27">
                  <a:moveTo>
                    <a:pt x="64" y="127"/>
                  </a:moveTo>
                  <a:lnTo>
                    <a:pt x="64" y="127"/>
                  </a:lnTo>
                  <a:lnTo>
                    <a:pt x="77" y="126"/>
                  </a:lnTo>
                  <a:lnTo>
                    <a:pt x="88" y="122"/>
                  </a:lnTo>
                  <a:lnTo>
                    <a:pt x="99" y="116"/>
                  </a:lnTo>
                  <a:lnTo>
                    <a:pt x="109" y="109"/>
                  </a:lnTo>
                  <a:lnTo>
                    <a:pt x="116" y="99"/>
                  </a:lnTo>
                  <a:lnTo>
                    <a:pt x="122" y="88"/>
                  </a:lnTo>
                  <a:lnTo>
                    <a:pt x="126" y="77"/>
                  </a:lnTo>
                  <a:lnTo>
                    <a:pt x="127" y="64"/>
                  </a:lnTo>
                  <a:lnTo>
                    <a:pt x="127" y="64"/>
                  </a:lnTo>
                  <a:lnTo>
                    <a:pt x="126" y="50"/>
                  </a:lnTo>
                  <a:lnTo>
                    <a:pt x="122" y="39"/>
                  </a:lnTo>
                  <a:lnTo>
                    <a:pt x="116" y="28"/>
                  </a:lnTo>
                  <a:lnTo>
                    <a:pt x="109" y="18"/>
                  </a:lnTo>
                  <a:lnTo>
                    <a:pt x="99" y="11"/>
                  </a:lnTo>
                  <a:lnTo>
                    <a:pt x="88" y="5"/>
                  </a:lnTo>
                  <a:lnTo>
                    <a:pt x="77" y="2"/>
                  </a:lnTo>
                  <a:lnTo>
                    <a:pt x="64" y="0"/>
                  </a:lnTo>
                  <a:lnTo>
                    <a:pt x="64" y="0"/>
                  </a:lnTo>
                  <a:lnTo>
                    <a:pt x="50" y="2"/>
                  </a:lnTo>
                  <a:lnTo>
                    <a:pt x="39" y="5"/>
                  </a:lnTo>
                  <a:lnTo>
                    <a:pt x="28" y="11"/>
                  </a:lnTo>
                  <a:lnTo>
                    <a:pt x="19" y="18"/>
                  </a:lnTo>
                  <a:lnTo>
                    <a:pt x="11" y="28"/>
                  </a:lnTo>
                  <a:lnTo>
                    <a:pt x="5" y="39"/>
                  </a:lnTo>
                  <a:lnTo>
                    <a:pt x="2" y="50"/>
                  </a:lnTo>
                  <a:lnTo>
                    <a:pt x="0" y="64"/>
                  </a:lnTo>
                  <a:lnTo>
                    <a:pt x="0" y="64"/>
                  </a:lnTo>
                  <a:lnTo>
                    <a:pt x="2" y="77"/>
                  </a:lnTo>
                  <a:lnTo>
                    <a:pt x="5" y="88"/>
                  </a:lnTo>
                  <a:lnTo>
                    <a:pt x="11" y="99"/>
                  </a:lnTo>
                  <a:lnTo>
                    <a:pt x="19" y="109"/>
                  </a:lnTo>
                  <a:lnTo>
                    <a:pt x="28" y="116"/>
                  </a:lnTo>
                  <a:lnTo>
                    <a:pt x="39" y="122"/>
                  </a:lnTo>
                  <a:lnTo>
                    <a:pt x="50" y="126"/>
                  </a:lnTo>
                  <a:lnTo>
                    <a:pt x="64" y="127"/>
                  </a:lnTo>
                  <a:lnTo>
                    <a:pt x="64" y="127"/>
                  </a:lnTo>
                  <a:close/>
                  <a:moveTo>
                    <a:pt x="34" y="64"/>
                  </a:moveTo>
                  <a:lnTo>
                    <a:pt x="34" y="64"/>
                  </a:lnTo>
                  <a:lnTo>
                    <a:pt x="34" y="58"/>
                  </a:lnTo>
                  <a:lnTo>
                    <a:pt x="35" y="52"/>
                  </a:lnTo>
                  <a:lnTo>
                    <a:pt x="41" y="43"/>
                  </a:lnTo>
                  <a:lnTo>
                    <a:pt x="52" y="35"/>
                  </a:lnTo>
                  <a:lnTo>
                    <a:pt x="58" y="34"/>
                  </a:lnTo>
                  <a:lnTo>
                    <a:pt x="64" y="34"/>
                  </a:lnTo>
                  <a:lnTo>
                    <a:pt x="64" y="34"/>
                  </a:lnTo>
                  <a:lnTo>
                    <a:pt x="69" y="34"/>
                  </a:lnTo>
                  <a:lnTo>
                    <a:pt x="75" y="35"/>
                  </a:lnTo>
                  <a:lnTo>
                    <a:pt x="84" y="43"/>
                  </a:lnTo>
                  <a:lnTo>
                    <a:pt x="92" y="52"/>
                  </a:lnTo>
                  <a:lnTo>
                    <a:pt x="92" y="58"/>
                  </a:lnTo>
                  <a:lnTo>
                    <a:pt x="94" y="64"/>
                  </a:lnTo>
                  <a:lnTo>
                    <a:pt x="94" y="64"/>
                  </a:lnTo>
                  <a:lnTo>
                    <a:pt x="92" y="69"/>
                  </a:lnTo>
                  <a:lnTo>
                    <a:pt x="92" y="75"/>
                  </a:lnTo>
                  <a:lnTo>
                    <a:pt x="84" y="84"/>
                  </a:lnTo>
                  <a:lnTo>
                    <a:pt x="75" y="92"/>
                  </a:lnTo>
                  <a:lnTo>
                    <a:pt x="69" y="94"/>
                  </a:lnTo>
                  <a:lnTo>
                    <a:pt x="64" y="94"/>
                  </a:lnTo>
                  <a:lnTo>
                    <a:pt x="64" y="94"/>
                  </a:lnTo>
                  <a:lnTo>
                    <a:pt x="58" y="94"/>
                  </a:lnTo>
                  <a:lnTo>
                    <a:pt x="52" y="92"/>
                  </a:lnTo>
                  <a:lnTo>
                    <a:pt x="41" y="84"/>
                  </a:lnTo>
                  <a:lnTo>
                    <a:pt x="35" y="75"/>
                  </a:lnTo>
                  <a:lnTo>
                    <a:pt x="34" y="69"/>
                  </a:lnTo>
                  <a:lnTo>
                    <a:pt x="34" y="64"/>
                  </a:lnTo>
                  <a:lnTo>
                    <a:pt x="34" y="64"/>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31" name="Freeform 199">
              <a:extLst>
                <a:ext uri="{FF2B5EF4-FFF2-40B4-BE49-F238E27FC236}">
                  <a16:creationId xmlns:a16="http://schemas.microsoft.com/office/drawing/2014/main" id="{CA39EC15-584F-9845-9993-7622E4D1D432}"/>
                </a:ext>
              </a:extLst>
            </p:cNvPr>
            <p:cNvSpPr>
              <a:spLocks/>
            </p:cNvSpPr>
            <p:nvPr/>
          </p:nvSpPr>
          <p:spPr bwMode="auto">
            <a:xfrm>
              <a:off x="3667125" y="11090276"/>
              <a:ext cx="352425" cy="207963"/>
            </a:xfrm>
            <a:custGeom>
              <a:avLst/>
              <a:gdLst>
                <a:gd name="T0" fmla="*/ 149 w 222"/>
                <a:gd name="T1" fmla="*/ 2 h 131"/>
                <a:gd name="T2" fmla="*/ 143 w 222"/>
                <a:gd name="T3" fmla="*/ 0 h 131"/>
                <a:gd name="T4" fmla="*/ 134 w 222"/>
                <a:gd name="T5" fmla="*/ 3 h 131"/>
                <a:gd name="T6" fmla="*/ 102 w 222"/>
                <a:gd name="T7" fmla="*/ 45 h 131"/>
                <a:gd name="T8" fmla="*/ 73 w 222"/>
                <a:gd name="T9" fmla="*/ 7 h 131"/>
                <a:gd name="T10" fmla="*/ 64 w 222"/>
                <a:gd name="T11" fmla="*/ 2 h 131"/>
                <a:gd name="T12" fmla="*/ 53 w 222"/>
                <a:gd name="T13" fmla="*/ 2 h 131"/>
                <a:gd name="T14" fmla="*/ 11 w 222"/>
                <a:gd name="T15" fmla="*/ 18 h 131"/>
                <a:gd name="T16" fmla="*/ 2 w 222"/>
                <a:gd name="T17" fmla="*/ 28 h 131"/>
                <a:gd name="T18" fmla="*/ 0 w 222"/>
                <a:gd name="T19" fmla="*/ 33 h 131"/>
                <a:gd name="T20" fmla="*/ 2 w 222"/>
                <a:gd name="T21" fmla="*/ 41 h 131"/>
                <a:gd name="T22" fmla="*/ 10 w 222"/>
                <a:gd name="T23" fmla="*/ 50 h 131"/>
                <a:gd name="T24" fmla="*/ 17 w 222"/>
                <a:gd name="T25" fmla="*/ 50 h 131"/>
                <a:gd name="T26" fmla="*/ 55 w 222"/>
                <a:gd name="T27" fmla="*/ 37 h 131"/>
                <a:gd name="T28" fmla="*/ 88 w 222"/>
                <a:gd name="T29" fmla="*/ 82 h 131"/>
                <a:gd name="T30" fmla="*/ 102 w 222"/>
                <a:gd name="T31" fmla="*/ 90 h 131"/>
                <a:gd name="T32" fmla="*/ 109 w 222"/>
                <a:gd name="T33" fmla="*/ 88 h 131"/>
                <a:gd name="T34" fmla="*/ 149 w 222"/>
                <a:gd name="T35" fmla="*/ 37 h 131"/>
                <a:gd name="T36" fmla="*/ 179 w 222"/>
                <a:gd name="T37" fmla="*/ 50 h 131"/>
                <a:gd name="T38" fmla="*/ 186 w 222"/>
                <a:gd name="T39" fmla="*/ 54 h 131"/>
                <a:gd name="T40" fmla="*/ 188 w 222"/>
                <a:gd name="T41" fmla="*/ 64 h 131"/>
                <a:gd name="T42" fmla="*/ 17 w 222"/>
                <a:gd name="T43" fmla="*/ 97 h 131"/>
                <a:gd name="T44" fmla="*/ 10 w 222"/>
                <a:gd name="T45" fmla="*/ 99 h 131"/>
                <a:gd name="T46" fmla="*/ 2 w 222"/>
                <a:gd name="T47" fmla="*/ 109 h 131"/>
                <a:gd name="T48" fmla="*/ 0 w 222"/>
                <a:gd name="T49" fmla="*/ 114 h 131"/>
                <a:gd name="T50" fmla="*/ 6 w 222"/>
                <a:gd name="T51" fmla="*/ 127 h 131"/>
                <a:gd name="T52" fmla="*/ 17 w 222"/>
                <a:gd name="T53" fmla="*/ 131 h 131"/>
                <a:gd name="T54" fmla="*/ 205 w 222"/>
                <a:gd name="T55" fmla="*/ 131 h 131"/>
                <a:gd name="T56" fmla="*/ 216 w 222"/>
                <a:gd name="T57" fmla="*/ 127 h 131"/>
                <a:gd name="T58" fmla="*/ 222 w 222"/>
                <a:gd name="T59" fmla="*/ 114 h 131"/>
                <a:gd name="T60" fmla="*/ 222 w 222"/>
                <a:gd name="T61" fmla="*/ 64 h 131"/>
                <a:gd name="T62" fmla="*/ 214 w 222"/>
                <a:gd name="T63" fmla="*/ 35 h 131"/>
                <a:gd name="T64" fmla="*/ 192 w 222"/>
                <a:gd name="T65" fmla="*/ 1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2" h="131">
                  <a:moveTo>
                    <a:pt x="192" y="18"/>
                  </a:moveTo>
                  <a:lnTo>
                    <a:pt x="149" y="2"/>
                  </a:lnTo>
                  <a:lnTo>
                    <a:pt x="149" y="2"/>
                  </a:lnTo>
                  <a:lnTo>
                    <a:pt x="143" y="0"/>
                  </a:lnTo>
                  <a:lnTo>
                    <a:pt x="137" y="2"/>
                  </a:lnTo>
                  <a:lnTo>
                    <a:pt x="134" y="3"/>
                  </a:lnTo>
                  <a:lnTo>
                    <a:pt x="130" y="7"/>
                  </a:lnTo>
                  <a:lnTo>
                    <a:pt x="102" y="45"/>
                  </a:lnTo>
                  <a:lnTo>
                    <a:pt x="73" y="7"/>
                  </a:lnTo>
                  <a:lnTo>
                    <a:pt x="73" y="7"/>
                  </a:lnTo>
                  <a:lnTo>
                    <a:pt x="70" y="3"/>
                  </a:lnTo>
                  <a:lnTo>
                    <a:pt x="64" y="2"/>
                  </a:lnTo>
                  <a:lnTo>
                    <a:pt x="58" y="0"/>
                  </a:lnTo>
                  <a:lnTo>
                    <a:pt x="53" y="2"/>
                  </a:lnTo>
                  <a:lnTo>
                    <a:pt x="11" y="18"/>
                  </a:lnTo>
                  <a:lnTo>
                    <a:pt x="11" y="18"/>
                  </a:lnTo>
                  <a:lnTo>
                    <a:pt x="6" y="22"/>
                  </a:lnTo>
                  <a:lnTo>
                    <a:pt x="2" y="28"/>
                  </a:lnTo>
                  <a:lnTo>
                    <a:pt x="2" y="28"/>
                  </a:lnTo>
                  <a:lnTo>
                    <a:pt x="0" y="33"/>
                  </a:lnTo>
                  <a:lnTo>
                    <a:pt x="2" y="41"/>
                  </a:lnTo>
                  <a:lnTo>
                    <a:pt x="2" y="41"/>
                  </a:lnTo>
                  <a:lnTo>
                    <a:pt x="4" y="47"/>
                  </a:lnTo>
                  <a:lnTo>
                    <a:pt x="10" y="50"/>
                  </a:lnTo>
                  <a:lnTo>
                    <a:pt x="10" y="50"/>
                  </a:lnTo>
                  <a:lnTo>
                    <a:pt x="17" y="50"/>
                  </a:lnTo>
                  <a:lnTo>
                    <a:pt x="23" y="50"/>
                  </a:lnTo>
                  <a:lnTo>
                    <a:pt x="55" y="37"/>
                  </a:lnTo>
                  <a:lnTo>
                    <a:pt x="88" y="82"/>
                  </a:lnTo>
                  <a:lnTo>
                    <a:pt x="88" y="82"/>
                  </a:lnTo>
                  <a:lnTo>
                    <a:pt x="94" y="88"/>
                  </a:lnTo>
                  <a:lnTo>
                    <a:pt x="102" y="90"/>
                  </a:lnTo>
                  <a:lnTo>
                    <a:pt x="102" y="90"/>
                  </a:lnTo>
                  <a:lnTo>
                    <a:pt x="109" y="88"/>
                  </a:lnTo>
                  <a:lnTo>
                    <a:pt x="115" y="82"/>
                  </a:lnTo>
                  <a:lnTo>
                    <a:pt x="149" y="37"/>
                  </a:lnTo>
                  <a:lnTo>
                    <a:pt x="179" y="50"/>
                  </a:lnTo>
                  <a:lnTo>
                    <a:pt x="179" y="50"/>
                  </a:lnTo>
                  <a:lnTo>
                    <a:pt x="182" y="52"/>
                  </a:lnTo>
                  <a:lnTo>
                    <a:pt x="186" y="54"/>
                  </a:lnTo>
                  <a:lnTo>
                    <a:pt x="188" y="58"/>
                  </a:lnTo>
                  <a:lnTo>
                    <a:pt x="188" y="64"/>
                  </a:lnTo>
                  <a:lnTo>
                    <a:pt x="188" y="97"/>
                  </a:lnTo>
                  <a:lnTo>
                    <a:pt x="17" y="97"/>
                  </a:lnTo>
                  <a:lnTo>
                    <a:pt x="17" y="97"/>
                  </a:lnTo>
                  <a:lnTo>
                    <a:pt x="10" y="99"/>
                  </a:lnTo>
                  <a:lnTo>
                    <a:pt x="6" y="103"/>
                  </a:lnTo>
                  <a:lnTo>
                    <a:pt x="2" y="109"/>
                  </a:lnTo>
                  <a:lnTo>
                    <a:pt x="0" y="114"/>
                  </a:lnTo>
                  <a:lnTo>
                    <a:pt x="0" y="114"/>
                  </a:lnTo>
                  <a:lnTo>
                    <a:pt x="2" y="122"/>
                  </a:lnTo>
                  <a:lnTo>
                    <a:pt x="6" y="127"/>
                  </a:lnTo>
                  <a:lnTo>
                    <a:pt x="10" y="129"/>
                  </a:lnTo>
                  <a:lnTo>
                    <a:pt x="17" y="131"/>
                  </a:lnTo>
                  <a:lnTo>
                    <a:pt x="205" y="131"/>
                  </a:lnTo>
                  <a:lnTo>
                    <a:pt x="205" y="131"/>
                  </a:lnTo>
                  <a:lnTo>
                    <a:pt x="212" y="129"/>
                  </a:lnTo>
                  <a:lnTo>
                    <a:pt x="216" y="127"/>
                  </a:lnTo>
                  <a:lnTo>
                    <a:pt x="220" y="122"/>
                  </a:lnTo>
                  <a:lnTo>
                    <a:pt x="222" y="114"/>
                  </a:lnTo>
                  <a:lnTo>
                    <a:pt x="222" y="64"/>
                  </a:lnTo>
                  <a:lnTo>
                    <a:pt x="222" y="64"/>
                  </a:lnTo>
                  <a:lnTo>
                    <a:pt x="220" y="49"/>
                  </a:lnTo>
                  <a:lnTo>
                    <a:pt x="214" y="35"/>
                  </a:lnTo>
                  <a:lnTo>
                    <a:pt x="205" y="26"/>
                  </a:lnTo>
                  <a:lnTo>
                    <a:pt x="192" y="18"/>
                  </a:lnTo>
                  <a:lnTo>
                    <a:pt x="192" y="18"/>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32" name="Freeform 200">
              <a:extLst>
                <a:ext uri="{FF2B5EF4-FFF2-40B4-BE49-F238E27FC236}">
                  <a16:creationId xmlns:a16="http://schemas.microsoft.com/office/drawing/2014/main" id="{96E505A2-16A8-BC48-BC16-A7484C0B9E56}"/>
                </a:ext>
              </a:extLst>
            </p:cNvPr>
            <p:cNvSpPr>
              <a:spLocks noEditPoints="1"/>
            </p:cNvSpPr>
            <p:nvPr/>
          </p:nvSpPr>
          <p:spPr bwMode="auto">
            <a:xfrm>
              <a:off x="2957512" y="10893426"/>
              <a:ext cx="200025" cy="201613"/>
            </a:xfrm>
            <a:custGeom>
              <a:avLst/>
              <a:gdLst>
                <a:gd name="T0" fmla="*/ 64 w 126"/>
                <a:gd name="T1" fmla="*/ 127 h 127"/>
                <a:gd name="T2" fmla="*/ 88 w 126"/>
                <a:gd name="T3" fmla="*/ 122 h 127"/>
                <a:gd name="T4" fmla="*/ 107 w 126"/>
                <a:gd name="T5" fmla="*/ 109 h 127"/>
                <a:gd name="T6" fmla="*/ 122 w 126"/>
                <a:gd name="T7" fmla="*/ 88 h 127"/>
                <a:gd name="T8" fmla="*/ 126 w 126"/>
                <a:gd name="T9" fmla="*/ 64 h 127"/>
                <a:gd name="T10" fmla="*/ 126 w 126"/>
                <a:gd name="T11" fmla="*/ 50 h 127"/>
                <a:gd name="T12" fmla="*/ 117 w 126"/>
                <a:gd name="T13" fmla="*/ 28 h 127"/>
                <a:gd name="T14" fmla="*/ 98 w 126"/>
                <a:gd name="T15" fmla="*/ 11 h 127"/>
                <a:gd name="T16" fmla="*/ 75 w 126"/>
                <a:gd name="T17" fmla="*/ 2 h 127"/>
                <a:gd name="T18" fmla="*/ 64 w 126"/>
                <a:gd name="T19" fmla="*/ 0 h 127"/>
                <a:gd name="T20" fmla="*/ 38 w 126"/>
                <a:gd name="T21" fmla="*/ 5 h 127"/>
                <a:gd name="T22" fmla="*/ 19 w 126"/>
                <a:gd name="T23" fmla="*/ 18 h 127"/>
                <a:gd name="T24" fmla="*/ 4 w 126"/>
                <a:gd name="T25" fmla="*/ 39 h 127"/>
                <a:gd name="T26" fmla="*/ 0 w 126"/>
                <a:gd name="T27" fmla="*/ 64 h 127"/>
                <a:gd name="T28" fmla="*/ 0 w 126"/>
                <a:gd name="T29" fmla="*/ 77 h 127"/>
                <a:gd name="T30" fmla="*/ 11 w 126"/>
                <a:gd name="T31" fmla="*/ 99 h 127"/>
                <a:gd name="T32" fmla="*/ 28 w 126"/>
                <a:gd name="T33" fmla="*/ 116 h 127"/>
                <a:gd name="T34" fmla="*/ 51 w 126"/>
                <a:gd name="T35" fmla="*/ 126 h 127"/>
                <a:gd name="T36" fmla="*/ 64 w 126"/>
                <a:gd name="T37" fmla="*/ 127 h 127"/>
                <a:gd name="T38" fmla="*/ 32 w 126"/>
                <a:gd name="T39" fmla="*/ 64 h 127"/>
                <a:gd name="T40" fmla="*/ 36 w 126"/>
                <a:gd name="T41" fmla="*/ 52 h 127"/>
                <a:gd name="T42" fmla="*/ 51 w 126"/>
                <a:gd name="T43" fmla="*/ 35 h 127"/>
                <a:gd name="T44" fmla="*/ 64 w 126"/>
                <a:gd name="T45" fmla="*/ 34 h 127"/>
                <a:gd name="T46" fmla="*/ 70 w 126"/>
                <a:gd name="T47" fmla="*/ 34 h 127"/>
                <a:gd name="T48" fmla="*/ 85 w 126"/>
                <a:gd name="T49" fmla="*/ 43 h 127"/>
                <a:gd name="T50" fmla="*/ 92 w 126"/>
                <a:gd name="T51" fmla="*/ 58 h 127"/>
                <a:gd name="T52" fmla="*/ 94 w 126"/>
                <a:gd name="T53" fmla="*/ 64 h 127"/>
                <a:gd name="T54" fmla="*/ 90 w 126"/>
                <a:gd name="T55" fmla="*/ 75 h 127"/>
                <a:gd name="T56" fmla="*/ 75 w 126"/>
                <a:gd name="T57" fmla="*/ 92 h 127"/>
                <a:gd name="T58" fmla="*/ 64 w 126"/>
                <a:gd name="T59" fmla="*/ 94 h 127"/>
                <a:gd name="T60" fmla="*/ 57 w 126"/>
                <a:gd name="T61" fmla="*/ 94 h 127"/>
                <a:gd name="T62" fmla="*/ 42 w 126"/>
                <a:gd name="T63" fmla="*/ 84 h 127"/>
                <a:gd name="T64" fmla="*/ 34 w 126"/>
                <a:gd name="T65" fmla="*/ 69 h 127"/>
                <a:gd name="T66" fmla="*/ 32 w 126"/>
                <a:gd name="T67" fmla="*/ 6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6" h="127">
                  <a:moveTo>
                    <a:pt x="64" y="127"/>
                  </a:moveTo>
                  <a:lnTo>
                    <a:pt x="64" y="127"/>
                  </a:lnTo>
                  <a:lnTo>
                    <a:pt x="75" y="126"/>
                  </a:lnTo>
                  <a:lnTo>
                    <a:pt x="88" y="122"/>
                  </a:lnTo>
                  <a:lnTo>
                    <a:pt x="98" y="116"/>
                  </a:lnTo>
                  <a:lnTo>
                    <a:pt x="107" y="109"/>
                  </a:lnTo>
                  <a:lnTo>
                    <a:pt x="117" y="99"/>
                  </a:lnTo>
                  <a:lnTo>
                    <a:pt x="122" y="88"/>
                  </a:lnTo>
                  <a:lnTo>
                    <a:pt x="126" y="77"/>
                  </a:lnTo>
                  <a:lnTo>
                    <a:pt x="126" y="64"/>
                  </a:lnTo>
                  <a:lnTo>
                    <a:pt x="126" y="64"/>
                  </a:lnTo>
                  <a:lnTo>
                    <a:pt x="126" y="50"/>
                  </a:lnTo>
                  <a:lnTo>
                    <a:pt x="122" y="39"/>
                  </a:lnTo>
                  <a:lnTo>
                    <a:pt x="117" y="28"/>
                  </a:lnTo>
                  <a:lnTo>
                    <a:pt x="107" y="18"/>
                  </a:lnTo>
                  <a:lnTo>
                    <a:pt x="98" y="11"/>
                  </a:lnTo>
                  <a:lnTo>
                    <a:pt x="88" y="5"/>
                  </a:lnTo>
                  <a:lnTo>
                    <a:pt x="75" y="2"/>
                  </a:lnTo>
                  <a:lnTo>
                    <a:pt x="64" y="0"/>
                  </a:lnTo>
                  <a:lnTo>
                    <a:pt x="64" y="0"/>
                  </a:lnTo>
                  <a:lnTo>
                    <a:pt x="51" y="2"/>
                  </a:lnTo>
                  <a:lnTo>
                    <a:pt x="38" y="5"/>
                  </a:lnTo>
                  <a:lnTo>
                    <a:pt x="28" y="11"/>
                  </a:lnTo>
                  <a:lnTo>
                    <a:pt x="19" y="18"/>
                  </a:lnTo>
                  <a:lnTo>
                    <a:pt x="11" y="28"/>
                  </a:lnTo>
                  <a:lnTo>
                    <a:pt x="4" y="39"/>
                  </a:lnTo>
                  <a:lnTo>
                    <a:pt x="0" y="50"/>
                  </a:lnTo>
                  <a:lnTo>
                    <a:pt x="0" y="64"/>
                  </a:lnTo>
                  <a:lnTo>
                    <a:pt x="0" y="64"/>
                  </a:lnTo>
                  <a:lnTo>
                    <a:pt x="0" y="77"/>
                  </a:lnTo>
                  <a:lnTo>
                    <a:pt x="4" y="88"/>
                  </a:lnTo>
                  <a:lnTo>
                    <a:pt x="11" y="99"/>
                  </a:lnTo>
                  <a:lnTo>
                    <a:pt x="19" y="109"/>
                  </a:lnTo>
                  <a:lnTo>
                    <a:pt x="28" y="116"/>
                  </a:lnTo>
                  <a:lnTo>
                    <a:pt x="38" y="122"/>
                  </a:lnTo>
                  <a:lnTo>
                    <a:pt x="51" y="126"/>
                  </a:lnTo>
                  <a:lnTo>
                    <a:pt x="64" y="127"/>
                  </a:lnTo>
                  <a:lnTo>
                    <a:pt x="64" y="127"/>
                  </a:lnTo>
                  <a:close/>
                  <a:moveTo>
                    <a:pt x="32" y="64"/>
                  </a:moveTo>
                  <a:lnTo>
                    <a:pt x="32" y="64"/>
                  </a:lnTo>
                  <a:lnTo>
                    <a:pt x="34" y="58"/>
                  </a:lnTo>
                  <a:lnTo>
                    <a:pt x="36" y="52"/>
                  </a:lnTo>
                  <a:lnTo>
                    <a:pt x="42" y="43"/>
                  </a:lnTo>
                  <a:lnTo>
                    <a:pt x="51" y="35"/>
                  </a:lnTo>
                  <a:lnTo>
                    <a:pt x="57" y="34"/>
                  </a:lnTo>
                  <a:lnTo>
                    <a:pt x="64" y="34"/>
                  </a:lnTo>
                  <a:lnTo>
                    <a:pt x="64" y="34"/>
                  </a:lnTo>
                  <a:lnTo>
                    <a:pt x="70" y="34"/>
                  </a:lnTo>
                  <a:lnTo>
                    <a:pt x="75" y="35"/>
                  </a:lnTo>
                  <a:lnTo>
                    <a:pt x="85" y="43"/>
                  </a:lnTo>
                  <a:lnTo>
                    <a:pt x="90" y="52"/>
                  </a:lnTo>
                  <a:lnTo>
                    <a:pt x="92" y="58"/>
                  </a:lnTo>
                  <a:lnTo>
                    <a:pt x="94" y="64"/>
                  </a:lnTo>
                  <a:lnTo>
                    <a:pt x="94" y="64"/>
                  </a:lnTo>
                  <a:lnTo>
                    <a:pt x="92" y="69"/>
                  </a:lnTo>
                  <a:lnTo>
                    <a:pt x="90" y="75"/>
                  </a:lnTo>
                  <a:lnTo>
                    <a:pt x="85" y="84"/>
                  </a:lnTo>
                  <a:lnTo>
                    <a:pt x="75" y="92"/>
                  </a:lnTo>
                  <a:lnTo>
                    <a:pt x="70" y="94"/>
                  </a:lnTo>
                  <a:lnTo>
                    <a:pt x="64" y="94"/>
                  </a:lnTo>
                  <a:lnTo>
                    <a:pt x="64" y="94"/>
                  </a:lnTo>
                  <a:lnTo>
                    <a:pt x="57" y="94"/>
                  </a:lnTo>
                  <a:lnTo>
                    <a:pt x="51" y="92"/>
                  </a:lnTo>
                  <a:lnTo>
                    <a:pt x="42" y="84"/>
                  </a:lnTo>
                  <a:lnTo>
                    <a:pt x="36" y="75"/>
                  </a:lnTo>
                  <a:lnTo>
                    <a:pt x="34" y="69"/>
                  </a:lnTo>
                  <a:lnTo>
                    <a:pt x="32" y="64"/>
                  </a:lnTo>
                  <a:lnTo>
                    <a:pt x="32" y="64"/>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33" name="Freeform 201">
              <a:extLst>
                <a:ext uri="{FF2B5EF4-FFF2-40B4-BE49-F238E27FC236}">
                  <a16:creationId xmlns:a16="http://schemas.microsoft.com/office/drawing/2014/main" id="{FFFFEA24-84AD-B449-97DA-A20AB1817DD1}"/>
                </a:ext>
              </a:extLst>
            </p:cNvPr>
            <p:cNvSpPr>
              <a:spLocks/>
            </p:cNvSpPr>
            <p:nvPr/>
          </p:nvSpPr>
          <p:spPr bwMode="auto">
            <a:xfrm>
              <a:off x="2865437" y="11090276"/>
              <a:ext cx="352425" cy="207963"/>
            </a:xfrm>
            <a:custGeom>
              <a:avLst/>
              <a:gdLst>
                <a:gd name="T0" fmla="*/ 222 w 222"/>
                <a:gd name="T1" fmla="*/ 114 h 131"/>
                <a:gd name="T2" fmla="*/ 218 w 222"/>
                <a:gd name="T3" fmla="*/ 103 h 131"/>
                <a:gd name="T4" fmla="*/ 205 w 222"/>
                <a:gd name="T5" fmla="*/ 97 h 131"/>
                <a:gd name="T6" fmla="*/ 34 w 222"/>
                <a:gd name="T7" fmla="*/ 64 h 131"/>
                <a:gd name="T8" fmla="*/ 34 w 222"/>
                <a:gd name="T9" fmla="*/ 58 h 131"/>
                <a:gd name="T10" fmla="*/ 39 w 222"/>
                <a:gd name="T11" fmla="*/ 52 h 131"/>
                <a:gd name="T12" fmla="*/ 73 w 222"/>
                <a:gd name="T13" fmla="*/ 37 h 131"/>
                <a:gd name="T14" fmla="*/ 107 w 222"/>
                <a:gd name="T15" fmla="*/ 82 h 131"/>
                <a:gd name="T16" fmla="*/ 122 w 222"/>
                <a:gd name="T17" fmla="*/ 90 h 131"/>
                <a:gd name="T18" fmla="*/ 122 w 222"/>
                <a:gd name="T19" fmla="*/ 90 h 131"/>
                <a:gd name="T20" fmla="*/ 130 w 222"/>
                <a:gd name="T21" fmla="*/ 88 h 131"/>
                <a:gd name="T22" fmla="*/ 169 w 222"/>
                <a:gd name="T23" fmla="*/ 37 h 131"/>
                <a:gd name="T24" fmla="*/ 199 w 222"/>
                <a:gd name="T25" fmla="*/ 50 h 131"/>
                <a:gd name="T26" fmla="*/ 212 w 222"/>
                <a:gd name="T27" fmla="*/ 50 h 131"/>
                <a:gd name="T28" fmla="*/ 218 w 222"/>
                <a:gd name="T29" fmla="*/ 47 h 131"/>
                <a:gd name="T30" fmla="*/ 222 w 222"/>
                <a:gd name="T31" fmla="*/ 41 h 131"/>
                <a:gd name="T32" fmla="*/ 222 w 222"/>
                <a:gd name="T33" fmla="*/ 28 h 131"/>
                <a:gd name="T34" fmla="*/ 212 w 222"/>
                <a:gd name="T35" fmla="*/ 18 h 131"/>
                <a:gd name="T36" fmla="*/ 169 w 222"/>
                <a:gd name="T37" fmla="*/ 2 h 131"/>
                <a:gd name="T38" fmla="*/ 158 w 222"/>
                <a:gd name="T39" fmla="*/ 2 h 131"/>
                <a:gd name="T40" fmla="*/ 150 w 222"/>
                <a:gd name="T41" fmla="*/ 7 h 131"/>
                <a:gd name="T42" fmla="*/ 94 w 222"/>
                <a:gd name="T43" fmla="*/ 7 h 131"/>
                <a:gd name="T44" fmla="*/ 88 w 222"/>
                <a:gd name="T45" fmla="*/ 3 h 131"/>
                <a:gd name="T46" fmla="*/ 79 w 222"/>
                <a:gd name="T47" fmla="*/ 0 h 131"/>
                <a:gd name="T48" fmla="*/ 30 w 222"/>
                <a:gd name="T49" fmla="*/ 18 h 131"/>
                <a:gd name="T50" fmla="*/ 19 w 222"/>
                <a:gd name="T51" fmla="*/ 26 h 131"/>
                <a:gd name="T52" fmla="*/ 2 w 222"/>
                <a:gd name="T53" fmla="*/ 49 h 131"/>
                <a:gd name="T54" fmla="*/ 0 w 222"/>
                <a:gd name="T55" fmla="*/ 114 h 131"/>
                <a:gd name="T56" fmla="*/ 2 w 222"/>
                <a:gd name="T57" fmla="*/ 122 h 131"/>
                <a:gd name="T58" fmla="*/ 11 w 222"/>
                <a:gd name="T59" fmla="*/ 129 h 131"/>
                <a:gd name="T60" fmla="*/ 205 w 222"/>
                <a:gd name="T61" fmla="*/ 131 h 131"/>
                <a:gd name="T62" fmla="*/ 212 w 222"/>
                <a:gd name="T63" fmla="*/ 129 h 131"/>
                <a:gd name="T64" fmla="*/ 222 w 222"/>
                <a:gd name="T65" fmla="*/ 122 h 131"/>
                <a:gd name="T66" fmla="*/ 222 w 222"/>
                <a:gd name="T67" fmla="*/ 114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2" h="131">
                  <a:moveTo>
                    <a:pt x="222" y="114"/>
                  </a:moveTo>
                  <a:lnTo>
                    <a:pt x="222" y="114"/>
                  </a:lnTo>
                  <a:lnTo>
                    <a:pt x="222" y="109"/>
                  </a:lnTo>
                  <a:lnTo>
                    <a:pt x="218" y="103"/>
                  </a:lnTo>
                  <a:lnTo>
                    <a:pt x="212" y="99"/>
                  </a:lnTo>
                  <a:lnTo>
                    <a:pt x="205" y="97"/>
                  </a:lnTo>
                  <a:lnTo>
                    <a:pt x="34" y="97"/>
                  </a:lnTo>
                  <a:lnTo>
                    <a:pt x="34" y="64"/>
                  </a:lnTo>
                  <a:lnTo>
                    <a:pt x="34" y="64"/>
                  </a:lnTo>
                  <a:lnTo>
                    <a:pt x="34" y="58"/>
                  </a:lnTo>
                  <a:lnTo>
                    <a:pt x="36" y="54"/>
                  </a:lnTo>
                  <a:lnTo>
                    <a:pt x="39" y="52"/>
                  </a:lnTo>
                  <a:lnTo>
                    <a:pt x="43" y="50"/>
                  </a:lnTo>
                  <a:lnTo>
                    <a:pt x="73" y="37"/>
                  </a:lnTo>
                  <a:lnTo>
                    <a:pt x="107" y="82"/>
                  </a:lnTo>
                  <a:lnTo>
                    <a:pt x="107" y="82"/>
                  </a:lnTo>
                  <a:lnTo>
                    <a:pt x="113" y="88"/>
                  </a:lnTo>
                  <a:lnTo>
                    <a:pt x="122" y="90"/>
                  </a:lnTo>
                  <a:lnTo>
                    <a:pt x="122" y="90"/>
                  </a:lnTo>
                  <a:lnTo>
                    <a:pt x="122" y="90"/>
                  </a:lnTo>
                  <a:lnTo>
                    <a:pt x="122" y="90"/>
                  </a:lnTo>
                  <a:lnTo>
                    <a:pt x="130" y="88"/>
                  </a:lnTo>
                  <a:lnTo>
                    <a:pt x="135" y="82"/>
                  </a:lnTo>
                  <a:lnTo>
                    <a:pt x="169" y="37"/>
                  </a:lnTo>
                  <a:lnTo>
                    <a:pt x="199" y="50"/>
                  </a:lnTo>
                  <a:lnTo>
                    <a:pt x="199" y="50"/>
                  </a:lnTo>
                  <a:lnTo>
                    <a:pt x="207" y="50"/>
                  </a:lnTo>
                  <a:lnTo>
                    <a:pt x="212" y="50"/>
                  </a:lnTo>
                  <a:lnTo>
                    <a:pt x="212" y="50"/>
                  </a:lnTo>
                  <a:lnTo>
                    <a:pt x="218" y="47"/>
                  </a:lnTo>
                  <a:lnTo>
                    <a:pt x="222" y="41"/>
                  </a:lnTo>
                  <a:lnTo>
                    <a:pt x="222" y="41"/>
                  </a:lnTo>
                  <a:lnTo>
                    <a:pt x="222" y="33"/>
                  </a:lnTo>
                  <a:lnTo>
                    <a:pt x="222" y="28"/>
                  </a:lnTo>
                  <a:lnTo>
                    <a:pt x="218" y="22"/>
                  </a:lnTo>
                  <a:lnTo>
                    <a:pt x="212" y="18"/>
                  </a:lnTo>
                  <a:lnTo>
                    <a:pt x="169" y="2"/>
                  </a:lnTo>
                  <a:lnTo>
                    <a:pt x="169" y="2"/>
                  </a:lnTo>
                  <a:lnTo>
                    <a:pt x="163" y="0"/>
                  </a:lnTo>
                  <a:lnTo>
                    <a:pt x="158" y="2"/>
                  </a:lnTo>
                  <a:lnTo>
                    <a:pt x="154" y="3"/>
                  </a:lnTo>
                  <a:lnTo>
                    <a:pt x="150" y="7"/>
                  </a:lnTo>
                  <a:lnTo>
                    <a:pt x="122" y="45"/>
                  </a:lnTo>
                  <a:lnTo>
                    <a:pt x="94" y="7"/>
                  </a:lnTo>
                  <a:lnTo>
                    <a:pt x="94" y="7"/>
                  </a:lnTo>
                  <a:lnTo>
                    <a:pt x="88" y="3"/>
                  </a:lnTo>
                  <a:lnTo>
                    <a:pt x="85" y="2"/>
                  </a:lnTo>
                  <a:lnTo>
                    <a:pt x="79" y="0"/>
                  </a:lnTo>
                  <a:lnTo>
                    <a:pt x="73" y="2"/>
                  </a:lnTo>
                  <a:lnTo>
                    <a:pt x="30" y="18"/>
                  </a:lnTo>
                  <a:lnTo>
                    <a:pt x="30" y="18"/>
                  </a:lnTo>
                  <a:lnTo>
                    <a:pt x="19" y="26"/>
                  </a:lnTo>
                  <a:lnTo>
                    <a:pt x="9" y="35"/>
                  </a:lnTo>
                  <a:lnTo>
                    <a:pt x="2" y="49"/>
                  </a:lnTo>
                  <a:lnTo>
                    <a:pt x="0" y="64"/>
                  </a:lnTo>
                  <a:lnTo>
                    <a:pt x="0" y="114"/>
                  </a:lnTo>
                  <a:lnTo>
                    <a:pt x="0" y="114"/>
                  </a:lnTo>
                  <a:lnTo>
                    <a:pt x="2" y="122"/>
                  </a:lnTo>
                  <a:lnTo>
                    <a:pt x="6" y="127"/>
                  </a:lnTo>
                  <a:lnTo>
                    <a:pt x="11" y="129"/>
                  </a:lnTo>
                  <a:lnTo>
                    <a:pt x="17" y="131"/>
                  </a:lnTo>
                  <a:lnTo>
                    <a:pt x="205" y="131"/>
                  </a:lnTo>
                  <a:lnTo>
                    <a:pt x="205" y="131"/>
                  </a:lnTo>
                  <a:lnTo>
                    <a:pt x="212" y="129"/>
                  </a:lnTo>
                  <a:lnTo>
                    <a:pt x="218" y="127"/>
                  </a:lnTo>
                  <a:lnTo>
                    <a:pt x="222" y="122"/>
                  </a:lnTo>
                  <a:lnTo>
                    <a:pt x="222" y="114"/>
                  </a:lnTo>
                  <a:lnTo>
                    <a:pt x="222" y="114"/>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34" name="Freeform 202">
              <a:extLst>
                <a:ext uri="{FF2B5EF4-FFF2-40B4-BE49-F238E27FC236}">
                  <a16:creationId xmlns:a16="http://schemas.microsoft.com/office/drawing/2014/main" id="{A28139BE-F761-3D46-9015-904B0801EB85}"/>
                </a:ext>
              </a:extLst>
            </p:cNvPr>
            <p:cNvSpPr>
              <a:spLocks noEditPoints="1"/>
            </p:cNvSpPr>
            <p:nvPr/>
          </p:nvSpPr>
          <p:spPr bwMode="auto">
            <a:xfrm>
              <a:off x="3343275" y="10893426"/>
              <a:ext cx="198438" cy="201613"/>
            </a:xfrm>
            <a:custGeom>
              <a:avLst/>
              <a:gdLst>
                <a:gd name="T0" fmla="*/ 63 w 125"/>
                <a:gd name="T1" fmla="*/ 127 h 127"/>
                <a:gd name="T2" fmla="*/ 88 w 125"/>
                <a:gd name="T3" fmla="*/ 122 h 127"/>
                <a:gd name="T4" fmla="*/ 108 w 125"/>
                <a:gd name="T5" fmla="*/ 109 h 127"/>
                <a:gd name="T6" fmla="*/ 122 w 125"/>
                <a:gd name="T7" fmla="*/ 88 h 127"/>
                <a:gd name="T8" fmla="*/ 125 w 125"/>
                <a:gd name="T9" fmla="*/ 64 h 127"/>
                <a:gd name="T10" fmla="*/ 125 w 125"/>
                <a:gd name="T11" fmla="*/ 50 h 127"/>
                <a:gd name="T12" fmla="*/ 116 w 125"/>
                <a:gd name="T13" fmla="*/ 28 h 127"/>
                <a:gd name="T14" fmla="*/ 99 w 125"/>
                <a:gd name="T15" fmla="*/ 11 h 127"/>
                <a:gd name="T16" fmla="*/ 75 w 125"/>
                <a:gd name="T17" fmla="*/ 2 h 127"/>
                <a:gd name="T18" fmla="*/ 63 w 125"/>
                <a:gd name="T19" fmla="*/ 0 h 127"/>
                <a:gd name="T20" fmla="*/ 39 w 125"/>
                <a:gd name="T21" fmla="*/ 5 h 127"/>
                <a:gd name="T22" fmla="*/ 18 w 125"/>
                <a:gd name="T23" fmla="*/ 18 h 127"/>
                <a:gd name="T24" fmla="*/ 5 w 125"/>
                <a:gd name="T25" fmla="*/ 39 h 127"/>
                <a:gd name="T26" fmla="*/ 0 w 125"/>
                <a:gd name="T27" fmla="*/ 64 h 127"/>
                <a:gd name="T28" fmla="*/ 1 w 125"/>
                <a:gd name="T29" fmla="*/ 77 h 127"/>
                <a:gd name="T30" fmla="*/ 11 w 125"/>
                <a:gd name="T31" fmla="*/ 99 h 127"/>
                <a:gd name="T32" fmla="*/ 28 w 125"/>
                <a:gd name="T33" fmla="*/ 116 h 127"/>
                <a:gd name="T34" fmla="*/ 50 w 125"/>
                <a:gd name="T35" fmla="*/ 126 h 127"/>
                <a:gd name="T36" fmla="*/ 63 w 125"/>
                <a:gd name="T37" fmla="*/ 127 h 127"/>
                <a:gd name="T38" fmla="*/ 33 w 125"/>
                <a:gd name="T39" fmla="*/ 64 h 127"/>
                <a:gd name="T40" fmla="*/ 35 w 125"/>
                <a:gd name="T41" fmla="*/ 52 h 127"/>
                <a:gd name="T42" fmla="*/ 50 w 125"/>
                <a:gd name="T43" fmla="*/ 35 h 127"/>
                <a:gd name="T44" fmla="*/ 63 w 125"/>
                <a:gd name="T45" fmla="*/ 34 h 127"/>
                <a:gd name="T46" fmla="*/ 69 w 125"/>
                <a:gd name="T47" fmla="*/ 34 h 127"/>
                <a:gd name="T48" fmla="*/ 84 w 125"/>
                <a:gd name="T49" fmla="*/ 43 h 127"/>
                <a:gd name="T50" fmla="*/ 92 w 125"/>
                <a:gd name="T51" fmla="*/ 58 h 127"/>
                <a:gd name="T52" fmla="*/ 93 w 125"/>
                <a:gd name="T53" fmla="*/ 64 h 127"/>
                <a:gd name="T54" fmla="*/ 90 w 125"/>
                <a:gd name="T55" fmla="*/ 75 h 127"/>
                <a:gd name="T56" fmla="*/ 75 w 125"/>
                <a:gd name="T57" fmla="*/ 92 h 127"/>
                <a:gd name="T58" fmla="*/ 63 w 125"/>
                <a:gd name="T59" fmla="*/ 94 h 127"/>
                <a:gd name="T60" fmla="*/ 56 w 125"/>
                <a:gd name="T61" fmla="*/ 94 h 127"/>
                <a:gd name="T62" fmla="*/ 41 w 125"/>
                <a:gd name="T63" fmla="*/ 84 h 127"/>
                <a:gd name="T64" fmla="*/ 33 w 125"/>
                <a:gd name="T65" fmla="*/ 69 h 127"/>
                <a:gd name="T66" fmla="*/ 33 w 125"/>
                <a:gd name="T67" fmla="*/ 6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5" h="127">
                  <a:moveTo>
                    <a:pt x="63" y="127"/>
                  </a:moveTo>
                  <a:lnTo>
                    <a:pt x="63" y="127"/>
                  </a:lnTo>
                  <a:lnTo>
                    <a:pt x="75" y="126"/>
                  </a:lnTo>
                  <a:lnTo>
                    <a:pt x="88" y="122"/>
                  </a:lnTo>
                  <a:lnTo>
                    <a:pt x="99" y="116"/>
                  </a:lnTo>
                  <a:lnTo>
                    <a:pt x="108" y="109"/>
                  </a:lnTo>
                  <a:lnTo>
                    <a:pt x="116" y="99"/>
                  </a:lnTo>
                  <a:lnTo>
                    <a:pt x="122" y="88"/>
                  </a:lnTo>
                  <a:lnTo>
                    <a:pt x="125" y="77"/>
                  </a:lnTo>
                  <a:lnTo>
                    <a:pt x="125" y="64"/>
                  </a:lnTo>
                  <a:lnTo>
                    <a:pt x="125" y="64"/>
                  </a:lnTo>
                  <a:lnTo>
                    <a:pt x="125" y="50"/>
                  </a:lnTo>
                  <a:lnTo>
                    <a:pt x="122" y="39"/>
                  </a:lnTo>
                  <a:lnTo>
                    <a:pt x="116" y="28"/>
                  </a:lnTo>
                  <a:lnTo>
                    <a:pt x="108" y="18"/>
                  </a:lnTo>
                  <a:lnTo>
                    <a:pt x="99" y="11"/>
                  </a:lnTo>
                  <a:lnTo>
                    <a:pt x="88" y="5"/>
                  </a:lnTo>
                  <a:lnTo>
                    <a:pt x="75" y="2"/>
                  </a:lnTo>
                  <a:lnTo>
                    <a:pt x="63" y="0"/>
                  </a:lnTo>
                  <a:lnTo>
                    <a:pt x="63" y="0"/>
                  </a:lnTo>
                  <a:lnTo>
                    <a:pt x="50" y="2"/>
                  </a:lnTo>
                  <a:lnTo>
                    <a:pt x="39" y="5"/>
                  </a:lnTo>
                  <a:lnTo>
                    <a:pt x="28" y="11"/>
                  </a:lnTo>
                  <a:lnTo>
                    <a:pt x="18" y="18"/>
                  </a:lnTo>
                  <a:lnTo>
                    <a:pt x="11" y="28"/>
                  </a:lnTo>
                  <a:lnTo>
                    <a:pt x="5" y="39"/>
                  </a:lnTo>
                  <a:lnTo>
                    <a:pt x="1" y="50"/>
                  </a:lnTo>
                  <a:lnTo>
                    <a:pt x="0" y="64"/>
                  </a:lnTo>
                  <a:lnTo>
                    <a:pt x="0" y="64"/>
                  </a:lnTo>
                  <a:lnTo>
                    <a:pt x="1" y="77"/>
                  </a:lnTo>
                  <a:lnTo>
                    <a:pt x="5" y="88"/>
                  </a:lnTo>
                  <a:lnTo>
                    <a:pt x="11" y="99"/>
                  </a:lnTo>
                  <a:lnTo>
                    <a:pt x="18" y="109"/>
                  </a:lnTo>
                  <a:lnTo>
                    <a:pt x="28" y="116"/>
                  </a:lnTo>
                  <a:lnTo>
                    <a:pt x="39" y="122"/>
                  </a:lnTo>
                  <a:lnTo>
                    <a:pt x="50" y="126"/>
                  </a:lnTo>
                  <a:lnTo>
                    <a:pt x="63" y="127"/>
                  </a:lnTo>
                  <a:lnTo>
                    <a:pt x="63" y="127"/>
                  </a:lnTo>
                  <a:close/>
                  <a:moveTo>
                    <a:pt x="33" y="64"/>
                  </a:moveTo>
                  <a:lnTo>
                    <a:pt x="33" y="64"/>
                  </a:lnTo>
                  <a:lnTo>
                    <a:pt x="33" y="58"/>
                  </a:lnTo>
                  <a:lnTo>
                    <a:pt x="35" y="52"/>
                  </a:lnTo>
                  <a:lnTo>
                    <a:pt x="41" y="43"/>
                  </a:lnTo>
                  <a:lnTo>
                    <a:pt x="50" y="35"/>
                  </a:lnTo>
                  <a:lnTo>
                    <a:pt x="56" y="34"/>
                  </a:lnTo>
                  <a:lnTo>
                    <a:pt x="63" y="34"/>
                  </a:lnTo>
                  <a:lnTo>
                    <a:pt x="63" y="34"/>
                  </a:lnTo>
                  <a:lnTo>
                    <a:pt x="69" y="34"/>
                  </a:lnTo>
                  <a:lnTo>
                    <a:pt x="75" y="35"/>
                  </a:lnTo>
                  <a:lnTo>
                    <a:pt x="84" y="43"/>
                  </a:lnTo>
                  <a:lnTo>
                    <a:pt x="90" y="52"/>
                  </a:lnTo>
                  <a:lnTo>
                    <a:pt x="92" y="58"/>
                  </a:lnTo>
                  <a:lnTo>
                    <a:pt x="93" y="64"/>
                  </a:lnTo>
                  <a:lnTo>
                    <a:pt x="93" y="64"/>
                  </a:lnTo>
                  <a:lnTo>
                    <a:pt x="92" y="69"/>
                  </a:lnTo>
                  <a:lnTo>
                    <a:pt x="90" y="75"/>
                  </a:lnTo>
                  <a:lnTo>
                    <a:pt x="84" y="84"/>
                  </a:lnTo>
                  <a:lnTo>
                    <a:pt x="75" y="92"/>
                  </a:lnTo>
                  <a:lnTo>
                    <a:pt x="69" y="94"/>
                  </a:lnTo>
                  <a:lnTo>
                    <a:pt x="63" y="94"/>
                  </a:lnTo>
                  <a:lnTo>
                    <a:pt x="63" y="94"/>
                  </a:lnTo>
                  <a:lnTo>
                    <a:pt x="56" y="94"/>
                  </a:lnTo>
                  <a:lnTo>
                    <a:pt x="50" y="92"/>
                  </a:lnTo>
                  <a:lnTo>
                    <a:pt x="41" y="84"/>
                  </a:lnTo>
                  <a:lnTo>
                    <a:pt x="35" y="75"/>
                  </a:lnTo>
                  <a:lnTo>
                    <a:pt x="33" y="69"/>
                  </a:lnTo>
                  <a:lnTo>
                    <a:pt x="33" y="64"/>
                  </a:lnTo>
                  <a:lnTo>
                    <a:pt x="33" y="64"/>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35" name="Freeform 203">
              <a:extLst>
                <a:ext uri="{FF2B5EF4-FFF2-40B4-BE49-F238E27FC236}">
                  <a16:creationId xmlns:a16="http://schemas.microsoft.com/office/drawing/2014/main" id="{C3AC090B-150C-A14A-ABD5-A8B45F1ED18E}"/>
                </a:ext>
              </a:extLst>
            </p:cNvPr>
            <p:cNvSpPr>
              <a:spLocks noEditPoints="1"/>
            </p:cNvSpPr>
            <p:nvPr/>
          </p:nvSpPr>
          <p:spPr bwMode="auto">
            <a:xfrm>
              <a:off x="3249612" y="11090276"/>
              <a:ext cx="385763" cy="207963"/>
            </a:xfrm>
            <a:custGeom>
              <a:avLst/>
              <a:gdLst>
                <a:gd name="T0" fmla="*/ 17 w 243"/>
                <a:gd name="T1" fmla="*/ 131 h 131"/>
                <a:gd name="T2" fmla="*/ 226 w 243"/>
                <a:gd name="T3" fmla="*/ 131 h 131"/>
                <a:gd name="T4" fmla="*/ 226 w 243"/>
                <a:gd name="T5" fmla="*/ 131 h 131"/>
                <a:gd name="T6" fmla="*/ 231 w 243"/>
                <a:gd name="T7" fmla="*/ 129 h 131"/>
                <a:gd name="T8" fmla="*/ 237 w 243"/>
                <a:gd name="T9" fmla="*/ 127 h 131"/>
                <a:gd name="T10" fmla="*/ 241 w 243"/>
                <a:gd name="T11" fmla="*/ 122 h 131"/>
                <a:gd name="T12" fmla="*/ 243 w 243"/>
                <a:gd name="T13" fmla="*/ 114 h 131"/>
                <a:gd name="T14" fmla="*/ 243 w 243"/>
                <a:gd name="T15" fmla="*/ 64 h 131"/>
                <a:gd name="T16" fmla="*/ 243 w 243"/>
                <a:gd name="T17" fmla="*/ 64 h 131"/>
                <a:gd name="T18" fmla="*/ 241 w 243"/>
                <a:gd name="T19" fmla="*/ 49 h 131"/>
                <a:gd name="T20" fmla="*/ 235 w 243"/>
                <a:gd name="T21" fmla="*/ 35 h 131"/>
                <a:gd name="T22" fmla="*/ 224 w 243"/>
                <a:gd name="T23" fmla="*/ 26 h 131"/>
                <a:gd name="T24" fmla="*/ 213 w 243"/>
                <a:gd name="T25" fmla="*/ 18 h 131"/>
                <a:gd name="T26" fmla="*/ 169 w 243"/>
                <a:gd name="T27" fmla="*/ 2 h 131"/>
                <a:gd name="T28" fmla="*/ 169 w 243"/>
                <a:gd name="T29" fmla="*/ 2 h 131"/>
                <a:gd name="T30" fmla="*/ 164 w 243"/>
                <a:gd name="T31" fmla="*/ 0 h 131"/>
                <a:gd name="T32" fmla="*/ 158 w 243"/>
                <a:gd name="T33" fmla="*/ 2 h 131"/>
                <a:gd name="T34" fmla="*/ 154 w 243"/>
                <a:gd name="T35" fmla="*/ 3 h 131"/>
                <a:gd name="T36" fmla="*/ 151 w 243"/>
                <a:gd name="T37" fmla="*/ 7 h 131"/>
                <a:gd name="T38" fmla="*/ 122 w 243"/>
                <a:gd name="T39" fmla="*/ 45 h 131"/>
                <a:gd name="T40" fmla="*/ 94 w 243"/>
                <a:gd name="T41" fmla="*/ 7 h 131"/>
                <a:gd name="T42" fmla="*/ 94 w 243"/>
                <a:gd name="T43" fmla="*/ 7 h 131"/>
                <a:gd name="T44" fmla="*/ 90 w 243"/>
                <a:gd name="T45" fmla="*/ 3 h 131"/>
                <a:gd name="T46" fmla="*/ 85 w 243"/>
                <a:gd name="T47" fmla="*/ 2 h 131"/>
                <a:gd name="T48" fmla="*/ 79 w 243"/>
                <a:gd name="T49" fmla="*/ 0 h 131"/>
                <a:gd name="T50" fmla="*/ 74 w 243"/>
                <a:gd name="T51" fmla="*/ 2 h 131"/>
                <a:gd name="T52" fmla="*/ 30 w 243"/>
                <a:gd name="T53" fmla="*/ 18 h 131"/>
                <a:gd name="T54" fmla="*/ 30 w 243"/>
                <a:gd name="T55" fmla="*/ 18 h 131"/>
                <a:gd name="T56" fmla="*/ 19 w 243"/>
                <a:gd name="T57" fmla="*/ 26 h 131"/>
                <a:gd name="T58" fmla="*/ 10 w 243"/>
                <a:gd name="T59" fmla="*/ 35 h 131"/>
                <a:gd name="T60" fmla="*/ 4 w 243"/>
                <a:gd name="T61" fmla="*/ 49 h 131"/>
                <a:gd name="T62" fmla="*/ 0 w 243"/>
                <a:gd name="T63" fmla="*/ 64 h 131"/>
                <a:gd name="T64" fmla="*/ 0 w 243"/>
                <a:gd name="T65" fmla="*/ 114 h 131"/>
                <a:gd name="T66" fmla="*/ 0 w 243"/>
                <a:gd name="T67" fmla="*/ 114 h 131"/>
                <a:gd name="T68" fmla="*/ 2 w 243"/>
                <a:gd name="T69" fmla="*/ 122 h 131"/>
                <a:gd name="T70" fmla="*/ 6 w 243"/>
                <a:gd name="T71" fmla="*/ 127 h 131"/>
                <a:gd name="T72" fmla="*/ 12 w 243"/>
                <a:gd name="T73" fmla="*/ 129 h 131"/>
                <a:gd name="T74" fmla="*/ 17 w 243"/>
                <a:gd name="T75" fmla="*/ 131 h 131"/>
                <a:gd name="T76" fmla="*/ 17 w 243"/>
                <a:gd name="T77" fmla="*/ 131 h 131"/>
                <a:gd name="T78" fmla="*/ 34 w 243"/>
                <a:gd name="T79" fmla="*/ 97 h 131"/>
                <a:gd name="T80" fmla="*/ 34 w 243"/>
                <a:gd name="T81" fmla="*/ 64 h 131"/>
                <a:gd name="T82" fmla="*/ 34 w 243"/>
                <a:gd name="T83" fmla="*/ 64 h 131"/>
                <a:gd name="T84" fmla="*/ 36 w 243"/>
                <a:gd name="T85" fmla="*/ 58 h 131"/>
                <a:gd name="T86" fmla="*/ 38 w 243"/>
                <a:gd name="T87" fmla="*/ 54 h 131"/>
                <a:gd name="T88" fmla="*/ 40 w 243"/>
                <a:gd name="T89" fmla="*/ 52 h 131"/>
                <a:gd name="T90" fmla="*/ 43 w 243"/>
                <a:gd name="T91" fmla="*/ 50 h 131"/>
                <a:gd name="T92" fmla="*/ 74 w 243"/>
                <a:gd name="T93" fmla="*/ 37 h 131"/>
                <a:gd name="T94" fmla="*/ 107 w 243"/>
                <a:gd name="T95" fmla="*/ 82 h 131"/>
                <a:gd name="T96" fmla="*/ 107 w 243"/>
                <a:gd name="T97" fmla="*/ 82 h 131"/>
                <a:gd name="T98" fmla="*/ 115 w 243"/>
                <a:gd name="T99" fmla="*/ 88 h 131"/>
                <a:gd name="T100" fmla="*/ 122 w 243"/>
                <a:gd name="T101" fmla="*/ 90 h 131"/>
                <a:gd name="T102" fmla="*/ 122 w 243"/>
                <a:gd name="T103" fmla="*/ 90 h 131"/>
                <a:gd name="T104" fmla="*/ 130 w 243"/>
                <a:gd name="T105" fmla="*/ 88 h 131"/>
                <a:gd name="T106" fmla="*/ 136 w 243"/>
                <a:gd name="T107" fmla="*/ 82 h 131"/>
                <a:gd name="T108" fmla="*/ 169 w 243"/>
                <a:gd name="T109" fmla="*/ 37 h 131"/>
                <a:gd name="T110" fmla="*/ 199 w 243"/>
                <a:gd name="T111" fmla="*/ 50 h 131"/>
                <a:gd name="T112" fmla="*/ 199 w 243"/>
                <a:gd name="T113" fmla="*/ 50 h 131"/>
                <a:gd name="T114" fmla="*/ 203 w 243"/>
                <a:gd name="T115" fmla="*/ 52 h 131"/>
                <a:gd name="T116" fmla="*/ 207 w 243"/>
                <a:gd name="T117" fmla="*/ 54 h 131"/>
                <a:gd name="T118" fmla="*/ 209 w 243"/>
                <a:gd name="T119" fmla="*/ 58 h 131"/>
                <a:gd name="T120" fmla="*/ 209 w 243"/>
                <a:gd name="T121" fmla="*/ 64 h 131"/>
                <a:gd name="T122" fmla="*/ 209 w 243"/>
                <a:gd name="T123" fmla="*/ 97 h 131"/>
                <a:gd name="T124" fmla="*/ 34 w 243"/>
                <a:gd name="T125" fmla="*/ 97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3" h="131">
                  <a:moveTo>
                    <a:pt x="17" y="131"/>
                  </a:moveTo>
                  <a:lnTo>
                    <a:pt x="226" y="131"/>
                  </a:lnTo>
                  <a:lnTo>
                    <a:pt x="226" y="131"/>
                  </a:lnTo>
                  <a:lnTo>
                    <a:pt x="231" y="129"/>
                  </a:lnTo>
                  <a:lnTo>
                    <a:pt x="237" y="127"/>
                  </a:lnTo>
                  <a:lnTo>
                    <a:pt x="241" y="122"/>
                  </a:lnTo>
                  <a:lnTo>
                    <a:pt x="243" y="114"/>
                  </a:lnTo>
                  <a:lnTo>
                    <a:pt x="243" y="64"/>
                  </a:lnTo>
                  <a:lnTo>
                    <a:pt x="243" y="64"/>
                  </a:lnTo>
                  <a:lnTo>
                    <a:pt x="241" y="49"/>
                  </a:lnTo>
                  <a:lnTo>
                    <a:pt x="235" y="35"/>
                  </a:lnTo>
                  <a:lnTo>
                    <a:pt x="224" y="26"/>
                  </a:lnTo>
                  <a:lnTo>
                    <a:pt x="213" y="18"/>
                  </a:lnTo>
                  <a:lnTo>
                    <a:pt x="169" y="2"/>
                  </a:lnTo>
                  <a:lnTo>
                    <a:pt x="169" y="2"/>
                  </a:lnTo>
                  <a:lnTo>
                    <a:pt x="164" y="0"/>
                  </a:lnTo>
                  <a:lnTo>
                    <a:pt x="158" y="2"/>
                  </a:lnTo>
                  <a:lnTo>
                    <a:pt x="154" y="3"/>
                  </a:lnTo>
                  <a:lnTo>
                    <a:pt x="151" y="7"/>
                  </a:lnTo>
                  <a:lnTo>
                    <a:pt x="122" y="45"/>
                  </a:lnTo>
                  <a:lnTo>
                    <a:pt x="94" y="7"/>
                  </a:lnTo>
                  <a:lnTo>
                    <a:pt x="94" y="7"/>
                  </a:lnTo>
                  <a:lnTo>
                    <a:pt x="90" y="3"/>
                  </a:lnTo>
                  <a:lnTo>
                    <a:pt x="85" y="2"/>
                  </a:lnTo>
                  <a:lnTo>
                    <a:pt x="79" y="0"/>
                  </a:lnTo>
                  <a:lnTo>
                    <a:pt x="74" y="2"/>
                  </a:lnTo>
                  <a:lnTo>
                    <a:pt x="30" y="18"/>
                  </a:lnTo>
                  <a:lnTo>
                    <a:pt x="30" y="18"/>
                  </a:lnTo>
                  <a:lnTo>
                    <a:pt x="19" y="26"/>
                  </a:lnTo>
                  <a:lnTo>
                    <a:pt x="10" y="35"/>
                  </a:lnTo>
                  <a:lnTo>
                    <a:pt x="4" y="49"/>
                  </a:lnTo>
                  <a:lnTo>
                    <a:pt x="0" y="64"/>
                  </a:lnTo>
                  <a:lnTo>
                    <a:pt x="0" y="114"/>
                  </a:lnTo>
                  <a:lnTo>
                    <a:pt x="0" y="114"/>
                  </a:lnTo>
                  <a:lnTo>
                    <a:pt x="2" y="122"/>
                  </a:lnTo>
                  <a:lnTo>
                    <a:pt x="6" y="127"/>
                  </a:lnTo>
                  <a:lnTo>
                    <a:pt x="12" y="129"/>
                  </a:lnTo>
                  <a:lnTo>
                    <a:pt x="17" y="131"/>
                  </a:lnTo>
                  <a:lnTo>
                    <a:pt x="17" y="131"/>
                  </a:lnTo>
                  <a:close/>
                  <a:moveTo>
                    <a:pt x="34" y="97"/>
                  </a:moveTo>
                  <a:lnTo>
                    <a:pt x="34" y="64"/>
                  </a:lnTo>
                  <a:lnTo>
                    <a:pt x="34" y="64"/>
                  </a:lnTo>
                  <a:lnTo>
                    <a:pt x="36" y="58"/>
                  </a:lnTo>
                  <a:lnTo>
                    <a:pt x="38" y="54"/>
                  </a:lnTo>
                  <a:lnTo>
                    <a:pt x="40" y="52"/>
                  </a:lnTo>
                  <a:lnTo>
                    <a:pt x="43" y="50"/>
                  </a:lnTo>
                  <a:lnTo>
                    <a:pt x="74" y="37"/>
                  </a:lnTo>
                  <a:lnTo>
                    <a:pt x="107" y="82"/>
                  </a:lnTo>
                  <a:lnTo>
                    <a:pt x="107" y="82"/>
                  </a:lnTo>
                  <a:lnTo>
                    <a:pt x="115" y="88"/>
                  </a:lnTo>
                  <a:lnTo>
                    <a:pt x="122" y="90"/>
                  </a:lnTo>
                  <a:lnTo>
                    <a:pt x="122" y="90"/>
                  </a:lnTo>
                  <a:lnTo>
                    <a:pt x="130" y="88"/>
                  </a:lnTo>
                  <a:lnTo>
                    <a:pt x="136" y="82"/>
                  </a:lnTo>
                  <a:lnTo>
                    <a:pt x="169" y="37"/>
                  </a:lnTo>
                  <a:lnTo>
                    <a:pt x="199" y="50"/>
                  </a:lnTo>
                  <a:lnTo>
                    <a:pt x="199" y="50"/>
                  </a:lnTo>
                  <a:lnTo>
                    <a:pt x="203" y="52"/>
                  </a:lnTo>
                  <a:lnTo>
                    <a:pt x="207" y="54"/>
                  </a:lnTo>
                  <a:lnTo>
                    <a:pt x="209" y="58"/>
                  </a:lnTo>
                  <a:lnTo>
                    <a:pt x="209" y="64"/>
                  </a:lnTo>
                  <a:lnTo>
                    <a:pt x="209" y="97"/>
                  </a:lnTo>
                  <a:lnTo>
                    <a:pt x="34" y="97"/>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36" name="Freeform 204">
              <a:extLst>
                <a:ext uri="{FF2B5EF4-FFF2-40B4-BE49-F238E27FC236}">
                  <a16:creationId xmlns:a16="http://schemas.microsoft.com/office/drawing/2014/main" id="{5DB8288D-1B57-9645-956A-C3041629D6A2}"/>
                </a:ext>
              </a:extLst>
            </p:cNvPr>
            <p:cNvSpPr>
              <a:spLocks/>
            </p:cNvSpPr>
            <p:nvPr/>
          </p:nvSpPr>
          <p:spPr bwMode="auto">
            <a:xfrm>
              <a:off x="3538537" y="10455276"/>
              <a:ext cx="369888" cy="425450"/>
            </a:xfrm>
            <a:custGeom>
              <a:avLst/>
              <a:gdLst>
                <a:gd name="T0" fmla="*/ 2 w 233"/>
                <a:gd name="T1" fmla="*/ 7 h 268"/>
                <a:gd name="T2" fmla="*/ 2 w 233"/>
                <a:gd name="T3" fmla="*/ 7 h 268"/>
                <a:gd name="T4" fmla="*/ 0 w 233"/>
                <a:gd name="T5" fmla="*/ 13 h 268"/>
                <a:gd name="T6" fmla="*/ 0 w 233"/>
                <a:gd name="T7" fmla="*/ 20 h 268"/>
                <a:gd name="T8" fmla="*/ 0 w 233"/>
                <a:gd name="T9" fmla="*/ 20 h 268"/>
                <a:gd name="T10" fmla="*/ 2 w 233"/>
                <a:gd name="T11" fmla="*/ 26 h 268"/>
                <a:gd name="T12" fmla="*/ 6 w 233"/>
                <a:gd name="T13" fmla="*/ 30 h 268"/>
                <a:gd name="T14" fmla="*/ 130 w 233"/>
                <a:gd name="T15" fmla="*/ 110 h 268"/>
                <a:gd name="T16" fmla="*/ 130 w 233"/>
                <a:gd name="T17" fmla="*/ 110 h 268"/>
                <a:gd name="T18" fmla="*/ 145 w 233"/>
                <a:gd name="T19" fmla="*/ 122 h 268"/>
                <a:gd name="T20" fmla="*/ 158 w 233"/>
                <a:gd name="T21" fmla="*/ 135 h 268"/>
                <a:gd name="T22" fmla="*/ 171 w 233"/>
                <a:gd name="T23" fmla="*/ 150 h 268"/>
                <a:gd name="T24" fmla="*/ 181 w 233"/>
                <a:gd name="T25" fmla="*/ 167 h 268"/>
                <a:gd name="T26" fmla="*/ 190 w 233"/>
                <a:gd name="T27" fmla="*/ 184 h 268"/>
                <a:gd name="T28" fmla="*/ 196 w 233"/>
                <a:gd name="T29" fmla="*/ 202 h 268"/>
                <a:gd name="T30" fmla="*/ 200 w 233"/>
                <a:gd name="T31" fmla="*/ 221 h 268"/>
                <a:gd name="T32" fmla="*/ 200 w 233"/>
                <a:gd name="T33" fmla="*/ 242 h 268"/>
                <a:gd name="T34" fmla="*/ 200 w 233"/>
                <a:gd name="T35" fmla="*/ 251 h 268"/>
                <a:gd name="T36" fmla="*/ 200 w 233"/>
                <a:gd name="T37" fmla="*/ 251 h 268"/>
                <a:gd name="T38" fmla="*/ 201 w 233"/>
                <a:gd name="T39" fmla="*/ 259 h 268"/>
                <a:gd name="T40" fmla="*/ 205 w 233"/>
                <a:gd name="T41" fmla="*/ 263 h 268"/>
                <a:gd name="T42" fmla="*/ 211 w 233"/>
                <a:gd name="T43" fmla="*/ 266 h 268"/>
                <a:gd name="T44" fmla="*/ 216 w 233"/>
                <a:gd name="T45" fmla="*/ 268 h 268"/>
                <a:gd name="T46" fmla="*/ 216 w 233"/>
                <a:gd name="T47" fmla="*/ 268 h 268"/>
                <a:gd name="T48" fmla="*/ 224 w 233"/>
                <a:gd name="T49" fmla="*/ 266 h 268"/>
                <a:gd name="T50" fmla="*/ 228 w 233"/>
                <a:gd name="T51" fmla="*/ 263 h 268"/>
                <a:gd name="T52" fmla="*/ 231 w 233"/>
                <a:gd name="T53" fmla="*/ 259 h 268"/>
                <a:gd name="T54" fmla="*/ 233 w 233"/>
                <a:gd name="T55" fmla="*/ 251 h 268"/>
                <a:gd name="T56" fmla="*/ 233 w 233"/>
                <a:gd name="T57" fmla="*/ 242 h 268"/>
                <a:gd name="T58" fmla="*/ 233 w 233"/>
                <a:gd name="T59" fmla="*/ 242 h 268"/>
                <a:gd name="T60" fmla="*/ 231 w 233"/>
                <a:gd name="T61" fmla="*/ 217 h 268"/>
                <a:gd name="T62" fmla="*/ 228 w 233"/>
                <a:gd name="T63" fmla="*/ 193 h 268"/>
                <a:gd name="T64" fmla="*/ 220 w 233"/>
                <a:gd name="T65" fmla="*/ 172 h 268"/>
                <a:gd name="T66" fmla="*/ 211 w 233"/>
                <a:gd name="T67" fmla="*/ 150 h 268"/>
                <a:gd name="T68" fmla="*/ 198 w 233"/>
                <a:gd name="T69" fmla="*/ 131 h 268"/>
                <a:gd name="T70" fmla="*/ 185 w 233"/>
                <a:gd name="T71" fmla="*/ 112 h 268"/>
                <a:gd name="T72" fmla="*/ 166 w 233"/>
                <a:gd name="T73" fmla="*/ 95 h 268"/>
                <a:gd name="T74" fmla="*/ 147 w 233"/>
                <a:gd name="T75" fmla="*/ 82 h 268"/>
                <a:gd name="T76" fmla="*/ 25 w 233"/>
                <a:gd name="T77" fmla="*/ 1 h 268"/>
                <a:gd name="T78" fmla="*/ 25 w 233"/>
                <a:gd name="T79" fmla="*/ 1 h 268"/>
                <a:gd name="T80" fmla="*/ 19 w 233"/>
                <a:gd name="T81" fmla="*/ 0 h 268"/>
                <a:gd name="T82" fmla="*/ 12 w 233"/>
                <a:gd name="T83" fmla="*/ 0 h 268"/>
                <a:gd name="T84" fmla="*/ 6 w 233"/>
                <a:gd name="T85" fmla="*/ 1 h 268"/>
                <a:gd name="T86" fmla="*/ 2 w 233"/>
                <a:gd name="T87" fmla="*/ 7 h 268"/>
                <a:gd name="T88" fmla="*/ 2 w 233"/>
                <a:gd name="T89" fmla="*/ 7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33" h="268">
                  <a:moveTo>
                    <a:pt x="2" y="7"/>
                  </a:moveTo>
                  <a:lnTo>
                    <a:pt x="2" y="7"/>
                  </a:lnTo>
                  <a:lnTo>
                    <a:pt x="0" y="13"/>
                  </a:lnTo>
                  <a:lnTo>
                    <a:pt x="0" y="20"/>
                  </a:lnTo>
                  <a:lnTo>
                    <a:pt x="0" y="20"/>
                  </a:lnTo>
                  <a:lnTo>
                    <a:pt x="2" y="26"/>
                  </a:lnTo>
                  <a:lnTo>
                    <a:pt x="6" y="30"/>
                  </a:lnTo>
                  <a:lnTo>
                    <a:pt x="130" y="110"/>
                  </a:lnTo>
                  <a:lnTo>
                    <a:pt x="130" y="110"/>
                  </a:lnTo>
                  <a:lnTo>
                    <a:pt x="145" y="122"/>
                  </a:lnTo>
                  <a:lnTo>
                    <a:pt x="158" y="135"/>
                  </a:lnTo>
                  <a:lnTo>
                    <a:pt x="171" y="150"/>
                  </a:lnTo>
                  <a:lnTo>
                    <a:pt x="181" y="167"/>
                  </a:lnTo>
                  <a:lnTo>
                    <a:pt x="190" y="184"/>
                  </a:lnTo>
                  <a:lnTo>
                    <a:pt x="196" y="202"/>
                  </a:lnTo>
                  <a:lnTo>
                    <a:pt x="200" y="221"/>
                  </a:lnTo>
                  <a:lnTo>
                    <a:pt x="200" y="242"/>
                  </a:lnTo>
                  <a:lnTo>
                    <a:pt x="200" y="251"/>
                  </a:lnTo>
                  <a:lnTo>
                    <a:pt x="200" y="251"/>
                  </a:lnTo>
                  <a:lnTo>
                    <a:pt x="201" y="259"/>
                  </a:lnTo>
                  <a:lnTo>
                    <a:pt x="205" y="263"/>
                  </a:lnTo>
                  <a:lnTo>
                    <a:pt x="211" y="266"/>
                  </a:lnTo>
                  <a:lnTo>
                    <a:pt x="216" y="268"/>
                  </a:lnTo>
                  <a:lnTo>
                    <a:pt x="216" y="268"/>
                  </a:lnTo>
                  <a:lnTo>
                    <a:pt x="224" y="266"/>
                  </a:lnTo>
                  <a:lnTo>
                    <a:pt x="228" y="263"/>
                  </a:lnTo>
                  <a:lnTo>
                    <a:pt x="231" y="259"/>
                  </a:lnTo>
                  <a:lnTo>
                    <a:pt x="233" y="251"/>
                  </a:lnTo>
                  <a:lnTo>
                    <a:pt x="233" y="242"/>
                  </a:lnTo>
                  <a:lnTo>
                    <a:pt x="233" y="242"/>
                  </a:lnTo>
                  <a:lnTo>
                    <a:pt x="231" y="217"/>
                  </a:lnTo>
                  <a:lnTo>
                    <a:pt x="228" y="193"/>
                  </a:lnTo>
                  <a:lnTo>
                    <a:pt x="220" y="172"/>
                  </a:lnTo>
                  <a:lnTo>
                    <a:pt x="211" y="150"/>
                  </a:lnTo>
                  <a:lnTo>
                    <a:pt x="198" y="131"/>
                  </a:lnTo>
                  <a:lnTo>
                    <a:pt x="185" y="112"/>
                  </a:lnTo>
                  <a:lnTo>
                    <a:pt x="166" y="95"/>
                  </a:lnTo>
                  <a:lnTo>
                    <a:pt x="147" y="82"/>
                  </a:lnTo>
                  <a:lnTo>
                    <a:pt x="25" y="1"/>
                  </a:lnTo>
                  <a:lnTo>
                    <a:pt x="25" y="1"/>
                  </a:lnTo>
                  <a:lnTo>
                    <a:pt x="19" y="0"/>
                  </a:lnTo>
                  <a:lnTo>
                    <a:pt x="12" y="0"/>
                  </a:lnTo>
                  <a:lnTo>
                    <a:pt x="6" y="1"/>
                  </a:lnTo>
                  <a:lnTo>
                    <a:pt x="2" y="7"/>
                  </a:lnTo>
                  <a:lnTo>
                    <a:pt x="2" y="7"/>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37" name="Freeform 205">
              <a:extLst>
                <a:ext uri="{FF2B5EF4-FFF2-40B4-BE49-F238E27FC236}">
                  <a16:creationId xmlns:a16="http://schemas.microsoft.com/office/drawing/2014/main" id="{6769AF09-67A1-A846-9BB4-DEBABB5D287A}"/>
                </a:ext>
              </a:extLst>
            </p:cNvPr>
            <p:cNvSpPr>
              <a:spLocks/>
            </p:cNvSpPr>
            <p:nvPr/>
          </p:nvSpPr>
          <p:spPr bwMode="auto">
            <a:xfrm>
              <a:off x="3538537" y="10585451"/>
              <a:ext cx="260350" cy="295275"/>
            </a:xfrm>
            <a:custGeom>
              <a:avLst/>
              <a:gdLst>
                <a:gd name="T0" fmla="*/ 130 w 164"/>
                <a:gd name="T1" fmla="*/ 160 h 186"/>
                <a:gd name="T2" fmla="*/ 130 w 164"/>
                <a:gd name="T3" fmla="*/ 169 h 186"/>
                <a:gd name="T4" fmla="*/ 130 w 164"/>
                <a:gd name="T5" fmla="*/ 169 h 186"/>
                <a:gd name="T6" fmla="*/ 132 w 164"/>
                <a:gd name="T7" fmla="*/ 177 h 186"/>
                <a:gd name="T8" fmla="*/ 136 w 164"/>
                <a:gd name="T9" fmla="*/ 181 h 186"/>
                <a:gd name="T10" fmla="*/ 141 w 164"/>
                <a:gd name="T11" fmla="*/ 184 h 186"/>
                <a:gd name="T12" fmla="*/ 147 w 164"/>
                <a:gd name="T13" fmla="*/ 186 h 186"/>
                <a:gd name="T14" fmla="*/ 147 w 164"/>
                <a:gd name="T15" fmla="*/ 186 h 186"/>
                <a:gd name="T16" fmla="*/ 154 w 164"/>
                <a:gd name="T17" fmla="*/ 184 h 186"/>
                <a:gd name="T18" fmla="*/ 160 w 164"/>
                <a:gd name="T19" fmla="*/ 181 h 186"/>
                <a:gd name="T20" fmla="*/ 164 w 164"/>
                <a:gd name="T21" fmla="*/ 177 h 186"/>
                <a:gd name="T22" fmla="*/ 164 w 164"/>
                <a:gd name="T23" fmla="*/ 169 h 186"/>
                <a:gd name="T24" fmla="*/ 164 w 164"/>
                <a:gd name="T25" fmla="*/ 160 h 186"/>
                <a:gd name="T26" fmla="*/ 164 w 164"/>
                <a:gd name="T27" fmla="*/ 160 h 186"/>
                <a:gd name="T28" fmla="*/ 164 w 164"/>
                <a:gd name="T29" fmla="*/ 143 h 186"/>
                <a:gd name="T30" fmla="*/ 160 w 164"/>
                <a:gd name="T31" fmla="*/ 130 h 186"/>
                <a:gd name="T32" fmla="*/ 156 w 164"/>
                <a:gd name="T33" fmla="*/ 115 h 186"/>
                <a:gd name="T34" fmla="*/ 149 w 164"/>
                <a:gd name="T35" fmla="*/ 102 h 186"/>
                <a:gd name="T36" fmla="*/ 141 w 164"/>
                <a:gd name="T37" fmla="*/ 89 h 186"/>
                <a:gd name="T38" fmla="*/ 132 w 164"/>
                <a:gd name="T39" fmla="*/ 77 h 186"/>
                <a:gd name="T40" fmla="*/ 123 w 164"/>
                <a:gd name="T41" fmla="*/ 68 h 186"/>
                <a:gd name="T42" fmla="*/ 109 w 164"/>
                <a:gd name="T43" fmla="*/ 58 h 186"/>
                <a:gd name="T44" fmla="*/ 25 w 164"/>
                <a:gd name="T45" fmla="*/ 2 h 186"/>
                <a:gd name="T46" fmla="*/ 25 w 164"/>
                <a:gd name="T47" fmla="*/ 2 h 186"/>
                <a:gd name="T48" fmla="*/ 19 w 164"/>
                <a:gd name="T49" fmla="*/ 0 h 186"/>
                <a:gd name="T50" fmla="*/ 12 w 164"/>
                <a:gd name="T51" fmla="*/ 0 h 186"/>
                <a:gd name="T52" fmla="*/ 6 w 164"/>
                <a:gd name="T53" fmla="*/ 2 h 186"/>
                <a:gd name="T54" fmla="*/ 2 w 164"/>
                <a:gd name="T55" fmla="*/ 8 h 186"/>
                <a:gd name="T56" fmla="*/ 2 w 164"/>
                <a:gd name="T57" fmla="*/ 8 h 186"/>
                <a:gd name="T58" fmla="*/ 0 w 164"/>
                <a:gd name="T59" fmla="*/ 13 h 186"/>
                <a:gd name="T60" fmla="*/ 0 w 164"/>
                <a:gd name="T61" fmla="*/ 21 h 186"/>
                <a:gd name="T62" fmla="*/ 0 w 164"/>
                <a:gd name="T63" fmla="*/ 21 h 186"/>
                <a:gd name="T64" fmla="*/ 2 w 164"/>
                <a:gd name="T65" fmla="*/ 27 h 186"/>
                <a:gd name="T66" fmla="*/ 6 w 164"/>
                <a:gd name="T67" fmla="*/ 30 h 186"/>
                <a:gd name="T68" fmla="*/ 91 w 164"/>
                <a:gd name="T69" fmla="*/ 87 h 186"/>
                <a:gd name="T70" fmla="*/ 91 w 164"/>
                <a:gd name="T71" fmla="*/ 87 h 186"/>
                <a:gd name="T72" fmla="*/ 100 w 164"/>
                <a:gd name="T73" fmla="*/ 92 h 186"/>
                <a:gd name="T74" fmla="*/ 108 w 164"/>
                <a:gd name="T75" fmla="*/ 100 h 186"/>
                <a:gd name="T76" fmla="*/ 115 w 164"/>
                <a:gd name="T77" fmla="*/ 109 h 186"/>
                <a:gd name="T78" fmla="*/ 121 w 164"/>
                <a:gd name="T79" fmla="*/ 117 h 186"/>
                <a:gd name="T80" fmla="*/ 124 w 164"/>
                <a:gd name="T81" fmla="*/ 128 h 186"/>
                <a:gd name="T82" fmla="*/ 128 w 164"/>
                <a:gd name="T83" fmla="*/ 137 h 186"/>
                <a:gd name="T84" fmla="*/ 130 w 164"/>
                <a:gd name="T85" fmla="*/ 149 h 186"/>
                <a:gd name="T86" fmla="*/ 130 w 164"/>
                <a:gd name="T87" fmla="*/ 160 h 186"/>
                <a:gd name="T88" fmla="*/ 130 w 164"/>
                <a:gd name="T89" fmla="*/ 16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4" h="186">
                  <a:moveTo>
                    <a:pt x="130" y="160"/>
                  </a:moveTo>
                  <a:lnTo>
                    <a:pt x="130" y="169"/>
                  </a:lnTo>
                  <a:lnTo>
                    <a:pt x="130" y="169"/>
                  </a:lnTo>
                  <a:lnTo>
                    <a:pt x="132" y="177"/>
                  </a:lnTo>
                  <a:lnTo>
                    <a:pt x="136" y="181"/>
                  </a:lnTo>
                  <a:lnTo>
                    <a:pt x="141" y="184"/>
                  </a:lnTo>
                  <a:lnTo>
                    <a:pt x="147" y="186"/>
                  </a:lnTo>
                  <a:lnTo>
                    <a:pt x="147" y="186"/>
                  </a:lnTo>
                  <a:lnTo>
                    <a:pt x="154" y="184"/>
                  </a:lnTo>
                  <a:lnTo>
                    <a:pt x="160" y="181"/>
                  </a:lnTo>
                  <a:lnTo>
                    <a:pt x="164" y="177"/>
                  </a:lnTo>
                  <a:lnTo>
                    <a:pt x="164" y="169"/>
                  </a:lnTo>
                  <a:lnTo>
                    <a:pt x="164" y="160"/>
                  </a:lnTo>
                  <a:lnTo>
                    <a:pt x="164" y="160"/>
                  </a:lnTo>
                  <a:lnTo>
                    <a:pt x="164" y="143"/>
                  </a:lnTo>
                  <a:lnTo>
                    <a:pt x="160" y="130"/>
                  </a:lnTo>
                  <a:lnTo>
                    <a:pt x="156" y="115"/>
                  </a:lnTo>
                  <a:lnTo>
                    <a:pt x="149" y="102"/>
                  </a:lnTo>
                  <a:lnTo>
                    <a:pt x="141" y="89"/>
                  </a:lnTo>
                  <a:lnTo>
                    <a:pt x="132" y="77"/>
                  </a:lnTo>
                  <a:lnTo>
                    <a:pt x="123" y="68"/>
                  </a:lnTo>
                  <a:lnTo>
                    <a:pt x="109" y="58"/>
                  </a:lnTo>
                  <a:lnTo>
                    <a:pt x="25" y="2"/>
                  </a:lnTo>
                  <a:lnTo>
                    <a:pt x="25" y="2"/>
                  </a:lnTo>
                  <a:lnTo>
                    <a:pt x="19" y="0"/>
                  </a:lnTo>
                  <a:lnTo>
                    <a:pt x="12" y="0"/>
                  </a:lnTo>
                  <a:lnTo>
                    <a:pt x="6" y="2"/>
                  </a:lnTo>
                  <a:lnTo>
                    <a:pt x="2" y="8"/>
                  </a:lnTo>
                  <a:lnTo>
                    <a:pt x="2" y="8"/>
                  </a:lnTo>
                  <a:lnTo>
                    <a:pt x="0" y="13"/>
                  </a:lnTo>
                  <a:lnTo>
                    <a:pt x="0" y="21"/>
                  </a:lnTo>
                  <a:lnTo>
                    <a:pt x="0" y="21"/>
                  </a:lnTo>
                  <a:lnTo>
                    <a:pt x="2" y="27"/>
                  </a:lnTo>
                  <a:lnTo>
                    <a:pt x="6" y="30"/>
                  </a:lnTo>
                  <a:lnTo>
                    <a:pt x="91" y="87"/>
                  </a:lnTo>
                  <a:lnTo>
                    <a:pt x="91" y="87"/>
                  </a:lnTo>
                  <a:lnTo>
                    <a:pt x="100" y="92"/>
                  </a:lnTo>
                  <a:lnTo>
                    <a:pt x="108" y="100"/>
                  </a:lnTo>
                  <a:lnTo>
                    <a:pt x="115" y="109"/>
                  </a:lnTo>
                  <a:lnTo>
                    <a:pt x="121" y="117"/>
                  </a:lnTo>
                  <a:lnTo>
                    <a:pt x="124" y="128"/>
                  </a:lnTo>
                  <a:lnTo>
                    <a:pt x="128" y="137"/>
                  </a:lnTo>
                  <a:lnTo>
                    <a:pt x="130" y="149"/>
                  </a:lnTo>
                  <a:lnTo>
                    <a:pt x="130" y="160"/>
                  </a:lnTo>
                  <a:lnTo>
                    <a:pt x="130" y="160"/>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38" name="Freeform 206">
              <a:extLst>
                <a:ext uri="{FF2B5EF4-FFF2-40B4-BE49-F238E27FC236}">
                  <a16:creationId xmlns:a16="http://schemas.microsoft.com/office/drawing/2014/main" id="{2F4B6CD2-3A1F-1B46-9958-A6110074D309}"/>
                </a:ext>
              </a:extLst>
            </p:cNvPr>
            <p:cNvSpPr>
              <a:spLocks/>
            </p:cNvSpPr>
            <p:nvPr/>
          </p:nvSpPr>
          <p:spPr bwMode="auto">
            <a:xfrm>
              <a:off x="3086100" y="10585451"/>
              <a:ext cx="261938" cy="295275"/>
            </a:xfrm>
            <a:custGeom>
              <a:avLst/>
              <a:gdLst>
                <a:gd name="T0" fmla="*/ 139 w 165"/>
                <a:gd name="T1" fmla="*/ 2 h 186"/>
                <a:gd name="T2" fmla="*/ 54 w 165"/>
                <a:gd name="T3" fmla="*/ 58 h 186"/>
                <a:gd name="T4" fmla="*/ 54 w 165"/>
                <a:gd name="T5" fmla="*/ 58 h 186"/>
                <a:gd name="T6" fmla="*/ 43 w 165"/>
                <a:gd name="T7" fmla="*/ 68 h 186"/>
                <a:gd name="T8" fmla="*/ 32 w 165"/>
                <a:gd name="T9" fmla="*/ 77 h 186"/>
                <a:gd name="T10" fmla="*/ 23 w 165"/>
                <a:gd name="T11" fmla="*/ 89 h 186"/>
                <a:gd name="T12" fmla="*/ 15 w 165"/>
                <a:gd name="T13" fmla="*/ 102 h 186"/>
                <a:gd name="T14" fmla="*/ 7 w 165"/>
                <a:gd name="T15" fmla="*/ 115 h 186"/>
                <a:gd name="T16" fmla="*/ 4 w 165"/>
                <a:gd name="T17" fmla="*/ 130 h 186"/>
                <a:gd name="T18" fmla="*/ 2 w 165"/>
                <a:gd name="T19" fmla="*/ 143 h 186"/>
                <a:gd name="T20" fmla="*/ 0 w 165"/>
                <a:gd name="T21" fmla="*/ 160 h 186"/>
                <a:gd name="T22" fmla="*/ 0 w 165"/>
                <a:gd name="T23" fmla="*/ 169 h 186"/>
                <a:gd name="T24" fmla="*/ 0 w 165"/>
                <a:gd name="T25" fmla="*/ 169 h 186"/>
                <a:gd name="T26" fmla="*/ 2 w 165"/>
                <a:gd name="T27" fmla="*/ 177 h 186"/>
                <a:gd name="T28" fmla="*/ 6 w 165"/>
                <a:gd name="T29" fmla="*/ 181 h 186"/>
                <a:gd name="T30" fmla="*/ 11 w 165"/>
                <a:gd name="T31" fmla="*/ 184 h 186"/>
                <a:gd name="T32" fmla="*/ 17 w 165"/>
                <a:gd name="T33" fmla="*/ 186 h 186"/>
                <a:gd name="T34" fmla="*/ 17 w 165"/>
                <a:gd name="T35" fmla="*/ 186 h 186"/>
                <a:gd name="T36" fmla="*/ 23 w 165"/>
                <a:gd name="T37" fmla="*/ 184 h 186"/>
                <a:gd name="T38" fmla="*/ 28 w 165"/>
                <a:gd name="T39" fmla="*/ 181 h 186"/>
                <a:gd name="T40" fmla="*/ 32 w 165"/>
                <a:gd name="T41" fmla="*/ 177 h 186"/>
                <a:gd name="T42" fmla="*/ 34 w 165"/>
                <a:gd name="T43" fmla="*/ 169 h 186"/>
                <a:gd name="T44" fmla="*/ 34 w 165"/>
                <a:gd name="T45" fmla="*/ 160 h 186"/>
                <a:gd name="T46" fmla="*/ 34 w 165"/>
                <a:gd name="T47" fmla="*/ 160 h 186"/>
                <a:gd name="T48" fmla="*/ 34 w 165"/>
                <a:gd name="T49" fmla="*/ 149 h 186"/>
                <a:gd name="T50" fmla="*/ 36 w 165"/>
                <a:gd name="T51" fmla="*/ 137 h 186"/>
                <a:gd name="T52" fmla="*/ 39 w 165"/>
                <a:gd name="T53" fmla="*/ 128 h 186"/>
                <a:gd name="T54" fmla="*/ 43 w 165"/>
                <a:gd name="T55" fmla="*/ 117 h 186"/>
                <a:gd name="T56" fmla="*/ 49 w 165"/>
                <a:gd name="T57" fmla="*/ 109 h 186"/>
                <a:gd name="T58" fmla="*/ 56 w 165"/>
                <a:gd name="T59" fmla="*/ 100 h 186"/>
                <a:gd name="T60" fmla="*/ 64 w 165"/>
                <a:gd name="T61" fmla="*/ 92 h 186"/>
                <a:gd name="T62" fmla="*/ 73 w 165"/>
                <a:gd name="T63" fmla="*/ 87 h 186"/>
                <a:gd name="T64" fmla="*/ 158 w 165"/>
                <a:gd name="T65" fmla="*/ 30 h 186"/>
                <a:gd name="T66" fmla="*/ 158 w 165"/>
                <a:gd name="T67" fmla="*/ 30 h 186"/>
                <a:gd name="T68" fmla="*/ 162 w 165"/>
                <a:gd name="T69" fmla="*/ 27 h 186"/>
                <a:gd name="T70" fmla="*/ 165 w 165"/>
                <a:gd name="T71" fmla="*/ 21 h 186"/>
                <a:gd name="T72" fmla="*/ 165 w 165"/>
                <a:gd name="T73" fmla="*/ 13 h 186"/>
                <a:gd name="T74" fmla="*/ 163 w 165"/>
                <a:gd name="T75" fmla="*/ 8 h 186"/>
                <a:gd name="T76" fmla="*/ 163 w 165"/>
                <a:gd name="T77" fmla="*/ 8 h 186"/>
                <a:gd name="T78" fmla="*/ 158 w 165"/>
                <a:gd name="T79" fmla="*/ 2 h 186"/>
                <a:gd name="T80" fmla="*/ 152 w 165"/>
                <a:gd name="T81" fmla="*/ 0 h 186"/>
                <a:gd name="T82" fmla="*/ 145 w 165"/>
                <a:gd name="T83" fmla="*/ 0 h 186"/>
                <a:gd name="T84" fmla="*/ 139 w 165"/>
                <a:gd name="T85" fmla="*/ 2 h 186"/>
                <a:gd name="T86" fmla="*/ 139 w 165"/>
                <a:gd name="T87" fmla="*/ 2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5" h="186">
                  <a:moveTo>
                    <a:pt x="139" y="2"/>
                  </a:moveTo>
                  <a:lnTo>
                    <a:pt x="54" y="58"/>
                  </a:lnTo>
                  <a:lnTo>
                    <a:pt x="54" y="58"/>
                  </a:lnTo>
                  <a:lnTo>
                    <a:pt x="43" y="68"/>
                  </a:lnTo>
                  <a:lnTo>
                    <a:pt x="32" y="77"/>
                  </a:lnTo>
                  <a:lnTo>
                    <a:pt x="23" y="89"/>
                  </a:lnTo>
                  <a:lnTo>
                    <a:pt x="15" y="102"/>
                  </a:lnTo>
                  <a:lnTo>
                    <a:pt x="7" y="115"/>
                  </a:lnTo>
                  <a:lnTo>
                    <a:pt x="4" y="130"/>
                  </a:lnTo>
                  <a:lnTo>
                    <a:pt x="2" y="143"/>
                  </a:lnTo>
                  <a:lnTo>
                    <a:pt x="0" y="160"/>
                  </a:lnTo>
                  <a:lnTo>
                    <a:pt x="0" y="169"/>
                  </a:lnTo>
                  <a:lnTo>
                    <a:pt x="0" y="169"/>
                  </a:lnTo>
                  <a:lnTo>
                    <a:pt x="2" y="177"/>
                  </a:lnTo>
                  <a:lnTo>
                    <a:pt x="6" y="181"/>
                  </a:lnTo>
                  <a:lnTo>
                    <a:pt x="11" y="184"/>
                  </a:lnTo>
                  <a:lnTo>
                    <a:pt x="17" y="186"/>
                  </a:lnTo>
                  <a:lnTo>
                    <a:pt x="17" y="186"/>
                  </a:lnTo>
                  <a:lnTo>
                    <a:pt x="23" y="184"/>
                  </a:lnTo>
                  <a:lnTo>
                    <a:pt x="28" y="181"/>
                  </a:lnTo>
                  <a:lnTo>
                    <a:pt x="32" y="177"/>
                  </a:lnTo>
                  <a:lnTo>
                    <a:pt x="34" y="169"/>
                  </a:lnTo>
                  <a:lnTo>
                    <a:pt x="34" y="160"/>
                  </a:lnTo>
                  <a:lnTo>
                    <a:pt x="34" y="160"/>
                  </a:lnTo>
                  <a:lnTo>
                    <a:pt x="34" y="149"/>
                  </a:lnTo>
                  <a:lnTo>
                    <a:pt x="36" y="137"/>
                  </a:lnTo>
                  <a:lnTo>
                    <a:pt x="39" y="128"/>
                  </a:lnTo>
                  <a:lnTo>
                    <a:pt x="43" y="117"/>
                  </a:lnTo>
                  <a:lnTo>
                    <a:pt x="49" y="109"/>
                  </a:lnTo>
                  <a:lnTo>
                    <a:pt x="56" y="100"/>
                  </a:lnTo>
                  <a:lnTo>
                    <a:pt x="64" y="92"/>
                  </a:lnTo>
                  <a:lnTo>
                    <a:pt x="73" y="87"/>
                  </a:lnTo>
                  <a:lnTo>
                    <a:pt x="158" y="30"/>
                  </a:lnTo>
                  <a:lnTo>
                    <a:pt x="158" y="30"/>
                  </a:lnTo>
                  <a:lnTo>
                    <a:pt x="162" y="27"/>
                  </a:lnTo>
                  <a:lnTo>
                    <a:pt x="165" y="21"/>
                  </a:lnTo>
                  <a:lnTo>
                    <a:pt x="165" y="13"/>
                  </a:lnTo>
                  <a:lnTo>
                    <a:pt x="163" y="8"/>
                  </a:lnTo>
                  <a:lnTo>
                    <a:pt x="163" y="8"/>
                  </a:lnTo>
                  <a:lnTo>
                    <a:pt x="158" y="2"/>
                  </a:lnTo>
                  <a:lnTo>
                    <a:pt x="152" y="0"/>
                  </a:lnTo>
                  <a:lnTo>
                    <a:pt x="145" y="0"/>
                  </a:lnTo>
                  <a:lnTo>
                    <a:pt x="139" y="2"/>
                  </a:lnTo>
                  <a:lnTo>
                    <a:pt x="139" y="2"/>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39" name="Freeform 207">
              <a:extLst>
                <a:ext uri="{FF2B5EF4-FFF2-40B4-BE49-F238E27FC236}">
                  <a16:creationId xmlns:a16="http://schemas.microsoft.com/office/drawing/2014/main" id="{B1FA9337-F5EA-5E41-AACC-7B0211CAF6BB}"/>
                </a:ext>
              </a:extLst>
            </p:cNvPr>
            <p:cNvSpPr>
              <a:spLocks/>
            </p:cNvSpPr>
            <p:nvPr/>
          </p:nvSpPr>
          <p:spPr bwMode="auto">
            <a:xfrm>
              <a:off x="2974975" y="10455276"/>
              <a:ext cx="373063" cy="425450"/>
            </a:xfrm>
            <a:custGeom>
              <a:avLst/>
              <a:gdLst>
                <a:gd name="T0" fmla="*/ 17 w 235"/>
                <a:gd name="T1" fmla="*/ 268 h 268"/>
                <a:gd name="T2" fmla="*/ 17 w 235"/>
                <a:gd name="T3" fmla="*/ 268 h 268"/>
                <a:gd name="T4" fmla="*/ 25 w 235"/>
                <a:gd name="T5" fmla="*/ 266 h 268"/>
                <a:gd name="T6" fmla="*/ 29 w 235"/>
                <a:gd name="T7" fmla="*/ 263 h 268"/>
                <a:gd name="T8" fmla="*/ 32 w 235"/>
                <a:gd name="T9" fmla="*/ 259 h 268"/>
                <a:gd name="T10" fmla="*/ 34 w 235"/>
                <a:gd name="T11" fmla="*/ 251 h 268"/>
                <a:gd name="T12" fmla="*/ 34 w 235"/>
                <a:gd name="T13" fmla="*/ 242 h 268"/>
                <a:gd name="T14" fmla="*/ 34 w 235"/>
                <a:gd name="T15" fmla="*/ 242 h 268"/>
                <a:gd name="T16" fmla="*/ 36 w 235"/>
                <a:gd name="T17" fmla="*/ 221 h 268"/>
                <a:gd name="T18" fmla="*/ 40 w 235"/>
                <a:gd name="T19" fmla="*/ 202 h 268"/>
                <a:gd name="T20" fmla="*/ 46 w 235"/>
                <a:gd name="T21" fmla="*/ 184 h 268"/>
                <a:gd name="T22" fmla="*/ 53 w 235"/>
                <a:gd name="T23" fmla="*/ 167 h 268"/>
                <a:gd name="T24" fmla="*/ 62 w 235"/>
                <a:gd name="T25" fmla="*/ 150 h 268"/>
                <a:gd name="T26" fmla="*/ 76 w 235"/>
                <a:gd name="T27" fmla="*/ 135 h 268"/>
                <a:gd name="T28" fmla="*/ 89 w 235"/>
                <a:gd name="T29" fmla="*/ 122 h 268"/>
                <a:gd name="T30" fmla="*/ 106 w 235"/>
                <a:gd name="T31" fmla="*/ 110 h 268"/>
                <a:gd name="T32" fmla="*/ 228 w 235"/>
                <a:gd name="T33" fmla="*/ 30 h 268"/>
                <a:gd name="T34" fmla="*/ 228 w 235"/>
                <a:gd name="T35" fmla="*/ 30 h 268"/>
                <a:gd name="T36" fmla="*/ 232 w 235"/>
                <a:gd name="T37" fmla="*/ 26 h 268"/>
                <a:gd name="T38" fmla="*/ 235 w 235"/>
                <a:gd name="T39" fmla="*/ 20 h 268"/>
                <a:gd name="T40" fmla="*/ 235 w 235"/>
                <a:gd name="T41" fmla="*/ 13 h 268"/>
                <a:gd name="T42" fmla="*/ 233 w 235"/>
                <a:gd name="T43" fmla="*/ 7 h 268"/>
                <a:gd name="T44" fmla="*/ 233 w 235"/>
                <a:gd name="T45" fmla="*/ 7 h 268"/>
                <a:gd name="T46" fmla="*/ 228 w 235"/>
                <a:gd name="T47" fmla="*/ 1 h 268"/>
                <a:gd name="T48" fmla="*/ 222 w 235"/>
                <a:gd name="T49" fmla="*/ 0 h 268"/>
                <a:gd name="T50" fmla="*/ 215 w 235"/>
                <a:gd name="T51" fmla="*/ 0 h 268"/>
                <a:gd name="T52" fmla="*/ 209 w 235"/>
                <a:gd name="T53" fmla="*/ 1 h 268"/>
                <a:gd name="T54" fmla="*/ 87 w 235"/>
                <a:gd name="T55" fmla="*/ 82 h 268"/>
                <a:gd name="T56" fmla="*/ 87 w 235"/>
                <a:gd name="T57" fmla="*/ 82 h 268"/>
                <a:gd name="T58" fmla="*/ 68 w 235"/>
                <a:gd name="T59" fmla="*/ 95 h 268"/>
                <a:gd name="T60" fmla="*/ 51 w 235"/>
                <a:gd name="T61" fmla="*/ 112 h 268"/>
                <a:gd name="T62" fmla="*/ 36 w 235"/>
                <a:gd name="T63" fmla="*/ 131 h 268"/>
                <a:gd name="T64" fmla="*/ 23 w 235"/>
                <a:gd name="T65" fmla="*/ 150 h 268"/>
                <a:gd name="T66" fmla="*/ 14 w 235"/>
                <a:gd name="T67" fmla="*/ 172 h 268"/>
                <a:gd name="T68" fmla="*/ 6 w 235"/>
                <a:gd name="T69" fmla="*/ 193 h 268"/>
                <a:gd name="T70" fmla="*/ 2 w 235"/>
                <a:gd name="T71" fmla="*/ 217 h 268"/>
                <a:gd name="T72" fmla="*/ 0 w 235"/>
                <a:gd name="T73" fmla="*/ 242 h 268"/>
                <a:gd name="T74" fmla="*/ 0 w 235"/>
                <a:gd name="T75" fmla="*/ 251 h 268"/>
                <a:gd name="T76" fmla="*/ 0 w 235"/>
                <a:gd name="T77" fmla="*/ 251 h 268"/>
                <a:gd name="T78" fmla="*/ 2 w 235"/>
                <a:gd name="T79" fmla="*/ 259 h 268"/>
                <a:gd name="T80" fmla="*/ 6 w 235"/>
                <a:gd name="T81" fmla="*/ 263 h 268"/>
                <a:gd name="T82" fmla="*/ 12 w 235"/>
                <a:gd name="T83" fmla="*/ 266 h 268"/>
                <a:gd name="T84" fmla="*/ 17 w 235"/>
                <a:gd name="T85" fmla="*/ 268 h 268"/>
                <a:gd name="T86" fmla="*/ 17 w 235"/>
                <a:gd name="T87" fmla="*/ 268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5" h="268">
                  <a:moveTo>
                    <a:pt x="17" y="268"/>
                  </a:moveTo>
                  <a:lnTo>
                    <a:pt x="17" y="268"/>
                  </a:lnTo>
                  <a:lnTo>
                    <a:pt x="25" y="266"/>
                  </a:lnTo>
                  <a:lnTo>
                    <a:pt x="29" y="263"/>
                  </a:lnTo>
                  <a:lnTo>
                    <a:pt x="32" y="259"/>
                  </a:lnTo>
                  <a:lnTo>
                    <a:pt x="34" y="251"/>
                  </a:lnTo>
                  <a:lnTo>
                    <a:pt x="34" y="242"/>
                  </a:lnTo>
                  <a:lnTo>
                    <a:pt x="34" y="242"/>
                  </a:lnTo>
                  <a:lnTo>
                    <a:pt x="36" y="221"/>
                  </a:lnTo>
                  <a:lnTo>
                    <a:pt x="40" y="202"/>
                  </a:lnTo>
                  <a:lnTo>
                    <a:pt x="46" y="184"/>
                  </a:lnTo>
                  <a:lnTo>
                    <a:pt x="53" y="167"/>
                  </a:lnTo>
                  <a:lnTo>
                    <a:pt x="62" y="150"/>
                  </a:lnTo>
                  <a:lnTo>
                    <a:pt x="76" y="135"/>
                  </a:lnTo>
                  <a:lnTo>
                    <a:pt x="89" y="122"/>
                  </a:lnTo>
                  <a:lnTo>
                    <a:pt x="106" y="110"/>
                  </a:lnTo>
                  <a:lnTo>
                    <a:pt x="228" y="30"/>
                  </a:lnTo>
                  <a:lnTo>
                    <a:pt x="228" y="30"/>
                  </a:lnTo>
                  <a:lnTo>
                    <a:pt x="232" y="26"/>
                  </a:lnTo>
                  <a:lnTo>
                    <a:pt x="235" y="20"/>
                  </a:lnTo>
                  <a:lnTo>
                    <a:pt x="235" y="13"/>
                  </a:lnTo>
                  <a:lnTo>
                    <a:pt x="233" y="7"/>
                  </a:lnTo>
                  <a:lnTo>
                    <a:pt x="233" y="7"/>
                  </a:lnTo>
                  <a:lnTo>
                    <a:pt x="228" y="1"/>
                  </a:lnTo>
                  <a:lnTo>
                    <a:pt x="222" y="0"/>
                  </a:lnTo>
                  <a:lnTo>
                    <a:pt x="215" y="0"/>
                  </a:lnTo>
                  <a:lnTo>
                    <a:pt x="209" y="1"/>
                  </a:lnTo>
                  <a:lnTo>
                    <a:pt x="87" y="82"/>
                  </a:lnTo>
                  <a:lnTo>
                    <a:pt x="87" y="82"/>
                  </a:lnTo>
                  <a:lnTo>
                    <a:pt x="68" y="95"/>
                  </a:lnTo>
                  <a:lnTo>
                    <a:pt x="51" y="112"/>
                  </a:lnTo>
                  <a:lnTo>
                    <a:pt x="36" y="131"/>
                  </a:lnTo>
                  <a:lnTo>
                    <a:pt x="23" y="150"/>
                  </a:lnTo>
                  <a:lnTo>
                    <a:pt x="14" y="172"/>
                  </a:lnTo>
                  <a:lnTo>
                    <a:pt x="6" y="193"/>
                  </a:lnTo>
                  <a:lnTo>
                    <a:pt x="2" y="217"/>
                  </a:lnTo>
                  <a:lnTo>
                    <a:pt x="0" y="242"/>
                  </a:lnTo>
                  <a:lnTo>
                    <a:pt x="0" y="251"/>
                  </a:lnTo>
                  <a:lnTo>
                    <a:pt x="0" y="251"/>
                  </a:lnTo>
                  <a:lnTo>
                    <a:pt x="2" y="259"/>
                  </a:lnTo>
                  <a:lnTo>
                    <a:pt x="6" y="263"/>
                  </a:lnTo>
                  <a:lnTo>
                    <a:pt x="12" y="266"/>
                  </a:lnTo>
                  <a:lnTo>
                    <a:pt x="17" y="268"/>
                  </a:lnTo>
                  <a:lnTo>
                    <a:pt x="17" y="268"/>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40" name="Freeform 208">
              <a:extLst>
                <a:ext uri="{FF2B5EF4-FFF2-40B4-BE49-F238E27FC236}">
                  <a16:creationId xmlns:a16="http://schemas.microsoft.com/office/drawing/2014/main" id="{42802F58-C504-3042-B48E-31320857F743}"/>
                </a:ext>
              </a:extLst>
            </p:cNvPr>
            <p:cNvSpPr>
              <a:spLocks/>
            </p:cNvSpPr>
            <p:nvPr/>
          </p:nvSpPr>
          <p:spPr bwMode="auto">
            <a:xfrm>
              <a:off x="3279775" y="10147301"/>
              <a:ext cx="322263" cy="733425"/>
            </a:xfrm>
            <a:custGeom>
              <a:avLst/>
              <a:gdLst>
                <a:gd name="T0" fmla="*/ 51 w 203"/>
                <a:gd name="T1" fmla="*/ 143 h 462"/>
                <a:gd name="T2" fmla="*/ 51 w 203"/>
                <a:gd name="T3" fmla="*/ 445 h 462"/>
                <a:gd name="T4" fmla="*/ 56 w 203"/>
                <a:gd name="T5" fmla="*/ 457 h 462"/>
                <a:gd name="T6" fmla="*/ 68 w 203"/>
                <a:gd name="T7" fmla="*/ 462 h 462"/>
                <a:gd name="T8" fmla="*/ 75 w 203"/>
                <a:gd name="T9" fmla="*/ 460 h 462"/>
                <a:gd name="T10" fmla="*/ 83 w 203"/>
                <a:gd name="T11" fmla="*/ 453 h 462"/>
                <a:gd name="T12" fmla="*/ 85 w 203"/>
                <a:gd name="T13" fmla="*/ 126 h 462"/>
                <a:gd name="T14" fmla="*/ 83 w 203"/>
                <a:gd name="T15" fmla="*/ 120 h 462"/>
                <a:gd name="T16" fmla="*/ 75 w 203"/>
                <a:gd name="T17" fmla="*/ 111 h 462"/>
                <a:gd name="T18" fmla="*/ 49 w 203"/>
                <a:gd name="T19" fmla="*/ 109 h 462"/>
                <a:gd name="T20" fmla="*/ 152 w 203"/>
                <a:gd name="T21" fmla="*/ 109 h 462"/>
                <a:gd name="T22" fmla="*/ 137 w 203"/>
                <a:gd name="T23" fmla="*/ 109 h 462"/>
                <a:gd name="T24" fmla="*/ 126 w 203"/>
                <a:gd name="T25" fmla="*/ 115 h 462"/>
                <a:gd name="T26" fmla="*/ 120 w 203"/>
                <a:gd name="T27" fmla="*/ 126 h 462"/>
                <a:gd name="T28" fmla="*/ 120 w 203"/>
                <a:gd name="T29" fmla="*/ 445 h 462"/>
                <a:gd name="T30" fmla="*/ 126 w 203"/>
                <a:gd name="T31" fmla="*/ 457 h 462"/>
                <a:gd name="T32" fmla="*/ 137 w 203"/>
                <a:gd name="T33" fmla="*/ 462 h 462"/>
                <a:gd name="T34" fmla="*/ 145 w 203"/>
                <a:gd name="T35" fmla="*/ 460 h 462"/>
                <a:gd name="T36" fmla="*/ 152 w 203"/>
                <a:gd name="T37" fmla="*/ 453 h 462"/>
                <a:gd name="T38" fmla="*/ 154 w 203"/>
                <a:gd name="T39" fmla="*/ 143 h 462"/>
                <a:gd name="T40" fmla="*/ 186 w 203"/>
                <a:gd name="T41" fmla="*/ 143 h 462"/>
                <a:gd name="T42" fmla="*/ 195 w 203"/>
                <a:gd name="T43" fmla="*/ 141 h 462"/>
                <a:gd name="T44" fmla="*/ 201 w 203"/>
                <a:gd name="T45" fmla="*/ 134 h 462"/>
                <a:gd name="T46" fmla="*/ 203 w 203"/>
                <a:gd name="T47" fmla="*/ 130 h 462"/>
                <a:gd name="T48" fmla="*/ 201 w 203"/>
                <a:gd name="T49" fmla="*/ 120 h 462"/>
                <a:gd name="T50" fmla="*/ 115 w 203"/>
                <a:gd name="T51" fmla="*/ 6 h 462"/>
                <a:gd name="T52" fmla="*/ 109 w 203"/>
                <a:gd name="T53" fmla="*/ 2 h 462"/>
                <a:gd name="T54" fmla="*/ 101 w 203"/>
                <a:gd name="T55" fmla="*/ 0 h 462"/>
                <a:gd name="T56" fmla="*/ 101 w 203"/>
                <a:gd name="T57" fmla="*/ 0 h 462"/>
                <a:gd name="T58" fmla="*/ 88 w 203"/>
                <a:gd name="T59" fmla="*/ 6 h 462"/>
                <a:gd name="T60" fmla="*/ 2 w 203"/>
                <a:gd name="T61" fmla="*/ 117 h 462"/>
                <a:gd name="T62" fmla="*/ 0 w 203"/>
                <a:gd name="T63" fmla="*/ 126 h 462"/>
                <a:gd name="T64" fmla="*/ 2 w 203"/>
                <a:gd name="T65" fmla="*/ 134 h 462"/>
                <a:gd name="T66" fmla="*/ 4 w 203"/>
                <a:gd name="T67" fmla="*/ 137 h 462"/>
                <a:gd name="T68" fmla="*/ 11 w 203"/>
                <a:gd name="T69" fmla="*/ 143 h 462"/>
                <a:gd name="T70" fmla="*/ 15 w 203"/>
                <a:gd name="T71" fmla="*/ 143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3" h="462">
                  <a:moveTo>
                    <a:pt x="15" y="143"/>
                  </a:moveTo>
                  <a:lnTo>
                    <a:pt x="51" y="143"/>
                  </a:lnTo>
                  <a:lnTo>
                    <a:pt x="51" y="445"/>
                  </a:lnTo>
                  <a:lnTo>
                    <a:pt x="51" y="445"/>
                  </a:lnTo>
                  <a:lnTo>
                    <a:pt x="53" y="453"/>
                  </a:lnTo>
                  <a:lnTo>
                    <a:pt x="56" y="457"/>
                  </a:lnTo>
                  <a:lnTo>
                    <a:pt x="62" y="460"/>
                  </a:lnTo>
                  <a:lnTo>
                    <a:pt x="68" y="462"/>
                  </a:lnTo>
                  <a:lnTo>
                    <a:pt x="68" y="462"/>
                  </a:lnTo>
                  <a:lnTo>
                    <a:pt x="75" y="460"/>
                  </a:lnTo>
                  <a:lnTo>
                    <a:pt x="79" y="457"/>
                  </a:lnTo>
                  <a:lnTo>
                    <a:pt x="83" y="453"/>
                  </a:lnTo>
                  <a:lnTo>
                    <a:pt x="85" y="445"/>
                  </a:lnTo>
                  <a:lnTo>
                    <a:pt x="85" y="126"/>
                  </a:lnTo>
                  <a:lnTo>
                    <a:pt x="85" y="126"/>
                  </a:lnTo>
                  <a:lnTo>
                    <a:pt x="83" y="120"/>
                  </a:lnTo>
                  <a:lnTo>
                    <a:pt x="79" y="115"/>
                  </a:lnTo>
                  <a:lnTo>
                    <a:pt x="75" y="111"/>
                  </a:lnTo>
                  <a:lnTo>
                    <a:pt x="68" y="109"/>
                  </a:lnTo>
                  <a:lnTo>
                    <a:pt x="49" y="109"/>
                  </a:lnTo>
                  <a:lnTo>
                    <a:pt x="101" y="43"/>
                  </a:lnTo>
                  <a:lnTo>
                    <a:pt x="152" y="109"/>
                  </a:lnTo>
                  <a:lnTo>
                    <a:pt x="137" y="109"/>
                  </a:lnTo>
                  <a:lnTo>
                    <a:pt x="137" y="109"/>
                  </a:lnTo>
                  <a:lnTo>
                    <a:pt x="132" y="111"/>
                  </a:lnTo>
                  <a:lnTo>
                    <a:pt x="126" y="115"/>
                  </a:lnTo>
                  <a:lnTo>
                    <a:pt x="122" y="120"/>
                  </a:lnTo>
                  <a:lnTo>
                    <a:pt x="120" y="126"/>
                  </a:lnTo>
                  <a:lnTo>
                    <a:pt x="120" y="445"/>
                  </a:lnTo>
                  <a:lnTo>
                    <a:pt x="120" y="445"/>
                  </a:lnTo>
                  <a:lnTo>
                    <a:pt x="122" y="453"/>
                  </a:lnTo>
                  <a:lnTo>
                    <a:pt x="126" y="457"/>
                  </a:lnTo>
                  <a:lnTo>
                    <a:pt x="132" y="460"/>
                  </a:lnTo>
                  <a:lnTo>
                    <a:pt x="137" y="462"/>
                  </a:lnTo>
                  <a:lnTo>
                    <a:pt x="137" y="462"/>
                  </a:lnTo>
                  <a:lnTo>
                    <a:pt x="145" y="460"/>
                  </a:lnTo>
                  <a:lnTo>
                    <a:pt x="148" y="457"/>
                  </a:lnTo>
                  <a:lnTo>
                    <a:pt x="152" y="453"/>
                  </a:lnTo>
                  <a:lnTo>
                    <a:pt x="154" y="445"/>
                  </a:lnTo>
                  <a:lnTo>
                    <a:pt x="154" y="143"/>
                  </a:lnTo>
                  <a:lnTo>
                    <a:pt x="186" y="143"/>
                  </a:lnTo>
                  <a:lnTo>
                    <a:pt x="186" y="143"/>
                  </a:lnTo>
                  <a:lnTo>
                    <a:pt x="190" y="143"/>
                  </a:lnTo>
                  <a:lnTo>
                    <a:pt x="195" y="141"/>
                  </a:lnTo>
                  <a:lnTo>
                    <a:pt x="197" y="137"/>
                  </a:lnTo>
                  <a:lnTo>
                    <a:pt x="201" y="134"/>
                  </a:lnTo>
                  <a:lnTo>
                    <a:pt x="201" y="134"/>
                  </a:lnTo>
                  <a:lnTo>
                    <a:pt x="203" y="130"/>
                  </a:lnTo>
                  <a:lnTo>
                    <a:pt x="203" y="126"/>
                  </a:lnTo>
                  <a:lnTo>
                    <a:pt x="201" y="120"/>
                  </a:lnTo>
                  <a:lnTo>
                    <a:pt x="199" y="117"/>
                  </a:lnTo>
                  <a:lnTo>
                    <a:pt x="115" y="6"/>
                  </a:lnTo>
                  <a:lnTo>
                    <a:pt x="115" y="6"/>
                  </a:lnTo>
                  <a:lnTo>
                    <a:pt x="109" y="2"/>
                  </a:lnTo>
                  <a:lnTo>
                    <a:pt x="101" y="0"/>
                  </a:lnTo>
                  <a:lnTo>
                    <a:pt x="101" y="0"/>
                  </a:lnTo>
                  <a:lnTo>
                    <a:pt x="101" y="0"/>
                  </a:lnTo>
                  <a:lnTo>
                    <a:pt x="101" y="0"/>
                  </a:lnTo>
                  <a:lnTo>
                    <a:pt x="94" y="2"/>
                  </a:lnTo>
                  <a:lnTo>
                    <a:pt x="88" y="6"/>
                  </a:lnTo>
                  <a:lnTo>
                    <a:pt x="2" y="117"/>
                  </a:lnTo>
                  <a:lnTo>
                    <a:pt x="2" y="117"/>
                  </a:lnTo>
                  <a:lnTo>
                    <a:pt x="0" y="120"/>
                  </a:lnTo>
                  <a:lnTo>
                    <a:pt x="0" y="126"/>
                  </a:lnTo>
                  <a:lnTo>
                    <a:pt x="0" y="130"/>
                  </a:lnTo>
                  <a:lnTo>
                    <a:pt x="2" y="134"/>
                  </a:lnTo>
                  <a:lnTo>
                    <a:pt x="2" y="134"/>
                  </a:lnTo>
                  <a:lnTo>
                    <a:pt x="4" y="137"/>
                  </a:lnTo>
                  <a:lnTo>
                    <a:pt x="8" y="141"/>
                  </a:lnTo>
                  <a:lnTo>
                    <a:pt x="11" y="143"/>
                  </a:lnTo>
                  <a:lnTo>
                    <a:pt x="15" y="143"/>
                  </a:lnTo>
                  <a:lnTo>
                    <a:pt x="15" y="143"/>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grpSp>
      <p:grpSp>
        <p:nvGrpSpPr>
          <p:cNvPr id="141" name="Group 140">
            <a:extLst>
              <a:ext uri="{FF2B5EF4-FFF2-40B4-BE49-F238E27FC236}">
                <a16:creationId xmlns:a16="http://schemas.microsoft.com/office/drawing/2014/main" id="{91190B57-FA6C-0C40-BB05-C7E5EABE6A33}"/>
              </a:ext>
            </a:extLst>
          </p:cNvPr>
          <p:cNvGrpSpPr/>
          <p:nvPr/>
        </p:nvGrpSpPr>
        <p:grpSpPr>
          <a:xfrm>
            <a:off x="2813543" y="4385700"/>
            <a:ext cx="4096529" cy="1506896"/>
            <a:chOff x="3303787" y="2468555"/>
            <a:chExt cx="2726102" cy="1506896"/>
          </a:xfrm>
        </p:grpSpPr>
        <p:grpSp>
          <p:nvGrpSpPr>
            <p:cNvPr id="142" name="Group 141">
              <a:extLst>
                <a:ext uri="{FF2B5EF4-FFF2-40B4-BE49-F238E27FC236}">
                  <a16:creationId xmlns:a16="http://schemas.microsoft.com/office/drawing/2014/main" id="{F75CCD3A-5656-2541-8B30-321B52D76DC2}"/>
                </a:ext>
              </a:extLst>
            </p:cNvPr>
            <p:cNvGrpSpPr/>
            <p:nvPr/>
          </p:nvGrpSpPr>
          <p:grpSpPr>
            <a:xfrm>
              <a:off x="3305321" y="2468555"/>
              <a:ext cx="2724568" cy="571500"/>
              <a:chOff x="360363" y="1709738"/>
              <a:chExt cx="5640387" cy="571500"/>
            </a:xfrm>
          </p:grpSpPr>
          <p:sp>
            <p:nvSpPr>
              <p:cNvPr id="144" name="Rectangle 143">
                <a:extLst>
                  <a:ext uri="{FF2B5EF4-FFF2-40B4-BE49-F238E27FC236}">
                    <a16:creationId xmlns:a16="http://schemas.microsoft.com/office/drawing/2014/main" id="{AA16F592-DC0F-4D46-9F58-D3849ECE001B}"/>
                  </a:ext>
                </a:extLst>
              </p:cNvPr>
              <p:cNvSpPr/>
              <p:nvPr/>
            </p:nvSpPr>
            <p:spPr>
              <a:xfrm>
                <a:off x="1299049" y="1709738"/>
                <a:ext cx="4701701" cy="571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91440" bIns="0" numCol="1" spcCol="0" rtlCol="0" fromWordArt="0" anchor="ctr" anchorCtr="0" forceAA="0" compatLnSpc="1">
                <a:prstTxWarp prst="textNoShape">
                  <a:avLst/>
                </a:prstTxWarp>
                <a:noAutofit/>
              </a:bodyPr>
              <a:lstStyle/>
              <a:p>
                <a:pPr fontAlgn="t"/>
                <a:r>
                  <a:rPr lang="en-US" sz="1600" b="1" cap="all" dirty="0">
                    <a:solidFill>
                      <a:schemeClr val="accent1"/>
                    </a:solidFill>
                    <a:latin typeface="Franklin Gothic Demi" panose="020B0603020102020204" pitchFamily="34" charset="0"/>
                  </a:rPr>
                  <a:t>Compass Value Added</a:t>
                </a:r>
              </a:p>
            </p:txBody>
          </p:sp>
          <p:cxnSp>
            <p:nvCxnSpPr>
              <p:cNvPr id="145" name="Straight Connector 144">
                <a:extLst>
                  <a:ext uri="{FF2B5EF4-FFF2-40B4-BE49-F238E27FC236}">
                    <a16:creationId xmlns:a16="http://schemas.microsoft.com/office/drawing/2014/main" id="{2E5EBDF7-9CDB-EC42-88AB-F7CBAAC264C8}"/>
                  </a:ext>
                </a:extLst>
              </p:cNvPr>
              <p:cNvCxnSpPr>
                <a:cxnSpLocks/>
              </p:cNvCxnSpPr>
              <p:nvPr/>
            </p:nvCxnSpPr>
            <p:spPr>
              <a:xfrm>
                <a:off x="360363" y="2281238"/>
                <a:ext cx="5640387" cy="0"/>
              </a:xfrm>
              <a:prstGeom prst="line">
                <a:avLst/>
              </a:prstGeom>
              <a:ln w="9525">
                <a:solidFill>
                  <a:schemeClr val="accent1"/>
                </a:solidFill>
                <a:tailEnd type="none"/>
              </a:ln>
            </p:spPr>
            <p:style>
              <a:lnRef idx="1">
                <a:schemeClr val="accent1"/>
              </a:lnRef>
              <a:fillRef idx="0">
                <a:schemeClr val="accent1"/>
              </a:fillRef>
              <a:effectRef idx="0">
                <a:schemeClr val="accent1"/>
              </a:effectRef>
              <a:fontRef idx="minor">
                <a:schemeClr val="tx1"/>
              </a:fontRef>
            </p:style>
          </p:cxnSp>
        </p:grpSp>
        <p:sp>
          <p:nvSpPr>
            <p:cNvPr id="143" name="Rectangle 142">
              <a:extLst>
                <a:ext uri="{FF2B5EF4-FFF2-40B4-BE49-F238E27FC236}">
                  <a16:creationId xmlns:a16="http://schemas.microsoft.com/office/drawing/2014/main" id="{91B118C1-9ED1-CD41-A458-AF327B6E0022}"/>
                </a:ext>
              </a:extLst>
            </p:cNvPr>
            <p:cNvSpPr/>
            <p:nvPr/>
          </p:nvSpPr>
          <p:spPr>
            <a:xfrm>
              <a:off x="3303787" y="3109952"/>
              <a:ext cx="2726101" cy="865499"/>
            </a:xfrm>
            <a:prstGeom prst="rect">
              <a:avLst/>
            </a:prstGeom>
          </p:spPr>
          <p:txBody>
            <a:bodyPr lIns="0">
              <a:noAutofit/>
            </a:bodyPr>
            <a:lstStyle/>
            <a:p>
              <a:pPr>
                <a:spcAft>
                  <a:spcPts val="600"/>
                </a:spcAft>
              </a:pPr>
              <a:r>
                <a:rPr lang="en-US" sz="1200" dirty="0"/>
                <a:t>Working with management to penetrate new markets, continue its omni-channel approach, pursue strategic acquisitions and broaden international distribution</a:t>
              </a:r>
            </a:p>
          </p:txBody>
        </p:sp>
      </p:grpSp>
      <p:grpSp>
        <p:nvGrpSpPr>
          <p:cNvPr id="146" name="Group 145">
            <a:extLst>
              <a:ext uri="{FF2B5EF4-FFF2-40B4-BE49-F238E27FC236}">
                <a16:creationId xmlns:a16="http://schemas.microsoft.com/office/drawing/2014/main" id="{01DB017C-B8B3-4949-92B7-006BA48F1511}"/>
              </a:ext>
            </a:extLst>
          </p:cNvPr>
          <p:cNvGrpSpPr/>
          <p:nvPr/>
        </p:nvGrpSpPr>
        <p:grpSpPr>
          <a:xfrm>
            <a:off x="2829227" y="2531859"/>
            <a:ext cx="486286" cy="417997"/>
            <a:chOff x="8126290" y="4738688"/>
            <a:chExt cx="1401763" cy="1204913"/>
          </a:xfrm>
        </p:grpSpPr>
        <p:sp>
          <p:nvSpPr>
            <p:cNvPr id="147" name="Freeform 27">
              <a:extLst>
                <a:ext uri="{FF2B5EF4-FFF2-40B4-BE49-F238E27FC236}">
                  <a16:creationId xmlns:a16="http://schemas.microsoft.com/office/drawing/2014/main" id="{CBF35B9A-D73D-3D48-98EF-9588CA3B2956}"/>
                </a:ext>
              </a:extLst>
            </p:cNvPr>
            <p:cNvSpPr>
              <a:spLocks/>
            </p:cNvSpPr>
            <p:nvPr/>
          </p:nvSpPr>
          <p:spPr bwMode="auto">
            <a:xfrm>
              <a:off x="8126290" y="4770438"/>
              <a:ext cx="1401763" cy="1173163"/>
            </a:xfrm>
            <a:custGeom>
              <a:avLst/>
              <a:gdLst>
                <a:gd name="T0" fmla="*/ 883 w 883"/>
                <a:gd name="T1" fmla="*/ 689 h 739"/>
                <a:gd name="T2" fmla="*/ 50 w 883"/>
                <a:gd name="T3" fmla="*/ 689 h 739"/>
                <a:gd name="T4" fmla="*/ 50 w 883"/>
                <a:gd name="T5" fmla="*/ 0 h 739"/>
                <a:gd name="T6" fmla="*/ 0 w 883"/>
                <a:gd name="T7" fmla="*/ 0 h 739"/>
                <a:gd name="T8" fmla="*/ 0 w 883"/>
                <a:gd name="T9" fmla="*/ 739 h 739"/>
                <a:gd name="T10" fmla="*/ 883 w 883"/>
                <a:gd name="T11" fmla="*/ 739 h 739"/>
                <a:gd name="T12" fmla="*/ 883 w 883"/>
                <a:gd name="T13" fmla="*/ 689 h 739"/>
              </a:gdLst>
              <a:ahLst/>
              <a:cxnLst>
                <a:cxn ang="0">
                  <a:pos x="T0" y="T1"/>
                </a:cxn>
                <a:cxn ang="0">
                  <a:pos x="T2" y="T3"/>
                </a:cxn>
                <a:cxn ang="0">
                  <a:pos x="T4" y="T5"/>
                </a:cxn>
                <a:cxn ang="0">
                  <a:pos x="T6" y="T7"/>
                </a:cxn>
                <a:cxn ang="0">
                  <a:pos x="T8" y="T9"/>
                </a:cxn>
                <a:cxn ang="0">
                  <a:pos x="T10" y="T11"/>
                </a:cxn>
                <a:cxn ang="0">
                  <a:pos x="T12" y="T13"/>
                </a:cxn>
              </a:cxnLst>
              <a:rect l="0" t="0" r="r" b="b"/>
              <a:pathLst>
                <a:path w="883" h="739">
                  <a:moveTo>
                    <a:pt x="883" y="689"/>
                  </a:moveTo>
                  <a:lnTo>
                    <a:pt x="50" y="689"/>
                  </a:lnTo>
                  <a:lnTo>
                    <a:pt x="50" y="0"/>
                  </a:lnTo>
                  <a:lnTo>
                    <a:pt x="0" y="0"/>
                  </a:lnTo>
                  <a:lnTo>
                    <a:pt x="0" y="739"/>
                  </a:lnTo>
                  <a:lnTo>
                    <a:pt x="883" y="739"/>
                  </a:lnTo>
                  <a:lnTo>
                    <a:pt x="883" y="689"/>
                  </a:lnTo>
                  <a:close/>
                </a:path>
              </a:pathLst>
            </a:custGeom>
            <a:solidFill>
              <a:schemeClr val="accent2"/>
            </a:solid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48" name="Freeform 28">
              <a:extLst>
                <a:ext uri="{FF2B5EF4-FFF2-40B4-BE49-F238E27FC236}">
                  <a16:creationId xmlns:a16="http://schemas.microsoft.com/office/drawing/2014/main" id="{BE41B067-1506-5642-932F-E6409E1E3ABE}"/>
                </a:ext>
              </a:extLst>
            </p:cNvPr>
            <p:cNvSpPr>
              <a:spLocks/>
            </p:cNvSpPr>
            <p:nvPr/>
          </p:nvSpPr>
          <p:spPr bwMode="auto">
            <a:xfrm>
              <a:off x="8323140" y="5380038"/>
              <a:ext cx="277813" cy="385763"/>
            </a:xfrm>
            <a:custGeom>
              <a:avLst/>
              <a:gdLst>
                <a:gd name="T0" fmla="*/ 80 w 282"/>
                <a:gd name="T1" fmla="*/ 112 h 389"/>
                <a:gd name="T2" fmla="*/ 112 w 282"/>
                <a:gd name="T3" fmla="*/ 80 h 389"/>
                <a:gd name="T4" fmla="*/ 171 w 282"/>
                <a:gd name="T5" fmla="*/ 80 h 389"/>
                <a:gd name="T6" fmla="*/ 202 w 282"/>
                <a:gd name="T7" fmla="*/ 112 h 389"/>
                <a:gd name="T8" fmla="*/ 202 w 282"/>
                <a:gd name="T9" fmla="*/ 389 h 389"/>
                <a:gd name="T10" fmla="*/ 282 w 282"/>
                <a:gd name="T11" fmla="*/ 389 h 389"/>
                <a:gd name="T12" fmla="*/ 282 w 282"/>
                <a:gd name="T13" fmla="*/ 112 h 389"/>
                <a:gd name="T14" fmla="*/ 171 w 282"/>
                <a:gd name="T15" fmla="*/ 0 h 389"/>
                <a:gd name="T16" fmla="*/ 112 w 282"/>
                <a:gd name="T17" fmla="*/ 0 h 389"/>
                <a:gd name="T18" fmla="*/ 0 w 282"/>
                <a:gd name="T19" fmla="*/ 112 h 389"/>
                <a:gd name="T20" fmla="*/ 0 w 282"/>
                <a:gd name="T21" fmla="*/ 389 h 389"/>
                <a:gd name="T22" fmla="*/ 80 w 282"/>
                <a:gd name="T23" fmla="*/ 389 h 389"/>
                <a:gd name="T24" fmla="*/ 80 w 282"/>
                <a:gd name="T25" fmla="*/ 112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389">
                  <a:moveTo>
                    <a:pt x="80" y="112"/>
                  </a:moveTo>
                  <a:cubicBezTo>
                    <a:pt x="80" y="94"/>
                    <a:pt x="94" y="80"/>
                    <a:pt x="112" y="80"/>
                  </a:cubicBezTo>
                  <a:cubicBezTo>
                    <a:pt x="171" y="80"/>
                    <a:pt x="171" y="80"/>
                    <a:pt x="171" y="80"/>
                  </a:cubicBezTo>
                  <a:cubicBezTo>
                    <a:pt x="188" y="80"/>
                    <a:pt x="202" y="94"/>
                    <a:pt x="202" y="112"/>
                  </a:cubicBezTo>
                  <a:cubicBezTo>
                    <a:pt x="202" y="389"/>
                    <a:pt x="202" y="389"/>
                    <a:pt x="202" y="389"/>
                  </a:cubicBezTo>
                  <a:cubicBezTo>
                    <a:pt x="282" y="389"/>
                    <a:pt x="282" y="389"/>
                    <a:pt x="282" y="389"/>
                  </a:cubicBezTo>
                  <a:cubicBezTo>
                    <a:pt x="282" y="112"/>
                    <a:pt x="282" y="112"/>
                    <a:pt x="282" y="112"/>
                  </a:cubicBezTo>
                  <a:cubicBezTo>
                    <a:pt x="282" y="50"/>
                    <a:pt x="232" y="0"/>
                    <a:pt x="171" y="0"/>
                  </a:cubicBezTo>
                  <a:cubicBezTo>
                    <a:pt x="112" y="0"/>
                    <a:pt x="112" y="0"/>
                    <a:pt x="112" y="0"/>
                  </a:cubicBezTo>
                  <a:cubicBezTo>
                    <a:pt x="50" y="0"/>
                    <a:pt x="0" y="50"/>
                    <a:pt x="0" y="112"/>
                  </a:cubicBezTo>
                  <a:cubicBezTo>
                    <a:pt x="0" y="389"/>
                    <a:pt x="0" y="389"/>
                    <a:pt x="0" y="389"/>
                  </a:cubicBezTo>
                  <a:cubicBezTo>
                    <a:pt x="80" y="389"/>
                    <a:pt x="80" y="389"/>
                    <a:pt x="80" y="389"/>
                  </a:cubicBezTo>
                  <a:lnTo>
                    <a:pt x="80" y="112"/>
                  </a:lnTo>
                  <a:close/>
                </a:path>
              </a:pathLst>
            </a:custGeom>
            <a:solidFill>
              <a:schemeClr val="accent2"/>
            </a:solid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49" name="Freeform 29">
              <a:extLst>
                <a:ext uri="{FF2B5EF4-FFF2-40B4-BE49-F238E27FC236}">
                  <a16:creationId xmlns:a16="http://schemas.microsoft.com/office/drawing/2014/main" id="{750FCDDF-9DC2-2443-8829-1A5F30413770}"/>
                </a:ext>
              </a:extLst>
            </p:cNvPr>
            <p:cNvSpPr>
              <a:spLocks/>
            </p:cNvSpPr>
            <p:nvPr/>
          </p:nvSpPr>
          <p:spPr bwMode="auto">
            <a:xfrm>
              <a:off x="8702553" y="5141913"/>
              <a:ext cx="280988" cy="623888"/>
            </a:xfrm>
            <a:custGeom>
              <a:avLst/>
              <a:gdLst>
                <a:gd name="T0" fmla="*/ 80 w 283"/>
                <a:gd name="T1" fmla="*/ 111 h 629"/>
                <a:gd name="T2" fmla="*/ 112 w 283"/>
                <a:gd name="T3" fmla="*/ 80 h 629"/>
                <a:gd name="T4" fmla="*/ 171 w 283"/>
                <a:gd name="T5" fmla="*/ 80 h 629"/>
                <a:gd name="T6" fmla="*/ 203 w 283"/>
                <a:gd name="T7" fmla="*/ 111 h 629"/>
                <a:gd name="T8" fmla="*/ 203 w 283"/>
                <a:gd name="T9" fmla="*/ 629 h 629"/>
                <a:gd name="T10" fmla="*/ 283 w 283"/>
                <a:gd name="T11" fmla="*/ 629 h 629"/>
                <a:gd name="T12" fmla="*/ 283 w 283"/>
                <a:gd name="T13" fmla="*/ 111 h 629"/>
                <a:gd name="T14" fmla="*/ 171 w 283"/>
                <a:gd name="T15" fmla="*/ 0 h 629"/>
                <a:gd name="T16" fmla="*/ 112 w 283"/>
                <a:gd name="T17" fmla="*/ 0 h 629"/>
                <a:gd name="T18" fmla="*/ 0 w 283"/>
                <a:gd name="T19" fmla="*/ 111 h 629"/>
                <a:gd name="T20" fmla="*/ 0 w 283"/>
                <a:gd name="T21" fmla="*/ 629 h 629"/>
                <a:gd name="T22" fmla="*/ 80 w 283"/>
                <a:gd name="T23" fmla="*/ 629 h 629"/>
                <a:gd name="T24" fmla="*/ 80 w 283"/>
                <a:gd name="T25" fmla="*/ 111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3" h="629">
                  <a:moveTo>
                    <a:pt x="80" y="111"/>
                  </a:moveTo>
                  <a:cubicBezTo>
                    <a:pt x="80" y="94"/>
                    <a:pt x="94" y="80"/>
                    <a:pt x="112" y="80"/>
                  </a:cubicBezTo>
                  <a:cubicBezTo>
                    <a:pt x="171" y="80"/>
                    <a:pt x="171" y="80"/>
                    <a:pt x="171" y="80"/>
                  </a:cubicBezTo>
                  <a:cubicBezTo>
                    <a:pt x="189" y="80"/>
                    <a:pt x="203" y="94"/>
                    <a:pt x="203" y="111"/>
                  </a:cubicBezTo>
                  <a:cubicBezTo>
                    <a:pt x="203" y="629"/>
                    <a:pt x="203" y="629"/>
                    <a:pt x="203" y="629"/>
                  </a:cubicBezTo>
                  <a:cubicBezTo>
                    <a:pt x="283" y="629"/>
                    <a:pt x="283" y="629"/>
                    <a:pt x="283" y="629"/>
                  </a:cubicBezTo>
                  <a:cubicBezTo>
                    <a:pt x="283" y="111"/>
                    <a:pt x="283" y="111"/>
                    <a:pt x="283" y="111"/>
                  </a:cubicBezTo>
                  <a:cubicBezTo>
                    <a:pt x="283" y="50"/>
                    <a:pt x="233" y="0"/>
                    <a:pt x="171" y="0"/>
                  </a:cubicBezTo>
                  <a:cubicBezTo>
                    <a:pt x="112" y="0"/>
                    <a:pt x="112" y="0"/>
                    <a:pt x="112" y="0"/>
                  </a:cubicBezTo>
                  <a:cubicBezTo>
                    <a:pt x="50" y="0"/>
                    <a:pt x="0" y="50"/>
                    <a:pt x="0" y="111"/>
                  </a:cubicBezTo>
                  <a:cubicBezTo>
                    <a:pt x="0" y="629"/>
                    <a:pt x="0" y="629"/>
                    <a:pt x="0" y="629"/>
                  </a:cubicBezTo>
                  <a:cubicBezTo>
                    <a:pt x="80" y="629"/>
                    <a:pt x="80" y="629"/>
                    <a:pt x="80" y="629"/>
                  </a:cubicBezTo>
                  <a:lnTo>
                    <a:pt x="80" y="111"/>
                  </a:lnTo>
                  <a:close/>
                </a:path>
              </a:pathLst>
            </a:custGeom>
            <a:solidFill>
              <a:schemeClr val="accent2"/>
            </a:solid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50" name="Freeform 30">
              <a:extLst>
                <a:ext uri="{FF2B5EF4-FFF2-40B4-BE49-F238E27FC236}">
                  <a16:creationId xmlns:a16="http://schemas.microsoft.com/office/drawing/2014/main" id="{58E7AC5E-EDBB-BD4A-B21E-F4E2A1257D72}"/>
                </a:ext>
              </a:extLst>
            </p:cNvPr>
            <p:cNvSpPr>
              <a:spLocks noEditPoints="1"/>
            </p:cNvSpPr>
            <p:nvPr/>
          </p:nvSpPr>
          <p:spPr bwMode="auto">
            <a:xfrm>
              <a:off x="9161340" y="4738688"/>
              <a:ext cx="273050" cy="273050"/>
            </a:xfrm>
            <a:custGeom>
              <a:avLst/>
              <a:gdLst>
                <a:gd name="T0" fmla="*/ 277 w 277"/>
                <a:gd name="T1" fmla="*/ 138 h 276"/>
                <a:gd name="T2" fmla="*/ 138 w 277"/>
                <a:gd name="T3" fmla="*/ 0 h 276"/>
                <a:gd name="T4" fmla="*/ 0 w 277"/>
                <a:gd name="T5" fmla="*/ 138 h 276"/>
                <a:gd name="T6" fmla="*/ 138 w 277"/>
                <a:gd name="T7" fmla="*/ 276 h 276"/>
                <a:gd name="T8" fmla="*/ 277 w 277"/>
                <a:gd name="T9" fmla="*/ 138 h 276"/>
                <a:gd name="T10" fmla="*/ 80 w 277"/>
                <a:gd name="T11" fmla="*/ 138 h 276"/>
                <a:gd name="T12" fmla="*/ 138 w 277"/>
                <a:gd name="T13" fmla="*/ 80 h 276"/>
                <a:gd name="T14" fmla="*/ 197 w 277"/>
                <a:gd name="T15" fmla="*/ 138 h 276"/>
                <a:gd name="T16" fmla="*/ 138 w 277"/>
                <a:gd name="T17" fmla="*/ 196 h 276"/>
                <a:gd name="T18" fmla="*/ 80 w 277"/>
                <a:gd name="T19" fmla="*/ 138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7" h="276">
                  <a:moveTo>
                    <a:pt x="277" y="138"/>
                  </a:moveTo>
                  <a:cubicBezTo>
                    <a:pt x="277" y="62"/>
                    <a:pt x="215" y="0"/>
                    <a:pt x="138" y="0"/>
                  </a:cubicBezTo>
                  <a:cubicBezTo>
                    <a:pt x="62" y="0"/>
                    <a:pt x="0" y="62"/>
                    <a:pt x="0" y="138"/>
                  </a:cubicBezTo>
                  <a:cubicBezTo>
                    <a:pt x="0" y="214"/>
                    <a:pt x="62" y="276"/>
                    <a:pt x="138" y="276"/>
                  </a:cubicBezTo>
                  <a:cubicBezTo>
                    <a:pt x="215" y="276"/>
                    <a:pt x="277" y="214"/>
                    <a:pt x="277" y="138"/>
                  </a:cubicBezTo>
                  <a:close/>
                  <a:moveTo>
                    <a:pt x="80" y="138"/>
                  </a:moveTo>
                  <a:cubicBezTo>
                    <a:pt x="80" y="106"/>
                    <a:pt x="106" y="80"/>
                    <a:pt x="138" y="80"/>
                  </a:cubicBezTo>
                  <a:cubicBezTo>
                    <a:pt x="170" y="80"/>
                    <a:pt x="197" y="106"/>
                    <a:pt x="197" y="138"/>
                  </a:cubicBezTo>
                  <a:cubicBezTo>
                    <a:pt x="197" y="170"/>
                    <a:pt x="170" y="196"/>
                    <a:pt x="138" y="196"/>
                  </a:cubicBezTo>
                  <a:cubicBezTo>
                    <a:pt x="106" y="196"/>
                    <a:pt x="80" y="170"/>
                    <a:pt x="80" y="138"/>
                  </a:cubicBezTo>
                  <a:close/>
                </a:path>
              </a:pathLst>
            </a:custGeom>
            <a:solidFill>
              <a:schemeClr val="accent2"/>
            </a:solid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51" name="Freeform 31">
              <a:extLst>
                <a:ext uri="{FF2B5EF4-FFF2-40B4-BE49-F238E27FC236}">
                  <a16:creationId xmlns:a16="http://schemas.microsoft.com/office/drawing/2014/main" id="{932B020A-6379-514E-ADFC-A294F1E61214}"/>
                </a:ext>
              </a:extLst>
            </p:cNvPr>
            <p:cNvSpPr>
              <a:spLocks/>
            </p:cNvSpPr>
            <p:nvPr/>
          </p:nvSpPr>
          <p:spPr bwMode="auto">
            <a:xfrm>
              <a:off x="9104190" y="5075238"/>
              <a:ext cx="387350" cy="690563"/>
            </a:xfrm>
            <a:custGeom>
              <a:avLst/>
              <a:gdLst>
                <a:gd name="T0" fmla="*/ 391 w 391"/>
                <a:gd name="T1" fmla="*/ 329 h 696"/>
                <a:gd name="T2" fmla="*/ 391 w 391"/>
                <a:gd name="T3" fmla="*/ 117 h 696"/>
                <a:gd name="T4" fmla="*/ 357 w 391"/>
                <a:gd name="T5" fmla="*/ 34 h 696"/>
                <a:gd name="T6" fmla="*/ 274 w 391"/>
                <a:gd name="T7" fmla="*/ 0 h 696"/>
                <a:gd name="T8" fmla="*/ 274 w 391"/>
                <a:gd name="T9" fmla="*/ 0 h 696"/>
                <a:gd name="T10" fmla="*/ 116 w 391"/>
                <a:gd name="T11" fmla="*/ 0 h 696"/>
                <a:gd name="T12" fmla="*/ 34 w 391"/>
                <a:gd name="T13" fmla="*/ 35 h 696"/>
                <a:gd name="T14" fmla="*/ 0 w 391"/>
                <a:gd name="T15" fmla="*/ 117 h 696"/>
                <a:gd name="T16" fmla="*/ 0 w 391"/>
                <a:gd name="T17" fmla="*/ 329 h 696"/>
                <a:gd name="T18" fmla="*/ 77 w 391"/>
                <a:gd name="T19" fmla="*/ 439 h 696"/>
                <a:gd name="T20" fmla="*/ 77 w 391"/>
                <a:gd name="T21" fmla="*/ 696 h 696"/>
                <a:gd name="T22" fmla="*/ 157 w 391"/>
                <a:gd name="T23" fmla="*/ 696 h 696"/>
                <a:gd name="T24" fmla="*/ 157 w 391"/>
                <a:gd name="T25" fmla="*/ 366 h 696"/>
                <a:gd name="T26" fmla="*/ 117 w 391"/>
                <a:gd name="T27" fmla="*/ 366 h 696"/>
                <a:gd name="T28" fmla="*/ 117 w 391"/>
                <a:gd name="T29" fmla="*/ 366 h 696"/>
                <a:gd name="T30" fmla="*/ 80 w 391"/>
                <a:gd name="T31" fmla="*/ 329 h 696"/>
                <a:gd name="T32" fmla="*/ 80 w 391"/>
                <a:gd name="T33" fmla="*/ 117 h 696"/>
                <a:gd name="T34" fmla="*/ 90 w 391"/>
                <a:gd name="T35" fmla="*/ 91 h 696"/>
                <a:gd name="T36" fmla="*/ 117 w 391"/>
                <a:gd name="T37" fmla="*/ 80 h 696"/>
                <a:gd name="T38" fmla="*/ 274 w 391"/>
                <a:gd name="T39" fmla="*/ 80 h 696"/>
                <a:gd name="T40" fmla="*/ 274 w 391"/>
                <a:gd name="T41" fmla="*/ 80 h 696"/>
                <a:gd name="T42" fmla="*/ 300 w 391"/>
                <a:gd name="T43" fmla="*/ 91 h 696"/>
                <a:gd name="T44" fmla="*/ 311 w 391"/>
                <a:gd name="T45" fmla="*/ 117 h 696"/>
                <a:gd name="T46" fmla="*/ 311 w 391"/>
                <a:gd name="T47" fmla="*/ 329 h 696"/>
                <a:gd name="T48" fmla="*/ 300 w 391"/>
                <a:gd name="T49" fmla="*/ 355 h 696"/>
                <a:gd name="T50" fmla="*/ 274 w 391"/>
                <a:gd name="T51" fmla="*/ 366 h 696"/>
                <a:gd name="T52" fmla="*/ 234 w 391"/>
                <a:gd name="T53" fmla="*/ 366 h 696"/>
                <a:gd name="T54" fmla="*/ 235 w 391"/>
                <a:gd name="T55" fmla="*/ 696 h 696"/>
                <a:gd name="T56" fmla="*/ 315 w 391"/>
                <a:gd name="T57" fmla="*/ 696 h 696"/>
                <a:gd name="T58" fmla="*/ 314 w 391"/>
                <a:gd name="T59" fmla="*/ 439 h 696"/>
                <a:gd name="T60" fmla="*/ 357 w 391"/>
                <a:gd name="T61" fmla="*/ 412 h 696"/>
                <a:gd name="T62" fmla="*/ 391 w 391"/>
                <a:gd name="T63" fmla="*/ 329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91" h="696">
                  <a:moveTo>
                    <a:pt x="391" y="329"/>
                  </a:moveTo>
                  <a:cubicBezTo>
                    <a:pt x="391" y="117"/>
                    <a:pt x="391" y="117"/>
                    <a:pt x="391" y="117"/>
                  </a:cubicBezTo>
                  <a:cubicBezTo>
                    <a:pt x="391" y="86"/>
                    <a:pt x="379" y="56"/>
                    <a:pt x="357" y="34"/>
                  </a:cubicBezTo>
                  <a:cubicBezTo>
                    <a:pt x="335" y="12"/>
                    <a:pt x="305" y="0"/>
                    <a:pt x="274" y="0"/>
                  </a:cubicBezTo>
                  <a:cubicBezTo>
                    <a:pt x="274" y="0"/>
                    <a:pt x="274" y="0"/>
                    <a:pt x="274" y="0"/>
                  </a:cubicBezTo>
                  <a:cubicBezTo>
                    <a:pt x="116" y="0"/>
                    <a:pt x="116" y="0"/>
                    <a:pt x="116" y="0"/>
                  </a:cubicBezTo>
                  <a:cubicBezTo>
                    <a:pt x="85" y="0"/>
                    <a:pt x="56" y="13"/>
                    <a:pt x="34" y="35"/>
                  </a:cubicBezTo>
                  <a:cubicBezTo>
                    <a:pt x="12" y="57"/>
                    <a:pt x="0" y="86"/>
                    <a:pt x="0" y="117"/>
                  </a:cubicBezTo>
                  <a:cubicBezTo>
                    <a:pt x="0" y="329"/>
                    <a:pt x="0" y="329"/>
                    <a:pt x="0" y="329"/>
                  </a:cubicBezTo>
                  <a:cubicBezTo>
                    <a:pt x="0" y="380"/>
                    <a:pt x="32" y="423"/>
                    <a:pt x="77" y="439"/>
                  </a:cubicBezTo>
                  <a:cubicBezTo>
                    <a:pt x="77" y="696"/>
                    <a:pt x="77" y="696"/>
                    <a:pt x="77" y="696"/>
                  </a:cubicBezTo>
                  <a:cubicBezTo>
                    <a:pt x="157" y="696"/>
                    <a:pt x="157" y="696"/>
                    <a:pt x="157" y="696"/>
                  </a:cubicBezTo>
                  <a:cubicBezTo>
                    <a:pt x="157" y="366"/>
                    <a:pt x="157" y="366"/>
                    <a:pt x="157" y="366"/>
                  </a:cubicBezTo>
                  <a:cubicBezTo>
                    <a:pt x="117" y="366"/>
                    <a:pt x="117" y="366"/>
                    <a:pt x="117" y="366"/>
                  </a:cubicBezTo>
                  <a:cubicBezTo>
                    <a:pt x="117" y="366"/>
                    <a:pt x="117" y="366"/>
                    <a:pt x="117" y="366"/>
                  </a:cubicBezTo>
                  <a:cubicBezTo>
                    <a:pt x="96" y="366"/>
                    <a:pt x="80" y="350"/>
                    <a:pt x="80" y="329"/>
                  </a:cubicBezTo>
                  <a:cubicBezTo>
                    <a:pt x="80" y="117"/>
                    <a:pt x="80" y="117"/>
                    <a:pt x="80" y="117"/>
                  </a:cubicBezTo>
                  <a:cubicBezTo>
                    <a:pt x="80" y="108"/>
                    <a:pt x="83" y="98"/>
                    <a:pt x="90" y="91"/>
                  </a:cubicBezTo>
                  <a:cubicBezTo>
                    <a:pt x="97" y="84"/>
                    <a:pt x="107" y="80"/>
                    <a:pt x="117" y="80"/>
                  </a:cubicBezTo>
                  <a:cubicBezTo>
                    <a:pt x="274" y="80"/>
                    <a:pt x="274" y="80"/>
                    <a:pt x="274" y="80"/>
                  </a:cubicBezTo>
                  <a:cubicBezTo>
                    <a:pt x="274" y="80"/>
                    <a:pt x="274" y="80"/>
                    <a:pt x="274" y="80"/>
                  </a:cubicBezTo>
                  <a:cubicBezTo>
                    <a:pt x="284" y="80"/>
                    <a:pt x="293" y="84"/>
                    <a:pt x="300" y="91"/>
                  </a:cubicBezTo>
                  <a:cubicBezTo>
                    <a:pt x="307" y="98"/>
                    <a:pt x="311" y="107"/>
                    <a:pt x="311" y="117"/>
                  </a:cubicBezTo>
                  <a:cubicBezTo>
                    <a:pt x="311" y="329"/>
                    <a:pt x="311" y="329"/>
                    <a:pt x="311" y="329"/>
                  </a:cubicBezTo>
                  <a:cubicBezTo>
                    <a:pt x="311" y="339"/>
                    <a:pt x="308" y="348"/>
                    <a:pt x="300" y="355"/>
                  </a:cubicBezTo>
                  <a:cubicBezTo>
                    <a:pt x="293" y="362"/>
                    <a:pt x="284" y="366"/>
                    <a:pt x="274" y="366"/>
                  </a:cubicBezTo>
                  <a:cubicBezTo>
                    <a:pt x="234" y="366"/>
                    <a:pt x="234" y="366"/>
                    <a:pt x="234" y="366"/>
                  </a:cubicBezTo>
                  <a:cubicBezTo>
                    <a:pt x="235" y="696"/>
                    <a:pt x="235" y="696"/>
                    <a:pt x="235" y="696"/>
                  </a:cubicBezTo>
                  <a:cubicBezTo>
                    <a:pt x="315" y="696"/>
                    <a:pt x="315" y="696"/>
                    <a:pt x="315" y="696"/>
                  </a:cubicBezTo>
                  <a:cubicBezTo>
                    <a:pt x="314" y="439"/>
                    <a:pt x="314" y="439"/>
                    <a:pt x="314" y="439"/>
                  </a:cubicBezTo>
                  <a:cubicBezTo>
                    <a:pt x="330" y="433"/>
                    <a:pt x="345" y="424"/>
                    <a:pt x="357" y="412"/>
                  </a:cubicBezTo>
                  <a:cubicBezTo>
                    <a:pt x="379" y="389"/>
                    <a:pt x="391" y="360"/>
                    <a:pt x="391" y="329"/>
                  </a:cubicBezTo>
                  <a:close/>
                </a:path>
              </a:pathLst>
            </a:custGeom>
            <a:solidFill>
              <a:schemeClr val="accent2"/>
            </a:solid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grpSp>
      <p:pic>
        <p:nvPicPr>
          <p:cNvPr id="3" name="Picture 2">
            <a:extLst>
              <a:ext uri="{FF2B5EF4-FFF2-40B4-BE49-F238E27FC236}">
                <a16:creationId xmlns:a16="http://schemas.microsoft.com/office/drawing/2014/main" id="{42A6D12A-0FB6-074D-B502-678E4363C03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1615" y="1007402"/>
            <a:ext cx="2370496" cy="555900"/>
          </a:xfrm>
          <a:prstGeom prst="rect">
            <a:avLst/>
          </a:prstGeom>
        </p:spPr>
      </p:pic>
    </p:spTree>
    <p:extLst>
      <p:ext uri="{BB962C8B-B14F-4D97-AF65-F5344CB8AC3E}">
        <p14:creationId xmlns:p14="http://schemas.microsoft.com/office/powerpoint/2010/main" val="2492338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p:cNvPicPr>
            <a:picLocks noGrp="1" noChangeAspect="1"/>
          </p:cNvPicPr>
          <p:nvPr>
            <p:ph type="pic" sz="quarter" idx="16"/>
          </p:nvPr>
        </p:nvPicPr>
        <p:blipFill rotWithShape="1">
          <a:blip r:embed="rId2">
            <a:extLst>
              <a:ext uri="{28A0092B-C50C-407E-A947-70E740481C1C}">
                <a14:useLocalDpi xmlns:a14="http://schemas.microsoft.com/office/drawing/2010/main" val="0"/>
              </a:ext>
            </a:extLst>
          </a:blip>
          <a:srcRect t="39190" b="30530"/>
          <a:stretch/>
        </p:blipFill>
        <p:spPr/>
      </p:pic>
      <p:grpSp>
        <p:nvGrpSpPr>
          <p:cNvPr id="93" name="Group 92">
            <a:extLst>
              <a:ext uri="{FF2B5EF4-FFF2-40B4-BE49-F238E27FC236}">
                <a16:creationId xmlns:a16="http://schemas.microsoft.com/office/drawing/2014/main" id="{5EEB1266-AD30-254E-BD4F-AB44B3CF08F9}"/>
              </a:ext>
            </a:extLst>
          </p:cNvPr>
          <p:cNvGrpSpPr/>
          <p:nvPr/>
        </p:nvGrpSpPr>
        <p:grpSpPr>
          <a:xfrm>
            <a:off x="335836" y="2468555"/>
            <a:ext cx="2377621" cy="571500"/>
            <a:chOff x="360363" y="1709738"/>
            <a:chExt cx="4922139" cy="571500"/>
          </a:xfrm>
        </p:grpSpPr>
        <p:sp>
          <p:nvSpPr>
            <p:cNvPr id="104" name="Rectangle 103">
              <a:extLst>
                <a:ext uri="{FF2B5EF4-FFF2-40B4-BE49-F238E27FC236}">
                  <a16:creationId xmlns:a16="http://schemas.microsoft.com/office/drawing/2014/main" id="{95742126-4219-6E43-AF91-C627D7D96EE9}"/>
                </a:ext>
              </a:extLst>
            </p:cNvPr>
            <p:cNvSpPr/>
            <p:nvPr/>
          </p:nvSpPr>
          <p:spPr>
            <a:xfrm>
              <a:off x="1537066" y="1709738"/>
              <a:ext cx="3745436" cy="571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91440" bIns="0" numCol="1" spcCol="0" rtlCol="0" fromWordArt="0" anchor="ctr" anchorCtr="0" forceAA="0" compatLnSpc="1">
              <a:prstTxWarp prst="textNoShape">
                <a:avLst/>
              </a:prstTxWarp>
              <a:noAutofit/>
            </a:bodyPr>
            <a:lstStyle/>
            <a:p>
              <a:pPr fontAlgn="t"/>
              <a:r>
                <a:rPr lang="en-US" sz="1600" b="1" cap="all" dirty="0">
                  <a:solidFill>
                    <a:schemeClr val="accent1"/>
                  </a:solidFill>
                  <a:latin typeface="Franklin Gothic Demi" panose="020B0603020102020204" pitchFamily="34" charset="0"/>
                </a:rPr>
                <a:t>Purchase Price </a:t>
              </a:r>
              <a:r>
                <a:rPr lang="en-US" sz="1050" b="1" cap="all" dirty="0">
                  <a:solidFill>
                    <a:schemeClr val="accent1"/>
                  </a:solidFill>
                  <a:latin typeface="Franklin Gothic Demi" panose="020B0603020102020204" pitchFamily="34" charset="0"/>
                </a:rPr>
                <a:t>(October 2020)</a:t>
              </a:r>
              <a:endParaRPr lang="en-US" sz="1600" b="1" cap="all" dirty="0">
                <a:solidFill>
                  <a:schemeClr val="accent1"/>
                </a:solidFill>
                <a:latin typeface="Franklin Gothic Demi" panose="020B0603020102020204" pitchFamily="34" charset="0"/>
              </a:endParaRPr>
            </a:p>
          </p:txBody>
        </p:sp>
        <p:cxnSp>
          <p:nvCxnSpPr>
            <p:cNvPr id="105" name="Straight Connector 104">
              <a:extLst>
                <a:ext uri="{FF2B5EF4-FFF2-40B4-BE49-F238E27FC236}">
                  <a16:creationId xmlns:a16="http://schemas.microsoft.com/office/drawing/2014/main" id="{F6050344-145A-B94C-9DA8-48822E83362E}"/>
                </a:ext>
              </a:extLst>
            </p:cNvPr>
            <p:cNvCxnSpPr>
              <a:cxnSpLocks/>
            </p:cNvCxnSpPr>
            <p:nvPr/>
          </p:nvCxnSpPr>
          <p:spPr>
            <a:xfrm>
              <a:off x="360363" y="2281238"/>
              <a:ext cx="4083230" cy="0"/>
            </a:xfrm>
            <a:prstGeom prst="line">
              <a:avLst/>
            </a:prstGeom>
            <a:ln w="9525">
              <a:solidFill>
                <a:schemeClr val="accent1"/>
              </a:solidFill>
              <a:tailEnd type="none"/>
            </a:ln>
          </p:spPr>
          <p:style>
            <a:lnRef idx="1">
              <a:schemeClr val="accent1"/>
            </a:lnRef>
            <a:fillRef idx="0">
              <a:schemeClr val="accent1"/>
            </a:fillRef>
            <a:effectRef idx="0">
              <a:schemeClr val="accent1"/>
            </a:effectRef>
            <a:fontRef idx="minor">
              <a:schemeClr val="tx1"/>
            </a:fontRef>
          </p:style>
        </p:cxnSp>
      </p:grpSp>
      <p:sp>
        <p:nvSpPr>
          <p:cNvPr id="94" name="Rectangle 93">
            <a:extLst>
              <a:ext uri="{FF2B5EF4-FFF2-40B4-BE49-F238E27FC236}">
                <a16:creationId xmlns:a16="http://schemas.microsoft.com/office/drawing/2014/main" id="{F14F66F0-995C-F148-91A8-296B2E7C96F1}"/>
              </a:ext>
            </a:extLst>
          </p:cNvPr>
          <p:cNvSpPr/>
          <p:nvPr/>
        </p:nvSpPr>
        <p:spPr>
          <a:xfrm>
            <a:off x="334302" y="3109952"/>
            <a:ext cx="2031223" cy="865499"/>
          </a:xfrm>
          <a:prstGeom prst="rect">
            <a:avLst/>
          </a:prstGeom>
        </p:spPr>
        <p:txBody>
          <a:bodyPr lIns="0">
            <a:noAutofit/>
          </a:bodyPr>
          <a:lstStyle/>
          <a:p>
            <a:r>
              <a:rPr lang="en-US" sz="2800" baseline="30000" dirty="0"/>
              <a:t>$</a:t>
            </a:r>
            <a:r>
              <a:rPr lang="en-US" sz="2800" dirty="0"/>
              <a:t>454mm</a:t>
            </a:r>
          </a:p>
          <a:p>
            <a:r>
              <a:rPr lang="en-US" sz="2800" dirty="0"/>
              <a:t> </a:t>
            </a:r>
            <a:br>
              <a:rPr lang="en-US" sz="2800" dirty="0"/>
            </a:br>
            <a:endParaRPr lang="en-US" sz="1200" dirty="0"/>
          </a:p>
        </p:txBody>
      </p:sp>
      <p:sp>
        <p:nvSpPr>
          <p:cNvPr id="17" name="Freeform 16">
            <a:extLst>
              <a:ext uri="{FF2B5EF4-FFF2-40B4-BE49-F238E27FC236}">
                <a16:creationId xmlns:a16="http://schemas.microsoft.com/office/drawing/2014/main" id="{59EAFF74-EEC1-1445-8619-C8C03145432B}"/>
              </a:ext>
            </a:extLst>
          </p:cNvPr>
          <p:cNvSpPr/>
          <p:nvPr/>
        </p:nvSpPr>
        <p:spPr>
          <a:xfrm rot="16200000">
            <a:off x="11310247" y="326188"/>
            <a:ext cx="518216" cy="518217"/>
          </a:xfrm>
          <a:custGeom>
            <a:avLst/>
            <a:gdLst>
              <a:gd name="connsiteX0" fmla="*/ 471216 w 471216"/>
              <a:gd name="connsiteY0" fmla="*/ 0 h 471217"/>
              <a:gd name="connsiteX1" fmla="*/ 471216 w 471216"/>
              <a:gd name="connsiteY1" fmla="*/ 468044 h 471217"/>
              <a:gd name="connsiteX2" fmla="*/ 468043 w 471216"/>
              <a:gd name="connsiteY2" fmla="*/ 468044 h 471217"/>
              <a:gd name="connsiteX3" fmla="*/ 468043 w 471216"/>
              <a:gd name="connsiteY3" fmla="*/ 471217 h 471217"/>
              <a:gd name="connsiteX4" fmla="*/ 0 w 471216"/>
              <a:gd name="connsiteY4" fmla="*/ 471217 h 471217"/>
              <a:gd name="connsiteX5" fmla="*/ 0 w 471216"/>
              <a:gd name="connsiteY5" fmla="*/ 301629 h 471217"/>
              <a:gd name="connsiteX6" fmla="*/ 301628 w 471216"/>
              <a:gd name="connsiteY6" fmla="*/ 301629 h 471217"/>
              <a:gd name="connsiteX7" fmla="*/ 301628 w 471216"/>
              <a:gd name="connsiteY7" fmla="*/ 0 h 471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1216" h="471217">
                <a:moveTo>
                  <a:pt x="471216" y="0"/>
                </a:moveTo>
                <a:lnTo>
                  <a:pt x="471216" y="468044"/>
                </a:lnTo>
                <a:lnTo>
                  <a:pt x="468043" y="468044"/>
                </a:lnTo>
                <a:lnTo>
                  <a:pt x="468043" y="471217"/>
                </a:lnTo>
                <a:lnTo>
                  <a:pt x="0" y="471217"/>
                </a:lnTo>
                <a:lnTo>
                  <a:pt x="0" y="301629"/>
                </a:lnTo>
                <a:lnTo>
                  <a:pt x="301628" y="301629"/>
                </a:lnTo>
                <a:lnTo>
                  <a:pt x="301628" y="0"/>
                </a:lnTo>
                <a:close/>
              </a:path>
            </a:pathLst>
          </a:custGeom>
          <a:solidFill>
            <a:srgbClr val="DEB971">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sp>
        <p:nvSpPr>
          <p:cNvPr id="19" name="Rectangle 18">
            <a:extLst>
              <a:ext uri="{FF2B5EF4-FFF2-40B4-BE49-F238E27FC236}">
                <a16:creationId xmlns:a16="http://schemas.microsoft.com/office/drawing/2014/main" id="{FC5BF484-3C3F-4340-AA4F-0E40860D8C6A}"/>
              </a:ext>
            </a:extLst>
          </p:cNvPr>
          <p:cNvSpPr/>
          <p:nvPr/>
        </p:nvSpPr>
        <p:spPr>
          <a:xfrm>
            <a:off x="359998" y="376603"/>
            <a:ext cx="3363590" cy="18663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sp>
        <p:nvSpPr>
          <p:cNvPr id="47" name="TextBox 46">
            <a:extLst>
              <a:ext uri="{FF2B5EF4-FFF2-40B4-BE49-F238E27FC236}">
                <a16:creationId xmlns:a16="http://schemas.microsoft.com/office/drawing/2014/main" id="{3C43EA06-8F74-744A-8DE5-CD447069E5DF}"/>
              </a:ext>
            </a:extLst>
          </p:cNvPr>
          <p:cNvSpPr txBox="1"/>
          <p:nvPr/>
        </p:nvSpPr>
        <p:spPr>
          <a:xfrm>
            <a:off x="359999" y="6389957"/>
            <a:ext cx="969264" cy="201168"/>
          </a:xfrm>
          <a:prstGeom prst="rect">
            <a:avLst/>
          </a:prstGeom>
        </p:spPr>
        <p:txBody>
          <a:bodyPr vert="horz" lIns="0" tIns="0" rIns="0" bIns="0" rtlCol="0" anchor="ctr"/>
          <a:lstStyle>
            <a:defPPr>
              <a:defRPr lang="en-US"/>
            </a:defPPr>
            <a:lvl1pPr algn="r">
              <a:defRPr sz="1000"/>
            </a:lvl1pPr>
          </a:lstStyle>
          <a:p>
            <a:pPr lvl="0" algn="l"/>
            <a:fld id="{40852B0B-9EFB-4F41-802D-346EA0745C48}" type="slidenum">
              <a:rPr lang="en-US" smtClean="0"/>
              <a:pPr lvl="0" algn="l"/>
              <a:t>33</a:t>
            </a:fld>
            <a:endParaRPr lang="en-US" dirty="0"/>
          </a:p>
        </p:txBody>
      </p:sp>
      <p:graphicFrame>
        <p:nvGraphicFramePr>
          <p:cNvPr id="15" name="Table 14">
            <a:extLst>
              <a:ext uri="{FF2B5EF4-FFF2-40B4-BE49-F238E27FC236}">
                <a16:creationId xmlns:a16="http://schemas.microsoft.com/office/drawing/2014/main" id="{21D3ED88-F144-AF46-9E9B-F72BAC9425D9}"/>
              </a:ext>
            </a:extLst>
          </p:cNvPr>
          <p:cNvGraphicFramePr>
            <a:graphicFrameLocks noGrp="1"/>
          </p:cNvGraphicFramePr>
          <p:nvPr>
            <p:extLst>
              <p:ext uri="{D42A27DB-BD31-4B8C-83A1-F6EECF244321}">
                <p14:modId xmlns:p14="http://schemas.microsoft.com/office/powerpoint/2010/main" val="3521177014"/>
              </p:ext>
            </p:extLst>
          </p:nvPr>
        </p:nvGraphicFramePr>
        <p:xfrm>
          <a:off x="7162799" y="3174086"/>
          <a:ext cx="4665666" cy="2319544"/>
        </p:xfrm>
        <a:graphic>
          <a:graphicData uri="http://schemas.openxmlformats.org/drawingml/2006/table">
            <a:tbl>
              <a:tblPr firstRow="1" bandRow="1">
                <a:tableStyleId>{5C22544A-7EE6-4342-B048-85BDC9FD1C3A}</a:tableStyleId>
              </a:tblPr>
              <a:tblGrid>
                <a:gridCol w="1555222">
                  <a:extLst>
                    <a:ext uri="{9D8B030D-6E8A-4147-A177-3AD203B41FA5}">
                      <a16:colId xmlns:a16="http://schemas.microsoft.com/office/drawing/2014/main" val="3436549137"/>
                    </a:ext>
                  </a:extLst>
                </a:gridCol>
                <a:gridCol w="1555222">
                  <a:extLst>
                    <a:ext uri="{9D8B030D-6E8A-4147-A177-3AD203B41FA5}">
                      <a16:colId xmlns:a16="http://schemas.microsoft.com/office/drawing/2014/main" val="2225463696"/>
                    </a:ext>
                  </a:extLst>
                </a:gridCol>
                <a:gridCol w="1555222">
                  <a:extLst>
                    <a:ext uri="{9D8B030D-6E8A-4147-A177-3AD203B41FA5}">
                      <a16:colId xmlns:a16="http://schemas.microsoft.com/office/drawing/2014/main" val="4101375309"/>
                    </a:ext>
                  </a:extLst>
                </a:gridCol>
              </a:tblGrid>
              <a:tr h="387319">
                <a:tc>
                  <a:txBody>
                    <a:bodyPr/>
                    <a:lstStyle/>
                    <a:p>
                      <a:endParaRPr lang="en-US" sz="1400" dirty="0">
                        <a:latin typeface="+mn-lt"/>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latin typeface="+mn-lt"/>
                          <a:cs typeface="Arial" panose="020B0604020202020204" pitchFamily="34" charset="0"/>
                        </a:rPr>
                        <a:t>Revenue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a:solidFill>
                            <a:srgbClr val="000000"/>
                          </a:solidFill>
                          <a:latin typeface="+mn-lt"/>
                          <a:cs typeface="Arial" panose="020B0604020202020204" pitchFamily="34" charset="0"/>
                        </a:rPr>
                        <a:t>($ millions)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latin typeface="+mn-lt"/>
                          <a:cs typeface="Arial" panose="020B0604020202020204" pitchFamily="34" charset="0"/>
                        </a:rPr>
                        <a:t>Adjusted EBITDA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 millions)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2636232247"/>
                  </a:ext>
                </a:extLst>
              </a:tr>
              <a:tr h="4808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chemeClr val="tx1"/>
                          </a:solidFill>
                          <a:latin typeface="+mn-lt"/>
                          <a:cs typeface="Arial" panose="020B0604020202020204" pitchFamily="34" charset="0"/>
                        </a:rPr>
                        <a:t>Three Months Ended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chemeClr val="tx1"/>
                          </a:solidFill>
                          <a:latin typeface="+mn-lt"/>
                          <a:cs typeface="Arial" panose="020B0604020202020204" pitchFamily="34" charset="0"/>
                        </a:rPr>
                        <a:t>3/31/2021</a:t>
                      </a:r>
                    </a:p>
                  </a:txBody>
                  <a:tcPr marL="0" anchor="ctr">
                    <a:lnL w="12700" cmpd="sng">
                      <a:noFill/>
                    </a:lnL>
                    <a:lnR w="12700" cmpd="sng">
                      <a:noFill/>
                    </a:lnR>
                    <a:lnT w="38100" cmpd="sng">
                      <a:noFill/>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mn-lt"/>
                          <a:ea typeface="+mn-ea"/>
                          <a:cs typeface="Arial" panose="020B0604020202020204" pitchFamily="34" charset="0"/>
                        </a:rPr>
                        <a:t>$36.5</a:t>
                      </a:r>
                    </a:p>
                  </a:txBody>
                  <a:tcPr anchor="ctr">
                    <a:lnL w="12700" cmpd="sng">
                      <a:noFill/>
                    </a:lnL>
                    <a:lnR w="12700" cmpd="sng">
                      <a:noFill/>
                    </a:lnR>
                    <a:lnT w="38100" cmpd="sng">
                      <a:noFill/>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mn-lt"/>
                          <a:ea typeface="+mn-ea"/>
                          <a:cs typeface="Arial" panose="020B0604020202020204" pitchFamily="34" charset="0"/>
                        </a:rPr>
                        <a:t>$26.5</a:t>
                      </a:r>
                    </a:p>
                  </a:txBody>
                  <a:tcPr anchor="ctr">
                    <a:lnL w="12700" cmpd="sng">
                      <a:noFill/>
                    </a:lnL>
                    <a:lnR w="12700" cmpd="sng">
                      <a:noFill/>
                    </a:lnR>
                    <a:lnT w="38100" cmpd="sng">
                      <a:noFill/>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61888450"/>
                  </a:ext>
                </a:extLst>
              </a:tr>
              <a:tr h="4808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chemeClr val="tx1"/>
                          </a:solidFill>
                          <a:latin typeface="+mn-lt"/>
                          <a:cs typeface="Arial" panose="020B0604020202020204" pitchFamily="34" charset="0"/>
                        </a:rPr>
                        <a:t>Three Months Ended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chemeClr val="tx1"/>
                          </a:solidFill>
                          <a:latin typeface="+mn-lt"/>
                          <a:cs typeface="Arial" panose="020B0604020202020204" pitchFamily="34" charset="0"/>
                        </a:rPr>
                        <a:t>3/31/2020</a:t>
                      </a:r>
                    </a:p>
                  </a:txBody>
                  <a:tcPr marL="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mn-lt"/>
                          <a:ea typeface="+mn-ea"/>
                          <a:cs typeface="Arial" panose="020B0604020202020204" pitchFamily="34" charset="0"/>
                        </a:rPr>
                        <a:t>$14.1</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mn-lt"/>
                          <a:ea typeface="+mn-ea"/>
                          <a:cs typeface="Arial" panose="020B0604020202020204" pitchFamily="34" charset="0"/>
                        </a:rPr>
                        <a:t>$7.9</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36438286"/>
                  </a:ext>
                </a:extLst>
              </a:tr>
              <a:tr h="4808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chemeClr val="tx1"/>
                          </a:solidFill>
                          <a:latin typeface="+mn-lt"/>
                          <a:cs typeface="Arial" panose="020B0604020202020204" pitchFamily="34" charset="0"/>
                        </a:rPr>
                        <a:t>Proforma Year Ended 12/31/2020</a:t>
                      </a:r>
                    </a:p>
                  </a:txBody>
                  <a:tcPr marL="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mn-lt"/>
                          <a:ea typeface="+mn-ea"/>
                          <a:cs typeface="Arial" panose="020B0604020202020204" pitchFamily="34" charset="0"/>
                        </a:rPr>
                        <a:t>$106.4</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mn-lt"/>
                          <a:ea typeface="+mn-ea"/>
                          <a:cs typeface="Arial" panose="020B0604020202020204" pitchFamily="34" charset="0"/>
                        </a:rPr>
                        <a:t>$33.3</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87003767"/>
                  </a:ext>
                </a:extLst>
              </a:tr>
              <a:tr h="4808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kern="1200" dirty="0">
                          <a:solidFill>
                            <a:schemeClr val="tx1"/>
                          </a:solidFill>
                          <a:latin typeface="+mn-lt"/>
                          <a:ea typeface="+mn-ea"/>
                          <a:cs typeface="Arial" panose="020B0604020202020204" pitchFamily="34" charset="0"/>
                        </a:rPr>
                        <a:t>Proforma Year Ended 12/31/2019</a:t>
                      </a:r>
                    </a:p>
                  </a:txBody>
                  <a:tcPr marL="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mn-lt"/>
                          <a:ea typeface="+mn-ea"/>
                          <a:cs typeface="Arial" panose="020B0604020202020204" pitchFamily="34" charset="0"/>
                        </a:rPr>
                        <a:t>$106.3</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mn-lt"/>
                          <a:ea typeface="+mn-ea"/>
                          <a:cs typeface="Arial" panose="020B0604020202020204" pitchFamily="34" charset="0"/>
                        </a:rPr>
                        <a:t>$30.2</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1355785"/>
                  </a:ext>
                </a:extLst>
              </a:tr>
            </a:tbl>
          </a:graphicData>
        </a:graphic>
      </p:graphicFrame>
      <p:grpSp>
        <p:nvGrpSpPr>
          <p:cNvPr id="62" name="Group 61">
            <a:extLst>
              <a:ext uri="{FF2B5EF4-FFF2-40B4-BE49-F238E27FC236}">
                <a16:creationId xmlns:a16="http://schemas.microsoft.com/office/drawing/2014/main" id="{927E0054-5B5B-EC4B-A09E-3F7FC622E503}"/>
              </a:ext>
            </a:extLst>
          </p:cNvPr>
          <p:cNvGrpSpPr/>
          <p:nvPr/>
        </p:nvGrpSpPr>
        <p:grpSpPr>
          <a:xfrm>
            <a:off x="7162800" y="2468555"/>
            <a:ext cx="4665664" cy="571500"/>
            <a:chOff x="357188" y="1709738"/>
            <a:chExt cx="5643562" cy="571500"/>
          </a:xfrm>
        </p:grpSpPr>
        <p:sp>
          <p:nvSpPr>
            <p:cNvPr id="63" name="Rectangle 62">
              <a:extLst>
                <a:ext uri="{FF2B5EF4-FFF2-40B4-BE49-F238E27FC236}">
                  <a16:creationId xmlns:a16="http://schemas.microsoft.com/office/drawing/2014/main" id="{3118DFAF-39CE-5745-862B-BCB64EA6DD91}"/>
                </a:ext>
              </a:extLst>
            </p:cNvPr>
            <p:cNvSpPr/>
            <p:nvPr/>
          </p:nvSpPr>
          <p:spPr>
            <a:xfrm>
              <a:off x="357188" y="1709738"/>
              <a:ext cx="5643562" cy="571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91440" bIns="0" numCol="1" spcCol="0" rtlCol="0" fromWordArt="0" anchor="ctr" anchorCtr="0" forceAA="0" compatLnSpc="1">
              <a:prstTxWarp prst="textNoShape">
                <a:avLst/>
              </a:prstTxWarp>
              <a:noAutofit/>
            </a:bodyPr>
            <a:lstStyle/>
            <a:p>
              <a:pPr fontAlgn="t"/>
              <a:r>
                <a:rPr lang="en-US" sz="1600" b="1" cap="all" dirty="0">
                  <a:solidFill>
                    <a:schemeClr val="accent1"/>
                  </a:solidFill>
                  <a:latin typeface="Franklin Gothic Demi" panose="020B0603020102020204" pitchFamily="34" charset="0"/>
                </a:rPr>
                <a:t>Financials</a:t>
              </a:r>
            </a:p>
          </p:txBody>
        </p:sp>
        <p:cxnSp>
          <p:nvCxnSpPr>
            <p:cNvPr id="65" name="Straight Connector 64">
              <a:extLst>
                <a:ext uri="{FF2B5EF4-FFF2-40B4-BE49-F238E27FC236}">
                  <a16:creationId xmlns:a16="http://schemas.microsoft.com/office/drawing/2014/main" id="{7F60275E-635D-8D4F-A28D-73EF64FF0A4F}"/>
                </a:ext>
              </a:extLst>
            </p:cNvPr>
            <p:cNvCxnSpPr>
              <a:cxnSpLocks/>
            </p:cNvCxnSpPr>
            <p:nvPr/>
          </p:nvCxnSpPr>
          <p:spPr>
            <a:xfrm>
              <a:off x="360363" y="2281238"/>
              <a:ext cx="5640387" cy="0"/>
            </a:xfrm>
            <a:prstGeom prst="line">
              <a:avLst/>
            </a:prstGeom>
            <a:ln w="9525">
              <a:solidFill>
                <a:schemeClr val="accent1"/>
              </a:solidFill>
              <a:tailEnd type="none"/>
            </a:ln>
          </p:spPr>
          <p:style>
            <a:lnRef idx="1">
              <a:schemeClr val="accent1"/>
            </a:lnRef>
            <a:fillRef idx="0">
              <a:schemeClr val="accent1"/>
            </a:fillRef>
            <a:effectRef idx="0">
              <a:schemeClr val="accent1"/>
            </a:effectRef>
            <a:fontRef idx="minor">
              <a:schemeClr val="tx1"/>
            </a:fontRef>
          </p:style>
        </p:cxnSp>
      </p:grpSp>
      <p:cxnSp>
        <p:nvCxnSpPr>
          <p:cNvPr id="79" name="Straight Connector 78">
            <a:extLst>
              <a:ext uri="{FF2B5EF4-FFF2-40B4-BE49-F238E27FC236}">
                <a16:creationId xmlns:a16="http://schemas.microsoft.com/office/drawing/2014/main" id="{751B76CA-E7D6-6C4D-845A-1C41F38D6B0A}"/>
              </a:ext>
            </a:extLst>
          </p:cNvPr>
          <p:cNvCxnSpPr>
            <a:cxnSpLocks/>
          </p:cNvCxnSpPr>
          <p:nvPr/>
        </p:nvCxnSpPr>
        <p:spPr>
          <a:xfrm>
            <a:off x="7047029" y="2604281"/>
            <a:ext cx="0" cy="3445819"/>
          </a:xfrm>
          <a:prstGeom prst="line">
            <a:avLst/>
          </a:prstGeom>
          <a:ln w="12700">
            <a:solidFill>
              <a:schemeClr val="bg1">
                <a:lumMod val="85000"/>
              </a:schemeClr>
            </a:solidFill>
            <a:tailEnd type="none"/>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C85DD94C-414D-7F45-AE74-E7D80D8E1214}"/>
              </a:ext>
            </a:extLst>
          </p:cNvPr>
          <p:cNvGrpSpPr/>
          <p:nvPr/>
        </p:nvGrpSpPr>
        <p:grpSpPr>
          <a:xfrm>
            <a:off x="2830826" y="2468555"/>
            <a:ext cx="4216203" cy="1506896"/>
            <a:chOff x="3303787" y="2468555"/>
            <a:chExt cx="2805741" cy="1506896"/>
          </a:xfrm>
        </p:grpSpPr>
        <p:grpSp>
          <p:nvGrpSpPr>
            <p:cNvPr id="80" name="Group 79">
              <a:extLst>
                <a:ext uri="{FF2B5EF4-FFF2-40B4-BE49-F238E27FC236}">
                  <a16:creationId xmlns:a16="http://schemas.microsoft.com/office/drawing/2014/main" id="{22D15B42-2639-864B-8E5B-10734C60B343}"/>
                </a:ext>
              </a:extLst>
            </p:cNvPr>
            <p:cNvGrpSpPr/>
            <p:nvPr/>
          </p:nvGrpSpPr>
          <p:grpSpPr>
            <a:xfrm>
              <a:off x="3305321" y="2468555"/>
              <a:ext cx="2724568" cy="571500"/>
              <a:chOff x="360363" y="1709738"/>
              <a:chExt cx="5640387" cy="571500"/>
            </a:xfrm>
          </p:grpSpPr>
          <p:sp>
            <p:nvSpPr>
              <p:cNvPr id="81" name="Rectangle 80">
                <a:extLst>
                  <a:ext uri="{FF2B5EF4-FFF2-40B4-BE49-F238E27FC236}">
                    <a16:creationId xmlns:a16="http://schemas.microsoft.com/office/drawing/2014/main" id="{F4DA43E9-4834-474B-BB66-D88681117880}"/>
                  </a:ext>
                </a:extLst>
              </p:cNvPr>
              <p:cNvSpPr/>
              <p:nvPr/>
            </p:nvSpPr>
            <p:spPr>
              <a:xfrm>
                <a:off x="1275240" y="1709738"/>
                <a:ext cx="4725510" cy="571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91440" bIns="0" numCol="1" spcCol="0" rtlCol="0" fromWordArt="0" anchor="ctr" anchorCtr="0" forceAA="0" compatLnSpc="1">
                <a:prstTxWarp prst="textNoShape">
                  <a:avLst/>
                </a:prstTxWarp>
                <a:noAutofit/>
              </a:bodyPr>
              <a:lstStyle/>
              <a:p>
                <a:pPr fontAlgn="t"/>
                <a:r>
                  <a:rPr lang="en-US" sz="1600" b="1" cap="all" dirty="0">
                    <a:solidFill>
                      <a:schemeClr val="accent1"/>
                    </a:solidFill>
                    <a:latin typeface="Franklin Gothic Demi" panose="020B0603020102020204" pitchFamily="34" charset="0"/>
                  </a:rPr>
                  <a:t>Competitive Strengths</a:t>
                </a:r>
              </a:p>
            </p:txBody>
          </p:sp>
          <p:cxnSp>
            <p:nvCxnSpPr>
              <p:cNvPr id="82" name="Straight Connector 81">
                <a:extLst>
                  <a:ext uri="{FF2B5EF4-FFF2-40B4-BE49-F238E27FC236}">
                    <a16:creationId xmlns:a16="http://schemas.microsoft.com/office/drawing/2014/main" id="{6BD33C4E-B0C6-D748-B673-500002C185B1}"/>
                  </a:ext>
                </a:extLst>
              </p:cNvPr>
              <p:cNvCxnSpPr>
                <a:cxnSpLocks/>
              </p:cNvCxnSpPr>
              <p:nvPr/>
            </p:nvCxnSpPr>
            <p:spPr>
              <a:xfrm>
                <a:off x="360363" y="2281238"/>
                <a:ext cx="5640387" cy="0"/>
              </a:xfrm>
              <a:prstGeom prst="line">
                <a:avLst/>
              </a:prstGeom>
              <a:ln w="9525">
                <a:solidFill>
                  <a:schemeClr val="accent1"/>
                </a:solidFill>
                <a:tailEnd type="none"/>
              </a:ln>
            </p:spPr>
            <p:style>
              <a:lnRef idx="1">
                <a:schemeClr val="accent1"/>
              </a:lnRef>
              <a:fillRef idx="0">
                <a:schemeClr val="accent1"/>
              </a:fillRef>
              <a:effectRef idx="0">
                <a:schemeClr val="accent1"/>
              </a:effectRef>
              <a:fontRef idx="minor">
                <a:schemeClr val="tx1"/>
              </a:fontRef>
            </p:style>
          </p:cxnSp>
        </p:grpSp>
        <p:sp>
          <p:nvSpPr>
            <p:cNvPr id="20" name="Rectangle 19">
              <a:extLst>
                <a:ext uri="{FF2B5EF4-FFF2-40B4-BE49-F238E27FC236}">
                  <a16:creationId xmlns:a16="http://schemas.microsoft.com/office/drawing/2014/main" id="{53F5B9A0-B3D6-524E-83D5-B3BF513C48B8}"/>
                </a:ext>
              </a:extLst>
            </p:cNvPr>
            <p:cNvSpPr/>
            <p:nvPr/>
          </p:nvSpPr>
          <p:spPr>
            <a:xfrm>
              <a:off x="3303787" y="3109952"/>
              <a:ext cx="2805741" cy="865499"/>
            </a:xfrm>
            <a:prstGeom prst="rect">
              <a:avLst/>
            </a:prstGeom>
          </p:spPr>
          <p:txBody>
            <a:bodyPr lIns="0">
              <a:noAutofit/>
            </a:bodyPr>
            <a:lstStyle/>
            <a:p>
              <a:pPr marL="182880" indent="-182880">
                <a:spcAft>
                  <a:spcPts val="400"/>
                </a:spcAft>
                <a:buFont typeface="Arial" panose="020B0604020202020204" pitchFamily="34" charset="0"/>
                <a:buChar char="•"/>
              </a:pPr>
              <a:r>
                <a:rPr lang="en-US" sz="1200" dirty="0"/>
                <a:t>Market leader with strong brand awareness in core categories</a:t>
              </a:r>
            </a:p>
            <a:p>
              <a:pPr marL="182880" indent="-182880">
                <a:spcAft>
                  <a:spcPts val="400"/>
                </a:spcAft>
                <a:buFont typeface="Arial" panose="020B0604020202020204" pitchFamily="34" charset="0"/>
                <a:buChar char="•"/>
              </a:pPr>
              <a:r>
                <a:rPr lang="en-US" sz="1200" dirty="0"/>
                <a:t>Diverse customer base with global end-market focus</a:t>
              </a:r>
            </a:p>
            <a:p>
              <a:pPr marL="182880" indent="-182880">
                <a:spcAft>
                  <a:spcPts val="400"/>
                </a:spcAft>
                <a:buFont typeface="Arial" panose="020B0604020202020204" pitchFamily="34" charset="0"/>
                <a:buChar char="•"/>
              </a:pPr>
              <a:r>
                <a:rPr lang="en-US" sz="1200" dirty="0"/>
                <a:t>Broad intellectual property position creates barriers to entry</a:t>
              </a:r>
            </a:p>
          </p:txBody>
        </p:sp>
      </p:grpSp>
      <p:cxnSp>
        <p:nvCxnSpPr>
          <p:cNvPr id="106" name="Straight Connector 105">
            <a:extLst>
              <a:ext uri="{FF2B5EF4-FFF2-40B4-BE49-F238E27FC236}">
                <a16:creationId xmlns:a16="http://schemas.microsoft.com/office/drawing/2014/main" id="{3796AE24-3C60-2A45-8D35-17C223BF69C2}"/>
              </a:ext>
            </a:extLst>
          </p:cNvPr>
          <p:cNvCxnSpPr>
            <a:cxnSpLocks/>
          </p:cNvCxnSpPr>
          <p:nvPr/>
        </p:nvCxnSpPr>
        <p:spPr>
          <a:xfrm>
            <a:off x="2626059" y="2633934"/>
            <a:ext cx="0" cy="3445819"/>
          </a:xfrm>
          <a:prstGeom prst="line">
            <a:avLst/>
          </a:prstGeom>
          <a:ln w="12700">
            <a:solidFill>
              <a:schemeClr val="bg1">
                <a:lumMod val="85000"/>
              </a:schemeClr>
            </a:solidFill>
            <a:tailEnd type="none"/>
          </a:ln>
        </p:spPr>
        <p:style>
          <a:lnRef idx="1">
            <a:schemeClr val="accent1"/>
          </a:lnRef>
          <a:fillRef idx="0">
            <a:schemeClr val="accent1"/>
          </a:fillRef>
          <a:effectRef idx="0">
            <a:schemeClr val="accent1"/>
          </a:effectRef>
          <a:fontRef idx="minor">
            <a:schemeClr val="tx1"/>
          </a:fontRef>
        </p:style>
      </p:cxnSp>
      <p:grpSp>
        <p:nvGrpSpPr>
          <p:cNvPr id="107" name="Group 4">
            <a:extLst>
              <a:ext uri="{FF2B5EF4-FFF2-40B4-BE49-F238E27FC236}">
                <a16:creationId xmlns:a16="http://schemas.microsoft.com/office/drawing/2014/main" id="{5AE1F3EE-844F-1E46-A690-1B5572BA3C02}"/>
              </a:ext>
            </a:extLst>
          </p:cNvPr>
          <p:cNvGrpSpPr>
            <a:grpSpLocks noChangeAspect="1"/>
          </p:cNvGrpSpPr>
          <p:nvPr/>
        </p:nvGrpSpPr>
        <p:grpSpPr bwMode="auto">
          <a:xfrm>
            <a:off x="335836" y="2590131"/>
            <a:ext cx="390745" cy="390745"/>
            <a:chOff x="1704" y="24"/>
            <a:chExt cx="4272" cy="4272"/>
          </a:xfrm>
          <a:solidFill>
            <a:schemeClr val="accent2"/>
          </a:solidFill>
        </p:grpSpPr>
        <p:sp>
          <p:nvSpPr>
            <p:cNvPr id="108" name="Freeform 5">
              <a:extLst>
                <a:ext uri="{FF2B5EF4-FFF2-40B4-BE49-F238E27FC236}">
                  <a16:creationId xmlns:a16="http://schemas.microsoft.com/office/drawing/2014/main" id="{7D6005C7-0542-6D4B-B35D-1FC3252B0393}"/>
                </a:ext>
              </a:extLst>
            </p:cNvPr>
            <p:cNvSpPr>
              <a:spLocks noEditPoints="1"/>
            </p:cNvSpPr>
            <p:nvPr/>
          </p:nvSpPr>
          <p:spPr bwMode="auto">
            <a:xfrm>
              <a:off x="2306" y="630"/>
              <a:ext cx="846" cy="842"/>
            </a:xfrm>
            <a:custGeom>
              <a:avLst/>
              <a:gdLst>
                <a:gd name="T0" fmla="*/ 382 w 846"/>
                <a:gd name="T1" fmla="*/ 840 h 842"/>
                <a:gd name="T2" fmla="*/ 262 w 846"/>
                <a:gd name="T3" fmla="*/ 810 h 842"/>
                <a:gd name="T4" fmla="*/ 154 w 846"/>
                <a:gd name="T5" fmla="*/ 746 h 842"/>
                <a:gd name="T6" fmla="*/ 96 w 846"/>
                <a:gd name="T7" fmla="*/ 688 h 842"/>
                <a:gd name="T8" fmla="*/ 32 w 846"/>
                <a:gd name="T9" fmla="*/ 582 h 842"/>
                <a:gd name="T10" fmla="*/ 2 w 846"/>
                <a:gd name="T11" fmla="*/ 462 h 842"/>
                <a:gd name="T12" fmla="*/ 2 w 846"/>
                <a:gd name="T13" fmla="*/ 378 h 842"/>
                <a:gd name="T14" fmla="*/ 32 w 846"/>
                <a:gd name="T15" fmla="*/ 256 h 842"/>
                <a:gd name="T16" fmla="*/ 96 w 846"/>
                <a:gd name="T17" fmla="*/ 150 h 842"/>
                <a:gd name="T18" fmla="*/ 156 w 846"/>
                <a:gd name="T19" fmla="*/ 92 h 842"/>
                <a:gd name="T20" fmla="*/ 262 w 846"/>
                <a:gd name="T21" fmla="*/ 30 h 842"/>
                <a:gd name="T22" fmla="*/ 382 w 846"/>
                <a:gd name="T23" fmla="*/ 2 h 842"/>
                <a:gd name="T24" fmla="*/ 504 w 846"/>
                <a:gd name="T25" fmla="*/ 8 h 842"/>
                <a:gd name="T26" fmla="*/ 622 w 846"/>
                <a:gd name="T27" fmla="*/ 46 h 842"/>
                <a:gd name="T28" fmla="*/ 722 w 846"/>
                <a:gd name="T29" fmla="*/ 120 h 842"/>
                <a:gd name="T30" fmla="*/ 776 w 846"/>
                <a:gd name="T31" fmla="*/ 186 h 842"/>
                <a:gd name="T32" fmla="*/ 830 w 846"/>
                <a:gd name="T33" fmla="*/ 298 h 842"/>
                <a:gd name="T34" fmla="*/ 846 w 846"/>
                <a:gd name="T35" fmla="*/ 420 h 842"/>
                <a:gd name="T36" fmla="*/ 830 w 846"/>
                <a:gd name="T37" fmla="*/ 540 h 842"/>
                <a:gd name="T38" fmla="*/ 776 w 846"/>
                <a:gd name="T39" fmla="*/ 652 h 842"/>
                <a:gd name="T40" fmla="*/ 722 w 846"/>
                <a:gd name="T41" fmla="*/ 718 h 842"/>
                <a:gd name="T42" fmla="*/ 622 w 846"/>
                <a:gd name="T43" fmla="*/ 794 h 842"/>
                <a:gd name="T44" fmla="*/ 506 w 846"/>
                <a:gd name="T45" fmla="*/ 834 h 842"/>
                <a:gd name="T46" fmla="*/ 424 w 846"/>
                <a:gd name="T47" fmla="*/ 842 h 842"/>
                <a:gd name="T48" fmla="*/ 404 w 846"/>
                <a:gd name="T49" fmla="*/ 232 h 842"/>
                <a:gd name="T50" fmla="*/ 352 w 846"/>
                <a:gd name="T51" fmla="*/ 246 h 842"/>
                <a:gd name="T52" fmla="*/ 304 w 846"/>
                <a:gd name="T53" fmla="*/ 274 h 842"/>
                <a:gd name="T54" fmla="*/ 278 w 846"/>
                <a:gd name="T55" fmla="*/ 300 h 842"/>
                <a:gd name="T56" fmla="*/ 250 w 846"/>
                <a:gd name="T57" fmla="*/ 348 h 842"/>
                <a:gd name="T58" fmla="*/ 236 w 846"/>
                <a:gd name="T59" fmla="*/ 400 h 842"/>
                <a:gd name="T60" fmla="*/ 236 w 846"/>
                <a:gd name="T61" fmla="*/ 438 h 842"/>
                <a:gd name="T62" fmla="*/ 250 w 846"/>
                <a:gd name="T63" fmla="*/ 492 h 842"/>
                <a:gd name="T64" fmla="*/ 278 w 846"/>
                <a:gd name="T65" fmla="*/ 538 h 842"/>
                <a:gd name="T66" fmla="*/ 304 w 846"/>
                <a:gd name="T67" fmla="*/ 564 h 842"/>
                <a:gd name="T68" fmla="*/ 352 w 846"/>
                <a:gd name="T69" fmla="*/ 592 h 842"/>
                <a:gd name="T70" fmla="*/ 406 w 846"/>
                <a:gd name="T71" fmla="*/ 604 h 842"/>
                <a:gd name="T72" fmla="*/ 460 w 846"/>
                <a:gd name="T73" fmla="*/ 602 h 842"/>
                <a:gd name="T74" fmla="*/ 512 w 846"/>
                <a:gd name="T75" fmla="*/ 584 h 842"/>
                <a:gd name="T76" fmla="*/ 556 w 846"/>
                <a:gd name="T77" fmla="*/ 552 h 842"/>
                <a:gd name="T78" fmla="*/ 580 w 846"/>
                <a:gd name="T79" fmla="*/ 522 h 842"/>
                <a:gd name="T80" fmla="*/ 604 w 846"/>
                <a:gd name="T81" fmla="*/ 472 h 842"/>
                <a:gd name="T82" fmla="*/ 612 w 846"/>
                <a:gd name="T83" fmla="*/ 420 h 842"/>
                <a:gd name="T84" fmla="*/ 604 w 846"/>
                <a:gd name="T85" fmla="*/ 366 h 842"/>
                <a:gd name="T86" fmla="*/ 580 w 846"/>
                <a:gd name="T87" fmla="*/ 316 h 842"/>
                <a:gd name="T88" fmla="*/ 556 w 846"/>
                <a:gd name="T89" fmla="*/ 286 h 842"/>
                <a:gd name="T90" fmla="*/ 512 w 846"/>
                <a:gd name="T91" fmla="*/ 252 h 842"/>
                <a:gd name="T92" fmla="*/ 460 w 846"/>
                <a:gd name="T93" fmla="*/ 234 h 842"/>
                <a:gd name="T94" fmla="*/ 424 w 846"/>
                <a:gd name="T95" fmla="*/ 230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46" h="842">
                  <a:moveTo>
                    <a:pt x="424" y="842"/>
                  </a:moveTo>
                  <a:lnTo>
                    <a:pt x="424" y="842"/>
                  </a:lnTo>
                  <a:lnTo>
                    <a:pt x="382" y="840"/>
                  </a:lnTo>
                  <a:lnTo>
                    <a:pt x="340" y="834"/>
                  </a:lnTo>
                  <a:lnTo>
                    <a:pt x="300" y="824"/>
                  </a:lnTo>
                  <a:lnTo>
                    <a:pt x="262" y="810"/>
                  </a:lnTo>
                  <a:lnTo>
                    <a:pt x="224" y="794"/>
                  </a:lnTo>
                  <a:lnTo>
                    <a:pt x="188" y="772"/>
                  </a:lnTo>
                  <a:lnTo>
                    <a:pt x="154" y="746"/>
                  </a:lnTo>
                  <a:lnTo>
                    <a:pt x="124" y="718"/>
                  </a:lnTo>
                  <a:lnTo>
                    <a:pt x="124" y="718"/>
                  </a:lnTo>
                  <a:lnTo>
                    <a:pt x="96" y="688"/>
                  </a:lnTo>
                  <a:lnTo>
                    <a:pt x="70" y="654"/>
                  </a:lnTo>
                  <a:lnTo>
                    <a:pt x="50" y="618"/>
                  </a:lnTo>
                  <a:lnTo>
                    <a:pt x="32" y="582"/>
                  </a:lnTo>
                  <a:lnTo>
                    <a:pt x="18" y="542"/>
                  </a:lnTo>
                  <a:lnTo>
                    <a:pt x="8" y="502"/>
                  </a:lnTo>
                  <a:lnTo>
                    <a:pt x="2" y="462"/>
                  </a:lnTo>
                  <a:lnTo>
                    <a:pt x="0" y="420"/>
                  </a:lnTo>
                  <a:lnTo>
                    <a:pt x="0" y="420"/>
                  </a:lnTo>
                  <a:lnTo>
                    <a:pt x="2" y="378"/>
                  </a:lnTo>
                  <a:lnTo>
                    <a:pt x="8" y="336"/>
                  </a:lnTo>
                  <a:lnTo>
                    <a:pt x="18" y="296"/>
                  </a:lnTo>
                  <a:lnTo>
                    <a:pt x="32" y="256"/>
                  </a:lnTo>
                  <a:lnTo>
                    <a:pt x="50" y="220"/>
                  </a:lnTo>
                  <a:lnTo>
                    <a:pt x="70" y="184"/>
                  </a:lnTo>
                  <a:lnTo>
                    <a:pt x="96" y="150"/>
                  </a:lnTo>
                  <a:lnTo>
                    <a:pt x="124" y="120"/>
                  </a:lnTo>
                  <a:lnTo>
                    <a:pt x="124" y="120"/>
                  </a:lnTo>
                  <a:lnTo>
                    <a:pt x="156" y="92"/>
                  </a:lnTo>
                  <a:lnTo>
                    <a:pt x="188" y="68"/>
                  </a:lnTo>
                  <a:lnTo>
                    <a:pt x="224" y="46"/>
                  </a:lnTo>
                  <a:lnTo>
                    <a:pt x="262" y="30"/>
                  </a:lnTo>
                  <a:lnTo>
                    <a:pt x="302" y="16"/>
                  </a:lnTo>
                  <a:lnTo>
                    <a:pt x="342" y="8"/>
                  </a:lnTo>
                  <a:lnTo>
                    <a:pt x="382" y="2"/>
                  </a:lnTo>
                  <a:lnTo>
                    <a:pt x="424" y="0"/>
                  </a:lnTo>
                  <a:lnTo>
                    <a:pt x="464" y="2"/>
                  </a:lnTo>
                  <a:lnTo>
                    <a:pt x="504" y="8"/>
                  </a:lnTo>
                  <a:lnTo>
                    <a:pt x="544" y="16"/>
                  </a:lnTo>
                  <a:lnTo>
                    <a:pt x="584" y="30"/>
                  </a:lnTo>
                  <a:lnTo>
                    <a:pt x="622" y="46"/>
                  </a:lnTo>
                  <a:lnTo>
                    <a:pt x="658" y="66"/>
                  </a:lnTo>
                  <a:lnTo>
                    <a:pt x="692" y="92"/>
                  </a:lnTo>
                  <a:lnTo>
                    <a:pt x="722" y="120"/>
                  </a:lnTo>
                  <a:lnTo>
                    <a:pt x="722" y="120"/>
                  </a:lnTo>
                  <a:lnTo>
                    <a:pt x="752" y="152"/>
                  </a:lnTo>
                  <a:lnTo>
                    <a:pt x="776" y="186"/>
                  </a:lnTo>
                  <a:lnTo>
                    <a:pt x="798" y="222"/>
                  </a:lnTo>
                  <a:lnTo>
                    <a:pt x="816" y="260"/>
                  </a:lnTo>
                  <a:lnTo>
                    <a:pt x="830" y="298"/>
                  </a:lnTo>
                  <a:lnTo>
                    <a:pt x="838" y="338"/>
                  </a:lnTo>
                  <a:lnTo>
                    <a:pt x="844" y="378"/>
                  </a:lnTo>
                  <a:lnTo>
                    <a:pt x="846" y="420"/>
                  </a:lnTo>
                  <a:lnTo>
                    <a:pt x="844" y="460"/>
                  </a:lnTo>
                  <a:lnTo>
                    <a:pt x="838" y="500"/>
                  </a:lnTo>
                  <a:lnTo>
                    <a:pt x="830" y="540"/>
                  </a:lnTo>
                  <a:lnTo>
                    <a:pt x="816" y="578"/>
                  </a:lnTo>
                  <a:lnTo>
                    <a:pt x="798" y="616"/>
                  </a:lnTo>
                  <a:lnTo>
                    <a:pt x="776" y="652"/>
                  </a:lnTo>
                  <a:lnTo>
                    <a:pt x="752" y="686"/>
                  </a:lnTo>
                  <a:lnTo>
                    <a:pt x="722" y="718"/>
                  </a:lnTo>
                  <a:lnTo>
                    <a:pt x="722" y="718"/>
                  </a:lnTo>
                  <a:lnTo>
                    <a:pt x="692" y="748"/>
                  </a:lnTo>
                  <a:lnTo>
                    <a:pt x="658" y="772"/>
                  </a:lnTo>
                  <a:lnTo>
                    <a:pt x="622" y="794"/>
                  </a:lnTo>
                  <a:lnTo>
                    <a:pt x="586" y="810"/>
                  </a:lnTo>
                  <a:lnTo>
                    <a:pt x="546" y="824"/>
                  </a:lnTo>
                  <a:lnTo>
                    <a:pt x="506" y="834"/>
                  </a:lnTo>
                  <a:lnTo>
                    <a:pt x="466" y="840"/>
                  </a:lnTo>
                  <a:lnTo>
                    <a:pt x="424" y="842"/>
                  </a:lnTo>
                  <a:lnTo>
                    <a:pt x="424" y="842"/>
                  </a:lnTo>
                  <a:close/>
                  <a:moveTo>
                    <a:pt x="424" y="230"/>
                  </a:moveTo>
                  <a:lnTo>
                    <a:pt x="424" y="230"/>
                  </a:lnTo>
                  <a:lnTo>
                    <a:pt x="404" y="232"/>
                  </a:lnTo>
                  <a:lnTo>
                    <a:pt x="386" y="234"/>
                  </a:lnTo>
                  <a:lnTo>
                    <a:pt x="368" y="238"/>
                  </a:lnTo>
                  <a:lnTo>
                    <a:pt x="352" y="246"/>
                  </a:lnTo>
                  <a:lnTo>
                    <a:pt x="334" y="252"/>
                  </a:lnTo>
                  <a:lnTo>
                    <a:pt x="320" y="262"/>
                  </a:lnTo>
                  <a:lnTo>
                    <a:pt x="304" y="274"/>
                  </a:lnTo>
                  <a:lnTo>
                    <a:pt x="290" y="286"/>
                  </a:lnTo>
                  <a:lnTo>
                    <a:pt x="290" y="286"/>
                  </a:lnTo>
                  <a:lnTo>
                    <a:pt x="278" y="300"/>
                  </a:lnTo>
                  <a:lnTo>
                    <a:pt x="266" y="314"/>
                  </a:lnTo>
                  <a:lnTo>
                    <a:pt x="258" y="330"/>
                  </a:lnTo>
                  <a:lnTo>
                    <a:pt x="250" y="348"/>
                  </a:lnTo>
                  <a:lnTo>
                    <a:pt x="244" y="364"/>
                  </a:lnTo>
                  <a:lnTo>
                    <a:pt x="238" y="382"/>
                  </a:lnTo>
                  <a:lnTo>
                    <a:pt x="236" y="400"/>
                  </a:lnTo>
                  <a:lnTo>
                    <a:pt x="236" y="420"/>
                  </a:lnTo>
                  <a:lnTo>
                    <a:pt x="236" y="420"/>
                  </a:lnTo>
                  <a:lnTo>
                    <a:pt x="236" y="438"/>
                  </a:lnTo>
                  <a:lnTo>
                    <a:pt x="238" y="456"/>
                  </a:lnTo>
                  <a:lnTo>
                    <a:pt x="244" y="474"/>
                  </a:lnTo>
                  <a:lnTo>
                    <a:pt x="250" y="492"/>
                  </a:lnTo>
                  <a:lnTo>
                    <a:pt x="258" y="508"/>
                  </a:lnTo>
                  <a:lnTo>
                    <a:pt x="266" y="524"/>
                  </a:lnTo>
                  <a:lnTo>
                    <a:pt x="278" y="538"/>
                  </a:lnTo>
                  <a:lnTo>
                    <a:pt x="290" y="552"/>
                  </a:lnTo>
                  <a:lnTo>
                    <a:pt x="290" y="552"/>
                  </a:lnTo>
                  <a:lnTo>
                    <a:pt x="304" y="564"/>
                  </a:lnTo>
                  <a:lnTo>
                    <a:pt x="320" y="576"/>
                  </a:lnTo>
                  <a:lnTo>
                    <a:pt x="336" y="584"/>
                  </a:lnTo>
                  <a:lnTo>
                    <a:pt x="352" y="592"/>
                  </a:lnTo>
                  <a:lnTo>
                    <a:pt x="370" y="598"/>
                  </a:lnTo>
                  <a:lnTo>
                    <a:pt x="386" y="602"/>
                  </a:lnTo>
                  <a:lnTo>
                    <a:pt x="406" y="604"/>
                  </a:lnTo>
                  <a:lnTo>
                    <a:pt x="424" y="606"/>
                  </a:lnTo>
                  <a:lnTo>
                    <a:pt x="442" y="604"/>
                  </a:lnTo>
                  <a:lnTo>
                    <a:pt x="460" y="602"/>
                  </a:lnTo>
                  <a:lnTo>
                    <a:pt x="478" y="598"/>
                  </a:lnTo>
                  <a:lnTo>
                    <a:pt x="494" y="592"/>
                  </a:lnTo>
                  <a:lnTo>
                    <a:pt x="512" y="584"/>
                  </a:lnTo>
                  <a:lnTo>
                    <a:pt x="528" y="576"/>
                  </a:lnTo>
                  <a:lnTo>
                    <a:pt x="542" y="564"/>
                  </a:lnTo>
                  <a:lnTo>
                    <a:pt x="556" y="552"/>
                  </a:lnTo>
                  <a:lnTo>
                    <a:pt x="556" y="552"/>
                  </a:lnTo>
                  <a:lnTo>
                    <a:pt x="570" y="538"/>
                  </a:lnTo>
                  <a:lnTo>
                    <a:pt x="580" y="522"/>
                  </a:lnTo>
                  <a:lnTo>
                    <a:pt x="590" y="506"/>
                  </a:lnTo>
                  <a:lnTo>
                    <a:pt x="598" y="490"/>
                  </a:lnTo>
                  <a:lnTo>
                    <a:pt x="604" y="472"/>
                  </a:lnTo>
                  <a:lnTo>
                    <a:pt x="608" y="456"/>
                  </a:lnTo>
                  <a:lnTo>
                    <a:pt x="610" y="438"/>
                  </a:lnTo>
                  <a:lnTo>
                    <a:pt x="612" y="420"/>
                  </a:lnTo>
                  <a:lnTo>
                    <a:pt x="610" y="402"/>
                  </a:lnTo>
                  <a:lnTo>
                    <a:pt x="608" y="384"/>
                  </a:lnTo>
                  <a:lnTo>
                    <a:pt x="604" y="366"/>
                  </a:lnTo>
                  <a:lnTo>
                    <a:pt x="598" y="348"/>
                  </a:lnTo>
                  <a:lnTo>
                    <a:pt x="590" y="332"/>
                  </a:lnTo>
                  <a:lnTo>
                    <a:pt x="580" y="316"/>
                  </a:lnTo>
                  <a:lnTo>
                    <a:pt x="570" y="300"/>
                  </a:lnTo>
                  <a:lnTo>
                    <a:pt x="556" y="286"/>
                  </a:lnTo>
                  <a:lnTo>
                    <a:pt x="556" y="286"/>
                  </a:lnTo>
                  <a:lnTo>
                    <a:pt x="542" y="274"/>
                  </a:lnTo>
                  <a:lnTo>
                    <a:pt x="528" y="262"/>
                  </a:lnTo>
                  <a:lnTo>
                    <a:pt x="512" y="252"/>
                  </a:lnTo>
                  <a:lnTo>
                    <a:pt x="496" y="246"/>
                  </a:lnTo>
                  <a:lnTo>
                    <a:pt x="478" y="238"/>
                  </a:lnTo>
                  <a:lnTo>
                    <a:pt x="460" y="234"/>
                  </a:lnTo>
                  <a:lnTo>
                    <a:pt x="442" y="232"/>
                  </a:lnTo>
                  <a:lnTo>
                    <a:pt x="424" y="230"/>
                  </a:lnTo>
                  <a:lnTo>
                    <a:pt x="424" y="230"/>
                  </a:lnTo>
                  <a:close/>
                </a:path>
              </a:pathLst>
            </a:custGeom>
            <a:grpFill/>
            <a:ln>
              <a:solidFill>
                <a:schemeClr val="bg1"/>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9" name="Freeform 6">
              <a:extLst>
                <a:ext uri="{FF2B5EF4-FFF2-40B4-BE49-F238E27FC236}">
                  <a16:creationId xmlns:a16="http://schemas.microsoft.com/office/drawing/2014/main" id="{81E627CC-5C08-A44D-8496-B81E429F6FB6}"/>
                </a:ext>
              </a:extLst>
            </p:cNvPr>
            <p:cNvSpPr>
              <a:spLocks/>
            </p:cNvSpPr>
            <p:nvPr/>
          </p:nvSpPr>
          <p:spPr bwMode="auto">
            <a:xfrm>
              <a:off x="3574" y="1462"/>
              <a:ext cx="1274" cy="1274"/>
            </a:xfrm>
            <a:custGeom>
              <a:avLst/>
              <a:gdLst>
                <a:gd name="T0" fmla="*/ 1158 w 1274"/>
                <a:gd name="T1" fmla="*/ 1274 h 1274"/>
                <a:gd name="T2" fmla="*/ 1158 w 1274"/>
                <a:gd name="T3" fmla="*/ 1274 h 1274"/>
                <a:gd name="T4" fmla="*/ 1134 w 1274"/>
                <a:gd name="T5" fmla="*/ 1272 h 1274"/>
                <a:gd name="T6" fmla="*/ 1112 w 1274"/>
                <a:gd name="T7" fmla="*/ 1266 h 1274"/>
                <a:gd name="T8" fmla="*/ 1092 w 1274"/>
                <a:gd name="T9" fmla="*/ 1254 h 1274"/>
                <a:gd name="T10" fmla="*/ 1082 w 1274"/>
                <a:gd name="T11" fmla="*/ 1248 h 1274"/>
                <a:gd name="T12" fmla="*/ 1074 w 1274"/>
                <a:gd name="T13" fmla="*/ 1240 h 1274"/>
                <a:gd name="T14" fmla="*/ 34 w 1274"/>
                <a:gd name="T15" fmla="*/ 200 h 1274"/>
                <a:gd name="T16" fmla="*/ 34 w 1274"/>
                <a:gd name="T17" fmla="*/ 200 h 1274"/>
                <a:gd name="T18" fmla="*/ 26 w 1274"/>
                <a:gd name="T19" fmla="*/ 192 h 1274"/>
                <a:gd name="T20" fmla="*/ 20 w 1274"/>
                <a:gd name="T21" fmla="*/ 182 h 1274"/>
                <a:gd name="T22" fmla="*/ 10 w 1274"/>
                <a:gd name="T23" fmla="*/ 162 h 1274"/>
                <a:gd name="T24" fmla="*/ 2 w 1274"/>
                <a:gd name="T25" fmla="*/ 140 h 1274"/>
                <a:gd name="T26" fmla="*/ 0 w 1274"/>
                <a:gd name="T27" fmla="*/ 118 h 1274"/>
                <a:gd name="T28" fmla="*/ 2 w 1274"/>
                <a:gd name="T29" fmla="*/ 94 h 1274"/>
                <a:gd name="T30" fmla="*/ 10 w 1274"/>
                <a:gd name="T31" fmla="*/ 74 h 1274"/>
                <a:gd name="T32" fmla="*/ 20 w 1274"/>
                <a:gd name="T33" fmla="*/ 52 h 1274"/>
                <a:gd name="T34" fmla="*/ 26 w 1274"/>
                <a:gd name="T35" fmla="*/ 44 h 1274"/>
                <a:gd name="T36" fmla="*/ 34 w 1274"/>
                <a:gd name="T37" fmla="*/ 34 h 1274"/>
                <a:gd name="T38" fmla="*/ 34 w 1274"/>
                <a:gd name="T39" fmla="*/ 34 h 1274"/>
                <a:gd name="T40" fmla="*/ 44 w 1274"/>
                <a:gd name="T41" fmla="*/ 26 h 1274"/>
                <a:gd name="T42" fmla="*/ 54 w 1274"/>
                <a:gd name="T43" fmla="*/ 20 h 1274"/>
                <a:gd name="T44" fmla="*/ 74 w 1274"/>
                <a:gd name="T45" fmla="*/ 8 h 1274"/>
                <a:gd name="T46" fmla="*/ 96 w 1274"/>
                <a:gd name="T47" fmla="*/ 2 h 1274"/>
                <a:gd name="T48" fmla="*/ 118 w 1274"/>
                <a:gd name="T49" fmla="*/ 0 h 1274"/>
                <a:gd name="T50" fmla="*/ 140 w 1274"/>
                <a:gd name="T51" fmla="*/ 2 h 1274"/>
                <a:gd name="T52" fmla="*/ 162 w 1274"/>
                <a:gd name="T53" fmla="*/ 8 h 1274"/>
                <a:gd name="T54" fmla="*/ 182 w 1274"/>
                <a:gd name="T55" fmla="*/ 20 h 1274"/>
                <a:gd name="T56" fmla="*/ 192 w 1274"/>
                <a:gd name="T57" fmla="*/ 26 h 1274"/>
                <a:gd name="T58" fmla="*/ 202 w 1274"/>
                <a:gd name="T59" fmla="*/ 34 h 1274"/>
                <a:gd name="T60" fmla="*/ 1240 w 1274"/>
                <a:gd name="T61" fmla="*/ 1074 h 1274"/>
                <a:gd name="T62" fmla="*/ 1240 w 1274"/>
                <a:gd name="T63" fmla="*/ 1074 h 1274"/>
                <a:gd name="T64" fmla="*/ 1248 w 1274"/>
                <a:gd name="T65" fmla="*/ 1082 h 1274"/>
                <a:gd name="T66" fmla="*/ 1256 w 1274"/>
                <a:gd name="T67" fmla="*/ 1092 h 1274"/>
                <a:gd name="T68" fmla="*/ 1266 w 1274"/>
                <a:gd name="T69" fmla="*/ 1112 h 1274"/>
                <a:gd name="T70" fmla="*/ 1272 w 1274"/>
                <a:gd name="T71" fmla="*/ 1134 h 1274"/>
                <a:gd name="T72" fmla="*/ 1274 w 1274"/>
                <a:gd name="T73" fmla="*/ 1156 h 1274"/>
                <a:gd name="T74" fmla="*/ 1272 w 1274"/>
                <a:gd name="T75" fmla="*/ 1178 h 1274"/>
                <a:gd name="T76" fmla="*/ 1266 w 1274"/>
                <a:gd name="T77" fmla="*/ 1200 h 1274"/>
                <a:gd name="T78" fmla="*/ 1256 w 1274"/>
                <a:gd name="T79" fmla="*/ 1222 h 1274"/>
                <a:gd name="T80" fmla="*/ 1248 w 1274"/>
                <a:gd name="T81" fmla="*/ 1230 h 1274"/>
                <a:gd name="T82" fmla="*/ 1240 w 1274"/>
                <a:gd name="T83" fmla="*/ 1240 h 1274"/>
                <a:gd name="T84" fmla="*/ 1240 w 1274"/>
                <a:gd name="T85" fmla="*/ 1240 h 1274"/>
                <a:gd name="T86" fmla="*/ 1232 w 1274"/>
                <a:gd name="T87" fmla="*/ 1248 h 1274"/>
                <a:gd name="T88" fmla="*/ 1222 w 1274"/>
                <a:gd name="T89" fmla="*/ 1254 h 1274"/>
                <a:gd name="T90" fmla="*/ 1202 w 1274"/>
                <a:gd name="T91" fmla="*/ 1266 h 1274"/>
                <a:gd name="T92" fmla="*/ 1180 w 1274"/>
                <a:gd name="T93" fmla="*/ 1272 h 1274"/>
                <a:gd name="T94" fmla="*/ 1158 w 1274"/>
                <a:gd name="T95" fmla="*/ 1274 h 1274"/>
                <a:gd name="T96" fmla="*/ 1158 w 1274"/>
                <a:gd name="T97" fmla="*/ 1274 h 1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74" h="1274">
                  <a:moveTo>
                    <a:pt x="1158" y="1274"/>
                  </a:moveTo>
                  <a:lnTo>
                    <a:pt x="1158" y="1274"/>
                  </a:lnTo>
                  <a:lnTo>
                    <a:pt x="1134" y="1272"/>
                  </a:lnTo>
                  <a:lnTo>
                    <a:pt x="1112" y="1266"/>
                  </a:lnTo>
                  <a:lnTo>
                    <a:pt x="1092" y="1254"/>
                  </a:lnTo>
                  <a:lnTo>
                    <a:pt x="1082" y="1248"/>
                  </a:lnTo>
                  <a:lnTo>
                    <a:pt x="1074" y="1240"/>
                  </a:lnTo>
                  <a:lnTo>
                    <a:pt x="34" y="200"/>
                  </a:lnTo>
                  <a:lnTo>
                    <a:pt x="34" y="200"/>
                  </a:lnTo>
                  <a:lnTo>
                    <a:pt x="26" y="192"/>
                  </a:lnTo>
                  <a:lnTo>
                    <a:pt x="20" y="182"/>
                  </a:lnTo>
                  <a:lnTo>
                    <a:pt x="10" y="162"/>
                  </a:lnTo>
                  <a:lnTo>
                    <a:pt x="2" y="140"/>
                  </a:lnTo>
                  <a:lnTo>
                    <a:pt x="0" y="118"/>
                  </a:lnTo>
                  <a:lnTo>
                    <a:pt x="2" y="94"/>
                  </a:lnTo>
                  <a:lnTo>
                    <a:pt x="10" y="74"/>
                  </a:lnTo>
                  <a:lnTo>
                    <a:pt x="20" y="52"/>
                  </a:lnTo>
                  <a:lnTo>
                    <a:pt x="26" y="44"/>
                  </a:lnTo>
                  <a:lnTo>
                    <a:pt x="34" y="34"/>
                  </a:lnTo>
                  <a:lnTo>
                    <a:pt x="34" y="34"/>
                  </a:lnTo>
                  <a:lnTo>
                    <a:pt x="44" y="26"/>
                  </a:lnTo>
                  <a:lnTo>
                    <a:pt x="54" y="20"/>
                  </a:lnTo>
                  <a:lnTo>
                    <a:pt x="74" y="8"/>
                  </a:lnTo>
                  <a:lnTo>
                    <a:pt x="96" y="2"/>
                  </a:lnTo>
                  <a:lnTo>
                    <a:pt x="118" y="0"/>
                  </a:lnTo>
                  <a:lnTo>
                    <a:pt x="140" y="2"/>
                  </a:lnTo>
                  <a:lnTo>
                    <a:pt x="162" y="8"/>
                  </a:lnTo>
                  <a:lnTo>
                    <a:pt x="182" y="20"/>
                  </a:lnTo>
                  <a:lnTo>
                    <a:pt x="192" y="26"/>
                  </a:lnTo>
                  <a:lnTo>
                    <a:pt x="202" y="34"/>
                  </a:lnTo>
                  <a:lnTo>
                    <a:pt x="1240" y="1074"/>
                  </a:lnTo>
                  <a:lnTo>
                    <a:pt x="1240" y="1074"/>
                  </a:lnTo>
                  <a:lnTo>
                    <a:pt x="1248" y="1082"/>
                  </a:lnTo>
                  <a:lnTo>
                    <a:pt x="1256" y="1092"/>
                  </a:lnTo>
                  <a:lnTo>
                    <a:pt x="1266" y="1112"/>
                  </a:lnTo>
                  <a:lnTo>
                    <a:pt x="1272" y="1134"/>
                  </a:lnTo>
                  <a:lnTo>
                    <a:pt x="1274" y="1156"/>
                  </a:lnTo>
                  <a:lnTo>
                    <a:pt x="1272" y="1178"/>
                  </a:lnTo>
                  <a:lnTo>
                    <a:pt x="1266" y="1200"/>
                  </a:lnTo>
                  <a:lnTo>
                    <a:pt x="1256" y="1222"/>
                  </a:lnTo>
                  <a:lnTo>
                    <a:pt x="1248" y="1230"/>
                  </a:lnTo>
                  <a:lnTo>
                    <a:pt x="1240" y="1240"/>
                  </a:lnTo>
                  <a:lnTo>
                    <a:pt x="1240" y="1240"/>
                  </a:lnTo>
                  <a:lnTo>
                    <a:pt x="1232" y="1248"/>
                  </a:lnTo>
                  <a:lnTo>
                    <a:pt x="1222" y="1254"/>
                  </a:lnTo>
                  <a:lnTo>
                    <a:pt x="1202" y="1266"/>
                  </a:lnTo>
                  <a:lnTo>
                    <a:pt x="1180" y="1272"/>
                  </a:lnTo>
                  <a:lnTo>
                    <a:pt x="1158" y="1274"/>
                  </a:lnTo>
                  <a:lnTo>
                    <a:pt x="1158" y="1274"/>
                  </a:lnTo>
                  <a:close/>
                </a:path>
              </a:pathLst>
            </a:custGeom>
            <a:grpFill/>
            <a:ln>
              <a:solidFill>
                <a:schemeClr val="bg1"/>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0" name="Freeform 7">
              <a:extLst>
                <a:ext uri="{FF2B5EF4-FFF2-40B4-BE49-F238E27FC236}">
                  <a16:creationId xmlns:a16="http://schemas.microsoft.com/office/drawing/2014/main" id="{D996A5B5-3411-6040-A59A-47E248593588}"/>
                </a:ext>
              </a:extLst>
            </p:cNvPr>
            <p:cNvSpPr>
              <a:spLocks/>
            </p:cNvSpPr>
            <p:nvPr/>
          </p:nvSpPr>
          <p:spPr bwMode="auto">
            <a:xfrm>
              <a:off x="3142" y="1894"/>
              <a:ext cx="1274" cy="1274"/>
            </a:xfrm>
            <a:custGeom>
              <a:avLst/>
              <a:gdLst>
                <a:gd name="T0" fmla="*/ 1156 w 1274"/>
                <a:gd name="T1" fmla="*/ 1274 h 1274"/>
                <a:gd name="T2" fmla="*/ 1156 w 1274"/>
                <a:gd name="T3" fmla="*/ 1274 h 1274"/>
                <a:gd name="T4" fmla="*/ 1134 w 1274"/>
                <a:gd name="T5" fmla="*/ 1272 h 1274"/>
                <a:gd name="T6" fmla="*/ 1112 w 1274"/>
                <a:gd name="T7" fmla="*/ 1266 h 1274"/>
                <a:gd name="T8" fmla="*/ 1092 w 1274"/>
                <a:gd name="T9" fmla="*/ 1256 h 1274"/>
                <a:gd name="T10" fmla="*/ 1082 w 1274"/>
                <a:gd name="T11" fmla="*/ 1248 h 1274"/>
                <a:gd name="T12" fmla="*/ 1074 w 1274"/>
                <a:gd name="T13" fmla="*/ 1240 h 1274"/>
                <a:gd name="T14" fmla="*/ 34 w 1274"/>
                <a:gd name="T15" fmla="*/ 202 h 1274"/>
                <a:gd name="T16" fmla="*/ 34 w 1274"/>
                <a:gd name="T17" fmla="*/ 202 h 1274"/>
                <a:gd name="T18" fmla="*/ 26 w 1274"/>
                <a:gd name="T19" fmla="*/ 192 h 1274"/>
                <a:gd name="T20" fmla="*/ 20 w 1274"/>
                <a:gd name="T21" fmla="*/ 182 h 1274"/>
                <a:gd name="T22" fmla="*/ 8 w 1274"/>
                <a:gd name="T23" fmla="*/ 162 h 1274"/>
                <a:gd name="T24" fmla="*/ 2 w 1274"/>
                <a:gd name="T25" fmla="*/ 140 h 1274"/>
                <a:gd name="T26" fmla="*/ 0 w 1274"/>
                <a:gd name="T27" fmla="*/ 118 h 1274"/>
                <a:gd name="T28" fmla="*/ 2 w 1274"/>
                <a:gd name="T29" fmla="*/ 96 h 1274"/>
                <a:gd name="T30" fmla="*/ 8 w 1274"/>
                <a:gd name="T31" fmla="*/ 74 h 1274"/>
                <a:gd name="T32" fmla="*/ 20 w 1274"/>
                <a:gd name="T33" fmla="*/ 54 h 1274"/>
                <a:gd name="T34" fmla="*/ 26 w 1274"/>
                <a:gd name="T35" fmla="*/ 44 h 1274"/>
                <a:gd name="T36" fmla="*/ 34 w 1274"/>
                <a:gd name="T37" fmla="*/ 34 h 1274"/>
                <a:gd name="T38" fmla="*/ 34 w 1274"/>
                <a:gd name="T39" fmla="*/ 34 h 1274"/>
                <a:gd name="T40" fmla="*/ 44 w 1274"/>
                <a:gd name="T41" fmla="*/ 26 h 1274"/>
                <a:gd name="T42" fmla="*/ 52 w 1274"/>
                <a:gd name="T43" fmla="*/ 20 h 1274"/>
                <a:gd name="T44" fmla="*/ 74 w 1274"/>
                <a:gd name="T45" fmla="*/ 10 h 1274"/>
                <a:gd name="T46" fmla="*/ 96 w 1274"/>
                <a:gd name="T47" fmla="*/ 2 h 1274"/>
                <a:gd name="T48" fmla="*/ 118 w 1274"/>
                <a:gd name="T49" fmla="*/ 0 h 1274"/>
                <a:gd name="T50" fmla="*/ 140 w 1274"/>
                <a:gd name="T51" fmla="*/ 2 h 1274"/>
                <a:gd name="T52" fmla="*/ 162 w 1274"/>
                <a:gd name="T53" fmla="*/ 10 h 1274"/>
                <a:gd name="T54" fmla="*/ 182 w 1274"/>
                <a:gd name="T55" fmla="*/ 20 h 1274"/>
                <a:gd name="T56" fmla="*/ 192 w 1274"/>
                <a:gd name="T57" fmla="*/ 26 h 1274"/>
                <a:gd name="T58" fmla="*/ 200 w 1274"/>
                <a:gd name="T59" fmla="*/ 34 h 1274"/>
                <a:gd name="T60" fmla="*/ 1240 w 1274"/>
                <a:gd name="T61" fmla="*/ 1074 h 1274"/>
                <a:gd name="T62" fmla="*/ 1240 w 1274"/>
                <a:gd name="T63" fmla="*/ 1074 h 1274"/>
                <a:gd name="T64" fmla="*/ 1248 w 1274"/>
                <a:gd name="T65" fmla="*/ 1082 h 1274"/>
                <a:gd name="T66" fmla="*/ 1254 w 1274"/>
                <a:gd name="T67" fmla="*/ 1092 h 1274"/>
                <a:gd name="T68" fmla="*/ 1266 w 1274"/>
                <a:gd name="T69" fmla="*/ 1112 h 1274"/>
                <a:gd name="T70" fmla="*/ 1272 w 1274"/>
                <a:gd name="T71" fmla="*/ 1134 h 1274"/>
                <a:gd name="T72" fmla="*/ 1274 w 1274"/>
                <a:gd name="T73" fmla="*/ 1156 h 1274"/>
                <a:gd name="T74" fmla="*/ 1272 w 1274"/>
                <a:gd name="T75" fmla="*/ 1180 h 1274"/>
                <a:gd name="T76" fmla="*/ 1266 w 1274"/>
                <a:gd name="T77" fmla="*/ 1202 h 1274"/>
                <a:gd name="T78" fmla="*/ 1254 w 1274"/>
                <a:gd name="T79" fmla="*/ 1222 h 1274"/>
                <a:gd name="T80" fmla="*/ 1248 w 1274"/>
                <a:gd name="T81" fmla="*/ 1232 h 1274"/>
                <a:gd name="T82" fmla="*/ 1240 w 1274"/>
                <a:gd name="T83" fmla="*/ 1240 h 1274"/>
                <a:gd name="T84" fmla="*/ 1240 w 1274"/>
                <a:gd name="T85" fmla="*/ 1240 h 1274"/>
                <a:gd name="T86" fmla="*/ 1230 w 1274"/>
                <a:gd name="T87" fmla="*/ 1248 h 1274"/>
                <a:gd name="T88" fmla="*/ 1222 w 1274"/>
                <a:gd name="T89" fmla="*/ 1256 h 1274"/>
                <a:gd name="T90" fmla="*/ 1200 w 1274"/>
                <a:gd name="T91" fmla="*/ 1266 h 1274"/>
                <a:gd name="T92" fmla="*/ 1178 w 1274"/>
                <a:gd name="T93" fmla="*/ 1272 h 1274"/>
                <a:gd name="T94" fmla="*/ 1156 w 1274"/>
                <a:gd name="T95" fmla="*/ 1274 h 1274"/>
                <a:gd name="T96" fmla="*/ 1156 w 1274"/>
                <a:gd name="T97" fmla="*/ 1274 h 1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74" h="1274">
                  <a:moveTo>
                    <a:pt x="1156" y="1274"/>
                  </a:moveTo>
                  <a:lnTo>
                    <a:pt x="1156" y="1274"/>
                  </a:lnTo>
                  <a:lnTo>
                    <a:pt x="1134" y="1272"/>
                  </a:lnTo>
                  <a:lnTo>
                    <a:pt x="1112" y="1266"/>
                  </a:lnTo>
                  <a:lnTo>
                    <a:pt x="1092" y="1256"/>
                  </a:lnTo>
                  <a:lnTo>
                    <a:pt x="1082" y="1248"/>
                  </a:lnTo>
                  <a:lnTo>
                    <a:pt x="1074" y="1240"/>
                  </a:lnTo>
                  <a:lnTo>
                    <a:pt x="34" y="202"/>
                  </a:lnTo>
                  <a:lnTo>
                    <a:pt x="34" y="202"/>
                  </a:lnTo>
                  <a:lnTo>
                    <a:pt x="26" y="192"/>
                  </a:lnTo>
                  <a:lnTo>
                    <a:pt x="20" y="182"/>
                  </a:lnTo>
                  <a:lnTo>
                    <a:pt x="8" y="162"/>
                  </a:lnTo>
                  <a:lnTo>
                    <a:pt x="2" y="140"/>
                  </a:lnTo>
                  <a:lnTo>
                    <a:pt x="0" y="118"/>
                  </a:lnTo>
                  <a:lnTo>
                    <a:pt x="2" y="96"/>
                  </a:lnTo>
                  <a:lnTo>
                    <a:pt x="8" y="74"/>
                  </a:lnTo>
                  <a:lnTo>
                    <a:pt x="20" y="54"/>
                  </a:lnTo>
                  <a:lnTo>
                    <a:pt x="26" y="44"/>
                  </a:lnTo>
                  <a:lnTo>
                    <a:pt x="34" y="34"/>
                  </a:lnTo>
                  <a:lnTo>
                    <a:pt x="34" y="34"/>
                  </a:lnTo>
                  <a:lnTo>
                    <a:pt x="44" y="26"/>
                  </a:lnTo>
                  <a:lnTo>
                    <a:pt x="52" y="20"/>
                  </a:lnTo>
                  <a:lnTo>
                    <a:pt x="74" y="10"/>
                  </a:lnTo>
                  <a:lnTo>
                    <a:pt x="96" y="2"/>
                  </a:lnTo>
                  <a:lnTo>
                    <a:pt x="118" y="0"/>
                  </a:lnTo>
                  <a:lnTo>
                    <a:pt x="140" y="2"/>
                  </a:lnTo>
                  <a:lnTo>
                    <a:pt x="162" y="10"/>
                  </a:lnTo>
                  <a:lnTo>
                    <a:pt x="182" y="20"/>
                  </a:lnTo>
                  <a:lnTo>
                    <a:pt x="192" y="26"/>
                  </a:lnTo>
                  <a:lnTo>
                    <a:pt x="200" y="34"/>
                  </a:lnTo>
                  <a:lnTo>
                    <a:pt x="1240" y="1074"/>
                  </a:lnTo>
                  <a:lnTo>
                    <a:pt x="1240" y="1074"/>
                  </a:lnTo>
                  <a:lnTo>
                    <a:pt x="1248" y="1082"/>
                  </a:lnTo>
                  <a:lnTo>
                    <a:pt x="1254" y="1092"/>
                  </a:lnTo>
                  <a:lnTo>
                    <a:pt x="1266" y="1112"/>
                  </a:lnTo>
                  <a:lnTo>
                    <a:pt x="1272" y="1134"/>
                  </a:lnTo>
                  <a:lnTo>
                    <a:pt x="1274" y="1156"/>
                  </a:lnTo>
                  <a:lnTo>
                    <a:pt x="1272" y="1180"/>
                  </a:lnTo>
                  <a:lnTo>
                    <a:pt x="1266" y="1202"/>
                  </a:lnTo>
                  <a:lnTo>
                    <a:pt x="1254" y="1222"/>
                  </a:lnTo>
                  <a:lnTo>
                    <a:pt x="1248" y="1232"/>
                  </a:lnTo>
                  <a:lnTo>
                    <a:pt x="1240" y="1240"/>
                  </a:lnTo>
                  <a:lnTo>
                    <a:pt x="1240" y="1240"/>
                  </a:lnTo>
                  <a:lnTo>
                    <a:pt x="1230" y="1248"/>
                  </a:lnTo>
                  <a:lnTo>
                    <a:pt x="1222" y="1256"/>
                  </a:lnTo>
                  <a:lnTo>
                    <a:pt x="1200" y="1266"/>
                  </a:lnTo>
                  <a:lnTo>
                    <a:pt x="1178" y="1272"/>
                  </a:lnTo>
                  <a:lnTo>
                    <a:pt x="1156" y="1274"/>
                  </a:lnTo>
                  <a:lnTo>
                    <a:pt x="1156" y="1274"/>
                  </a:lnTo>
                  <a:close/>
                </a:path>
              </a:pathLst>
            </a:custGeom>
            <a:grpFill/>
            <a:ln>
              <a:solidFill>
                <a:schemeClr val="bg1"/>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1" name="Freeform 8">
              <a:extLst>
                <a:ext uri="{FF2B5EF4-FFF2-40B4-BE49-F238E27FC236}">
                  <a16:creationId xmlns:a16="http://schemas.microsoft.com/office/drawing/2014/main" id="{9C36B85A-DF6A-0C4F-89D0-1B7394D3A188}"/>
                </a:ext>
              </a:extLst>
            </p:cNvPr>
            <p:cNvSpPr>
              <a:spLocks noEditPoints="1"/>
            </p:cNvSpPr>
            <p:nvPr/>
          </p:nvSpPr>
          <p:spPr bwMode="auto">
            <a:xfrm>
              <a:off x="1704" y="24"/>
              <a:ext cx="4272" cy="4272"/>
            </a:xfrm>
            <a:custGeom>
              <a:avLst/>
              <a:gdLst>
                <a:gd name="T0" fmla="*/ 2358 w 4272"/>
                <a:gd name="T1" fmla="*/ 4272 h 4272"/>
                <a:gd name="T2" fmla="*/ 2358 w 4272"/>
                <a:gd name="T3" fmla="*/ 4272 h 4272"/>
                <a:gd name="T4" fmla="*/ 2334 w 4272"/>
                <a:gd name="T5" fmla="*/ 4270 h 4272"/>
                <a:gd name="T6" fmla="*/ 2312 w 4272"/>
                <a:gd name="T7" fmla="*/ 4264 h 4272"/>
                <a:gd name="T8" fmla="*/ 2292 w 4272"/>
                <a:gd name="T9" fmla="*/ 4252 h 4272"/>
                <a:gd name="T10" fmla="*/ 2282 w 4272"/>
                <a:gd name="T11" fmla="*/ 4246 h 4272"/>
                <a:gd name="T12" fmla="*/ 2274 w 4272"/>
                <a:gd name="T13" fmla="*/ 4238 h 4272"/>
                <a:gd name="T14" fmla="*/ 34 w 4272"/>
                <a:gd name="T15" fmla="*/ 1998 h 4272"/>
                <a:gd name="T16" fmla="*/ 34 w 4272"/>
                <a:gd name="T17" fmla="*/ 1998 h 4272"/>
                <a:gd name="T18" fmla="*/ 20 w 4272"/>
                <a:gd name="T19" fmla="*/ 1980 h 4272"/>
                <a:gd name="T20" fmla="*/ 8 w 4272"/>
                <a:gd name="T21" fmla="*/ 1960 h 4272"/>
                <a:gd name="T22" fmla="*/ 2 w 4272"/>
                <a:gd name="T23" fmla="*/ 1938 h 4272"/>
                <a:gd name="T24" fmla="*/ 0 w 4272"/>
                <a:gd name="T25" fmla="*/ 1914 h 4272"/>
                <a:gd name="T26" fmla="*/ 0 w 4272"/>
                <a:gd name="T27" fmla="*/ 118 h 4272"/>
                <a:gd name="T28" fmla="*/ 0 w 4272"/>
                <a:gd name="T29" fmla="*/ 118 h 4272"/>
                <a:gd name="T30" fmla="*/ 0 w 4272"/>
                <a:gd name="T31" fmla="*/ 106 h 4272"/>
                <a:gd name="T32" fmla="*/ 2 w 4272"/>
                <a:gd name="T33" fmla="*/ 94 h 4272"/>
                <a:gd name="T34" fmla="*/ 10 w 4272"/>
                <a:gd name="T35" fmla="*/ 72 h 4272"/>
                <a:gd name="T36" fmla="*/ 20 w 4272"/>
                <a:gd name="T37" fmla="*/ 52 h 4272"/>
                <a:gd name="T38" fmla="*/ 34 w 4272"/>
                <a:gd name="T39" fmla="*/ 34 h 4272"/>
                <a:gd name="T40" fmla="*/ 52 w 4272"/>
                <a:gd name="T41" fmla="*/ 20 h 4272"/>
                <a:gd name="T42" fmla="*/ 72 w 4272"/>
                <a:gd name="T43" fmla="*/ 10 h 4272"/>
                <a:gd name="T44" fmla="*/ 94 w 4272"/>
                <a:gd name="T45" fmla="*/ 2 h 4272"/>
                <a:gd name="T46" fmla="*/ 106 w 4272"/>
                <a:gd name="T47" fmla="*/ 0 h 4272"/>
                <a:gd name="T48" fmla="*/ 118 w 4272"/>
                <a:gd name="T49" fmla="*/ 0 h 4272"/>
                <a:gd name="T50" fmla="*/ 1916 w 4272"/>
                <a:gd name="T51" fmla="*/ 0 h 4272"/>
                <a:gd name="T52" fmla="*/ 1916 w 4272"/>
                <a:gd name="T53" fmla="*/ 0 h 4272"/>
                <a:gd name="T54" fmla="*/ 1938 w 4272"/>
                <a:gd name="T55" fmla="*/ 2 h 4272"/>
                <a:gd name="T56" fmla="*/ 1960 w 4272"/>
                <a:gd name="T57" fmla="*/ 8 h 4272"/>
                <a:gd name="T58" fmla="*/ 1980 w 4272"/>
                <a:gd name="T59" fmla="*/ 20 h 4272"/>
                <a:gd name="T60" fmla="*/ 1998 w 4272"/>
                <a:gd name="T61" fmla="*/ 34 h 4272"/>
                <a:gd name="T62" fmla="*/ 4238 w 4272"/>
                <a:gd name="T63" fmla="*/ 2274 h 4272"/>
                <a:gd name="T64" fmla="*/ 4238 w 4272"/>
                <a:gd name="T65" fmla="*/ 2274 h 4272"/>
                <a:gd name="T66" fmla="*/ 4246 w 4272"/>
                <a:gd name="T67" fmla="*/ 2282 h 4272"/>
                <a:gd name="T68" fmla="*/ 4252 w 4272"/>
                <a:gd name="T69" fmla="*/ 2292 h 4272"/>
                <a:gd name="T70" fmla="*/ 4264 w 4272"/>
                <a:gd name="T71" fmla="*/ 2312 h 4272"/>
                <a:gd name="T72" fmla="*/ 4270 w 4272"/>
                <a:gd name="T73" fmla="*/ 2334 h 4272"/>
                <a:gd name="T74" fmla="*/ 4272 w 4272"/>
                <a:gd name="T75" fmla="*/ 2356 h 4272"/>
                <a:gd name="T76" fmla="*/ 4270 w 4272"/>
                <a:gd name="T77" fmla="*/ 2380 h 4272"/>
                <a:gd name="T78" fmla="*/ 4264 w 4272"/>
                <a:gd name="T79" fmla="*/ 2402 h 4272"/>
                <a:gd name="T80" fmla="*/ 4252 w 4272"/>
                <a:gd name="T81" fmla="*/ 2422 h 4272"/>
                <a:gd name="T82" fmla="*/ 4246 w 4272"/>
                <a:gd name="T83" fmla="*/ 2432 h 4272"/>
                <a:gd name="T84" fmla="*/ 4238 w 4272"/>
                <a:gd name="T85" fmla="*/ 2440 h 4272"/>
                <a:gd name="T86" fmla="*/ 2440 w 4272"/>
                <a:gd name="T87" fmla="*/ 4238 h 4272"/>
                <a:gd name="T88" fmla="*/ 2440 w 4272"/>
                <a:gd name="T89" fmla="*/ 4238 h 4272"/>
                <a:gd name="T90" fmla="*/ 2432 w 4272"/>
                <a:gd name="T91" fmla="*/ 4246 h 4272"/>
                <a:gd name="T92" fmla="*/ 2422 w 4272"/>
                <a:gd name="T93" fmla="*/ 4252 h 4272"/>
                <a:gd name="T94" fmla="*/ 2402 w 4272"/>
                <a:gd name="T95" fmla="*/ 4264 h 4272"/>
                <a:gd name="T96" fmla="*/ 2380 w 4272"/>
                <a:gd name="T97" fmla="*/ 4270 h 4272"/>
                <a:gd name="T98" fmla="*/ 2358 w 4272"/>
                <a:gd name="T99" fmla="*/ 4272 h 4272"/>
                <a:gd name="T100" fmla="*/ 2358 w 4272"/>
                <a:gd name="T101" fmla="*/ 4272 h 4272"/>
                <a:gd name="T102" fmla="*/ 236 w 4272"/>
                <a:gd name="T103" fmla="*/ 1866 h 4272"/>
                <a:gd name="T104" fmla="*/ 2358 w 4272"/>
                <a:gd name="T105" fmla="*/ 3988 h 4272"/>
                <a:gd name="T106" fmla="*/ 3988 w 4272"/>
                <a:gd name="T107" fmla="*/ 2356 h 4272"/>
                <a:gd name="T108" fmla="*/ 1866 w 4272"/>
                <a:gd name="T109" fmla="*/ 236 h 4272"/>
                <a:gd name="T110" fmla="*/ 236 w 4272"/>
                <a:gd name="T111" fmla="*/ 236 h 4272"/>
                <a:gd name="T112" fmla="*/ 236 w 4272"/>
                <a:gd name="T113" fmla="*/ 1866 h 4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272" h="4272">
                  <a:moveTo>
                    <a:pt x="2358" y="4272"/>
                  </a:moveTo>
                  <a:lnTo>
                    <a:pt x="2358" y="4272"/>
                  </a:lnTo>
                  <a:lnTo>
                    <a:pt x="2334" y="4270"/>
                  </a:lnTo>
                  <a:lnTo>
                    <a:pt x="2312" y="4264"/>
                  </a:lnTo>
                  <a:lnTo>
                    <a:pt x="2292" y="4252"/>
                  </a:lnTo>
                  <a:lnTo>
                    <a:pt x="2282" y="4246"/>
                  </a:lnTo>
                  <a:lnTo>
                    <a:pt x="2274" y="4238"/>
                  </a:lnTo>
                  <a:lnTo>
                    <a:pt x="34" y="1998"/>
                  </a:lnTo>
                  <a:lnTo>
                    <a:pt x="34" y="1998"/>
                  </a:lnTo>
                  <a:lnTo>
                    <a:pt x="20" y="1980"/>
                  </a:lnTo>
                  <a:lnTo>
                    <a:pt x="8" y="1960"/>
                  </a:lnTo>
                  <a:lnTo>
                    <a:pt x="2" y="1938"/>
                  </a:lnTo>
                  <a:lnTo>
                    <a:pt x="0" y="1914"/>
                  </a:lnTo>
                  <a:lnTo>
                    <a:pt x="0" y="118"/>
                  </a:lnTo>
                  <a:lnTo>
                    <a:pt x="0" y="118"/>
                  </a:lnTo>
                  <a:lnTo>
                    <a:pt x="0" y="106"/>
                  </a:lnTo>
                  <a:lnTo>
                    <a:pt x="2" y="94"/>
                  </a:lnTo>
                  <a:lnTo>
                    <a:pt x="10" y="72"/>
                  </a:lnTo>
                  <a:lnTo>
                    <a:pt x="20" y="52"/>
                  </a:lnTo>
                  <a:lnTo>
                    <a:pt x="34" y="34"/>
                  </a:lnTo>
                  <a:lnTo>
                    <a:pt x="52" y="20"/>
                  </a:lnTo>
                  <a:lnTo>
                    <a:pt x="72" y="10"/>
                  </a:lnTo>
                  <a:lnTo>
                    <a:pt x="94" y="2"/>
                  </a:lnTo>
                  <a:lnTo>
                    <a:pt x="106" y="0"/>
                  </a:lnTo>
                  <a:lnTo>
                    <a:pt x="118" y="0"/>
                  </a:lnTo>
                  <a:lnTo>
                    <a:pt x="1916" y="0"/>
                  </a:lnTo>
                  <a:lnTo>
                    <a:pt x="1916" y="0"/>
                  </a:lnTo>
                  <a:lnTo>
                    <a:pt x="1938" y="2"/>
                  </a:lnTo>
                  <a:lnTo>
                    <a:pt x="1960" y="8"/>
                  </a:lnTo>
                  <a:lnTo>
                    <a:pt x="1980" y="20"/>
                  </a:lnTo>
                  <a:lnTo>
                    <a:pt x="1998" y="34"/>
                  </a:lnTo>
                  <a:lnTo>
                    <a:pt x="4238" y="2274"/>
                  </a:lnTo>
                  <a:lnTo>
                    <a:pt x="4238" y="2274"/>
                  </a:lnTo>
                  <a:lnTo>
                    <a:pt x="4246" y="2282"/>
                  </a:lnTo>
                  <a:lnTo>
                    <a:pt x="4252" y="2292"/>
                  </a:lnTo>
                  <a:lnTo>
                    <a:pt x="4264" y="2312"/>
                  </a:lnTo>
                  <a:lnTo>
                    <a:pt x="4270" y="2334"/>
                  </a:lnTo>
                  <a:lnTo>
                    <a:pt x="4272" y="2356"/>
                  </a:lnTo>
                  <a:lnTo>
                    <a:pt x="4270" y="2380"/>
                  </a:lnTo>
                  <a:lnTo>
                    <a:pt x="4264" y="2402"/>
                  </a:lnTo>
                  <a:lnTo>
                    <a:pt x="4252" y="2422"/>
                  </a:lnTo>
                  <a:lnTo>
                    <a:pt x="4246" y="2432"/>
                  </a:lnTo>
                  <a:lnTo>
                    <a:pt x="4238" y="2440"/>
                  </a:lnTo>
                  <a:lnTo>
                    <a:pt x="2440" y="4238"/>
                  </a:lnTo>
                  <a:lnTo>
                    <a:pt x="2440" y="4238"/>
                  </a:lnTo>
                  <a:lnTo>
                    <a:pt x="2432" y="4246"/>
                  </a:lnTo>
                  <a:lnTo>
                    <a:pt x="2422" y="4252"/>
                  </a:lnTo>
                  <a:lnTo>
                    <a:pt x="2402" y="4264"/>
                  </a:lnTo>
                  <a:lnTo>
                    <a:pt x="2380" y="4270"/>
                  </a:lnTo>
                  <a:lnTo>
                    <a:pt x="2358" y="4272"/>
                  </a:lnTo>
                  <a:lnTo>
                    <a:pt x="2358" y="4272"/>
                  </a:lnTo>
                  <a:close/>
                  <a:moveTo>
                    <a:pt x="236" y="1866"/>
                  </a:moveTo>
                  <a:lnTo>
                    <a:pt x="2358" y="3988"/>
                  </a:lnTo>
                  <a:lnTo>
                    <a:pt x="3988" y="2356"/>
                  </a:lnTo>
                  <a:lnTo>
                    <a:pt x="1866" y="236"/>
                  </a:lnTo>
                  <a:lnTo>
                    <a:pt x="236" y="236"/>
                  </a:lnTo>
                  <a:lnTo>
                    <a:pt x="236" y="1866"/>
                  </a:lnTo>
                  <a:close/>
                </a:path>
              </a:pathLst>
            </a:custGeom>
            <a:grpFill/>
            <a:ln>
              <a:solidFill>
                <a:schemeClr val="bg1"/>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15" name="Group 114">
            <a:extLst>
              <a:ext uri="{FF2B5EF4-FFF2-40B4-BE49-F238E27FC236}">
                <a16:creationId xmlns:a16="http://schemas.microsoft.com/office/drawing/2014/main" id="{90146183-1FAA-0440-B60D-31945DF971F2}"/>
              </a:ext>
            </a:extLst>
          </p:cNvPr>
          <p:cNvGrpSpPr/>
          <p:nvPr/>
        </p:nvGrpSpPr>
        <p:grpSpPr>
          <a:xfrm>
            <a:off x="335836" y="4436359"/>
            <a:ext cx="2740339" cy="1506896"/>
            <a:chOff x="345760" y="2371804"/>
            <a:chExt cx="2740339" cy="1506896"/>
          </a:xfrm>
        </p:grpSpPr>
        <p:grpSp>
          <p:nvGrpSpPr>
            <p:cNvPr id="116" name="Group 115">
              <a:extLst>
                <a:ext uri="{FF2B5EF4-FFF2-40B4-BE49-F238E27FC236}">
                  <a16:creationId xmlns:a16="http://schemas.microsoft.com/office/drawing/2014/main" id="{34B6AB91-9099-4445-A322-C35EDA63F42B}"/>
                </a:ext>
              </a:extLst>
            </p:cNvPr>
            <p:cNvGrpSpPr/>
            <p:nvPr/>
          </p:nvGrpSpPr>
          <p:grpSpPr>
            <a:xfrm>
              <a:off x="361532" y="2371804"/>
              <a:ext cx="2724567" cy="571500"/>
              <a:chOff x="360363" y="1709738"/>
              <a:chExt cx="5640385" cy="571500"/>
            </a:xfrm>
          </p:grpSpPr>
          <p:sp>
            <p:nvSpPr>
              <p:cNvPr id="127" name="Rectangle 126">
                <a:extLst>
                  <a:ext uri="{FF2B5EF4-FFF2-40B4-BE49-F238E27FC236}">
                    <a16:creationId xmlns:a16="http://schemas.microsoft.com/office/drawing/2014/main" id="{2F628C76-9E1A-5846-B28C-51F2686CE8B9}"/>
                  </a:ext>
                </a:extLst>
              </p:cNvPr>
              <p:cNvSpPr/>
              <p:nvPr/>
            </p:nvSpPr>
            <p:spPr>
              <a:xfrm>
                <a:off x="1537067" y="1709738"/>
                <a:ext cx="4463681" cy="571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91440" bIns="0" numCol="1" spcCol="0" rtlCol="0" fromWordArt="0" anchor="ctr" anchorCtr="0" forceAA="0" compatLnSpc="1">
                <a:prstTxWarp prst="textNoShape">
                  <a:avLst/>
                </a:prstTxWarp>
                <a:noAutofit/>
              </a:bodyPr>
              <a:lstStyle/>
              <a:p>
                <a:pPr fontAlgn="t"/>
                <a:r>
                  <a:rPr lang="en-US" sz="1600" b="1" cap="all" dirty="0">
                    <a:solidFill>
                      <a:schemeClr val="accent1"/>
                    </a:solidFill>
                    <a:latin typeface="Franklin Gothic Demi" panose="020B0603020102020204" pitchFamily="34" charset="0"/>
                  </a:rPr>
                  <a:t>Industry</a:t>
                </a:r>
              </a:p>
            </p:txBody>
          </p:sp>
          <p:cxnSp>
            <p:nvCxnSpPr>
              <p:cNvPr id="128" name="Straight Connector 127">
                <a:extLst>
                  <a:ext uri="{FF2B5EF4-FFF2-40B4-BE49-F238E27FC236}">
                    <a16:creationId xmlns:a16="http://schemas.microsoft.com/office/drawing/2014/main" id="{D0D869DC-3587-C74D-8553-7079E516E62A}"/>
                  </a:ext>
                </a:extLst>
              </p:cNvPr>
              <p:cNvCxnSpPr>
                <a:cxnSpLocks/>
              </p:cNvCxnSpPr>
              <p:nvPr/>
            </p:nvCxnSpPr>
            <p:spPr>
              <a:xfrm>
                <a:off x="360363" y="2281238"/>
                <a:ext cx="4050579" cy="0"/>
              </a:xfrm>
              <a:prstGeom prst="line">
                <a:avLst/>
              </a:prstGeom>
              <a:ln w="9525">
                <a:solidFill>
                  <a:schemeClr val="accent1"/>
                </a:solidFill>
                <a:tailEnd type="none"/>
              </a:ln>
            </p:spPr>
            <p:style>
              <a:lnRef idx="1">
                <a:schemeClr val="accent1"/>
              </a:lnRef>
              <a:fillRef idx="0">
                <a:schemeClr val="accent1"/>
              </a:fillRef>
              <a:effectRef idx="0">
                <a:schemeClr val="accent1"/>
              </a:effectRef>
              <a:fontRef idx="minor">
                <a:schemeClr val="tx1"/>
              </a:fontRef>
            </p:style>
          </p:cxnSp>
        </p:grpSp>
        <p:sp>
          <p:nvSpPr>
            <p:cNvPr id="117" name="Rectangle 116">
              <a:extLst>
                <a:ext uri="{FF2B5EF4-FFF2-40B4-BE49-F238E27FC236}">
                  <a16:creationId xmlns:a16="http://schemas.microsoft.com/office/drawing/2014/main" id="{E10FFFE7-1CF3-B94D-9897-0275FC227B1B}"/>
                </a:ext>
              </a:extLst>
            </p:cNvPr>
            <p:cNvSpPr/>
            <p:nvPr/>
          </p:nvSpPr>
          <p:spPr>
            <a:xfrm>
              <a:off x="359998" y="3013201"/>
              <a:ext cx="2015451" cy="865499"/>
            </a:xfrm>
            <a:prstGeom prst="rect">
              <a:avLst/>
            </a:prstGeom>
          </p:spPr>
          <p:txBody>
            <a:bodyPr lIns="0">
              <a:noAutofit/>
            </a:bodyPr>
            <a:lstStyle/>
            <a:p>
              <a:r>
                <a:rPr lang="en-US" sz="1200" dirty="0"/>
                <a:t>Designer and marketer of dial-based closure systems that deliver performance fit across footwear, headwear and medical bracing products</a:t>
              </a:r>
            </a:p>
          </p:txBody>
        </p:sp>
        <p:grpSp>
          <p:nvGrpSpPr>
            <p:cNvPr id="118" name="Group 117">
              <a:extLst>
                <a:ext uri="{FF2B5EF4-FFF2-40B4-BE49-F238E27FC236}">
                  <a16:creationId xmlns:a16="http://schemas.microsoft.com/office/drawing/2014/main" id="{3B4A5333-8661-294A-837A-761849CB65B8}"/>
                </a:ext>
              </a:extLst>
            </p:cNvPr>
            <p:cNvGrpSpPr/>
            <p:nvPr/>
          </p:nvGrpSpPr>
          <p:grpSpPr>
            <a:xfrm>
              <a:off x="345760" y="2460322"/>
              <a:ext cx="465779" cy="454044"/>
              <a:chOff x="-5589588" y="-1792288"/>
              <a:chExt cx="1638300" cy="1597025"/>
            </a:xfrm>
            <a:solidFill>
              <a:schemeClr val="accent2"/>
            </a:solidFill>
          </p:grpSpPr>
          <p:sp>
            <p:nvSpPr>
              <p:cNvPr id="119" name="Freeform 29">
                <a:extLst>
                  <a:ext uri="{FF2B5EF4-FFF2-40B4-BE49-F238E27FC236}">
                    <a16:creationId xmlns:a16="http://schemas.microsoft.com/office/drawing/2014/main" id="{F6B9C7E9-A71F-0341-9F8C-055CB0B2E4E4}"/>
                  </a:ext>
                </a:extLst>
              </p:cNvPr>
              <p:cNvSpPr>
                <a:spLocks noEditPoints="1"/>
              </p:cNvSpPr>
              <p:nvPr/>
            </p:nvSpPr>
            <p:spPr bwMode="auto">
              <a:xfrm>
                <a:off x="-4627563" y="-1792288"/>
                <a:ext cx="676275" cy="1597025"/>
              </a:xfrm>
              <a:custGeom>
                <a:avLst/>
                <a:gdLst>
                  <a:gd name="T0" fmla="*/ 507 w 851"/>
                  <a:gd name="T1" fmla="*/ 1130 h 2012"/>
                  <a:gd name="T2" fmla="*/ 593 w 851"/>
                  <a:gd name="T3" fmla="*/ 1191 h 2012"/>
                  <a:gd name="T4" fmla="*/ 696 w 851"/>
                  <a:gd name="T5" fmla="*/ 1198 h 2012"/>
                  <a:gd name="T6" fmla="*/ 807 w 851"/>
                  <a:gd name="T7" fmla="*/ 1130 h 2012"/>
                  <a:gd name="T8" fmla="*/ 851 w 851"/>
                  <a:gd name="T9" fmla="*/ 1006 h 2012"/>
                  <a:gd name="T10" fmla="*/ 818 w 851"/>
                  <a:gd name="T11" fmla="*/ 898 h 2012"/>
                  <a:gd name="T12" fmla="*/ 714 w 851"/>
                  <a:gd name="T13" fmla="*/ 820 h 2012"/>
                  <a:gd name="T14" fmla="*/ 609 w 851"/>
                  <a:gd name="T15" fmla="*/ 818 h 2012"/>
                  <a:gd name="T16" fmla="*/ 517 w 851"/>
                  <a:gd name="T17" fmla="*/ 872 h 2012"/>
                  <a:gd name="T18" fmla="*/ 315 w 851"/>
                  <a:gd name="T19" fmla="*/ 950 h 2012"/>
                  <a:gd name="T20" fmla="*/ 497 w 851"/>
                  <a:gd name="T21" fmla="*/ 307 h 2012"/>
                  <a:gd name="T22" fmla="*/ 580 w 851"/>
                  <a:gd name="T23" fmla="*/ 374 h 2012"/>
                  <a:gd name="T24" fmla="*/ 676 w 851"/>
                  <a:gd name="T25" fmla="*/ 389 h 2012"/>
                  <a:gd name="T26" fmla="*/ 794 w 851"/>
                  <a:gd name="T27" fmla="*/ 333 h 2012"/>
                  <a:gd name="T28" fmla="*/ 850 w 851"/>
                  <a:gd name="T29" fmla="*/ 216 h 2012"/>
                  <a:gd name="T30" fmla="*/ 828 w 851"/>
                  <a:gd name="T31" fmla="*/ 103 h 2012"/>
                  <a:gd name="T32" fmla="*/ 732 w 851"/>
                  <a:gd name="T33" fmla="*/ 16 h 2012"/>
                  <a:gd name="T34" fmla="*/ 624 w 851"/>
                  <a:gd name="T35" fmla="*/ 3 h 2012"/>
                  <a:gd name="T36" fmla="*/ 527 w 851"/>
                  <a:gd name="T37" fmla="*/ 49 h 2012"/>
                  <a:gd name="T38" fmla="*/ 470 w 851"/>
                  <a:gd name="T39" fmla="*/ 139 h 2012"/>
                  <a:gd name="T40" fmla="*/ 211 w 851"/>
                  <a:gd name="T41" fmla="*/ 164 h 2012"/>
                  <a:gd name="T42" fmla="*/ 202 w 851"/>
                  <a:gd name="T43" fmla="*/ 1063 h 2012"/>
                  <a:gd name="T44" fmla="*/ 227 w 851"/>
                  <a:gd name="T45" fmla="*/ 1864 h 2012"/>
                  <a:gd name="T46" fmla="*/ 481 w 851"/>
                  <a:gd name="T47" fmla="*/ 1903 h 2012"/>
                  <a:gd name="T48" fmla="*/ 552 w 851"/>
                  <a:gd name="T49" fmla="*/ 1981 h 2012"/>
                  <a:gd name="T50" fmla="*/ 656 w 851"/>
                  <a:gd name="T51" fmla="*/ 2012 h 2012"/>
                  <a:gd name="T52" fmla="*/ 765 w 851"/>
                  <a:gd name="T53" fmla="*/ 1979 h 2012"/>
                  <a:gd name="T54" fmla="*/ 843 w 851"/>
                  <a:gd name="T55" fmla="*/ 1875 h 2012"/>
                  <a:gd name="T56" fmla="*/ 843 w 851"/>
                  <a:gd name="T57" fmla="*/ 1760 h 2012"/>
                  <a:gd name="T58" fmla="*/ 765 w 851"/>
                  <a:gd name="T59" fmla="*/ 1656 h 2012"/>
                  <a:gd name="T60" fmla="*/ 656 w 851"/>
                  <a:gd name="T61" fmla="*/ 1623 h 2012"/>
                  <a:gd name="T62" fmla="*/ 552 w 851"/>
                  <a:gd name="T63" fmla="*/ 1653 h 2012"/>
                  <a:gd name="T64" fmla="*/ 481 w 851"/>
                  <a:gd name="T65" fmla="*/ 1733 h 2012"/>
                  <a:gd name="T66" fmla="*/ 656 w 851"/>
                  <a:gd name="T67" fmla="*/ 924 h 2012"/>
                  <a:gd name="T68" fmla="*/ 708 w 851"/>
                  <a:gd name="T69" fmla="*/ 943 h 2012"/>
                  <a:gd name="T70" fmla="*/ 737 w 851"/>
                  <a:gd name="T71" fmla="*/ 990 h 2012"/>
                  <a:gd name="T72" fmla="*/ 732 w 851"/>
                  <a:gd name="T73" fmla="*/ 1038 h 2012"/>
                  <a:gd name="T74" fmla="*/ 696 w 851"/>
                  <a:gd name="T75" fmla="*/ 1078 h 2012"/>
                  <a:gd name="T76" fmla="*/ 648 w 851"/>
                  <a:gd name="T77" fmla="*/ 1088 h 2012"/>
                  <a:gd name="T78" fmla="*/ 599 w 851"/>
                  <a:gd name="T79" fmla="*/ 1064 h 2012"/>
                  <a:gd name="T80" fmla="*/ 575 w 851"/>
                  <a:gd name="T81" fmla="*/ 1015 h 2012"/>
                  <a:gd name="T82" fmla="*/ 584 w 851"/>
                  <a:gd name="T83" fmla="*/ 967 h 2012"/>
                  <a:gd name="T84" fmla="*/ 624 w 851"/>
                  <a:gd name="T85" fmla="*/ 931 h 2012"/>
                  <a:gd name="T86" fmla="*/ 656 w 851"/>
                  <a:gd name="T87" fmla="*/ 113 h 2012"/>
                  <a:gd name="T88" fmla="*/ 708 w 851"/>
                  <a:gd name="T89" fmla="*/ 132 h 2012"/>
                  <a:gd name="T90" fmla="*/ 737 w 851"/>
                  <a:gd name="T91" fmla="*/ 179 h 2012"/>
                  <a:gd name="T92" fmla="*/ 732 w 851"/>
                  <a:gd name="T93" fmla="*/ 227 h 2012"/>
                  <a:gd name="T94" fmla="*/ 696 w 851"/>
                  <a:gd name="T95" fmla="*/ 267 h 2012"/>
                  <a:gd name="T96" fmla="*/ 648 w 851"/>
                  <a:gd name="T97" fmla="*/ 277 h 2012"/>
                  <a:gd name="T98" fmla="*/ 599 w 851"/>
                  <a:gd name="T99" fmla="*/ 253 h 2012"/>
                  <a:gd name="T100" fmla="*/ 575 w 851"/>
                  <a:gd name="T101" fmla="*/ 204 h 2012"/>
                  <a:gd name="T102" fmla="*/ 584 w 851"/>
                  <a:gd name="T103" fmla="*/ 156 h 2012"/>
                  <a:gd name="T104" fmla="*/ 624 w 851"/>
                  <a:gd name="T105" fmla="*/ 120 h 2012"/>
                  <a:gd name="T106" fmla="*/ 656 w 851"/>
                  <a:gd name="T107" fmla="*/ 1736 h 2012"/>
                  <a:gd name="T108" fmla="*/ 708 w 851"/>
                  <a:gd name="T109" fmla="*/ 1754 h 2012"/>
                  <a:gd name="T110" fmla="*/ 737 w 851"/>
                  <a:gd name="T111" fmla="*/ 1801 h 2012"/>
                  <a:gd name="T112" fmla="*/ 732 w 851"/>
                  <a:gd name="T113" fmla="*/ 1849 h 2012"/>
                  <a:gd name="T114" fmla="*/ 696 w 851"/>
                  <a:gd name="T115" fmla="*/ 1890 h 2012"/>
                  <a:gd name="T116" fmla="*/ 648 w 851"/>
                  <a:gd name="T117" fmla="*/ 1899 h 2012"/>
                  <a:gd name="T118" fmla="*/ 599 w 851"/>
                  <a:gd name="T119" fmla="*/ 1875 h 2012"/>
                  <a:gd name="T120" fmla="*/ 575 w 851"/>
                  <a:gd name="T121" fmla="*/ 1826 h 2012"/>
                  <a:gd name="T122" fmla="*/ 584 w 851"/>
                  <a:gd name="T123" fmla="*/ 1778 h 2012"/>
                  <a:gd name="T124" fmla="*/ 624 w 851"/>
                  <a:gd name="T125" fmla="*/ 1742 h 2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51" h="2012">
                    <a:moveTo>
                      <a:pt x="470" y="1063"/>
                    </a:moveTo>
                    <a:lnTo>
                      <a:pt x="470" y="1063"/>
                    </a:lnTo>
                    <a:lnTo>
                      <a:pt x="475" y="1078"/>
                    </a:lnTo>
                    <a:lnTo>
                      <a:pt x="481" y="1092"/>
                    </a:lnTo>
                    <a:lnTo>
                      <a:pt x="488" y="1105"/>
                    </a:lnTo>
                    <a:lnTo>
                      <a:pt x="497" y="1118"/>
                    </a:lnTo>
                    <a:lnTo>
                      <a:pt x="507" y="1130"/>
                    </a:lnTo>
                    <a:lnTo>
                      <a:pt x="517" y="1142"/>
                    </a:lnTo>
                    <a:lnTo>
                      <a:pt x="527" y="1152"/>
                    </a:lnTo>
                    <a:lnTo>
                      <a:pt x="540" y="1162"/>
                    </a:lnTo>
                    <a:lnTo>
                      <a:pt x="552" y="1170"/>
                    </a:lnTo>
                    <a:lnTo>
                      <a:pt x="565" y="1178"/>
                    </a:lnTo>
                    <a:lnTo>
                      <a:pt x="580" y="1185"/>
                    </a:lnTo>
                    <a:lnTo>
                      <a:pt x="593" y="1191"/>
                    </a:lnTo>
                    <a:lnTo>
                      <a:pt x="609" y="1196"/>
                    </a:lnTo>
                    <a:lnTo>
                      <a:pt x="624" y="1199"/>
                    </a:lnTo>
                    <a:lnTo>
                      <a:pt x="640" y="1200"/>
                    </a:lnTo>
                    <a:lnTo>
                      <a:pt x="656" y="1201"/>
                    </a:lnTo>
                    <a:lnTo>
                      <a:pt x="656" y="1201"/>
                    </a:lnTo>
                    <a:lnTo>
                      <a:pt x="676" y="1200"/>
                    </a:lnTo>
                    <a:lnTo>
                      <a:pt x="696" y="1198"/>
                    </a:lnTo>
                    <a:lnTo>
                      <a:pt x="714" y="1192"/>
                    </a:lnTo>
                    <a:lnTo>
                      <a:pt x="732" y="1186"/>
                    </a:lnTo>
                    <a:lnTo>
                      <a:pt x="750" y="1177"/>
                    </a:lnTo>
                    <a:lnTo>
                      <a:pt x="765" y="1168"/>
                    </a:lnTo>
                    <a:lnTo>
                      <a:pt x="780" y="1157"/>
                    </a:lnTo>
                    <a:lnTo>
                      <a:pt x="794" y="1144"/>
                    </a:lnTo>
                    <a:lnTo>
                      <a:pt x="807" y="1130"/>
                    </a:lnTo>
                    <a:lnTo>
                      <a:pt x="818" y="1116"/>
                    </a:lnTo>
                    <a:lnTo>
                      <a:pt x="828" y="1100"/>
                    </a:lnTo>
                    <a:lnTo>
                      <a:pt x="836" y="1083"/>
                    </a:lnTo>
                    <a:lnTo>
                      <a:pt x="843" y="1064"/>
                    </a:lnTo>
                    <a:lnTo>
                      <a:pt x="848" y="1046"/>
                    </a:lnTo>
                    <a:lnTo>
                      <a:pt x="850" y="1027"/>
                    </a:lnTo>
                    <a:lnTo>
                      <a:pt x="851" y="1006"/>
                    </a:lnTo>
                    <a:lnTo>
                      <a:pt x="851" y="1006"/>
                    </a:lnTo>
                    <a:lnTo>
                      <a:pt x="850" y="987"/>
                    </a:lnTo>
                    <a:lnTo>
                      <a:pt x="848" y="967"/>
                    </a:lnTo>
                    <a:lnTo>
                      <a:pt x="843" y="949"/>
                    </a:lnTo>
                    <a:lnTo>
                      <a:pt x="836" y="931"/>
                    </a:lnTo>
                    <a:lnTo>
                      <a:pt x="828" y="914"/>
                    </a:lnTo>
                    <a:lnTo>
                      <a:pt x="818" y="898"/>
                    </a:lnTo>
                    <a:lnTo>
                      <a:pt x="807" y="883"/>
                    </a:lnTo>
                    <a:lnTo>
                      <a:pt x="794" y="869"/>
                    </a:lnTo>
                    <a:lnTo>
                      <a:pt x="780" y="857"/>
                    </a:lnTo>
                    <a:lnTo>
                      <a:pt x="765" y="845"/>
                    </a:lnTo>
                    <a:lnTo>
                      <a:pt x="750" y="835"/>
                    </a:lnTo>
                    <a:lnTo>
                      <a:pt x="732" y="827"/>
                    </a:lnTo>
                    <a:lnTo>
                      <a:pt x="714" y="820"/>
                    </a:lnTo>
                    <a:lnTo>
                      <a:pt x="696" y="816"/>
                    </a:lnTo>
                    <a:lnTo>
                      <a:pt x="676" y="812"/>
                    </a:lnTo>
                    <a:lnTo>
                      <a:pt x="656" y="811"/>
                    </a:lnTo>
                    <a:lnTo>
                      <a:pt x="656" y="811"/>
                    </a:lnTo>
                    <a:lnTo>
                      <a:pt x="640" y="812"/>
                    </a:lnTo>
                    <a:lnTo>
                      <a:pt x="624" y="814"/>
                    </a:lnTo>
                    <a:lnTo>
                      <a:pt x="609" y="818"/>
                    </a:lnTo>
                    <a:lnTo>
                      <a:pt x="593" y="822"/>
                    </a:lnTo>
                    <a:lnTo>
                      <a:pt x="580" y="827"/>
                    </a:lnTo>
                    <a:lnTo>
                      <a:pt x="565" y="834"/>
                    </a:lnTo>
                    <a:lnTo>
                      <a:pt x="552" y="842"/>
                    </a:lnTo>
                    <a:lnTo>
                      <a:pt x="540" y="851"/>
                    </a:lnTo>
                    <a:lnTo>
                      <a:pt x="527" y="860"/>
                    </a:lnTo>
                    <a:lnTo>
                      <a:pt x="517" y="872"/>
                    </a:lnTo>
                    <a:lnTo>
                      <a:pt x="507" y="883"/>
                    </a:lnTo>
                    <a:lnTo>
                      <a:pt x="497" y="894"/>
                    </a:lnTo>
                    <a:lnTo>
                      <a:pt x="488" y="908"/>
                    </a:lnTo>
                    <a:lnTo>
                      <a:pt x="481" y="921"/>
                    </a:lnTo>
                    <a:lnTo>
                      <a:pt x="475" y="935"/>
                    </a:lnTo>
                    <a:lnTo>
                      <a:pt x="470" y="950"/>
                    </a:lnTo>
                    <a:lnTo>
                      <a:pt x="315" y="950"/>
                    </a:lnTo>
                    <a:lnTo>
                      <a:pt x="315" y="252"/>
                    </a:lnTo>
                    <a:lnTo>
                      <a:pt x="470" y="252"/>
                    </a:lnTo>
                    <a:lnTo>
                      <a:pt x="470" y="252"/>
                    </a:lnTo>
                    <a:lnTo>
                      <a:pt x="475" y="267"/>
                    </a:lnTo>
                    <a:lnTo>
                      <a:pt x="481" y="281"/>
                    </a:lnTo>
                    <a:lnTo>
                      <a:pt x="488" y="294"/>
                    </a:lnTo>
                    <a:lnTo>
                      <a:pt x="497" y="307"/>
                    </a:lnTo>
                    <a:lnTo>
                      <a:pt x="507" y="319"/>
                    </a:lnTo>
                    <a:lnTo>
                      <a:pt x="517" y="331"/>
                    </a:lnTo>
                    <a:lnTo>
                      <a:pt x="527" y="341"/>
                    </a:lnTo>
                    <a:lnTo>
                      <a:pt x="540" y="351"/>
                    </a:lnTo>
                    <a:lnTo>
                      <a:pt x="552" y="359"/>
                    </a:lnTo>
                    <a:lnTo>
                      <a:pt x="565" y="367"/>
                    </a:lnTo>
                    <a:lnTo>
                      <a:pt x="580" y="374"/>
                    </a:lnTo>
                    <a:lnTo>
                      <a:pt x="593" y="380"/>
                    </a:lnTo>
                    <a:lnTo>
                      <a:pt x="609" y="384"/>
                    </a:lnTo>
                    <a:lnTo>
                      <a:pt x="624" y="388"/>
                    </a:lnTo>
                    <a:lnTo>
                      <a:pt x="640" y="389"/>
                    </a:lnTo>
                    <a:lnTo>
                      <a:pt x="656" y="390"/>
                    </a:lnTo>
                    <a:lnTo>
                      <a:pt x="656" y="390"/>
                    </a:lnTo>
                    <a:lnTo>
                      <a:pt x="676" y="389"/>
                    </a:lnTo>
                    <a:lnTo>
                      <a:pt x="696" y="387"/>
                    </a:lnTo>
                    <a:lnTo>
                      <a:pt x="714" y="381"/>
                    </a:lnTo>
                    <a:lnTo>
                      <a:pt x="732" y="375"/>
                    </a:lnTo>
                    <a:lnTo>
                      <a:pt x="750" y="366"/>
                    </a:lnTo>
                    <a:lnTo>
                      <a:pt x="765" y="357"/>
                    </a:lnTo>
                    <a:lnTo>
                      <a:pt x="780" y="346"/>
                    </a:lnTo>
                    <a:lnTo>
                      <a:pt x="794" y="333"/>
                    </a:lnTo>
                    <a:lnTo>
                      <a:pt x="807" y="319"/>
                    </a:lnTo>
                    <a:lnTo>
                      <a:pt x="818" y="305"/>
                    </a:lnTo>
                    <a:lnTo>
                      <a:pt x="828" y="289"/>
                    </a:lnTo>
                    <a:lnTo>
                      <a:pt x="836" y="271"/>
                    </a:lnTo>
                    <a:lnTo>
                      <a:pt x="843" y="253"/>
                    </a:lnTo>
                    <a:lnTo>
                      <a:pt x="848" y="235"/>
                    </a:lnTo>
                    <a:lnTo>
                      <a:pt x="850" y="216"/>
                    </a:lnTo>
                    <a:lnTo>
                      <a:pt x="851" y="195"/>
                    </a:lnTo>
                    <a:lnTo>
                      <a:pt x="851" y="195"/>
                    </a:lnTo>
                    <a:lnTo>
                      <a:pt x="850" y="176"/>
                    </a:lnTo>
                    <a:lnTo>
                      <a:pt x="848" y="156"/>
                    </a:lnTo>
                    <a:lnTo>
                      <a:pt x="843" y="137"/>
                    </a:lnTo>
                    <a:lnTo>
                      <a:pt x="836" y="120"/>
                    </a:lnTo>
                    <a:lnTo>
                      <a:pt x="828" y="103"/>
                    </a:lnTo>
                    <a:lnTo>
                      <a:pt x="818" y="87"/>
                    </a:lnTo>
                    <a:lnTo>
                      <a:pt x="807" y="72"/>
                    </a:lnTo>
                    <a:lnTo>
                      <a:pt x="794" y="57"/>
                    </a:lnTo>
                    <a:lnTo>
                      <a:pt x="780" y="44"/>
                    </a:lnTo>
                    <a:lnTo>
                      <a:pt x="765" y="34"/>
                    </a:lnTo>
                    <a:lnTo>
                      <a:pt x="750" y="24"/>
                    </a:lnTo>
                    <a:lnTo>
                      <a:pt x="732" y="16"/>
                    </a:lnTo>
                    <a:lnTo>
                      <a:pt x="714" y="9"/>
                    </a:lnTo>
                    <a:lnTo>
                      <a:pt x="696" y="5"/>
                    </a:lnTo>
                    <a:lnTo>
                      <a:pt x="676" y="1"/>
                    </a:lnTo>
                    <a:lnTo>
                      <a:pt x="656" y="0"/>
                    </a:lnTo>
                    <a:lnTo>
                      <a:pt x="656" y="0"/>
                    </a:lnTo>
                    <a:lnTo>
                      <a:pt x="640" y="1"/>
                    </a:lnTo>
                    <a:lnTo>
                      <a:pt x="624" y="3"/>
                    </a:lnTo>
                    <a:lnTo>
                      <a:pt x="609" y="7"/>
                    </a:lnTo>
                    <a:lnTo>
                      <a:pt x="593" y="10"/>
                    </a:lnTo>
                    <a:lnTo>
                      <a:pt x="580" y="16"/>
                    </a:lnTo>
                    <a:lnTo>
                      <a:pt x="565" y="23"/>
                    </a:lnTo>
                    <a:lnTo>
                      <a:pt x="552" y="31"/>
                    </a:lnTo>
                    <a:lnTo>
                      <a:pt x="540" y="40"/>
                    </a:lnTo>
                    <a:lnTo>
                      <a:pt x="527" y="49"/>
                    </a:lnTo>
                    <a:lnTo>
                      <a:pt x="517" y="60"/>
                    </a:lnTo>
                    <a:lnTo>
                      <a:pt x="507" y="72"/>
                    </a:lnTo>
                    <a:lnTo>
                      <a:pt x="497" y="83"/>
                    </a:lnTo>
                    <a:lnTo>
                      <a:pt x="488" y="96"/>
                    </a:lnTo>
                    <a:lnTo>
                      <a:pt x="481" y="110"/>
                    </a:lnTo>
                    <a:lnTo>
                      <a:pt x="475" y="124"/>
                    </a:lnTo>
                    <a:lnTo>
                      <a:pt x="470" y="139"/>
                    </a:lnTo>
                    <a:lnTo>
                      <a:pt x="258" y="139"/>
                    </a:lnTo>
                    <a:lnTo>
                      <a:pt x="258" y="139"/>
                    </a:lnTo>
                    <a:lnTo>
                      <a:pt x="246" y="140"/>
                    </a:lnTo>
                    <a:lnTo>
                      <a:pt x="236" y="144"/>
                    </a:lnTo>
                    <a:lnTo>
                      <a:pt x="227" y="148"/>
                    </a:lnTo>
                    <a:lnTo>
                      <a:pt x="218" y="155"/>
                    </a:lnTo>
                    <a:lnTo>
                      <a:pt x="211" y="164"/>
                    </a:lnTo>
                    <a:lnTo>
                      <a:pt x="207" y="173"/>
                    </a:lnTo>
                    <a:lnTo>
                      <a:pt x="203" y="184"/>
                    </a:lnTo>
                    <a:lnTo>
                      <a:pt x="202" y="195"/>
                    </a:lnTo>
                    <a:lnTo>
                      <a:pt x="202" y="950"/>
                    </a:lnTo>
                    <a:lnTo>
                      <a:pt x="0" y="950"/>
                    </a:lnTo>
                    <a:lnTo>
                      <a:pt x="0" y="1063"/>
                    </a:lnTo>
                    <a:lnTo>
                      <a:pt x="202" y="1063"/>
                    </a:lnTo>
                    <a:lnTo>
                      <a:pt x="202" y="1817"/>
                    </a:lnTo>
                    <a:lnTo>
                      <a:pt x="202" y="1817"/>
                    </a:lnTo>
                    <a:lnTo>
                      <a:pt x="203" y="1829"/>
                    </a:lnTo>
                    <a:lnTo>
                      <a:pt x="207" y="1840"/>
                    </a:lnTo>
                    <a:lnTo>
                      <a:pt x="211" y="1849"/>
                    </a:lnTo>
                    <a:lnTo>
                      <a:pt x="218" y="1857"/>
                    </a:lnTo>
                    <a:lnTo>
                      <a:pt x="227" y="1864"/>
                    </a:lnTo>
                    <a:lnTo>
                      <a:pt x="236" y="1870"/>
                    </a:lnTo>
                    <a:lnTo>
                      <a:pt x="246" y="1873"/>
                    </a:lnTo>
                    <a:lnTo>
                      <a:pt x="258" y="1874"/>
                    </a:lnTo>
                    <a:lnTo>
                      <a:pt x="470" y="1874"/>
                    </a:lnTo>
                    <a:lnTo>
                      <a:pt x="470" y="1874"/>
                    </a:lnTo>
                    <a:lnTo>
                      <a:pt x="475" y="1889"/>
                    </a:lnTo>
                    <a:lnTo>
                      <a:pt x="481" y="1903"/>
                    </a:lnTo>
                    <a:lnTo>
                      <a:pt x="488" y="1916"/>
                    </a:lnTo>
                    <a:lnTo>
                      <a:pt x="497" y="1929"/>
                    </a:lnTo>
                    <a:lnTo>
                      <a:pt x="507" y="1942"/>
                    </a:lnTo>
                    <a:lnTo>
                      <a:pt x="517" y="1953"/>
                    </a:lnTo>
                    <a:lnTo>
                      <a:pt x="527" y="1963"/>
                    </a:lnTo>
                    <a:lnTo>
                      <a:pt x="540" y="1973"/>
                    </a:lnTo>
                    <a:lnTo>
                      <a:pt x="552" y="1981"/>
                    </a:lnTo>
                    <a:lnTo>
                      <a:pt x="565" y="1989"/>
                    </a:lnTo>
                    <a:lnTo>
                      <a:pt x="580" y="1996"/>
                    </a:lnTo>
                    <a:lnTo>
                      <a:pt x="593" y="2002"/>
                    </a:lnTo>
                    <a:lnTo>
                      <a:pt x="609" y="2007"/>
                    </a:lnTo>
                    <a:lnTo>
                      <a:pt x="624" y="2010"/>
                    </a:lnTo>
                    <a:lnTo>
                      <a:pt x="640" y="2012"/>
                    </a:lnTo>
                    <a:lnTo>
                      <a:pt x="656" y="2012"/>
                    </a:lnTo>
                    <a:lnTo>
                      <a:pt x="656" y="2012"/>
                    </a:lnTo>
                    <a:lnTo>
                      <a:pt x="676" y="2011"/>
                    </a:lnTo>
                    <a:lnTo>
                      <a:pt x="696" y="2009"/>
                    </a:lnTo>
                    <a:lnTo>
                      <a:pt x="714" y="2003"/>
                    </a:lnTo>
                    <a:lnTo>
                      <a:pt x="732" y="1997"/>
                    </a:lnTo>
                    <a:lnTo>
                      <a:pt x="750" y="1989"/>
                    </a:lnTo>
                    <a:lnTo>
                      <a:pt x="765" y="1979"/>
                    </a:lnTo>
                    <a:lnTo>
                      <a:pt x="780" y="1968"/>
                    </a:lnTo>
                    <a:lnTo>
                      <a:pt x="794" y="1955"/>
                    </a:lnTo>
                    <a:lnTo>
                      <a:pt x="807" y="1942"/>
                    </a:lnTo>
                    <a:lnTo>
                      <a:pt x="818" y="1927"/>
                    </a:lnTo>
                    <a:lnTo>
                      <a:pt x="828" y="1911"/>
                    </a:lnTo>
                    <a:lnTo>
                      <a:pt x="836" y="1894"/>
                    </a:lnTo>
                    <a:lnTo>
                      <a:pt x="843" y="1875"/>
                    </a:lnTo>
                    <a:lnTo>
                      <a:pt x="848" y="1857"/>
                    </a:lnTo>
                    <a:lnTo>
                      <a:pt x="850" y="1838"/>
                    </a:lnTo>
                    <a:lnTo>
                      <a:pt x="851" y="1817"/>
                    </a:lnTo>
                    <a:lnTo>
                      <a:pt x="851" y="1817"/>
                    </a:lnTo>
                    <a:lnTo>
                      <a:pt x="850" y="1798"/>
                    </a:lnTo>
                    <a:lnTo>
                      <a:pt x="848" y="1778"/>
                    </a:lnTo>
                    <a:lnTo>
                      <a:pt x="843" y="1760"/>
                    </a:lnTo>
                    <a:lnTo>
                      <a:pt x="836" y="1742"/>
                    </a:lnTo>
                    <a:lnTo>
                      <a:pt x="828" y="1725"/>
                    </a:lnTo>
                    <a:lnTo>
                      <a:pt x="818" y="1709"/>
                    </a:lnTo>
                    <a:lnTo>
                      <a:pt x="807" y="1694"/>
                    </a:lnTo>
                    <a:lnTo>
                      <a:pt x="794" y="1680"/>
                    </a:lnTo>
                    <a:lnTo>
                      <a:pt x="780" y="1668"/>
                    </a:lnTo>
                    <a:lnTo>
                      <a:pt x="765" y="1656"/>
                    </a:lnTo>
                    <a:lnTo>
                      <a:pt x="750" y="1646"/>
                    </a:lnTo>
                    <a:lnTo>
                      <a:pt x="732" y="1638"/>
                    </a:lnTo>
                    <a:lnTo>
                      <a:pt x="714" y="1631"/>
                    </a:lnTo>
                    <a:lnTo>
                      <a:pt x="696" y="1627"/>
                    </a:lnTo>
                    <a:lnTo>
                      <a:pt x="676" y="1623"/>
                    </a:lnTo>
                    <a:lnTo>
                      <a:pt x="656" y="1623"/>
                    </a:lnTo>
                    <a:lnTo>
                      <a:pt x="656" y="1623"/>
                    </a:lnTo>
                    <a:lnTo>
                      <a:pt x="640" y="1623"/>
                    </a:lnTo>
                    <a:lnTo>
                      <a:pt x="624" y="1626"/>
                    </a:lnTo>
                    <a:lnTo>
                      <a:pt x="609" y="1629"/>
                    </a:lnTo>
                    <a:lnTo>
                      <a:pt x="593" y="1634"/>
                    </a:lnTo>
                    <a:lnTo>
                      <a:pt x="580" y="1639"/>
                    </a:lnTo>
                    <a:lnTo>
                      <a:pt x="565" y="1645"/>
                    </a:lnTo>
                    <a:lnTo>
                      <a:pt x="552" y="1653"/>
                    </a:lnTo>
                    <a:lnTo>
                      <a:pt x="540" y="1662"/>
                    </a:lnTo>
                    <a:lnTo>
                      <a:pt x="527" y="1671"/>
                    </a:lnTo>
                    <a:lnTo>
                      <a:pt x="517" y="1683"/>
                    </a:lnTo>
                    <a:lnTo>
                      <a:pt x="507" y="1694"/>
                    </a:lnTo>
                    <a:lnTo>
                      <a:pt x="497" y="1705"/>
                    </a:lnTo>
                    <a:lnTo>
                      <a:pt x="488" y="1719"/>
                    </a:lnTo>
                    <a:lnTo>
                      <a:pt x="481" y="1733"/>
                    </a:lnTo>
                    <a:lnTo>
                      <a:pt x="475" y="1746"/>
                    </a:lnTo>
                    <a:lnTo>
                      <a:pt x="470" y="1761"/>
                    </a:lnTo>
                    <a:lnTo>
                      <a:pt x="315" y="1761"/>
                    </a:lnTo>
                    <a:lnTo>
                      <a:pt x="315" y="1063"/>
                    </a:lnTo>
                    <a:lnTo>
                      <a:pt x="470" y="1063"/>
                    </a:lnTo>
                    <a:close/>
                    <a:moveTo>
                      <a:pt x="656" y="924"/>
                    </a:moveTo>
                    <a:lnTo>
                      <a:pt x="656" y="924"/>
                    </a:lnTo>
                    <a:lnTo>
                      <a:pt x="665" y="925"/>
                    </a:lnTo>
                    <a:lnTo>
                      <a:pt x="673" y="926"/>
                    </a:lnTo>
                    <a:lnTo>
                      <a:pt x="681" y="929"/>
                    </a:lnTo>
                    <a:lnTo>
                      <a:pt x="688" y="931"/>
                    </a:lnTo>
                    <a:lnTo>
                      <a:pt x="696" y="934"/>
                    </a:lnTo>
                    <a:lnTo>
                      <a:pt x="703" y="939"/>
                    </a:lnTo>
                    <a:lnTo>
                      <a:pt x="708" y="943"/>
                    </a:lnTo>
                    <a:lnTo>
                      <a:pt x="714" y="949"/>
                    </a:lnTo>
                    <a:lnTo>
                      <a:pt x="720" y="955"/>
                    </a:lnTo>
                    <a:lnTo>
                      <a:pt x="724" y="961"/>
                    </a:lnTo>
                    <a:lnTo>
                      <a:pt x="729" y="967"/>
                    </a:lnTo>
                    <a:lnTo>
                      <a:pt x="732" y="974"/>
                    </a:lnTo>
                    <a:lnTo>
                      <a:pt x="735" y="982"/>
                    </a:lnTo>
                    <a:lnTo>
                      <a:pt x="737" y="990"/>
                    </a:lnTo>
                    <a:lnTo>
                      <a:pt x="738" y="998"/>
                    </a:lnTo>
                    <a:lnTo>
                      <a:pt x="738" y="1006"/>
                    </a:lnTo>
                    <a:lnTo>
                      <a:pt x="738" y="1006"/>
                    </a:lnTo>
                    <a:lnTo>
                      <a:pt x="738" y="1015"/>
                    </a:lnTo>
                    <a:lnTo>
                      <a:pt x="737" y="1023"/>
                    </a:lnTo>
                    <a:lnTo>
                      <a:pt x="735" y="1031"/>
                    </a:lnTo>
                    <a:lnTo>
                      <a:pt x="732" y="1038"/>
                    </a:lnTo>
                    <a:lnTo>
                      <a:pt x="729" y="1045"/>
                    </a:lnTo>
                    <a:lnTo>
                      <a:pt x="724" y="1052"/>
                    </a:lnTo>
                    <a:lnTo>
                      <a:pt x="720" y="1059"/>
                    </a:lnTo>
                    <a:lnTo>
                      <a:pt x="714" y="1064"/>
                    </a:lnTo>
                    <a:lnTo>
                      <a:pt x="708" y="1070"/>
                    </a:lnTo>
                    <a:lnTo>
                      <a:pt x="703" y="1075"/>
                    </a:lnTo>
                    <a:lnTo>
                      <a:pt x="696" y="1078"/>
                    </a:lnTo>
                    <a:lnTo>
                      <a:pt x="688" y="1081"/>
                    </a:lnTo>
                    <a:lnTo>
                      <a:pt x="681" y="1085"/>
                    </a:lnTo>
                    <a:lnTo>
                      <a:pt x="673" y="1087"/>
                    </a:lnTo>
                    <a:lnTo>
                      <a:pt x="665" y="1088"/>
                    </a:lnTo>
                    <a:lnTo>
                      <a:pt x="656" y="1088"/>
                    </a:lnTo>
                    <a:lnTo>
                      <a:pt x="656" y="1088"/>
                    </a:lnTo>
                    <a:lnTo>
                      <a:pt x="648" y="1088"/>
                    </a:lnTo>
                    <a:lnTo>
                      <a:pt x="640" y="1087"/>
                    </a:lnTo>
                    <a:lnTo>
                      <a:pt x="632" y="1085"/>
                    </a:lnTo>
                    <a:lnTo>
                      <a:pt x="624" y="1081"/>
                    </a:lnTo>
                    <a:lnTo>
                      <a:pt x="617" y="1078"/>
                    </a:lnTo>
                    <a:lnTo>
                      <a:pt x="610" y="1075"/>
                    </a:lnTo>
                    <a:lnTo>
                      <a:pt x="605" y="1070"/>
                    </a:lnTo>
                    <a:lnTo>
                      <a:pt x="599" y="1064"/>
                    </a:lnTo>
                    <a:lnTo>
                      <a:pt x="593" y="1059"/>
                    </a:lnTo>
                    <a:lnTo>
                      <a:pt x="589" y="1052"/>
                    </a:lnTo>
                    <a:lnTo>
                      <a:pt x="584" y="1045"/>
                    </a:lnTo>
                    <a:lnTo>
                      <a:pt x="581" y="1038"/>
                    </a:lnTo>
                    <a:lnTo>
                      <a:pt x="578" y="1031"/>
                    </a:lnTo>
                    <a:lnTo>
                      <a:pt x="576" y="1023"/>
                    </a:lnTo>
                    <a:lnTo>
                      <a:pt x="575" y="1015"/>
                    </a:lnTo>
                    <a:lnTo>
                      <a:pt x="575" y="1006"/>
                    </a:lnTo>
                    <a:lnTo>
                      <a:pt x="575" y="1006"/>
                    </a:lnTo>
                    <a:lnTo>
                      <a:pt x="575" y="998"/>
                    </a:lnTo>
                    <a:lnTo>
                      <a:pt x="576" y="990"/>
                    </a:lnTo>
                    <a:lnTo>
                      <a:pt x="578" y="982"/>
                    </a:lnTo>
                    <a:lnTo>
                      <a:pt x="581" y="974"/>
                    </a:lnTo>
                    <a:lnTo>
                      <a:pt x="584" y="967"/>
                    </a:lnTo>
                    <a:lnTo>
                      <a:pt x="589" y="961"/>
                    </a:lnTo>
                    <a:lnTo>
                      <a:pt x="593" y="955"/>
                    </a:lnTo>
                    <a:lnTo>
                      <a:pt x="599" y="949"/>
                    </a:lnTo>
                    <a:lnTo>
                      <a:pt x="605" y="943"/>
                    </a:lnTo>
                    <a:lnTo>
                      <a:pt x="610" y="939"/>
                    </a:lnTo>
                    <a:lnTo>
                      <a:pt x="617" y="934"/>
                    </a:lnTo>
                    <a:lnTo>
                      <a:pt x="624" y="931"/>
                    </a:lnTo>
                    <a:lnTo>
                      <a:pt x="632" y="929"/>
                    </a:lnTo>
                    <a:lnTo>
                      <a:pt x="640" y="926"/>
                    </a:lnTo>
                    <a:lnTo>
                      <a:pt x="648" y="925"/>
                    </a:lnTo>
                    <a:lnTo>
                      <a:pt x="656" y="924"/>
                    </a:lnTo>
                    <a:lnTo>
                      <a:pt x="656" y="924"/>
                    </a:lnTo>
                    <a:close/>
                    <a:moveTo>
                      <a:pt x="656" y="113"/>
                    </a:moveTo>
                    <a:lnTo>
                      <a:pt x="656" y="113"/>
                    </a:lnTo>
                    <a:lnTo>
                      <a:pt x="665" y="114"/>
                    </a:lnTo>
                    <a:lnTo>
                      <a:pt x="673" y="115"/>
                    </a:lnTo>
                    <a:lnTo>
                      <a:pt x="681" y="117"/>
                    </a:lnTo>
                    <a:lnTo>
                      <a:pt x="688" y="120"/>
                    </a:lnTo>
                    <a:lnTo>
                      <a:pt x="696" y="123"/>
                    </a:lnTo>
                    <a:lnTo>
                      <a:pt x="703" y="128"/>
                    </a:lnTo>
                    <a:lnTo>
                      <a:pt x="708" y="132"/>
                    </a:lnTo>
                    <a:lnTo>
                      <a:pt x="714" y="137"/>
                    </a:lnTo>
                    <a:lnTo>
                      <a:pt x="720" y="144"/>
                    </a:lnTo>
                    <a:lnTo>
                      <a:pt x="724" y="149"/>
                    </a:lnTo>
                    <a:lnTo>
                      <a:pt x="729" y="156"/>
                    </a:lnTo>
                    <a:lnTo>
                      <a:pt x="732" y="163"/>
                    </a:lnTo>
                    <a:lnTo>
                      <a:pt x="735" y="171"/>
                    </a:lnTo>
                    <a:lnTo>
                      <a:pt x="737" y="179"/>
                    </a:lnTo>
                    <a:lnTo>
                      <a:pt x="738" y="187"/>
                    </a:lnTo>
                    <a:lnTo>
                      <a:pt x="738" y="195"/>
                    </a:lnTo>
                    <a:lnTo>
                      <a:pt x="738" y="195"/>
                    </a:lnTo>
                    <a:lnTo>
                      <a:pt x="738" y="204"/>
                    </a:lnTo>
                    <a:lnTo>
                      <a:pt x="737" y="212"/>
                    </a:lnTo>
                    <a:lnTo>
                      <a:pt x="735" y="220"/>
                    </a:lnTo>
                    <a:lnTo>
                      <a:pt x="732" y="227"/>
                    </a:lnTo>
                    <a:lnTo>
                      <a:pt x="729" y="234"/>
                    </a:lnTo>
                    <a:lnTo>
                      <a:pt x="724" y="241"/>
                    </a:lnTo>
                    <a:lnTo>
                      <a:pt x="720" y="248"/>
                    </a:lnTo>
                    <a:lnTo>
                      <a:pt x="714" y="253"/>
                    </a:lnTo>
                    <a:lnTo>
                      <a:pt x="708" y="259"/>
                    </a:lnTo>
                    <a:lnTo>
                      <a:pt x="703" y="264"/>
                    </a:lnTo>
                    <a:lnTo>
                      <a:pt x="696" y="267"/>
                    </a:lnTo>
                    <a:lnTo>
                      <a:pt x="688" y="270"/>
                    </a:lnTo>
                    <a:lnTo>
                      <a:pt x="681" y="274"/>
                    </a:lnTo>
                    <a:lnTo>
                      <a:pt x="673" y="276"/>
                    </a:lnTo>
                    <a:lnTo>
                      <a:pt x="665" y="277"/>
                    </a:lnTo>
                    <a:lnTo>
                      <a:pt x="656" y="277"/>
                    </a:lnTo>
                    <a:lnTo>
                      <a:pt x="656" y="277"/>
                    </a:lnTo>
                    <a:lnTo>
                      <a:pt x="648" y="277"/>
                    </a:lnTo>
                    <a:lnTo>
                      <a:pt x="640" y="276"/>
                    </a:lnTo>
                    <a:lnTo>
                      <a:pt x="632" y="274"/>
                    </a:lnTo>
                    <a:lnTo>
                      <a:pt x="624" y="270"/>
                    </a:lnTo>
                    <a:lnTo>
                      <a:pt x="617" y="267"/>
                    </a:lnTo>
                    <a:lnTo>
                      <a:pt x="610" y="264"/>
                    </a:lnTo>
                    <a:lnTo>
                      <a:pt x="605" y="259"/>
                    </a:lnTo>
                    <a:lnTo>
                      <a:pt x="599" y="253"/>
                    </a:lnTo>
                    <a:lnTo>
                      <a:pt x="593" y="248"/>
                    </a:lnTo>
                    <a:lnTo>
                      <a:pt x="589" y="241"/>
                    </a:lnTo>
                    <a:lnTo>
                      <a:pt x="584" y="234"/>
                    </a:lnTo>
                    <a:lnTo>
                      <a:pt x="581" y="227"/>
                    </a:lnTo>
                    <a:lnTo>
                      <a:pt x="578" y="220"/>
                    </a:lnTo>
                    <a:lnTo>
                      <a:pt x="576" y="212"/>
                    </a:lnTo>
                    <a:lnTo>
                      <a:pt x="575" y="204"/>
                    </a:lnTo>
                    <a:lnTo>
                      <a:pt x="575" y="195"/>
                    </a:lnTo>
                    <a:lnTo>
                      <a:pt x="575" y="195"/>
                    </a:lnTo>
                    <a:lnTo>
                      <a:pt x="575" y="187"/>
                    </a:lnTo>
                    <a:lnTo>
                      <a:pt x="576" y="179"/>
                    </a:lnTo>
                    <a:lnTo>
                      <a:pt x="578" y="171"/>
                    </a:lnTo>
                    <a:lnTo>
                      <a:pt x="581" y="163"/>
                    </a:lnTo>
                    <a:lnTo>
                      <a:pt x="584" y="156"/>
                    </a:lnTo>
                    <a:lnTo>
                      <a:pt x="589" y="149"/>
                    </a:lnTo>
                    <a:lnTo>
                      <a:pt x="593" y="144"/>
                    </a:lnTo>
                    <a:lnTo>
                      <a:pt x="599" y="137"/>
                    </a:lnTo>
                    <a:lnTo>
                      <a:pt x="605" y="132"/>
                    </a:lnTo>
                    <a:lnTo>
                      <a:pt x="610" y="128"/>
                    </a:lnTo>
                    <a:lnTo>
                      <a:pt x="617" y="123"/>
                    </a:lnTo>
                    <a:lnTo>
                      <a:pt x="624" y="120"/>
                    </a:lnTo>
                    <a:lnTo>
                      <a:pt x="632" y="117"/>
                    </a:lnTo>
                    <a:lnTo>
                      <a:pt x="640" y="115"/>
                    </a:lnTo>
                    <a:lnTo>
                      <a:pt x="648" y="114"/>
                    </a:lnTo>
                    <a:lnTo>
                      <a:pt x="656" y="113"/>
                    </a:lnTo>
                    <a:lnTo>
                      <a:pt x="656" y="113"/>
                    </a:lnTo>
                    <a:close/>
                    <a:moveTo>
                      <a:pt x="656" y="1736"/>
                    </a:moveTo>
                    <a:lnTo>
                      <a:pt x="656" y="1736"/>
                    </a:lnTo>
                    <a:lnTo>
                      <a:pt x="665" y="1736"/>
                    </a:lnTo>
                    <a:lnTo>
                      <a:pt x="673" y="1737"/>
                    </a:lnTo>
                    <a:lnTo>
                      <a:pt x="681" y="1740"/>
                    </a:lnTo>
                    <a:lnTo>
                      <a:pt x="688" y="1742"/>
                    </a:lnTo>
                    <a:lnTo>
                      <a:pt x="696" y="1745"/>
                    </a:lnTo>
                    <a:lnTo>
                      <a:pt x="703" y="1750"/>
                    </a:lnTo>
                    <a:lnTo>
                      <a:pt x="708" y="1754"/>
                    </a:lnTo>
                    <a:lnTo>
                      <a:pt x="714" y="1760"/>
                    </a:lnTo>
                    <a:lnTo>
                      <a:pt x="720" y="1766"/>
                    </a:lnTo>
                    <a:lnTo>
                      <a:pt x="724" y="1772"/>
                    </a:lnTo>
                    <a:lnTo>
                      <a:pt x="729" y="1778"/>
                    </a:lnTo>
                    <a:lnTo>
                      <a:pt x="732" y="1785"/>
                    </a:lnTo>
                    <a:lnTo>
                      <a:pt x="735" y="1793"/>
                    </a:lnTo>
                    <a:lnTo>
                      <a:pt x="737" y="1801"/>
                    </a:lnTo>
                    <a:lnTo>
                      <a:pt x="738" y="1809"/>
                    </a:lnTo>
                    <a:lnTo>
                      <a:pt x="738" y="1817"/>
                    </a:lnTo>
                    <a:lnTo>
                      <a:pt x="738" y="1817"/>
                    </a:lnTo>
                    <a:lnTo>
                      <a:pt x="738" y="1826"/>
                    </a:lnTo>
                    <a:lnTo>
                      <a:pt x="737" y="1834"/>
                    </a:lnTo>
                    <a:lnTo>
                      <a:pt x="735" y="1842"/>
                    </a:lnTo>
                    <a:lnTo>
                      <a:pt x="732" y="1849"/>
                    </a:lnTo>
                    <a:lnTo>
                      <a:pt x="729" y="1857"/>
                    </a:lnTo>
                    <a:lnTo>
                      <a:pt x="724" y="1863"/>
                    </a:lnTo>
                    <a:lnTo>
                      <a:pt x="720" y="1870"/>
                    </a:lnTo>
                    <a:lnTo>
                      <a:pt x="714" y="1875"/>
                    </a:lnTo>
                    <a:lnTo>
                      <a:pt x="708" y="1881"/>
                    </a:lnTo>
                    <a:lnTo>
                      <a:pt x="703" y="1886"/>
                    </a:lnTo>
                    <a:lnTo>
                      <a:pt x="696" y="1890"/>
                    </a:lnTo>
                    <a:lnTo>
                      <a:pt x="688" y="1894"/>
                    </a:lnTo>
                    <a:lnTo>
                      <a:pt x="681" y="1896"/>
                    </a:lnTo>
                    <a:lnTo>
                      <a:pt x="673" y="1898"/>
                    </a:lnTo>
                    <a:lnTo>
                      <a:pt x="665" y="1899"/>
                    </a:lnTo>
                    <a:lnTo>
                      <a:pt x="656" y="1899"/>
                    </a:lnTo>
                    <a:lnTo>
                      <a:pt x="656" y="1899"/>
                    </a:lnTo>
                    <a:lnTo>
                      <a:pt x="648" y="1899"/>
                    </a:lnTo>
                    <a:lnTo>
                      <a:pt x="640" y="1898"/>
                    </a:lnTo>
                    <a:lnTo>
                      <a:pt x="632" y="1896"/>
                    </a:lnTo>
                    <a:lnTo>
                      <a:pt x="624" y="1894"/>
                    </a:lnTo>
                    <a:lnTo>
                      <a:pt x="617" y="1890"/>
                    </a:lnTo>
                    <a:lnTo>
                      <a:pt x="610" y="1886"/>
                    </a:lnTo>
                    <a:lnTo>
                      <a:pt x="605" y="1881"/>
                    </a:lnTo>
                    <a:lnTo>
                      <a:pt x="599" y="1875"/>
                    </a:lnTo>
                    <a:lnTo>
                      <a:pt x="593" y="1870"/>
                    </a:lnTo>
                    <a:lnTo>
                      <a:pt x="589" y="1863"/>
                    </a:lnTo>
                    <a:lnTo>
                      <a:pt x="584" y="1857"/>
                    </a:lnTo>
                    <a:lnTo>
                      <a:pt x="581" y="1849"/>
                    </a:lnTo>
                    <a:lnTo>
                      <a:pt x="578" y="1842"/>
                    </a:lnTo>
                    <a:lnTo>
                      <a:pt x="576" y="1834"/>
                    </a:lnTo>
                    <a:lnTo>
                      <a:pt x="575" y="1826"/>
                    </a:lnTo>
                    <a:lnTo>
                      <a:pt x="575" y="1817"/>
                    </a:lnTo>
                    <a:lnTo>
                      <a:pt x="575" y="1817"/>
                    </a:lnTo>
                    <a:lnTo>
                      <a:pt x="575" y="1809"/>
                    </a:lnTo>
                    <a:lnTo>
                      <a:pt x="576" y="1801"/>
                    </a:lnTo>
                    <a:lnTo>
                      <a:pt x="578" y="1793"/>
                    </a:lnTo>
                    <a:lnTo>
                      <a:pt x="581" y="1785"/>
                    </a:lnTo>
                    <a:lnTo>
                      <a:pt x="584" y="1778"/>
                    </a:lnTo>
                    <a:lnTo>
                      <a:pt x="589" y="1772"/>
                    </a:lnTo>
                    <a:lnTo>
                      <a:pt x="593" y="1766"/>
                    </a:lnTo>
                    <a:lnTo>
                      <a:pt x="599" y="1760"/>
                    </a:lnTo>
                    <a:lnTo>
                      <a:pt x="605" y="1754"/>
                    </a:lnTo>
                    <a:lnTo>
                      <a:pt x="610" y="1750"/>
                    </a:lnTo>
                    <a:lnTo>
                      <a:pt x="617" y="1745"/>
                    </a:lnTo>
                    <a:lnTo>
                      <a:pt x="624" y="1742"/>
                    </a:lnTo>
                    <a:lnTo>
                      <a:pt x="632" y="1740"/>
                    </a:lnTo>
                    <a:lnTo>
                      <a:pt x="640" y="1737"/>
                    </a:lnTo>
                    <a:lnTo>
                      <a:pt x="648" y="1736"/>
                    </a:lnTo>
                    <a:lnTo>
                      <a:pt x="656" y="1736"/>
                    </a:lnTo>
                    <a:lnTo>
                      <a:pt x="656" y="1736"/>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20" name="Freeform 30">
                <a:extLst>
                  <a:ext uri="{FF2B5EF4-FFF2-40B4-BE49-F238E27FC236}">
                    <a16:creationId xmlns:a16="http://schemas.microsoft.com/office/drawing/2014/main" id="{B163EB2F-3398-3D4F-989F-3CA0E0D085A8}"/>
                  </a:ext>
                </a:extLst>
              </p:cNvPr>
              <p:cNvSpPr>
                <a:spLocks noEditPoints="1"/>
              </p:cNvSpPr>
              <p:nvPr/>
            </p:nvSpPr>
            <p:spPr bwMode="auto">
              <a:xfrm>
                <a:off x="-5589588" y="-1630363"/>
                <a:ext cx="1008063" cy="1328738"/>
              </a:xfrm>
              <a:custGeom>
                <a:avLst/>
                <a:gdLst>
                  <a:gd name="T0" fmla="*/ 1086 w 1271"/>
                  <a:gd name="T1" fmla="*/ 133 h 1675"/>
                  <a:gd name="T2" fmla="*/ 1086 w 1271"/>
                  <a:gd name="T3" fmla="*/ 119 h 1675"/>
                  <a:gd name="T4" fmla="*/ 1081 w 1271"/>
                  <a:gd name="T5" fmla="*/ 93 h 1675"/>
                  <a:gd name="T6" fmla="*/ 1070 w 1271"/>
                  <a:gd name="T7" fmla="*/ 69 h 1675"/>
                  <a:gd name="T8" fmla="*/ 1057 w 1271"/>
                  <a:gd name="T9" fmla="*/ 48 h 1675"/>
                  <a:gd name="T10" fmla="*/ 1039 w 1271"/>
                  <a:gd name="T11" fmla="*/ 30 h 1675"/>
                  <a:gd name="T12" fmla="*/ 1017 w 1271"/>
                  <a:gd name="T13" fmla="*/ 16 h 1675"/>
                  <a:gd name="T14" fmla="*/ 994 w 1271"/>
                  <a:gd name="T15" fmla="*/ 6 h 1675"/>
                  <a:gd name="T16" fmla="*/ 968 w 1271"/>
                  <a:gd name="T17" fmla="*/ 0 h 1675"/>
                  <a:gd name="T18" fmla="*/ 308 w 1271"/>
                  <a:gd name="T19" fmla="*/ 0 h 1675"/>
                  <a:gd name="T20" fmla="*/ 295 w 1271"/>
                  <a:gd name="T21" fmla="*/ 0 h 1675"/>
                  <a:gd name="T22" fmla="*/ 269 w 1271"/>
                  <a:gd name="T23" fmla="*/ 6 h 1675"/>
                  <a:gd name="T24" fmla="*/ 245 w 1271"/>
                  <a:gd name="T25" fmla="*/ 16 h 1675"/>
                  <a:gd name="T26" fmla="*/ 224 w 1271"/>
                  <a:gd name="T27" fmla="*/ 30 h 1675"/>
                  <a:gd name="T28" fmla="*/ 206 w 1271"/>
                  <a:gd name="T29" fmla="*/ 48 h 1675"/>
                  <a:gd name="T30" fmla="*/ 191 w 1271"/>
                  <a:gd name="T31" fmla="*/ 69 h 1675"/>
                  <a:gd name="T32" fmla="*/ 182 w 1271"/>
                  <a:gd name="T33" fmla="*/ 93 h 1675"/>
                  <a:gd name="T34" fmla="*/ 176 w 1271"/>
                  <a:gd name="T35" fmla="*/ 119 h 1675"/>
                  <a:gd name="T36" fmla="*/ 175 w 1271"/>
                  <a:gd name="T37" fmla="*/ 1542 h 1675"/>
                  <a:gd name="T38" fmla="*/ 176 w 1271"/>
                  <a:gd name="T39" fmla="*/ 1553 h 1675"/>
                  <a:gd name="T40" fmla="*/ 0 w 1271"/>
                  <a:gd name="T41" fmla="*/ 1562 h 1675"/>
                  <a:gd name="T42" fmla="*/ 308 w 1271"/>
                  <a:gd name="T43" fmla="*/ 1675 h 1675"/>
                  <a:gd name="T44" fmla="*/ 1271 w 1271"/>
                  <a:gd name="T45" fmla="*/ 1675 h 1675"/>
                  <a:gd name="T46" fmla="*/ 1085 w 1271"/>
                  <a:gd name="T47" fmla="*/ 1562 h 1675"/>
                  <a:gd name="T48" fmla="*/ 1086 w 1271"/>
                  <a:gd name="T49" fmla="*/ 1553 h 1675"/>
                  <a:gd name="T50" fmla="*/ 1086 w 1271"/>
                  <a:gd name="T51" fmla="*/ 1542 h 1675"/>
                  <a:gd name="T52" fmla="*/ 530 w 1271"/>
                  <a:gd name="T53" fmla="*/ 1385 h 1675"/>
                  <a:gd name="T54" fmla="*/ 733 w 1271"/>
                  <a:gd name="T55" fmla="*/ 1548 h 1675"/>
                  <a:gd name="T56" fmla="*/ 846 w 1271"/>
                  <a:gd name="T57" fmla="*/ 1562 h 1675"/>
                  <a:gd name="T58" fmla="*/ 846 w 1271"/>
                  <a:gd name="T59" fmla="*/ 1329 h 1675"/>
                  <a:gd name="T60" fmla="*/ 841 w 1271"/>
                  <a:gd name="T61" fmla="*/ 1306 h 1675"/>
                  <a:gd name="T62" fmla="*/ 829 w 1271"/>
                  <a:gd name="T63" fmla="*/ 1289 h 1675"/>
                  <a:gd name="T64" fmla="*/ 812 w 1271"/>
                  <a:gd name="T65" fmla="*/ 1277 h 1675"/>
                  <a:gd name="T66" fmla="*/ 789 w 1271"/>
                  <a:gd name="T67" fmla="*/ 1272 h 1675"/>
                  <a:gd name="T68" fmla="*/ 473 w 1271"/>
                  <a:gd name="T69" fmla="*/ 1272 h 1675"/>
                  <a:gd name="T70" fmla="*/ 451 w 1271"/>
                  <a:gd name="T71" fmla="*/ 1277 h 1675"/>
                  <a:gd name="T72" fmla="*/ 433 w 1271"/>
                  <a:gd name="T73" fmla="*/ 1289 h 1675"/>
                  <a:gd name="T74" fmla="*/ 421 w 1271"/>
                  <a:gd name="T75" fmla="*/ 1306 h 1675"/>
                  <a:gd name="T76" fmla="*/ 417 w 1271"/>
                  <a:gd name="T77" fmla="*/ 1329 h 1675"/>
                  <a:gd name="T78" fmla="*/ 308 w 1271"/>
                  <a:gd name="T79" fmla="*/ 1562 h 1675"/>
                  <a:gd name="T80" fmla="*/ 304 w 1271"/>
                  <a:gd name="T81" fmla="*/ 1562 h 1675"/>
                  <a:gd name="T82" fmla="*/ 297 w 1271"/>
                  <a:gd name="T83" fmla="*/ 1558 h 1675"/>
                  <a:gd name="T84" fmla="*/ 291 w 1271"/>
                  <a:gd name="T85" fmla="*/ 1553 h 1675"/>
                  <a:gd name="T86" fmla="*/ 289 w 1271"/>
                  <a:gd name="T87" fmla="*/ 1546 h 1675"/>
                  <a:gd name="T88" fmla="*/ 288 w 1271"/>
                  <a:gd name="T89" fmla="*/ 133 h 1675"/>
                  <a:gd name="T90" fmla="*/ 289 w 1271"/>
                  <a:gd name="T91" fmla="*/ 128 h 1675"/>
                  <a:gd name="T92" fmla="*/ 291 w 1271"/>
                  <a:gd name="T93" fmla="*/ 121 h 1675"/>
                  <a:gd name="T94" fmla="*/ 297 w 1271"/>
                  <a:gd name="T95" fmla="*/ 115 h 1675"/>
                  <a:gd name="T96" fmla="*/ 304 w 1271"/>
                  <a:gd name="T97" fmla="*/ 113 h 1675"/>
                  <a:gd name="T98" fmla="*/ 954 w 1271"/>
                  <a:gd name="T99" fmla="*/ 112 h 1675"/>
                  <a:gd name="T100" fmla="*/ 958 w 1271"/>
                  <a:gd name="T101" fmla="*/ 113 h 1675"/>
                  <a:gd name="T102" fmla="*/ 966 w 1271"/>
                  <a:gd name="T103" fmla="*/ 115 h 1675"/>
                  <a:gd name="T104" fmla="*/ 970 w 1271"/>
                  <a:gd name="T105" fmla="*/ 121 h 1675"/>
                  <a:gd name="T106" fmla="*/ 973 w 1271"/>
                  <a:gd name="T107" fmla="*/ 128 h 1675"/>
                  <a:gd name="T108" fmla="*/ 973 w 1271"/>
                  <a:gd name="T109" fmla="*/ 1542 h 1675"/>
                  <a:gd name="T110" fmla="*/ 973 w 1271"/>
                  <a:gd name="T111" fmla="*/ 1546 h 1675"/>
                  <a:gd name="T112" fmla="*/ 970 w 1271"/>
                  <a:gd name="T113" fmla="*/ 1553 h 1675"/>
                  <a:gd name="T114" fmla="*/ 966 w 1271"/>
                  <a:gd name="T115" fmla="*/ 1558 h 1675"/>
                  <a:gd name="T116" fmla="*/ 958 w 1271"/>
                  <a:gd name="T117" fmla="*/ 1562 h 1675"/>
                  <a:gd name="T118" fmla="*/ 846 w 1271"/>
                  <a:gd name="T119" fmla="*/ 1562 h 1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71" h="1675">
                    <a:moveTo>
                      <a:pt x="1086" y="1542"/>
                    </a:moveTo>
                    <a:lnTo>
                      <a:pt x="1086" y="133"/>
                    </a:lnTo>
                    <a:lnTo>
                      <a:pt x="1086" y="133"/>
                    </a:lnTo>
                    <a:lnTo>
                      <a:pt x="1086" y="119"/>
                    </a:lnTo>
                    <a:lnTo>
                      <a:pt x="1084" y="105"/>
                    </a:lnTo>
                    <a:lnTo>
                      <a:pt x="1081" y="93"/>
                    </a:lnTo>
                    <a:lnTo>
                      <a:pt x="1076" y="81"/>
                    </a:lnTo>
                    <a:lnTo>
                      <a:pt x="1070" y="69"/>
                    </a:lnTo>
                    <a:lnTo>
                      <a:pt x="1064" y="58"/>
                    </a:lnTo>
                    <a:lnTo>
                      <a:pt x="1057" y="48"/>
                    </a:lnTo>
                    <a:lnTo>
                      <a:pt x="1048" y="39"/>
                    </a:lnTo>
                    <a:lnTo>
                      <a:pt x="1039" y="30"/>
                    </a:lnTo>
                    <a:lnTo>
                      <a:pt x="1028" y="22"/>
                    </a:lnTo>
                    <a:lnTo>
                      <a:pt x="1017" y="16"/>
                    </a:lnTo>
                    <a:lnTo>
                      <a:pt x="1005" y="10"/>
                    </a:lnTo>
                    <a:lnTo>
                      <a:pt x="994" y="6"/>
                    </a:lnTo>
                    <a:lnTo>
                      <a:pt x="980" y="2"/>
                    </a:lnTo>
                    <a:lnTo>
                      <a:pt x="968" y="0"/>
                    </a:lnTo>
                    <a:lnTo>
                      <a:pt x="954" y="0"/>
                    </a:lnTo>
                    <a:lnTo>
                      <a:pt x="308" y="0"/>
                    </a:lnTo>
                    <a:lnTo>
                      <a:pt x="308" y="0"/>
                    </a:lnTo>
                    <a:lnTo>
                      <a:pt x="295" y="0"/>
                    </a:lnTo>
                    <a:lnTo>
                      <a:pt x="281" y="2"/>
                    </a:lnTo>
                    <a:lnTo>
                      <a:pt x="269" y="6"/>
                    </a:lnTo>
                    <a:lnTo>
                      <a:pt x="256" y="10"/>
                    </a:lnTo>
                    <a:lnTo>
                      <a:pt x="245" y="16"/>
                    </a:lnTo>
                    <a:lnTo>
                      <a:pt x="234" y="22"/>
                    </a:lnTo>
                    <a:lnTo>
                      <a:pt x="224" y="30"/>
                    </a:lnTo>
                    <a:lnTo>
                      <a:pt x="215" y="39"/>
                    </a:lnTo>
                    <a:lnTo>
                      <a:pt x="206" y="48"/>
                    </a:lnTo>
                    <a:lnTo>
                      <a:pt x="198" y="58"/>
                    </a:lnTo>
                    <a:lnTo>
                      <a:pt x="191" y="69"/>
                    </a:lnTo>
                    <a:lnTo>
                      <a:pt x="186" y="81"/>
                    </a:lnTo>
                    <a:lnTo>
                      <a:pt x="182" y="93"/>
                    </a:lnTo>
                    <a:lnTo>
                      <a:pt x="178" y="105"/>
                    </a:lnTo>
                    <a:lnTo>
                      <a:pt x="176" y="119"/>
                    </a:lnTo>
                    <a:lnTo>
                      <a:pt x="175" y="133"/>
                    </a:lnTo>
                    <a:lnTo>
                      <a:pt x="175" y="1542"/>
                    </a:lnTo>
                    <a:lnTo>
                      <a:pt x="175" y="1542"/>
                    </a:lnTo>
                    <a:lnTo>
                      <a:pt x="176" y="1553"/>
                    </a:lnTo>
                    <a:lnTo>
                      <a:pt x="177" y="1562"/>
                    </a:lnTo>
                    <a:lnTo>
                      <a:pt x="0" y="1562"/>
                    </a:lnTo>
                    <a:lnTo>
                      <a:pt x="0" y="1675"/>
                    </a:lnTo>
                    <a:lnTo>
                      <a:pt x="308" y="1675"/>
                    </a:lnTo>
                    <a:lnTo>
                      <a:pt x="954" y="1675"/>
                    </a:lnTo>
                    <a:lnTo>
                      <a:pt x="1271" y="1675"/>
                    </a:lnTo>
                    <a:lnTo>
                      <a:pt x="1271" y="1562"/>
                    </a:lnTo>
                    <a:lnTo>
                      <a:pt x="1085" y="1562"/>
                    </a:lnTo>
                    <a:lnTo>
                      <a:pt x="1085" y="1562"/>
                    </a:lnTo>
                    <a:lnTo>
                      <a:pt x="1086" y="1553"/>
                    </a:lnTo>
                    <a:lnTo>
                      <a:pt x="1086" y="1542"/>
                    </a:lnTo>
                    <a:lnTo>
                      <a:pt x="1086" y="1542"/>
                    </a:lnTo>
                    <a:close/>
                    <a:moveTo>
                      <a:pt x="530" y="1548"/>
                    </a:moveTo>
                    <a:lnTo>
                      <a:pt x="530" y="1385"/>
                    </a:lnTo>
                    <a:lnTo>
                      <a:pt x="733" y="1385"/>
                    </a:lnTo>
                    <a:lnTo>
                      <a:pt x="733" y="1548"/>
                    </a:lnTo>
                    <a:lnTo>
                      <a:pt x="530" y="1548"/>
                    </a:lnTo>
                    <a:close/>
                    <a:moveTo>
                      <a:pt x="846" y="1562"/>
                    </a:moveTo>
                    <a:lnTo>
                      <a:pt x="846" y="1329"/>
                    </a:lnTo>
                    <a:lnTo>
                      <a:pt x="846" y="1329"/>
                    </a:lnTo>
                    <a:lnTo>
                      <a:pt x="845" y="1318"/>
                    </a:lnTo>
                    <a:lnTo>
                      <a:pt x="841" y="1306"/>
                    </a:lnTo>
                    <a:lnTo>
                      <a:pt x="835" y="1297"/>
                    </a:lnTo>
                    <a:lnTo>
                      <a:pt x="829" y="1289"/>
                    </a:lnTo>
                    <a:lnTo>
                      <a:pt x="821" y="1282"/>
                    </a:lnTo>
                    <a:lnTo>
                      <a:pt x="812" y="1277"/>
                    </a:lnTo>
                    <a:lnTo>
                      <a:pt x="800" y="1273"/>
                    </a:lnTo>
                    <a:lnTo>
                      <a:pt x="789" y="1272"/>
                    </a:lnTo>
                    <a:lnTo>
                      <a:pt x="473" y="1272"/>
                    </a:lnTo>
                    <a:lnTo>
                      <a:pt x="473" y="1272"/>
                    </a:lnTo>
                    <a:lnTo>
                      <a:pt x="461" y="1273"/>
                    </a:lnTo>
                    <a:lnTo>
                      <a:pt x="451" y="1277"/>
                    </a:lnTo>
                    <a:lnTo>
                      <a:pt x="442" y="1282"/>
                    </a:lnTo>
                    <a:lnTo>
                      <a:pt x="433" y="1289"/>
                    </a:lnTo>
                    <a:lnTo>
                      <a:pt x="426" y="1297"/>
                    </a:lnTo>
                    <a:lnTo>
                      <a:pt x="421" y="1306"/>
                    </a:lnTo>
                    <a:lnTo>
                      <a:pt x="418" y="1318"/>
                    </a:lnTo>
                    <a:lnTo>
                      <a:pt x="417" y="1329"/>
                    </a:lnTo>
                    <a:lnTo>
                      <a:pt x="417" y="1562"/>
                    </a:lnTo>
                    <a:lnTo>
                      <a:pt x="308" y="1562"/>
                    </a:lnTo>
                    <a:lnTo>
                      <a:pt x="308" y="1562"/>
                    </a:lnTo>
                    <a:lnTo>
                      <a:pt x="304" y="1562"/>
                    </a:lnTo>
                    <a:lnTo>
                      <a:pt x="300" y="1561"/>
                    </a:lnTo>
                    <a:lnTo>
                      <a:pt x="297" y="1558"/>
                    </a:lnTo>
                    <a:lnTo>
                      <a:pt x="295" y="1556"/>
                    </a:lnTo>
                    <a:lnTo>
                      <a:pt x="291" y="1553"/>
                    </a:lnTo>
                    <a:lnTo>
                      <a:pt x="290" y="1549"/>
                    </a:lnTo>
                    <a:lnTo>
                      <a:pt x="289" y="1546"/>
                    </a:lnTo>
                    <a:lnTo>
                      <a:pt x="288" y="1542"/>
                    </a:lnTo>
                    <a:lnTo>
                      <a:pt x="288" y="133"/>
                    </a:lnTo>
                    <a:lnTo>
                      <a:pt x="288" y="133"/>
                    </a:lnTo>
                    <a:lnTo>
                      <a:pt x="289" y="128"/>
                    </a:lnTo>
                    <a:lnTo>
                      <a:pt x="290" y="125"/>
                    </a:lnTo>
                    <a:lnTo>
                      <a:pt x="291" y="121"/>
                    </a:lnTo>
                    <a:lnTo>
                      <a:pt x="295" y="119"/>
                    </a:lnTo>
                    <a:lnTo>
                      <a:pt x="297" y="115"/>
                    </a:lnTo>
                    <a:lnTo>
                      <a:pt x="300" y="114"/>
                    </a:lnTo>
                    <a:lnTo>
                      <a:pt x="304" y="113"/>
                    </a:lnTo>
                    <a:lnTo>
                      <a:pt x="308" y="112"/>
                    </a:lnTo>
                    <a:lnTo>
                      <a:pt x="954" y="112"/>
                    </a:lnTo>
                    <a:lnTo>
                      <a:pt x="954" y="112"/>
                    </a:lnTo>
                    <a:lnTo>
                      <a:pt x="958" y="113"/>
                    </a:lnTo>
                    <a:lnTo>
                      <a:pt x="962" y="114"/>
                    </a:lnTo>
                    <a:lnTo>
                      <a:pt x="966" y="115"/>
                    </a:lnTo>
                    <a:lnTo>
                      <a:pt x="968" y="119"/>
                    </a:lnTo>
                    <a:lnTo>
                      <a:pt x="970" y="121"/>
                    </a:lnTo>
                    <a:lnTo>
                      <a:pt x="972" y="125"/>
                    </a:lnTo>
                    <a:lnTo>
                      <a:pt x="973" y="128"/>
                    </a:lnTo>
                    <a:lnTo>
                      <a:pt x="973" y="133"/>
                    </a:lnTo>
                    <a:lnTo>
                      <a:pt x="973" y="1542"/>
                    </a:lnTo>
                    <a:lnTo>
                      <a:pt x="973" y="1542"/>
                    </a:lnTo>
                    <a:lnTo>
                      <a:pt x="973" y="1546"/>
                    </a:lnTo>
                    <a:lnTo>
                      <a:pt x="972" y="1549"/>
                    </a:lnTo>
                    <a:lnTo>
                      <a:pt x="970" y="1553"/>
                    </a:lnTo>
                    <a:lnTo>
                      <a:pt x="968" y="1556"/>
                    </a:lnTo>
                    <a:lnTo>
                      <a:pt x="966" y="1558"/>
                    </a:lnTo>
                    <a:lnTo>
                      <a:pt x="962" y="1561"/>
                    </a:lnTo>
                    <a:lnTo>
                      <a:pt x="958" y="1562"/>
                    </a:lnTo>
                    <a:lnTo>
                      <a:pt x="954" y="1562"/>
                    </a:lnTo>
                    <a:lnTo>
                      <a:pt x="846" y="1562"/>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21" name="Rectangle 31">
                <a:extLst>
                  <a:ext uri="{FF2B5EF4-FFF2-40B4-BE49-F238E27FC236}">
                    <a16:creationId xmlns:a16="http://schemas.microsoft.com/office/drawing/2014/main" id="{4197B363-8342-BC44-B82B-D478B78368F6}"/>
                  </a:ext>
                </a:extLst>
              </p:cNvPr>
              <p:cNvSpPr>
                <a:spLocks noChangeArrowheads="1"/>
              </p:cNvSpPr>
              <p:nvPr/>
            </p:nvSpPr>
            <p:spPr bwMode="auto">
              <a:xfrm>
                <a:off x="-5243513" y="-1346200"/>
                <a:ext cx="104775" cy="104775"/>
              </a:xfrm>
              <a:prstGeom prst="rect">
                <a:avLst/>
              </a:pr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22" name="Rectangle 32">
                <a:extLst>
                  <a:ext uri="{FF2B5EF4-FFF2-40B4-BE49-F238E27FC236}">
                    <a16:creationId xmlns:a16="http://schemas.microsoft.com/office/drawing/2014/main" id="{633E8271-38C1-6247-92D8-C27C857A137B}"/>
                  </a:ext>
                </a:extLst>
              </p:cNvPr>
              <p:cNvSpPr>
                <a:spLocks noChangeArrowheads="1"/>
              </p:cNvSpPr>
              <p:nvPr/>
            </p:nvSpPr>
            <p:spPr bwMode="auto">
              <a:xfrm>
                <a:off x="-5040313" y="-1346200"/>
                <a:ext cx="104775" cy="104775"/>
              </a:xfrm>
              <a:prstGeom prst="rect">
                <a:avLst/>
              </a:pr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23" name="Rectangle 33">
                <a:extLst>
                  <a:ext uri="{FF2B5EF4-FFF2-40B4-BE49-F238E27FC236}">
                    <a16:creationId xmlns:a16="http://schemas.microsoft.com/office/drawing/2014/main" id="{AF9CDA51-1C4C-A740-9FA7-B40CAEA570F7}"/>
                  </a:ext>
                </a:extLst>
              </p:cNvPr>
              <p:cNvSpPr>
                <a:spLocks noChangeArrowheads="1"/>
              </p:cNvSpPr>
              <p:nvPr/>
            </p:nvSpPr>
            <p:spPr bwMode="auto">
              <a:xfrm>
                <a:off x="-5243513" y="-1120775"/>
                <a:ext cx="104775" cy="104775"/>
              </a:xfrm>
              <a:prstGeom prst="rect">
                <a:avLst/>
              </a:pr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24" name="Rectangle 34">
                <a:extLst>
                  <a:ext uri="{FF2B5EF4-FFF2-40B4-BE49-F238E27FC236}">
                    <a16:creationId xmlns:a16="http://schemas.microsoft.com/office/drawing/2014/main" id="{F815C8A6-82AF-3944-82F3-3229CB25B35E}"/>
                  </a:ext>
                </a:extLst>
              </p:cNvPr>
              <p:cNvSpPr>
                <a:spLocks noChangeArrowheads="1"/>
              </p:cNvSpPr>
              <p:nvPr/>
            </p:nvSpPr>
            <p:spPr bwMode="auto">
              <a:xfrm>
                <a:off x="-5040313" y="-1120775"/>
                <a:ext cx="104775" cy="104775"/>
              </a:xfrm>
              <a:prstGeom prst="rect">
                <a:avLst/>
              </a:pr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25" name="Rectangle 35">
                <a:extLst>
                  <a:ext uri="{FF2B5EF4-FFF2-40B4-BE49-F238E27FC236}">
                    <a16:creationId xmlns:a16="http://schemas.microsoft.com/office/drawing/2014/main" id="{1884471F-F4AB-BE4E-AB8A-B0828700237C}"/>
                  </a:ext>
                </a:extLst>
              </p:cNvPr>
              <p:cNvSpPr>
                <a:spLocks noChangeArrowheads="1"/>
              </p:cNvSpPr>
              <p:nvPr/>
            </p:nvSpPr>
            <p:spPr bwMode="auto">
              <a:xfrm>
                <a:off x="-5243513" y="-889000"/>
                <a:ext cx="104775" cy="104775"/>
              </a:xfrm>
              <a:prstGeom prst="rect">
                <a:avLst/>
              </a:pr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26" name="Rectangle 36">
                <a:extLst>
                  <a:ext uri="{FF2B5EF4-FFF2-40B4-BE49-F238E27FC236}">
                    <a16:creationId xmlns:a16="http://schemas.microsoft.com/office/drawing/2014/main" id="{A88A200B-5B7B-F24E-9096-02CF8783DAE9}"/>
                  </a:ext>
                </a:extLst>
              </p:cNvPr>
              <p:cNvSpPr>
                <a:spLocks noChangeArrowheads="1"/>
              </p:cNvSpPr>
              <p:nvPr/>
            </p:nvSpPr>
            <p:spPr bwMode="auto">
              <a:xfrm>
                <a:off x="-5040313" y="-889000"/>
                <a:ext cx="104775" cy="104775"/>
              </a:xfrm>
              <a:prstGeom prst="rect">
                <a:avLst/>
              </a:pr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grpSp>
      </p:grpSp>
      <p:sp>
        <p:nvSpPr>
          <p:cNvPr id="23" name="TextBox 22">
            <a:extLst>
              <a:ext uri="{FF2B5EF4-FFF2-40B4-BE49-F238E27FC236}">
                <a16:creationId xmlns:a16="http://schemas.microsoft.com/office/drawing/2014/main" id="{60927249-B3A1-3345-87A4-ADB8A25FA8F9}"/>
              </a:ext>
            </a:extLst>
          </p:cNvPr>
          <p:cNvSpPr txBox="1"/>
          <p:nvPr/>
        </p:nvSpPr>
        <p:spPr>
          <a:xfrm>
            <a:off x="-876693" y="4581427"/>
            <a:ext cx="65" cy="246221"/>
          </a:xfrm>
          <a:prstGeom prst="rect">
            <a:avLst/>
          </a:prstGeom>
          <a:noFill/>
        </p:spPr>
        <p:txBody>
          <a:bodyPr wrap="none" lIns="0" tIns="0" rIns="0" bIns="0" rtlCol="0">
            <a:spAutoFit/>
          </a:bodyPr>
          <a:lstStyle/>
          <a:p>
            <a:endParaRPr lang="en-US" sz="1600" dirty="0"/>
          </a:p>
        </p:txBody>
      </p:sp>
      <p:grpSp>
        <p:nvGrpSpPr>
          <p:cNvPr id="129" name="Group 128">
            <a:extLst>
              <a:ext uri="{FF2B5EF4-FFF2-40B4-BE49-F238E27FC236}">
                <a16:creationId xmlns:a16="http://schemas.microsoft.com/office/drawing/2014/main" id="{E063E983-D044-5046-9398-39C38DE9C9F3}"/>
              </a:ext>
            </a:extLst>
          </p:cNvPr>
          <p:cNvGrpSpPr/>
          <p:nvPr/>
        </p:nvGrpSpPr>
        <p:grpSpPr>
          <a:xfrm>
            <a:off x="2848284" y="4443403"/>
            <a:ext cx="480201" cy="478880"/>
            <a:chOff x="2865437" y="10147301"/>
            <a:chExt cx="1154113" cy="1150938"/>
          </a:xfrm>
          <a:solidFill>
            <a:schemeClr val="accent2"/>
          </a:solidFill>
        </p:grpSpPr>
        <p:sp>
          <p:nvSpPr>
            <p:cNvPr id="130" name="Freeform 198">
              <a:extLst>
                <a:ext uri="{FF2B5EF4-FFF2-40B4-BE49-F238E27FC236}">
                  <a16:creationId xmlns:a16="http://schemas.microsoft.com/office/drawing/2014/main" id="{A49F9DEF-9474-5D40-9868-50042720E1F4}"/>
                </a:ext>
              </a:extLst>
            </p:cNvPr>
            <p:cNvSpPr>
              <a:spLocks noEditPoints="1"/>
            </p:cNvSpPr>
            <p:nvPr/>
          </p:nvSpPr>
          <p:spPr bwMode="auto">
            <a:xfrm>
              <a:off x="3727450" y="10893426"/>
              <a:ext cx="201613" cy="201613"/>
            </a:xfrm>
            <a:custGeom>
              <a:avLst/>
              <a:gdLst>
                <a:gd name="T0" fmla="*/ 64 w 127"/>
                <a:gd name="T1" fmla="*/ 127 h 127"/>
                <a:gd name="T2" fmla="*/ 88 w 127"/>
                <a:gd name="T3" fmla="*/ 122 h 127"/>
                <a:gd name="T4" fmla="*/ 109 w 127"/>
                <a:gd name="T5" fmla="*/ 109 h 127"/>
                <a:gd name="T6" fmla="*/ 122 w 127"/>
                <a:gd name="T7" fmla="*/ 88 h 127"/>
                <a:gd name="T8" fmla="*/ 127 w 127"/>
                <a:gd name="T9" fmla="*/ 64 h 127"/>
                <a:gd name="T10" fmla="*/ 126 w 127"/>
                <a:gd name="T11" fmla="*/ 50 h 127"/>
                <a:gd name="T12" fmla="*/ 116 w 127"/>
                <a:gd name="T13" fmla="*/ 28 h 127"/>
                <a:gd name="T14" fmla="*/ 99 w 127"/>
                <a:gd name="T15" fmla="*/ 11 h 127"/>
                <a:gd name="T16" fmla="*/ 77 w 127"/>
                <a:gd name="T17" fmla="*/ 2 h 127"/>
                <a:gd name="T18" fmla="*/ 64 w 127"/>
                <a:gd name="T19" fmla="*/ 0 h 127"/>
                <a:gd name="T20" fmla="*/ 39 w 127"/>
                <a:gd name="T21" fmla="*/ 5 h 127"/>
                <a:gd name="T22" fmla="*/ 19 w 127"/>
                <a:gd name="T23" fmla="*/ 18 h 127"/>
                <a:gd name="T24" fmla="*/ 5 w 127"/>
                <a:gd name="T25" fmla="*/ 39 h 127"/>
                <a:gd name="T26" fmla="*/ 0 w 127"/>
                <a:gd name="T27" fmla="*/ 64 h 127"/>
                <a:gd name="T28" fmla="*/ 2 w 127"/>
                <a:gd name="T29" fmla="*/ 77 h 127"/>
                <a:gd name="T30" fmla="*/ 11 w 127"/>
                <a:gd name="T31" fmla="*/ 99 h 127"/>
                <a:gd name="T32" fmla="*/ 28 w 127"/>
                <a:gd name="T33" fmla="*/ 116 h 127"/>
                <a:gd name="T34" fmla="*/ 50 w 127"/>
                <a:gd name="T35" fmla="*/ 126 h 127"/>
                <a:gd name="T36" fmla="*/ 64 w 127"/>
                <a:gd name="T37" fmla="*/ 127 h 127"/>
                <a:gd name="T38" fmla="*/ 34 w 127"/>
                <a:gd name="T39" fmla="*/ 64 h 127"/>
                <a:gd name="T40" fmla="*/ 35 w 127"/>
                <a:gd name="T41" fmla="*/ 52 h 127"/>
                <a:gd name="T42" fmla="*/ 52 w 127"/>
                <a:gd name="T43" fmla="*/ 35 h 127"/>
                <a:gd name="T44" fmla="*/ 64 w 127"/>
                <a:gd name="T45" fmla="*/ 34 h 127"/>
                <a:gd name="T46" fmla="*/ 69 w 127"/>
                <a:gd name="T47" fmla="*/ 34 h 127"/>
                <a:gd name="T48" fmla="*/ 84 w 127"/>
                <a:gd name="T49" fmla="*/ 43 h 127"/>
                <a:gd name="T50" fmla="*/ 92 w 127"/>
                <a:gd name="T51" fmla="*/ 58 h 127"/>
                <a:gd name="T52" fmla="*/ 94 w 127"/>
                <a:gd name="T53" fmla="*/ 64 h 127"/>
                <a:gd name="T54" fmla="*/ 92 w 127"/>
                <a:gd name="T55" fmla="*/ 75 h 127"/>
                <a:gd name="T56" fmla="*/ 75 w 127"/>
                <a:gd name="T57" fmla="*/ 92 h 127"/>
                <a:gd name="T58" fmla="*/ 64 w 127"/>
                <a:gd name="T59" fmla="*/ 94 h 127"/>
                <a:gd name="T60" fmla="*/ 58 w 127"/>
                <a:gd name="T61" fmla="*/ 94 h 127"/>
                <a:gd name="T62" fmla="*/ 41 w 127"/>
                <a:gd name="T63" fmla="*/ 84 h 127"/>
                <a:gd name="T64" fmla="*/ 34 w 127"/>
                <a:gd name="T65" fmla="*/ 69 h 127"/>
                <a:gd name="T66" fmla="*/ 34 w 127"/>
                <a:gd name="T67" fmla="*/ 6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27">
                  <a:moveTo>
                    <a:pt x="64" y="127"/>
                  </a:moveTo>
                  <a:lnTo>
                    <a:pt x="64" y="127"/>
                  </a:lnTo>
                  <a:lnTo>
                    <a:pt x="77" y="126"/>
                  </a:lnTo>
                  <a:lnTo>
                    <a:pt x="88" y="122"/>
                  </a:lnTo>
                  <a:lnTo>
                    <a:pt x="99" y="116"/>
                  </a:lnTo>
                  <a:lnTo>
                    <a:pt x="109" y="109"/>
                  </a:lnTo>
                  <a:lnTo>
                    <a:pt x="116" y="99"/>
                  </a:lnTo>
                  <a:lnTo>
                    <a:pt x="122" y="88"/>
                  </a:lnTo>
                  <a:lnTo>
                    <a:pt x="126" y="77"/>
                  </a:lnTo>
                  <a:lnTo>
                    <a:pt x="127" y="64"/>
                  </a:lnTo>
                  <a:lnTo>
                    <a:pt x="127" y="64"/>
                  </a:lnTo>
                  <a:lnTo>
                    <a:pt x="126" y="50"/>
                  </a:lnTo>
                  <a:lnTo>
                    <a:pt x="122" y="39"/>
                  </a:lnTo>
                  <a:lnTo>
                    <a:pt x="116" y="28"/>
                  </a:lnTo>
                  <a:lnTo>
                    <a:pt x="109" y="18"/>
                  </a:lnTo>
                  <a:lnTo>
                    <a:pt x="99" y="11"/>
                  </a:lnTo>
                  <a:lnTo>
                    <a:pt x="88" y="5"/>
                  </a:lnTo>
                  <a:lnTo>
                    <a:pt x="77" y="2"/>
                  </a:lnTo>
                  <a:lnTo>
                    <a:pt x="64" y="0"/>
                  </a:lnTo>
                  <a:lnTo>
                    <a:pt x="64" y="0"/>
                  </a:lnTo>
                  <a:lnTo>
                    <a:pt x="50" y="2"/>
                  </a:lnTo>
                  <a:lnTo>
                    <a:pt x="39" y="5"/>
                  </a:lnTo>
                  <a:lnTo>
                    <a:pt x="28" y="11"/>
                  </a:lnTo>
                  <a:lnTo>
                    <a:pt x="19" y="18"/>
                  </a:lnTo>
                  <a:lnTo>
                    <a:pt x="11" y="28"/>
                  </a:lnTo>
                  <a:lnTo>
                    <a:pt x="5" y="39"/>
                  </a:lnTo>
                  <a:lnTo>
                    <a:pt x="2" y="50"/>
                  </a:lnTo>
                  <a:lnTo>
                    <a:pt x="0" y="64"/>
                  </a:lnTo>
                  <a:lnTo>
                    <a:pt x="0" y="64"/>
                  </a:lnTo>
                  <a:lnTo>
                    <a:pt x="2" y="77"/>
                  </a:lnTo>
                  <a:lnTo>
                    <a:pt x="5" y="88"/>
                  </a:lnTo>
                  <a:lnTo>
                    <a:pt x="11" y="99"/>
                  </a:lnTo>
                  <a:lnTo>
                    <a:pt x="19" y="109"/>
                  </a:lnTo>
                  <a:lnTo>
                    <a:pt x="28" y="116"/>
                  </a:lnTo>
                  <a:lnTo>
                    <a:pt x="39" y="122"/>
                  </a:lnTo>
                  <a:lnTo>
                    <a:pt x="50" y="126"/>
                  </a:lnTo>
                  <a:lnTo>
                    <a:pt x="64" y="127"/>
                  </a:lnTo>
                  <a:lnTo>
                    <a:pt x="64" y="127"/>
                  </a:lnTo>
                  <a:close/>
                  <a:moveTo>
                    <a:pt x="34" y="64"/>
                  </a:moveTo>
                  <a:lnTo>
                    <a:pt x="34" y="64"/>
                  </a:lnTo>
                  <a:lnTo>
                    <a:pt x="34" y="58"/>
                  </a:lnTo>
                  <a:lnTo>
                    <a:pt x="35" y="52"/>
                  </a:lnTo>
                  <a:lnTo>
                    <a:pt x="41" y="43"/>
                  </a:lnTo>
                  <a:lnTo>
                    <a:pt x="52" y="35"/>
                  </a:lnTo>
                  <a:lnTo>
                    <a:pt x="58" y="34"/>
                  </a:lnTo>
                  <a:lnTo>
                    <a:pt x="64" y="34"/>
                  </a:lnTo>
                  <a:lnTo>
                    <a:pt x="64" y="34"/>
                  </a:lnTo>
                  <a:lnTo>
                    <a:pt x="69" y="34"/>
                  </a:lnTo>
                  <a:lnTo>
                    <a:pt x="75" y="35"/>
                  </a:lnTo>
                  <a:lnTo>
                    <a:pt x="84" y="43"/>
                  </a:lnTo>
                  <a:lnTo>
                    <a:pt x="92" y="52"/>
                  </a:lnTo>
                  <a:lnTo>
                    <a:pt x="92" y="58"/>
                  </a:lnTo>
                  <a:lnTo>
                    <a:pt x="94" y="64"/>
                  </a:lnTo>
                  <a:lnTo>
                    <a:pt x="94" y="64"/>
                  </a:lnTo>
                  <a:lnTo>
                    <a:pt x="92" y="69"/>
                  </a:lnTo>
                  <a:lnTo>
                    <a:pt x="92" y="75"/>
                  </a:lnTo>
                  <a:lnTo>
                    <a:pt x="84" y="84"/>
                  </a:lnTo>
                  <a:lnTo>
                    <a:pt x="75" y="92"/>
                  </a:lnTo>
                  <a:lnTo>
                    <a:pt x="69" y="94"/>
                  </a:lnTo>
                  <a:lnTo>
                    <a:pt x="64" y="94"/>
                  </a:lnTo>
                  <a:lnTo>
                    <a:pt x="64" y="94"/>
                  </a:lnTo>
                  <a:lnTo>
                    <a:pt x="58" y="94"/>
                  </a:lnTo>
                  <a:lnTo>
                    <a:pt x="52" y="92"/>
                  </a:lnTo>
                  <a:lnTo>
                    <a:pt x="41" y="84"/>
                  </a:lnTo>
                  <a:lnTo>
                    <a:pt x="35" y="75"/>
                  </a:lnTo>
                  <a:lnTo>
                    <a:pt x="34" y="69"/>
                  </a:lnTo>
                  <a:lnTo>
                    <a:pt x="34" y="64"/>
                  </a:lnTo>
                  <a:lnTo>
                    <a:pt x="34" y="64"/>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31" name="Freeform 199">
              <a:extLst>
                <a:ext uri="{FF2B5EF4-FFF2-40B4-BE49-F238E27FC236}">
                  <a16:creationId xmlns:a16="http://schemas.microsoft.com/office/drawing/2014/main" id="{CA39EC15-584F-9845-9993-7622E4D1D432}"/>
                </a:ext>
              </a:extLst>
            </p:cNvPr>
            <p:cNvSpPr>
              <a:spLocks/>
            </p:cNvSpPr>
            <p:nvPr/>
          </p:nvSpPr>
          <p:spPr bwMode="auto">
            <a:xfrm>
              <a:off x="3667125" y="11090276"/>
              <a:ext cx="352425" cy="207963"/>
            </a:xfrm>
            <a:custGeom>
              <a:avLst/>
              <a:gdLst>
                <a:gd name="T0" fmla="*/ 149 w 222"/>
                <a:gd name="T1" fmla="*/ 2 h 131"/>
                <a:gd name="T2" fmla="*/ 143 w 222"/>
                <a:gd name="T3" fmla="*/ 0 h 131"/>
                <a:gd name="T4" fmla="*/ 134 w 222"/>
                <a:gd name="T5" fmla="*/ 3 h 131"/>
                <a:gd name="T6" fmla="*/ 102 w 222"/>
                <a:gd name="T7" fmla="*/ 45 h 131"/>
                <a:gd name="T8" fmla="*/ 73 w 222"/>
                <a:gd name="T9" fmla="*/ 7 h 131"/>
                <a:gd name="T10" fmla="*/ 64 w 222"/>
                <a:gd name="T11" fmla="*/ 2 h 131"/>
                <a:gd name="T12" fmla="*/ 53 w 222"/>
                <a:gd name="T13" fmla="*/ 2 h 131"/>
                <a:gd name="T14" fmla="*/ 11 w 222"/>
                <a:gd name="T15" fmla="*/ 18 h 131"/>
                <a:gd name="T16" fmla="*/ 2 w 222"/>
                <a:gd name="T17" fmla="*/ 28 h 131"/>
                <a:gd name="T18" fmla="*/ 0 w 222"/>
                <a:gd name="T19" fmla="*/ 33 h 131"/>
                <a:gd name="T20" fmla="*/ 2 w 222"/>
                <a:gd name="T21" fmla="*/ 41 h 131"/>
                <a:gd name="T22" fmla="*/ 10 w 222"/>
                <a:gd name="T23" fmla="*/ 50 h 131"/>
                <a:gd name="T24" fmla="*/ 17 w 222"/>
                <a:gd name="T25" fmla="*/ 50 h 131"/>
                <a:gd name="T26" fmla="*/ 55 w 222"/>
                <a:gd name="T27" fmla="*/ 37 h 131"/>
                <a:gd name="T28" fmla="*/ 88 w 222"/>
                <a:gd name="T29" fmla="*/ 82 h 131"/>
                <a:gd name="T30" fmla="*/ 102 w 222"/>
                <a:gd name="T31" fmla="*/ 90 h 131"/>
                <a:gd name="T32" fmla="*/ 109 w 222"/>
                <a:gd name="T33" fmla="*/ 88 h 131"/>
                <a:gd name="T34" fmla="*/ 149 w 222"/>
                <a:gd name="T35" fmla="*/ 37 h 131"/>
                <a:gd name="T36" fmla="*/ 179 w 222"/>
                <a:gd name="T37" fmla="*/ 50 h 131"/>
                <a:gd name="T38" fmla="*/ 186 w 222"/>
                <a:gd name="T39" fmla="*/ 54 h 131"/>
                <a:gd name="T40" fmla="*/ 188 w 222"/>
                <a:gd name="T41" fmla="*/ 64 h 131"/>
                <a:gd name="T42" fmla="*/ 17 w 222"/>
                <a:gd name="T43" fmla="*/ 97 h 131"/>
                <a:gd name="T44" fmla="*/ 10 w 222"/>
                <a:gd name="T45" fmla="*/ 99 h 131"/>
                <a:gd name="T46" fmla="*/ 2 w 222"/>
                <a:gd name="T47" fmla="*/ 109 h 131"/>
                <a:gd name="T48" fmla="*/ 0 w 222"/>
                <a:gd name="T49" fmla="*/ 114 h 131"/>
                <a:gd name="T50" fmla="*/ 6 w 222"/>
                <a:gd name="T51" fmla="*/ 127 h 131"/>
                <a:gd name="T52" fmla="*/ 17 w 222"/>
                <a:gd name="T53" fmla="*/ 131 h 131"/>
                <a:gd name="T54" fmla="*/ 205 w 222"/>
                <a:gd name="T55" fmla="*/ 131 h 131"/>
                <a:gd name="T56" fmla="*/ 216 w 222"/>
                <a:gd name="T57" fmla="*/ 127 h 131"/>
                <a:gd name="T58" fmla="*/ 222 w 222"/>
                <a:gd name="T59" fmla="*/ 114 h 131"/>
                <a:gd name="T60" fmla="*/ 222 w 222"/>
                <a:gd name="T61" fmla="*/ 64 h 131"/>
                <a:gd name="T62" fmla="*/ 214 w 222"/>
                <a:gd name="T63" fmla="*/ 35 h 131"/>
                <a:gd name="T64" fmla="*/ 192 w 222"/>
                <a:gd name="T65" fmla="*/ 1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2" h="131">
                  <a:moveTo>
                    <a:pt x="192" y="18"/>
                  </a:moveTo>
                  <a:lnTo>
                    <a:pt x="149" y="2"/>
                  </a:lnTo>
                  <a:lnTo>
                    <a:pt x="149" y="2"/>
                  </a:lnTo>
                  <a:lnTo>
                    <a:pt x="143" y="0"/>
                  </a:lnTo>
                  <a:lnTo>
                    <a:pt x="137" y="2"/>
                  </a:lnTo>
                  <a:lnTo>
                    <a:pt x="134" y="3"/>
                  </a:lnTo>
                  <a:lnTo>
                    <a:pt x="130" y="7"/>
                  </a:lnTo>
                  <a:lnTo>
                    <a:pt x="102" y="45"/>
                  </a:lnTo>
                  <a:lnTo>
                    <a:pt x="73" y="7"/>
                  </a:lnTo>
                  <a:lnTo>
                    <a:pt x="73" y="7"/>
                  </a:lnTo>
                  <a:lnTo>
                    <a:pt x="70" y="3"/>
                  </a:lnTo>
                  <a:lnTo>
                    <a:pt x="64" y="2"/>
                  </a:lnTo>
                  <a:lnTo>
                    <a:pt x="58" y="0"/>
                  </a:lnTo>
                  <a:lnTo>
                    <a:pt x="53" y="2"/>
                  </a:lnTo>
                  <a:lnTo>
                    <a:pt x="11" y="18"/>
                  </a:lnTo>
                  <a:lnTo>
                    <a:pt x="11" y="18"/>
                  </a:lnTo>
                  <a:lnTo>
                    <a:pt x="6" y="22"/>
                  </a:lnTo>
                  <a:lnTo>
                    <a:pt x="2" y="28"/>
                  </a:lnTo>
                  <a:lnTo>
                    <a:pt x="2" y="28"/>
                  </a:lnTo>
                  <a:lnTo>
                    <a:pt x="0" y="33"/>
                  </a:lnTo>
                  <a:lnTo>
                    <a:pt x="2" y="41"/>
                  </a:lnTo>
                  <a:lnTo>
                    <a:pt x="2" y="41"/>
                  </a:lnTo>
                  <a:lnTo>
                    <a:pt x="4" y="47"/>
                  </a:lnTo>
                  <a:lnTo>
                    <a:pt x="10" y="50"/>
                  </a:lnTo>
                  <a:lnTo>
                    <a:pt x="10" y="50"/>
                  </a:lnTo>
                  <a:lnTo>
                    <a:pt x="17" y="50"/>
                  </a:lnTo>
                  <a:lnTo>
                    <a:pt x="23" y="50"/>
                  </a:lnTo>
                  <a:lnTo>
                    <a:pt x="55" y="37"/>
                  </a:lnTo>
                  <a:lnTo>
                    <a:pt x="88" y="82"/>
                  </a:lnTo>
                  <a:lnTo>
                    <a:pt x="88" y="82"/>
                  </a:lnTo>
                  <a:lnTo>
                    <a:pt x="94" y="88"/>
                  </a:lnTo>
                  <a:lnTo>
                    <a:pt x="102" y="90"/>
                  </a:lnTo>
                  <a:lnTo>
                    <a:pt x="102" y="90"/>
                  </a:lnTo>
                  <a:lnTo>
                    <a:pt x="109" y="88"/>
                  </a:lnTo>
                  <a:lnTo>
                    <a:pt x="115" y="82"/>
                  </a:lnTo>
                  <a:lnTo>
                    <a:pt x="149" y="37"/>
                  </a:lnTo>
                  <a:lnTo>
                    <a:pt x="179" y="50"/>
                  </a:lnTo>
                  <a:lnTo>
                    <a:pt x="179" y="50"/>
                  </a:lnTo>
                  <a:lnTo>
                    <a:pt x="182" y="52"/>
                  </a:lnTo>
                  <a:lnTo>
                    <a:pt x="186" y="54"/>
                  </a:lnTo>
                  <a:lnTo>
                    <a:pt x="188" y="58"/>
                  </a:lnTo>
                  <a:lnTo>
                    <a:pt x="188" y="64"/>
                  </a:lnTo>
                  <a:lnTo>
                    <a:pt x="188" y="97"/>
                  </a:lnTo>
                  <a:lnTo>
                    <a:pt x="17" y="97"/>
                  </a:lnTo>
                  <a:lnTo>
                    <a:pt x="17" y="97"/>
                  </a:lnTo>
                  <a:lnTo>
                    <a:pt x="10" y="99"/>
                  </a:lnTo>
                  <a:lnTo>
                    <a:pt x="6" y="103"/>
                  </a:lnTo>
                  <a:lnTo>
                    <a:pt x="2" y="109"/>
                  </a:lnTo>
                  <a:lnTo>
                    <a:pt x="0" y="114"/>
                  </a:lnTo>
                  <a:lnTo>
                    <a:pt x="0" y="114"/>
                  </a:lnTo>
                  <a:lnTo>
                    <a:pt x="2" y="122"/>
                  </a:lnTo>
                  <a:lnTo>
                    <a:pt x="6" y="127"/>
                  </a:lnTo>
                  <a:lnTo>
                    <a:pt x="10" y="129"/>
                  </a:lnTo>
                  <a:lnTo>
                    <a:pt x="17" y="131"/>
                  </a:lnTo>
                  <a:lnTo>
                    <a:pt x="205" y="131"/>
                  </a:lnTo>
                  <a:lnTo>
                    <a:pt x="205" y="131"/>
                  </a:lnTo>
                  <a:lnTo>
                    <a:pt x="212" y="129"/>
                  </a:lnTo>
                  <a:lnTo>
                    <a:pt x="216" y="127"/>
                  </a:lnTo>
                  <a:lnTo>
                    <a:pt x="220" y="122"/>
                  </a:lnTo>
                  <a:lnTo>
                    <a:pt x="222" y="114"/>
                  </a:lnTo>
                  <a:lnTo>
                    <a:pt x="222" y="64"/>
                  </a:lnTo>
                  <a:lnTo>
                    <a:pt x="222" y="64"/>
                  </a:lnTo>
                  <a:lnTo>
                    <a:pt x="220" y="49"/>
                  </a:lnTo>
                  <a:lnTo>
                    <a:pt x="214" y="35"/>
                  </a:lnTo>
                  <a:lnTo>
                    <a:pt x="205" y="26"/>
                  </a:lnTo>
                  <a:lnTo>
                    <a:pt x="192" y="18"/>
                  </a:lnTo>
                  <a:lnTo>
                    <a:pt x="192" y="18"/>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32" name="Freeform 200">
              <a:extLst>
                <a:ext uri="{FF2B5EF4-FFF2-40B4-BE49-F238E27FC236}">
                  <a16:creationId xmlns:a16="http://schemas.microsoft.com/office/drawing/2014/main" id="{96E505A2-16A8-BC48-BC16-A7484C0B9E56}"/>
                </a:ext>
              </a:extLst>
            </p:cNvPr>
            <p:cNvSpPr>
              <a:spLocks noEditPoints="1"/>
            </p:cNvSpPr>
            <p:nvPr/>
          </p:nvSpPr>
          <p:spPr bwMode="auto">
            <a:xfrm>
              <a:off x="2957512" y="10893426"/>
              <a:ext cx="200025" cy="201613"/>
            </a:xfrm>
            <a:custGeom>
              <a:avLst/>
              <a:gdLst>
                <a:gd name="T0" fmla="*/ 64 w 126"/>
                <a:gd name="T1" fmla="*/ 127 h 127"/>
                <a:gd name="T2" fmla="*/ 88 w 126"/>
                <a:gd name="T3" fmla="*/ 122 h 127"/>
                <a:gd name="T4" fmla="*/ 107 w 126"/>
                <a:gd name="T5" fmla="*/ 109 h 127"/>
                <a:gd name="T6" fmla="*/ 122 w 126"/>
                <a:gd name="T7" fmla="*/ 88 h 127"/>
                <a:gd name="T8" fmla="*/ 126 w 126"/>
                <a:gd name="T9" fmla="*/ 64 h 127"/>
                <a:gd name="T10" fmla="*/ 126 w 126"/>
                <a:gd name="T11" fmla="*/ 50 h 127"/>
                <a:gd name="T12" fmla="*/ 117 w 126"/>
                <a:gd name="T13" fmla="*/ 28 h 127"/>
                <a:gd name="T14" fmla="*/ 98 w 126"/>
                <a:gd name="T15" fmla="*/ 11 h 127"/>
                <a:gd name="T16" fmla="*/ 75 w 126"/>
                <a:gd name="T17" fmla="*/ 2 h 127"/>
                <a:gd name="T18" fmla="*/ 64 w 126"/>
                <a:gd name="T19" fmla="*/ 0 h 127"/>
                <a:gd name="T20" fmla="*/ 38 w 126"/>
                <a:gd name="T21" fmla="*/ 5 h 127"/>
                <a:gd name="T22" fmla="*/ 19 w 126"/>
                <a:gd name="T23" fmla="*/ 18 h 127"/>
                <a:gd name="T24" fmla="*/ 4 w 126"/>
                <a:gd name="T25" fmla="*/ 39 h 127"/>
                <a:gd name="T26" fmla="*/ 0 w 126"/>
                <a:gd name="T27" fmla="*/ 64 h 127"/>
                <a:gd name="T28" fmla="*/ 0 w 126"/>
                <a:gd name="T29" fmla="*/ 77 h 127"/>
                <a:gd name="T30" fmla="*/ 11 w 126"/>
                <a:gd name="T31" fmla="*/ 99 h 127"/>
                <a:gd name="T32" fmla="*/ 28 w 126"/>
                <a:gd name="T33" fmla="*/ 116 h 127"/>
                <a:gd name="T34" fmla="*/ 51 w 126"/>
                <a:gd name="T35" fmla="*/ 126 h 127"/>
                <a:gd name="T36" fmla="*/ 64 w 126"/>
                <a:gd name="T37" fmla="*/ 127 h 127"/>
                <a:gd name="T38" fmla="*/ 32 w 126"/>
                <a:gd name="T39" fmla="*/ 64 h 127"/>
                <a:gd name="T40" fmla="*/ 36 w 126"/>
                <a:gd name="T41" fmla="*/ 52 h 127"/>
                <a:gd name="T42" fmla="*/ 51 w 126"/>
                <a:gd name="T43" fmla="*/ 35 h 127"/>
                <a:gd name="T44" fmla="*/ 64 w 126"/>
                <a:gd name="T45" fmla="*/ 34 h 127"/>
                <a:gd name="T46" fmla="*/ 70 w 126"/>
                <a:gd name="T47" fmla="*/ 34 h 127"/>
                <a:gd name="T48" fmla="*/ 85 w 126"/>
                <a:gd name="T49" fmla="*/ 43 h 127"/>
                <a:gd name="T50" fmla="*/ 92 w 126"/>
                <a:gd name="T51" fmla="*/ 58 h 127"/>
                <a:gd name="T52" fmla="*/ 94 w 126"/>
                <a:gd name="T53" fmla="*/ 64 h 127"/>
                <a:gd name="T54" fmla="*/ 90 w 126"/>
                <a:gd name="T55" fmla="*/ 75 h 127"/>
                <a:gd name="T56" fmla="*/ 75 w 126"/>
                <a:gd name="T57" fmla="*/ 92 h 127"/>
                <a:gd name="T58" fmla="*/ 64 w 126"/>
                <a:gd name="T59" fmla="*/ 94 h 127"/>
                <a:gd name="T60" fmla="*/ 57 w 126"/>
                <a:gd name="T61" fmla="*/ 94 h 127"/>
                <a:gd name="T62" fmla="*/ 42 w 126"/>
                <a:gd name="T63" fmla="*/ 84 h 127"/>
                <a:gd name="T64" fmla="*/ 34 w 126"/>
                <a:gd name="T65" fmla="*/ 69 h 127"/>
                <a:gd name="T66" fmla="*/ 32 w 126"/>
                <a:gd name="T67" fmla="*/ 6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6" h="127">
                  <a:moveTo>
                    <a:pt x="64" y="127"/>
                  </a:moveTo>
                  <a:lnTo>
                    <a:pt x="64" y="127"/>
                  </a:lnTo>
                  <a:lnTo>
                    <a:pt x="75" y="126"/>
                  </a:lnTo>
                  <a:lnTo>
                    <a:pt x="88" y="122"/>
                  </a:lnTo>
                  <a:lnTo>
                    <a:pt x="98" y="116"/>
                  </a:lnTo>
                  <a:lnTo>
                    <a:pt x="107" y="109"/>
                  </a:lnTo>
                  <a:lnTo>
                    <a:pt x="117" y="99"/>
                  </a:lnTo>
                  <a:lnTo>
                    <a:pt x="122" y="88"/>
                  </a:lnTo>
                  <a:lnTo>
                    <a:pt x="126" y="77"/>
                  </a:lnTo>
                  <a:lnTo>
                    <a:pt x="126" y="64"/>
                  </a:lnTo>
                  <a:lnTo>
                    <a:pt x="126" y="64"/>
                  </a:lnTo>
                  <a:lnTo>
                    <a:pt x="126" y="50"/>
                  </a:lnTo>
                  <a:lnTo>
                    <a:pt x="122" y="39"/>
                  </a:lnTo>
                  <a:lnTo>
                    <a:pt x="117" y="28"/>
                  </a:lnTo>
                  <a:lnTo>
                    <a:pt x="107" y="18"/>
                  </a:lnTo>
                  <a:lnTo>
                    <a:pt x="98" y="11"/>
                  </a:lnTo>
                  <a:lnTo>
                    <a:pt x="88" y="5"/>
                  </a:lnTo>
                  <a:lnTo>
                    <a:pt x="75" y="2"/>
                  </a:lnTo>
                  <a:lnTo>
                    <a:pt x="64" y="0"/>
                  </a:lnTo>
                  <a:lnTo>
                    <a:pt x="64" y="0"/>
                  </a:lnTo>
                  <a:lnTo>
                    <a:pt x="51" y="2"/>
                  </a:lnTo>
                  <a:lnTo>
                    <a:pt x="38" y="5"/>
                  </a:lnTo>
                  <a:lnTo>
                    <a:pt x="28" y="11"/>
                  </a:lnTo>
                  <a:lnTo>
                    <a:pt x="19" y="18"/>
                  </a:lnTo>
                  <a:lnTo>
                    <a:pt x="11" y="28"/>
                  </a:lnTo>
                  <a:lnTo>
                    <a:pt x="4" y="39"/>
                  </a:lnTo>
                  <a:lnTo>
                    <a:pt x="0" y="50"/>
                  </a:lnTo>
                  <a:lnTo>
                    <a:pt x="0" y="64"/>
                  </a:lnTo>
                  <a:lnTo>
                    <a:pt x="0" y="64"/>
                  </a:lnTo>
                  <a:lnTo>
                    <a:pt x="0" y="77"/>
                  </a:lnTo>
                  <a:lnTo>
                    <a:pt x="4" y="88"/>
                  </a:lnTo>
                  <a:lnTo>
                    <a:pt x="11" y="99"/>
                  </a:lnTo>
                  <a:lnTo>
                    <a:pt x="19" y="109"/>
                  </a:lnTo>
                  <a:lnTo>
                    <a:pt x="28" y="116"/>
                  </a:lnTo>
                  <a:lnTo>
                    <a:pt x="38" y="122"/>
                  </a:lnTo>
                  <a:lnTo>
                    <a:pt x="51" y="126"/>
                  </a:lnTo>
                  <a:lnTo>
                    <a:pt x="64" y="127"/>
                  </a:lnTo>
                  <a:lnTo>
                    <a:pt x="64" y="127"/>
                  </a:lnTo>
                  <a:close/>
                  <a:moveTo>
                    <a:pt x="32" y="64"/>
                  </a:moveTo>
                  <a:lnTo>
                    <a:pt x="32" y="64"/>
                  </a:lnTo>
                  <a:lnTo>
                    <a:pt x="34" y="58"/>
                  </a:lnTo>
                  <a:lnTo>
                    <a:pt x="36" y="52"/>
                  </a:lnTo>
                  <a:lnTo>
                    <a:pt x="42" y="43"/>
                  </a:lnTo>
                  <a:lnTo>
                    <a:pt x="51" y="35"/>
                  </a:lnTo>
                  <a:lnTo>
                    <a:pt x="57" y="34"/>
                  </a:lnTo>
                  <a:lnTo>
                    <a:pt x="64" y="34"/>
                  </a:lnTo>
                  <a:lnTo>
                    <a:pt x="64" y="34"/>
                  </a:lnTo>
                  <a:lnTo>
                    <a:pt x="70" y="34"/>
                  </a:lnTo>
                  <a:lnTo>
                    <a:pt x="75" y="35"/>
                  </a:lnTo>
                  <a:lnTo>
                    <a:pt x="85" y="43"/>
                  </a:lnTo>
                  <a:lnTo>
                    <a:pt x="90" y="52"/>
                  </a:lnTo>
                  <a:lnTo>
                    <a:pt x="92" y="58"/>
                  </a:lnTo>
                  <a:lnTo>
                    <a:pt x="94" y="64"/>
                  </a:lnTo>
                  <a:lnTo>
                    <a:pt x="94" y="64"/>
                  </a:lnTo>
                  <a:lnTo>
                    <a:pt x="92" y="69"/>
                  </a:lnTo>
                  <a:lnTo>
                    <a:pt x="90" y="75"/>
                  </a:lnTo>
                  <a:lnTo>
                    <a:pt x="85" y="84"/>
                  </a:lnTo>
                  <a:lnTo>
                    <a:pt x="75" y="92"/>
                  </a:lnTo>
                  <a:lnTo>
                    <a:pt x="70" y="94"/>
                  </a:lnTo>
                  <a:lnTo>
                    <a:pt x="64" y="94"/>
                  </a:lnTo>
                  <a:lnTo>
                    <a:pt x="64" y="94"/>
                  </a:lnTo>
                  <a:lnTo>
                    <a:pt x="57" y="94"/>
                  </a:lnTo>
                  <a:lnTo>
                    <a:pt x="51" y="92"/>
                  </a:lnTo>
                  <a:lnTo>
                    <a:pt x="42" y="84"/>
                  </a:lnTo>
                  <a:lnTo>
                    <a:pt x="36" y="75"/>
                  </a:lnTo>
                  <a:lnTo>
                    <a:pt x="34" y="69"/>
                  </a:lnTo>
                  <a:lnTo>
                    <a:pt x="32" y="64"/>
                  </a:lnTo>
                  <a:lnTo>
                    <a:pt x="32" y="64"/>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33" name="Freeform 201">
              <a:extLst>
                <a:ext uri="{FF2B5EF4-FFF2-40B4-BE49-F238E27FC236}">
                  <a16:creationId xmlns:a16="http://schemas.microsoft.com/office/drawing/2014/main" id="{FFFFEA24-84AD-B449-97DA-A20AB1817DD1}"/>
                </a:ext>
              </a:extLst>
            </p:cNvPr>
            <p:cNvSpPr>
              <a:spLocks/>
            </p:cNvSpPr>
            <p:nvPr/>
          </p:nvSpPr>
          <p:spPr bwMode="auto">
            <a:xfrm>
              <a:off x="2865437" y="11090276"/>
              <a:ext cx="352425" cy="207963"/>
            </a:xfrm>
            <a:custGeom>
              <a:avLst/>
              <a:gdLst>
                <a:gd name="T0" fmla="*/ 222 w 222"/>
                <a:gd name="T1" fmla="*/ 114 h 131"/>
                <a:gd name="T2" fmla="*/ 218 w 222"/>
                <a:gd name="T3" fmla="*/ 103 h 131"/>
                <a:gd name="T4" fmla="*/ 205 w 222"/>
                <a:gd name="T5" fmla="*/ 97 h 131"/>
                <a:gd name="T6" fmla="*/ 34 w 222"/>
                <a:gd name="T7" fmla="*/ 64 h 131"/>
                <a:gd name="T8" fmla="*/ 34 w 222"/>
                <a:gd name="T9" fmla="*/ 58 h 131"/>
                <a:gd name="T10" fmla="*/ 39 w 222"/>
                <a:gd name="T11" fmla="*/ 52 h 131"/>
                <a:gd name="T12" fmla="*/ 73 w 222"/>
                <a:gd name="T13" fmla="*/ 37 h 131"/>
                <a:gd name="T14" fmla="*/ 107 w 222"/>
                <a:gd name="T15" fmla="*/ 82 h 131"/>
                <a:gd name="T16" fmla="*/ 122 w 222"/>
                <a:gd name="T17" fmla="*/ 90 h 131"/>
                <a:gd name="T18" fmla="*/ 122 w 222"/>
                <a:gd name="T19" fmla="*/ 90 h 131"/>
                <a:gd name="T20" fmla="*/ 130 w 222"/>
                <a:gd name="T21" fmla="*/ 88 h 131"/>
                <a:gd name="T22" fmla="*/ 169 w 222"/>
                <a:gd name="T23" fmla="*/ 37 h 131"/>
                <a:gd name="T24" fmla="*/ 199 w 222"/>
                <a:gd name="T25" fmla="*/ 50 h 131"/>
                <a:gd name="T26" fmla="*/ 212 w 222"/>
                <a:gd name="T27" fmla="*/ 50 h 131"/>
                <a:gd name="T28" fmla="*/ 218 w 222"/>
                <a:gd name="T29" fmla="*/ 47 h 131"/>
                <a:gd name="T30" fmla="*/ 222 w 222"/>
                <a:gd name="T31" fmla="*/ 41 h 131"/>
                <a:gd name="T32" fmla="*/ 222 w 222"/>
                <a:gd name="T33" fmla="*/ 28 h 131"/>
                <a:gd name="T34" fmla="*/ 212 w 222"/>
                <a:gd name="T35" fmla="*/ 18 h 131"/>
                <a:gd name="T36" fmla="*/ 169 w 222"/>
                <a:gd name="T37" fmla="*/ 2 h 131"/>
                <a:gd name="T38" fmla="*/ 158 w 222"/>
                <a:gd name="T39" fmla="*/ 2 h 131"/>
                <a:gd name="T40" fmla="*/ 150 w 222"/>
                <a:gd name="T41" fmla="*/ 7 h 131"/>
                <a:gd name="T42" fmla="*/ 94 w 222"/>
                <a:gd name="T43" fmla="*/ 7 h 131"/>
                <a:gd name="T44" fmla="*/ 88 w 222"/>
                <a:gd name="T45" fmla="*/ 3 h 131"/>
                <a:gd name="T46" fmla="*/ 79 w 222"/>
                <a:gd name="T47" fmla="*/ 0 h 131"/>
                <a:gd name="T48" fmla="*/ 30 w 222"/>
                <a:gd name="T49" fmla="*/ 18 h 131"/>
                <a:gd name="T50" fmla="*/ 19 w 222"/>
                <a:gd name="T51" fmla="*/ 26 h 131"/>
                <a:gd name="T52" fmla="*/ 2 w 222"/>
                <a:gd name="T53" fmla="*/ 49 h 131"/>
                <a:gd name="T54" fmla="*/ 0 w 222"/>
                <a:gd name="T55" fmla="*/ 114 h 131"/>
                <a:gd name="T56" fmla="*/ 2 w 222"/>
                <a:gd name="T57" fmla="*/ 122 h 131"/>
                <a:gd name="T58" fmla="*/ 11 w 222"/>
                <a:gd name="T59" fmla="*/ 129 h 131"/>
                <a:gd name="T60" fmla="*/ 205 w 222"/>
                <a:gd name="T61" fmla="*/ 131 h 131"/>
                <a:gd name="T62" fmla="*/ 212 w 222"/>
                <a:gd name="T63" fmla="*/ 129 h 131"/>
                <a:gd name="T64" fmla="*/ 222 w 222"/>
                <a:gd name="T65" fmla="*/ 122 h 131"/>
                <a:gd name="T66" fmla="*/ 222 w 222"/>
                <a:gd name="T67" fmla="*/ 114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2" h="131">
                  <a:moveTo>
                    <a:pt x="222" y="114"/>
                  </a:moveTo>
                  <a:lnTo>
                    <a:pt x="222" y="114"/>
                  </a:lnTo>
                  <a:lnTo>
                    <a:pt x="222" y="109"/>
                  </a:lnTo>
                  <a:lnTo>
                    <a:pt x="218" y="103"/>
                  </a:lnTo>
                  <a:lnTo>
                    <a:pt x="212" y="99"/>
                  </a:lnTo>
                  <a:lnTo>
                    <a:pt x="205" y="97"/>
                  </a:lnTo>
                  <a:lnTo>
                    <a:pt x="34" y="97"/>
                  </a:lnTo>
                  <a:lnTo>
                    <a:pt x="34" y="64"/>
                  </a:lnTo>
                  <a:lnTo>
                    <a:pt x="34" y="64"/>
                  </a:lnTo>
                  <a:lnTo>
                    <a:pt x="34" y="58"/>
                  </a:lnTo>
                  <a:lnTo>
                    <a:pt x="36" y="54"/>
                  </a:lnTo>
                  <a:lnTo>
                    <a:pt x="39" y="52"/>
                  </a:lnTo>
                  <a:lnTo>
                    <a:pt x="43" y="50"/>
                  </a:lnTo>
                  <a:lnTo>
                    <a:pt x="73" y="37"/>
                  </a:lnTo>
                  <a:lnTo>
                    <a:pt x="107" y="82"/>
                  </a:lnTo>
                  <a:lnTo>
                    <a:pt x="107" y="82"/>
                  </a:lnTo>
                  <a:lnTo>
                    <a:pt x="113" y="88"/>
                  </a:lnTo>
                  <a:lnTo>
                    <a:pt x="122" y="90"/>
                  </a:lnTo>
                  <a:lnTo>
                    <a:pt x="122" y="90"/>
                  </a:lnTo>
                  <a:lnTo>
                    <a:pt x="122" y="90"/>
                  </a:lnTo>
                  <a:lnTo>
                    <a:pt x="122" y="90"/>
                  </a:lnTo>
                  <a:lnTo>
                    <a:pt x="130" y="88"/>
                  </a:lnTo>
                  <a:lnTo>
                    <a:pt x="135" y="82"/>
                  </a:lnTo>
                  <a:lnTo>
                    <a:pt x="169" y="37"/>
                  </a:lnTo>
                  <a:lnTo>
                    <a:pt x="199" y="50"/>
                  </a:lnTo>
                  <a:lnTo>
                    <a:pt x="199" y="50"/>
                  </a:lnTo>
                  <a:lnTo>
                    <a:pt x="207" y="50"/>
                  </a:lnTo>
                  <a:lnTo>
                    <a:pt x="212" y="50"/>
                  </a:lnTo>
                  <a:lnTo>
                    <a:pt x="212" y="50"/>
                  </a:lnTo>
                  <a:lnTo>
                    <a:pt x="218" y="47"/>
                  </a:lnTo>
                  <a:lnTo>
                    <a:pt x="222" y="41"/>
                  </a:lnTo>
                  <a:lnTo>
                    <a:pt x="222" y="41"/>
                  </a:lnTo>
                  <a:lnTo>
                    <a:pt x="222" y="33"/>
                  </a:lnTo>
                  <a:lnTo>
                    <a:pt x="222" y="28"/>
                  </a:lnTo>
                  <a:lnTo>
                    <a:pt x="218" y="22"/>
                  </a:lnTo>
                  <a:lnTo>
                    <a:pt x="212" y="18"/>
                  </a:lnTo>
                  <a:lnTo>
                    <a:pt x="169" y="2"/>
                  </a:lnTo>
                  <a:lnTo>
                    <a:pt x="169" y="2"/>
                  </a:lnTo>
                  <a:lnTo>
                    <a:pt x="163" y="0"/>
                  </a:lnTo>
                  <a:lnTo>
                    <a:pt x="158" y="2"/>
                  </a:lnTo>
                  <a:lnTo>
                    <a:pt x="154" y="3"/>
                  </a:lnTo>
                  <a:lnTo>
                    <a:pt x="150" y="7"/>
                  </a:lnTo>
                  <a:lnTo>
                    <a:pt x="122" y="45"/>
                  </a:lnTo>
                  <a:lnTo>
                    <a:pt x="94" y="7"/>
                  </a:lnTo>
                  <a:lnTo>
                    <a:pt x="94" y="7"/>
                  </a:lnTo>
                  <a:lnTo>
                    <a:pt x="88" y="3"/>
                  </a:lnTo>
                  <a:lnTo>
                    <a:pt x="85" y="2"/>
                  </a:lnTo>
                  <a:lnTo>
                    <a:pt x="79" y="0"/>
                  </a:lnTo>
                  <a:lnTo>
                    <a:pt x="73" y="2"/>
                  </a:lnTo>
                  <a:lnTo>
                    <a:pt x="30" y="18"/>
                  </a:lnTo>
                  <a:lnTo>
                    <a:pt x="30" y="18"/>
                  </a:lnTo>
                  <a:lnTo>
                    <a:pt x="19" y="26"/>
                  </a:lnTo>
                  <a:lnTo>
                    <a:pt x="9" y="35"/>
                  </a:lnTo>
                  <a:lnTo>
                    <a:pt x="2" y="49"/>
                  </a:lnTo>
                  <a:lnTo>
                    <a:pt x="0" y="64"/>
                  </a:lnTo>
                  <a:lnTo>
                    <a:pt x="0" y="114"/>
                  </a:lnTo>
                  <a:lnTo>
                    <a:pt x="0" y="114"/>
                  </a:lnTo>
                  <a:lnTo>
                    <a:pt x="2" y="122"/>
                  </a:lnTo>
                  <a:lnTo>
                    <a:pt x="6" y="127"/>
                  </a:lnTo>
                  <a:lnTo>
                    <a:pt x="11" y="129"/>
                  </a:lnTo>
                  <a:lnTo>
                    <a:pt x="17" y="131"/>
                  </a:lnTo>
                  <a:lnTo>
                    <a:pt x="205" y="131"/>
                  </a:lnTo>
                  <a:lnTo>
                    <a:pt x="205" y="131"/>
                  </a:lnTo>
                  <a:lnTo>
                    <a:pt x="212" y="129"/>
                  </a:lnTo>
                  <a:lnTo>
                    <a:pt x="218" y="127"/>
                  </a:lnTo>
                  <a:lnTo>
                    <a:pt x="222" y="122"/>
                  </a:lnTo>
                  <a:lnTo>
                    <a:pt x="222" y="114"/>
                  </a:lnTo>
                  <a:lnTo>
                    <a:pt x="222" y="114"/>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34" name="Freeform 202">
              <a:extLst>
                <a:ext uri="{FF2B5EF4-FFF2-40B4-BE49-F238E27FC236}">
                  <a16:creationId xmlns:a16="http://schemas.microsoft.com/office/drawing/2014/main" id="{A28139BE-F761-3D46-9015-904B0801EB85}"/>
                </a:ext>
              </a:extLst>
            </p:cNvPr>
            <p:cNvSpPr>
              <a:spLocks noEditPoints="1"/>
            </p:cNvSpPr>
            <p:nvPr/>
          </p:nvSpPr>
          <p:spPr bwMode="auto">
            <a:xfrm>
              <a:off x="3343275" y="10893426"/>
              <a:ext cx="198438" cy="201613"/>
            </a:xfrm>
            <a:custGeom>
              <a:avLst/>
              <a:gdLst>
                <a:gd name="T0" fmla="*/ 63 w 125"/>
                <a:gd name="T1" fmla="*/ 127 h 127"/>
                <a:gd name="T2" fmla="*/ 88 w 125"/>
                <a:gd name="T3" fmla="*/ 122 h 127"/>
                <a:gd name="T4" fmla="*/ 108 w 125"/>
                <a:gd name="T5" fmla="*/ 109 h 127"/>
                <a:gd name="T6" fmla="*/ 122 w 125"/>
                <a:gd name="T7" fmla="*/ 88 h 127"/>
                <a:gd name="T8" fmla="*/ 125 w 125"/>
                <a:gd name="T9" fmla="*/ 64 h 127"/>
                <a:gd name="T10" fmla="*/ 125 w 125"/>
                <a:gd name="T11" fmla="*/ 50 h 127"/>
                <a:gd name="T12" fmla="*/ 116 w 125"/>
                <a:gd name="T13" fmla="*/ 28 h 127"/>
                <a:gd name="T14" fmla="*/ 99 w 125"/>
                <a:gd name="T15" fmla="*/ 11 h 127"/>
                <a:gd name="T16" fmla="*/ 75 w 125"/>
                <a:gd name="T17" fmla="*/ 2 h 127"/>
                <a:gd name="T18" fmla="*/ 63 w 125"/>
                <a:gd name="T19" fmla="*/ 0 h 127"/>
                <a:gd name="T20" fmla="*/ 39 w 125"/>
                <a:gd name="T21" fmla="*/ 5 h 127"/>
                <a:gd name="T22" fmla="*/ 18 w 125"/>
                <a:gd name="T23" fmla="*/ 18 h 127"/>
                <a:gd name="T24" fmla="*/ 5 w 125"/>
                <a:gd name="T25" fmla="*/ 39 h 127"/>
                <a:gd name="T26" fmla="*/ 0 w 125"/>
                <a:gd name="T27" fmla="*/ 64 h 127"/>
                <a:gd name="T28" fmla="*/ 1 w 125"/>
                <a:gd name="T29" fmla="*/ 77 h 127"/>
                <a:gd name="T30" fmla="*/ 11 w 125"/>
                <a:gd name="T31" fmla="*/ 99 h 127"/>
                <a:gd name="T32" fmla="*/ 28 w 125"/>
                <a:gd name="T33" fmla="*/ 116 h 127"/>
                <a:gd name="T34" fmla="*/ 50 w 125"/>
                <a:gd name="T35" fmla="*/ 126 h 127"/>
                <a:gd name="T36" fmla="*/ 63 w 125"/>
                <a:gd name="T37" fmla="*/ 127 h 127"/>
                <a:gd name="T38" fmla="*/ 33 w 125"/>
                <a:gd name="T39" fmla="*/ 64 h 127"/>
                <a:gd name="T40" fmla="*/ 35 w 125"/>
                <a:gd name="T41" fmla="*/ 52 h 127"/>
                <a:gd name="T42" fmla="*/ 50 w 125"/>
                <a:gd name="T43" fmla="*/ 35 h 127"/>
                <a:gd name="T44" fmla="*/ 63 w 125"/>
                <a:gd name="T45" fmla="*/ 34 h 127"/>
                <a:gd name="T46" fmla="*/ 69 w 125"/>
                <a:gd name="T47" fmla="*/ 34 h 127"/>
                <a:gd name="T48" fmla="*/ 84 w 125"/>
                <a:gd name="T49" fmla="*/ 43 h 127"/>
                <a:gd name="T50" fmla="*/ 92 w 125"/>
                <a:gd name="T51" fmla="*/ 58 h 127"/>
                <a:gd name="T52" fmla="*/ 93 w 125"/>
                <a:gd name="T53" fmla="*/ 64 h 127"/>
                <a:gd name="T54" fmla="*/ 90 w 125"/>
                <a:gd name="T55" fmla="*/ 75 h 127"/>
                <a:gd name="T56" fmla="*/ 75 w 125"/>
                <a:gd name="T57" fmla="*/ 92 h 127"/>
                <a:gd name="T58" fmla="*/ 63 w 125"/>
                <a:gd name="T59" fmla="*/ 94 h 127"/>
                <a:gd name="T60" fmla="*/ 56 w 125"/>
                <a:gd name="T61" fmla="*/ 94 h 127"/>
                <a:gd name="T62" fmla="*/ 41 w 125"/>
                <a:gd name="T63" fmla="*/ 84 h 127"/>
                <a:gd name="T64" fmla="*/ 33 w 125"/>
                <a:gd name="T65" fmla="*/ 69 h 127"/>
                <a:gd name="T66" fmla="*/ 33 w 125"/>
                <a:gd name="T67" fmla="*/ 6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5" h="127">
                  <a:moveTo>
                    <a:pt x="63" y="127"/>
                  </a:moveTo>
                  <a:lnTo>
                    <a:pt x="63" y="127"/>
                  </a:lnTo>
                  <a:lnTo>
                    <a:pt x="75" y="126"/>
                  </a:lnTo>
                  <a:lnTo>
                    <a:pt x="88" y="122"/>
                  </a:lnTo>
                  <a:lnTo>
                    <a:pt x="99" y="116"/>
                  </a:lnTo>
                  <a:lnTo>
                    <a:pt x="108" y="109"/>
                  </a:lnTo>
                  <a:lnTo>
                    <a:pt x="116" y="99"/>
                  </a:lnTo>
                  <a:lnTo>
                    <a:pt x="122" y="88"/>
                  </a:lnTo>
                  <a:lnTo>
                    <a:pt x="125" y="77"/>
                  </a:lnTo>
                  <a:lnTo>
                    <a:pt x="125" y="64"/>
                  </a:lnTo>
                  <a:lnTo>
                    <a:pt x="125" y="64"/>
                  </a:lnTo>
                  <a:lnTo>
                    <a:pt x="125" y="50"/>
                  </a:lnTo>
                  <a:lnTo>
                    <a:pt x="122" y="39"/>
                  </a:lnTo>
                  <a:lnTo>
                    <a:pt x="116" y="28"/>
                  </a:lnTo>
                  <a:lnTo>
                    <a:pt x="108" y="18"/>
                  </a:lnTo>
                  <a:lnTo>
                    <a:pt x="99" y="11"/>
                  </a:lnTo>
                  <a:lnTo>
                    <a:pt x="88" y="5"/>
                  </a:lnTo>
                  <a:lnTo>
                    <a:pt x="75" y="2"/>
                  </a:lnTo>
                  <a:lnTo>
                    <a:pt x="63" y="0"/>
                  </a:lnTo>
                  <a:lnTo>
                    <a:pt x="63" y="0"/>
                  </a:lnTo>
                  <a:lnTo>
                    <a:pt x="50" y="2"/>
                  </a:lnTo>
                  <a:lnTo>
                    <a:pt x="39" y="5"/>
                  </a:lnTo>
                  <a:lnTo>
                    <a:pt x="28" y="11"/>
                  </a:lnTo>
                  <a:lnTo>
                    <a:pt x="18" y="18"/>
                  </a:lnTo>
                  <a:lnTo>
                    <a:pt x="11" y="28"/>
                  </a:lnTo>
                  <a:lnTo>
                    <a:pt x="5" y="39"/>
                  </a:lnTo>
                  <a:lnTo>
                    <a:pt x="1" y="50"/>
                  </a:lnTo>
                  <a:lnTo>
                    <a:pt x="0" y="64"/>
                  </a:lnTo>
                  <a:lnTo>
                    <a:pt x="0" y="64"/>
                  </a:lnTo>
                  <a:lnTo>
                    <a:pt x="1" y="77"/>
                  </a:lnTo>
                  <a:lnTo>
                    <a:pt x="5" y="88"/>
                  </a:lnTo>
                  <a:lnTo>
                    <a:pt x="11" y="99"/>
                  </a:lnTo>
                  <a:lnTo>
                    <a:pt x="18" y="109"/>
                  </a:lnTo>
                  <a:lnTo>
                    <a:pt x="28" y="116"/>
                  </a:lnTo>
                  <a:lnTo>
                    <a:pt x="39" y="122"/>
                  </a:lnTo>
                  <a:lnTo>
                    <a:pt x="50" y="126"/>
                  </a:lnTo>
                  <a:lnTo>
                    <a:pt x="63" y="127"/>
                  </a:lnTo>
                  <a:lnTo>
                    <a:pt x="63" y="127"/>
                  </a:lnTo>
                  <a:close/>
                  <a:moveTo>
                    <a:pt x="33" y="64"/>
                  </a:moveTo>
                  <a:lnTo>
                    <a:pt x="33" y="64"/>
                  </a:lnTo>
                  <a:lnTo>
                    <a:pt x="33" y="58"/>
                  </a:lnTo>
                  <a:lnTo>
                    <a:pt x="35" y="52"/>
                  </a:lnTo>
                  <a:lnTo>
                    <a:pt x="41" y="43"/>
                  </a:lnTo>
                  <a:lnTo>
                    <a:pt x="50" y="35"/>
                  </a:lnTo>
                  <a:lnTo>
                    <a:pt x="56" y="34"/>
                  </a:lnTo>
                  <a:lnTo>
                    <a:pt x="63" y="34"/>
                  </a:lnTo>
                  <a:lnTo>
                    <a:pt x="63" y="34"/>
                  </a:lnTo>
                  <a:lnTo>
                    <a:pt x="69" y="34"/>
                  </a:lnTo>
                  <a:lnTo>
                    <a:pt x="75" y="35"/>
                  </a:lnTo>
                  <a:lnTo>
                    <a:pt x="84" y="43"/>
                  </a:lnTo>
                  <a:lnTo>
                    <a:pt x="90" y="52"/>
                  </a:lnTo>
                  <a:lnTo>
                    <a:pt x="92" y="58"/>
                  </a:lnTo>
                  <a:lnTo>
                    <a:pt x="93" y="64"/>
                  </a:lnTo>
                  <a:lnTo>
                    <a:pt x="93" y="64"/>
                  </a:lnTo>
                  <a:lnTo>
                    <a:pt x="92" y="69"/>
                  </a:lnTo>
                  <a:lnTo>
                    <a:pt x="90" y="75"/>
                  </a:lnTo>
                  <a:lnTo>
                    <a:pt x="84" y="84"/>
                  </a:lnTo>
                  <a:lnTo>
                    <a:pt x="75" y="92"/>
                  </a:lnTo>
                  <a:lnTo>
                    <a:pt x="69" y="94"/>
                  </a:lnTo>
                  <a:lnTo>
                    <a:pt x="63" y="94"/>
                  </a:lnTo>
                  <a:lnTo>
                    <a:pt x="63" y="94"/>
                  </a:lnTo>
                  <a:lnTo>
                    <a:pt x="56" y="94"/>
                  </a:lnTo>
                  <a:lnTo>
                    <a:pt x="50" y="92"/>
                  </a:lnTo>
                  <a:lnTo>
                    <a:pt x="41" y="84"/>
                  </a:lnTo>
                  <a:lnTo>
                    <a:pt x="35" y="75"/>
                  </a:lnTo>
                  <a:lnTo>
                    <a:pt x="33" y="69"/>
                  </a:lnTo>
                  <a:lnTo>
                    <a:pt x="33" y="64"/>
                  </a:lnTo>
                  <a:lnTo>
                    <a:pt x="33" y="64"/>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35" name="Freeform 203">
              <a:extLst>
                <a:ext uri="{FF2B5EF4-FFF2-40B4-BE49-F238E27FC236}">
                  <a16:creationId xmlns:a16="http://schemas.microsoft.com/office/drawing/2014/main" id="{C3AC090B-150C-A14A-ABD5-A8B45F1ED18E}"/>
                </a:ext>
              </a:extLst>
            </p:cNvPr>
            <p:cNvSpPr>
              <a:spLocks noEditPoints="1"/>
            </p:cNvSpPr>
            <p:nvPr/>
          </p:nvSpPr>
          <p:spPr bwMode="auto">
            <a:xfrm>
              <a:off x="3249612" y="11090276"/>
              <a:ext cx="385763" cy="207963"/>
            </a:xfrm>
            <a:custGeom>
              <a:avLst/>
              <a:gdLst>
                <a:gd name="T0" fmla="*/ 17 w 243"/>
                <a:gd name="T1" fmla="*/ 131 h 131"/>
                <a:gd name="T2" fmla="*/ 226 w 243"/>
                <a:gd name="T3" fmla="*/ 131 h 131"/>
                <a:gd name="T4" fmla="*/ 226 w 243"/>
                <a:gd name="T5" fmla="*/ 131 h 131"/>
                <a:gd name="T6" fmla="*/ 231 w 243"/>
                <a:gd name="T7" fmla="*/ 129 h 131"/>
                <a:gd name="T8" fmla="*/ 237 w 243"/>
                <a:gd name="T9" fmla="*/ 127 h 131"/>
                <a:gd name="T10" fmla="*/ 241 w 243"/>
                <a:gd name="T11" fmla="*/ 122 h 131"/>
                <a:gd name="T12" fmla="*/ 243 w 243"/>
                <a:gd name="T13" fmla="*/ 114 h 131"/>
                <a:gd name="T14" fmla="*/ 243 w 243"/>
                <a:gd name="T15" fmla="*/ 64 h 131"/>
                <a:gd name="T16" fmla="*/ 243 w 243"/>
                <a:gd name="T17" fmla="*/ 64 h 131"/>
                <a:gd name="T18" fmla="*/ 241 w 243"/>
                <a:gd name="T19" fmla="*/ 49 h 131"/>
                <a:gd name="T20" fmla="*/ 235 w 243"/>
                <a:gd name="T21" fmla="*/ 35 h 131"/>
                <a:gd name="T22" fmla="*/ 224 w 243"/>
                <a:gd name="T23" fmla="*/ 26 h 131"/>
                <a:gd name="T24" fmla="*/ 213 w 243"/>
                <a:gd name="T25" fmla="*/ 18 h 131"/>
                <a:gd name="T26" fmla="*/ 169 w 243"/>
                <a:gd name="T27" fmla="*/ 2 h 131"/>
                <a:gd name="T28" fmla="*/ 169 w 243"/>
                <a:gd name="T29" fmla="*/ 2 h 131"/>
                <a:gd name="T30" fmla="*/ 164 w 243"/>
                <a:gd name="T31" fmla="*/ 0 h 131"/>
                <a:gd name="T32" fmla="*/ 158 w 243"/>
                <a:gd name="T33" fmla="*/ 2 h 131"/>
                <a:gd name="T34" fmla="*/ 154 w 243"/>
                <a:gd name="T35" fmla="*/ 3 h 131"/>
                <a:gd name="T36" fmla="*/ 151 w 243"/>
                <a:gd name="T37" fmla="*/ 7 h 131"/>
                <a:gd name="T38" fmla="*/ 122 w 243"/>
                <a:gd name="T39" fmla="*/ 45 h 131"/>
                <a:gd name="T40" fmla="*/ 94 w 243"/>
                <a:gd name="T41" fmla="*/ 7 h 131"/>
                <a:gd name="T42" fmla="*/ 94 w 243"/>
                <a:gd name="T43" fmla="*/ 7 h 131"/>
                <a:gd name="T44" fmla="*/ 90 w 243"/>
                <a:gd name="T45" fmla="*/ 3 h 131"/>
                <a:gd name="T46" fmla="*/ 85 w 243"/>
                <a:gd name="T47" fmla="*/ 2 h 131"/>
                <a:gd name="T48" fmla="*/ 79 w 243"/>
                <a:gd name="T49" fmla="*/ 0 h 131"/>
                <a:gd name="T50" fmla="*/ 74 w 243"/>
                <a:gd name="T51" fmla="*/ 2 h 131"/>
                <a:gd name="T52" fmla="*/ 30 w 243"/>
                <a:gd name="T53" fmla="*/ 18 h 131"/>
                <a:gd name="T54" fmla="*/ 30 w 243"/>
                <a:gd name="T55" fmla="*/ 18 h 131"/>
                <a:gd name="T56" fmla="*/ 19 w 243"/>
                <a:gd name="T57" fmla="*/ 26 h 131"/>
                <a:gd name="T58" fmla="*/ 10 w 243"/>
                <a:gd name="T59" fmla="*/ 35 h 131"/>
                <a:gd name="T60" fmla="*/ 4 w 243"/>
                <a:gd name="T61" fmla="*/ 49 h 131"/>
                <a:gd name="T62" fmla="*/ 0 w 243"/>
                <a:gd name="T63" fmla="*/ 64 h 131"/>
                <a:gd name="T64" fmla="*/ 0 w 243"/>
                <a:gd name="T65" fmla="*/ 114 h 131"/>
                <a:gd name="T66" fmla="*/ 0 w 243"/>
                <a:gd name="T67" fmla="*/ 114 h 131"/>
                <a:gd name="T68" fmla="*/ 2 w 243"/>
                <a:gd name="T69" fmla="*/ 122 h 131"/>
                <a:gd name="T70" fmla="*/ 6 w 243"/>
                <a:gd name="T71" fmla="*/ 127 h 131"/>
                <a:gd name="T72" fmla="*/ 12 w 243"/>
                <a:gd name="T73" fmla="*/ 129 h 131"/>
                <a:gd name="T74" fmla="*/ 17 w 243"/>
                <a:gd name="T75" fmla="*/ 131 h 131"/>
                <a:gd name="T76" fmla="*/ 17 w 243"/>
                <a:gd name="T77" fmla="*/ 131 h 131"/>
                <a:gd name="T78" fmla="*/ 34 w 243"/>
                <a:gd name="T79" fmla="*/ 97 h 131"/>
                <a:gd name="T80" fmla="*/ 34 w 243"/>
                <a:gd name="T81" fmla="*/ 64 h 131"/>
                <a:gd name="T82" fmla="*/ 34 w 243"/>
                <a:gd name="T83" fmla="*/ 64 h 131"/>
                <a:gd name="T84" fmla="*/ 36 w 243"/>
                <a:gd name="T85" fmla="*/ 58 h 131"/>
                <a:gd name="T86" fmla="*/ 38 w 243"/>
                <a:gd name="T87" fmla="*/ 54 h 131"/>
                <a:gd name="T88" fmla="*/ 40 w 243"/>
                <a:gd name="T89" fmla="*/ 52 h 131"/>
                <a:gd name="T90" fmla="*/ 43 w 243"/>
                <a:gd name="T91" fmla="*/ 50 h 131"/>
                <a:gd name="T92" fmla="*/ 74 w 243"/>
                <a:gd name="T93" fmla="*/ 37 h 131"/>
                <a:gd name="T94" fmla="*/ 107 w 243"/>
                <a:gd name="T95" fmla="*/ 82 h 131"/>
                <a:gd name="T96" fmla="*/ 107 w 243"/>
                <a:gd name="T97" fmla="*/ 82 h 131"/>
                <a:gd name="T98" fmla="*/ 115 w 243"/>
                <a:gd name="T99" fmla="*/ 88 h 131"/>
                <a:gd name="T100" fmla="*/ 122 w 243"/>
                <a:gd name="T101" fmla="*/ 90 h 131"/>
                <a:gd name="T102" fmla="*/ 122 w 243"/>
                <a:gd name="T103" fmla="*/ 90 h 131"/>
                <a:gd name="T104" fmla="*/ 130 w 243"/>
                <a:gd name="T105" fmla="*/ 88 h 131"/>
                <a:gd name="T106" fmla="*/ 136 w 243"/>
                <a:gd name="T107" fmla="*/ 82 h 131"/>
                <a:gd name="T108" fmla="*/ 169 w 243"/>
                <a:gd name="T109" fmla="*/ 37 h 131"/>
                <a:gd name="T110" fmla="*/ 199 w 243"/>
                <a:gd name="T111" fmla="*/ 50 h 131"/>
                <a:gd name="T112" fmla="*/ 199 w 243"/>
                <a:gd name="T113" fmla="*/ 50 h 131"/>
                <a:gd name="T114" fmla="*/ 203 w 243"/>
                <a:gd name="T115" fmla="*/ 52 h 131"/>
                <a:gd name="T116" fmla="*/ 207 w 243"/>
                <a:gd name="T117" fmla="*/ 54 h 131"/>
                <a:gd name="T118" fmla="*/ 209 w 243"/>
                <a:gd name="T119" fmla="*/ 58 h 131"/>
                <a:gd name="T120" fmla="*/ 209 w 243"/>
                <a:gd name="T121" fmla="*/ 64 h 131"/>
                <a:gd name="T122" fmla="*/ 209 w 243"/>
                <a:gd name="T123" fmla="*/ 97 h 131"/>
                <a:gd name="T124" fmla="*/ 34 w 243"/>
                <a:gd name="T125" fmla="*/ 97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3" h="131">
                  <a:moveTo>
                    <a:pt x="17" y="131"/>
                  </a:moveTo>
                  <a:lnTo>
                    <a:pt x="226" y="131"/>
                  </a:lnTo>
                  <a:lnTo>
                    <a:pt x="226" y="131"/>
                  </a:lnTo>
                  <a:lnTo>
                    <a:pt x="231" y="129"/>
                  </a:lnTo>
                  <a:lnTo>
                    <a:pt x="237" y="127"/>
                  </a:lnTo>
                  <a:lnTo>
                    <a:pt x="241" y="122"/>
                  </a:lnTo>
                  <a:lnTo>
                    <a:pt x="243" y="114"/>
                  </a:lnTo>
                  <a:lnTo>
                    <a:pt x="243" y="64"/>
                  </a:lnTo>
                  <a:lnTo>
                    <a:pt x="243" y="64"/>
                  </a:lnTo>
                  <a:lnTo>
                    <a:pt x="241" y="49"/>
                  </a:lnTo>
                  <a:lnTo>
                    <a:pt x="235" y="35"/>
                  </a:lnTo>
                  <a:lnTo>
                    <a:pt x="224" y="26"/>
                  </a:lnTo>
                  <a:lnTo>
                    <a:pt x="213" y="18"/>
                  </a:lnTo>
                  <a:lnTo>
                    <a:pt x="169" y="2"/>
                  </a:lnTo>
                  <a:lnTo>
                    <a:pt x="169" y="2"/>
                  </a:lnTo>
                  <a:lnTo>
                    <a:pt x="164" y="0"/>
                  </a:lnTo>
                  <a:lnTo>
                    <a:pt x="158" y="2"/>
                  </a:lnTo>
                  <a:lnTo>
                    <a:pt x="154" y="3"/>
                  </a:lnTo>
                  <a:lnTo>
                    <a:pt x="151" y="7"/>
                  </a:lnTo>
                  <a:lnTo>
                    <a:pt x="122" y="45"/>
                  </a:lnTo>
                  <a:lnTo>
                    <a:pt x="94" y="7"/>
                  </a:lnTo>
                  <a:lnTo>
                    <a:pt x="94" y="7"/>
                  </a:lnTo>
                  <a:lnTo>
                    <a:pt x="90" y="3"/>
                  </a:lnTo>
                  <a:lnTo>
                    <a:pt x="85" y="2"/>
                  </a:lnTo>
                  <a:lnTo>
                    <a:pt x="79" y="0"/>
                  </a:lnTo>
                  <a:lnTo>
                    <a:pt x="74" y="2"/>
                  </a:lnTo>
                  <a:lnTo>
                    <a:pt x="30" y="18"/>
                  </a:lnTo>
                  <a:lnTo>
                    <a:pt x="30" y="18"/>
                  </a:lnTo>
                  <a:lnTo>
                    <a:pt x="19" y="26"/>
                  </a:lnTo>
                  <a:lnTo>
                    <a:pt x="10" y="35"/>
                  </a:lnTo>
                  <a:lnTo>
                    <a:pt x="4" y="49"/>
                  </a:lnTo>
                  <a:lnTo>
                    <a:pt x="0" y="64"/>
                  </a:lnTo>
                  <a:lnTo>
                    <a:pt x="0" y="114"/>
                  </a:lnTo>
                  <a:lnTo>
                    <a:pt x="0" y="114"/>
                  </a:lnTo>
                  <a:lnTo>
                    <a:pt x="2" y="122"/>
                  </a:lnTo>
                  <a:lnTo>
                    <a:pt x="6" y="127"/>
                  </a:lnTo>
                  <a:lnTo>
                    <a:pt x="12" y="129"/>
                  </a:lnTo>
                  <a:lnTo>
                    <a:pt x="17" y="131"/>
                  </a:lnTo>
                  <a:lnTo>
                    <a:pt x="17" y="131"/>
                  </a:lnTo>
                  <a:close/>
                  <a:moveTo>
                    <a:pt x="34" y="97"/>
                  </a:moveTo>
                  <a:lnTo>
                    <a:pt x="34" y="64"/>
                  </a:lnTo>
                  <a:lnTo>
                    <a:pt x="34" y="64"/>
                  </a:lnTo>
                  <a:lnTo>
                    <a:pt x="36" y="58"/>
                  </a:lnTo>
                  <a:lnTo>
                    <a:pt x="38" y="54"/>
                  </a:lnTo>
                  <a:lnTo>
                    <a:pt x="40" y="52"/>
                  </a:lnTo>
                  <a:lnTo>
                    <a:pt x="43" y="50"/>
                  </a:lnTo>
                  <a:lnTo>
                    <a:pt x="74" y="37"/>
                  </a:lnTo>
                  <a:lnTo>
                    <a:pt x="107" y="82"/>
                  </a:lnTo>
                  <a:lnTo>
                    <a:pt x="107" y="82"/>
                  </a:lnTo>
                  <a:lnTo>
                    <a:pt x="115" y="88"/>
                  </a:lnTo>
                  <a:lnTo>
                    <a:pt x="122" y="90"/>
                  </a:lnTo>
                  <a:lnTo>
                    <a:pt x="122" y="90"/>
                  </a:lnTo>
                  <a:lnTo>
                    <a:pt x="130" y="88"/>
                  </a:lnTo>
                  <a:lnTo>
                    <a:pt x="136" y="82"/>
                  </a:lnTo>
                  <a:lnTo>
                    <a:pt x="169" y="37"/>
                  </a:lnTo>
                  <a:lnTo>
                    <a:pt x="199" y="50"/>
                  </a:lnTo>
                  <a:lnTo>
                    <a:pt x="199" y="50"/>
                  </a:lnTo>
                  <a:lnTo>
                    <a:pt x="203" y="52"/>
                  </a:lnTo>
                  <a:lnTo>
                    <a:pt x="207" y="54"/>
                  </a:lnTo>
                  <a:lnTo>
                    <a:pt x="209" y="58"/>
                  </a:lnTo>
                  <a:lnTo>
                    <a:pt x="209" y="64"/>
                  </a:lnTo>
                  <a:lnTo>
                    <a:pt x="209" y="97"/>
                  </a:lnTo>
                  <a:lnTo>
                    <a:pt x="34" y="97"/>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36" name="Freeform 204">
              <a:extLst>
                <a:ext uri="{FF2B5EF4-FFF2-40B4-BE49-F238E27FC236}">
                  <a16:creationId xmlns:a16="http://schemas.microsoft.com/office/drawing/2014/main" id="{5DB8288D-1B57-9645-956A-C3041629D6A2}"/>
                </a:ext>
              </a:extLst>
            </p:cNvPr>
            <p:cNvSpPr>
              <a:spLocks/>
            </p:cNvSpPr>
            <p:nvPr/>
          </p:nvSpPr>
          <p:spPr bwMode="auto">
            <a:xfrm>
              <a:off x="3538537" y="10455276"/>
              <a:ext cx="369888" cy="425450"/>
            </a:xfrm>
            <a:custGeom>
              <a:avLst/>
              <a:gdLst>
                <a:gd name="T0" fmla="*/ 2 w 233"/>
                <a:gd name="T1" fmla="*/ 7 h 268"/>
                <a:gd name="T2" fmla="*/ 2 w 233"/>
                <a:gd name="T3" fmla="*/ 7 h 268"/>
                <a:gd name="T4" fmla="*/ 0 w 233"/>
                <a:gd name="T5" fmla="*/ 13 h 268"/>
                <a:gd name="T6" fmla="*/ 0 w 233"/>
                <a:gd name="T7" fmla="*/ 20 h 268"/>
                <a:gd name="T8" fmla="*/ 0 w 233"/>
                <a:gd name="T9" fmla="*/ 20 h 268"/>
                <a:gd name="T10" fmla="*/ 2 w 233"/>
                <a:gd name="T11" fmla="*/ 26 h 268"/>
                <a:gd name="T12" fmla="*/ 6 w 233"/>
                <a:gd name="T13" fmla="*/ 30 h 268"/>
                <a:gd name="T14" fmla="*/ 130 w 233"/>
                <a:gd name="T15" fmla="*/ 110 h 268"/>
                <a:gd name="T16" fmla="*/ 130 w 233"/>
                <a:gd name="T17" fmla="*/ 110 h 268"/>
                <a:gd name="T18" fmla="*/ 145 w 233"/>
                <a:gd name="T19" fmla="*/ 122 h 268"/>
                <a:gd name="T20" fmla="*/ 158 w 233"/>
                <a:gd name="T21" fmla="*/ 135 h 268"/>
                <a:gd name="T22" fmla="*/ 171 w 233"/>
                <a:gd name="T23" fmla="*/ 150 h 268"/>
                <a:gd name="T24" fmla="*/ 181 w 233"/>
                <a:gd name="T25" fmla="*/ 167 h 268"/>
                <a:gd name="T26" fmla="*/ 190 w 233"/>
                <a:gd name="T27" fmla="*/ 184 h 268"/>
                <a:gd name="T28" fmla="*/ 196 w 233"/>
                <a:gd name="T29" fmla="*/ 202 h 268"/>
                <a:gd name="T30" fmla="*/ 200 w 233"/>
                <a:gd name="T31" fmla="*/ 221 h 268"/>
                <a:gd name="T32" fmla="*/ 200 w 233"/>
                <a:gd name="T33" fmla="*/ 242 h 268"/>
                <a:gd name="T34" fmla="*/ 200 w 233"/>
                <a:gd name="T35" fmla="*/ 251 h 268"/>
                <a:gd name="T36" fmla="*/ 200 w 233"/>
                <a:gd name="T37" fmla="*/ 251 h 268"/>
                <a:gd name="T38" fmla="*/ 201 w 233"/>
                <a:gd name="T39" fmla="*/ 259 h 268"/>
                <a:gd name="T40" fmla="*/ 205 w 233"/>
                <a:gd name="T41" fmla="*/ 263 h 268"/>
                <a:gd name="T42" fmla="*/ 211 w 233"/>
                <a:gd name="T43" fmla="*/ 266 h 268"/>
                <a:gd name="T44" fmla="*/ 216 w 233"/>
                <a:gd name="T45" fmla="*/ 268 h 268"/>
                <a:gd name="T46" fmla="*/ 216 w 233"/>
                <a:gd name="T47" fmla="*/ 268 h 268"/>
                <a:gd name="T48" fmla="*/ 224 w 233"/>
                <a:gd name="T49" fmla="*/ 266 h 268"/>
                <a:gd name="T50" fmla="*/ 228 w 233"/>
                <a:gd name="T51" fmla="*/ 263 h 268"/>
                <a:gd name="T52" fmla="*/ 231 w 233"/>
                <a:gd name="T53" fmla="*/ 259 h 268"/>
                <a:gd name="T54" fmla="*/ 233 w 233"/>
                <a:gd name="T55" fmla="*/ 251 h 268"/>
                <a:gd name="T56" fmla="*/ 233 w 233"/>
                <a:gd name="T57" fmla="*/ 242 h 268"/>
                <a:gd name="T58" fmla="*/ 233 w 233"/>
                <a:gd name="T59" fmla="*/ 242 h 268"/>
                <a:gd name="T60" fmla="*/ 231 w 233"/>
                <a:gd name="T61" fmla="*/ 217 h 268"/>
                <a:gd name="T62" fmla="*/ 228 w 233"/>
                <a:gd name="T63" fmla="*/ 193 h 268"/>
                <a:gd name="T64" fmla="*/ 220 w 233"/>
                <a:gd name="T65" fmla="*/ 172 h 268"/>
                <a:gd name="T66" fmla="*/ 211 w 233"/>
                <a:gd name="T67" fmla="*/ 150 h 268"/>
                <a:gd name="T68" fmla="*/ 198 w 233"/>
                <a:gd name="T69" fmla="*/ 131 h 268"/>
                <a:gd name="T70" fmla="*/ 185 w 233"/>
                <a:gd name="T71" fmla="*/ 112 h 268"/>
                <a:gd name="T72" fmla="*/ 166 w 233"/>
                <a:gd name="T73" fmla="*/ 95 h 268"/>
                <a:gd name="T74" fmla="*/ 147 w 233"/>
                <a:gd name="T75" fmla="*/ 82 h 268"/>
                <a:gd name="T76" fmla="*/ 25 w 233"/>
                <a:gd name="T77" fmla="*/ 1 h 268"/>
                <a:gd name="T78" fmla="*/ 25 w 233"/>
                <a:gd name="T79" fmla="*/ 1 h 268"/>
                <a:gd name="T80" fmla="*/ 19 w 233"/>
                <a:gd name="T81" fmla="*/ 0 h 268"/>
                <a:gd name="T82" fmla="*/ 12 w 233"/>
                <a:gd name="T83" fmla="*/ 0 h 268"/>
                <a:gd name="T84" fmla="*/ 6 w 233"/>
                <a:gd name="T85" fmla="*/ 1 h 268"/>
                <a:gd name="T86" fmla="*/ 2 w 233"/>
                <a:gd name="T87" fmla="*/ 7 h 268"/>
                <a:gd name="T88" fmla="*/ 2 w 233"/>
                <a:gd name="T89" fmla="*/ 7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33" h="268">
                  <a:moveTo>
                    <a:pt x="2" y="7"/>
                  </a:moveTo>
                  <a:lnTo>
                    <a:pt x="2" y="7"/>
                  </a:lnTo>
                  <a:lnTo>
                    <a:pt x="0" y="13"/>
                  </a:lnTo>
                  <a:lnTo>
                    <a:pt x="0" y="20"/>
                  </a:lnTo>
                  <a:lnTo>
                    <a:pt x="0" y="20"/>
                  </a:lnTo>
                  <a:lnTo>
                    <a:pt x="2" y="26"/>
                  </a:lnTo>
                  <a:lnTo>
                    <a:pt x="6" y="30"/>
                  </a:lnTo>
                  <a:lnTo>
                    <a:pt x="130" y="110"/>
                  </a:lnTo>
                  <a:lnTo>
                    <a:pt x="130" y="110"/>
                  </a:lnTo>
                  <a:lnTo>
                    <a:pt x="145" y="122"/>
                  </a:lnTo>
                  <a:lnTo>
                    <a:pt x="158" y="135"/>
                  </a:lnTo>
                  <a:lnTo>
                    <a:pt x="171" y="150"/>
                  </a:lnTo>
                  <a:lnTo>
                    <a:pt x="181" y="167"/>
                  </a:lnTo>
                  <a:lnTo>
                    <a:pt x="190" y="184"/>
                  </a:lnTo>
                  <a:lnTo>
                    <a:pt x="196" y="202"/>
                  </a:lnTo>
                  <a:lnTo>
                    <a:pt x="200" y="221"/>
                  </a:lnTo>
                  <a:lnTo>
                    <a:pt x="200" y="242"/>
                  </a:lnTo>
                  <a:lnTo>
                    <a:pt x="200" y="251"/>
                  </a:lnTo>
                  <a:lnTo>
                    <a:pt x="200" y="251"/>
                  </a:lnTo>
                  <a:lnTo>
                    <a:pt x="201" y="259"/>
                  </a:lnTo>
                  <a:lnTo>
                    <a:pt x="205" y="263"/>
                  </a:lnTo>
                  <a:lnTo>
                    <a:pt x="211" y="266"/>
                  </a:lnTo>
                  <a:lnTo>
                    <a:pt x="216" y="268"/>
                  </a:lnTo>
                  <a:lnTo>
                    <a:pt x="216" y="268"/>
                  </a:lnTo>
                  <a:lnTo>
                    <a:pt x="224" y="266"/>
                  </a:lnTo>
                  <a:lnTo>
                    <a:pt x="228" y="263"/>
                  </a:lnTo>
                  <a:lnTo>
                    <a:pt x="231" y="259"/>
                  </a:lnTo>
                  <a:lnTo>
                    <a:pt x="233" y="251"/>
                  </a:lnTo>
                  <a:lnTo>
                    <a:pt x="233" y="242"/>
                  </a:lnTo>
                  <a:lnTo>
                    <a:pt x="233" y="242"/>
                  </a:lnTo>
                  <a:lnTo>
                    <a:pt x="231" y="217"/>
                  </a:lnTo>
                  <a:lnTo>
                    <a:pt x="228" y="193"/>
                  </a:lnTo>
                  <a:lnTo>
                    <a:pt x="220" y="172"/>
                  </a:lnTo>
                  <a:lnTo>
                    <a:pt x="211" y="150"/>
                  </a:lnTo>
                  <a:lnTo>
                    <a:pt x="198" y="131"/>
                  </a:lnTo>
                  <a:lnTo>
                    <a:pt x="185" y="112"/>
                  </a:lnTo>
                  <a:lnTo>
                    <a:pt x="166" y="95"/>
                  </a:lnTo>
                  <a:lnTo>
                    <a:pt x="147" y="82"/>
                  </a:lnTo>
                  <a:lnTo>
                    <a:pt x="25" y="1"/>
                  </a:lnTo>
                  <a:lnTo>
                    <a:pt x="25" y="1"/>
                  </a:lnTo>
                  <a:lnTo>
                    <a:pt x="19" y="0"/>
                  </a:lnTo>
                  <a:lnTo>
                    <a:pt x="12" y="0"/>
                  </a:lnTo>
                  <a:lnTo>
                    <a:pt x="6" y="1"/>
                  </a:lnTo>
                  <a:lnTo>
                    <a:pt x="2" y="7"/>
                  </a:lnTo>
                  <a:lnTo>
                    <a:pt x="2" y="7"/>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37" name="Freeform 205">
              <a:extLst>
                <a:ext uri="{FF2B5EF4-FFF2-40B4-BE49-F238E27FC236}">
                  <a16:creationId xmlns:a16="http://schemas.microsoft.com/office/drawing/2014/main" id="{6769AF09-67A1-A846-9BB4-DEBABB5D287A}"/>
                </a:ext>
              </a:extLst>
            </p:cNvPr>
            <p:cNvSpPr>
              <a:spLocks/>
            </p:cNvSpPr>
            <p:nvPr/>
          </p:nvSpPr>
          <p:spPr bwMode="auto">
            <a:xfrm>
              <a:off x="3538537" y="10585451"/>
              <a:ext cx="260350" cy="295275"/>
            </a:xfrm>
            <a:custGeom>
              <a:avLst/>
              <a:gdLst>
                <a:gd name="T0" fmla="*/ 130 w 164"/>
                <a:gd name="T1" fmla="*/ 160 h 186"/>
                <a:gd name="T2" fmla="*/ 130 w 164"/>
                <a:gd name="T3" fmla="*/ 169 h 186"/>
                <a:gd name="T4" fmla="*/ 130 w 164"/>
                <a:gd name="T5" fmla="*/ 169 h 186"/>
                <a:gd name="T6" fmla="*/ 132 w 164"/>
                <a:gd name="T7" fmla="*/ 177 h 186"/>
                <a:gd name="T8" fmla="*/ 136 w 164"/>
                <a:gd name="T9" fmla="*/ 181 h 186"/>
                <a:gd name="T10" fmla="*/ 141 w 164"/>
                <a:gd name="T11" fmla="*/ 184 h 186"/>
                <a:gd name="T12" fmla="*/ 147 w 164"/>
                <a:gd name="T13" fmla="*/ 186 h 186"/>
                <a:gd name="T14" fmla="*/ 147 w 164"/>
                <a:gd name="T15" fmla="*/ 186 h 186"/>
                <a:gd name="T16" fmla="*/ 154 w 164"/>
                <a:gd name="T17" fmla="*/ 184 h 186"/>
                <a:gd name="T18" fmla="*/ 160 w 164"/>
                <a:gd name="T19" fmla="*/ 181 h 186"/>
                <a:gd name="T20" fmla="*/ 164 w 164"/>
                <a:gd name="T21" fmla="*/ 177 h 186"/>
                <a:gd name="T22" fmla="*/ 164 w 164"/>
                <a:gd name="T23" fmla="*/ 169 h 186"/>
                <a:gd name="T24" fmla="*/ 164 w 164"/>
                <a:gd name="T25" fmla="*/ 160 h 186"/>
                <a:gd name="T26" fmla="*/ 164 w 164"/>
                <a:gd name="T27" fmla="*/ 160 h 186"/>
                <a:gd name="T28" fmla="*/ 164 w 164"/>
                <a:gd name="T29" fmla="*/ 143 h 186"/>
                <a:gd name="T30" fmla="*/ 160 w 164"/>
                <a:gd name="T31" fmla="*/ 130 h 186"/>
                <a:gd name="T32" fmla="*/ 156 w 164"/>
                <a:gd name="T33" fmla="*/ 115 h 186"/>
                <a:gd name="T34" fmla="*/ 149 w 164"/>
                <a:gd name="T35" fmla="*/ 102 h 186"/>
                <a:gd name="T36" fmla="*/ 141 w 164"/>
                <a:gd name="T37" fmla="*/ 89 h 186"/>
                <a:gd name="T38" fmla="*/ 132 w 164"/>
                <a:gd name="T39" fmla="*/ 77 h 186"/>
                <a:gd name="T40" fmla="*/ 123 w 164"/>
                <a:gd name="T41" fmla="*/ 68 h 186"/>
                <a:gd name="T42" fmla="*/ 109 w 164"/>
                <a:gd name="T43" fmla="*/ 58 h 186"/>
                <a:gd name="T44" fmla="*/ 25 w 164"/>
                <a:gd name="T45" fmla="*/ 2 h 186"/>
                <a:gd name="T46" fmla="*/ 25 w 164"/>
                <a:gd name="T47" fmla="*/ 2 h 186"/>
                <a:gd name="T48" fmla="*/ 19 w 164"/>
                <a:gd name="T49" fmla="*/ 0 h 186"/>
                <a:gd name="T50" fmla="*/ 12 w 164"/>
                <a:gd name="T51" fmla="*/ 0 h 186"/>
                <a:gd name="T52" fmla="*/ 6 w 164"/>
                <a:gd name="T53" fmla="*/ 2 h 186"/>
                <a:gd name="T54" fmla="*/ 2 w 164"/>
                <a:gd name="T55" fmla="*/ 8 h 186"/>
                <a:gd name="T56" fmla="*/ 2 w 164"/>
                <a:gd name="T57" fmla="*/ 8 h 186"/>
                <a:gd name="T58" fmla="*/ 0 w 164"/>
                <a:gd name="T59" fmla="*/ 13 h 186"/>
                <a:gd name="T60" fmla="*/ 0 w 164"/>
                <a:gd name="T61" fmla="*/ 21 h 186"/>
                <a:gd name="T62" fmla="*/ 0 w 164"/>
                <a:gd name="T63" fmla="*/ 21 h 186"/>
                <a:gd name="T64" fmla="*/ 2 w 164"/>
                <a:gd name="T65" fmla="*/ 27 h 186"/>
                <a:gd name="T66" fmla="*/ 6 w 164"/>
                <a:gd name="T67" fmla="*/ 30 h 186"/>
                <a:gd name="T68" fmla="*/ 91 w 164"/>
                <a:gd name="T69" fmla="*/ 87 h 186"/>
                <a:gd name="T70" fmla="*/ 91 w 164"/>
                <a:gd name="T71" fmla="*/ 87 h 186"/>
                <a:gd name="T72" fmla="*/ 100 w 164"/>
                <a:gd name="T73" fmla="*/ 92 h 186"/>
                <a:gd name="T74" fmla="*/ 108 w 164"/>
                <a:gd name="T75" fmla="*/ 100 h 186"/>
                <a:gd name="T76" fmla="*/ 115 w 164"/>
                <a:gd name="T77" fmla="*/ 109 h 186"/>
                <a:gd name="T78" fmla="*/ 121 w 164"/>
                <a:gd name="T79" fmla="*/ 117 h 186"/>
                <a:gd name="T80" fmla="*/ 124 w 164"/>
                <a:gd name="T81" fmla="*/ 128 h 186"/>
                <a:gd name="T82" fmla="*/ 128 w 164"/>
                <a:gd name="T83" fmla="*/ 137 h 186"/>
                <a:gd name="T84" fmla="*/ 130 w 164"/>
                <a:gd name="T85" fmla="*/ 149 h 186"/>
                <a:gd name="T86" fmla="*/ 130 w 164"/>
                <a:gd name="T87" fmla="*/ 160 h 186"/>
                <a:gd name="T88" fmla="*/ 130 w 164"/>
                <a:gd name="T89" fmla="*/ 16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4" h="186">
                  <a:moveTo>
                    <a:pt x="130" y="160"/>
                  </a:moveTo>
                  <a:lnTo>
                    <a:pt x="130" y="169"/>
                  </a:lnTo>
                  <a:lnTo>
                    <a:pt x="130" y="169"/>
                  </a:lnTo>
                  <a:lnTo>
                    <a:pt x="132" y="177"/>
                  </a:lnTo>
                  <a:lnTo>
                    <a:pt x="136" y="181"/>
                  </a:lnTo>
                  <a:lnTo>
                    <a:pt x="141" y="184"/>
                  </a:lnTo>
                  <a:lnTo>
                    <a:pt x="147" y="186"/>
                  </a:lnTo>
                  <a:lnTo>
                    <a:pt x="147" y="186"/>
                  </a:lnTo>
                  <a:lnTo>
                    <a:pt x="154" y="184"/>
                  </a:lnTo>
                  <a:lnTo>
                    <a:pt x="160" y="181"/>
                  </a:lnTo>
                  <a:lnTo>
                    <a:pt x="164" y="177"/>
                  </a:lnTo>
                  <a:lnTo>
                    <a:pt x="164" y="169"/>
                  </a:lnTo>
                  <a:lnTo>
                    <a:pt x="164" y="160"/>
                  </a:lnTo>
                  <a:lnTo>
                    <a:pt x="164" y="160"/>
                  </a:lnTo>
                  <a:lnTo>
                    <a:pt x="164" y="143"/>
                  </a:lnTo>
                  <a:lnTo>
                    <a:pt x="160" y="130"/>
                  </a:lnTo>
                  <a:lnTo>
                    <a:pt x="156" y="115"/>
                  </a:lnTo>
                  <a:lnTo>
                    <a:pt x="149" y="102"/>
                  </a:lnTo>
                  <a:lnTo>
                    <a:pt x="141" y="89"/>
                  </a:lnTo>
                  <a:lnTo>
                    <a:pt x="132" y="77"/>
                  </a:lnTo>
                  <a:lnTo>
                    <a:pt x="123" y="68"/>
                  </a:lnTo>
                  <a:lnTo>
                    <a:pt x="109" y="58"/>
                  </a:lnTo>
                  <a:lnTo>
                    <a:pt x="25" y="2"/>
                  </a:lnTo>
                  <a:lnTo>
                    <a:pt x="25" y="2"/>
                  </a:lnTo>
                  <a:lnTo>
                    <a:pt x="19" y="0"/>
                  </a:lnTo>
                  <a:lnTo>
                    <a:pt x="12" y="0"/>
                  </a:lnTo>
                  <a:lnTo>
                    <a:pt x="6" y="2"/>
                  </a:lnTo>
                  <a:lnTo>
                    <a:pt x="2" y="8"/>
                  </a:lnTo>
                  <a:lnTo>
                    <a:pt x="2" y="8"/>
                  </a:lnTo>
                  <a:lnTo>
                    <a:pt x="0" y="13"/>
                  </a:lnTo>
                  <a:lnTo>
                    <a:pt x="0" y="21"/>
                  </a:lnTo>
                  <a:lnTo>
                    <a:pt x="0" y="21"/>
                  </a:lnTo>
                  <a:lnTo>
                    <a:pt x="2" y="27"/>
                  </a:lnTo>
                  <a:lnTo>
                    <a:pt x="6" y="30"/>
                  </a:lnTo>
                  <a:lnTo>
                    <a:pt x="91" y="87"/>
                  </a:lnTo>
                  <a:lnTo>
                    <a:pt x="91" y="87"/>
                  </a:lnTo>
                  <a:lnTo>
                    <a:pt x="100" y="92"/>
                  </a:lnTo>
                  <a:lnTo>
                    <a:pt x="108" y="100"/>
                  </a:lnTo>
                  <a:lnTo>
                    <a:pt x="115" y="109"/>
                  </a:lnTo>
                  <a:lnTo>
                    <a:pt x="121" y="117"/>
                  </a:lnTo>
                  <a:lnTo>
                    <a:pt x="124" y="128"/>
                  </a:lnTo>
                  <a:lnTo>
                    <a:pt x="128" y="137"/>
                  </a:lnTo>
                  <a:lnTo>
                    <a:pt x="130" y="149"/>
                  </a:lnTo>
                  <a:lnTo>
                    <a:pt x="130" y="160"/>
                  </a:lnTo>
                  <a:lnTo>
                    <a:pt x="130" y="160"/>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38" name="Freeform 206">
              <a:extLst>
                <a:ext uri="{FF2B5EF4-FFF2-40B4-BE49-F238E27FC236}">
                  <a16:creationId xmlns:a16="http://schemas.microsoft.com/office/drawing/2014/main" id="{2F4B6CD2-3A1F-1B46-9958-A6110074D309}"/>
                </a:ext>
              </a:extLst>
            </p:cNvPr>
            <p:cNvSpPr>
              <a:spLocks/>
            </p:cNvSpPr>
            <p:nvPr/>
          </p:nvSpPr>
          <p:spPr bwMode="auto">
            <a:xfrm>
              <a:off x="3086100" y="10585451"/>
              <a:ext cx="261938" cy="295275"/>
            </a:xfrm>
            <a:custGeom>
              <a:avLst/>
              <a:gdLst>
                <a:gd name="T0" fmla="*/ 139 w 165"/>
                <a:gd name="T1" fmla="*/ 2 h 186"/>
                <a:gd name="T2" fmla="*/ 54 w 165"/>
                <a:gd name="T3" fmla="*/ 58 h 186"/>
                <a:gd name="T4" fmla="*/ 54 w 165"/>
                <a:gd name="T5" fmla="*/ 58 h 186"/>
                <a:gd name="T6" fmla="*/ 43 w 165"/>
                <a:gd name="T7" fmla="*/ 68 h 186"/>
                <a:gd name="T8" fmla="*/ 32 w 165"/>
                <a:gd name="T9" fmla="*/ 77 h 186"/>
                <a:gd name="T10" fmla="*/ 23 w 165"/>
                <a:gd name="T11" fmla="*/ 89 h 186"/>
                <a:gd name="T12" fmla="*/ 15 w 165"/>
                <a:gd name="T13" fmla="*/ 102 h 186"/>
                <a:gd name="T14" fmla="*/ 7 w 165"/>
                <a:gd name="T15" fmla="*/ 115 h 186"/>
                <a:gd name="T16" fmla="*/ 4 w 165"/>
                <a:gd name="T17" fmla="*/ 130 h 186"/>
                <a:gd name="T18" fmla="*/ 2 w 165"/>
                <a:gd name="T19" fmla="*/ 143 h 186"/>
                <a:gd name="T20" fmla="*/ 0 w 165"/>
                <a:gd name="T21" fmla="*/ 160 h 186"/>
                <a:gd name="T22" fmla="*/ 0 w 165"/>
                <a:gd name="T23" fmla="*/ 169 h 186"/>
                <a:gd name="T24" fmla="*/ 0 w 165"/>
                <a:gd name="T25" fmla="*/ 169 h 186"/>
                <a:gd name="T26" fmla="*/ 2 w 165"/>
                <a:gd name="T27" fmla="*/ 177 h 186"/>
                <a:gd name="T28" fmla="*/ 6 w 165"/>
                <a:gd name="T29" fmla="*/ 181 h 186"/>
                <a:gd name="T30" fmla="*/ 11 w 165"/>
                <a:gd name="T31" fmla="*/ 184 h 186"/>
                <a:gd name="T32" fmla="*/ 17 w 165"/>
                <a:gd name="T33" fmla="*/ 186 h 186"/>
                <a:gd name="T34" fmla="*/ 17 w 165"/>
                <a:gd name="T35" fmla="*/ 186 h 186"/>
                <a:gd name="T36" fmla="*/ 23 w 165"/>
                <a:gd name="T37" fmla="*/ 184 h 186"/>
                <a:gd name="T38" fmla="*/ 28 w 165"/>
                <a:gd name="T39" fmla="*/ 181 h 186"/>
                <a:gd name="T40" fmla="*/ 32 w 165"/>
                <a:gd name="T41" fmla="*/ 177 h 186"/>
                <a:gd name="T42" fmla="*/ 34 w 165"/>
                <a:gd name="T43" fmla="*/ 169 h 186"/>
                <a:gd name="T44" fmla="*/ 34 w 165"/>
                <a:gd name="T45" fmla="*/ 160 h 186"/>
                <a:gd name="T46" fmla="*/ 34 w 165"/>
                <a:gd name="T47" fmla="*/ 160 h 186"/>
                <a:gd name="T48" fmla="*/ 34 w 165"/>
                <a:gd name="T49" fmla="*/ 149 h 186"/>
                <a:gd name="T50" fmla="*/ 36 w 165"/>
                <a:gd name="T51" fmla="*/ 137 h 186"/>
                <a:gd name="T52" fmla="*/ 39 w 165"/>
                <a:gd name="T53" fmla="*/ 128 h 186"/>
                <a:gd name="T54" fmla="*/ 43 w 165"/>
                <a:gd name="T55" fmla="*/ 117 h 186"/>
                <a:gd name="T56" fmla="*/ 49 w 165"/>
                <a:gd name="T57" fmla="*/ 109 h 186"/>
                <a:gd name="T58" fmla="*/ 56 w 165"/>
                <a:gd name="T59" fmla="*/ 100 h 186"/>
                <a:gd name="T60" fmla="*/ 64 w 165"/>
                <a:gd name="T61" fmla="*/ 92 h 186"/>
                <a:gd name="T62" fmla="*/ 73 w 165"/>
                <a:gd name="T63" fmla="*/ 87 h 186"/>
                <a:gd name="T64" fmla="*/ 158 w 165"/>
                <a:gd name="T65" fmla="*/ 30 h 186"/>
                <a:gd name="T66" fmla="*/ 158 w 165"/>
                <a:gd name="T67" fmla="*/ 30 h 186"/>
                <a:gd name="T68" fmla="*/ 162 w 165"/>
                <a:gd name="T69" fmla="*/ 27 h 186"/>
                <a:gd name="T70" fmla="*/ 165 w 165"/>
                <a:gd name="T71" fmla="*/ 21 h 186"/>
                <a:gd name="T72" fmla="*/ 165 w 165"/>
                <a:gd name="T73" fmla="*/ 13 h 186"/>
                <a:gd name="T74" fmla="*/ 163 w 165"/>
                <a:gd name="T75" fmla="*/ 8 h 186"/>
                <a:gd name="T76" fmla="*/ 163 w 165"/>
                <a:gd name="T77" fmla="*/ 8 h 186"/>
                <a:gd name="T78" fmla="*/ 158 w 165"/>
                <a:gd name="T79" fmla="*/ 2 h 186"/>
                <a:gd name="T80" fmla="*/ 152 w 165"/>
                <a:gd name="T81" fmla="*/ 0 h 186"/>
                <a:gd name="T82" fmla="*/ 145 w 165"/>
                <a:gd name="T83" fmla="*/ 0 h 186"/>
                <a:gd name="T84" fmla="*/ 139 w 165"/>
                <a:gd name="T85" fmla="*/ 2 h 186"/>
                <a:gd name="T86" fmla="*/ 139 w 165"/>
                <a:gd name="T87" fmla="*/ 2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5" h="186">
                  <a:moveTo>
                    <a:pt x="139" y="2"/>
                  </a:moveTo>
                  <a:lnTo>
                    <a:pt x="54" y="58"/>
                  </a:lnTo>
                  <a:lnTo>
                    <a:pt x="54" y="58"/>
                  </a:lnTo>
                  <a:lnTo>
                    <a:pt x="43" y="68"/>
                  </a:lnTo>
                  <a:lnTo>
                    <a:pt x="32" y="77"/>
                  </a:lnTo>
                  <a:lnTo>
                    <a:pt x="23" y="89"/>
                  </a:lnTo>
                  <a:lnTo>
                    <a:pt x="15" y="102"/>
                  </a:lnTo>
                  <a:lnTo>
                    <a:pt x="7" y="115"/>
                  </a:lnTo>
                  <a:lnTo>
                    <a:pt x="4" y="130"/>
                  </a:lnTo>
                  <a:lnTo>
                    <a:pt x="2" y="143"/>
                  </a:lnTo>
                  <a:lnTo>
                    <a:pt x="0" y="160"/>
                  </a:lnTo>
                  <a:lnTo>
                    <a:pt x="0" y="169"/>
                  </a:lnTo>
                  <a:lnTo>
                    <a:pt x="0" y="169"/>
                  </a:lnTo>
                  <a:lnTo>
                    <a:pt x="2" y="177"/>
                  </a:lnTo>
                  <a:lnTo>
                    <a:pt x="6" y="181"/>
                  </a:lnTo>
                  <a:lnTo>
                    <a:pt x="11" y="184"/>
                  </a:lnTo>
                  <a:lnTo>
                    <a:pt x="17" y="186"/>
                  </a:lnTo>
                  <a:lnTo>
                    <a:pt x="17" y="186"/>
                  </a:lnTo>
                  <a:lnTo>
                    <a:pt x="23" y="184"/>
                  </a:lnTo>
                  <a:lnTo>
                    <a:pt x="28" y="181"/>
                  </a:lnTo>
                  <a:lnTo>
                    <a:pt x="32" y="177"/>
                  </a:lnTo>
                  <a:lnTo>
                    <a:pt x="34" y="169"/>
                  </a:lnTo>
                  <a:lnTo>
                    <a:pt x="34" y="160"/>
                  </a:lnTo>
                  <a:lnTo>
                    <a:pt x="34" y="160"/>
                  </a:lnTo>
                  <a:lnTo>
                    <a:pt x="34" y="149"/>
                  </a:lnTo>
                  <a:lnTo>
                    <a:pt x="36" y="137"/>
                  </a:lnTo>
                  <a:lnTo>
                    <a:pt x="39" y="128"/>
                  </a:lnTo>
                  <a:lnTo>
                    <a:pt x="43" y="117"/>
                  </a:lnTo>
                  <a:lnTo>
                    <a:pt x="49" y="109"/>
                  </a:lnTo>
                  <a:lnTo>
                    <a:pt x="56" y="100"/>
                  </a:lnTo>
                  <a:lnTo>
                    <a:pt x="64" y="92"/>
                  </a:lnTo>
                  <a:lnTo>
                    <a:pt x="73" y="87"/>
                  </a:lnTo>
                  <a:lnTo>
                    <a:pt x="158" y="30"/>
                  </a:lnTo>
                  <a:lnTo>
                    <a:pt x="158" y="30"/>
                  </a:lnTo>
                  <a:lnTo>
                    <a:pt x="162" y="27"/>
                  </a:lnTo>
                  <a:lnTo>
                    <a:pt x="165" y="21"/>
                  </a:lnTo>
                  <a:lnTo>
                    <a:pt x="165" y="13"/>
                  </a:lnTo>
                  <a:lnTo>
                    <a:pt x="163" y="8"/>
                  </a:lnTo>
                  <a:lnTo>
                    <a:pt x="163" y="8"/>
                  </a:lnTo>
                  <a:lnTo>
                    <a:pt x="158" y="2"/>
                  </a:lnTo>
                  <a:lnTo>
                    <a:pt x="152" y="0"/>
                  </a:lnTo>
                  <a:lnTo>
                    <a:pt x="145" y="0"/>
                  </a:lnTo>
                  <a:lnTo>
                    <a:pt x="139" y="2"/>
                  </a:lnTo>
                  <a:lnTo>
                    <a:pt x="139" y="2"/>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39" name="Freeform 207">
              <a:extLst>
                <a:ext uri="{FF2B5EF4-FFF2-40B4-BE49-F238E27FC236}">
                  <a16:creationId xmlns:a16="http://schemas.microsoft.com/office/drawing/2014/main" id="{B1FA9337-F5EA-5E41-AACC-7B0211CAF6BB}"/>
                </a:ext>
              </a:extLst>
            </p:cNvPr>
            <p:cNvSpPr>
              <a:spLocks/>
            </p:cNvSpPr>
            <p:nvPr/>
          </p:nvSpPr>
          <p:spPr bwMode="auto">
            <a:xfrm>
              <a:off x="2974975" y="10455276"/>
              <a:ext cx="373063" cy="425450"/>
            </a:xfrm>
            <a:custGeom>
              <a:avLst/>
              <a:gdLst>
                <a:gd name="T0" fmla="*/ 17 w 235"/>
                <a:gd name="T1" fmla="*/ 268 h 268"/>
                <a:gd name="T2" fmla="*/ 17 w 235"/>
                <a:gd name="T3" fmla="*/ 268 h 268"/>
                <a:gd name="T4" fmla="*/ 25 w 235"/>
                <a:gd name="T5" fmla="*/ 266 h 268"/>
                <a:gd name="T6" fmla="*/ 29 w 235"/>
                <a:gd name="T7" fmla="*/ 263 h 268"/>
                <a:gd name="T8" fmla="*/ 32 w 235"/>
                <a:gd name="T9" fmla="*/ 259 h 268"/>
                <a:gd name="T10" fmla="*/ 34 w 235"/>
                <a:gd name="T11" fmla="*/ 251 h 268"/>
                <a:gd name="T12" fmla="*/ 34 w 235"/>
                <a:gd name="T13" fmla="*/ 242 h 268"/>
                <a:gd name="T14" fmla="*/ 34 w 235"/>
                <a:gd name="T15" fmla="*/ 242 h 268"/>
                <a:gd name="T16" fmla="*/ 36 w 235"/>
                <a:gd name="T17" fmla="*/ 221 h 268"/>
                <a:gd name="T18" fmla="*/ 40 w 235"/>
                <a:gd name="T19" fmla="*/ 202 h 268"/>
                <a:gd name="T20" fmla="*/ 46 w 235"/>
                <a:gd name="T21" fmla="*/ 184 h 268"/>
                <a:gd name="T22" fmla="*/ 53 w 235"/>
                <a:gd name="T23" fmla="*/ 167 h 268"/>
                <a:gd name="T24" fmla="*/ 62 w 235"/>
                <a:gd name="T25" fmla="*/ 150 h 268"/>
                <a:gd name="T26" fmla="*/ 76 w 235"/>
                <a:gd name="T27" fmla="*/ 135 h 268"/>
                <a:gd name="T28" fmla="*/ 89 w 235"/>
                <a:gd name="T29" fmla="*/ 122 h 268"/>
                <a:gd name="T30" fmla="*/ 106 w 235"/>
                <a:gd name="T31" fmla="*/ 110 h 268"/>
                <a:gd name="T32" fmla="*/ 228 w 235"/>
                <a:gd name="T33" fmla="*/ 30 h 268"/>
                <a:gd name="T34" fmla="*/ 228 w 235"/>
                <a:gd name="T35" fmla="*/ 30 h 268"/>
                <a:gd name="T36" fmla="*/ 232 w 235"/>
                <a:gd name="T37" fmla="*/ 26 h 268"/>
                <a:gd name="T38" fmla="*/ 235 w 235"/>
                <a:gd name="T39" fmla="*/ 20 h 268"/>
                <a:gd name="T40" fmla="*/ 235 w 235"/>
                <a:gd name="T41" fmla="*/ 13 h 268"/>
                <a:gd name="T42" fmla="*/ 233 w 235"/>
                <a:gd name="T43" fmla="*/ 7 h 268"/>
                <a:gd name="T44" fmla="*/ 233 w 235"/>
                <a:gd name="T45" fmla="*/ 7 h 268"/>
                <a:gd name="T46" fmla="*/ 228 w 235"/>
                <a:gd name="T47" fmla="*/ 1 h 268"/>
                <a:gd name="T48" fmla="*/ 222 w 235"/>
                <a:gd name="T49" fmla="*/ 0 h 268"/>
                <a:gd name="T50" fmla="*/ 215 w 235"/>
                <a:gd name="T51" fmla="*/ 0 h 268"/>
                <a:gd name="T52" fmla="*/ 209 w 235"/>
                <a:gd name="T53" fmla="*/ 1 h 268"/>
                <a:gd name="T54" fmla="*/ 87 w 235"/>
                <a:gd name="T55" fmla="*/ 82 h 268"/>
                <a:gd name="T56" fmla="*/ 87 w 235"/>
                <a:gd name="T57" fmla="*/ 82 h 268"/>
                <a:gd name="T58" fmla="*/ 68 w 235"/>
                <a:gd name="T59" fmla="*/ 95 h 268"/>
                <a:gd name="T60" fmla="*/ 51 w 235"/>
                <a:gd name="T61" fmla="*/ 112 h 268"/>
                <a:gd name="T62" fmla="*/ 36 w 235"/>
                <a:gd name="T63" fmla="*/ 131 h 268"/>
                <a:gd name="T64" fmla="*/ 23 w 235"/>
                <a:gd name="T65" fmla="*/ 150 h 268"/>
                <a:gd name="T66" fmla="*/ 14 w 235"/>
                <a:gd name="T67" fmla="*/ 172 h 268"/>
                <a:gd name="T68" fmla="*/ 6 w 235"/>
                <a:gd name="T69" fmla="*/ 193 h 268"/>
                <a:gd name="T70" fmla="*/ 2 w 235"/>
                <a:gd name="T71" fmla="*/ 217 h 268"/>
                <a:gd name="T72" fmla="*/ 0 w 235"/>
                <a:gd name="T73" fmla="*/ 242 h 268"/>
                <a:gd name="T74" fmla="*/ 0 w 235"/>
                <a:gd name="T75" fmla="*/ 251 h 268"/>
                <a:gd name="T76" fmla="*/ 0 w 235"/>
                <a:gd name="T77" fmla="*/ 251 h 268"/>
                <a:gd name="T78" fmla="*/ 2 w 235"/>
                <a:gd name="T79" fmla="*/ 259 h 268"/>
                <a:gd name="T80" fmla="*/ 6 w 235"/>
                <a:gd name="T81" fmla="*/ 263 h 268"/>
                <a:gd name="T82" fmla="*/ 12 w 235"/>
                <a:gd name="T83" fmla="*/ 266 h 268"/>
                <a:gd name="T84" fmla="*/ 17 w 235"/>
                <a:gd name="T85" fmla="*/ 268 h 268"/>
                <a:gd name="T86" fmla="*/ 17 w 235"/>
                <a:gd name="T87" fmla="*/ 268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5" h="268">
                  <a:moveTo>
                    <a:pt x="17" y="268"/>
                  </a:moveTo>
                  <a:lnTo>
                    <a:pt x="17" y="268"/>
                  </a:lnTo>
                  <a:lnTo>
                    <a:pt x="25" y="266"/>
                  </a:lnTo>
                  <a:lnTo>
                    <a:pt x="29" y="263"/>
                  </a:lnTo>
                  <a:lnTo>
                    <a:pt x="32" y="259"/>
                  </a:lnTo>
                  <a:lnTo>
                    <a:pt x="34" y="251"/>
                  </a:lnTo>
                  <a:lnTo>
                    <a:pt x="34" y="242"/>
                  </a:lnTo>
                  <a:lnTo>
                    <a:pt x="34" y="242"/>
                  </a:lnTo>
                  <a:lnTo>
                    <a:pt x="36" y="221"/>
                  </a:lnTo>
                  <a:lnTo>
                    <a:pt x="40" y="202"/>
                  </a:lnTo>
                  <a:lnTo>
                    <a:pt x="46" y="184"/>
                  </a:lnTo>
                  <a:lnTo>
                    <a:pt x="53" y="167"/>
                  </a:lnTo>
                  <a:lnTo>
                    <a:pt x="62" y="150"/>
                  </a:lnTo>
                  <a:lnTo>
                    <a:pt x="76" y="135"/>
                  </a:lnTo>
                  <a:lnTo>
                    <a:pt x="89" y="122"/>
                  </a:lnTo>
                  <a:lnTo>
                    <a:pt x="106" y="110"/>
                  </a:lnTo>
                  <a:lnTo>
                    <a:pt x="228" y="30"/>
                  </a:lnTo>
                  <a:lnTo>
                    <a:pt x="228" y="30"/>
                  </a:lnTo>
                  <a:lnTo>
                    <a:pt x="232" y="26"/>
                  </a:lnTo>
                  <a:lnTo>
                    <a:pt x="235" y="20"/>
                  </a:lnTo>
                  <a:lnTo>
                    <a:pt x="235" y="13"/>
                  </a:lnTo>
                  <a:lnTo>
                    <a:pt x="233" y="7"/>
                  </a:lnTo>
                  <a:lnTo>
                    <a:pt x="233" y="7"/>
                  </a:lnTo>
                  <a:lnTo>
                    <a:pt x="228" y="1"/>
                  </a:lnTo>
                  <a:lnTo>
                    <a:pt x="222" y="0"/>
                  </a:lnTo>
                  <a:lnTo>
                    <a:pt x="215" y="0"/>
                  </a:lnTo>
                  <a:lnTo>
                    <a:pt x="209" y="1"/>
                  </a:lnTo>
                  <a:lnTo>
                    <a:pt x="87" y="82"/>
                  </a:lnTo>
                  <a:lnTo>
                    <a:pt x="87" y="82"/>
                  </a:lnTo>
                  <a:lnTo>
                    <a:pt x="68" y="95"/>
                  </a:lnTo>
                  <a:lnTo>
                    <a:pt x="51" y="112"/>
                  </a:lnTo>
                  <a:lnTo>
                    <a:pt x="36" y="131"/>
                  </a:lnTo>
                  <a:lnTo>
                    <a:pt x="23" y="150"/>
                  </a:lnTo>
                  <a:lnTo>
                    <a:pt x="14" y="172"/>
                  </a:lnTo>
                  <a:lnTo>
                    <a:pt x="6" y="193"/>
                  </a:lnTo>
                  <a:lnTo>
                    <a:pt x="2" y="217"/>
                  </a:lnTo>
                  <a:lnTo>
                    <a:pt x="0" y="242"/>
                  </a:lnTo>
                  <a:lnTo>
                    <a:pt x="0" y="251"/>
                  </a:lnTo>
                  <a:lnTo>
                    <a:pt x="0" y="251"/>
                  </a:lnTo>
                  <a:lnTo>
                    <a:pt x="2" y="259"/>
                  </a:lnTo>
                  <a:lnTo>
                    <a:pt x="6" y="263"/>
                  </a:lnTo>
                  <a:lnTo>
                    <a:pt x="12" y="266"/>
                  </a:lnTo>
                  <a:lnTo>
                    <a:pt x="17" y="268"/>
                  </a:lnTo>
                  <a:lnTo>
                    <a:pt x="17" y="268"/>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40" name="Freeform 208">
              <a:extLst>
                <a:ext uri="{FF2B5EF4-FFF2-40B4-BE49-F238E27FC236}">
                  <a16:creationId xmlns:a16="http://schemas.microsoft.com/office/drawing/2014/main" id="{42802F58-C504-3042-B48E-31320857F743}"/>
                </a:ext>
              </a:extLst>
            </p:cNvPr>
            <p:cNvSpPr>
              <a:spLocks/>
            </p:cNvSpPr>
            <p:nvPr/>
          </p:nvSpPr>
          <p:spPr bwMode="auto">
            <a:xfrm>
              <a:off x="3279775" y="10147301"/>
              <a:ext cx="322263" cy="733425"/>
            </a:xfrm>
            <a:custGeom>
              <a:avLst/>
              <a:gdLst>
                <a:gd name="T0" fmla="*/ 51 w 203"/>
                <a:gd name="T1" fmla="*/ 143 h 462"/>
                <a:gd name="T2" fmla="*/ 51 w 203"/>
                <a:gd name="T3" fmla="*/ 445 h 462"/>
                <a:gd name="T4" fmla="*/ 56 w 203"/>
                <a:gd name="T5" fmla="*/ 457 h 462"/>
                <a:gd name="T6" fmla="*/ 68 w 203"/>
                <a:gd name="T7" fmla="*/ 462 h 462"/>
                <a:gd name="T8" fmla="*/ 75 w 203"/>
                <a:gd name="T9" fmla="*/ 460 h 462"/>
                <a:gd name="T10" fmla="*/ 83 w 203"/>
                <a:gd name="T11" fmla="*/ 453 h 462"/>
                <a:gd name="T12" fmla="*/ 85 w 203"/>
                <a:gd name="T13" fmla="*/ 126 h 462"/>
                <a:gd name="T14" fmla="*/ 83 w 203"/>
                <a:gd name="T15" fmla="*/ 120 h 462"/>
                <a:gd name="T16" fmla="*/ 75 w 203"/>
                <a:gd name="T17" fmla="*/ 111 h 462"/>
                <a:gd name="T18" fmla="*/ 49 w 203"/>
                <a:gd name="T19" fmla="*/ 109 h 462"/>
                <a:gd name="T20" fmla="*/ 152 w 203"/>
                <a:gd name="T21" fmla="*/ 109 h 462"/>
                <a:gd name="T22" fmla="*/ 137 w 203"/>
                <a:gd name="T23" fmla="*/ 109 h 462"/>
                <a:gd name="T24" fmla="*/ 126 w 203"/>
                <a:gd name="T25" fmla="*/ 115 h 462"/>
                <a:gd name="T26" fmla="*/ 120 w 203"/>
                <a:gd name="T27" fmla="*/ 126 h 462"/>
                <a:gd name="T28" fmla="*/ 120 w 203"/>
                <a:gd name="T29" fmla="*/ 445 h 462"/>
                <a:gd name="T30" fmla="*/ 126 w 203"/>
                <a:gd name="T31" fmla="*/ 457 h 462"/>
                <a:gd name="T32" fmla="*/ 137 w 203"/>
                <a:gd name="T33" fmla="*/ 462 h 462"/>
                <a:gd name="T34" fmla="*/ 145 w 203"/>
                <a:gd name="T35" fmla="*/ 460 h 462"/>
                <a:gd name="T36" fmla="*/ 152 w 203"/>
                <a:gd name="T37" fmla="*/ 453 h 462"/>
                <a:gd name="T38" fmla="*/ 154 w 203"/>
                <a:gd name="T39" fmla="*/ 143 h 462"/>
                <a:gd name="T40" fmla="*/ 186 w 203"/>
                <a:gd name="T41" fmla="*/ 143 h 462"/>
                <a:gd name="T42" fmla="*/ 195 w 203"/>
                <a:gd name="T43" fmla="*/ 141 h 462"/>
                <a:gd name="T44" fmla="*/ 201 w 203"/>
                <a:gd name="T45" fmla="*/ 134 h 462"/>
                <a:gd name="T46" fmla="*/ 203 w 203"/>
                <a:gd name="T47" fmla="*/ 130 h 462"/>
                <a:gd name="T48" fmla="*/ 201 w 203"/>
                <a:gd name="T49" fmla="*/ 120 h 462"/>
                <a:gd name="T50" fmla="*/ 115 w 203"/>
                <a:gd name="T51" fmla="*/ 6 h 462"/>
                <a:gd name="T52" fmla="*/ 109 w 203"/>
                <a:gd name="T53" fmla="*/ 2 h 462"/>
                <a:gd name="T54" fmla="*/ 101 w 203"/>
                <a:gd name="T55" fmla="*/ 0 h 462"/>
                <a:gd name="T56" fmla="*/ 101 w 203"/>
                <a:gd name="T57" fmla="*/ 0 h 462"/>
                <a:gd name="T58" fmla="*/ 88 w 203"/>
                <a:gd name="T59" fmla="*/ 6 h 462"/>
                <a:gd name="T60" fmla="*/ 2 w 203"/>
                <a:gd name="T61" fmla="*/ 117 h 462"/>
                <a:gd name="T62" fmla="*/ 0 w 203"/>
                <a:gd name="T63" fmla="*/ 126 h 462"/>
                <a:gd name="T64" fmla="*/ 2 w 203"/>
                <a:gd name="T65" fmla="*/ 134 h 462"/>
                <a:gd name="T66" fmla="*/ 4 w 203"/>
                <a:gd name="T67" fmla="*/ 137 h 462"/>
                <a:gd name="T68" fmla="*/ 11 w 203"/>
                <a:gd name="T69" fmla="*/ 143 h 462"/>
                <a:gd name="T70" fmla="*/ 15 w 203"/>
                <a:gd name="T71" fmla="*/ 143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3" h="462">
                  <a:moveTo>
                    <a:pt x="15" y="143"/>
                  </a:moveTo>
                  <a:lnTo>
                    <a:pt x="51" y="143"/>
                  </a:lnTo>
                  <a:lnTo>
                    <a:pt x="51" y="445"/>
                  </a:lnTo>
                  <a:lnTo>
                    <a:pt x="51" y="445"/>
                  </a:lnTo>
                  <a:lnTo>
                    <a:pt x="53" y="453"/>
                  </a:lnTo>
                  <a:lnTo>
                    <a:pt x="56" y="457"/>
                  </a:lnTo>
                  <a:lnTo>
                    <a:pt x="62" y="460"/>
                  </a:lnTo>
                  <a:lnTo>
                    <a:pt x="68" y="462"/>
                  </a:lnTo>
                  <a:lnTo>
                    <a:pt x="68" y="462"/>
                  </a:lnTo>
                  <a:lnTo>
                    <a:pt x="75" y="460"/>
                  </a:lnTo>
                  <a:lnTo>
                    <a:pt x="79" y="457"/>
                  </a:lnTo>
                  <a:lnTo>
                    <a:pt x="83" y="453"/>
                  </a:lnTo>
                  <a:lnTo>
                    <a:pt x="85" y="445"/>
                  </a:lnTo>
                  <a:lnTo>
                    <a:pt x="85" y="126"/>
                  </a:lnTo>
                  <a:lnTo>
                    <a:pt x="85" y="126"/>
                  </a:lnTo>
                  <a:lnTo>
                    <a:pt x="83" y="120"/>
                  </a:lnTo>
                  <a:lnTo>
                    <a:pt x="79" y="115"/>
                  </a:lnTo>
                  <a:lnTo>
                    <a:pt x="75" y="111"/>
                  </a:lnTo>
                  <a:lnTo>
                    <a:pt x="68" y="109"/>
                  </a:lnTo>
                  <a:lnTo>
                    <a:pt x="49" y="109"/>
                  </a:lnTo>
                  <a:lnTo>
                    <a:pt x="101" y="43"/>
                  </a:lnTo>
                  <a:lnTo>
                    <a:pt x="152" y="109"/>
                  </a:lnTo>
                  <a:lnTo>
                    <a:pt x="137" y="109"/>
                  </a:lnTo>
                  <a:lnTo>
                    <a:pt x="137" y="109"/>
                  </a:lnTo>
                  <a:lnTo>
                    <a:pt x="132" y="111"/>
                  </a:lnTo>
                  <a:lnTo>
                    <a:pt x="126" y="115"/>
                  </a:lnTo>
                  <a:lnTo>
                    <a:pt x="122" y="120"/>
                  </a:lnTo>
                  <a:lnTo>
                    <a:pt x="120" y="126"/>
                  </a:lnTo>
                  <a:lnTo>
                    <a:pt x="120" y="445"/>
                  </a:lnTo>
                  <a:lnTo>
                    <a:pt x="120" y="445"/>
                  </a:lnTo>
                  <a:lnTo>
                    <a:pt x="122" y="453"/>
                  </a:lnTo>
                  <a:lnTo>
                    <a:pt x="126" y="457"/>
                  </a:lnTo>
                  <a:lnTo>
                    <a:pt x="132" y="460"/>
                  </a:lnTo>
                  <a:lnTo>
                    <a:pt x="137" y="462"/>
                  </a:lnTo>
                  <a:lnTo>
                    <a:pt x="137" y="462"/>
                  </a:lnTo>
                  <a:lnTo>
                    <a:pt x="145" y="460"/>
                  </a:lnTo>
                  <a:lnTo>
                    <a:pt x="148" y="457"/>
                  </a:lnTo>
                  <a:lnTo>
                    <a:pt x="152" y="453"/>
                  </a:lnTo>
                  <a:lnTo>
                    <a:pt x="154" y="445"/>
                  </a:lnTo>
                  <a:lnTo>
                    <a:pt x="154" y="143"/>
                  </a:lnTo>
                  <a:lnTo>
                    <a:pt x="186" y="143"/>
                  </a:lnTo>
                  <a:lnTo>
                    <a:pt x="186" y="143"/>
                  </a:lnTo>
                  <a:lnTo>
                    <a:pt x="190" y="143"/>
                  </a:lnTo>
                  <a:lnTo>
                    <a:pt x="195" y="141"/>
                  </a:lnTo>
                  <a:lnTo>
                    <a:pt x="197" y="137"/>
                  </a:lnTo>
                  <a:lnTo>
                    <a:pt x="201" y="134"/>
                  </a:lnTo>
                  <a:lnTo>
                    <a:pt x="201" y="134"/>
                  </a:lnTo>
                  <a:lnTo>
                    <a:pt x="203" y="130"/>
                  </a:lnTo>
                  <a:lnTo>
                    <a:pt x="203" y="126"/>
                  </a:lnTo>
                  <a:lnTo>
                    <a:pt x="201" y="120"/>
                  </a:lnTo>
                  <a:lnTo>
                    <a:pt x="199" y="117"/>
                  </a:lnTo>
                  <a:lnTo>
                    <a:pt x="115" y="6"/>
                  </a:lnTo>
                  <a:lnTo>
                    <a:pt x="115" y="6"/>
                  </a:lnTo>
                  <a:lnTo>
                    <a:pt x="109" y="2"/>
                  </a:lnTo>
                  <a:lnTo>
                    <a:pt x="101" y="0"/>
                  </a:lnTo>
                  <a:lnTo>
                    <a:pt x="101" y="0"/>
                  </a:lnTo>
                  <a:lnTo>
                    <a:pt x="101" y="0"/>
                  </a:lnTo>
                  <a:lnTo>
                    <a:pt x="101" y="0"/>
                  </a:lnTo>
                  <a:lnTo>
                    <a:pt x="94" y="2"/>
                  </a:lnTo>
                  <a:lnTo>
                    <a:pt x="88" y="6"/>
                  </a:lnTo>
                  <a:lnTo>
                    <a:pt x="2" y="117"/>
                  </a:lnTo>
                  <a:lnTo>
                    <a:pt x="2" y="117"/>
                  </a:lnTo>
                  <a:lnTo>
                    <a:pt x="0" y="120"/>
                  </a:lnTo>
                  <a:lnTo>
                    <a:pt x="0" y="126"/>
                  </a:lnTo>
                  <a:lnTo>
                    <a:pt x="0" y="130"/>
                  </a:lnTo>
                  <a:lnTo>
                    <a:pt x="2" y="134"/>
                  </a:lnTo>
                  <a:lnTo>
                    <a:pt x="2" y="134"/>
                  </a:lnTo>
                  <a:lnTo>
                    <a:pt x="4" y="137"/>
                  </a:lnTo>
                  <a:lnTo>
                    <a:pt x="8" y="141"/>
                  </a:lnTo>
                  <a:lnTo>
                    <a:pt x="11" y="143"/>
                  </a:lnTo>
                  <a:lnTo>
                    <a:pt x="15" y="143"/>
                  </a:lnTo>
                  <a:lnTo>
                    <a:pt x="15" y="143"/>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grpSp>
      <p:grpSp>
        <p:nvGrpSpPr>
          <p:cNvPr id="141" name="Group 140">
            <a:extLst>
              <a:ext uri="{FF2B5EF4-FFF2-40B4-BE49-F238E27FC236}">
                <a16:creationId xmlns:a16="http://schemas.microsoft.com/office/drawing/2014/main" id="{91190B57-FA6C-0C40-BB05-C7E5EABE6A33}"/>
              </a:ext>
            </a:extLst>
          </p:cNvPr>
          <p:cNvGrpSpPr/>
          <p:nvPr/>
        </p:nvGrpSpPr>
        <p:grpSpPr>
          <a:xfrm>
            <a:off x="2813543" y="4443403"/>
            <a:ext cx="4096529" cy="1506896"/>
            <a:chOff x="3303787" y="2468555"/>
            <a:chExt cx="2726102" cy="1506896"/>
          </a:xfrm>
        </p:grpSpPr>
        <p:grpSp>
          <p:nvGrpSpPr>
            <p:cNvPr id="142" name="Group 141">
              <a:extLst>
                <a:ext uri="{FF2B5EF4-FFF2-40B4-BE49-F238E27FC236}">
                  <a16:creationId xmlns:a16="http://schemas.microsoft.com/office/drawing/2014/main" id="{F75CCD3A-5656-2541-8B30-321B52D76DC2}"/>
                </a:ext>
              </a:extLst>
            </p:cNvPr>
            <p:cNvGrpSpPr/>
            <p:nvPr/>
          </p:nvGrpSpPr>
          <p:grpSpPr>
            <a:xfrm>
              <a:off x="3305321" y="2468555"/>
              <a:ext cx="2724568" cy="571500"/>
              <a:chOff x="360363" y="1709738"/>
              <a:chExt cx="5640387" cy="571500"/>
            </a:xfrm>
          </p:grpSpPr>
          <p:sp>
            <p:nvSpPr>
              <p:cNvPr id="144" name="Rectangle 143">
                <a:extLst>
                  <a:ext uri="{FF2B5EF4-FFF2-40B4-BE49-F238E27FC236}">
                    <a16:creationId xmlns:a16="http://schemas.microsoft.com/office/drawing/2014/main" id="{AA16F592-DC0F-4D46-9F58-D3849ECE001B}"/>
                  </a:ext>
                </a:extLst>
              </p:cNvPr>
              <p:cNvSpPr/>
              <p:nvPr/>
            </p:nvSpPr>
            <p:spPr>
              <a:xfrm>
                <a:off x="1299049" y="1709738"/>
                <a:ext cx="4701701" cy="571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91440" bIns="0" numCol="1" spcCol="0" rtlCol="0" fromWordArt="0" anchor="ctr" anchorCtr="0" forceAA="0" compatLnSpc="1">
                <a:prstTxWarp prst="textNoShape">
                  <a:avLst/>
                </a:prstTxWarp>
                <a:noAutofit/>
              </a:bodyPr>
              <a:lstStyle/>
              <a:p>
                <a:pPr fontAlgn="t"/>
                <a:r>
                  <a:rPr lang="en-US" sz="1600" b="1" cap="all" dirty="0">
                    <a:solidFill>
                      <a:schemeClr val="accent1"/>
                    </a:solidFill>
                    <a:latin typeface="Franklin Gothic Demi" panose="020B0603020102020204" pitchFamily="34" charset="0"/>
                  </a:rPr>
                  <a:t>Compass Value Added</a:t>
                </a:r>
              </a:p>
            </p:txBody>
          </p:sp>
          <p:cxnSp>
            <p:nvCxnSpPr>
              <p:cNvPr id="145" name="Straight Connector 144">
                <a:extLst>
                  <a:ext uri="{FF2B5EF4-FFF2-40B4-BE49-F238E27FC236}">
                    <a16:creationId xmlns:a16="http://schemas.microsoft.com/office/drawing/2014/main" id="{2E5EBDF7-9CDB-EC42-88AB-F7CBAAC264C8}"/>
                  </a:ext>
                </a:extLst>
              </p:cNvPr>
              <p:cNvCxnSpPr>
                <a:cxnSpLocks/>
              </p:cNvCxnSpPr>
              <p:nvPr/>
            </p:nvCxnSpPr>
            <p:spPr>
              <a:xfrm>
                <a:off x="360363" y="2281238"/>
                <a:ext cx="5640387" cy="0"/>
              </a:xfrm>
              <a:prstGeom prst="line">
                <a:avLst/>
              </a:prstGeom>
              <a:ln w="9525">
                <a:solidFill>
                  <a:schemeClr val="accent1"/>
                </a:solidFill>
                <a:tailEnd type="none"/>
              </a:ln>
            </p:spPr>
            <p:style>
              <a:lnRef idx="1">
                <a:schemeClr val="accent1"/>
              </a:lnRef>
              <a:fillRef idx="0">
                <a:schemeClr val="accent1"/>
              </a:fillRef>
              <a:effectRef idx="0">
                <a:schemeClr val="accent1"/>
              </a:effectRef>
              <a:fontRef idx="minor">
                <a:schemeClr val="tx1"/>
              </a:fontRef>
            </p:style>
          </p:cxnSp>
        </p:grpSp>
        <p:sp>
          <p:nvSpPr>
            <p:cNvPr id="143" name="Rectangle 142">
              <a:extLst>
                <a:ext uri="{FF2B5EF4-FFF2-40B4-BE49-F238E27FC236}">
                  <a16:creationId xmlns:a16="http://schemas.microsoft.com/office/drawing/2014/main" id="{91B118C1-9ED1-CD41-A458-AF327B6E0022}"/>
                </a:ext>
              </a:extLst>
            </p:cNvPr>
            <p:cNvSpPr/>
            <p:nvPr/>
          </p:nvSpPr>
          <p:spPr>
            <a:xfrm>
              <a:off x="3303787" y="3109952"/>
              <a:ext cx="2726101" cy="865499"/>
            </a:xfrm>
            <a:prstGeom prst="rect">
              <a:avLst/>
            </a:prstGeom>
          </p:spPr>
          <p:txBody>
            <a:bodyPr lIns="0">
              <a:noAutofit/>
            </a:bodyPr>
            <a:lstStyle/>
            <a:p>
              <a:pPr>
                <a:spcAft>
                  <a:spcPts val="600"/>
                </a:spcAft>
              </a:pPr>
              <a:r>
                <a:rPr lang="en-US" sz="1200" dirty="0"/>
                <a:t>Working with Management to penetrate new product categories and geographics, and drive new product development initiatives</a:t>
              </a:r>
            </a:p>
          </p:txBody>
        </p:sp>
      </p:grpSp>
      <p:grpSp>
        <p:nvGrpSpPr>
          <p:cNvPr id="146" name="Group 145">
            <a:extLst>
              <a:ext uri="{FF2B5EF4-FFF2-40B4-BE49-F238E27FC236}">
                <a16:creationId xmlns:a16="http://schemas.microsoft.com/office/drawing/2014/main" id="{01DB017C-B8B3-4949-92B7-006BA48F1511}"/>
              </a:ext>
            </a:extLst>
          </p:cNvPr>
          <p:cNvGrpSpPr/>
          <p:nvPr/>
        </p:nvGrpSpPr>
        <p:grpSpPr>
          <a:xfrm>
            <a:off x="2829227" y="2531859"/>
            <a:ext cx="486286" cy="417997"/>
            <a:chOff x="8126290" y="4738688"/>
            <a:chExt cx="1401763" cy="1204913"/>
          </a:xfrm>
        </p:grpSpPr>
        <p:sp>
          <p:nvSpPr>
            <p:cNvPr id="147" name="Freeform 27">
              <a:extLst>
                <a:ext uri="{FF2B5EF4-FFF2-40B4-BE49-F238E27FC236}">
                  <a16:creationId xmlns:a16="http://schemas.microsoft.com/office/drawing/2014/main" id="{CBF35B9A-D73D-3D48-98EF-9588CA3B2956}"/>
                </a:ext>
              </a:extLst>
            </p:cNvPr>
            <p:cNvSpPr>
              <a:spLocks/>
            </p:cNvSpPr>
            <p:nvPr/>
          </p:nvSpPr>
          <p:spPr bwMode="auto">
            <a:xfrm>
              <a:off x="8126290" y="4770438"/>
              <a:ext cx="1401763" cy="1173163"/>
            </a:xfrm>
            <a:custGeom>
              <a:avLst/>
              <a:gdLst>
                <a:gd name="T0" fmla="*/ 883 w 883"/>
                <a:gd name="T1" fmla="*/ 689 h 739"/>
                <a:gd name="T2" fmla="*/ 50 w 883"/>
                <a:gd name="T3" fmla="*/ 689 h 739"/>
                <a:gd name="T4" fmla="*/ 50 w 883"/>
                <a:gd name="T5" fmla="*/ 0 h 739"/>
                <a:gd name="T6" fmla="*/ 0 w 883"/>
                <a:gd name="T7" fmla="*/ 0 h 739"/>
                <a:gd name="T8" fmla="*/ 0 w 883"/>
                <a:gd name="T9" fmla="*/ 739 h 739"/>
                <a:gd name="T10" fmla="*/ 883 w 883"/>
                <a:gd name="T11" fmla="*/ 739 h 739"/>
                <a:gd name="T12" fmla="*/ 883 w 883"/>
                <a:gd name="T13" fmla="*/ 689 h 739"/>
              </a:gdLst>
              <a:ahLst/>
              <a:cxnLst>
                <a:cxn ang="0">
                  <a:pos x="T0" y="T1"/>
                </a:cxn>
                <a:cxn ang="0">
                  <a:pos x="T2" y="T3"/>
                </a:cxn>
                <a:cxn ang="0">
                  <a:pos x="T4" y="T5"/>
                </a:cxn>
                <a:cxn ang="0">
                  <a:pos x="T6" y="T7"/>
                </a:cxn>
                <a:cxn ang="0">
                  <a:pos x="T8" y="T9"/>
                </a:cxn>
                <a:cxn ang="0">
                  <a:pos x="T10" y="T11"/>
                </a:cxn>
                <a:cxn ang="0">
                  <a:pos x="T12" y="T13"/>
                </a:cxn>
              </a:cxnLst>
              <a:rect l="0" t="0" r="r" b="b"/>
              <a:pathLst>
                <a:path w="883" h="739">
                  <a:moveTo>
                    <a:pt x="883" y="689"/>
                  </a:moveTo>
                  <a:lnTo>
                    <a:pt x="50" y="689"/>
                  </a:lnTo>
                  <a:lnTo>
                    <a:pt x="50" y="0"/>
                  </a:lnTo>
                  <a:lnTo>
                    <a:pt x="0" y="0"/>
                  </a:lnTo>
                  <a:lnTo>
                    <a:pt x="0" y="739"/>
                  </a:lnTo>
                  <a:lnTo>
                    <a:pt x="883" y="739"/>
                  </a:lnTo>
                  <a:lnTo>
                    <a:pt x="883" y="689"/>
                  </a:lnTo>
                  <a:close/>
                </a:path>
              </a:pathLst>
            </a:custGeom>
            <a:solidFill>
              <a:schemeClr val="accent2"/>
            </a:solid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48" name="Freeform 28">
              <a:extLst>
                <a:ext uri="{FF2B5EF4-FFF2-40B4-BE49-F238E27FC236}">
                  <a16:creationId xmlns:a16="http://schemas.microsoft.com/office/drawing/2014/main" id="{BE41B067-1506-5642-932F-E6409E1E3ABE}"/>
                </a:ext>
              </a:extLst>
            </p:cNvPr>
            <p:cNvSpPr>
              <a:spLocks/>
            </p:cNvSpPr>
            <p:nvPr/>
          </p:nvSpPr>
          <p:spPr bwMode="auto">
            <a:xfrm>
              <a:off x="8323140" y="5380038"/>
              <a:ext cx="277813" cy="385763"/>
            </a:xfrm>
            <a:custGeom>
              <a:avLst/>
              <a:gdLst>
                <a:gd name="T0" fmla="*/ 80 w 282"/>
                <a:gd name="T1" fmla="*/ 112 h 389"/>
                <a:gd name="T2" fmla="*/ 112 w 282"/>
                <a:gd name="T3" fmla="*/ 80 h 389"/>
                <a:gd name="T4" fmla="*/ 171 w 282"/>
                <a:gd name="T5" fmla="*/ 80 h 389"/>
                <a:gd name="T6" fmla="*/ 202 w 282"/>
                <a:gd name="T7" fmla="*/ 112 h 389"/>
                <a:gd name="T8" fmla="*/ 202 w 282"/>
                <a:gd name="T9" fmla="*/ 389 h 389"/>
                <a:gd name="T10" fmla="*/ 282 w 282"/>
                <a:gd name="T11" fmla="*/ 389 h 389"/>
                <a:gd name="T12" fmla="*/ 282 w 282"/>
                <a:gd name="T13" fmla="*/ 112 h 389"/>
                <a:gd name="T14" fmla="*/ 171 w 282"/>
                <a:gd name="T15" fmla="*/ 0 h 389"/>
                <a:gd name="T16" fmla="*/ 112 w 282"/>
                <a:gd name="T17" fmla="*/ 0 h 389"/>
                <a:gd name="T18" fmla="*/ 0 w 282"/>
                <a:gd name="T19" fmla="*/ 112 h 389"/>
                <a:gd name="T20" fmla="*/ 0 w 282"/>
                <a:gd name="T21" fmla="*/ 389 h 389"/>
                <a:gd name="T22" fmla="*/ 80 w 282"/>
                <a:gd name="T23" fmla="*/ 389 h 389"/>
                <a:gd name="T24" fmla="*/ 80 w 282"/>
                <a:gd name="T25" fmla="*/ 112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389">
                  <a:moveTo>
                    <a:pt x="80" y="112"/>
                  </a:moveTo>
                  <a:cubicBezTo>
                    <a:pt x="80" y="94"/>
                    <a:pt x="94" y="80"/>
                    <a:pt x="112" y="80"/>
                  </a:cubicBezTo>
                  <a:cubicBezTo>
                    <a:pt x="171" y="80"/>
                    <a:pt x="171" y="80"/>
                    <a:pt x="171" y="80"/>
                  </a:cubicBezTo>
                  <a:cubicBezTo>
                    <a:pt x="188" y="80"/>
                    <a:pt x="202" y="94"/>
                    <a:pt x="202" y="112"/>
                  </a:cubicBezTo>
                  <a:cubicBezTo>
                    <a:pt x="202" y="389"/>
                    <a:pt x="202" y="389"/>
                    <a:pt x="202" y="389"/>
                  </a:cubicBezTo>
                  <a:cubicBezTo>
                    <a:pt x="282" y="389"/>
                    <a:pt x="282" y="389"/>
                    <a:pt x="282" y="389"/>
                  </a:cubicBezTo>
                  <a:cubicBezTo>
                    <a:pt x="282" y="112"/>
                    <a:pt x="282" y="112"/>
                    <a:pt x="282" y="112"/>
                  </a:cubicBezTo>
                  <a:cubicBezTo>
                    <a:pt x="282" y="50"/>
                    <a:pt x="232" y="0"/>
                    <a:pt x="171" y="0"/>
                  </a:cubicBezTo>
                  <a:cubicBezTo>
                    <a:pt x="112" y="0"/>
                    <a:pt x="112" y="0"/>
                    <a:pt x="112" y="0"/>
                  </a:cubicBezTo>
                  <a:cubicBezTo>
                    <a:pt x="50" y="0"/>
                    <a:pt x="0" y="50"/>
                    <a:pt x="0" y="112"/>
                  </a:cubicBezTo>
                  <a:cubicBezTo>
                    <a:pt x="0" y="389"/>
                    <a:pt x="0" y="389"/>
                    <a:pt x="0" y="389"/>
                  </a:cubicBezTo>
                  <a:cubicBezTo>
                    <a:pt x="80" y="389"/>
                    <a:pt x="80" y="389"/>
                    <a:pt x="80" y="389"/>
                  </a:cubicBezTo>
                  <a:lnTo>
                    <a:pt x="80" y="112"/>
                  </a:lnTo>
                  <a:close/>
                </a:path>
              </a:pathLst>
            </a:custGeom>
            <a:solidFill>
              <a:schemeClr val="accent2"/>
            </a:solid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49" name="Freeform 29">
              <a:extLst>
                <a:ext uri="{FF2B5EF4-FFF2-40B4-BE49-F238E27FC236}">
                  <a16:creationId xmlns:a16="http://schemas.microsoft.com/office/drawing/2014/main" id="{750FCDDF-9DC2-2443-8829-1A5F30413770}"/>
                </a:ext>
              </a:extLst>
            </p:cNvPr>
            <p:cNvSpPr>
              <a:spLocks/>
            </p:cNvSpPr>
            <p:nvPr/>
          </p:nvSpPr>
          <p:spPr bwMode="auto">
            <a:xfrm>
              <a:off x="8702553" y="5141913"/>
              <a:ext cx="280988" cy="623888"/>
            </a:xfrm>
            <a:custGeom>
              <a:avLst/>
              <a:gdLst>
                <a:gd name="T0" fmla="*/ 80 w 283"/>
                <a:gd name="T1" fmla="*/ 111 h 629"/>
                <a:gd name="T2" fmla="*/ 112 w 283"/>
                <a:gd name="T3" fmla="*/ 80 h 629"/>
                <a:gd name="T4" fmla="*/ 171 w 283"/>
                <a:gd name="T5" fmla="*/ 80 h 629"/>
                <a:gd name="T6" fmla="*/ 203 w 283"/>
                <a:gd name="T7" fmla="*/ 111 h 629"/>
                <a:gd name="T8" fmla="*/ 203 w 283"/>
                <a:gd name="T9" fmla="*/ 629 h 629"/>
                <a:gd name="T10" fmla="*/ 283 w 283"/>
                <a:gd name="T11" fmla="*/ 629 h 629"/>
                <a:gd name="T12" fmla="*/ 283 w 283"/>
                <a:gd name="T13" fmla="*/ 111 h 629"/>
                <a:gd name="T14" fmla="*/ 171 w 283"/>
                <a:gd name="T15" fmla="*/ 0 h 629"/>
                <a:gd name="T16" fmla="*/ 112 w 283"/>
                <a:gd name="T17" fmla="*/ 0 h 629"/>
                <a:gd name="T18" fmla="*/ 0 w 283"/>
                <a:gd name="T19" fmla="*/ 111 h 629"/>
                <a:gd name="T20" fmla="*/ 0 w 283"/>
                <a:gd name="T21" fmla="*/ 629 h 629"/>
                <a:gd name="T22" fmla="*/ 80 w 283"/>
                <a:gd name="T23" fmla="*/ 629 h 629"/>
                <a:gd name="T24" fmla="*/ 80 w 283"/>
                <a:gd name="T25" fmla="*/ 111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3" h="629">
                  <a:moveTo>
                    <a:pt x="80" y="111"/>
                  </a:moveTo>
                  <a:cubicBezTo>
                    <a:pt x="80" y="94"/>
                    <a:pt x="94" y="80"/>
                    <a:pt x="112" y="80"/>
                  </a:cubicBezTo>
                  <a:cubicBezTo>
                    <a:pt x="171" y="80"/>
                    <a:pt x="171" y="80"/>
                    <a:pt x="171" y="80"/>
                  </a:cubicBezTo>
                  <a:cubicBezTo>
                    <a:pt x="189" y="80"/>
                    <a:pt x="203" y="94"/>
                    <a:pt x="203" y="111"/>
                  </a:cubicBezTo>
                  <a:cubicBezTo>
                    <a:pt x="203" y="629"/>
                    <a:pt x="203" y="629"/>
                    <a:pt x="203" y="629"/>
                  </a:cubicBezTo>
                  <a:cubicBezTo>
                    <a:pt x="283" y="629"/>
                    <a:pt x="283" y="629"/>
                    <a:pt x="283" y="629"/>
                  </a:cubicBezTo>
                  <a:cubicBezTo>
                    <a:pt x="283" y="111"/>
                    <a:pt x="283" y="111"/>
                    <a:pt x="283" y="111"/>
                  </a:cubicBezTo>
                  <a:cubicBezTo>
                    <a:pt x="283" y="50"/>
                    <a:pt x="233" y="0"/>
                    <a:pt x="171" y="0"/>
                  </a:cubicBezTo>
                  <a:cubicBezTo>
                    <a:pt x="112" y="0"/>
                    <a:pt x="112" y="0"/>
                    <a:pt x="112" y="0"/>
                  </a:cubicBezTo>
                  <a:cubicBezTo>
                    <a:pt x="50" y="0"/>
                    <a:pt x="0" y="50"/>
                    <a:pt x="0" y="111"/>
                  </a:cubicBezTo>
                  <a:cubicBezTo>
                    <a:pt x="0" y="629"/>
                    <a:pt x="0" y="629"/>
                    <a:pt x="0" y="629"/>
                  </a:cubicBezTo>
                  <a:cubicBezTo>
                    <a:pt x="80" y="629"/>
                    <a:pt x="80" y="629"/>
                    <a:pt x="80" y="629"/>
                  </a:cubicBezTo>
                  <a:lnTo>
                    <a:pt x="80" y="111"/>
                  </a:lnTo>
                  <a:close/>
                </a:path>
              </a:pathLst>
            </a:custGeom>
            <a:solidFill>
              <a:schemeClr val="accent2"/>
            </a:solid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50" name="Freeform 30">
              <a:extLst>
                <a:ext uri="{FF2B5EF4-FFF2-40B4-BE49-F238E27FC236}">
                  <a16:creationId xmlns:a16="http://schemas.microsoft.com/office/drawing/2014/main" id="{58E7AC5E-EDBB-BD4A-B21E-F4E2A1257D72}"/>
                </a:ext>
              </a:extLst>
            </p:cNvPr>
            <p:cNvSpPr>
              <a:spLocks noEditPoints="1"/>
            </p:cNvSpPr>
            <p:nvPr/>
          </p:nvSpPr>
          <p:spPr bwMode="auto">
            <a:xfrm>
              <a:off x="9161340" y="4738688"/>
              <a:ext cx="273050" cy="273050"/>
            </a:xfrm>
            <a:custGeom>
              <a:avLst/>
              <a:gdLst>
                <a:gd name="T0" fmla="*/ 277 w 277"/>
                <a:gd name="T1" fmla="*/ 138 h 276"/>
                <a:gd name="T2" fmla="*/ 138 w 277"/>
                <a:gd name="T3" fmla="*/ 0 h 276"/>
                <a:gd name="T4" fmla="*/ 0 w 277"/>
                <a:gd name="T5" fmla="*/ 138 h 276"/>
                <a:gd name="T6" fmla="*/ 138 w 277"/>
                <a:gd name="T7" fmla="*/ 276 h 276"/>
                <a:gd name="T8" fmla="*/ 277 w 277"/>
                <a:gd name="T9" fmla="*/ 138 h 276"/>
                <a:gd name="T10" fmla="*/ 80 w 277"/>
                <a:gd name="T11" fmla="*/ 138 h 276"/>
                <a:gd name="T12" fmla="*/ 138 w 277"/>
                <a:gd name="T13" fmla="*/ 80 h 276"/>
                <a:gd name="T14" fmla="*/ 197 w 277"/>
                <a:gd name="T15" fmla="*/ 138 h 276"/>
                <a:gd name="T16" fmla="*/ 138 w 277"/>
                <a:gd name="T17" fmla="*/ 196 h 276"/>
                <a:gd name="T18" fmla="*/ 80 w 277"/>
                <a:gd name="T19" fmla="*/ 138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7" h="276">
                  <a:moveTo>
                    <a:pt x="277" y="138"/>
                  </a:moveTo>
                  <a:cubicBezTo>
                    <a:pt x="277" y="62"/>
                    <a:pt x="215" y="0"/>
                    <a:pt x="138" y="0"/>
                  </a:cubicBezTo>
                  <a:cubicBezTo>
                    <a:pt x="62" y="0"/>
                    <a:pt x="0" y="62"/>
                    <a:pt x="0" y="138"/>
                  </a:cubicBezTo>
                  <a:cubicBezTo>
                    <a:pt x="0" y="214"/>
                    <a:pt x="62" y="276"/>
                    <a:pt x="138" y="276"/>
                  </a:cubicBezTo>
                  <a:cubicBezTo>
                    <a:pt x="215" y="276"/>
                    <a:pt x="277" y="214"/>
                    <a:pt x="277" y="138"/>
                  </a:cubicBezTo>
                  <a:close/>
                  <a:moveTo>
                    <a:pt x="80" y="138"/>
                  </a:moveTo>
                  <a:cubicBezTo>
                    <a:pt x="80" y="106"/>
                    <a:pt x="106" y="80"/>
                    <a:pt x="138" y="80"/>
                  </a:cubicBezTo>
                  <a:cubicBezTo>
                    <a:pt x="170" y="80"/>
                    <a:pt x="197" y="106"/>
                    <a:pt x="197" y="138"/>
                  </a:cubicBezTo>
                  <a:cubicBezTo>
                    <a:pt x="197" y="170"/>
                    <a:pt x="170" y="196"/>
                    <a:pt x="138" y="196"/>
                  </a:cubicBezTo>
                  <a:cubicBezTo>
                    <a:pt x="106" y="196"/>
                    <a:pt x="80" y="170"/>
                    <a:pt x="80" y="138"/>
                  </a:cubicBezTo>
                  <a:close/>
                </a:path>
              </a:pathLst>
            </a:custGeom>
            <a:solidFill>
              <a:schemeClr val="accent2"/>
            </a:solid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51" name="Freeform 31">
              <a:extLst>
                <a:ext uri="{FF2B5EF4-FFF2-40B4-BE49-F238E27FC236}">
                  <a16:creationId xmlns:a16="http://schemas.microsoft.com/office/drawing/2014/main" id="{932B020A-6379-514E-ADFC-A294F1E61214}"/>
                </a:ext>
              </a:extLst>
            </p:cNvPr>
            <p:cNvSpPr>
              <a:spLocks/>
            </p:cNvSpPr>
            <p:nvPr/>
          </p:nvSpPr>
          <p:spPr bwMode="auto">
            <a:xfrm>
              <a:off x="9104190" y="5075238"/>
              <a:ext cx="387350" cy="690563"/>
            </a:xfrm>
            <a:custGeom>
              <a:avLst/>
              <a:gdLst>
                <a:gd name="T0" fmla="*/ 391 w 391"/>
                <a:gd name="T1" fmla="*/ 329 h 696"/>
                <a:gd name="T2" fmla="*/ 391 w 391"/>
                <a:gd name="T3" fmla="*/ 117 h 696"/>
                <a:gd name="T4" fmla="*/ 357 w 391"/>
                <a:gd name="T5" fmla="*/ 34 h 696"/>
                <a:gd name="T6" fmla="*/ 274 w 391"/>
                <a:gd name="T7" fmla="*/ 0 h 696"/>
                <a:gd name="T8" fmla="*/ 274 w 391"/>
                <a:gd name="T9" fmla="*/ 0 h 696"/>
                <a:gd name="T10" fmla="*/ 116 w 391"/>
                <a:gd name="T11" fmla="*/ 0 h 696"/>
                <a:gd name="T12" fmla="*/ 34 w 391"/>
                <a:gd name="T13" fmla="*/ 35 h 696"/>
                <a:gd name="T14" fmla="*/ 0 w 391"/>
                <a:gd name="T15" fmla="*/ 117 h 696"/>
                <a:gd name="T16" fmla="*/ 0 w 391"/>
                <a:gd name="T17" fmla="*/ 329 h 696"/>
                <a:gd name="T18" fmla="*/ 77 w 391"/>
                <a:gd name="T19" fmla="*/ 439 h 696"/>
                <a:gd name="T20" fmla="*/ 77 w 391"/>
                <a:gd name="T21" fmla="*/ 696 h 696"/>
                <a:gd name="T22" fmla="*/ 157 w 391"/>
                <a:gd name="T23" fmla="*/ 696 h 696"/>
                <a:gd name="T24" fmla="*/ 157 w 391"/>
                <a:gd name="T25" fmla="*/ 366 h 696"/>
                <a:gd name="T26" fmla="*/ 117 w 391"/>
                <a:gd name="T27" fmla="*/ 366 h 696"/>
                <a:gd name="T28" fmla="*/ 117 w 391"/>
                <a:gd name="T29" fmla="*/ 366 h 696"/>
                <a:gd name="T30" fmla="*/ 80 w 391"/>
                <a:gd name="T31" fmla="*/ 329 h 696"/>
                <a:gd name="T32" fmla="*/ 80 w 391"/>
                <a:gd name="T33" fmla="*/ 117 h 696"/>
                <a:gd name="T34" fmla="*/ 90 w 391"/>
                <a:gd name="T35" fmla="*/ 91 h 696"/>
                <a:gd name="T36" fmla="*/ 117 w 391"/>
                <a:gd name="T37" fmla="*/ 80 h 696"/>
                <a:gd name="T38" fmla="*/ 274 w 391"/>
                <a:gd name="T39" fmla="*/ 80 h 696"/>
                <a:gd name="T40" fmla="*/ 274 w 391"/>
                <a:gd name="T41" fmla="*/ 80 h 696"/>
                <a:gd name="T42" fmla="*/ 300 w 391"/>
                <a:gd name="T43" fmla="*/ 91 h 696"/>
                <a:gd name="T44" fmla="*/ 311 w 391"/>
                <a:gd name="T45" fmla="*/ 117 h 696"/>
                <a:gd name="T46" fmla="*/ 311 w 391"/>
                <a:gd name="T47" fmla="*/ 329 h 696"/>
                <a:gd name="T48" fmla="*/ 300 w 391"/>
                <a:gd name="T49" fmla="*/ 355 h 696"/>
                <a:gd name="T50" fmla="*/ 274 w 391"/>
                <a:gd name="T51" fmla="*/ 366 h 696"/>
                <a:gd name="T52" fmla="*/ 234 w 391"/>
                <a:gd name="T53" fmla="*/ 366 h 696"/>
                <a:gd name="T54" fmla="*/ 235 w 391"/>
                <a:gd name="T55" fmla="*/ 696 h 696"/>
                <a:gd name="T56" fmla="*/ 315 w 391"/>
                <a:gd name="T57" fmla="*/ 696 h 696"/>
                <a:gd name="T58" fmla="*/ 314 w 391"/>
                <a:gd name="T59" fmla="*/ 439 h 696"/>
                <a:gd name="T60" fmla="*/ 357 w 391"/>
                <a:gd name="T61" fmla="*/ 412 h 696"/>
                <a:gd name="T62" fmla="*/ 391 w 391"/>
                <a:gd name="T63" fmla="*/ 329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91" h="696">
                  <a:moveTo>
                    <a:pt x="391" y="329"/>
                  </a:moveTo>
                  <a:cubicBezTo>
                    <a:pt x="391" y="117"/>
                    <a:pt x="391" y="117"/>
                    <a:pt x="391" y="117"/>
                  </a:cubicBezTo>
                  <a:cubicBezTo>
                    <a:pt x="391" y="86"/>
                    <a:pt x="379" y="56"/>
                    <a:pt x="357" y="34"/>
                  </a:cubicBezTo>
                  <a:cubicBezTo>
                    <a:pt x="335" y="12"/>
                    <a:pt x="305" y="0"/>
                    <a:pt x="274" y="0"/>
                  </a:cubicBezTo>
                  <a:cubicBezTo>
                    <a:pt x="274" y="0"/>
                    <a:pt x="274" y="0"/>
                    <a:pt x="274" y="0"/>
                  </a:cubicBezTo>
                  <a:cubicBezTo>
                    <a:pt x="116" y="0"/>
                    <a:pt x="116" y="0"/>
                    <a:pt x="116" y="0"/>
                  </a:cubicBezTo>
                  <a:cubicBezTo>
                    <a:pt x="85" y="0"/>
                    <a:pt x="56" y="13"/>
                    <a:pt x="34" y="35"/>
                  </a:cubicBezTo>
                  <a:cubicBezTo>
                    <a:pt x="12" y="57"/>
                    <a:pt x="0" y="86"/>
                    <a:pt x="0" y="117"/>
                  </a:cubicBezTo>
                  <a:cubicBezTo>
                    <a:pt x="0" y="329"/>
                    <a:pt x="0" y="329"/>
                    <a:pt x="0" y="329"/>
                  </a:cubicBezTo>
                  <a:cubicBezTo>
                    <a:pt x="0" y="380"/>
                    <a:pt x="32" y="423"/>
                    <a:pt x="77" y="439"/>
                  </a:cubicBezTo>
                  <a:cubicBezTo>
                    <a:pt x="77" y="696"/>
                    <a:pt x="77" y="696"/>
                    <a:pt x="77" y="696"/>
                  </a:cubicBezTo>
                  <a:cubicBezTo>
                    <a:pt x="157" y="696"/>
                    <a:pt x="157" y="696"/>
                    <a:pt x="157" y="696"/>
                  </a:cubicBezTo>
                  <a:cubicBezTo>
                    <a:pt x="157" y="366"/>
                    <a:pt x="157" y="366"/>
                    <a:pt x="157" y="366"/>
                  </a:cubicBezTo>
                  <a:cubicBezTo>
                    <a:pt x="117" y="366"/>
                    <a:pt x="117" y="366"/>
                    <a:pt x="117" y="366"/>
                  </a:cubicBezTo>
                  <a:cubicBezTo>
                    <a:pt x="117" y="366"/>
                    <a:pt x="117" y="366"/>
                    <a:pt x="117" y="366"/>
                  </a:cubicBezTo>
                  <a:cubicBezTo>
                    <a:pt x="96" y="366"/>
                    <a:pt x="80" y="350"/>
                    <a:pt x="80" y="329"/>
                  </a:cubicBezTo>
                  <a:cubicBezTo>
                    <a:pt x="80" y="117"/>
                    <a:pt x="80" y="117"/>
                    <a:pt x="80" y="117"/>
                  </a:cubicBezTo>
                  <a:cubicBezTo>
                    <a:pt x="80" y="108"/>
                    <a:pt x="83" y="98"/>
                    <a:pt x="90" y="91"/>
                  </a:cubicBezTo>
                  <a:cubicBezTo>
                    <a:pt x="97" y="84"/>
                    <a:pt x="107" y="80"/>
                    <a:pt x="117" y="80"/>
                  </a:cubicBezTo>
                  <a:cubicBezTo>
                    <a:pt x="274" y="80"/>
                    <a:pt x="274" y="80"/>
                    <a:pt x="274" y="80"/>
                  </a:cubicBezTo>
                  <a:cubicBezTo>
                    <a:pt x="274" y="80"/>
                    <a:pt x="274" y="80"/>
                    <a:pt x="274" y="80"/>
                  </a:cubicBezTo>
                  <a:cubicBezTo>
                    <a:pt x="284" y="80"/>
                    <a:pt x="293" y="84"/>
                    <a:pt x="300" y="91"/>
                  </a:cubicBezTo>
                  <a:cubicBezTo>
                    <a:pt x="307" y="98"/>
                    <a:pt x="311" y="107"/>
                    <a:pt x="311" y="117"/>
                  </a:cubicBezTo>
                  <a:cubicBezTo>
                    <a:pt x="311" y="329"/>
                    <a:pt x="311" y="329"/>
                    <a:pt x="311" y="329"/>
                  </a:cubicBezTo>
                  <a:cubicBezTo>
                    <a:pt x="311" y="339"/>
                    <a:pt x="308" y="348"/>
                    <a:pt x="300" y="355"/>
                  </a:cubicBezTo>
                  <a:cubicBezTo>
                    <a:pt x="293" y="362"/>
                    <a:pt x="284" y="366"/>
                    <a:pt x="274" y="366"/>
                  </a:cubicBezTo>
                  <a:cubicBezTo>
                    <a:pt x="234" y="366"/>
                    <a:pt x="234" y="366"/>
                    <a:pt x="234" y="366"/>
                  </a:cubicBezTo>
                  <a:cubicBezTo>
                    <a:pt x="235" y="696"/>
                    <a:pt x="235" y="696"/>
                    <a:pt x="235" y="696"/>
                  </a:cubicBezTo>
                  <a:cubicBezTo>
                    <a:pt x="315" y="696"/>
                    <a:pt x="315" y="696"/>
                    <a:pt x="315" y="696"/>
                  </a:cubicBezTo>
                  <a:cubicBezTo>
                    <a:pt x="314" y="439"/>
                    <a:pt x="314" y="439"/>
                    <a:pt x="314" y="439"/>
                  </a:cubicBezTo>
                  <a:cubicBezTo>
                    <a:pt x="330" y="433"/>
                    <a:pt x="345" y="424"/>
                    <a:pt x="357" y="412"/>
                  </a:cubicBezTo>
                  <a:cubicBezTo>
                    <a:pt x="379" y="389"/>
                    <a:pt x="391" y="360"/>
                    <a:pt x="391" y="329"/>
                  </a:cubicBezTo>
                  <a:close/>
                </a:path>
              </a:pathLst>
            </a:custGeom>
            <a:solidFill>
              <a:schemeClr val="accent2"/>
            </a:solid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gr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729" y="828134"/>
            <a:ext cx="2669582" cy="984570"/>
          </a:xfrm>
          <a:prstGeom prst="rect">
            <a:avLst/>
          </a:prstGeom>
        </p:spPr>
      </p:pic>
    </p:spTree>
    <p:extLst>
      <p:ext uri="{BB962C8B-B14F-4D97-AF65-F5344CB8AC3E}">
        <p14:creationId xmlns:p14="http://schemas.microsoft.com/office/powerpoint/2010/main" val="3083255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A5934B-8039-454F-BCD6-4B200EC4A95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5242"/>
            <a:ext cx="12192001" cy="2087591"/>
          </a:xfrm>
          <a:prstGeom prst="rect">
            <a:avLst/>
          </a:prstGeom>
        </p:spPr>
      </p:pic>
      <p:grpSp>
        <p:nvGrpSpPr>
          <p:cNvPr id="93" name="Group 92">
            <a:extLst>
              <a:ext uri="{FF2B5EF4-FFF2-40B4-BE49-F238E27FC236}">
                <a16:creationId xmlns:a16="http://schemas.microsoft.com/office/drawing/2014/main" id="{5EEB1266-AD30-254E-BD4F-AB44B3CF08F9}"/>
              </a:ext>
            </a:extLst>
          </p:cNvPr>
          <p:cNvGrpSpPr/>
          <p:nvPr/>
        </p:nvGrpSpPr>
        <p:grpSpPr>
          <a:xfrm>
            <a:off x="335836" y="2468555"/>
            <a:ext cx="2377621" cy="571500"/>
            <a:chOff x="360363" y="1709738"/>
            <a:chExt cx="4922139" cy="571500"/>
          </a:xfrm>
        </p:grpSpPr>
        <p:sp>
          <p:nvSpPr>
            <p:cNvPr id="104" name="Rectangle 103">
              <a:extLst>
                <a:ext uri="{FF2B5EF4-FFF2-40B4-BE49-F238E27FC236}">
                  <a16:creationId xmlns:a16="http://schemas.microsoft.com/office/drawing/2014/main" id="{95742126-4219-6E43-AF91-C627D7D96EE9}"/>
                </a:ext>
              </a:extLst>
            </p:cNvPr>
            <p:cNvSpPr/>
            <p:nvPr/>
          </p:nvSpPr>
          <p:spPr>
            <a:xfrm>
              <a:off x="1537066" y="1709738"/>
              <a:ext cx="3745436" cy="571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91440" bIns="0" numCol="1" spcCol="0" rtlCol="0" fromWordArt="0" anchor="ctr" anchorCtr="0" forceAA="0" compatLnSpc="1">
              <a:prstTxWarp prst="textNoShape">
                <a:avLst/>
              </a:prstTxWarp>
              <a:noAutofit/>
            </a:bodyPr>
            <a:lstStyle/>
            <a:p>
              <a:pPr fontAlgn="t"/>
              <a:r>
                <a:rPr lang="en-US" sz="1600" b="1" cap="all" dirty="0">
                  <a:solidFill>
                    <a:schemeClr val="accent1"/>
                  </a:solidFill>
                  <a:latin typeface="Franklin Gothic Demi" panose="020B0603020102020204" pitchFamily="34" charset="0"/>
                </a:rPr>
                <a:t>Purchase Price </a:t>
              </a:r>
              <a:r>
                <a:rPr lang="en-US" sz="1050" b="1" cap="all" dirty="0">
                  <a:solidFill>
                    <a:schemeClr val="accent1"/>
                  </a:solidFill>
                  <a:latin typeface="Franklin Gothic Demi" panose="020B0603020102020204" pitchFamily="34" charset="0"/>
                </a:rPr>
                <a:t>(October 2014)</a:t>
              </a:r>
              <a:endParaRPr lang="en-US" sz="1600" b="1" cap="all" dirty="0">
                <a:solidFill>
                  <a:schemeClr val="accent1"/>
                </a:solidFill>
                <a:latin typeface="Franklin Gothic Demi" panose="020B0603020102020204" pitchFamily="34" charset="0"/>
              </a:endParaRPr>
            </a:p>
          </p:txBody>
        </p:sp>
        <p:cxnSp>
          <p:nvCxnSpPr>
            <p:cNvPr id="105" name="Straight Connector 104">
              <a:extLst>
                <a:ext uri="{FF2B5EF4-FFF2-40B4-BE49-F238E27FC236}">
                  <a16:creationId xmlns:a16="http://schemas.microsoft.com/office/drawing/2014/main" id="{F6050344-145A-B94C-9DA8-48822E83362E}"/>
                </a:ext>
              </a:extLst>
            </p:cNvPr>
            <p:cNvCxnSpPr>
              <a:cxnSpLocks/>
            </p:cNvCxnSpPr>
            <p:nvPr/>
          </p:nvCxnSpPr>
          <p:spPr>
            <a:xfrm>
              <a:off x="360363" y="2281238"/>
              <a:ext cx="4083230" cy="0"/>
            </a:xfrm>
            <a:prstGeom prst="line">
              <a:avLst/>
            </a:prstGeom>
            <a:ln w="9525">
              <a:solidFill>
                <a:schemeClr val="accent1"/>
              </a:solidFill>
              <a:tailEnd type="none"/>
            </a:ln>
          </p:spPr>
          <p:style>
            <a:lnRef idx="1">
              <a:schemeClr val="accent1"/>
            </a:lnRef>
            <a:fillRef idx="0">
              <a:schemeClr val="accent1"/>
            </a:fillRef>
            <a:effectRef idx="0">
              <a:schemeClr val="accent1"/>
            </a:effectRef>
            <a:fontRef idx="minor">
              <a:schemeClr val="tx1"/>
            </a:fontRef>
          </p:style>
        </p:cxnSp>
      </p:grpSp>
      <p:sp>
        <p:nvSpPr>
          <p:cNvPr id="94" name="Rectangle 93">
            <a:extLst>
              <a:ext uri="{FF2B5EF4-FFF2-40B4-BE49-F238E27FC236}">
                <a16:creationId xmlns:a16="http://schemas.microsoft.com/office/drawing/2014/main" id="{F14F66F0-995C-F148-91A8-296B2E7C96F1}"/>
              </a:ext>
            </a:extLst>
          </p:cNvPr>
          <p:cNvSpPr/>
          <p:nvPr/>
        </p:nvSpPr>
        <p:spPr>
          <a:xfrm>
            <a:off x="334302" y="3109952"/>
            <a:ext cx="2031223" cy="865499"/>
          </a:xfrm>
          <a:prstGeom prst="rect">
            <a:avLst/>
          </a:prstGeom>
        </p:spPr>
        <p:txBody>
          <a:bodyPr lIns="0">
            <a:noAutofit/>
          </a:bodyPr>
          <a:lstStyle/>
          <a:p>
            <a:pPr lvl="0"/>
            <a:r>
              <a:rPr lang="en-US" sz="2800" baseline="30000" dirty="0">
                <a:solidFill>
                  <a:srgbClr val="4E5050"/>
                </a:solidFill>
              </a:rPr>
              <a:t>$</a:t>
            </a:r>
            <a:r>
              <a:rPr lang="en-US" sz="2800" dirty="0">
                <a:solidFill>
                  <a:srgbClr val="4E5050"/>
                </a:solidFill>
              </a:rPr>
              <a:t>160mm</a:t>
            </a:r>
          </a:p>
          <a:p>
            <a:pPr lvl="0"/>
            <a:r>
              <a:rPr lang="en-US" sz="1200" dirty="0">
                <a:solidFill>
                  <a:srgbClr val="4E5050"/>
                </a:solidFill>
              </a:rPr>
              <a:t>+$184mm add-on acquisition</a:t>
            </a:r>
          </a:p>
        </p:txBody>
      </p:sp>
      <p:sp>
        <p:nvSpPr>
          <p:cNvPr id="17" name="Freeform 16">
            <a:extLst>
              <a:ext uri="{FF2B5EF4-FFF2-40B4-BE49-F238E27FC236}">
                <a16:creationId xmlns:a16="http://schemas.microsoft.com/office/drawing/2014/main" id="{59EAFF74-EEC1-1445-8619-C8C03145432B}"/>
              </a:ext>
            </a:extLst>
          </p:cNvPr>
          <p:cNvSpPr/>
          <p:nvPr/>
        </p:nvSpPr>
        <p:spPr>
          <a:xfrm rot="16200000">
            <a:off x="11310247" y="326188"/>
            <a:ext cx="518216" cy="518217"/>
          </a:xfrm>
          <a:custGeom>
            <a:avLst/>
            <a:gdLst>
              <a:gd name="connsiteX0" fmla="*/ 471216 w 471216"/>
              <a:gd name="connsiteY0" fmla="*/ 0 h 471217"/>
              <a:gd name="connsiteX1" fmla="*/ 471216 w 471216"/>
              <a:gd name="connsiteY1" fmla="*/ 468044 h 471217"/>
              <a:gd name="connsiteX2" fmla="*/ 468043 w 471216"/>
              <a:gd name="connsiteY2" fmla="*/ 468044 h 471217"/>
              <a:gd name="connsiteX3" fmla="*/ 468043 w 471216"/>
              <a:gd name="connsiteY3" fmla="*/ 471217 h 471217"/>
              <a:gd name="connsiteX4" fmla="*/ 0 w 471216"/>
              <a:gd name="connsiteY4" fmla="*/ 471217 h 471217"/>
              <a:gd name="connsiteX5" fmla="*/ 0 w 471216"/>
              <a:gd name="connsiteY5" fmla="*/ 301629 h 471217"/>
              <a:gd name="connsiteX6" fmla="*/ 301628 w 471216"/>
              <a:gd name="connsiteY6" fmla="*/ 301629 h 471217"/>
              <a:gd name="connsiteX7" fmla="*/ 301628 w 471216"/>
              <a:gd name="connsiteY7" fmla="*/ 0 h 471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1216" h="471217">
                <a:moveTo>
                  <a:pt x="471216" y="0"/>
                </a:moveTo>
                <a:lnTo>
                  <a:pt x="471216" y="468044"/>
                </a:lnTo>
                <a:lnTo>
                  <a:pt x="468043" y="468044"/>
                </a:lnTo>
                <a:lnTo>
                  <a:pt x="468043" y="471217"/>
                </a:lnTo>
                <a:lnTo>
                  <a:pt x="0" y="471217"/>
                </a:lnTo>
                <a:lnTo>
                  <a:pt x="0" y="301629"/>
                </a:lnTo>
                <a:lnTo>
                  <a:pt x="301628" y="301629"/>
                </a:lnTo>
                <a:lnTo>
                  <a:pt x="301628" y="0"/>
                </a:lnTo>
                <a:close/>
              </a:path>
            </a:pathLst>
          </a:custGeom>
          <a:solidFill>
            <a:srgbClr val="DEB971">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sp>
        <p:nvSpPr>
          <p:cNvPr id="19" name="Rectangle 18">
            <a:extLst>
              <a:ext uri="{FF2B5EF4-FFF2-40B4-BE49-F238E27FC236}">
                <a16:creationId xmlns:a16="http://schemas.microsoft.com/office/drawing/2014/main" id="{FC5BF484-3C3F-4340-AA4F-0E40860D8C6A}"/>
              </a:ext>
            </a:extLst>
          </p:cNvPr>
          <p:cNvSpPr/>
          <p:nvPr/>
        </p:nvSpPr>
        <p:spPr>
          <a:xfrm>
            <a:off x="359998" y="376603"/>
            <a:ext cx="3363590" cy="18663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sp>
        <p:nvSpPr>
          <p:cNvPr id="47" name="TextBox 46">
            <a:extLst>
              <a:ext uri="{FF2B5EF4-FFF2-40B4-BE49-F238E27FC236}">
                <a16:creationId xmlns:a16="http://schemas.microsoft.com/office/drawing/2014/main" id="{3C43EA06-8F74-744A-8DE5-CD447069E5DF}"/>
              </a:ext>
            </a:extLst>
          </p:cNvPr>
          <p:cNvSpPr txBox="1"/>
          <p:nvPr/>
        </p:nvSpPr>
        <p:spPr>
          <a:xfrm>
            <a:off x="359999" y="6389957"/>
            <a:ext cx="969264" cy="201168"/>
          </a:xfrm>
          <a:prstGeom prst="rect">
            <a:avLst/>
          </a:prstGeom>
        </p:spPr>
        <p:txBody>
          <a:bodyPr vert="horz" lIns="0" tIns="0" rIns="0" bIns="0" rtlCol="0" anchor="ctr"/>
          <a:lstStyle>
            <a:defPPr>
              <a:defRPr lang="en-US"/>
            </a:defPPr>
            <a:lvl1pPr algn="r">
              <a:defRPr sz="1000"/>
            </a:lvl1pPr>
          </a:lstStyle>
          <a:p>
            <a:pPr lvl="0" algn="l"/>
            <a:fld id="{40852B0B-9EFB-4F41-802D-346EA0745C48}" type="slidenum">
              <a:rPr lang="en-US" smtClean="0"/>
              <a:pPr lvl="0" algn="l"/>
              <a:t>34</a:t>
            </a:fld>
            <a:endParaRPr lang="en-US" dirty="0"/>
          </a:p>
        </p:txBody>
      </p:sp>
      <p:graphicFrame>
        <p:nvGraphicFramePr>
          <p:cNvPr id="15" name="Table 14">
            <a:extLst>
              <a:ext uri="{FF2B5EF4-FFF2-40B4-BE49-F238E27FC236}">
                <a16:creationId xmlns:a16="http://schemas.microsoft.com/office/drawing/2014/main" id="{21D3ED88-F144-AF46-9E9B-F72BAC9425D9}"/>
              </a:ext>
            </a:extLst>
          </p:cNvPr>
          <p:cNvGraphicFramePr>
            <a:graphicFrameLocks noGrp="1"/>
          </p:cNvGraphicFramePr>
          <p:nvPr>
            <p:extLst>
              <p:ext uri="{D42A27DB-BD31-4B8C-83A1-F6EECF244321}">
                <p14:modId xmlns:p14="http://schemas.microsoft.com/office/powerpoint/2010/main" val="4233828721"/>
              </p:ext>
            </p:extLst>
          </p:nvPr>
        </p:nvGraphicFramePr>
        <p:xfrm>
          <a:off x="7162799" y="3174086"/>
          <a:ext cx="4665666" cy="2800370"/>
        </p:xfrm>
        <a:graphic>
          <a:graphicData uri="http://schemas.openxmlformats.org/drawingml/2006/table">
            <a:tbl>
              <a:tblPr firstRow="1" bandRow="1">
                <a:tableStyleId>{5C22544A-7EE6-4342-B048-85BDC9FD1C3A}</a:tableStyleId>
              </a:tblPr>
              <a:tblGrid>
                <a:gridCol w="1555222">
                  <a:extLst>
                    <a:ext uri="{9D8B030D-6E8A-4147-A177-3AD203B41FA5}">
                      <a16:colId xmlns:a16="http://schemas.microsoft.com/office/drawing/2014/main" val="3436549137"/>
                    </a:ext>
                  </a:extLst>
                </a:gridCol>
                <a:gridCol w="1555222">
                  <a:extLst>
                    <a:ext uri="{9D8B030D-6E8A-4147-A177-3AD203B41FA5}">
                      <a16:colId xmlns:a16="http://schemas.microsoft.com/office/drawing/2014/main" val="2225463696"/>
                    </a:ext>
                  </a:extLst>
                </a:gridCol>
                <a:gridCol w="1555222">
                  <a:extLst>
                    <a:ext uri="{9D8B030D-6E8A-4147-A177-3AD203B41FA5}">
                      <a16:colId xmlns:a16="http://schemas.microsoft.com/office/drawing/2014/main" val="4101375309"/>
                    </a:ext>
                  </a:extLst>
                </a:gridCol>
              </a:tblGrid>
              <a:tr h="387319">
                <a:tc>
                  <a:txBody>
                    <a:bodyPr/>
                    <a:lstStyle/>
                    <a:p>
                      <a:endParaRPr lang="en-US" sz="1400" dirty="0">
                        <a:latin typeface="+mn-lt"/>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latin typeface="+mn-lt"/>
                          <a:cs typeface="Arial" panose="020B0604020202020204" pitchFamily="34" charset="0"/>
                        </a:rPr>
                        <a:t>Revenue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a:solidFill>
                            <a:srgbClr val="000000"/>
                          </a:solidFill>
                          <a:latin typeface="+mn-lt"/>
                          <a:cs typeface="Arial" panose="020B0604020202020204" pitchFamily="34" charset="0"/>
                        </a:rPr>
                        <a:t>($ millions)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latin typeface="+mn-lt"/>
                          <a:cs typeface="Arial" panose="020B0604020202020204" pitchFamily="34" charset="0"/>
                        </a:rPr>
                        <a:t>Adjusted EBITDA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 millions)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2636232247"/>
                  </a:ext>
                </a:extLst>
              </a:tr>
              <a:tr h="4808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chemeClr val="tx1"/>
                          </a:solidFill>
                          <a:latin typeface="+mn-lt"/>
                          <a:cs typeface="Arial" panose="020B0604020202020204" pitchFamily="34" charset="0"/>
                        </a:rPr>
                        <a:t>Three Months Ended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chemeClr val="tx1"/>
                          </a:solidFill>
                          <a:latin typeface="+mn-lt"/>
                          <a:cs typeface="Arial" panose="020B0604020202020204" pitchFamily="34" charset="0"/>
                        </a:rPr>
                        <a:t>3/31/2021</a:t>
                      </a:r>
                    </a:p>
                  </a:txBody>
                  <a:tcPr marL="0" anchor="ctr">
                    <a:lnL w="12700" cmpd="sng">
                      <a:noFill/>
                    </a:lnL>
                    <a:lnR w="12700" cmpd="sng">
                      <a:noFill/>
                    </a:lnR>
                    <a:lnT w="38100" cmpd="sng">
                      <a:noFill/>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mn-lt"/>
                          <a:ea typeface="+mn-ea"/>
                          <a:cs typeface="Arial" panose="020B0604020202020204" pitchFamily="34" charset="0"/>
                        </a:rPr>
                        <a:t>$77.3</a:t>
                      </a:r>
                    </a:p>
                  </a:txBody>
                  <a:tcPr anchor="ctr">
                    <a:lnL w="12700" cmpd="sng">
                      <a:noFill/>
                    </a:lnL>
                    <a:lnR w="12700" cmpd="sng">
                      <a:noFill/>
                    </a:lnR>
                    <a:lnT w="38100" cmpd="sng">
                      <a:noFill/>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mn-lt"/>
                          <a:ea typeface="+mn-ea"/>
                          <a:cs typeface="Arial" panose="020B0604020202020204" pitchFamily="34" charset="0"/>
                        </a:rPr>
                        <a:t>$83.0</a:t>
                      </a:r>
                    </a:p>
                  </a:txBody>
                  <a:tcPr anchor="ctr">
                    <a:lnL w="12700" cmpd="sng">
                      <a:noFill/>
                    </a:lnL>
                    <a:lnR w="12700" cmpd="sng">
                      <a:noFill/>
                    </a:lnR>
                    <a:lnT w="38100" cmpd="sng">
                      <a:noFill/>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61888450"/>
                  </a:ext>
                </a:extLst>
              </a:tr>
              <a:tr h="4808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chemeClr val="tx1"/>
                          </a:solidFill>
                          <a:latin typeface="+mn-lt"/>
                          <a:cs typeface="Arial" panose="020B0604020202020204" pitchFamily="34" charset="0"/>
                        </a:rPr>
                        <a:t>Three Months Ended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chemeClr val="tx1"/>
                          </a:solidFill>
                          <a:latin typeface="+mn-lt"/>
                          <a:cs typeface="Arial" panose="020B0604020202020204" pitchFamily="34" charset="0"/>
                        </a:rPr>
                        <a:t>3/31/2020</a:t>
                      </a:r>
                    </a:p>
                  </a:txBody>
                  <a:tcPr marL="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mn-lt"/>
                          <a:ea typeface="+mn-ea"/>
                          <a:cs typeface="Arial" panose="020B0604020202020204" pitchFamily="34" charset="0"/>
                        </a:rPr>
                        <a:t>$9.8</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mn-lt"/>
                          <a:ea typeface="+mn-ea"/>
                          <a:cs typeface="Arial" panose="020B0604020202020204" pitchFamily="34" charset="0"/>
                        </a:rPr>
                        <a:t>$11.3</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36438286"/>
                  </a:ext>
                </a:extLst>
              </a:tr>
              <a:tr h="4808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chemeClr val="tx1"/>
                          </a:solidFill>
                          <a:latin typeface="+mn-lt"/>
                          <a:cs typeface="Arial" panose="020B0604020202020204" pitchFamily="34" charset="0"/>
                        </a:rPr>
                        <a:t>Year Ended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chemeClr val="tx1"/>
                          </a:solidFill>
                          <a:latin typeface="+mn-lt"/>
                          <a:cs typeface="Arial" panose="020B0604020202020204" pitchFamily="34" charset="0"/>
                        </a:rPr>
                        <a:t> 12/31/2020</a:t>
                      </a:r>
                    </a:p>
                  </a:txBody>
                  <a:tcPr marL="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mn-lt"/>
                          <a:ea typeface="+mn-ea"/>
                          <a:cs typeface="Arial" panose="020B0604020202020204" pitchFamily="34" charset="0"/>
                        </a:rPr>
                        <a:t>$370.0</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mn-lt"/>
                          <a:ea typeface="+mn-ea"/>
                          <a:cs typeface="Arial" panose="020B0604020202020204" pitchFamily="34" charset="0"/>
                        </a:rPr>
                        <a:t>$49.5</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64292904"/>
                  </a:ext>
                </a:extLst>
              </a:tr>
              <a:tr h="4808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kern="1200" dirty="0">
                          <a:solidFill>
                            <a:schemeClr val="tx1"/>
                          </a:solidFill>
                          <a:latin typeface="+mn-lt"/>
                          <a:ea typeface="+mn-ea"/>
                          <a:cs typeface="Arial" panose="020B0604020202020204" pitchFamily="34" charset="0"/>
                        </a:rPr>
                        <a:t>Year Ended 12/31/2019</a:t>
                      </a:r>
                    </a:p>
                  </a:txBody>
                  <a:tcPr marL="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mn-lt"/>
                          <a:ea typeface="+mn-ea"/>
                          <a:cs typeface="Arial" panose="020B0604020202020204" pitchFamily="34" charset="0"/>
                        </a:rPr>
                        <a:t>$395.4</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mn-lt"/>
                          <a:ea typeface="+mn-ea"/>
                          <a:cs typeface="Arial" panose="020B0604020202020204" pitchFamily="34" charset="0"/>
                        </a:rPr>
                        <a:t>$68.5</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93553749"/>
                  </a:ext>
                </a:extLst>
              </a:tr>
              <a:tr h="4808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kern="1200" dirty="0">
                          <a:solidFill>
                            <a:schemeClr val="tx1"/>
                          </a:solidFill>
                          <a:latin typeface="+mn-lt"/>
                          <a:ea typeface="+mn-ea"/>
                          <a:cs typeface="Arial" panose="020B0604020202020204" pitchFamily="34" charset="0"/>
                        </a:rPr>
                        <a:t>Proforma Year Ended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kern="1200" dirty="0">
                          <a:solidFill>
                            <a:schemeClr val="tx1"/>
                          </a:solidFill>
                          <a:latin typeface="+mn-lt"/>
                          <a:ea typeface="+mn-ea"/>
                          <a:cs typeface="Arial" panose="020B0604020202020204" pitchFamily="34" charset="0"/>
                        </a:rPr>
                        <a:t>12/31/2018 (1)</a:t>
                      </a:r>
                    </a:p>
                  </a:txBody>
                  <a:tcPr marL="0" anchor="ctr">
                    <a:lnL w="12700" cmpd="sng">
                      <a:noFill/>
                    </a:lnL>
                    <a:lnR w="12700" cmpd="sng">
                      <a:noFill/>
                    </a:lnR>
                    <a:lnT w="635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mn-lt"/>
                          <a:ea typeface="+mn-ea"/>
                          <a:cs typeface="Arial" panose="020B0604020202020204" pitchFamily="34" charset="0"/>
                        </a:rPr>
                        <a:t>$405.9</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mn-lt"/>
                          <a:ea typeface="+mn-ea"/>
                          <a:cs typeface="Arial" panose="020B0604020202020204" pitchFamily="34" charset="0"/>
                        </a:rPr>
                        <a:t>$69.3</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89690653"/>
                  </a:ext>
                </a:extLst>
              </a:tr>
            </a:tbl>
          </a:graphicData>
        </a:graphic>
      </p:graphicFrame>
      <p:grpSp>
        <p:nvGrpSpPr>
          <p:cNvPr id="62" name="Group 61">
            <a:extLst>
              <a:ext uri="{FF2B5EF4-FFF2-40B4-BE49-F238E27FC236}">
                <a16:creationId xmlns:a16="http://schemas.microsoft.com/office/drawing/2014/main" id="{927E0054-5B5B-EC4B-A09E-3F7FC622E503}"/>
              </a:ext>
            </a:extLst>
          </p:cNvPr>
          <p:cNvGrpSpPr/>
          <p:nvPr/>
        </p:nvGrpSpPr>
        <p:grpSpPr>
          <a:xfrm>
            <a:off x="7162800" y="2468555"/>
            <a:ext cx="4665664" cy="571500"/>
            <a:chOff x="357188" y="1709738"/>
            <a:chExt cx="5643562" cy="571500"/>
          </a:xfrm>
        </p:grpSpPr>
        <p:sp>
          <p:nvSpPr>
            <p:cNvPr id="63" name="Rectangle 62">
              <a:extLst>
                <a:ext uri="{FF2B5EF4-FFF2-40B4-BE49-F238E27FC236}">
                  <a16:creationId xmlns:a16="http://schemas.microsoft.com/office/drawing/2014/main" id="{3118DFAF-39CE-5745-862B-BCB64EA6DD91}"/>
                </a:ext>
              </a:extLst>
            </p:cNvPr>
            <p:cNvSpPr/>
            <p:nvPr/>
          </p:nvSpPr>
          <p:spPr>
            <a:xfrm>
              <a:off x="357188" y="1709738"/>
              <a:ext cx="5643562" cy="571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91440" bIns="0" numCol="1" spcCol="0" rtlCol="0" fromWordArt="0" anchor="ctr" anchorCtr="0" forceAA="0" compatLnSpc="1">
              <a:prstTxWarp prst="textNoShape">
                <a:avLst/>
              </a:prstTxWarp>
              <a:noAutofit/>
            </a:bodyPr>
            <a:lstStyle/>
            <a:p>
              <a:pPr fontAlgn="t"/>
              <a:r>
                <a:rPr lang="en-US" sz="1600" b="1" cap="all" dirty="0">
                  <a:solidFill>
                    <a:schemeClr val="accent1"/>
                  </a:solidFill>
                  <a:latin typeface="Franklin Gothic Demi" panose="020B0603020102020204" pitchFamily="34" charset="0"/>
                </a:rPr>
                <a:t>Financials</a:t>
              </a:r>
            </a:p>
          </p:txBody>
        </p:sp>
        <p:cxnSp>
          <p:nvCxnSpPr>
            <p:cNvPr id="65" name="Straight Connector 64">
              <a:extLst>
                <a:ext uri="{FF2B5EF4-FFF2-40B4-BE49-F238E27FC236}">
                  <a16:creationId xmlns:a16="http://schemas.microsoft.com/office/drawing/2014/main" id="{7F60275E-635D-8D4F-A28D-73EF64FF0A4F}"/>
                </a:ext>
              </a:extLst>
            </p:cNvPr>
            <p:cNvCxnSpPr>
              <a:cxnSpLocks/>
            </p:cNvCxnSpPr>
            <p:nvPr/>
          </p:nvCxnSpPr>
          <p:spPr>
            <a:xfrm>
              <a:off x="360363" y="2281238"/>
              <a:ext cx="5640387" cy="0"/>
            </a:xfrm>
            <a:prstGeom prst="line">
              <a:avLst/>
            </a:prstGeom>
            <a:ln w="9525">
              <a:solidFill>
                <a:schemeClr val="accent1"/>
              </a:solidFill>
              <a:tailEnd type="none"/>
            </a:ln>
          </p:spPr>
          <p:style>
            <a:lnRef idx="1">
              <a:schemeClr val="accent1"/>
            </a:lnRef>
            <a:fillRef idx="0">
              <a:schemeClr val="accent1"/>
            </a:fillRef>
            <a:effectRef idx="0">
              <a:schemeClr val="accent1"/>
            </a:effectRef>
            <a:fontRef idx="minor">
              <a:schemeClr val="tx1"/>
            </a:fontRef>
          </p:style>
        </p:cxnSp>
      </p:grpSp>
      <p:cxnSp>
        <p:nvCxnSpPr>
          <p:cNvPr id="79" name="Straight Connector 78">
            <a:extLst>
              <a:ext uri="{FF2B5EF4-FFF2-40B4-BE49-F238E27FC236}">
                <a16:creationId xmlns:a16="http://schemas.microsoft.com/office/drawing/2014/main" id="{751B76CA-E7D6-6C4D-845A-1C41F38D6B0A}"/>
              </a:ext>
            </a:extLst>
          </p:cNvPr>
          <p:cNvCxnSpPr>
            <a:cxnSpLocks/>
          </p:cNvCxnSpPr>
          <p:nvPr/>
        </p:nvCxnSpPr>
        <p:spPr>
          <a:xfrm>
            <a:off x="7047029" y="2604281"/>
            <a:ext cx="0" cy="3445819"/>
          </a:xfrm>
          <a:prstGeom prst="line">
            <a:avLst/>
          </a:prstGeom>
          <a:ln w="12700">
            <a:solidFill>
              <a:schemeClr val="bg1">
                <a:lumMod val="85000"/>
              </a:schemeClr>
            </a:solidFill>
            <a:tailEnd type="none"/>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C85DD94C-414D-7F45-AE74-E7D80D8E1214}"/>
              </a:ext>
            </a:extLst>
          </p:cNvPr>
          <p:cNvGrpSpPr/>
          <p:nvPr/>
        </p:nvGrpSpPr>
        <p:grpSpPr>
          <a:xfrm>
            <a:off x="2830826" y="2468555"/>
            <a:ext cx="4216203" cy="1506896"/>
            <a:chOff x="3303787" y="2468555"/>
            <a:chExt cx="2805741" cy="1506896"/>
          </a:xfrm>
        </p:grpSpPr>
        <p:grpSp>
          <p:nvGrpSpPr>
            <p:cNvPr id="80" name="Group 79">
              <a:extLst>
                <a:ext uri="{FF2B5EF4-FFF2-40B4-BE49-F238E27FC236}">
                  <a16:creationId xmlns:a16="http://schemas.microsoft.com/office/drawing/2014/main" id="{22D15B42-2639-864B-8E5B-10734C60B343}"/>
                </a:ext>
              </a:extLst>
            </p:cNvPr>
            <p:cNvGrpSpPr/>
            <p:nvPr/>
          </p:nvGrpSpPr>
          <p:grpSpPr>
            <a:xfrm>
              <a:off x="3305321" y="2468555"/>
              <a:ext cx="2724568" cy="571500"/>
              <a:chOff x="360363" y="1709738"/>
              <a:chExt cx="5640387" cy="571500"/>
            </a:xfrm>
          </p:grpSpPr>
          <p:sp>
            <p:nvSpPr>
              <p:cNvPr id="81" name="Rectangle 80">
                <a:extLst>
                  <a:ext uri="{FF2B5EF4-FFF2-40B4-BE49-F238E27FC236}">
                    <a16:creationId xmlns:a16="http://schemas.microsoft.com/office/drawing/2014/main" id="{F4DA43E9-4834-474B-BB66-D88681117880}"/>
                  </a:ext>
                </a:extLst>
              </p:cNvPr>
              <p:cNvSpPr/>
              <p:nvPr/>
            </p:nvSpPr>
            <p:spPr>
              <a:xfrm>
                <a:off x="1275240" y="1709738"/>
                <a:ext cx="4725510" cy="571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91440" bIns="0" numCol="1" spcCol="0" rtlCol="0" fromWordArt="0" anchor="ctr" anchorCtr="0" forceAA="0" compatLnSpc="1">
                <a:prstTxWarp prst="textNoShape">
                  <a:avLst/>
                </a:prstTxWarp>
                <a:noAutofit/>
              </a:bodyPr>
              <a:lstStyle/>
              <a:p>
                <a:pPr fontAlgn="t"/>
                <a:r>
                  <a:rPr lang="en-US" sz="1600" b="1" cap="all" dirty="0">
                    <a:solidFill>
                      <a:schemeClr val="accent1"/>
                    </a:solidFill>
                    <a:latin typeface="Franklin Gothic Demi" panose="020B0603020102020204" pitchFamily="34" charset="0"/>
                  </a:rPr>
                  <a:t>Competitive Strengths</a:t>
                </a:r>
              </a:p>
            </p:txBody>
          </p:sp>
          <p:cxnSp>
            <p:nvCxnSpPr>
              <p:cNvPr id="82" name="Straight Connector 81">
                <a:extLst>
                  <a:ext uri="{FF2B5EF4-FFF2-40B4-BE49-F238E27FC236}">
                    <a16:creationId xmlns:a16="http://schemas.microsoft.com/office/drawing/2014/main" id="{6BD33C4E-B0C6-D748-B673-500002C185B1}"/>
                  </a:ext>
                </a:extLst>
              </p:cNvPr>
              <p:cNvCxnSpPr>
                <a:cxnSpLocks/>
              </p:cNvCxnSpPr>
              <p:nvPr/>
            </p:nvCxnSpPr>
            <p:spPr>
              <a:xfrm>
                <a:off x="360363" y="2281238"/>
                <a:ext cx="5640387" cy="0"/>
              </a:xfrm>
              <a:prstGeom prst="line">
                <a:avLst/>
              </a:prstGeom>
              <a:ln w="9525">
                <a:solidFill>
                  <a:schemeClr val="accent1"/>
                </a:solidFill>
                <a:tailEnd type="none"/>
              </a:ln>
            </p:spPr>
            <p:style>
              <a:lnRef idx="1">
                <a:schemeClr val="accent1"/>
              </a:lnRef>
              <a:fillRef idx="0">
                <a:schemeClr val="accent1"/>
              </a:fillRef>
              <a:effectRef idx="0">
                <a:schemeClr val="accent1"/>
              </a:effectRef>
              <a:fontRef idx="minor">
                <a:schemeClr val="tx1"/>
              </a:fontRef>
            </p:style>
          </p:cxnSp>
        </p:grpSp>
        <p:sp>
          <p:nvSpPr>
            <p:cNvPr id="20" name="Rectangle 19">
              <a:extLst>
                <a:ext uri="{FF2B5EF4-FFF2-40B4-BE49-F238E27FC236}">
                  <a16:creationId xmlns:a16="http://schemas.microsoft.com/office/drawing/2014/main" id="{53F5B9A0-B3D6-524E-83D5-B3BF513C48B8}"/>
                </a:ext>
              </a:extLst>
            </p:cNvPr>
            <p:cNvSpPr/>
            <p:nvPr/>
          </p:nvSpPr>
          <p:spPr>
            <a:xfrm>
              <a:off x="3303787" y="3109952"/>
              <a:ext cx="2805741" cy="865499"/>
            </a:xfrm>
            <a:prstGeom prst="rect">
              <a:avLst/>
            </a:prstGeom>
          </p:spPr>
          <p:txBody>
            <a:bodyPr lIns="0">
              <a:noAutofit/>
            </a:bodyPr>
            <a:lstStyle/>
            <a:p>
              <a:pPr marL="182880" indent="-182880">
                <a:spcAft>
                  <a:spcPts val="400"/>
                </a:spcAft>
                <a:buFont typeface="Arial" panose="020B0604020202020204" pitchFamily="34" charset="0"/>
                <a:buChar char="•"/>
              </a:pPr>
              <a:r>
                <a:rPr lang="en-US" sz="1200" dirty="0"/>
                <a:t>Leading manufacturer in a niche market</a:t>
              </a:r>
            </a:p>
            <a:p>
              <a:pPr marL="182880" indent="-182880">
                <a:spcAft>
                  <a:spcPts val="400"/>
                </a:spcAft>
                <a:buFont typeface="Arial" panose="020B0604020202020204" pitchFamily="34" charset="0"/>
                <a:buChar char="•"/>
              </a:pPr>
              <a:r>
                <a:rPr lang="en-US" sz="1200" dirty="0"/>
                <a:t>Iconic brand with over 100 year history</a:t>
              </a:r>
            </a:p>
            <a:p>
              <a:pPr marL="182880" indent="-182880">
                <a:spcAft>
                  <a:spcPts val="400"/>
                </a:spcAft>
                <a:buFont typeface="Arial" panose="020B0604020202020204" pitchFamily="34" charset="0"/>
                <a:buChar char="•"/>
              </a:pPr>
              <a:r>
                <a:rPr lang="en-US" sz="1200" dirty="0"/>
                <a:t>Strong management team with proven ability to make accretive acquisitions</a:t>
              </a:r>
            </a:p>
          </p:txBody>
        </p:sp>
      </p:grpSp>
      <p:cxnSp>
        <p:nvCxnSpPr>
          <p:cNvPr id="106" name="Straight Connector 105">
            <a:extLst>
              <a:ext uri="{FF2B5EF4-FFF2-40B4-BE49-F238E27FC236}">
                <a16:creationId xmlns:a16="http://schemas.microsoft.com/office/drawing/2014/main" id="{3796AE24-3C60-2A45-8D35-17C223BF69C2}"/>
              </a:ext>
            </a:extLst>
          </p:cNvPr>
          <p:cNvCxnSpPr>
            <a:cxnSpLocks/>
          </p:cNvCxnSpPr>
          <p:nvPr/>
        </p:nvCxnSpPr>
        <p:spPr>
          <a:xfrm>
            <a:off x="2626059" y="2633934"/>
            <a:ext cx="0" cy="3445819"/>
          </a:xfrm>
          <a:prstGeom prst="line">
            <a:avLst/>
          </a:prstGeom>
          <a:ln w="12700">
            <a:solidFill>
              <a:schemeClr val="bg1">
                <a:lumMod val="85000"/>
              </a:schemeClr>
            </a:solidFill>
            <a:tailEnd type="none"/>
          </a:ln>
        </p:spPr>
        <p:style>
          <a:lnRef idx="1">
            <a:schemeClr val="accent1"/>
          </a:lnRef>
          <a:fillRef idx="0">
            <a:schemeClr val="accent1"/>
          </a:fillRef>
          <a:effectRef idx="0">
            <a:schemeClr val="accent1"/>
          </a:effectRef>
          <a:fontRef idx="minor">
            <a:schemeClr val="tx1"/>
          </a:fontRef>
        </p:style>
      </p:cxnSp>
      <p:grpSp>
        <p:nvGrpSpPr>
          <p:cNvPr id="107" name="Group 4">
            <a:extLst>
              <a:ext uri="{FF2B5EF4-FFF2-40B4-BE49-F238E27FC236}">
                <a16:creationId xmlns:a16="http://schemas.microsoft.com/office/drawing/2014/main" id="{5AE1F3EE-844F-1E46-A690-1B5572BA3C02}"/>
              </a:ext>
            </a:extLst>
          </p:cNvPr>
          <p:cNvGrpSpPr>
            <a:grpSpLocks noChangeAspect="1"/>
          </p:cNvGrpSpPr>
          <p:nvPr/>
        </p:nvGrpSpPr>
        <p:grpSpPr bwMode="auto">
          <a:xfrm>
            <a:off x="335836" y="2590131"/>
            <a:ext cx="390745" cy="390745"/>
            <a:chOff x="1704" y="24"/>
            <a:chExt cx="4272" cy="4272"/>
          </a:xfrm>
          <a:solidFill>
            <a:schemeClr val="accent2"/>
          </a:solidFill>
        </p:grpSpPr>
        <p:sp>
          <p:nvSpPr>
            <p:cNvPr id="108" name="Freeform 5">
              <a:extLst>
                <a:ext uri="{FF2B5EF4-FFF2-40B4-BE49-F238E27FC236}">
                  <a16:creationId xmlns:a16="http://schemas.microsoft.com/office/drawing/2014/main" id="{7D6005C7-0542-6D4B-B35D-1FC3252B0393}"/>
                </a:ext>
              </a:extLst>
            </p:cNvPr>
            <p:cNvSpPr>
              <a:spLocks noEditPoints="1"/>
            </p:cNvSpPr>
            <p:nvPr/>
          </p:nvSpPr>
          <p:spPr bwMode="auto">
            <a:xfrm>
              <a:off x="2306" y="630"/>
              <a:ext cx="846" cy="842"/>
            </a:xfrm>
            <a:custGeom>
              <a:avLst/>
              <a:gdLst>
                <a:gd name="T0" fmla="*/ 382 w 846"/>
                <a:gd name="T1" fmla="*/ 840 h 842"/>
                <a:gd name="T2" fmla="*/ 262 w 846"/>
                <a:gd name="T3" fmla="*/ 810 h 842"/>
                <a:gd name="T4" fmla="*/ 154 w 846"/>
                <a:gd name="T5" fmla="*/ 746 h 842"/>
                <a:gd name="T6" fmla="*/ 96 w 846"/>
                <a:gd name="T7" fmla="*/ 688 h 842"/>
                <a:gd name="T8" fmla="*/ 32 w 846"/>
                <a:gd name="T9" fmla="*/ 582 h 842"/>
                <a:gd name="T10" fmla="*/ 2 w 846"/>
                <a:gd name="T11" fmla="*/ 462 h 842"/>
                <a:gd name="T12" fmla="*/ 2 w 846"/>
                <a:gd name="T13" fmla="*/ 378 h 842"/>
                <a:gd name="T14" fmla="*/ 32 w 846"/>
                <a:gd name="T15" fmla="*/ 256 h 842"/>
                <a:gd name="T16" fmla="*/ 96 w 846"/>
                <a:gd name="T17" fmla="*/ 150 h 842"/>
                <a:gd name="T18" fmla="*/ 156 w 846"/>
                <a:gd name="T19" fmla="*/ 92 h 842"/>
                <a:gd name="T20" fmla="*/ 262 w 846"/>
                <a:gd name="T21" fmla="*/ 30 h 842"/>
                <a:gd name="T22" fmla="*/ 382 w 846"/>
                <a:gd name="T23" fmla="*/ 2 h 842"/>
                <a:gd name="T24" fmla="*/ 504 w 846"/>
                <a:gd name="T25" fmla="*/ 8 h 842"/>
                <a:gd name="T26" fmla="*/ 622 w 846"/>
                <a:gd name="T27" fmla="*/ 46 h 842"/>
                <a:gd name="T28" fmla="*/ 722 w 846"/>
                <a:gd name="T29" fmla="*/ 120 h 842"/>
                <a:gd name="T30" fmla="*/ 776 w 846"/>
                <a:gd name="T31" fmla="*/ 186 h 842"/>
                <a:gd name="T32" fmla="*/ 830 w 846"/>
                <a:gd name="T33" fmla="*/ 298 h 842"/>
                <a:gd name="T34" fmla="*/ 846 w 846"/>
                <a:gd name="T35" fmla="*/ 420 h 842"/>
                <a:gd name="T36" fmla="*/ 830 w 846"/>
                <a:gd name="T37" fmla="*/ 540 h 842"/>
                <a:gd name="T38" fmla="*/ 776 w 846"/>
                <a:gd name="T39" fmla="*/ 652 h 842"/>
                <a:gd name="T40" fmla="*/ 722 w 846"/>
                <a:gd name="T41" fmla="*/ 718 h 842"/>
                <a:gd name="T42" fmla="*/ 622 w 846"/>
                <a:gd name="T43" fmla="*/ 794 h 842"/>
                <a:gd name="T44" fmla="*/ 506 w 846"/>
                <a:gd name="T45" fmla="*/ 834 h 842"/>
                <a:gd name="T46" fmla="*/ 424 w 846"/>
                <a:gd name="T47" fmla="*/ 842 h 842"/>
                <a:gd name="T48" fmla="*/ 404 w 846"/>
                <a:gd name="T49" fmla="*/ 232 h 842"/>
                <a:gd name="T50" fmla="*/ 352 w 846"/>
                <a:gd name="T51" fmla="*/ 246 h 842"/>
                <a:gd name="T52" fmla="*/ 304 w 846"/>
                <a:gd name="T53" fmla="*/ 274 h 842"/>
                <a:gd name="T54" fmla="*/ 278 w 846"/>
                <a:gd name="T55" fmla="*/ 300 h 842"/>
                <a:gd name="T56" fmla="*/ 250 w 846"/>
                <a:gd name="T57" fmla="*/ 348 h 842"/>
                <a:gd name="T58" fmla="*/ 236 w 846"/>
                <a:gd name="T59" fmla="*/ 400 h 842"/>
                <a:gd name="T60" fmla="*/ 236 w 846"/>
                <a:gd name="T61" fmla="*/ 438 h 842"/>
                <a:gd name="T62" fmla="*/ 250 w 846"/>
                <a:gd name="T63" fmla="*/ 492 h 842"/>
                <a:gd name="T64" fmla="*/ 278 w 846"/>
                <a:gd name="T65" fmla="*/ 538 h 842"/>
                <a:gd name="T66" fmla="*/ 304 w 846"/>
                <a:gd name="T67" fmla="*/ 564 h 842"/>
                <a:gd name="T68" fmla="*/ 352 w 846"/>
                <a:gd name="T69" fmla="*/ 592 h 842"/>
                <a:gd name="T70" fmla="*/ 406 w 846"/>
                <a:gd name="T71" fmla="*/ 604 h 842"/>
                <a:gd name="T72" fmla="*/ 460 w 846"/>
                <a:gd name="T73" fmla="*/ 602 h 842"/>
                <a:gd name="T74" fmla="*/ 512 w 846"/>
                <a:gd name="T75" fmla="*/ 584 h 842"/>
                <a:gd name="T76" fmla="*/ 556 w 846"/>
                <a:gd name="T77" fmla="*/ 552 h 842"/>
                <a:gd name="T78" fmla="*/ 580 w 846"/>
                <a:gd name="T79" fmla="*/ 522 h 842"/>
                <a:gd name="T80" fmla="*/ 604 w 846"/>
                <a:gd name="T81" fmla="*/ 472 h 842"/>
                <a:gd name="T82" fmla="*/ 612 w 846"/>
                <a:gd name="T83" fmla="*/ 420 h 842"/>
                <a:gd name="T84" fmla="*/ 604 w 846"/>
                <a:gd name="T85" fmla="*/ 366 h 842"/>
                <a:gd name="T86" fmla="*/ 580 w 846"/>
                <a:gd name="T87" fmla="*/ 316 h 842"/>
                <a:gd name="T88" fmla="*/ 556 w 846"/>
                <a:gd name="T89" fmla="*/ 286 h 842"/>
                <a:gd name="T90" fmla="*/ 512 w 846"/>
                <a:gd name="T91" fmla="*/ 252 h 842"/>
                <a:gd name="T92" fmla="*/ 460 w 846"/>
                <a:gd name="T93" fmla="*/ 234 h 842"/>
                <a:gd name="T94" fmla="*/ 424 w 846"/>
                <a:gd name="T95" fmla="*/ 230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46" h="842">
                  <a:moveTo>
                    <a:pt x="424" y="842"/>
                  </a:moveTo>
                  <a:lnTo>
                    <a:pt x="424" y="842"/>
                  </a:lnTo>
                  <a:lnTo>
                    <a:pt x="382" y="840"/>
                  </a:lnTo>
                  <a:lnTo>
                    <a:pt x="340" y="834"/>
                  </a:lnTo>
                  <a:lnTo>
                    <a:pt x="300" y="824"/>
                  </a:lnTo>
                  <a:lnTo>
                    <a:pt x="262" y="810"/>
                  </a:lnTo>
                  <a:lnTo>
                    <a:pt x="224" y="794"/>
                  </a:lnTo>
                  <a:lnTo>
                    <a:pt x="188" y="772"/>
                  </a:lnTo>
                  <a:lnTo>
                    <a:pt x="154" y="746"/>
                  </a:lnTo>
                  <a:lnTo>
                    <a:pt x="124" y="718"/>
                  </a:lnTo>
                  <a:lnTo>
                    <a:pt x="124" y="718"/>
                  </a:lnTo>
                  <a:lnTo>
                    <a:pt x="96" y="688"/>
                  </a:lnTo>
                  <a:lnTo>
                    <a:pt x="70" y="654"/>
                  </a:lnTo>
                  <a:lnTo>
                    <a:pt x="50" y="618"/>
                  </a:lnTo>
                  <a:lnTo>
                    <a:pt x="32" y="582"/>
                  </a:lnTo>
                  <a:lnTo>
                    <a:pt x="18" y="542"/>
                  </a:lnTo>
                  <a:lnTo>
                    <a:pt x="8" y="502"/>
                  </a:lnTo>
                  <a:lnTo>
                    <a:pt x="2" y="462"/>
                  </a:lnTo>
                  <a:lnTo>
                    <a:pt x="0" y="420"/>
                  </a:lnTo>
                  <a:lnTo>
                    <a:pt x="0" y="420"/>
                  </a:lnTo>
                  <a:lnTo>
                    <a:pt x="2" y="378"/>
                  </a:lnTo>
                  <a:lnTo>
                    <a:pt x="8" y="336"/>
                  </a:lnTo>
                  <a:lnTo>
                    <a:pt x="18" y="296"/>
                  </a:lnTo>
                  <a:lnTo>
                    <a:pt x="32" y="256"/>
                  </a:lnTo>
                  <a:lnTo>
                    <a:pt x="50" y="220"/>
                  </a:lnTo>
                  <a:lnTo>
                    <a:pt x="70" y="184"/>
                  </a:lnTo>
                  <a:lnTo>
                    <a:pt x="96" y="150"/>
                  </a:lnTo>
                  <a:lnTo>
                    <a:pt x="124" y="120"/>
                  </a:lnTo>
                  <a:lnTo>
                    <a:pt x="124" y="120"/>
                  </a:lnTo>
                  <a:lnTo>
                    <a:pt x="156" y="92"/>
                  </a:lnTo>
                  <a:lnTo>
                    <a:pt x="188" y="68"/>
                  </a:lnTo>
                  <a:lnTo>
                    <a:pt x="224" y="46"/>
                  </a:lnTo>
                  <a:lnTo>
                    <a:pt x="262" y="30"/>
                  </a:lnTo>
                  <a:lnTo>
                    <a:pt x="302" y="16"/>
                  </a:lnTo>
                  <a:lnTo>
                    <a:pt x="342" y="8"/>
                  </a:lnTo>
                  <a:lnTo>
                    <a:pt x="382" y="2"/>
                  </a:lnTo>
                  <a:lnTo>
                    <a:pt x="424" y="0"/>
                  </a:lnTo>
                  <a:lnTo>
                    <a:pt x="464" y="2"/>
                  </a:lnTo>
                  <a:lnTo>
                    <a:pt x="504" y="8"/>
                  </a:lnTo>
                  <a:lnTo>
                    <a:pt x="544" y="16"/>
                  </a:lnTo>
                  <a:lnTo>
                    <a:pt x="584" y="30"/>
                  </a:lnTo>
                  <a:lnTo>
                    <a:pt x="622" y="46"/>
                  </a:lnTo>
                  <a:lnTo>
                    <a:pt x="658" y="66"/>
                  </a:lnTo>
                  <a:lnTo>
                    <a:pt x="692" y="92"/>
                  </a:lnTo>
                  <a:lnTo>
                    <a:pt x="722" y="120"/>
                  </a:lnTo>
                  <a:lnTo>
                    <a:pt x="722" y="120"/>
                  </a:lnTo>
                  <a:lnTo>
                    <a:pt x="752" y="152"/>
                  </a:lnTo>
                  <a:lnTo>
                    <a:pt x="776" y="186"/>
                  </a:lnTo>
                  <a:lnTo>
                    <a:pt x="798" y="222"/>
                  </a:lnTo>
                  <a:lnTo>
                    <a:pt x="816" y="260"/>
                  </a:lnTo>
                  <a:lnTo>
                    <a:pt x="830" y="298"/>
                  </a:lnTo>
                  <a:lnTo>
                    <a:pt x="838" y="338"/>
                  </a:lnTo>
                  <a:lnTo>
                    <a:pt x="844" y="378"/>
                  </a:lnTo>
                  <a:lnTo>
                    <a:pt x="846" y="420"/>
                  </a:lnTo>
                  <a:lnTo>
                    <a:pt x="844" y="460"/>
                  </a:lnTo>
                  <a:lnTo>
                    <a:pt x="838" y="500"/>
                  </a:lnTo>
                  <a:lnTo>
                    <a:pt x="830" y="540"/>
                  </a:lnTo>
                  <a:lnTo>
                    <a:pt x="816" y="578"/>
                  </a:lnTo>
                  <a:lnTo>
                    <a:pt x="798" y="616"/>
                  </a:lnTo>
                  <a:lnTo>
                    <a:pt x="776" y="652"/>
                  </a:lnTo>
                  <a:lnTo>
                    <a:pt x="752" y="686"/>
                  </a:lnTo>
                  <a:lnTo>
                    <a:pt x="722" y="718"/>
                  </a:lnTo>
                  <a:lnTo>
                    <a:pt x="722" y="718"/>
                  </a:lnTo>
                  <a:lnTo>
                    <a:pt x="692" y="748"/>
                  </a:lnTo>
                  <a:lnTo>
                    <a:pt x="658" y="772"/>
                  </a:lnTo>
                  <a:lnTo>
                    <a:pt x="622" y="794"/>
                  </a:lnTo>
                  <a:lnTo>
                    <a:pt x="586" y="810"/>
                  </a:lnTo>
                  <a:lnTo>
                    <a:pt x="546" y="824"/>
                  </a:lnTo>
                  <a:lnTo>
                    <a:pt x="506" y="834"/>
                  </a:lnTo>
                  <a:lnTo>
                    <a:pt x="466" y="840"/>
                  </a:lnTo>
                  <a:lnTo>
                    <a:pt x="424" y="842"/>
                  </a:lnTo>
                  <a:lnTo>
                    <a:pt x="424" y="842"/>
                  </a:lnTo>
                  <a:close/>
                  <a:moveTo>
                    <a:pt x="424" y="230"/>
                  </a:moveTo>
                  <a:lnTo>
                    <a:pt x="424" y="230"/>
                  </a:lnTo>
                  <a:lnTo>
                    <a:pt x="404" y="232"/>
                  </a:lnTo>
                  <a:lnTo>
                    <a:pt x="386" y="234"/>
                  </a:lnTo>
                  <a:lnTo>
                    <a:pt x="368" y="238"/>
                  </a:lnTo>
                  <a:lnTo>
                    <a:pt x="352" y="246"/>
                  </a:lnTo>
                  <a:lnTo>
                    <a:pt x="334" y="252"/>
                  </a:lnTo>
                  <a:lnTo>
                    <a:pt x="320" y="262"/>
                  </a:lnTo>
                  <a:lnTo>
                    <a:pt x="304" y="274"/>
                  </a:lnTo>
                  <a:lnTo>
                    <a:pt x="290" y="286"/>
                  </a:lnTo>
                  <a:lnTo>
                    <a:pt x="290" y="286"/>
                  </a:lnTo>
                  <a:lnTo>
                    <a:pt x="278" y="300"/>
                  </a:lnTo>
                  <a:lnTo>
                    <a:pt x="266" y="314"/>
                  </a:lnTo>
                  <a:lnTo>
                    <a:pt x="258" y="330"/>
                  </a:lnTo>
                  <a:lnTo>
                    <a:pt x="250" y="348"/>
                  </a:lnTo>
                  <a:lnTo>
                    <a:pt x="244" y="364"/>
                  </a:lnTo>
                  <a:lnTo>
                    <a:pt x="238" y="382"/>
                  </a:lnTo>
                  <a:lnTo>
                    <a:pt x="236" y="400"/>
                  </a:lnTo>
                  <a:lnTo>
                    <a:pt x="236" y="420"/>
                  </a:lnTo>
                  <a:lnTo>
                    <a:pt x="236" y="420"/>
                  </a:lnTo>
                  <a:lnTo>
                    <a:pt x="236" y="438"/>
                  </a:lnTo>
                  <a:lnTo>
                    <a:pt x="238" y="456"/>
                  </a:lnTo>
                  <a:lnTo>
                    <a:pt x="244" y="474"/>
                  </a:lnTo>
                  <a:lnTo>
                    <a:pt x="250" y="492"/>
                  </a:lnTo>
                  <a:lnTo>
                    <a:pt x="258" y="508"/>
                  </a:lnTo>
                  <a:lnTo>
                    <a:pt x="266" y="524"/>
                  </a:lnTo>
                  <a:lnTo>
                    <a:pt x="278" y="538"/>
                  </a:lnTo>
                  <a:lnTo>
                    <a:pt x="290" y="552"/>
                  </a:lnTo>
                  <a:lnTo>
                    <a:pt x="290" y="552"/>
                  </a:lnTo>
                  <a:lnTo>
                    <a:pt x="304" y="564"/>
                  </a:lnTo>
                  <a:lnTo>
                    <a:pt x="320" y="576"/>
                  </a:lnTo>
                  <a:lnTo>
                    <a:pt x="336" y="584"/>
                  </a:lnTo>
                  <a:lnTo>
                    <a:pt x="352" y="592"/>
                  </a:lnTo>
                  <a:lnTo>
                    <a:pt x="370" y="598"/>
                  </a:lnTo>
                  <a:lnTo>
                    <a:pt x="386" y="602"/>
                  </a:lnTo>
                  <a:lnTo>
                    <a:pt x="406" y="604"/>
                  </a:lnTo>
                  <a:lnTo>
                    <a:pt x="424" y="606"/>
                  </a:lnTo>
                  <a:lnTo>
                    <a:pt x="442" y="604"/>
                  </a:lnTo>
                  <a:lnTo>
                    <a:pt x="460" y="602"/>
                  </a:lnTo>
                  <a:lnTo>
                    <a:pt x="478" y="598"/>
                  </a:lnTo>
                  <a:lnTo>
                    <a:pt x="494" y="592"/>
                  </a:lnTo>
                  <a:lnTo>
                    <a:pt x="512" y="584"/>
                  </a:lnTo>
                  <a:lnTo>
                    <a:pt x="528" y="576"/>
                  </a:lnTo>
                  <a:lnTo>
                    <a:pt x="542" y="564"/>
                  </a:lnTo>
                  <a:lnTo>
                    <a:pt x="556" y="552"/>
                  </a:lnTo>
                  <a:lnTo>
                    <a:pt x="556" y="552"/>
                  </a:lnTo>
                  <a:lnTo>
                    <a:pt x="570" y="538"/>
                  </a:lnTo>
                  <a:lnTo>
                    <a:pt x="580" y="522"/>
                  </a:lnTo>
                  <a:lnTo>
                    <a:pt x="590" y="506"/>
                  </a:lnTo>
                  <a:lnTo>
                    <a:pt x="598" y="490"/>
                  </a:lnTo>
                  <a:lnTo>
                    <a:pt x="604" y="472"/>
                  </a:lnTo>
                  <a:lnTo>
                    <a:pt x="608" y="456"/>
                  </a:lnTo>
                  <a:lnTo>
                    <a:pt x="610" y="438"/>
                  </a:lnTo>
                  <a:lnTo>
                    <a:pt x="612" y="420"/>
                  </a:lnTo>
                  <a:lnTo>
                    <a:pt x="610" y="402"/>
                  </a:lnTo>
                  <a:lnTo>
                    <a:pt x="608" y="384"/>
                  </a:lnTo>
                  <a:lnTo>
                    <a:pt x="604" y="366"/>
                  </a:lnTo>
                  <a:lnTo>
                    <a:pt x="598" y="348"/>
                  </a:lnTo>
                  <a:lnTo>
                    <a:pt x="590" y="332"/>
                  </a:lnTo>
                  <a:lnTo>
                    <a:pt x="580" y="316"/>
                  </a:lnTo>
                  <a:lnTo>
                    <a:pt x="570" y="300"/>
                  </a:lnTo>
                  <a:lnTo>
                    <a:pt x="556" y="286"/>
                  </a:lnTo>
                  <a:lnTo>
                    <a:pt x="556" y="286"/>
                  </a:lnTo>
                  <a:lnTo>
                    <a:pt x="542" y="274"/>
                  </a:lnTo>
                  <a:lnTo>
                    <a:pt x="528" y="262"/>
                  </a:lnTo>
                  <a:lnTo>
                    <a:pt x="512" y="252"/>
                  </a:lnTo>
                  <a:lnTo>
                    <a:pt x="496" y="246"/>
                  </a:lnTo>
                  <a:lnTo>
                    <a:pt x="478" y="238"/>
                  </a:lnTo>
                  <a:lnTo>
                    <a:pt x="460" y="234"/>
                  </a:lnTo>
                  <a:lnTo>
                    <a:pt x="442" y="232"/>
                  </a:lnTo>
                  <a:lnTo>
                    <a:pt x="424" y="230"/>
                  </a:lnTo>
                  <a:lnTo>
                    <a:pt x="424" y="230"/>
                  </a:lnTo>
                  <a:close/>
                </a:path>
              </a:pathLst>
            </a:custGeom>
            <a:grpFill/>
            <a:ln>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9" name="Freeform 6">
              <a:extLst>
                <a:ext uri="{FF2B5EF4-FFF2-40B4-BE49-F238E27FC236}">
                  <a16:creationId xmlns:a16="http://schemas.microsoft.com/office/drawing/2014/main" id="{81E627CC-5C08-A44D-8496-B81E429F6FB6}"/>
                </a:ext>
              </a:extLst>
            </p:cNvPr>
            <p:cNvSpPr>
              <a:spLocks/>
            </p:cNvSpPr>
            <p:nvPr/>
          </p:nvSpPr>
          <p:spPr bwMode="auto">
            <a:xfrm>
              <a:off x="3574" y="1462"/>
              <a:ext cx="1274" cy="1274"/>
            </a:xfrm>
            <a:custGeom>
              <a:avLst/>
              <a:gdLst>
                <a:gd name="T0" fmla="*/ 1158 w 1274"/>
                <a:gd name="T1" fmla="*/ 1274 h 1274"/>
                <a:gd name="T2" fmla="*/ 1158 w 1274"/>
                <a:gd name="T3" fmla="*/ 1274 h 1274"/>
                <a:gd name="T4" fmla="*/ 1134 w 1274"/>
                <a:gd name="T5" fmla="*/ 1272 h 1274"/>
                <a:gd name="T6" fmla="*/ 1112 w 1274"/>
                <a:gd name="T7" fmla="*/ 1266 h 1274"/>
                <a:gd name="T8" fmla="*/ 1092 w 1274"/>
                <a:gd name="T9" fmla="*/ 1254 h 1274"/>
                <a:gd name="T10" fmla="*/ 1082 w 1274"/>
                <a:gd name="T11" fmla="*/ 1248 h 1274"/>
                <a:gd name="T12" fmla="*/ 1074 w 1274"/>
                <a:gd name="T13" fmla="*/ 1240 h 1274"/>
                <a:gd name="T14" fmla="*/ 34 w 1274"/>
                <a:gd name="T15" fmla="*/ 200 h 1274"/>
                <a:gd name="T16" fmla="*/ 34 w 1274"/>
                <a:gd name="T17" fmla="*/ 200 h 1274"/>
                <a:gd name="T18" fmla="*/ 26 w 1274"/>
                <a:gd name="T19" fmla="*/ 192 h 1274"/>
                <a:gd name="T20" fmla="*/ 20 w 1274"/>
                <a:gd name="T21" fmla="*/ 182 h 1274"/>
                <a:gd name="T22" fmla="*/ 10 w 1274"/>
                <a:gd name="T23" fmla="*/ 162 h 1274"/>
                <a:gd name="T24" fmla="*/ 2 w 1274"/>
                <a:gd name="T25" fmla="*/ 140 h 1274"/>
                <a:gd name="T26" fmla="*/ 0 w 1274"/>
                <a:gd name="T27" fmla="*/ 118 h 1274"/>
                <a:gd name="T28" fmla="*/ 2 w 1274"/>
                <a:gd name="T29" fmla="*/ 94 h 1274"/>
                <a:gd name="T30" fmla="*/ 10 w 1274"/>
                <a:gd name="T31" fmla="*/ 74 h 1274"/>
                <a:gd name="T32" fmla="*/ 20 w 1274"/>
                <a:gd name="T33" fmla="*/ 52 h 1274"/>
                <a:gd name="T34" fmla="*/ 26 w 1274"/>
                <a:gd name="T35" fmla="*/ 44 h 1274"/>
                <a:gd name="T36" fmla="*/ 34 w 1274"/>
                <a:gd name="T37" fmla="*/ 34 h 1274"/>
                <a:gd name="T38" fmla="*/ 34 w 1274"/>
                <a:gd name="T39" fmla="*/ 34 h 1274"/>
                <a:gd name="T40" fmla="*/ 44 w 1274"/>
                <a:gd name="T41" fmla="*/ 26 h 1274"/>
                <a:gd name="T42" fmla="*/ 54 w 1274"/>
                <a:gd name="T43" fmla="*/ 20 h 1274"/>
                <a:gd name="T44" fmla="*/ 74 w 1274"/>
                <a:gd name="T45" fmla="*/ 8 h 1274"/>
                <a:gd name="T46" fmla="*/ 96 w 1274"/>
                <a:gd name="T47" fmla="*/ 2 h 1274"/>
                <a:gd name="T48" fmla="*/ 118 w 1274"/>
                <a:gd name="T49" fmla="*/ 0 h 1274"/>
                <a:gd name="T50" fmla="*/ 140 w 1274"/>
                <a:gd name="T51" fmla="*/ 2 h 1274"/>
                <a:gd name="T52" fmla="*/ 162 w 1274"/>
                <a:gd name="T53" fmla="*/ 8 h 1274"/>
                <a:gd name="T54" fmla="*/ 182 w 1274"/>
                <a:gd name="T55" fmla="*/ 20 h 1274"/>
                <a:gd name="T56" fmla="*/ 192 w 1274"/>
                <a:gd name="T57" fmla="*/ 26 h 1274"/>
                <a:gd name="T58" fmla="*/ 202 w 1274"/>
                <a:gd name="T59" fmla="*/ 34 h 1274"/>
                <a:gd name="T60" fmla="*/ 1240 w 1274"/>
                <a:gd name="T61" fmla="*/ 1074 h 1274"/>
                <a:gd name="T62" fmla="*/ 1240 w 1274"/>
                <a:gd name="T63" fmla="*/ 1074 h 1274"/>
                <a:gd name="T64" fmla="*/ 1248 w 1274"/>
                <a:gd name="T65" fmla="*/ 1082 h 1274"/>
                <a:gd name="T66" fmla="*/ 1256 w 1274"/>
                <a:gd name="T67" fmla="*/ 1092 h 1274"/>
                <a:gd name="T68" fmla="*/ 1266 w 1274"/>
                <a:gd name="T69" fmla="*/ 1112 h 1274"/>
                <a:gd name="T70" fmla="*/ 1272 w 1274"/>
                <a:gd name="T71" fmla="*/ 1134 h 1274"/>
                <a:gd name="T72" fmla="*/ 1274 w 1274"/>
                <a:gd name="T73" fmla="*/ 1156 h 1274"/>
                <a:gd name="T74" fmla="*/ 1272 w 1274"/>
                <a:gd name="T75" fmla="*/ 1178 h 1274"/>
                <a:gd name="T76" fmla="*/ 1266 w 1274"/>
                <a:gd name="T77" fmla="*/ 1200 h 1274"/>
                <a:gd name="T78" fmla="*/ 1256 w 1274"/>
                <a:gd name="T79" fmla="*/ 1222 h 1274"/>
                <a:gd name="T80" fmla="*/ 1248 w 1274"/>
                <a:gd name="T81" fmla="*/ 1230 h 1274"/>
                <a:gd name="T82" fmla="*/ 1240 w 1274"/>
                <a:gd name="T83" fmla="*/ 1240 h 1274"/>
                <a:gd name="T84" fmla="*/ 1240 w 1274"/>
                <a:gd name="T85" fmla="*/ 1240 h 1274"/>
                <a:gd name="T86" fmla="*/ 1232 w 1274"/>
                <a:gd name="T87" fmla="*/ 1248 h 1274"/>
                <a:gd name="T88" fmla="*/ 1222 w 1274"/>
                <a:gd name="T89" fmla="*/ 1254 h 1274"/>
                <a:gd name="T90" fmla="*/ 1202 w 1274"/>
                <a:gd name="T91" fmla="*/ 1266 h 1274"/>
                <a:gd name="T92" fmla="*/ 1180 w 1274"/>
                <a:gd name="T93" fmla="*/ 1272 h 1274"/>
                <a:gd name="T94" fmla="*/ 1158 w 1274"/>
                <a:gd name="T95" fmla="*/ 1274 h 1274"/>
                <a:gd name="T96" fmla="*/ 1158 w 1274"/>
                <a:gd name="T97" fmla="*/ 1274 h 1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74" h="1274">
                  <a:moveTo>
                    <a:pt x="1158" y="1274"/>
                  </a:moveTo>
                  <a:lnTo>
                    <a:pt x="1158" y="1274"/>
                  </a:lnTo>
                  <a:lnTo>
                    <a:pt x="1134" y="1272"/>
                  </a:lnTo>
                  <a:lnTo>
                    <a:pt x="1112" y="1266"/>
                  </a:lnTo>
                  <a:lnTo>
                    <a:pt x="1092" y="1254"/>
                  </a:lnTo>
                  <a:lnTo>
                    <a:pt x="1082" y="1248"/>
                  </a:lnTo>
                  <a:lnTo>
                    <a:pt x="1074" y="1240"/>
                  </a:lnTo>
                  <a:lnTo>
                    <a:pt x="34" y="200"/>
                  </a:lnTo>
                  <a:lnTo>
                    <a:pt x="34" y="200"/>
                  </a:lnTo>
                  <a:lnTo>
                    <a:pt x="26" y="192"/>
                  </a:lnTo>
                  <a:lnTo>
                    <a:pt x="20" y="182"/>
                  </a:lnTo>
                  <a:lnTo>
                    <a:pt x="10" y="162"/>
                  </a:lnTo>
                  <a:lnTo>
                    <a:pt x="2" y="140"/>
                  </a:lnTo>
                  <a:lnTo>
                    <a:pt x="0" y="118"/>
                  </a:lnTo>
                  <a:lnTo>
                    <a:pt x="2" y="94"/>
                  </a:lnTo>
                  <a:lnTo>
                    <a:pt x="10" y="74"/>
                  </a:lnTo>
                  <a:lnTo>
                    <a:pt x="20" y="52"/>
                  </a:lnTo>
                  <a:lnTo>
                    <a:pt x="26" y="44"/>
                  </a:lnTo>
                  <a:lnTo>
                    <a:pt x="34" y="34"/>
                  </a:lnTo>
                  <a:lnTo>
                    <a:pt x="34" y="34"/>
                  </a:lnTo>
                  <a:lnTo>
                    <a:pt x="44" y="26"/>
                  </a:lnTo>
                  <a:lnTo>
                    <a:pt x="54" y="20"/>
                  </a:lnTo>
                  <a:lnTo>
                    <a:pt x="74" y="8"/>
                  </a:lnTo>
                  <a:lnTo>
                    <a:pt x="96" y="2"/>
                  </a:lnTo>
                  <a:lnTo>
                    <a:pt x="118" y="0"/>
                  </a:lnTo>
                  <a:lnTo>
                    <a:pt x="140" y="2"/>
                  </a:lnTo>
                  <a:lnTo>
                    <a:pt x="162" y="8"/>
                  </a:lnTo>
                  <a:lnTo>
                    <a:pt x="182" y="20"/>
                  </a:lnTo>
                  <a:lnTo>
                    <a:pt x="192" y="26"/>
                  </a:lnTo>
                  <a:lnTo>
                    <a:pt x="202" y="34"/>
                  </a:lnTo>
                  <a:lnTo>
                    <a:pt x="1240" y="1074"/>
                  </a:lnTo>
                  <a:lnTo>
                    <a:pt x="1240" y="1074"/>
                  </a:lnTo>
                  <a:lnTo>
                    <a:pt x="1248" y="1082"/>
                  </a:lnTo>
                  <a:lnTo>
                    <a:pt x="1256" y="1092"/>
                  </a:lnTo>
                  <a:lnTo>
                    <a:pt x="1266" y="1112"/>
                  </a:lnTo>
                  <a:lnTo>
                    <a:pt x="1272" y="1134"/>
                  </a:lnTo>
                  <a:lnTo>
                    <a:pt x="1274" y="1156"/>
                  </a:lnTo>
                  <a:lnTo>
                    <a:pt x="1272" y="1178"/>
                  </a:lnTo>
                  <a:lnTo>
                    <a:pt x="1266" y="1200"/>
                  </a:lnTo>
                  <a:lnTo>
                    <a:pt x="1256" y="1222"/>
                  </a:lnTo>
                  <a:lnTo>
                    <a:pt x="1248" y="1230"/>
                  </a:lnTo>
                  <a:lnTo>
                    <a:pt x="1240" y="1240"/>
                  </a:lnTo>
                  <a:lnTo>
                    <a:pt x="1240" y="1240"/>
                  </a:lnTo>
                  <a:lnTo>
                    <a:pt x="1232" y="1248"/>
                  </a:lnTo>
                  <a:lnTo>
                    <a:pt x="1222" y="1254"/>
                  </a:lnTo>
                  <a:lnTo>
                    <a:pt x="1202" y="1266"/>
                  </a:lnTo>
                  <a:lnTo>
                    <a:pt x="1180" y="1272"/>
                  </a:lnTo>
                  <a:lnTo>
                    <a:pt x="1158" y="1274"/>
                  </a:lnTo>
                  <a:lnTo>
                    <a:pt x="1158" y="1274"/>
                  </a:lnTo>
                  <a:close/>
                </a:path>
              </a:pathLst>
            </a:custGeom>
            <a:grpFill/>
            <a:ln>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0" name="Freeform 7">
              <a:extLst>
                <a:ext uri="{FF2B5EF4-FFF2-40B4-BE49-F238E27FC236}">
                  <a16:creationId xmlns:a16="http://schemas.microsoft.com/office/drawing/2014/main" id="{D996A5B5-3411-6040-A59A-47E248593588}"/>
                </a:ext>
              </a:extLst>
            </p:cNvPr>
            <p:cNvSpPr>
              <a:spLocks/>
            </p:cNvSpPr>
            <p:nvPr/>
          </p:nvSpPr>
          <p:spPr bwMode="auto">
            <a:xfrm>
              <a:off x="3142" y="1894"/>
              <a:ext cx="1274" cy="1274"/>
            </a:xfrm>
            <a:custGeom>
              <a:avLst/>
              <a:gdLst>
                <a:gd name="T0" fmla="*/ 1156 w 1274"/>
                <a:gd name="T1" fmla="*/ 1274 h 1274"/>
                <a:gd name="T2" fmla="*/ 1156 w 1274"/>
                <a:gd name="T3" fmla="*/ 1274 h 1274"/>
                <a:gd name="T4" fmla="*/ 1134 w 1274"/>
                <a:gd name="T5" fmla="*/ 1272 h 1274"/>
                <a:gd name="T6" fmla="*/ 1112 w 1274"/>
                <a:gd name="T7" fmla="*/ 1266 h 1274"/>
                <a:gd name="T8" fmla="*/ 1092 w 1274"/>
                <a:gd name="T9" fmla="*/ 1256 h 1274"/>
                <a:gd name="T10" fmla="*/ 1082 w 1274"/>
                <a:gd name="T11" fmla="*/ 1248 h 1274"/>
                <a:gd name="T12" fmla="*/ 1074 w 1274"/>
                <a:gd name="T13" fmla="*/ 1240 h 1274"/>
                <a:gd name="T14" fmla="*/ 34 w 1274"/>
                <a:gd name="T15" fmla="*/ 202 h 1274"/>
                <a:gd name="T16" fmla="*/ 34 w 1274"/>
                <a:gd name="T17" fmla="*/ 202 h 1274"/>
                <a:gd name="T18" fmla="*/ 26 w 1274"/>
                <a:gd name="T19" fmla="*/ 192 h 1274"/>
                <a:gd name="T20" fmla="*/ 20 w 1274"/>
                <a:gd name="T21" fmla="*/ 182 h 1274"/>
                <a:gd name="T22" fmla="*/ 8 w 1274"/>
                <a:gd name="T23" fmla="*/ 162 h 1274"/>
                <a:gd name="T24" fmla="*/ 2 w 1274"/>
                <a:gd name="T25" fmla="*/ 140 h 1274"/>
                <a:gd name="T26" fmla="*/ 0 w 1274"/>
                <a:gd name="T27" fmla="*/ 118 h 1274"/>
                <a:gd name="T28" fmla="*/ 2 w 1274"/>
                <a:gd name="T29" fmla="*/ 96 h 1274"/>
                <a:gd name="T30" fmla="*/ 8 w 1274"/>
                <a:gd name="T31" fmla="*/ 74 h 1274"/>
                <a:gd name="T32" fmla="*/ 20 w 1274"/>
                <a:gd name="T33" fmla="*/ 54 h 1274"/>
                <a:gd name="T34" fmla="*/ 26 w 1274"/>
                <a:gd name="T35" fmla="*/ 44 h 1274"/>
                <a:gd name="T36" fmla="*/ 34 w 1274"/>
                <a:gd name="T37" fmla="*/ 34 h 1274"/>
                <a:gd name="T38" fmla="*/ 34 w 1274"/>
                <a:gd name="T39" fmla="*/ 34 h 1274"/>
                <a:gd name="T40" fmla="*/ 44 w 1274"/>
                <a:gd name="T41" fmla="*/ 26 h 1274"/>
                <a:gd name="T42" fmla="*/ 52 w 1274"/>
                <a:gd name="T43" fmla="*/ 20 h 1274"/>
                <a:gd name="T44" fmla="*/ 74 w 1274"/>
                <a:gd name="T45" fmla="*/ 10 h 1274"/>
                <a:gd name="T46" fmla="*/ 96 w 1274"/>
                <a:gd name="T47" fmla="*/ 2 h 1274"/>
                <a:gd name="T48" fmla="*/ 118 w 1274"/>
                <a:gd name="T49" fmla="*/ 0 h 1274"/>
                <a:gd name="T50" fmla="*/ 140 w 1274"/>
                <a:gd name="T51" fmla="*/ 2 h 1274"/>
                <a:gd name="T52" fmla="*/ 162 w 1274"/>
                <a:gd name="T53" fmla="*/ 10 h 1274"/>
                <a:gd name="T54" fmla="*/ 182 w 1274"/>
                <a:gd name="T55" fmla="*/ 20 h 1274"/>
                <a:gd name="T56" fmla="*/ 192 w 1274"/>
                <a:gd name="T57" fmla="*/ 26 h 1274"/>
                <a:gd name="T58" fmla="*/ 200 w 1274"/>
                <a:gd name="T59" fmla="*/ 34 h 1274"/>
                <a:gd name="T60" fmla="*/ 1240 w 1274"/>
                <a:gd name="T61" fmla="*/ 1074 h 1274"/>
                <a:gd name="T62" fmla="*/ 1240 w 1274"/>
                <a:gd name="T63" fmla="*/ 1074 h 1274"/>
                <a:gd name="T64" fmla="*/ 1248 w 1274"/>
                <a:gd name="T65" fmla="*/ 1082 h 1274"/>
                <a:gd name="T66" fmla="*/ 1254 w 1274"/>
                <a:gd name="T67" fmla="*/ 1092 h 1274"/>
                <a:gd name="T68" fmla="*/ 1266 w 1274"/>
                <a:gd name="T69" fmla="*/ 1112 h 1274"/>
                <a:gd name="T70" fmla="*/ 1272 w 1274"/>
                <a:gd name="T71" fmla="*/ 1134 h 1274"/>
                <a:gd name="T72" fmla="*/ 1274 w 1274"/>
                <a:gd name="T73" fmla="*/ 1156 h 1274"/>
                <a:gd name="T74" fmla="*/ 1272 w 1274"/>
                <a:gd name="T75" fmla="*/ 1180 h 1274"/>
                <a:gd name="T76" fmla="*/ 1266 w 1274"/>
                <a:gd name="T77" fmla="*/ 1202 h 1274"/>
                <a:gd name="T78" fmla="*/ 1254 w 1274"/>
                <a:gd name="T79" fmla="*/ 1222 h 1274"/>
                <a:gd name="T80" fmla="*/ 1248 w 1274"/>
                <a:gd name="T81" fmla="*/ 1232 h 1274"/>
                <a:gd name="T82" fmla="*/ 1240 w 1274"/>
                <a:gd name="T83" fmla="*/ 1240 h 1274"/>
                <a:gd name="T84" fmla="*/ 1240 w 1274"/>
                <a:gd name="T85" fmla="*/ 1240 h 1274"/>
                <a:gd name="T86" fmla="*/ 1230 w 1274"/>
                <a:gd name="T87" fmla="*/ 1248 h 1274"/>
                <a:gd name="T88" fmla="*/ 1222 w 1274"/>
                <a:gd name="T89" fmla="*/ 1256 h 1274"/>
                <a:gd name="T90" fmla="*/ 1200 w 1274"/>
                <a:gd name="T91" fmla="*/ 1266 h 1274"/>
                <a:gd name="T92" fmla="*/ 1178 w 1274"/>
                <a:gd name="T93" fmla="*/ 1272 h 1274"/>
                <a:gd name="T94" fmla="*/ 1156 w 1274"/>
                <a:gd name="T95" fmla="*/ 1274 h 1274"/>
                <a:gd name="T96" fmla="*/ 1156 w 1274"/>
                <a:gd name="T97" fmla="*/ 1274 h 1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74" h="1274">
                  <a:moveTo>
                    <a:pt x="1156" y="1274"/>
                  </a:moveTo>
                  <a:lnTo>
                    <a:pt x="1156" y="1274"/>
                  </a:lnTo>
                  <a:lnTo>
                    <a:pt x="1134" y="1272"/>
                  </a:lnTo>
                  <a:lnTo>
                    <a:pt x="1112" y="1266"/>
                  </a:lnTo>
                  <a:lnTo>
                    <a:pt x="1092" y="1256"/>
                  </a:lnTo>
                  <a:lnTo>
                    <a:pt x="1082" y="1248"/>
                  </a:lnTo>
                  <a:lnTo>
                    <a:pt x="1074" y="1240"/>
                  </a:lnTo>
                  <a:lnTo>
                    <a:pt x="34" y="202"/>
                  </a:lnTo>
                  <a:lnTo>
                    <a:pt x="34" y="202"/>
                  </a:lnTo>
                  <a:lnTo>
                    <a:pt x="26" y="192"/>
                  </a:lnTo>
                  <a:lnTo>
                    <a:pt x="20" y="182"/>
                  </a:lnTo>
                  <a:lnTo>
                    <a:pt x="8" y="162"/>
                  </a:lnTo>
                  <a:lnTo>
                    <a:pt x="2" y="140"/>
                  </a:lnTo>
                  <a:lnTo>
                    <a:pt x="0" y="118"/>
                  </a:lnTo>
                  <a:lnTo>
                    <a:pt x="2" y="96"/>
                  </a:lnTo>
                  <a:lnTo>
                    <a:pt x="8" y="74"/>
                  </a:lnTo>
                  <a:lnTo>
                    <a:pt x="20" y="54"/>
                  </a:lnTo>
                  <a:lnTo>
                    <a:pt x="26" y="44"/>
                  </a:lnTo>
                  <a:lnTo>
                    <a:pt x="34" y="34"/>
                  </a:lnTo>
                  <a:lnTo>
                    <a:pt x="34" y="34"/>
                  </a:lnTo>
                  <a:lnTo>
                    <a:pt x="44" y="26"/>
                  </a:lnTo>
                  <a:lnTo>
                    <a:pt x="52" y="20"/>
                  </a:lnTo>
                  <a:lnTo>
                    <a:pt x="74" y="10"/>
                  </a:lnTo>
                  <a:lnTo>
                    <a:pt x="96" y="2"/>
                  </a:lnTo>
                  <a:lnTo>
                    <a:pt x="118" y="0"/>
                  </a:lnTo>
                  <a:lnTo>
                    <a:pt x="140" y="2"/>
                  </a:lnTo>
                  <a:lnTo>
                    <a:pt x="162" y="10"/>
                  </a:lnTo>
                  <a:lnTo>
                    <a:pt x="182" y="20"/>
                  </a:lnTo>
                  <a:lnTo>
                    <a:pt x="192" y="26"/>
                  </a:lnTo>
                  <a:lnTo>
                    <a:pt x="200" y="34"/>
                  </a:lnTo>
                  <a:lnTo>
                    <a:pt x="1240" y="1074"/>
                  </a:lnTo>
                  <a:lnTo>
                    <a:pt x="1240" y="1074"/>
                  </a:lnTo>
                  <a:lnTo>
                    <a:pt x="1248" y="1082"/>
                  </a:lnTo>
                  <a:lnTo>
                    <a:pt x="1254" y="1092"/>
                  </a:lnTo>
                  <a:lnTo>
                    <a:pt x="1266" y="1112"/>
                  </a:lnTo>
                  <a:lnTo>
                    <a:pt x="1272" y="1134"/>
                  </a:lnTo>
                  <a:lnTo>
                    <a:pt x="1274" y="1156"/>
                  </a:lnTo>
                  <a:lnTo>
                    <a:pt x="1272" y="1180"/>
                  </a:lnTo>
                  <a:lnTo>
                    <a:pt x="1266" y="1202"/>
                  </a:lnTo>
                  <a:lnTo>
                    <a:pt x="1254" y="1222"/>
                  </a:lnTo>
                  <a:lnTo>
                    <a:pt x="1248" y="1232"/>
                  </a:lnTo>
                  <a:lnTo>
                    <a:pt x="1240" y="1240"/>
                  </a:lnTo>
                  <a:lnTo>
                    <a:pt x="1240" y="1240"/>
                  </a:lnTo>
                  <a:lnTo>
                    <a:pt x="1230" y="1248"/>
                  </a:lnTo>
                  <a:lnTo>
                    <a:pt x="1222" y="1256"/>
                  </a:lnTo>
                  <a:lnTo>
                    <a:pt x="1200" y="1266"/>
                  </a:lnTo>
                  <a:lnTo>
                    <a:pt x="1178" y="1272"/>
                  </a:lnTo>
                  <a:lnTo>
                    <a:pt x="1156" y="1274"/>
                  </a:lnTo>
                  <a:lnTo>
                    <a:pt x="1156" y="1274"/>
                  </a:lnTo>
                  <a:close/>
                </a:path>
              </a:pathLst>
            </a:custGeom>
            <a:grpFill/>
            <a:ln>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1" name="Freeform 8">
              <a:extLst>
                <a:ext uri="{FF2B5EF4-FFF2-40B4-BE49-F238E27FC236}">
                  <a16:creationId xmlns:a16="http://schemas.microsoft.com/office/drawing/2014/main" id="{9C36B85A-DF6A-0C4F-89D0-1B7394D3A188}"/>
                </a:ext>
              </a:extLst>
            </p:cNvPr>
            <p:cNvSpPr>
              <a:spLocks noEditPoints="1"/>
            </p:cNvSpPr>
            <p:nvPr/>
          </p:nvSpPr>
          <p:spPr bwMode="auto">
            <a:xfrm>
              <a:off x="1704" y="24"/>
              <a:ext cx="4272" cy="4272"/>
            </a:xfrm>
            <a:custGeom>
              <a:avLst/>
              <a:gdLst>
                <a:gd name="T0" fmla="*/ 2358 w 4272"/>
                <a:gd name="T1" fmla="*/ 4272 h 4272"/>
                <a:gd name="T2" fmla="*/ 2358 w 4272"/>
                <a:gd name="T3" fmla="*/ 4272 h 4272"/>
                <a:gd name="T4" fmla="*/ 2334 w 4272"/>
                <a:gd name="T5" fmla="*/ 4270 h 4272"/>
                <a:gd name="T6" fmla="*/ 2312 w 4272"/>
                <a:gd name="T7" fmla="*/ 4264 h 4272"/>
                <a:gd name="T8" fmla="*/ 2292 w 4272"/>
                <a:gd name="T9" fmla="*/ 4252 h 4272"/>
                <a:gd name="T10" fmla="*/ 2282 w 4272"/>
                <a:gd name="T11" fmla="*/ 4246 h 4272"/>
                <a:gd name="T12" fmla="*/ 2274 w 4272"/>
                <a:gd name="T13" fmla="*/ 4238 h 4272"/>
                <a:gd name="T14" fmla="*/ 34 w 4272"/>
                <a:gd name="T15" fmla="*/ 1998 h 4272"/>
                <a:gd name="T16" fmla="*/ 34 w 4272"/>
                <a:gd name="T17" fmla="*/ 1998 h 4272"/>
                <a:gd name="T18" fmla="*/ 20 w 4272"/>
                <a:gd name="T19" fmla="*/ 1980 h 4272"/>
                <a:gd name="T20" fmla="*/ 8 w 4272"/>
                <a:gd name="T21" fmla="*/ 1960 h 4272"/>
                <a:gd name="T22" fmla="*/ 2 w 4272"/>
                <a:gd name="T23" fmla="*/ 1938 h 4272"/>
                <a:gd name="T24" fmla="*/ 0 w 4272"/>
                <a:gd name="T25" fmla="*/ 1914 h 4272"/>
                <a:gd name="T26" fmla="*/ 0 w 4272"/>
                <a:gd name="T27" fmla="*/ 118 h 4272"/>
                <a:gd name="T28" fmla="*/ 0 w 4272"/>
                <a:gd name="T29" fmla="*/ 118 h 4272"/>
                <a:gd name="T30" fmla="*/ 0 w 4272"/>
                <a:gd name="T31" fmla="*/ 106 h 4272"/>
                <a:gd name="T32" fmla="*/ 2 w 4272"/>
                <a:gd name="T33" fmla="*/ 94 h 4272"/>
                <a:gd name="T34" fmla="*/ 10 w 4272"/>
                <a:gd name="T35" fmla="*/ 72 h 4272"/>
                <a:gd name="T36" fmla="*/ 20 w 4272"/>
                <a:gd name="T37" fmla="*/ 52 h 4272"/>
                <a:gd name="T38" fmla="*/ 34 w 4272"/>
                <a:gd name="T39" fmla="*/ 34 h 4272"/>
                <a:gd name="T40" fmla="*/ 52 w 4272"/>
                <a:gd name="T41" fmla="*/ 20 h 4272"/>
                <a:gd name="T42" fmla="*/ 72 w 4272"/>
                <a:gd name="T43" fmla="*/ 10 h 4272"/>
                <a:gd name="T44" fmla="*/ 94 w 4272"/>
                <a:gd name="T45" fmla="*/ 2 h 4272"/>
                <a:gd name="T46" fmla="*/ 106 w 4272"/>
                <a:gd name="T47" fmla="*/ 0 h 4272"/>
                <a:gd name="T48" fmla="*/ 118 w 4272"/>
                <a:gd name="T49" fmla="*/ 0 h 4272"/>
                <a:gd name="T50" fmla="*/ 1916 w 4272"/>
                <a:gd name="T51" fmla="*/ 0 h 4272"/>
                <a:gd name="T52" fmla="*/ 1916 w 4272"/>
                <a:gd name="T53" fmla="*/ 0 h 4272"/>
                <a:gd name="T54" fmla="*/ 1938 w 4272"/>
                <a:gd name="T55" fmla="*/ 2 h 4272"/>
                <a:gd name="T56" fmla="*/ 1960 w 4272"/>
                <a:gd name="T57" fmla="*/ 8 h 4272"/>
                <a:gd name="T58" fmla="*/ 1980 w 4272"/>
                <a:gd name="T59" fmla="*/ 20 h 4272"/>
                <a:gd name="T60" fmla="*/ 1998 w 4272"/>
                <a:gd name="T61" fmla="*/ 34 h 4272"/>
                <a:gd name="T62" fmla="*/ 4238 w 4272"/>
                <a:gd name="T63" fmla="*/ 2274 h 4272"/>
                <a:gd name="T64" fmla="*/ 4238 w 4272"/>
                <a:gd name="T65" fmla="*/ 2274 h 4272"/>
                <a:gd name="T66" fmla="*/ 4246 w 4272"/>
                <a:gd name="T67" fmla="*/ 2282 h 4272"/>
                <a:gd name="T68" fmla="*/ 4252 w 4272"/>
                <a:gd name="T69" fmla="*/ 2292 h 4272"/>
                <a:gd name="T70" fmla="*/ 4264 w 4272"/>
                <a:gd name="T71" fmla="*/ 2312 h 4272"/>
                <a:gd name="T72" fmla="*/ 4270 w 4272"/>
                <a:gd name="T73" fmla="*/ 2334 h 4272"/>
                <a:gd name="T74" fmla="*/ 4272 w 4272"/>
                <a:gd name="T75" fmla="*/ 2356 h 4272"/>
                <a:gd name="T76" fmla="*/ 4270 w 4272"/>
                <a:gd name="T77" fmla="*/ 2380 h 4272"/>
                <a:gd name="T78" fmla="*/ 4264 w 4272"/>
                <a:gd name="T79" fmla="*/ 2402 h 4272"/>
                <a:gd name="T80" fmla="*/ 4252 w 4272"/>
                <a:gd name="T81" fmla="*/ 2422 h 4272"/>
                <a:gd name="T82" fmla="*/ 4246 w 4272"/>
                <a:gd name="T83" fmla="*/ 2432 h 4272"/>
                <a:gd name="T84" fmla="*/ 4238 w 4272"/>
                <a:gd name="T85" fmla="*/ 2440 h 4272"/>
                <a:gd name="T86" fmla="*/ 2440 w 4272"/>
                <a:gd name="T87" fmla="*/ 4238 h 4272"/>
                <a:gd name="T88" fmla="*/ 2440 w 4272"/>
                <a:gd name="T89" fmla="*/ 4238 h 4272"/>
                <a:gd name="T90" fmla="*/ 2432 w 4272"/>
                <a:gd name="T91" fmla="*/ 4246 h 4272"/>
                <a:gd name="T92" fmla="*/ 2422 w 4272"/>
                <a:gd name="T93" fmla="*/ 4252 h 4272"/>
                <a:gd name="T94" fmla="*/ 2402 w 4272"/>
                <a:gd name="T95" fmla="*/ 4264 h 4272"/>
                <a:gd name="T96" fmla="*/ 2380 w 4272"/>
                <a:gd name="T97" fmla="*/ 4270 h 4272"/>
                <a:gd name="T98" fmla="*/ 2358 w 4272"/>
                <a:gd name="T99" fmla="*/ 4272 h 4272"/>
                <a:gd name="T100" fmla="*/ 2358 w 4272"/>
                <a:gd name="T101" fmla="*/ 4272 h 4272"/>
                <a:gd name="T102" fmla="*/ 236 w 4272"/>
                <a:gd name="T103" fmla="*/ 1866 h 4272"/>
                <a:gd name="T104" fmla="*/ 2358 w 4272"/>
                <a:gd name="T105" fmla="*/ 3988 h 4272"/>
                <a:gd name="T106" fmla="*/ 3988 w 4272"/>
                <a:gd name="T107" fmla="*/ 2356 h 4272"/>
                <a:gd name="T108" fmla="*/ 1866 w 4272"/>
                <a:gd name="T109" fmla="*/ 236 h 4272"/>
                <a:gd name="T110" fmla="*/ 236 w 4272"/>
                <a:gd name="T111" fmla="*/ 236 h 4272"/>
                <a:gd name="T112" fmla="*/ 236 w 4272"/>
                <a:gd name="T113" fmla="*/ 1866 h 4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272" h="4272">
                  <a:moveTo>
                    <a:pt x="2358" y="4272"/>
                  </a:moveTo>
                  <a:lnTo>
                    <a:pt x="2358" y="4272"/>
                  </a:lnTo>
                  <a:lnTo>
                    <a:pt x="2334" y="4270"/>
                  </a:lnTo>
                  <a:lnTo>
                    <a:pt x="2312" y="4264"/>
                  </a:lnTo>
                  <a:lnTo>
                    <a:pt x="2292" y="4252"/>
                  </a:lnTo>
                  <a:lnTo>
                    <a:pt x="2282" y="4246"/>
                  </a:lnTo>
                  <a:lnTo>
                    <a:pt x="2274" y="4238"/>
                  </a:lnTo>
                  <a:lnTo>
                    <a:pt x="34" y="1998"/>
                  </a:lnTo>
                  <a:lnTo>
                    <a:pt x="34" y="1998"/>
                  </a:lnTo>
                  <a:lnTo>
                    <a:pt x="20" y="1980"/>
                  </a:lnTo>
                  <a:lnTo>
                    <a:pt x="8" y="1960"/>
                  </a:lnTo>
                  <a:lnTo>
                    <a:pt x="2" y="1938"/>
                  </a:lnTo>
                  <a:lnTo>
                    <a:pt x="0" y="1914"/>
                  </a:lnTo>
                  <a:lnTo>
                    <a:pt x="0" y="118"/>
                  </a:lnTo>
                  <a:lnTo>
                    <a:pt x="0" y="118"/>
                  </a:lnTo>
                  <a:lnTo>
                    <a:pt x="0" y="106"/>
                  </a:lnTo>
                  <a:lnTo>
                    <a:pt x="2" y="94"/>
                  </a:lnTo>
                  <a:lnTo>
                    <a:pt x="10" y="72"/>
                  </a:lnTo>
                  <a:lnTo>
                    <a:pt x="20" y="52"/>
                  </a:lnTo>
                  <a:lnTo>
                    <a:pt x="34" y="34"/>
                  </a:lnTo>
                  <a:lnTo>
                    <a:pt x="52" y="20"/>
                  </a:lnTo>
                  <a:lnTo>
                    <a:pt x="72" y="10"/>
                  </a:lnTo>
                  <a:lnTo>
                    <a:pt x="94" y="2"/>
                  </a:lnTo>
                  <a:lnTo>
                    <a:pt x="106" y="0"/>
                  </a:lnTo>
                  <a:lnTo>
                    <a:pt x="118" y="0"/>
                  </a:lnTo>
                  <a:lnTo>
                    <a:pt x="1916" y="0"/>
                  </a:lnTo>
                  <a:lnTo>
                    <a:pt x="1916" y="0"/>
                  </a:lnTo>
                  <a:lnTo>
                    <a:pt x="1938" y="2"/>
                  </a:lnTo>
                  <a:lnTo>
                    <a:pt x="1960" y="8"/>
                  </a:lnTo>
                  <a:lnTo>
                    <a:pt x="1980" y="20"/>
                  </a:lnTo>
                  <a:lnTo>
                    <a:pt x="1998" y="34"/>
                  </a:lnTo>
                  <a:lnTo>
                    <a:pt x="4238" y="2274"/>
                  </a:lnTo>
                  <a:lnTo>
                    <a:pt x="4238" y="2274"/>
                  </a:lnTo>
                  <a:lnTo>
                    <a:pt x="4246" y="2282"/>
                  </a:lnTo>
                  <a:lnTo>
                    <a:pt x="4252" y="2292"/>
                  </a:lnTo>
                  <a:lnTo>
                    <a:pt x="4264" y="2312"/>
                  </a:lnTo>
                  <a:lnTo>
                    <a:pt x="4270" y="2334"/>
                  </a:lnTo>
                  <a:lnTo>
                    <a:pt x="4272" y="2356"/>
                  </a:lnTo>
                  <a:lnTo>
                    <a:pt x="4270" y="2380"/>
                  </a:lnTo>
                  <a:lnTo>
                    <a:pt x="4264" y="2402"/>
                  </a:lnTo>
                  <a:lnTo>
                    <a:pt x="4252" y="2422"/>
                  </a:lnTo>
                  <a:lnTo>
                    <a:pt x="4246" y="2432"/>
                  </a:lnTo>
                  <a:lnTo>
                    <a:pt x="4238" y="2440"/>
                  </a:lnTo>
                  <a:lnTo>
                    <a:pt x="2440" y="4238"/>
                  </a:lnTo>
                  <a:lnTo>
                    <a:pt x="2440" y="4238"/>
                  </a:lnTo>
                  <a:lnTo>
                    <a:pt x="2432" y="4246"/>
                  </a:lnTo>
                  <a:lnTo>
                    <a:pt x="2422" y="4252"/>
                  </a:lnTo>
                  <a:lnTo>
                    <a:pt x="2402" y="4264"/>
                  </a:lnTo>
                  <a:lnTo>
                    <a:pt x="2380" y="4270"/>
                  </a:lnTo>
                  <a:lnTo>
                    <a:pt x="2358" y="4272"/>
                  </a:lnTo>
                  <a:lnTo>
                    <a:pt x="2358" y="4272"/>
                  </a:lnTo>
                  <a:close/>
                  <a:moveTo>
                    <a:pt x="236" y="1866"/>
                  </a:moveTo>
                  <a:lnTo>
                    <a:pt x="2358" y="3988"/>
                  </a:lnTo>
                  <a:lnTo>
                    <a:pt x="3988" y="2356"/>
                  </a:lnTo>
                  <a:lnTo>
                    <a:pt x="1866" y="236"/>
                  </a:lnTo>
                  <a:lnTo>
                    <a:pt x="236" y="236"/>
                  </a:lnTo>
                  <a:lnTo>
                    <a:pt x="236" y="1866"/>
                  </a:lnTo>
                  <a:close/>
                </a:path>
              </a:pathLst>
            </a:custGeom>
            <a:grpFill/>
            <a:ln>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15" name="Group 114">
            <a:extLst>
              <a:ext uri="{FF2B5EF4-FFF2-40B4-BE49-F238E27FC236}">
                <a16:creationId xmlns:a16="http://schemas.microsoft.com/office/drawing/2014/main" id="{90146183-1FAA-0440-B60D-31945DF971F2}"/>
              </a:ext>
            </a:extLst>
          </p:cNvPr>
          <p:cNvGrpSpPr/>
          <p:nvPr/>
        </p:nvGrpSpPr>
        <p:grpSpPr>
          <a:xfrm>
            <a:off x="335836" y="4565757"/>
            <a:ext cx="2740339" cy="1506896"/>
            <a:chOff x="345760" y="2371804"/>
            <a:chExt cx="2740339" cy="1506896"/>
          </a:xfrm>
        </p:grpSpPr>
        <p:grpSp>
          <p:nvGrpSpPr>
            <p:cNvPr id="116" name="Group 115">
              <a:extLst>
                <a:ext uri="{FF2B5EF4-FFF2-40B4-BE49-F238E27FC236}">
                  <a16:creationId xmlns:a16="http://schemas.microsoft.com/office/drawing/2014/main" id="{34B6AB91-9099-4445-A322-C35EDA63F42B}"/>
                </a:ext>
              </a:extLst>
            </p:cNvPr>
            <p:cNvGrpSpPr/>
            <p:nvPr/>
          </p:nvGrpSpPr>
          <p:grpSpPr>
            <a:xfrm>
              <a:off x="361532" y="2371804"/>
              <a:ext cx="2724567" cy="571500"/>
              <a:chOff x="360363" y="1709738"/>
              <a:chExt cx="5640385" cy="571500"/>
            </a:xfrm>
          </p:grpSpPr>
          <p:sp>
            <p:nvSpPr>
              <p:cNvPr id="127" name="Rectangle 126">
                <a:extLst>
                  <a:ext uri="{FF2B5EF4-FFF2-40B4-BE49-F238E27FC236}">
                    <a16:creationId xmlns:a16="http://schemas.microsoft.com/office/drawing/2014/main" id="{2F628C76-9E1A-5846-B28C-51F2686CE8B9}"/>
                  </a:ext>
                </a:extLst>
              </p:cNvPr>
              <p:cNvSpPr/>
              <p:nvPr/>
            </p:nvSpPr>
            <p:spPr>
              <a:xfrm>
                <a:off x="1537067" y="1709738"/>
                <a:ext cx="4463681" cy="571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91440" bIns="0" numCol="1" spcCol="0" rtlCol="0" fromWordArt="0" anchor="ctr" anchorCtr="0" forceAA="0" compatLnSpc="1">
                <a:prstTxWarp prst="textNoShape">
                  <a:avLst/>
                </a:prstTxWarp>
                <a:noAutofit/>
              </a:bodyPr>
              <a:lstStyle/>
              <a:p>
                <a:pPr fontAlgn="t"/>
                <a:r>
                  <a:rPr lang="en-US" sz="1600" b="1" cap="all" dirty="0">
                    <a:solidFill>
                      <a:schemeClr val="accent1"/>
                    </a:solidFill>
                    <a:latin typeface="Franklin Gothic Demi" panose="020B0603020102020204" pitchFamily="34" charset="0"/>
                  </a:rPr>
                  <a:t>Industry</a:t>
                </a:r>
              </a:p>
            </p:txBody>
          </p:sp>
          <p:cxnSp>
            <p:nvCxnSpPr>
              <p:cNvPr id="128" name="Straight Connector 127">
                <a:extLst>
                  <a:ext uri="{FF2B5EF4-FFF2-40B4-BE49-F238E27FC236}">
                    <a16:creationId xmlns:a16="http://schemas.microsoft.com/office/drawing/2014/main" id="{D0D869DC-3587-C74D-8553-7079E516E62A}"/>
                  </a:ext>
                </a:extLst>
              </p:cNvPr>
              <p:cNvCxnSpPr>
                <a:cxnSpLocks/>
              </p:cNvCxnSpPr>
              <p:nvPr/>
            </p:nvCxnSpPr>
            <p:spPr>
              <a:xfrm>
                <a:off x="360363" y="2281238"/>
                <a:ext cx="4050579" cy="0"/>
              </a:xfrm>
              <a:prstGeom prst="line">
                <a:avLst/>
              </a:prstGeom>
              <a:ln w="9525">
                <a:solidFill>
                  <a:schemeClr val="accent1"/>
                </a:solidFill>
                <a:tailEnd type="none"/>
              </a:ln>
            </p:spPr>
            <p:style>
              <a:lnRef idx="1">
                <a:schemeClr val="accent1"/>
              </a:lnRef>
              <a:fillRef idx="0">
                <a:schemeClr val="accent1"/>
              </a:fillRef>
              <a:effectRef idx="0">
                <a:schemeClr val="accent1"/>
              </a:effectRef>
              <a:fontRef idx="minor">
                <a:schemeClr val="tx1"/>
              </a:fontRef>
            </p:style>
          </p:cxnSp>
        </p:grpSp>
        <p:sp>
          <p:nvSpPr>
            <p:cNvPr id="117" name="Rectangle 116">
              <a:extLst>
                <a:ext uri="{FF2B5EF4-FFF2-40B4-BE49-F238E27FC236}">
                  <a16:creationId xmlns:a16="http://schemas.microsoft.com/office/drawing/2014/main" id="{E10FFFE7-1CF3-B94D-9897-0275FC227B1B}"/>
                </a:ext>
              </a:extLst>
            </p:cNvPr>
            <p:cNvSpPr/>
            <p:nvPr/>
          </p:nvSpPr>
          <p:spPr>
            <a:xfrm>
              <a:off x="359998" y="3013201"/>
              <a:ext cx="2157590" cy="865499"/>
            </a:xfrm>
            <a:prstGeom prst="rect">
              <a:avLst/>
            </a:prstGeom>
          </p:spPr>
          <p:txBody>
            <a:bodyPr lIns="0">
              <a:noAutofit/>
            </a:bodyPr>
            <a:lstStyle/>
            <a:p>
              <a:r>
                <a:rPr lang="en-US" sz="1200" dirty="0"/>
                <a:t>Foodservice and Consumer Products manufacturer and marketer</a:t>
              </a:r>
            </a:p>
          </p:txBody>
        </p:sp>
        <p:grpSp>
          <p:nvGrpSpPr>
            <p:cNvPr id="118" name="Group 117">
              <a:extLst>
                <a:ext uri="{FF2B5EF4-FFF2-40B4-BE49-F238E27FC236}">
                  <a16:creationId xmlns:a16="http://schemas.microsoft.com/office/drawing/2014/main" id="{3B4A5333-8661-294A-837A-761849CB65B8}"/>
                </a:ext>
              </a:extLst>
            </p:cNvPr>
            <p:cNvGrpSpPr/>
            <p:nvPr/>
          </p:nvGrpSpPr>
          <p:grpSpPr>
            <a:xfrm>
              <a:off x="345760" y="2460322"/>
              <a:ext cx="465779" cy="454044"/>
              <a:chOff x="-5589588" y="-1792288"/>
              <a:chExt cx="1638300" cy="1597025"/>
            </a:xfrm>
            <a:solidFill>
              <a:schemeClr val="accent2"/>
            </a:solidFill>
          </p:grpSpPr>
          <p:sp>
            <p:nvSpPr>
              <p:cNvPr id="119" name="Freeform 29">
                <a:extLst>
                  <a:ext uri="{FF2B5EF4-FFF2-40B4-BE49-F238E27FC236}">
                    <a16:creationId xmlns:a16="http://schemas.microsoft.com/office/drawing/2014/main" id="{F6B9C7E9-A71F-0341-9F8C-055CB0B2E4E4}"/>
                  </a:ext>
                </a:extLst>
              </p:cNvPr>
              <p:cNvSpPr>
                <a:spLocks noEditPoints="1"/>
              </p:cNvSpPr>
              <p:nvPr/>
            </p:nvSpPr>
            <p:spPr bwMode="auto">
              <a:xfrm>
                <a:off x="-4627563" y="-1792288"/>
                <a:ext cx="676275" cy="1597025"/>
              </a:xfrm>
              <a:custGeom>
                <a:avLst/>
                <a:gdLst>
                  <a:gd name="T0" fmla="*/ 507 w 851"/>
                  <a:gd name="T1" fmla="*/ 1130 h 2012"/>
                  <a:gd name="T2" fmla="*/ 593 w 851"/>
                  <a:gd name="T3" fmla="*/ 1191 h 2012"/>
                  <a:gd name="T4" fmla="*/ 696 w 851"/>
                  <a:gd name="T5" fmla="*/ 1198 h 2012"/>
                  <a:gd name="T6" fmla="*/ 807 w 851"/>
                  <a:gd name="T7" fmla="*/ 1130 h 2012"/>
                  <a:gd name="T8" fmla="*/ 851 w 851"/>
                  <a:gd name="T9" fmla="*/ 1006 h 2012"/>
                  <a:gd name="T10" fmla="*/ 818 w 851"/>
                  <a:gd name="T11" fmla="*/ 898 h 2012"/>
                  <a:gd name="T12" fmla="*/ 714 w 851"/>
                  <a:gd name="T13" fmla="*/ 820 h 2012"/>
                  <a:gd name="T14" fmla="*/ 609 w 851"/>
                  <a:gd name="T15" fmla="*/ 818 h 2012"/>
                  <a:gd name="T16" fmla="*/ 517 w 851"/>
                  <a:gd name="T17" fmla="*/ 872 h 2012"/>
                  <a:gd name="T18" fmla="*/ 315 w 851"/>
                  <a:gd name="T19" fmla="*/ 950 h 2012"/>
                  <a:gd name="T20" fmla="*/ 497 w 851"/>
                  <a:gd name="T21" fmla="*/ 307 h 2012"/>
                  <a:gd name="T22" fmla="*/ 580 w 851"/>
                  <a:gd name="T23" fmla="*/ 374 h 2012"/>
                  <a:gd name="T24" fmla="*/ 676 w 851"/>
                  <a:gd name="T25" fmla="*/ 389 h 2012"/>
                  <a:gd name="T26" fmla="*/ 794 w 851"/>
                  <a:gd name="T27" fmla="*/ 333 h 2012"/>
                  <a:gd name="T28" fmla="*/ 850 w 851"/>
                  <a:gd name="T29" fmla="*/ 216 h 2012"/>
                  <a:gd name="T30" fmla="*/ 828 w 851"/>
                  <a:gd name="T31" fmla="*/ 103 h 2012"/>
                  <a:gd name="T32" fmla="*/ 732 w 851"/>
                  <a:gd name="T33" fmla="*/ 16 h 2012"/>
                  <a:gd name="T34" fmla="*/ 624 w 851"/>
                  <a:gd name="T35" fmla="*/ 3 h 2012"/>
                  <a:gd name="T36" fmla="*/ 527 w 851"/>
                  <a:gd name="T37" fmla="*/ 49 h 2012"/>
                  <a:gd name="T38" fmla="*/ 470 w 851"/>
                  <a:gd name="T39" fmla="*/ 139 h 2012"/>
                  <a:gd name="T40" fmla="*/ 211 w 851"/>
                  <a:gd name="T41" fmla="*/ 164 h 2012"/>
                  <a:gd name="T42" fmla="*/ 202 w 851"/>
                  <a:gd name="T43" fmla="*/ 1063 h 2012"/>
                  <a:gd name="T44" fmla="*/ 227 w 851"/>
                  <a:gd name="T45" fmla="*/ 1864 h 2012"/>
                  <a:gd name="T46" fmla="*/ 481 w 851"/>
                  <a:gd name="T47" fmla="*/ 1903 h 2012"/>
                  <a:gd name="T48" fmla="*/ 552 w 851"/>
                  <a:gd name="T49" fmla="*/ 1981 h 2012"/>
                  <a:gd name="T50" fmla="*/ 656 w 851"/>
                  <a:gd name="T51" fmla="*/ 2012 h 2012"/>
                  <a:gd name="T52" fmla="*/ 765 w 851"/>
                  <a:gd name="T53" fmla="*/ 1979 h 2012"/>
                  <a:gd name="T54" fmla="*/ 843 w 851"/>
                  <a:gd name="T55" fmla="*/ 1875 h 2012"/>
                  <a:gd name="T56" fmla="*/ 843 w 851"/>
                  <a:gd name="T57" fmla="*/ 1760 h 2012"/>
                  <a:gd name="T58" fmla="*/ 765 w 851"/>
                  <a:gd name="T59" fmla="*/ 1656 h 2012"/>
                  <a:gd name="T60" fmla="*/ 656 w 851"/>
                  <a:gd name="T61" fmla="*/ 1623 h 2012"/>
                  <a:gd name="T62" fmla="*/ 552 w 851"/>
                  <a:gd name="T63" fmla="*/ 1653 h 2012"/>
                  <a:gd name="T64" fmla="*/ 481 w 851"/>
                  <a:gd name="T65" fmla="*/ 1733 h 2012"/>
                  <a:gd name="T66" fmla="*/ 656 w 851"/>
                  <a:gd name="T67" fmla="*/ 924 h 2012"/>
                  <a:gd name="T68" fmla="*/ 708 w 851"/>
                  <a:gd name="T69" fmla="*/ 943 h 2012"/>
                  <a:gd name="T70" fmla="*/ 737 w 851"/>
                  <a:gd name="T71" fmla="*/ 990 h 2012"/>
                  <a:gd name="T72" fmla="*/ 732 w 851"/>
                  <a:gd name="T73" fmla="*/ 1038 h 2012"/>
                  <a:gd name="T74" fmla="*/ 696 w 851"/>
                  <a:gd name="T75" fmla="*/ 1078 h 2012"/>
                  <a:gd name="T76" fmla="*/ 648 w 851"/>
                  <a:gd name="T77" fmla="*/ 1088 h 2012"/>
                  <a:gd name="T78" fmla="*/ 599 w 851"/>
                  <a:gd name="T79" fmla="*/ 1064 h 2012"/>
                  <a:gd name="T80" fmla="*/ 575 w 851"/>
                  <a:gd name="T81" fmla="*/ 1015 h 2012"/>
                  <a:gd name="T82" fmla="*/ 584 w 851"/>
                  <a:gd name="T83" fmla="*/ 967 h 2012"/>
                  <a:gd name="T84" fmla="*/ 624 w 851"/>
                  <a:gd name="T85" fmla="*/ 931 h 2012"/>
                  <a:gd name="T86" fmla="*/ 656 w 851"/>
                  <a:gd name="T87" fmla="*/ 113 h 2012"/>
                  <a:gd name="T88" fmla="*/ 708 w 851"/>
                  <a:gd name="T89" fmla="*/ 132 h 2012"/>
                  <a:gd name="T90" fmla="*/ 737 w 851"/>
                  <a:gd name="T91" fmla="*/ 179 h 2012"/>
                  <a:gd name="T92" fmla="*/ 732 w 851"/>
                  <a:gd name="T93" fmla="*/ 227 h 2012"/>
                  <a:gd name="T94" fmla="*/ 696 w 851"/>
                  <a:gd name="T95" fmla="*/ 267 h 2012"/>
                  <a:gd name="T96" fmla="*/ 648 w 851"/>
                  <a:gd name="T97" fmla="*/ 277 h 2012"/>
                  <a:gd name="T98" fmla="*/ 599 w 851"/>
                  <a:gd name="T99" fmla="*/ 253 h 2012"/>
                  <a:gd name="T100" fmla="*/ 575 w 851"/>
                  <a:gd name="T101" fmla="*/ 204 h 2012"/>
                  <a:gd name="T102" fmla="*/ 584 w 851"/>
                  <a:gd name="T103" fmla="*/ 156 h 2012"/>
                  <a:gd name="T104" fmla="*/ 624 w 851"/>
                  <a:gd name="T105" fmla="*/ 120 h 2012"/>
                  <a:gd name="T106" fmla="*/ 656 w 851"/>
                  <a:gd name="T107" fmla="*/ 1736 h 2012"/>
                  <a:gd name="T108" fmla="*/ 708 w 851"/>
                  <a:gd name="T109" fmla="*/ 1754 h 2012"/>
                  <a:gd name="T110" fmla="*/ 737 w 851"/>
                  <a:gd name="T111" fmla="*/ 1801 h 2012"/>
                  <a:gd name="T112" fmla="*/ 732 w 851"/>
                  <a:gd name="T113" fmla="*/ 1849 h 2012"/>
                  <a:gd name="T114" fmla="*/ 696 w 851"/>
                  <a:gd name="T115" fmla="*/ 1890 h 2012"/>
                  <a:gd name="T116" fmla="*/ 648 w 851"/>
                  <a:gd name="T117" fmla="*/ 1899 h 2012"/>
                  <a:gd name="T118" fmla="*/ 599 w 851"/>
                  <a:gd name="T119" fmla="*/ 1875 h 2012"/>
                  <a:gd name="T120" fmla="*/ 575 w 851"/>
                  <a:gd name="T121" fmla="*/ 1826 h 2012"/>
                  <a:gd name="T122" fmla="*/ 584 w 851"/>
                  <a:gd name="T123" fmla="*/ 1778 h 2012"/>
                  <a:gd name="T124" fmla="*/ 624 w 851"/>
                  <a:gd name="T125" fmla="*/ 1742 h 2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51" h="2012">
                    <a:moveTo>
                      <a:pt x="470" y="1063"/>
                    </a:moveTo>
                    <a:lnTo>
                      <a:pt x="470" y="1063"/>
                    </a:lnTo>
                    <a:lnTo>
                      <a:pt x="475" y="1078"/>
                    </a:lnTo>
                    <a:lnTo>
                      <a:pt x="481" y="1092"/>
                    </a:lnTo>
                    <a:lnTo>
                      <a:pt x="488" y="1105"/>
                    </a:lnTo>
                    <a:lnTo>
                      <a:pt x="497" y="1118"/>
                    </a:lnTo>
                    <a:lnTo>
                      <a:pt x="507" y="1130"/>
                    </a:lnTo>
                    <a:lnTo>
                      <a:pt x="517" y="1142"/>
                    </a:lnTo>
                    <a:lnTo>
                      <a:pt x="527" y="1152"/>
                    </a:lnTo>
                    <a:lnTo>
                      <a:pt x="540" y="1162"/>
                    </a:lnTo>
                    <a:lnTo>
                      <a:pt x="552" y="1170"/>
                    </a:lnTo>
                    <a:lnTo>
                      <a:pt x="565" y="1178"/>
                    </a:lnTo>
                    <a:lnTo>
                      <a:pt x="580" y="1185"/>
                    </a:lnTo>
                    <a:lnTo>
                      <a:pt x="593" y="1191"/>
                    </a:lnTo>
                    <a:lnTo>
                      <a:pt x="609" y="1196"/>
                    </a:lnTo>
                    <a:lnTo>
                      <a:pt x="624" y="1199"/>
                    </a:lnTo>
                    <a:lnTo>
                      <a:pt x="640" y="1200"/>
                    </a:lnTo>
                    <a:lnTo>
                      <a:pt x="656" y="1201"/>
                    </a:lnTo>
                    <a:lnTo>
                      <a:pt x="656" y="1201"/>
                    </a:lnTo>
                    <a:lnTo>
                      <a:pt x="676" y="1200"/>
                    </a:lnTo>
                    <a:lnTo>
                      <a:pt x="696" y="1198"/>
                    </a:lnTo>
                    <a:lnTo>
                      <a:pt x="714" y="1192"/>
                    </a:lnTo>
                    <a:lnTo>
                      <a:pt x="732" y="1186"/>
                    </a:lnTo>
                    <a:lnTo>
                      <a:pt x="750" y="1177"/>
                    </a:lnTo>
                    <a:lnTo>
                      <a:pt x="765" y="1168"/>
                    </a:lnTo>
                    <a:lnTo>
                      <a:pt x="780" y="1157"/>
                    </a:lnTo>
                    <a:lnTo>
                      <a:pt x="794" y="1144"/>
                    </a:lnTo>
                    <a:lnTo>
                      <a:pt x="807" y="1130"/>
                    </a:lnTo>
                    <a:lnTo>
                      <a:pt x="818" y="1116"/>
                    </a:lnTo>
                    <a:lnTo>
                      <a:pt x="828" y="1100"/>
                    </a:lnTo>
                    <a:lnTo>
                      <a:pt x="836" y="1083"/>
                    </a:lnTo>
                    <a:lnTo>
                      <a:pt x="843" y="1064"/>
                    </a:lnTo>
                    <a:lnTo>
                      <a:pt x="848" y="1046"/>
                    </a:lnTo>
                    <a:lnTo>
                      <a:pt x="850" y="1027"/>
                    </a:lnTo>
                    <a:lnTo>
                      <a:pt x="851" y="1006"/>
                    </a:lnTo>
                    <a:lnTo>
                      <a:pt x="851" y="1006"/>
                    </a:lnTo>
                    <a:lnTo>
                      <a:pt x="850" y="987"/>
                    </a:lnTo>
                    <a:lnTo>
                      <a:pt x="848" y="967"/>
                    </a:lnTo>
                    <a:lnTo>
                      <a:pt x="843" y="949"/>
                    </a:lnTo>
                    <a:lnTo>
                      <a:pt x="836" y="931"/>
                    </a:lnTo>
                    <a:lnTo>
                      <a:pt x="828" y="914"/>
                    </a:lnTo>
                    <a:lnTo>
                      <a:pt x="818" y="898"/>
                    </a:lnTo>
                    <a:lnTo>
                      <a:pt x="807" y="883"/>
                    </a:lnTo>
                    <a:lnTo>
                      <a:pt x="794" y="869"/>
                    </a:lnTo>
                    <a:lnTo>
                      <a:pt x="780" y="857"/>
                    </a:lnTo>
                    <a:lnTo>
                      <a:pt x="765" y="845"/>
                    </a:lnTo>
                    <a:lnTo>
                      <a:pt x="750" y="835"/>
                    </a:lnTo>
                    <a:lnTo>
                      <a:pt x="732" y="827"/>
                    </a:lnTo>
                    <a:lnTo>
                      <a:pt x="714" y="820"/>
                    </a:lnTo>
                    <a:lnTo>
                      <a:pt x="696" y="816"/>
                    </a:lnTo>
                    <a:lnTo>
                      <a:pt x="676" y="812"/>
                    </a:lnTo>
                    <a:lnTo>
                      <a:pt x="656" y="811"/>
                    </a:lnTo>
                    <a:lnTo>
                      <a:pt x="656" y="811"/>
                    </a:lnTo>
                    <a:lnTo>
                      <a:pt x="640" y="812"/>
                    </a:lnTo>
                    <a:lnTo>
                      <a:pt x="624" y="814"/>
                    </a:lnTo>
                    <a:lnTo>
                      <a:pt x="609" y="818"/>
                    </a:lnTo>
                    <a:lnTo>
                      <a:pt x="593" y="822"/>
                    </a:lnTo>
                    <a:lnTo>
                      <a:pt x="580" y="827"/>
                    </a:lnTo>
                    <a:lnTo>
                      <a:pt x="565" y="834"/>
                    </a:lnTo>
                    <a:lnTo>
                      <a:pt x="552" y="842"/>
                    </a:lnTo>
                    <a:lnTo>
                      <a:pt x="540" y="851"/>
                    </a:lnTo>
                    <a:lnTo>
                      <a:pt x="527" y="860"/>
                    </a:lnTo>
                    <a:lnTo>
                      <a:pt x="517" y="872"/>
                    </a:lnTo>
                    <a:lnTo>
                      <a:pt x="507" y="883"/>
                    </a:lnTo>
                    <a:lnTo>
                      <a:pt x="497" y="894"/>
                    </a:lnTo>
                    <a:lnTo>
                      <a:pt x="488" y="908"/>
                    </a:lnTo>
                    <a:lnTo>
                      <a:pt x="481" y="921"/>
                    </a:lnTo>
                    <a:lnTo>
                      <a:pt x="475" y="935"/>
                    </a:lnTo>
                    <a:lnTo>
                      <a:pt x="470" y="950"/>
                    </a:lnTo>
                    <a:lnTo>
                      <a:pt x="315" y="950"/>
                    </a:lnTo>
                    <a:lnTo>
                      <a:pt x="315" y="252"/>
                    </a:lnTo>
                    <a:lnTo>
                      <a:pt x="470" y="252"/>
                    </a:lnTo>
                    <a:lnTo>
                      <a:pt x="470" y="252"/>
                    </a:lnTo>
                    <a:lnTo>
                      <a:pt x="475" y="267"/>
                    </a:lnTo>
                    <a:lnTo>
                      <a:pt x="481" y="281"/>
                    </a:lnTo>
                    <a:lnTo>
                      <a:pt x="488" y="294"/>
                    </a:lnTo>
                    <a:lnTo>
                      <a:pt x="497" y="307"/>
                    </a:lnTo>
                    <a:lnTo>
                      <a:pt x="507" y="319"/>
                    </a:lnTo>
                    <a:lnTo>
                      <a:pt x="517" y="331"/>
                    </a:lnTo>
                    <a:lnTo>
                      <a:pt x="527" y="341"/>
                    </a:lnTo>
                    <a:lnTo>
                      <a:pt x="540" y="351"/>
                    </a:lnTo>
                    <a:lnTo>
                      <a:pt x="552" y="359"/>
                    </a:lnTo>
                    <a:lnTo>
                      <a:pt x="565" y="367"/>
                    </a:lnTo>
                    <a:lnTo>
                      <a:pt x="580" y="374"/>
                    </a:lnTo>
                    <a:lnTo>
                      <a:pt x="593" y="380"/>
                    </a:lnTo>
                    <a:lnTo>
                      <a:pt x="609" y="384"/>
                    </a:lnTo>
                    <a:lnTo>
                      <a:pt x="624" y="388"/>
                    </a:lnTo>
                    <a:lnTo>
                      <a:pt x="640" y="389"/>
                    </a:lnTo>
                    <a:lnTo>
                      <a:pt x="656" y="390"/>
                    </a:lnTo>
                    <a:lnTo>
                      <a:pt x="656" y="390"/>
                    </a:lnTo>
                    <a:lnTo>
                      <a:pt x="676" y="389"/>
                    </a:lnTo>
                    <a:lnTo>
                      <a:pt x="696" y="387"/>
                    </a:lnTo>
                    <a:lnTo>
                      <a:pt x="714" y="381"/>
                    </a:lnTo>
                    <a:lnTo>
                      <a:pt x="732" y="375"/>
                    </a:lnTo>
                    <a:lnTo>
                      <a:pt x="750" y="366"/>
                    </a:lnTo>
                    <a:lnTo>
                      <a:pt x="765" y="357"/>
                    </a:lnTo>
                    <a:lnTo>
                      <a:pt x="780" y="346"/>
                    </a:lnTo>
                    <a:lnTo>
                      <a:pt x="794" y="333"/>
                    </a:lnTo>
                    <a:lnTo>
                      <a:pt x="807" y="319"/>
                    </a:lnTo>
                    <a:lnTo>
                      <a:pt x="818" y="305"/>
                    </a:lnTo>
                    <a:lnTo>
                      <a:pt x="828" y="289"/>
                    </a:lnTo>
                    <a:lnTo>
                      <a:pt x="836" y="271"/>
                    </a:lnTo>
                    <a:lnTo>
                      <a:pt x="843" y="253"/>
                    </a:lnTo>
                    <a:lnTo>
                      <a:pt x="848" y="235"/>
                    </a:lnTo>
                    <a:lnTo>
                      <a:pt x="850" y="216"/>
                    </a:lnTo>
                    <a:lnTo>
                      <a:pt x="851" y="195"/>
                    </a:lnTo>
                    <a:lnTo>
                      <a:pt x="851" y="195"/>
                    </a:lnTo>
                    <a:lnTo>
                      <a:pt x="850" y="176"/>
                    </a:lnTo>
                    <a:lnTo>
                      <a:pt x="848" y="156"/>
                    </a:lnTo>
                    <a:lnTo>
                      <a:pt x="843" y="137"/>
                    </a:lnTo>
                    <a:lnTo>
                      <a:pt x="836" y="120"/>
                    </a:lnTo>
                    <a:lnTo>
                      <a:pt x="828" y="103"/>
                    </a:lnTo>
                    <a:lnTo>
                      <a:pt x="818" y="87"/>
                    </a:lnTo>
                    <a:lnTo>
                      <a:pt x="807" y="72"/>
                    </a:lnTo>
                    <a:lnTo>
                      <a:pt x="794" y="57"/>
                    </a:lnTo>
                    <a:lnTo>
                      <a:pt x="780" y="44"/>
                    </a:lnTo>
                    <a:lnTo>
                      <a:pt x="765" y="34"/>
                    </a:lnTo>
                    <a:lnTo>
                      <a:pt x="750" y="24"/>
                    </a:lnTo>
                    <a:lnTo>
                      <a:pt x="732" y="16"/>
                    </a:lnTo>
                    <a:lnTo>
                      <a:pt x="714" y="9"/>
                    </a:lnTo>
                    <a:lnTo>
                      <a:pt x="696" y="5"/>
                    </a:lnTo>
                    <a:lnTo>
                      <a:pt x="676" y="1"/>
                    </a:lnTo>
                    <a:lnTo>
                      <a:pt x="656" y="0"/>
                    </a:lnTo>
                    <a:lnTo>
                      <a:pt x="656" y="0"/>
                    </a:lnTo>
                    <a:lnTo>
                      <a:pt x="640" y="1"/>
                    </a:lnTo>
                    <a:lnTo>
                      <a:pt x="624" y="3"/>
                    </a:lnTo>
                    <a:lnTo>
                      <a:pt x="609" y="7"/>
                    </a:lnTo>
                    <a:lnTo>
                      <a:pt x="593" y="10"/>
                    </a:lnTo>
                    <a:lnTo>
                      <a:pt x="580" y="16"/>
                    </a:lnTo>
                    <a:lnTo>
                      <a:pt x="565" y="23"/>
                    </a:lnTo>
                    <a:lnTo>
                      <a:pt x="552" y="31"/>
                    </a:lnTo>
                    <a:lnTo>
                      <a:pt x="540" y="40"/>
                    </a:lnTo>
                    <a:lnTo>
                      <a:pt x="527" y="49"/>
                    </a:lnTo>
                    <a:lnTo>
                      <a:pt x="517" y="60"/>
                    </a:lnTo>
                    <a:lnTo>
                      <a:pt x="507" y="72"/>
                    </a:lnTo>
                    <a:lnTo>
                      <a:pt x="497" y="83"/>
                    </a:lnTo>
                    <a:lnTo>
                      <a:pt x="488" y="96"/>
                    </a:lnTo>
                    <a:lnTo>
                      <a:pt x="481" y="110"/>
                    </a:lnTo>
                    <a:lnTo>
                      <a:pt x="475" y="124"/>
                    </a:lnTo>
                    <a:lnTo>
                      <a:pt x="470" y="139"/>
                    </a:lnTo>
                    <a:lnTo>
                      <a:pt x="258" y="139"/>
                    </a:lnTo>
                    <a:lnTo>
                      <a:pt x="258" y="139"/>
                    </a:lnTo>
                    <a:lnTo>
                      <a:pt x="246" y="140"/>
                    </a:lnTo>
                    <a:lnTo>
                      <a:pt x="236" y="144"/>
                    </a:lnTo>
                    <a:lnTo>
                      <a:pt x="227" y="148"/>
                    </a:lnTo>
                    <a:lnTo>
                      <a:pt x="218" y="155"/>
                    </a:lnTo>
                    <a:lnTo>
                      <a:pt x="211" y="164"/>
                    </a:lnTo>
                    <a:lnTo>
                      <a:pt x="207" y="173"/>
                    </a:lnTo>
                    <a:lnTo>
                      <a:pt x="203" y="184"/>
                    </a:lnTo>
                    <a:lnTo>
                      <a:pt x="202" y="195"/>
                    </a:lnTo>
                    <a:lnTo>
                      <a:pt x="202" y="950"/>
                    </a:lnTo>
                    <a:lnTo>
                      <a:pt x="0" y="950"/>
                    </a:lnTo>
                    <a:lnTo>
                      <a:pt x="0" y="1063"/>
                    </a:lnTo>
                    <a:lnTo>
                      <a:pt x="202" y="1063"/>
                    </a:lnTo>
                    <a:lnTo>
                      <a:pt x="202" y="1817"/>
                    </a:lnTo>
                    <a:lnTo>
                      <a:pt x="202" y="1817"/>
                    </a:lnTo>
                    <a:lnTo>
                      <a:pt x="203" y="1829"/>
                    </a:lnTo>
                    <a:lnTo>
                      <a:pt x="207" y="1840"/>
                    </a:lnTo>
                    <a:lnTo>
                      <a:pt x="211" y="1849"/>
                    </a:lnTo>
                    <a:lnTo>
                      <a:pt x="218" y="1857"/>
                    </a:lnTo>
                    <a:lnTo>
                      <a:pt x="227" y="1864"/>
                    </a:lnTo>
                    <a:lnTo>
                      <a:pt x="236" y="1870"/>
                    </a:lnTo>
                    <a:lnTo>
                      <a:pt x="246" y="1873"/>
                    </a:lnTo>
                    <a:lnTo>
                      <a:pt x="258" y="1874"/>
                    </a:lnTo>
                    <a:lnTo>
                      <a:pt x="470" y="1874"/>
                    </a:lnTo>
                    <a:lnTo>
                      <a:pt x="470" y="1874"/>
                    </a:lnTo>
                    <a:lnTo>
                      <a:pt x="475" y="1889"/>
                    </a:lnTo>
                    <a:lnTo>
                      <a:pt x="481" y="1903"/>
                    </a:lnTo>
                    <a:lnTo>
                      <a:pt x="488" y="1916"/>
                    </a:lnTo>
                    <a:lnTo>
                      <a:pt x="497" y="1929"/>
                    </a:lnTo>
                    <a:lnTo>
                      <a:pt x="507" y="1942"/>
                    </a:lnTo>
                    <a:lnTo>
                      <a:pt x="517" y="1953"/>
                    </a:lnTo>
                    <a:lnTo>
                      <a:pt x="527" y="1963"/>
                    </a:lnTo>
                    <a:lnTo>
                      <a:pt x="540" y="1973"/>
                    </a:lnTo>
                    <a:lnTo>
                      <a:pt x="552" y="1981"/>
                    </a:lnTo>
                    <a:lnTo>
                      <a:pt x="565" y="1989"/>
                    </a:lnTo>
                    <a:lnTo>
                      <a:pt x="580" y="1996"/>
                    </a:lnTo>
                    <a:lnTo>
                      <a:pt x="593" y="2002"/>
                    </a:lnTo>
                    <a:lnTo>
                      <a:pt x="609" y="2007"/>
                    </a:lnTo>
                    <a:lnTo>
                      <a:pt x="624" y="2010"/>
                    </a:lnTo>
                    <a:lnTo>
                      <a:pt x="640" y="2012"/>
                    </a:lnTo>
                    <a:lnTo>
                      <a:pt x="656" y="2012"/>
                    </a:lnTo>
                    <a:lnTo>
                      <a:pt x="656" y="2012"/>
                    </a:lnTo>
                    <a:lnTo>
                      <a:pt x="676" y="2011"/>
                    </a:lnTo>
                    <a:lnTo>
                      <a:pt x="696" y="2009"/>
                    </a:lnTo>
                    <a:lnTo>
                      <a:pt x="714" y="2003"/>
                    </a:lnTo>
                    <a:lnTo>
                      <a:pt x="732" y="1997"/>
                    </a:lnTo>
                    <a:lnTo>
                      <a:pt x="750" y="1989"/>
                    </a:lnTo>
                    <a:lnTo>
                      <a:pt x="765" y="1979"/>
                    </a:lnTo>
                    <a:lnTo>
                      <a:pt x="780" y="1968"/>
                    </a:lnTo>
                    <a:lnTo>
                      <a:pt x="794" y="1955"/>
                    </a:lnTo>
                    <a:lnTo>
                      <a:pt x="807" y="1942"/>
                    </a:lnTo>
                    <a:lnTo>
                      <a:pt x="818" y="1927"/>
                    </a:lnTo>
                    <a:lnTo>
                      <a:pt x="828" y="1911"/>
                    </a:lnTo>
                    <a:lnTo>
                      <a:pt x="836" y="1894"/>
                    </a:lnTo>
                    <a:lnTo>
                      <a:pt x="843" y="1875"/>
                    </a:lnTo>
                    <a:lnTo>
                      <a:pt x="848" y="1857"/>
                    </a:lnTo>
                    <a:lnTo>
                      <a:pt x="850" y="1838"/>
                    </a:lnTo>
                    <a:lnTo>
                      <a:pt x="851" y="1817"/>
                    </a:lnTo>
                    <a:lnTo>
                      <a:pt x="851" y="1817"/>
                    </a:lnTo>
                    <a:lnTo>
                      <a:pt x="850" y="1798"/>
                    </a:lnTo>
                    <a:lnTo>
                      <a:pt x="848" y="1778"/>
                    </a:lnTo>
                    <a:lnTo>
                      <a:pt x="843" y="1760"/>
                    </a:lnTo>
                    <a:lnTo>
                      <a:pt x="836" y="1742"/>
                    </a:lnTo>
                    <a:lnTo>
                      <a:pt x="828" y="1725"/>
                    </a:lnTo>
                    <a:lnTo>
                      <a:pt x="818" y="1709"/>
                    </a:lnTo>
                    <a:lnTo>
                      <a:pt x="807" y="1694"/>
                    </a:lnTo>
                    <a:lnTo>
                      <a:pt x="794" y="1680"/>
                    </a:lnTo>
                    <a:lnTo>
                      <a:pt x="780" y="1668"/>
                    </a:lnTo>
                    <a:lnTo>
                      <a:pt x="765" y="1656"/>
                    </a:lnTo>
                    <a:lnTo>
                      <a:pt x="750" y="1646"/>
                    </a:lnTo>
                    <a:lnTo>
                      <a:pt x="732" y="1638"/>
                    </a:lnTo>
                    <a:lnTo>
                      <a:pt x="714" y="1631"/>
                    </a:lnTo>
                    <a:lnTo>
                      <a:pt x="696" y="1627"/>
                    </a:lnTo>
                    <a:lnTo>
                      <a:pt x="676" y="1623"/>
                    </a:lnTo>
                    <a:lnTo>
                      <a:pt x="656" y="1623"/>
                    </a:lnTo>
                    <a:lnTo>
                      <a:pt x="656" y="1623"/>
                    </a:lnTo>
                    <a:lnTo>
                      <a:pt x="640" y="1623"/>
                    </a:lnTo>
                    <a:lnTo>
                      <a:pt x="624" y="1626"/>
                    </a:lnTo>
                    <a:lnTo>
                      <a:pt x="609" y="1629"/>
                    </a:lnTo>
                    <a:lnTo>
                      <a:pt x="593" y="1634"/>
                    </a:lnTo>
                    <a:lnTo>
                      <a:pt x="580" y="1639"/>
                    </a:lnTo>
                    <a:lnTo>
                      <a:pt x="565" y="1645"/>
                    </a:lnTo>
                    <a:lnTo>
                      <a:pt x="552" y="1653"/>
                    </a:lnTo>
                    <a:lnTo>
                      <a:pt x="540" y="1662"/>
                    </a:lnTo>
                    <a:lnTo>
                      <a:pt x="527" y="1671"/>
                    </a:lnTo>
                    <a:lnTo>
                      <a:pt x="517" y="1683"/>
                    </a:lnTo>
                    <a:lnTo>
                      <a:pt x="507" y="1694"/>
                    </a:lnTo>
                    <a:lnTo>
                      <a:pt x="497" y="1705"/>
                    </a:lnTo>
                    <a:lnTo>
                      <a:pt x="488" y="1719"/>
                    </a:lnTo>
                    <a:lnTo>
                      <a:pt x="481" y="1733"/>
                    </a:lnTo>
                    <a:lnTo>
                      <a:pt x="475" y="1746"/>
                    </a:lnTo>
                    <a:lnTo>
                      <a:pt x="470" y="1761"/>
                    </a:lnTo>
                    <a:lnTo>
                      <a:pt x="315" y="1761"/>
                    </a:lnTo>
                    <a:lnTo>
                      <a:pt x="315" y="1063"/>
                    </a:lnTo>
                    <a:lnTo>
                      <a:pt x="470" y="1063"/>
                    </a:lnTo>
                    <a:close/>
                    <a:moveTo>
                      <a:pt x="656" y="924"/>
                    </a:moveTo>
                    <a:lnTo>
                      <a:pt x="656" y="924"/>
                    </a:lnTo>
                    <a:lnTo>
                      <a:pt x="665" y="925"/>
                    </a:lnTo>
                    <a:lnTo>
                      <a:pt x="673" y="926"/>
                    </a:lnTo>
                    <a:lnTo>
                      <a:pt x="681" y="929"/>
                    </a:lnTo>
                    <a:lnTo>
                      <a:pt x="688" y="931"/>
                    </a:lnTo>
                    <a:lnTo>
                      <a:pt x="696" y="934"/>
                    </a:lnTo>
                    <a:lnTo>
                      <a:pt x="703" y="939"/>
                    </a:lnTo>
                    <a:lnTo>
                      <a:pt x="708" y="943"/>
                    </a:lnTo>
                    <a:lnTo>
                      <a:pt x="714" y="949"/>
                    </a:lnTo>
                    <a:lnTo>
                      <a:pt x="720" y="955"/>
                    </a:lnTo>
                    <a:lnTo>
                      <a:pt x="724" y="961"/>
                    </a:lnTo>
                    <a:lnTo>
                      <a:pt x="729" y="967"/>
                    </a:lnTo>
                    <a:lnTo>
                      <a:pt x="732" y="974"/>
                    </a:lnTo>
                    <a:lnTo>
                      <a:pt x="735" y="982"/>
                    </a:lnTo>
                    <a:lnTo>
                      <a:pt x="737" y="990"/>
                    </a:lnTo>
                    <a:lnTo>
                      <a:pt x="738" y="998"/>
                    </a:lnTo>
                    <a:lnTo>
                      <a:pt x="738" y="1006"/>
                    </a:lnTo>
                    <a:lnTo>
                      <a:pt x="738" y="1006"/>
                    </a:lnTo>
                    <a:lnTo>
                      <a:pt x="738" y="1015"/>
                    </a:lnTo>
                    <a:lnTo>
                      <a:pt x="737" y="1023"/>
                    </a:lnTo>
                    <a:lnTo>
                      <a:pt x="735" y="1031"/>
                    </a:lnTo>
                    <a:lnTo>
                      <a:pt x="732" y="1038"/>
                    </a:lnTo>
                    <a:lnTo>
                      <a:pt x="729" y="1045"/>
                    </a:lnTo>
                    <a:lnTo>
                      <a:pt x="724" y="1052"/>
                    </a:lnTo>
                    <a:lnTo>
                      <a:pt x="720" y="1059"/>
                    </a:lnTo>
                    <a:lnTo>
                      <a:pt x="714" y="1064"/>
                    </a:lnTo>
                    <a:lnTo>
                      <a:pt x="708" y="1070"/>
                    </a:lnTo>
                    <a:lnTo>
                      <a:pt x="703" y="1075"/>
                    </a:lnTo>
                    <a:lnTo>
                      <a:pt x="696" y="1078"/>
                    </a:lnTo>
                    <a:lnTo>
                      <a:pt x="688" y="1081"/>
                    </a:lnTo>
                    <a:lnTo>
                      <a:pt x="681" y="1085"/>
                    </a:lnTo>
                    <a:lnTo>
                      <a:pt x="673" y="1087"/>
                    </a:lnTo>
                    <a:lnTo>
                      <a:pt x="665" y="1088"/>
                    </a:lnTo>
                    <a:lnTo>
                      <a:pt x="656" y="1088"/>
                    </a:lnTo>
                    <a:lnTo>
                      <a:pt x="656" y="1088"/>
                    </a:lnTo>
                    <a:lnTo>
                      <a:pt x="648" y="1088"/>
                    </a:lnTo>
                    <a:lnTo>
                      <a:pt x="640" y="1087"/>
                    </a:lnTo>
                    <a:lnTo>
                      <a:pt x="632" y="1085"/>
                    </a:lnTo>
                    <a:lnTo>
                      <a:pt x="624" y="1081"/>
                    </a:lnTo>
                    <a:lnTo>
                      <a:pt x="617" y="1078"/>
                    </a:lnTo>
                    <a:lnTo>
                      <a:pt x="610" y="1075"/>
                    </a:lnTo>
                    <a:lnTo>
                      <a:pt x="605" y="1070"/>
                    </a:lnTo>
                    <a:lnTo>
                      <a:pt x="599" y="1064"/>
                    </a:lnTo>
                    <a:lnTo>
                      <a:pt x="593" y="1059"/>
                    </a:lnTo>
                    <a:lnTo>
                      <a:pt x="589" y="1052"/>
                    </a:lnTo>
                    <a:lnTo>
                      <a:pt x="584" y="1045"/>
                    </a:lnTo>
                    <a:lnTo>
                      <a:pt x="581" y="1038"/>
                    </a:lnTo>
                    <a:lnTo>
                      <a:pt x="578" y="1031"/>
                    </a:lnTo>
                    <a:lnTo>
                      <a:pt x="576" y="1023"/>
                    </a:lnTo>
                    <a:lnTo>
                      <a:pt x="575" y="1015"/>
                    </a:lnTo>
                    <a:lnTo>
                      <a:pt x="575" y="1006"/>
                    </a:lnTo>
                    <a:lnTo>
                      <a:pt x="575" y="1006"/>
                    </a:lnTo>
                    <a:lnTo>
                      <a:pt x="575" y="998"/>
                    </a:lnTo>
                    <a:lnTo>
                      <a:pt x="576" y="990"/>
                    </a:lnTo>
                    <a:lnTo>
                      <a:pt x="578" y="982"/>
                    </a:lnTo>
                    <a:lnTo>
                      <a:pt x="581" y="974"/>
                    </a:lnTo>
                    <a:lnTo>
                      <a:pt x="584" y="967"/>
                    </a:lnTo>
                    <a:lnTo>
                      <a:pt x="589" y="961"/>
                    </a:lnTo>
                    <a:lnTo>
                      <a:pt x="593" y="955"/>
                    </a:lnTo>
                    <a:lnTo>
                      <a:pt x="599" y="949"/>
                    </a:lnTo>
                    <a:lnTo>
                      <a:pt x="605" y="943"/>
                    </a:lnTo>
                    <a:lnTo>
                      <a:pt x="610" y="939"/>
                    </a:lnTo>
                    <a:lnTo>
                      <a:pt x="617" y="934"/>
                    </a:lnTo>
                    <a:lnTo>
                      <a:pt x="624" y="931"/>
                    </a:lnTo>
                    <a:lnTo>
                      <a:pt x="632" y="929"/>
                    </a:lnTo>
                    <a:lnTo>
                      <a:pt x="640" y="926"/>
                    </a:lnTo>
                    <a:lnTo>
                      <a:pt x="648" y="925"/>
                    </a:lnTo>
                    <a:lnTo>
                      <a:pt x="656" y="924"/>
                    </a:lnTo>
                    <a:lnTo>
                      <a:pt x="656" y="924"/>
                    </a:lnTo>
                    <a:close/>
                    <a:moveTo>
                      <a:pt x="656" y="113"/>
                    </a:moveTo>
                    <a:lnTo>
                      <a:pt x="656" y="113"/>
                    </a:lnTo>
                    <a:lnTo>
                      <a:pt x="665" y="114"/>
                    </a:lnTo>
                    <a:lnTo>
                      <a:pt x="673" y="115"/>
                    </a:lnTo>
                    <a:lnTo>
                      <a:pt x="681" y="117"/>
                    </a:lnTo>
                    <a:lnTo>
                      <a:pt x="688" y="120"/>
                    </a:lnTo>
                    <a:lnTo>
                      <a:pt x="696" y="123"/>
                    </a:lnTo>
                    <a:lnTo>
                      <a:pt x="703" y="128"/>
                    </a:lnTo>
                    <a:lnTo>
                      <a:pt x="708" y="132"/>
                    </a:lnTo>
                    <a:lnTo>
                      <a:pt x="714" y="137"/>
                    </a:lnTo>
                    <a:lnTo>
                      <a:pt x="720" y="144"/>
                    </a:lnTo>
                    <a:lnTo>
                      <a:pt x="724" y="149"/>
                    </a:lnTo>
                    <a:lnTo>
                      <a:pt x="729" y="156"/>
                    </a:lnTo>
                    <a:lnTo>
                      <a:pt x="732" y="163"/>
                    </a:lnTo>
                    <a:lnTo>
                      <a:pt x="735" y="171"/>
                    </a:lnTo>
                    <a:lnTo>
                      <a:pt x="737" y="179"/>
                    </a:lnTo>
                    <a:lnTo>
                      <a:pt x="738" y="187"/>
                    </a:lnTo>
                    <a:lnTo>
                      <a:pt x="738" y="195"/>
                    </a:lnTo>
                    <a:lnTo>
                      <a:pt x="738" y="195"/>
                    </a:lnTo>
                    <a:lnTo>
                      <a:pt x="738" y="204"/>
                    </a:lnTo>
                    <a:lnTo>
                      <a:pt x="737" y="212"/>
                    </a:lnTo>
                    <a:lnTo>
                      <a:pt x="735" y="220"/>
                    </a:lnTo>
                    <a:lnTo>
                      <a:pt x="732" y="227"/>
                    </a:lnTo>
                    <a:lnTo>
                      <a:pt x="729" y="234"/>
                    </a:lnTo>
                    <a:lnTo>
                      <a:pt x="724" y="241"/>
                    </a:lnTo>
                    <a:lnTo>
                      <a:pt x="720" y="248"/>
                    </a:lnTo>
                    <a:lnTo>
                      <a:pt x="714" y="253"/>
                    </a:lnTo>
                    <a:lnTo>
                      <a:pt x="708" y="259"/>
                    </a:lnTo>
                    <a:lnTo>
                      <a:pt x="703" y="264"/>
                    </a:lnTo>
                    <a:lnTo>
                      <a:pt x="696" y="267"/>
                    </a:lnTo>
                    <a:lnTo>
                      <a:pt x="688" y="270"/>
                    </a:lnTo>
                    <a:lnTo>
                      <a:pt x="681" y="274"/>
                    </a:lnTo>
                    <a:lnTo>
                      <a:pt x="673" y="276"/>
                    </a:lnTo>
                    <a:lnTo>
                      <a:pt x="665" y="277"/>
                    </a:lnTo>
                    <a:lnTo>
                      <a:pt x="656" y="277"/>
                    </a:lnTo>
                    <a:lnTo>
                      <a:pt x="656" y="277"/>
                    </a:lnTo>
                    <a:lnTo>
                      <a:pt x="648" y="277"/>
                    </a:lnTo>
                    <a:lnTo>
                      <a:pt x="640" y="276"/>
                    </a:lnTo>
                    <a:lnTo>
                      <a:pt x="632" y="274"/>
                    </a:lnTo>
                    <a:lnTo>
                      <a:pt x="624" y="270"/>
                    </a:lnTo>
                    <a:lnTo>
                      <a:pt x="617" y="267"/>
                    </a:lnTo>
                    <a:lnTo>
                      <a:pt x="610" y="264"/>
                    </a:lnTo>
                    <a:lnTo>
                      <a:pt x="605" y="259"/>
                    </a:lnTo>
                    <a:lnTo>
                      <a:pt x="599" y="253"/>
                    </a:lnTo>
                    <a:lnTo>
                      <a:pt x="593" y="248"/>
                    </a:lnTo>
                    <a:lnTo>
                      <a:pt x="589" y="241"/>
                    </a:lnTo>
                    <a:lnTo>
                      <a:pt x="584" y="234"/>
                    </a:lnTo>
                    <a:lnTo>
                      <a:pt x="581" y="227"/>
                    </a:lnTo>
                    <a:lnTo>
                      <a:pt x="578" y="220"/>
                    </a:lnTo>
                    <a:lnTo>
                      <a:pt x="576" y="212"/>
                    </a:lnTo>
                    <a:lnTo>
                      <a:pt x="575" y="204"/>
                    </a:lnTo>
                    <a:lnTo>
                      <a:pt x="575" y="195"/>
                    </a:lnTo>
                    <a:lnTo>
                      <a:pt x="575" y="195"/>
                    </a:lnTo>
                    <a:lnTo>
                      <a:pt x="575" y="187"/>
                    </a:lnTo>
                    <a:lnTo>
                      <a:pt x="576" y="179"/>
                    </a:lnTo>
                    <a:lnTo>
                      <a:pt x="578" y="171"/>
                    </a:lnTo>
                    <a:lnTo>
                      <a:pt x="581" y="163"/>
                    </a:lnTo>
                    <a:lnTo>
                      <a:pt x="584" y="156"/>
                    </a:lnTo>
                    <a:lnTo>
                      <a:pt x="589" y="149"/>
                    </a:lnTo>
                    <a:lnTo>
                      <a:pt x="593" y="144"/>
                    </a:lnTo>
                    <a:lnTo>
                      <a:pt x="599" y="137"/>
                    </a:lnTo>
                    <a:lnTo>
                      <a:pt x="605" y="132"/>
                    </a:lnTo>
                    <a:lnTo>
                      <a:pt x="610" y="128"/>
                    </a:lnTo>
                    <a:lnTo>
                      <a:pt x="617" y="123"/>
                    </a:lnTo>
                    <a:lnTo>
                      <a:pt x="624" y="120"/>
                    </a:lnTo>
                    <a:lnTo>
                      <a:pt x="632" y="117"/>
                    </a:lnTo>
                    <a:lnTo>
                      <a:pt x="640" y="115"/>
                    </a:lnTo>
                    <a:lnTo>
                      <a:pt x="648" y="114"/>
                    </a:lnTo>
                    <a:lnTo>
                      <a:pt x="656" y="113"/>
                    </a:lnTo>
                    <a:lnTo>
                      <a:pt x="656" y="113"/>
                    </a:lnTo>
                    <a:close/>
                    <a:moveTo>
                      <a:pt x="656" y="1736"/>
                    </a:moveTo>
                    <a:lnTo>
                      <a:pt x="656" y="1736"/>
                    </a:lnTo>
                    <a:lnTo>
                      <a:pt x="665" y="1736"/>
                    </a:lnTo>
                    <a:lnTo>
                      <a:pt x="673" y="1737"/>
                    </a:lnTo>
                    <a:lnTo>
                      <a:pt x="681" y="1740"/>
                    </a:lnTo>
                    <a:lnTo>
                      <a:pt x="688" y="1742"/>
                    </a:lnTo>
                    <a:lnTo>
                      <a:pt x="696" y="1745"/>
                    </a:lnTo>
                    <a:lnTo>
                      <a:pt x="703" y="1750"/>
                    </a:lnTo>
                    <a:lnTo>
                      <a:pt x="708" y="1754"/>
                    </a:lnTo>
                    <a:lnTo>
                      <a:pt x="714" y="1760"/>
                    </a:lnTo>
                    <a:lnTo>
                      <a:pt x="720" y="1766"/>
                    </a:lnTo>
                    <a:lnTo>
                      <a:pt x="724" y="1772"/>
                    </a:lnTo>
                    <a:lnTo>
                      <a:pt x="729" y="1778"/>
                    </a:lnTo>
                    <a:lnTo>
                      <a:pt x="732" y="1785"/>
                    </a:lnTo>
                    <a:lnTo>
                      <a:pt x="735" y="1793"/>
                    </a:lnTo>
                    <a:lnTo>
                      <a:pt x="737" y="1801"/>
                    </a:lnTo>
                    <a:lnTo>
                      <a:pt x="738" y="1809"/>
                    </a:lnTo>
                    <a:lnTo>
                      <a:pt x="738" y="1817"/>
                    </a:lnTo>
                    <a:lnTo>
                      <a:pt x="738" y="1817"/>
                    </a:lnTo>
                    <a:lnTo>
                      <a:pt x="738" y="1826"/>
                    </a:lnTo>
                    <a:lnTo>
                      <a:pt x="737" y="1834"/>
                    </a:lnTo>
                    <a:lnTo>
                      <a:pt x="735" y="1842"/>
                    </a:lnTo>
                    <a:lnTo>
                      <a:pt x="732" y="1849"/>
                    </a:lnTo>
                    <a:lnTo>
                      <a:pt x="729" y="1857"/>
                    </a:lnTo>
                    <a:lnTo>
                      <a:pt x="724" y="1863"/>
                    </a:lnTo>
                    <a:lnTo>
                      <a:pt x="720" y="1870"/>
                    </a:lnTo>
                    <a:lnTo>
                      <a:pt x="714" y="1875"/>
                    </a:lnTo>
                    <a:lnTo>
                      <a:pt x="708" y="1881"/>
                    </a:lnTo>
                    <a:lnTo>
                      <a:pt x="703" y="1886"/>
                    </a:lnTo>
                    <a:lnTo>
                      <a:pt x="696" y="1890"/>
                    </a:lnTo>
                    <a:lnTo>
                      <a:pt x="688" y="1894"/>
                    </a:lnTo>
                    <a:lnTo>
                      <a:pt x="681" y="1896"/>
                    </a:lnTo>
                    <a:lnTo>
                      <a:pt x="673" y="1898"/>
                    </a:lnTo>
                    <a:lnTo>
                      <a:pt x="665" y="1899"/>
                    </a:lnTo>
                    <a:lnTo>
                      <a:pt x="656" y="1899"/>
                    </a:lnTo>
                    <a:lnTo>
                      <a:pt x="656" y="1899"/>
                    </a:lnTo>
                    <a:lnTo>
                      <a:pt x="648" y="1899"/>
                    </a:lnTo>
                    <a:lnTo>
                      <a:pt x="640" y="1898"/>
                    </a:lnTo>
                    <a:lnTo>
                      <a:pt x="632" y="1896"/>
                    </a:lnTo>
                    <a:lnTo>
                      <a:pt x="624" y="1894"/>
                    </a:lnTo>
                    <a:lnTo>
                      <a:pt x="617" y="1890"/>
                    </a:lnTo>
                    <a:lnTo>
                      <a:pt x="610" y="1886"/>
                    </a:lnTo>
                    <a:lnTo>
                      <a:pt x="605" y="1881"/>
                    </a:lnTo>
                    <a:lnTo>
                      <a:pt x="599" y="1875"/>
                    </a:lnTo>
                    <a:lnTo>
                      <a:pt x="593" y="1870"/>
                    </a:lnTo>
                    <a:lnTo>
                      <a:pt x="589" y="1863"/>
                    </a:lnTo>
                    <a:lnTo>
                      <a:pt x="584" y="1857"/>
                    </a:lnTo>
                    <a:lnTo>
                      <a:pt x="581" y="1849"/>
                    </a:lnTo>
                    <a:lnTo>
                      <a:pt x="578" y="1842"/>
                    </a:lnTo>
                    <a:lnTo>
                      <a:pt x="576" y="1834"/>
                    </a:lnTo>
                    <a:lnTo>
                      <a:pt x="575" y="1826"/>
                    </a:lnTo>
                    <a:lnTo>
                      <a:pt x="575" y="1817"/>
                    </a:lnTo>
                    <a:lnTo>
                      <a:pt x="575" y="1817"/>
                    </a:lnTo>
                    <a:lnTo>
                      <a:pt x="575" y="1809"/>
                    </a:lnTo>
                    <a:lnTo>
                      <a:pt x="576" y="1801"/>
                    </a:lnTo>
                    <a:lnTo>
                      <a:pt x="578" y="1793"/>
                    </a:lnTo>
                    <a:lnTo>
                      <a:pt x="581" y="1785"/>
                    </a:lnTo>
                    <a:lnTo>
                      <a:pt x="584" y="1778"/>
                    </a:lnTo>
                    <a:lnTo>
                      <a:pt x="589" y="1772"/>
                    </a:lnTo>
                    <a:lnTo>
                      <a:pt x="593" y="1766"/>
                    </a:lnTo>
                    <a:lnTo>
                      <a:pt x="599" y="1760"/>
                    </a:lnTo>
                    <a:lnTo>
                      <a:pt x="605" y="1754"/>
                    </a:lnTo>
                    <a:lnTo>
                      <a:pt x="610" y="1750"/>
                    </a:lnTo>
                    <a:lnTo>
                      <a:pt x="617" y="1745"/>
                    </a:lnTo>
                    <a:lnTo>
                      <a:pt x="624" y="1742"/>
                    </a:lnTo>
                    <a:lnTo>
                      <a:pt x="632" y="1740"/>
                    </a:lnTo>
                    <a:lnTo>
                      <a:pt x="640" y="1737"/>
                    </a:lnTo>
                    <a:lnTo>
                      <a:pt x="648" y="1736"/>
                    </a:lnTo>
                    <a:lnTo>
                      <a:pt x="656" y="1736"/>
                    </a:lnTo>
                    <a:lnTo>
                      <a:pt x="656" y="1736"/>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20" name="Freeform 30">
                <a:extLst>
                  <a:ext uri="{FF2B5EF4-FFF2-40B4-BE49-F238E27FC236}">
                    <a16:creationId xmlns:a16="http://schemas.microsoft.com/office/drawing/2014/main" id="{B163EB2F-3398-3D4F-989F-3CA0E0D085A8}"/>
                  </a:ext>
                </a:extLst>
              </p:cNvPr>
              <p:cNvSpPr>
                <a:spLocks noEditPoints="1"/>
              </p:cNvSpPr>
              <p:nvPr/>
            </p:nvSpPr>
            <p:spPr bwMode="auto">
              <a:xfrm>
                <a:off x="-5589588" y="-1630363"/>
                <a:ext cx="1008063" cy="1328738"/>
              </a:xfrm>
              <a:custGeom>
                <a:avLst/>
                <a:gdLst>
                  <a:gd name="T0" fmla="*/ 1086 w 1271"/>
                  <a:gd name="T1" fmla="*/ 133 h 1675"/>
                  <a:gd name="T2" fmla="*/ 1086 w 1271"/>
                  <a:gd name="T3" fmla="*/ 119 h 1675"/>
                  <a:gd name="T4" fmla="*/ 1081 w 1271"/>
                  <a:gd name="T5" fmla="*/ 93 h 1675"/>
                  <a:gd name="T6" fmla="*/ 1070 w 1271"/>
                  <a:gd name="T7" fmla="*/ 69 h 1675"/>
                  <a:gd name="T8" fmla="*/ 1057 w 1271"/>
                  <a:gd name="T9" fmla="*/ 48 h 1675"/>
                  <a:gd name="T10" fmla="*/ 1039 w 1271"/>
                  <a:gd name="T11" fmla="*/ 30 h 1675"/>
                  <a:gd name="T12" fmla="*/ 1017 w 1271"/>
                  <a:gd name="T13" fmla="*/ 16 h 1675"/>
                  <a:gd name="T14" fmla="*/ 994 w 1271"/>
                  <a:gd name="T15" fmla="*/ 6 h 1675"/>
                  <a:gd name="T16" fmla="*/ 968 w 1271"/>
                  <a:gd name="T17" fmla="*/ 0 h 1675"/>
                  <a:gd name="T18" fmla="*/ 308 w 1271"/>
                  <a:gd name="T19" fmla="*/ 0 h 1675"/>
                  <a:gd name="T20" fmla="*/ 295 w 1271"/>
                  <a:gd name="T21" fmla="*/ 0 h 1675"/>
                  <a:gd name="T22" fmla="*/ 269 w 1271"/>
                  <a:gd name="T23" fmla="*/ 6 h 1675"/>
                  <a:gd name="T24" fmla="*/ 245 w 1271"/>
                  <a:gd name="T25" fmla="*/ 16 h 1675"/>
                  <a:gd name="T26" fmla="*/ 224 w 1271"/>
                  <a:gd name="T27" fmla="*/ 30 h 1675"/>
                  <a:gd name="T28" fmla="*/ 206 w 1271"/>
                  <a:gd name="T29" fmla="*/ 48 h 1675"/>
                  <a:gd name="T30" fmla="*/ 191 w 1271"/>
                  <a:gd name="T31" fmla="*/ 69 h 1675"/>
                  <a:gd name="T32" fmla="*/ 182 w 1271"/>
                  <a:gd name="T33" fmla="*/ 93 h 1675"/>
                  <a:gd name="T34" fmla="*/ 176 w 1271"/>
                  <a:gd name="T35" fmla="*/ 119 h 1675"/>
                  <a:gd name="T36" fmla="*/ 175 w 1271"/>
                  <a:gd name="T37" fmla="*/ 1542 h 1675"/>
                  <a:gd name="T38" fmla="*/ 176 w 1271"/>
                  <a:gd name="T39" fmla="*/ 1553 h 1675"/>
                  <a:gd name="T40" fmla="*/ 0 w 1271"/>
                  <a:gd name="T41" fmla="*/ 1562 h 1675"/>
                  <a:gd name="T42" fmla="*/ 308 w 1271"/>
                  <a:gd name="T43" fmla="*/ 1675 h 1675"/>
                  <a:gd name="T44" fmla="*/ 1271 w 1271"/>
                  <a:gd name="T45" fmla="*/ 1675 h 1675"/>
                  <a:gd name="T46" fmla="*/ 1085 w 1271"/>
                  <a:gd name="T47" fmla="*/ 1562 h 1675"/>
                  <a:gd name="T48" fmla="*/ 1086 w 1271"/>
                  <a:gd name="T49" fmla="*/ 1553 h 1675"/>
                  <a:gd name="T50" fmla="*/ 1086 w 1271"/>
                  <a:gd name="T51" fmla="*/ 1542 h 1675"/>
                  <a:gd name="T52" fmla="*/ 530 w 1271"/>
                  <a:gd name="T53" fmla="*/ 1385 h 1675"/>
                  <a:gd name="T54" fmla="*/ 733 w 1271"/>
                  <a:gd name="T55" fmla="*/ 1548 h 1675"/>
                  <a:gd name="T56" fmla="*/ 846 w 1271"/>
                  <a:gd name="T57" fmla="*/ 1562 h 1675"/>
                  <a:gd name="T58" fmla="*/ 846 w 1271"/>
                  <a:gd name="T59" fmla="*/ 1329 h 1675"/>
                  <a:gd name="T60" fmla="*/ 841 w 1271"/>
                  <a:gd name="T61" fmla="*/ 1306 h 1675"/>
                  <a:gd name="T62" fmla="*/ 829 w 1271"/>
                  <a:gd name="T63" fmla="*/ 1289 h 1675"/>
                  <a:gd name="T64" fmla="*/ 812 w 1271"/>
                  <a:gd name="T65" fmla="*/ 1277 h 1675"/>
                  <a:gd name="T66" fmla="*/ 789 w 1271"/>
                  <a:gd name="T67" fmla="*/ 1272 h 1675"/>
                  <a:gd name="T68" fmla="*/ 473 w 1271"/>
                  <a:gd name="T69" fmla="*/ 1272 h 1675"/>
                  <a:gd name="T70" fmla="*/ 451 w 1271"/>
                  <a:gd name="T71" fmla="*/ 1277 h 1675"/>
                  <a:gd name="T72" fmla="*/ 433 w 1271"/>
                  <a:gd name="T73" fmla="*/ 1289 h 1675"/>
                  <a:gd name="T74" fmla="*/ 421 w 1271"/>
                  <a:gd name="T75" fmla="*/ 1306 h 1675"/>
                  <a:gd name="T76" fmla="*/ 417 w 1271"/>
                  <a:gd name="T77" fmla="*/ 1329 h 1675"/>
                  <a:gd name="T78" fmla="*/ 308 w 1271"/>
                  <a:gd name="T79" fmla="*/ 1562 h 1675"/>
                  <a:gd name="T80" fmla="*/ 304 w 1271"/>
                  <a:gd name="T81" fmla="*/ 1562 h 1675"/>
                  <a:gd name="T82" fmla="*/ 297 w 1271"/>
                  <a:gd name="T83" fmla="*/ 1558 h 1675"/>
                  <a:gd name="T84" fmla="*/ 291 w 1271"/>
                  <a:gd name="T85" fmla="*/ 1553 h 1675"/>
                  <a:gd name="T86" fmla="*/ 289 w 1271"/>
                  <a:gd name="T87" fmla="*/ 1546 h 1675"/>
                  <a:gd name="T88" fmla="*/ 288 w 1271"/>
                  <a:gd name="T89" fmla="*/ 133 h 1675"/>
                  <a:gd name="T90" fmla="*/ 289 w 1271"/>
                  <a:gd name="T91" fmla="*/ 128 h 1675"/>
                  <a:gd name="T92" fmla="*/ 291 w 1271"/>
                  <a:gd name="T93" fmla="*/ 121 h 1675"/>
                  <a:gd name="T94" fmla="*/ 297 w 1271"/>
                  <a:gd name="T95" fmla="*/ 115 h 1675"/>
                  <a:gd name="T96" fmla="*/ 304 w 1271"/>
                  <a:gd name="T97" fmla="*/ 113 h 1675"/>
                  <a:gd name="T98" fmla="*/ 954 w 1271"/>
                  <a:gd name="T99" fmla="*/ 112 h 1675"/>
                  <a:gd name="T100" fmla="*/ 958 w 1271"/>
                  <a:gd name="T101" fmla="*/ 113 h 1675"/>
                  <a:gd name="T102" fmla="*/ 966 w 1271"/>
                  <a:gd name="T103" fmla="*/ 115 h 1675"/>
                  <a:gd name="T104" fmla="*/ 970 w 1271"/>
                  <a:gd name="T105" fmla="*/ 121 h 1675"/>
                  <a:gd name="T106" fmla="*/ 973 w 1271"/>
                  <a:gd name="T107" fmla="*/ 128 h 1675"/>
                  <a:gd name="T108" fmla="*/ 973 w 1271"/>
                  <a:gd name="T109" fmla="*/ 1542 h 1675"/>
                  <a:gd name="T110" fmla="*/ 973 w 1271"/>
                  <a:gd name="T111" fmla="*/ 1546 h 1675"/>
                  <a:gd name="T112" fmla="*/ 970 w 1271"/>
                  <a:gd name="T113" fmla="*/ 1553 h 1675"/>
                  <a:gd name="T114" fmla="*/ 966 w 1271"/>
                  <a:gd name="T115" fmla="*/ 1558 h 1675"/>
                  <a:gd name="T116" fmla="*/ 958 w 1271"/>
                  <a:gd name="T117" fmla="*/ 1562 h 1675"/>
                  <a:gd name="T118" fmla="*/ 846 w 1271"/>
                  <a:gd name="T119" fmla="*/ 1562 h 1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71" h="1675">
                    <a:moveTo>
                      <a:pt x="1086" y="1542"/>
                    </a:moveTo>
                    <a:lnTo>
                      <a:pt x="1086" y="133"/>
                    </a:lnTo>
                    <a:lnTo>
                      <a:pt x="1086" y="133"/>
                    </a:lnTo>
                    <a:lnTo>
                      <a:pt x="1086" y="119"/>
                    </a:lnTo>
                    <a:lnTo>
                      <a:pt x="1084" y="105"/>
                    </a:lnTo>
                    <a:lnTo>
                      <a:pt x="1081" y="93"/>
                    </a:lnTo>
                    <a:lnTo>
                      <a:pt x="1076" y="81"/>
                    </a:lnTo>
                    <a:lnTo>
                      <a:pt x="1070" y="69"/>
                    </a:lnTo>
                    <a:lnTo>
                      <a:pt x="1064" y="58"/>
                    </a:lnTo>
                    <a:lnTo>
                      <a:pt x="1057" y="48"/>
                    </a:lnTo>
                    <a:lnTo>
                      <a:pt x="1048" y="39"/>
                    </a:lnTo>
                    <a:lnTo>
                      <a:pt x="1039" y="30"/>
                    </a:lnTo>
                    <a:lnTo>
                      <a:pt x="1028" y="22"/>
                    </a:lnTo>
                    <a:lnTo>
                      <a:pt x="1017" y="16"/>
                    </a:lnTo>
                    <a:lnTo>
                      <a:pt x="1005" y="10"/>
                    </a:lnTo>
                    <a:lnTo>
                      <a:pt x="994" y="6"/>
                    </a:lnTo>
                    <a:lnTo>
                      <a:pt x="980" y="2"/>
                    </a:lnTo>
                    <a:lnTo>
                      <a:pt x="968" y="0"/>
                    </a:lnTo>
                    <a:lnTo>
                      <a:pt x="954" y="0"/>
                    </a:lnTo>
                    <a:lnTo>
                      <a:pt x="308" y="0"/>
                    </a:lnTo>
                    <a:lnTo>
                      <a:pt x="308" y="0"/>
                    </a:lnTo>
                    <a:lnTo>
                      <a:pt x="295" y="0"/>
                    </a:lnTo>
                    <a:lnTo>
                      <a:pt x="281" y="2"/>
                    </a:lnTo>
                    <a:lnTo>
                      <a:pt x="269" y="6"/>
                    </a:lnTo>
                    <a:lnTo>
                      <a:pt x="256" y="10"/>
                    </a:lnTo>
                    <a:lnTo>
                      <a:pt x="245" y="16"/>
                    </a:lnTo>
                    <a:lnTo>
                      <a:pt x="234" y="22"/>
                    </a:lnTo>
                    <a:lnTo>
                      <a:pt x="224" y="30"/>
                    </a:lnTo>
                    <a:lnTo>
                      <a:pt x="215" y="39"/>
                    </a:lnTo>
                    <a:lnTo>
                      <a:pt x="206" y="48"/>
                    </a:lnTo>
                    <a:lnTo>
                      <a:pt x="198" y="58"/>
                    </a:lnTo>
                    <a:lnTo>
                      <a:pt x="191" y="69"/>
                    </a:lnTo>
                    <a:lnTo>
                      <a:pt x="186" y="81"/>
                    </a:lnTo>
                    <a:lnTo>
                      <a:pt x="182" y="93"/>
                    </a:lnTo>
                    <a:lnTo>
                      <a:pt x="178" y="105"/>
                    </a:lnTo>
                    <a:lnTo>
                      <a:pt x="176" y="119"/>
                    </a:lnTo>
                    <a:lnTo>
                      <a:pt x="175" y="133"/>
                    </a:lnTo>
                    <a:lnTo>
                      <a:pt x="175" y="1542"/>
                    </a:lnTo>
                    <a:lnTo>
                      <a:pt x="175" y="1542"/>
                    </a:lnTo>
                    <a:lnTo>
                      <a:pt x="176" y="1553"/>
                    </a:lnTo>
                    <a:lnTo>
                      <a:pt x="177" y="1562"/>
                    </a:lnTo>
                    <a:lnTo>
                      <a:pt x="0" y="1562"/>
                    </a:lnTo>
                    <a:lnTo>
                      <a:pt x="0" y="1675"/>
                    </a:lnTo>
                    <a:lnTo>
                      <a:pt x="308" y="1675"/>
                    </a:lnTo>
                    <a:lnTo>
                      <a:pt x="954" y="1675"/>
                    </a:lnTo>
                    <a:lnTo>
                      <a:pt x="1271" y="1675"/>
                    </a:lnTo>
                    <a:lnTo>
                      <a:pt x="1271" y="1562"/>
                    </a:lnTo>
                    <a:lnTo>
                      <a:pt x="1085" y="1562"/>
                    </a:lnTo>
                    <a:lnTo>
                      <a:pt x="1085" y="1562"/>
                    </a:lnTo>
                    <a:lnTo>
                      <a:pt x="1086" y="1553"/>
                    </a:lnTo>
                    <a:lnTo>
                      <a:pt x="1086" y="1542"/>
                    </a:lnTo>
                    <a:lnTo>
                      <a:pt x="1086" y="1542"/>
                    </a:lnTo>
                    <a:close/>
                    <a:moveTo>
                      <a:pt x="530" y="1548"/>
                    </a:moveTo>
                    <a:lnTo>
                      <a:pt x="530" y="1385"/>
                    </a:lnTo>
                    <a:lnTo>
                      <a:pt x="733" y="1385"/>
                    </a:lnTo>
                    <a:lnTo>
                      <a:pt x="733" y="1548"/>
                    </a:lnTo>
                    <a:lnTo>
                      <a:pt x="530" y="1548"/>
                    </a:lnTo>
                    <a:close/>
                    <a:moveTo>
                      <a:pt x="846" y="1562"/>
                    </a:moveTo>
                    <a:lnTo>
                      <a:pt x="846" y="1329"/>
                    </a:lnTo>
                    <a:lnTo>
                      <a:pt x="846" y="1329"/>
                    </a:lnTo>
                    <a:lnTo>
                      <a:pt x="845" y="1318"/>
                    </a:lnTo>
                    <a:lnTo>
                      <a:pt x="841" y="1306"/>
                    </a:lnTo>
                    <a:lnTo>
                      <a:pt x="835" y="1297"/>
                    </a:lnTo>
                    <a:lnTo>
                      <a:pt x="829" y="1289"/>
                    </a:lnTo>
                    <a:lnTo>
                      <a:pt x="821" y="1282"/>
                    </a:lnTo>
                    <a:lnTo>
                      <a:pt x="812" y="1277"/>
                    </a:lnTo>
                    <a:lnTo>
                      <a:pt x="800" y="1273"/>
                    </a:lnTo>
                    <a:lnTo>
                      <a:pt x="789" y="1272"/>
                    </a:lnTo>
                    <a:lnTo>
                      <a:pt x="473" y="1272"/>
                    </a:lnTo>
                    <a:lnTo>
                      <a:pt x="473" y="1272"/>
                    </a:lnTo>
                    <a:lnTo>
                      <a:pt x="461" y="1273"/>
                    </a:lnTo>
                    <a:lnTo>
                      <a:pt x="451" y="1277"/>
                    </a:lnTo>
                    <a:lnTo>
                      <a:pt x="442" y="1282"/>
                    </a:lnTo>
                    <a:lnTo>
                      <a:pt x="433" y="1289"/>
                    </a:lnTo>
                    <a:lnTo>
                      <a:pt x="426" y="1297"/>
                    </a:lnTo>
                    <a:lnTo>
                      <a:pt x="421" y="1306"/>
                    </a:lnTo>
                    <a:lnTo>
                      <a:pt x="418" y="1318"/>
                    </a:lnTo>
                    <a:lnTo>
                      <a:pt x="417" y="1329"/>
                    </a:lnTo>
                    <a:lnTo>
                      <a:pt x="417" y="1562"/>
                    </a:lnTo>
                    <a:lnTo>
                      <a:pt x="308" y="1562"/>
                    </a:lnTo>
                    <a:lnTo>
                      <a:pt x="308" y="1562"/>
                    </a:lnTo>
                    <a:lnTo>
                      <a:pt x="304" y="1562"/>
                    </a:lnTo>
                    <a:lnTo>
                      <a:pt x="300" y="1561"/>
                    </a:lnTo>
                    <a:lnTo>
                      <a:pt x="297" y="1558"/>
                    </a:lnTo>
                    <a:lnTo>
                      <a:pt x="295" y="1556"/>
                    </a:lnTo>
                    <a:lnTo>
                      <a:pt x="291" y="1553"/>
                    </a:lnTo>
                    <a:lnTo>
                      <a:pt x="290" y="1549"/>
                    </a:lnTo>
                    <a:lnTo>
                      <a:pt x="289" y="1546"/>
                    </a:lnTo>
                    <a:lnTo>
                      <a:pt x="288" y="1542"/>
                    </a:lnTo>
                    <a:lnTo>
                      <a:pt x="288" y="133"/>
                    </a:lnTo>
                    <a:lnTo>
                      <a:pt x="288" y="133"/>
                    </a:lnTo>
                    <a:lnTo>
                      <a:pt x="289" y="128"/>
                    </a:lnTo>
                    <a:lnTo>
                      <a:pt x="290" y="125"/>
                    </a:lnTo>
                    <a:lnTo>
                      <a:pt x="291" y="121"/>
                    </a:lnTo>
                    <a:lnTo>
                      <a:pt x="295" y="119"/>
                    </a:lnTo>
                    <a:lnTo>
                      <a:pt x="297" y="115"/>
                    </a:lnTo>
                    <a:lnTo>
                      <a:pt x="300" y="114"/>
                    </a:lnTo>
                    <a:lnTo>
                      <a:pt x="304" y="113"/>
                    </a:lnTo>
                    <a:lnTo>
                      <a:pt x="308" y="112"/>
                    </a:lnTo>
                    <a:lnTo>
                      <a:pt x="954" y="112"/>
                    </a:lnTo>
                    <a:lnTo>
                      <a:pt x="954" y="112"/>
                    </a:lnTo>
                    <a:lnTo>
                      <a:pt x="958" y="113"/>
                    </a:lnTo>
                    <a:lnTo>
                      <a:pt x="962" y="114"/>
                    </a:lnTo>
                    <a:lnTo>
                      <a:pt x="966" y="115"/>
                    </a:lnTo>
                    <a:lnTo>
                      <a:pt x="968" y="119"/>
                    </a:lnTo>
                    <a:lnTo>
                      <a:pt x="970" y="121"/>
                    </a:lnTo>
                    <a:lnTo>
                      <a:pt x="972" y="125"/>
                    </a:lnTo>
                    <a:lnTo>
                      <a:pt x="973" y="128"/>
                    </a:lnTo>
                    <a:lnTo>
                      <a:pt x="973" y="133"/>
                    </a:lnTo>
                    <a:lnTo>
                      <a:pt x="973" y="1542"/>
                    </a:lnTo>
                    <a:lnTo>
                      <a:pt x="973" y="1542"/>
                    </a:lnTo>
                    <a:lnTo>
                      <a:pt x="973" y="1546"/>
                    </a:lnTo>
                    <a:lnTo>
                      <a:pt x="972" y="1549"/>
                    </a:lnTo>
                    <a:lnTo>
                      <a:pt x="970" y="1553"/>
                    </a:lnTo>
                    <a:lnTo>
                      <a:pt x="968" y="1556"/>
                    </a:lnTo>
                    <a:lnTo>
                      <a:pt x="966" y="1558"/>
                    </a:lnTo>
                    <a:lnTo>
                      <a:pt x="962" y="1561"/>
                    </a:lnTo>
                    <a:lnTo>
                      <a:pt x="958" y="1562"/>
                    </a:lnTo>
                    <a:lnTo>
                      <a:pt x="954" y="1562"/>
                    </a:lnTo>
                    <a:lnTo>
                      <a:pt x="846" y="1562"/>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21" name="Rectangle 31">
                <a:extLst>
                  <a:ext uri="{FF2B5EF4-FFF2-40B4-BE49-F238E27FC236}">
                    <a16:creationId xmlns:a16="http://schemas.microsoft.com/office/drawing/2014/main" id="{4197B363-8342-BC44-B82B-D478B78368F6}"/>
                  </a:ext>
                </a:extLst>
              </p:cNvPr>
              <p:cNvSpPr>
                <a:spLocks noChangeArrowheads="1"/>
              </p:cNvSpPr>
              <p:nvPr/>
            </p:nvSpPr>
            <p:spPr bwMode="auto">
              <a:xfrm>
                <a:off x="-5243513" y="-1346200"/>
                <a:ext cx="104775" cy="104775"/>
              </a:xfrm>
              <a:prstGeom prst="rect">
                <a:avLst/>
              </a:pr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22" name="Rectangle 32">
                <a:extLst>
                  <a:ext uri="{FF2B5EF4-FFF2-40B4-BE49-F238E27FC236}">
                    <a16:creationId xmlns:a16="http://schemas.microsoft.com/office/drawing/2014/main" id="{633E8271-38C1-6247-92D8-C27C857A137B}"/>
                  </a:ext>
                </a:extLst>
              </p:cNvPr>
              <p:cNvSpPr>
                <a:spLocks noChangeArrowheads="1"/>
              </p:cNvSpPr>
              <p:nvPr/>
            </p:nvSpPr>
            <p:spPr bwMode="auto">
              <a:xfrm>
                <a:off x="-5040313" y="-1346200"/>
                <a:ext cx="104775" cy="104775"/>
              </a:xfrm>
              <a:prstGeom prst="rect">
                <a:avLst/>
              </a:pr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23" name="Rectangle 33">
                <a:extLst>
                  <a:ext uri="{FF2B5EF4-FFF2-40B4-BE49-F238E27FC236}">
                    <a16:creationId xmlns:a16="http://schemas.microsoft.com/office/drawing/2014/main" id="{AF9CDA51-1C4C-A740-9FA7-B40CAEA570F7}"/>
                  </a:ext>
                </a:extLst>
              </p:cNvPr>
              <p:cNvSpPr>
                <a:spLocks noChangeArrowheads="1"/>
              </p:cNvSpPr>
              <p:nvPr/>
            </p:nvSpPr>
            <p:spPr bwMode="auto">
              <a:xfrm>
                <a:off x="-5243513" y="-1120775"/>
                <a:ext cx="104775" cy="104775"/>
              </a:xfrm>
              <a:prstGeom prst="rect">
                <a:avLst/>
              </a:pr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24" name="Rectangle 34">
                <a:extLst>
                  <a:ext uri="{FF2B5EF4-FFF2-40B4-BE49-F238E27FC236}">
                    <a16:creationId xmlns:a16="http://schemas.microsoft.com/office/drawing/2014/main" id="{F815C8A6-82AF-3944-82F3-3229CB25B35E}"/>
                  </a:ext>
                </a:extLst>
              </p:cNvPr>
              <p:cNvSpPr>
                <a:spLocks noChangeArrowheads="1"/>
              </p:cNvSpPr>
              <p:nvPr/>
            </p:nvSpPr>
            <p:spPr bwMode="auto">
              <a:xfrm>
                <a:off x="-5040313" y="-1120775"/>
                <a:ext cx="104775" cy="104775"/>
              </a:xfrm>
              <a:prstGeom prst="rect">
                <a:avLst/>
              </a:pr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25" name="Rectangle 35">
                <a:extLst>
                  <a:ext uri="{FF2B5EF4-FFF2-40B4-BE49-F238E27FC236}">
                    <a16:creationId xmlns:a16="http://schemas.microsoft.com/office/drawing/2014/main" id="{1884471F-F4AB-BE4E-AB8A-B0828700237C}"/>
                  </a:ext>
                </a:extLst>
              </p:cNvPr>
              <p:cNvSpPr>
                <a:spLocks noChangeArrowheads="1"/>
              </p:cNvSpPr>
              <p:nvPr/>
            </p:nvSpPr>
            <p:spPr bwMode="auto">
              <a:xfrm>
                <a:off x="-5243513" y="-889000"/>
                <a:ext cx="104775" cy="104775"/>
              </a:xfrm>
              <a:prstGeom prst="rect">
                <a:avLst/>
              </a:pr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26" name="Rectangle 36">
                <a:extLst>
                  <a:ext uri="{FF2B5EF4-FFF2-40B4-BE49-F238E27FC236}">
                    <a16:creationId xmlns:a16="http://schemas.microsoft.com/office/drawing/2014/main" id="{A88A200B-5B7B-F24E-9096-02CF8783DAE9}"/>
                  </a:ext>
                </a:extLst>
              </p:cNvPr>
              <p:cNvSpPr>
                <a:spLocks noChangeArrowheads="1"/>
              </p:cNvSpPr>
              <p:nvPr/>
            </p:nvSpPr>
            <p:spPr bwMode="auto">
              <a:xfrm>
                <a:off x="-5040313" y="-889000"/>
                <a:ext cx="104775" cy="104775"/>
              </a:xfrm>
              <a:prstGeom prst="rect">
                <a:avLst/>
              </a:pr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grpSp>
      </p:grpSp>
      <p:sp>
        <p:nvSpPr>
          <p:cNvPr id="23" name="TextBox 22">
            <a:extLst>
              <a:ext uri="{FF2B5EF4-FFF2-40B4-BE49-F238E27FC236}">
                <a16:creationId xmlns:a16="http://schemas.microsoft.com/office/drawing/2014/main" id="{60927249-B3A1-3345-87A4-ADB8A25FA8F9}"/>
              </a:ext>
            </a:extLst>
          </p:cNvPr>
          <p:cNvSpPr txBox="1"/>
          <p:nvPr/>
        </p:nvSpPr>
        <p:spPr>
          <a:xfrm>
            <a:off x="-876693" y="4581427"/>
            <a:ext cx="65" cy="246221"/>
          </a:xfrm>
          <a:prstGeom prst="rect">
            <a:avLst/>
          </a:prstGeom>
          <a:noFill/>
        </p:spPr>
        <p:txBody>
          <a:bodyPr wrap="none" lIns="0" tIns="0" rIns="0" bIns="0" rtlCol="0">
            <a:spAutoFit/>
          </a:bodyPr>
          <a:lstStyle/>
          <a:p>
            <a:endParaRPr lang="en-US" sz="1600" dirty="0"/>
          </a:p>
        </p:txBody>
      </p:sp>
      <p:grpSp>
        <p:nvGrpSpPr>
          <p:cNvPr id="129" name="Group 128">
            <a:extLst>
              <a:ext uri="{FF2B5EF4-FFF2-40B4-BE49-F238E27FC236}">
                <a16:creationId xmlns:a16="http://schemas.microsoft.com/office/drawing/2014/main" id="{E063E983-D044-5046-9398-39C38DE9C9F3}"/>
              </a:ext>
            </a:extLst>
          </p:cNvPr>
          <p:cNvGrpSpPr/>
          <p:nvPr/>
        </p:nvGrpSpPr>
        <p:grpSpPr>
          <a:xfrm>
            <a:off x="2848284" y="4581427"/>
            <a:ext cx="480201" cy="478880"/>
            <a:chOff x="2865437" y="10147301"/>
            <a:chExt cx="1154113" cy="1150938"/>
          </a:xfrm>
          <a:solidFill>
            <a:schemeClr val="accent2"/>
          </a:solidFill>
        </p:grpSpPr>
        <p:sp>
          <p:nvSpPr>
            <p:cNvPr id="130" name="Freeform 198">
              <a:extLst>
                <a:ext uri="{FF2B5EF4-FFF2-40B4-BE49-F238E27FC236}">
                  <a16:creationId xmlns:a16="http://schemas.microsoft.com/office/drawing/2014/main" id="{A49F9DEF-9474-5D40-9868-50042720E1F4}"/>
                </a:ext>
              </a:extLst>
            </p:cNvPr>
            <p:cNvSpPr>
              <a:spLocks noEditPoints="1"/>
            </p:cNvSpPr>
            <p:nvPr/>
          </p:nvSpPr>
          <p:spPr bwMode="auto">
            <a:xfrm>
              <a:off x="3727450" y="10893426"/>
              <a:ext cx="201613" cy="201613"/>
            </a:xfrm>
            <a:custGeom>
              <a:avLst/>
              <a:gdLst>
                <a:gd name="T0" fmla="*/ 64 w 127"/>
                <a:gd name="T1" fmla="*/ 127 h 127"/>
                <a:gd name="T2" fmla="*/ 88 w 127"/>
                <a:gd name="T3" fmla="*/ 122 h 127"/>
                <a:gd name="T4" fmla="*/ 109 w 127"/>
                <a:gd name="T5" fmla="*/ 109 h 127"/>
                <a:gd name="T6" fmla="*/ 122 w 127"/>
                <a:gd name="T7" fmla="*/ 88 h 127"/>
                <a:gd name="T8" fmla="*/ 127 w 127"/>
                <a:gd name="T9" fmla="*/ 64 h 127"/>
                <a:gd name="T10" fmla="*/ 126 w 127"/>
                <a:gd name="T11" fmla="*/ 50 h 127"/>
                <a:gd name="T12" fmla="*/ 116 w 127"/>
                <a:gd name="T13" fmla="*/ 28 h 127"/>
                <a:gd name="T14" fmla="*/ 99 w 127"/>
                <a:gd name="T15" fmla="*/ 11 h 127"/>
                <a:gd name="T16" fmla="*/ 77 w 127"/>
                <a:gd name="T17" fmla="*/ 2 h 127"/>
                <a:gd name="T18" fmla="*/ 64 w 127"/>
                <a:gd name="T19" fmla="*/ 0 h 127"/>
                <a:gd name="T20" fmla="*/ 39 w 127"/>
                <a:gd name="T21" fmla="*/ 5 h 127"/>
                <a:gd name="T22" fmla="*/ 19 w 127"/>
                <a:gd name="T23" fmla="*/ 18 h 127"/>
                <a:gd name="T24" fmla="*/ 5 w 127"/>
                <a:gd name="T25" fmla="*/ 39 h 127"/>
                <a:gd name="T26" fmla="*/ 0 w 127"/>
                <a:gd name="T27" fmla="*/ 64 h 127"/>
                <a:gd name="T28" fmla="*/ 2 w 127"/>
                <a:gd name="T29" fmla="*/ 77 h 127"/>
                <a:gd name="T30" fmla="*/ 11 w 127"/>
                <a:gd name="T31" fmla="*/ 99 h 127"/>
                <a:gd name="T32" fmla="*/ 28 w 127"/>
                <a:gd name="T33" fmla="*/ 116 h 127"/>
                <a:gd name="T34" fmla="*/ 50 w 127"/>
                <a:gd name="T35" fmla="*/ 126 h 127"/>
                <a:gd name="T36" fmla="*/ 64 w 127"/>
                <a:gd name="T37" fmla="*/ 127 h 127"/>
                <a:gd name="T38" fmla="*/ 34 w 127"/>
                <a:gd name="T39" fmla="*/ 64 h 127"/>
                <a:gd name="T40" fmla="*/ 35 w 127"/>
                <a:gd name="T41" fmla="*/ 52 h 127"/>
                <a:gd name="T42" fmla="*/ 52 w 127"/>
                <a:gd name="T43" fmla="*/ 35 h 127"/>
                <a:gd name="T44" fmla="*/ 64 w 127"/>
                <a:gd name="T45" fmla="*/ 34 h 127"/>
                <a:gd name="T46" fmla="*/ 69 w 127"/>
                <a:gd name="T47" fmla="*/ 34 h 127"/>
                <a:gd name="T48" fmla="*/ 84 w 127"/>
                <a:gd name="T49" fmla="*/ 43 h 127"/>
                <a:gd name="T50" fmla="*/ 92 w 127"/>
                <a:gd name="T51" fmla="*/ 58 h 127"/>
                <a:gd name="T52" fmla="*/ 94 w 127"/>
                <a:gd name="T53" fmla="*/ 64 h 127"/>
                <a:gd name="T54" fmla="*/ 92 w 127"/>
                <a:gd name="T55" fmla="*/ 75 h 127"/>
                <a:gd name="T56" fmla="*/ 75 w 127"/>
                <a:gd name="T57" fmla="*/ 92 h 127"/>
                <a:gd name="T58" fmla="*/ 64 w 127"/>
                <a:gd name="T59" fmla="*/ 94 h 127"/>
                <a:gd name="T60" fmla="*/ 58 w 127"/>
                <a:gd name="T61" fmla="*/ 94 h 127"/>
                <a:gd name="T62" fmla="*/ 41 w 127"/>
                <a:gd name="T63" fmla="*/ 84 h 127"/>
                <a:gd name="T64" fmla="*/ 34 w 127"/>
                <a:gd name="T65" fmla="*/ 69 h 127"/>
                <a:gd name="T66" fmla="*/ 34 w 127"/>
                <a:gd name="T67" fmla="*/ 6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27">
                  <a:moveTo>
                    <a:pt x="64" y="127"/>
                  </a:moveTo>
                  <a:lnTo>
                    <a:pt x="64" y="127"/>
                  </a:lnTo>
                  <a:lnTo>
                    <a:pt x="77" y="126"/>
                  </a:lnTo>
                  <a:lnTo>
                    <a:pt x="88" y="122"/>
                  </a:lnTo>
                  <a:lnTo>
                    <a:pt x="99" y="116"/>
                  </a:lnTo>
                  <a:lnTo>
                    <a:pt x="109" y="109"/>
                  </a:lnTo>
                  <a:lnTo>
                    <a:pt x="116" y="99"/>
                  </a:lnTo>
                  <a:lnTo>
                    <a:pt x="122" y="88"/>
                  </a:lnTo>
                  <a:lnTo>
                    <a:pt x="126" y="77"/>
                  </a:lnTo>
                  <a:lnTo>
                    <a:pt x="127" y="64"/>
                  </a:lnTo>
                  <a:lnTo>
                    <a:pt x="127" y="64"/>
                  </a:lnTo>
                  <a:lnTo>
                    <a:pt x="126" y="50"/>
                  </a:lnTo>
                  <a:lnTo>
                    <a:pt x="122" y="39"/>
                  </a:lnTo>
                  <a:lnTo>
                    <a:pt x="116" y="28"/>
                  </a:lnTo>
                  <a:lnTo>
                    <a:pt x="109" y="18"/>
                  </a:lnTo>
                  <a:lnTo>
                    <a:pt x="99" y="11"/>
                  </a:lnTo>
                  <a:lnTo>
                    <a:pt x="88" y="5"/>
                  </a:lnTo>
                  <a:lnTo>
                    <a:pt x="77" y="2"/>
                  </a:lnTo>
                  <a:lnTo>
                    <a:pt x="64" y="0"/>
                  </a:lnTo>
                  <a:lnTo>
                    <a:pt x="64" y="0"/>
                  </a:lnTo>
                  <a:lnTo>
                    <a:pt x="50" y="2"/>
                  </a:lnTo>
                  <a:lnTo>
                    <a:pt x="39" y="5"/>
                  </a:lnTo>
                  <a:lnTo>
                    <a:pt x="28" y="11"/>
                  </a:lnTo>
                  <a:lnTo>
                    <a:pt x="19" y="18"/>
                  </a:lnTo>
                  <a:lnTo>
                    <a:pt x="11" y="28"/>
                  </a:lnTo>
                  <a:lnTo>
                    <a:pt x="5" y="39"/>
                  </a:lnTo>
                  <a:lnTo>
                    <a:pt x="2" y="50"/>
                  </a:lnTo>
                  <a:lnTo>
                    <a:pt x="0" y="64"/>
                  </a:lnTo>
                  <a:lnTo>
                    <a:pt x="0" y="64"/>
                  </a:lnTo>
                  <a:lnTo>
                    <a:pt x="2" y="77"/>
                  </a:lnTo>
                  <a:lnTo>
                    <a:pt x="5" y="88"/>
                  </a:lnTo>
                  <a:lnTo>
                    <a:pt x="11" y="99"/>
                  </a:lnTo>
                  <a:lnTo>
                    <a:pt x="19" y="109"/>
                  </a:lnTo>
                  <a:lnTo>
                    <a:pt x="28" y="116"/>
                  </a:lnTo>
                  <a:lnTo>
                    <a:pt x="39" y="122"/>
                  </a:lnTo>
                  <a:lnTo>
                    <a:pt x="50" y="126"/>
                  </a:lnTo>
                  <a:lnTo>
                    <a:pt x="64" y="127"/>
                  </a:lnTo>
                  <a:lnTo>
                    <a:pt x="64" y="127"/>
                  </a:lnTo>
                  <a:close/>
                  <a:moveTo>
                    <a:pt x="34" y="64"/>
                  </a:moveTo>
                  <a:lnTo>
                    <a:pt x="34" y="64"/>
                  </a:lnTo>
                  <a:lnTo>
                    <a:pt x="34" y="58"/>
                  </a:lnTo>
                  <a:lnTo>
                    <a:pt x="35" y="52"/>
                  </a:lnTo>
                  <a:lnTo>
                    <a:pt x="41" y="43"/>
                  </a:lnTo>
                  <a:lnTo>
                    <a:pt x="52" y="35"/>
                  </a:lnTo>
                  <a:lnTo>
                    <a:pt x="58" y="34"/>
                  </a:lnTo>
                  <a:lnTo>
                    <a:pt x="64" y="34"/>
                  </a:lnTo>
                  <a:lnTo>
                    <a:pt x="64" y="34"/>
                  </a:lnTo>
                  <a:lnTo>
                    <a:pt x="69" y="34"/>
                  </a:lnTo>
                  <a:lnTo>
                    <a:pt x="75" y="35"/>
                  </a:lnTo>
                  <a:lnTo>
                    <a:pt x="84" y="43"/>
                  </a:lnTo>
                  <a:lnTo>
                    <a:pt x="92" y="52"/>
                  </a:lnTo>
                  <a:lnTo>
                    <a:pt x="92" y="58"/>
                  </a:lnTo>
                  <a:lnTo>
                    <a:pt x="94" y="64"/>
                  </a:lnTo>
                  <a:lnTo>
                    <a:pt x="94" y="64"/>
                  </a:lnTo>
                  <a:lnTo>
                    <a:pt x="92" y="69"/>
                  </a:lnTo>
                  <a:lnTo>
                    <a:pt x="92" y="75"/>
                  </a:lnTo>
                  <a:lnTo>
                    <a:pt x="84" y="84"/>
                  </a:lnTo>
                  <a:lnTo>
                    <a:pt x="75" y="92"/>
                  </a:lnTo>
                  <a:lnTo>
                    <a:pt x="69" y="94"/>
                  </a:lnTo>
                  <a:lnTo>
                    <a:pt x="64" y="94"/>
                  </a:lnTo>
                  <a:lnTo>
                    <a:pt x="64" y="94"/>
                  </a:lnTo>
                  <a:lnTo>
                    <a:pt x="58" y="94"/>
                  </a:lnTo>
                  <a:lnTo>
                    <a:pt x="52" y="92"/>
                  </a:lnTo>
                  <a:lnTo>
                    <a:pt x="41" y="84"/>
                  </a:lnTo>
                  <a:lnTo>
                    <a:pt x="35" y="75"/>
                  </a:lnTo>
                  <a:lnTo>
                    <a:pt x="34" y="69"/>
                  </a:lnTo>
                  <a:lnTo>
                    <a:pt x="34" y="64"/>
                  </a:lnTo>
                  <a:lnTo>
                    <a:pt x="34" y="64"/>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31" name="Freeform 199">
              <a:extLst>
                <a:ext uri="{FF2B5EF4-FFF2-40B4-BE49-F238E27FC236}">
                  <a16:creationId xmlns:a16="http://schemas.microsoft.com/office/drawing/2014/main" id="{CA39EC15-584F-9845-9993-7622E4D1D432}"/>
                </a:ext>
              </a:extLst>
            </p:cNvPr>
            <p:cNvSpPr>
              <a:spLocks/>
            </p:cNvSpPr>
            <p:nvPr/>
          </p:nvSpPr>
          <p:spPr bwMode="auto">
            <a:xfrm>
              <a:off x="3667125" y="11090276"/>
              <a:ext cx="352425" cy="207963"/>
            </a:xfrm>
            <a:custGeom>
              <a:avLst/>
              <a:gdLst>
                <a:gd name="T0" fmla="*/ 149 w 222"/>
                <a:gd name="T1" fmla="*/ 2 h 131"/>
                <a:gd name="T2" fmla="*/ 143 w 222"/>
                <a:gd name="T3" fmla="*/ 0 h 131"/>
                <a:gd name="T4" fmla="*/ 134 w 222"/>
                <a:gd name="T5" fmla="*/ 3 h 131"/>
                <a:gd name="T6" fmla="*/ 102 w 222"/>
                <a:gd name="T7" fmla="*/ 45 h 131"/>
                <a:gd name="T8" fmla="*/ 73 w 222"/>
                <a:gd name="T9" fmla="*/ 7 h 131"/>
                <a:gd name="T10" fmla="*/ 64 w 222"/>
                <a:gd name="T11" fmla="*/ 2 h 131"/>
                <a:gd name="T12" fmla="*/ 53 w 222"/>
                <a:gd name="T13" fmla="*/ 2 h 131"/>
                <a:gd name="T14" fmla="*/ 11 w 222"/>
                <a:gd name="T15" fmla="*/ 18 h 131"/>
                <a:gd name="T16" fmla="*/ 2 w 222"/>
                <a:gd name="T17" fmla="*/ 28 h 131"/>
                <a:gd name="T18" fmla="*/ 0 w 222"/>
                <a:gd name="T19" fmla="*/ 33 h 131"/>
                <a:gd name="T20" fmla="*/ 2 w 222"/>
                <a:gd name="T21" fmla="*/ 41 h 131"/>
                <a:gd name="T22" fmla="*/ 10 w 222"/>
                <a:gd name="T23" fmla="*/ 50 h 131"/>
                <a:gd name="T24" fmla="*/ 17 w 222"/>
                <a:gd name="T25" fmla="*/ 50 h 131"/>
                <a:gd name="T26" fmla="*/ 55 w 222"/>
                <a:gd name="T27" fmla="*/ 37 h 131"/>
                <a:gd name="T28" fmla="*/ 88 w 222"/>
                <a:gd name="T29" fmla="*/ 82 h 131"/>
                <a:gd name="T30" fmla="*/ 102 w 222"/>
                <a:gd name="T31" fmla="*/ 90 h 131"/>
                <a:gd name="T32" fmla="*/ 109 w 222"/>
                <a:gd name="T33" fmla="*/ 88 h 131"/>
                <a:gd name="T34" fmla="*/ 149 w 222"/>
                <a:gd name="T35" fmla="*/ 37 h 131"/>
                <a:gd name="T36" fmla="*/ 179 w 222"/>
                <a:gd name="T37" fmla="*/ 50 h 131"/>
                <a:gd name="T38" fmla="*/ 186 w 222"/>
                <a:gd name="T39" fmla="*/ 54 h 131"/>
                <a:gd name="T40" fmla="*/ 188 w 222"/>
                <a:gd name="T41" fmla="*/ 64 h 131"/>
                <a:gd name="T42" fmla="*/ 17 w 222"/>
                <a:gd name="T43" fmla="*/ 97 h 131"/>
                <a:gd name="T44" fmla="*/ 10 w 222"/>
                <a:gd name="T45" fmla="*/ 99 h 131"/>
                <a:gd name="T46" fmla="*/ 2 w 222"/>
                <a:gd name="T47" fmla="*/ 109 h 131"/>
                <a:gd name="T48" fmla="*/ 0 w 222"/>
                <a:gd name="T49" fmla="*/ 114 h 131"/>
                <a:gd name="T50" fmla="*/ 6 w 222"/>
                <a:gd name="T51" fmla="*/ 127 h 131"/>
                <a:gd name="T52" fmla="*/ 17 w 222"/>
                <a:gd name="T53" fmla="*/ 131 h 131"/>
                <a:gd name="T54" fmla="*/ 205 w 222"/>
                <a:gd name="T55" fmla="*/ 131 h 131"/>
                <a:gd name="T56" fmla="*/ 216 w 222"/>
                <a:gd name="T57" fmla="*/ 127 h 131"/>
                <a:gd name="T58" fmla="*/ 222 w 222"/>
                <a:gd name="T59" fmla="*/ 114 h 131"/>
                <a:gd name="T60" fmla="*/ 222 w 222"/>
                <a:gd name="T61" fmla="*/ 64 h 131"/>
                <a:gd name="T62" fmla="*/ 214 w 222"/>
                <a:gd name="T63" fmla="*/ 35 h 131"/>
                <a:gd name="T64" fmla="*/ 192 w 222"/>
                <a:gd name="T65" fmla="*/ 1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2" h="131">
                  <a:moveTo>
                    <a:pt x="192" y="18"/>
                  </a:moveTo>
                  <a:lnTo>
                    <a:pt x="149" y="2"/>
                  </a:lnTo>
                  <a:lnTo>
                    <a:pt x="149" y="2"/>
                  </a:lnTo>
                  <a:lnTo>
                    <a:pt x="143" y="0"/>
                  </a:lnTo>
                  <a:lnTo>
                    <a:pt x="137" y="2"/>
                  </a:lnTo>
                  <a:lnTo>
                    <a:pt x="134" y="3"/>
                  </a:lnTo>
                  <a:lnTo>
                    <a:pt x="130" y="7"/>
                  </a:lnTo>
                  <a:lnTo>
                    <a:pt x="102" y="45"/>
                  </a:lnTo>
                  <a:lnTo>
                    <a:pt x="73" y="7"/>
                  </a:lnTo>
                  <a:lnTo>
                    <a:pt x="73" y="7"/>
                  </a:lnTo>
                  <a:lnTo>
                    <a:pt x="70" y="3"/>
                  </a:lnTo>
                  <a:lnTo>
                    <a:pt x="64" y="2"/>
                  </a:lnTo>
                  <a:lnTo>
                    <a:pt x="58" y="0"/>
                  </a:lnTo>
                  <a:lnTo>
                    <a:pt x="53" y="2"/>
                  </a:lnTo>
                  <a:lnTo>
                    <a:pt x="11" y="18"/>
                  </a:lnTo>
                  <a:lnTo>
                    <a:pt x="11" y="18"/>
                  </a:lnTo>
                  <a:lnTo>
                    <a:pt x="6" y="22"/>
                  </a:lnTo>
                  <a:lnTo>
                    <a:pt x="2" y="28"/>
                  </a:lnTo>
                  <a:lnTo>
                    <a:pt x="2" y="28"/>
                  </a:lnTo>
                  <a:lnTo>
                    <a:pt x="0" y="33"/>
                  </a:lnTo>
                  <a:lnTo>
                    <a:pt x="2" y="41"/>
                  </a:lnTo>
                  <a:lnTo>
                    <a:pt x="2" y="41"/>
                  </a:lnTo>
                  <a:lnTo>
                    <a:pt x="4" y="47"/>
                  </a:lnTo>
                  <a:lnTo>
                    <a:pt x="10" y="50"/>
                  </a:lnTo>
                  <a:lnTo>
                    <a:pt x="10" y="50"/>
                  </a:lnTo>
                  <a:lnTo>
                    <a:pt x="17" y="50"/>
                  </a:lnTo>
                  <a:lnTo>
                    <a:pt x="23" y="50"/>
                  </a:lnTo>
                  <a:lnTo>
                    <a:pt x="55" y="37"/>
                  </a:lnTo>
                  <a:lnTo>
                    <a:pt x="88" y="82"/>
                  </a:lnTo>
                  <a:lnTo>
                    <a:pt x="88" y="82"/>
                  </a:lnTo>
                  <a:lnTo>
                    <a:pt x="94" y="88"/>
                  </a:lnTo>
                  <a:lnTo>
                    <a:pt x="102" y="90"/>
                  </a:lnTo>
                  <a:lnTo>
                    <a:pt x="102" y="90"/>
                  </a:lnTo>
                  <a:lnTo>
                    <a:pt x="109" y="88"/>
                  </a:lnTo>
                  <a:lnTo>
                    <a:pt x="115" y="82"/>
                  </a:lnTo>
                  <a:lnTo>
                    <a:pt x="149" y="37"/>
                  </a:lnTo>
                  <a:lnTo>
                    <a:pt x="179" y="50"/>
                  </a:lnTo>
                  <a:lnTo>
                    <a:pt x="179" y="50"/>
                  </a:lnTo>
                  <a:lnTo>
                    <a:pt x="182" y="52"/>
                  </a:lnTo>
                  <a:lnTo>
                    <a:pt x="186" y="54"/>
                  </a:lnTo>
                  <a:lnTo>
                    <a:pt x="188" y="58"/>
                  </a:lnTo>
                  <a:lnTo>
                    <a:pt x="188" y="64"/>
                  </a:lnTo>
                  <a:lnTo>
                    <a:pt x="188" y="97"/>
                  </a:lnTo>
                  <a:lnTo>
                    <a:pt x="17" y="97"/>
                  </a:lnTo>
                  <a:lnTo>
                    <a:pt x="17" y="97"/>
                  </a:lnTo>
                  <a:lnTo>
                    <a:pt x="10" y="99"/>
                  </a:lnTo>
                  <a:lnTo>
                    <a:pt x="6" y="103"/>
                  </a:lnTo>
                  <a:lnTo>
                    <a:pt x="2" y="109"/>
                  </a:lnTo>
                  <a:lnTo>
                    <a:pt x="0" y="114"/>
                  </a:lnTo>
                  <a:lnTo>
                    <a:pt x="0" y="114"/>
                  </a:lnTo>
                  <a:lnTo>
                    <a:pt x="2" y="122"/>
                  </a:lnTo>
                  <a:lnTo>
                    <a:pt x="6" y="127"/>
                  </a:lnTo>
                  <a:lnTo>
                    <a:pt x="10" y="129"/>
                  </a:lnTo>
                  <a:lnTo>
                    <a:pt x="17" y="131"/>
                  </a:lnTo>
                  <a:lnTo>
                    <a:pt x="205" y="131"/>
                  </a:lnTo>
                  <a:lnTo>
                    <a:pt x="205" y="131"/>
                  </a:lnTo>
                  <a:lnTo>
                    <a:pt x="212" y="129"/>
                  </a:lnTo>
                  <a:lnTo>
                    <a:pt x="216" y="127"/>
                  </a:lnTo>
                  <a:lnTo>
                    <a:pt x="220" y="122"/>
                  </a:lnTo>
                  <a:lnTo>
                    <a:pt x="222" y="114"/>
                  </a:lnTo>
                  <a:lnTo>
                    <a:pt x="222" y="64"/>
                  </a:lnTo>
                  <a:lnTo>
                    <a:pt x="222" y="64"/>
                  </a:lnTo>
                  <a:lnTo>
                    <a:pt x="220" y="49"/>
                  </a:lnTo>
                  <a:lnTo>
                    <a:pt x="214" y="35"/>
                  </a:lnTo>
                  <a:lnTo>
                    <a:pt x="205" y="26"/>
                  </a:lnTo>
                  <a:lnTo>
                    <a:pt x="192" y="18"/>
                  </a:lnTo>
                  <a:lnTo>
                    <a:pt x="192" y="18"/>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32" name="Freeform 200">
              <a:extLst>
                <a:ext uri="{FF2B5EF4-FFF2-40B4-BE49-F238E27FC236}">
                  <a16:creationId xmlns:a16="http://schemas.microsoft.com/office/drawing/2014/main" id="{96E505A2-16A8-BC48-BC16-A7484C0B9E56}"/>
                </a:ext>
              </a:extLst>
            </p:cNvPr>
            <p:cNvSpPr>
              <a:spLocks noEditPoints="1"/>
            </p:cNvSpPr>
            <p:nvPr/>
          </p:nvSpPr>
          <p:spPr bwMode="auto">
            <a:xfrm>
              <a:off x="2957512" y="10893426"/>
              <a:ext cx="200025" cy="201613"/>
            </a:xfrm>
            <a:custGeom>
              <a:avLst/>
              <a:gdLst>
                <a:gd name="T0" fmla="*/ 64 w 126"/>
                <a:gd name="T1" fmla="*/ 127 h 127"/>
                <a:gd name="T2" fmla="*/ 88 w 126"/>
                <a:gd name="T3" fmla="*/ 122 h 127"/>
                <a:gd name="T4" fmla="*/ 107 w 126"/>
                <a:gd name="T5" fmla="*/ 109 h 127"/>
                <a:gd name="T6" fmla="*/ 122 w 126"/>
                <a:gd name="T7" fmla="*/ 88 h 127"/>
                <a:gd name="T8" fmla="*/ 126 w 126"/>
                <a:gd name="T9" fmla="*/ 64 h 127"/>
                <a:gd name="T10" fmla="*/ 126 w 126"/>
                <a:gd name="T11" fmla="*/ 50 h 127"/>
                <a:gd name="T12" fmla="*/ 117 w 126"/>
                <a:gd name="T13" fmla="*/ 28 h 127"/>
                <a:gd name="T14" fmla="*/ 98 w 126"/>
                <a:gd name="T15" fmla="*/ 11 h 127"/>
                <a:gd name="T16" fmla="*/ 75 w 126"/>
                <a:gd name="T17" fmla="*/ 2 h 127"/>
                <a:gd name="T18" fmla="*/ 64 w 126"/>
                <a:gd name="T19" fmla="*/ 0 h 127"/>
                <a:gd name="T20" fmla="*/ 38 w 126"/>
                <a:gd name="T21" fmla="*/ 5 h 127"/>
                <a:gd name="T22" fmla="*/ 19 w 126"/>
                <a:gd name="T23" fmla="*/ 18 h 127"/>
                <a:gd name="T24" fmla="*/ 4 w 126"/>
                <a:gd name="T25" fmla="*/ 39 h 127"/>
                <a:gd name="T26" fmla="*/ 0 w 126"/>
                <a:gd name="T27" fmla="*/ 64 h 127"/>
                <a:gd name="T28" fmla="*/ 0 w 126"/>
                <a:gd name="T29" fmla="*/ 77 h 127"/>
                <a:gd name="T30" fmla="*/ 11 w 126"/>
                <a:gd name="T31" fmla="*/ 99 h 127"/>
                <a:gd name="T32" fmla="*/ 28 w 126"/>
                <a:gd name="T33" fmla="*/ 116 h 127"/>
                <a:gd name="T34" fmla="*/ 51 w 126"/>
                <a:gd name="T35" fmla="*/ 126 h 127"/>
                <a:gd name="T36" fmla="*/ 64 w 126"/>
                <a:gd name="T37" fmla="*/ 127 h 127"/>
                <a:gd name="T38" fmla="*/ 32 w 126"/>
                <a:gd name="T39" fmla="*/ 64 h 127"/>
                <a:gd name="T40" fmla="*/ 36 w 126"/>
                <a:gd name="T41" fmla="*/ 52 h 127"/>
                <a:gd name="T42" fmla="*/ 51 w 126"/>
                <a:gd name="T43" fmla="*/ 35 h 127"/>
                <a:gd name="T44" fmla="*/ 64 w 126"/>
                <a:gd name="T45" fmla="*/ 34 h 127"/>
                <a:gd name="T46" fmla="*/ 70 w 126"/>
                <a:gd name="T47" fmla="*/ 34 h 127"/>
                <a:gd name="T48" fmla="*/ 85 w 126"/>
                <a:gd name="T49" fmla="*/ 43 h 127"/>
                <a:gd name="T50" fmla="*/ 92 w 126"/>
                <a:gd name="T51" fmla="*/ 58 h 127"/>
                <a:gd name="T52" fmla="*/ 94 w 126"/>
                <a:gd name="T53" fmla="*/ 64 h 127"/>
                <a:gd name="T54" fmla="*/ 90 w 126"/>
                <a:gd name="T55" fmla="*/ 75 h 127"/>
                <a:gd name="T56" fmla="*/ 75 w 126"/>
                <a:gd name="T57" fmla="*/ 92 h 127"/>
                <a:gd name="T58" fmla="*/ 64 w 126"/>
                <a:gd name="T59" fmla="*/ 94 h 127"/>
                <a:gd name="T60" fmla="*/ 57 w 126"/>
                <a:gd name="T61" fmla="*/ 94 h 127"/>
                <a:gd name="T62" fmla="*/ 42 w 126"/>
                <a:gd name="T63" fmla="*/ 84 h 127"/>
                <a:gd name="T64" fmla="*/ 34 w 126"/>
                <a:gd name="T65" fmla="*/ 69 h 127"/>
                <a:gd name="T66" fmla="*/ 32 w 126"/>
                <a:gd name="T67" fmla="*/ 6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6" h="127">
                  <a:moveTo>
                    <a:pt x="64" y="127"/>
                  </a:moveTo>
                  <a:lnTo>
                    <a:pt x="64" y="127"/>
                  </a:lnTo>
                  <a:lnTo>
                    <a:pt x="75" y="126"/>
                  </a:lnTo>
                  <a:lnTo>
                    <a:pt x="88" y="122"/>
                  </a:lnTo>
                  <a:lnTo>
                    <a:pt x="98" y="116"/>
                  </a:lnTo>
                  <a:lnTo>
                    <a:pt x="107" y="109"/>
                  </a:lnTo>
                  <a:lnTo>
                    <a:pt x="117" y="99"/>
                  </a:lnTo>
                  <a:lnTo>
                    <a:pt x="122" y="88"/>
                  </a:lnTo>
                  <a:lnTo>
                    <a:pt x="126" y="77"/>
                  </a:lnTo>
                  <a:lnTo>
                    <a:pt x="126" y="64"/>
                  </a:lnTo>
                  <a:lnTo>
                    <a:pt x="126" y="64"/>
                  </a:lnTo>
                  <a:lnTo>
                    <a:pt x="126" y="50"/>
                  </a:lnTo>
                  <a:lnTo>
                    <a:pt x="122" y="39"/>
                  </a:lnTo>
                  <a:lnTo>
                    <a:pt x="117" y="28"/>
                  </a:lnTo>
                  <a:lnTo>
                    <a:pt x="107" y="18"/>
                  </a:lnTo>
                  <a:lnTo>
                    <a:pt x="98" y="11"/>
                  </a:lnTo>
                  <a:lnTo>
                    <a:pt x="88" y="5"/>
                  </a:lnTo>
                  <a:lnTo>
                    <a:pt x="75" y="2"/>
                  </a:lnTo>
                  <a:lnTo>
                    <a:pt x="64" y="0"/>
                  </a:lnTo>
                  <a:lnTo>
                    <a:pt x="64" y="0"/>
                  </a:lnTo>
                  <a:lnTo>
                    <a:pt x="51" y="2"/>
                  </a:lnTo>
                  <a:lnTo>
                    <a:pt x="38" y="5"/>
                  </a:lnTo>
                  <a:lnTo>
                    <a:pt x="28" y="11"/>
                  </a:lnTo>
                  <a:lnTo>
                    <a:pt x="19" y="18"/>
                  </a:lnTo>
                  <a:lnTo>
                    <a:pt x="11" y="28"/>
                  </a:lnTo>
                  <a:lnTo>
                    <a:pt x="4" y="39"/>
                  </a:lnTo>
                  <a:lnTo>
                    <a:pt x="0" y="50"/>
                  </a:lnTo>
                  <a:lnTo>
                    <a:pt x="0" y="64"/>
                  </a:lnTo>
                  <a:lnTo>
                    <a:pt x="0" y="64"/>
                  </a:lnTo>
                  <a:lnTo>
                    <a:pt x="0" y="77"/>
                  </a:lnTo>
                  <a:lnTo>
                    <a:pt x="4" y="88"/>
                  </a:lnTo>
                  <a:lnTo>
                    <a:pt x="11" y="99"/>
                  </a:lnTo>
                  <a:lnTo>
                    <a:pt x="19" y="109"/>
                  </a:lnTo>
                  <a:lnTo>
                    <a:pt x="28" y="116"/>
                  </a:lnTo>
                  <a:lnTo>
                    <a:pt x="38" y="122"/>
                  </a:lnTo>
                  <a:lnTo>
                    <a:pt x="51" y="126"/>
                  </a:lnTo>
                  <a:lnTo>
                    <a:pt x="64" y="127"/>
                  </a:lnTo>
                  <a:lnTo>
                    <a:pt x="64" y="127"/>
                  </a:lnTo>
                  <a:close/>
                  <a:moveTo>
                    <a:pt x="32" y="64"/>
                  </a:moveTo>
                  <a:lnTo>
                    <a:pt x="32" y="64"/>
                  </a:lnTo>
                  <a:lnTo>
                    <a:pt x="34" y="58"/>
                  </a:lnTo>
                  <a:lnTo>
                    <a:pt x="36" y="52"/>
                  </a:lnTo>
                  <a:lnTo>
                    <a:pt x="42" y="43"/>
                  </a:lnTo>
                  <a:lnTo>
                    <a:pt x="51" y="35"/>
                  </a:lnTo>
                  <a:lnTo>
                    <a:pt x="57" y="34"/>
                  </a:lnTo>
                  <a:lnTo>
                    <a:pt x="64" y="34"/>
                  </a:lnTo>
                  <a:lnTo>
                    <a:pt x="64" y="34"/>
                  </a:lnTo>
                  <a:lnTo>
                    <a:pt x="70" y="34"/>
                  </a:lnTo>
                  <a:lnTo>
                    <a:pt x="75" y="35"/>
                  </a:lnTo>
                  <a:lnTo>
                    <a:pt x="85" y="43"/>
                  </a:lnTo>
                  <a:lnTo>
                    <a:pt x="90" y="52"/>
                  </a:lnTo>
                  <a:lnTo>
                    <a:pt x="92" y="58"/>
                  </a:lnTo>
                  <a:lnTo>
                    <a:pt x="94" y="64"/>
                  </a:lnTo>
                  <a:lnTo>
                    <a:pt x="94" y="64"/>
                  </a:lnTo>
                  <a:lnTo>
                    <a:pt x="92" y="69"/>
                  </a:lnTo>
                  <a:lnTo>
                    <a:pt x="90" y="75"/>
                  </a:lnTo>
                  <a:lnTo>
                    <a:pt x="85" y="84"/>
                  </a:lnTo>
                  <a:lnTo>
                    <a:pt x="75" y="92"/>
                  </a:lnTo>
                  <a:lnTo>
                    <a:pt x="70" y="94"/>
                  </a:lnTo>
                  <a:lnTo>
                    <a:pt x="64" y="94"/>
                  </a:lnTo>
                  <a:lnTo>
                    <a:pt x="64" y="94"/>
                  </a:lnTo>
                  <a:lnTo>
                    <a:pt x="57" y="94"/>
                  </a:lnTo>
                  <a:lnTo>
                    <a:pt x="51" y="92"/>
                  </a:lnTo>
                  <a:lnTo>
                    <a:pt x="42" y="84"/>
                  </a:lnTo>
                  <a:lnTo>
                    <a:pt x="36" y="75"/>
                  </a:lnTo>
                  <a:lnTo>
                    <a:pt x="34" y="69"/>
                  </a:lnTo>
                  <a:lnTo>
                    <a:pt x="32" y="64"/>
                  </a:lnTo>
                  <a:lnTo>
                    <a:pt x="32" y="64"/>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33" name="Freeform 201">
              <a:extLst>
                <a:ext uri="{FF2B5EF4-FFF2-40B4-BE49-F238E27FC236}">
                  <a16:creationId xmlns:a16="http://schemas.microsoft.com/office/drawing/2014/main" id="{FFFFEA24-84AD-B449-97DA-A20AB1817DD1}"/>
                </a:ext>
              </a:extLst>
            </p:cNvPr>
            <p:cNvSpPr>
              <a:spLocks/>
            </p:cNvSpPr>
            <p:nvPr/>
          </p:nvSpPr>
          <p:spPr bwMode="auto">
            <a:xfrm>
              <a:off x="2865437" y="11090276"/>
              <a:ext cx="352425" cy="207963"/>
            </a:xfrm>
            <a:custGeom>
              <a:avLst/>
              <a:gdLst>
                <a:gd name="T0" fmla="*/ 222 w 222"/>
                <a:gd name="T1" fmla="*/ 114 h 131"/>
                <a:gd name="T2" fmla="*/ 218 w 222"/>
                <a:gd name="T3" fmla="*/ 103 h 131"/>
                <a:gd name="T4" fmla="*/ 205 w 222"/>
                <a:gd name="T5" fmla="*/ 97 h 131"/>
                <a:gd name="T6" fmla="*/ 34 w 222"/>
                <a:gd name="T7" fmla="*/ 64 h 131"/>
                <a:gd name="T8" fmla="*/ 34 w 222"/>
                <a:gd name="T9" fmla="*/ 58 h 131"/>
                <a:gd name="T10" fmla="*/ 39 w 222"/>
                <a:gd name="T11" fmla="*/ 52 h 131"/>
                <a:gd name="T12" fmla="*/ 73 w 222"/>
                <a:gd name="T13" fmla="*/ 37 h 131"/>
                <a:gd name="T14" fmla="*/ 107 w 222"/>
                <a:gd name="T15" fmla="*/ 82 h 131"/>
                <a:gd name="T16" fmla="*/ 122 w 222"/>
                <a:gd name="T17" fmla="*/ 90 h 131"/>
                <a:gd name="T18" fmla="*/ 122 w 222"/>
                <a:gd name="T19" fmla="*/ 90 h 131"/>
                <a:gd name="T20" fmla="*/ 130 w 222"/>
                <a:gd name="T21" fmla="*/ 88 h 131"/>
                <a:gd name="T22" fmla="*/ 169 w 222"/>
                <a:gd name="T23" fmla="*/ 37 h 131"/>
                <a:gd name="T24" fmla="*/ 199 w 222"/>
                <a:gd name="T25" fmla="*/ 50 h 131"/>
                <a:gd name="T26" fmla="*/ 212 w 222"/>
                <a:gd name="T27" fmla="*/ 50 h 131"/>
                <a:gd name="T28" fmla="*/ 218 w 222"/>
                <a:gd name="T29" fmla="*/ 47 h 131"/>
                <a:gd name="T30" fmla="*/ 222 w 222"/>
                <a:gd name="T31" fmla="*/ 41 h 131"/>
                <a:gd name="T32" fmla="*/ 222 w 222"/>
                <a:gd name="T33" fmla="*/ 28 h 131"/>
                <a:gd name="T34" fmla="*/ 212 w 222"/>
                <a:gd name="T35" fmla="*/ 18 h 131"/>
                <a:gd name="T36" fmla="*/ 169 w 222"/>
                <a:gd name="T37" fmla="*/ 2 h 131"/>
                <a:gd name="T38" fmla="*/ 158 w 222"/>
                <a:gd name="T39" fmla="*/ 2 h 131"/>
                <a:gd name="T40" fmla="*/ 150 w 222"/>
                <a:gd name="T41" fmla="*/ 7 h 131"/>
                <a:gd name="T42" fmla="*/ 94 w 222"/>
                <a:gd name="T43" fmla="*/ 7 h 131"/>
                <a:gd name="T44" fmla="*/ 88 w 222"/>
                <a:gd name="T45" fmla="*/ 3 h 131"/>
                <a:gd name="T46" fmla="*/ 79 w 222"/>
                <a:gd name="T47" fmla="*/ 0 h 131"/>
                <a:gd name="T48" fmla="*/ 30 w 222"/>
                <a:gd name="T49" fmla="*/ 18 h 131"/>
                <a:gd name="T50" fmla="*/ 19 w 222"/>
                <a:gd name="T51" fmla="*/ 26 h 131"/>
                <a:gd name="T52" fmla="*/ 2 w 222"/>
                <a:gd name="T53" fmla="*/ 49 h 131"/>
                <a:gd name="T54" fmla="*/ 0 w 222"/>
                <a:gd name="T55" fmla="*/ 114 h 131"/>
                <a:gd name="T56" fmla="*/ 2 w 222"/>
                <a:gd name="T57" fmla="*/ 122 h 131"/>
                <a:gd name="T58" fmla="*/ 11 w 222"/>
                <a:gd name="T59" fmla="*/ 129 h 131"/>
                <a:gd name="T60" fmla="*/ 205 w 222"/>
                <a:gd name="T61" fmla="*/ 131 h 131"/>
                <a:gd name="T62" fmla="*/ 212 w 222"/>
                <a:gd name="T63" fmla="*/ 129 h 131"/>
                <a:gd name="T64" fmla="*/ 222 w 222"/>
                <a:gd name="T65" fmla="*/ 122 h 131"/>
                <a:gd name="T66" fmla="*/ 222 w 222"/>
                <a:gd name="T67" fmla="*/ 114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2" h="131">
                  <a:moveTo>
                    <a:pt x="222" y="114"/>
                  </a:moveTo>
                  <a:lnTo>
                    <a:pt x="222" y="114"/>
                  </a:lnTo>
                  <a:lnTo>
                    <a:pt x="222" y="109"/>
                  </a:lnTo>
                  <a:lnTo>
                    <a:pt x="218" y="103"/>
                  </a:lnTo>
                  <a:lnTo>
                    <a:pt x="212" y="99"/>
                  </a:lnTo>
                  <a:lnTo>
                    <a:pt x="205" y="97"/>
                  </a:lnTo>
                  <a:lnTo>
                    <a:pt x="34" y="97"/>
                  </a:lnTo>
                  <a:lnTo>
                    <a:pt x="34" y="64"/>
                  </a:lnTo>
                  <a:lnTo>
                    <a:pt x="34" y="64"/>
                  </a:lnTo>
                  <a:lnTo>
                    <a:pt x="34" y="58"/>
                  </a:lnTo>
                  <a:lnTo>
                    <a:pt x="36" y="54"/>
                  </a:lnTo>
                  <a:lnTo>
                    <a:pt x="39" y="52"/>
                  </a:lnTo>
                  <a:lnTo>
                    <a:pt x="43" y="50"/>
                  </a:lnTo>
                  <a:lnTo>
                    <a:pt x="73" y="37"/>
                  </a:lnTo>
                  <a:lnTo>
                    <a:pt x="107" y="82"/>
                  </a:lnTo>
                  <a:lnTo>
                    <a:pt x="107" y="82"/>
                  </a:lnTo>
                  <a:lnTo>
                    <a:pt x="113" y="88"/>
                  </a:lnTo>
                  <a:lnTo>
                    <a:pt x="122" y="90"/>
                  </a:lnTo>
                  <a:lnTo>
                    <a:pt x="122" y="90"/>
                  </a:lnTo>
                  <a:lnTo>
                    <a:pt x="122" y="90"/>
                  </a:lnTo>
                  <a:lnTo>
                    <a:pt x="122" y="90"/>
                  </a:lnTo>
                  <a:lnTo>
                    <a:pt x="130" y="88"/>
                  </a:lnTo>
                  <a:lnTo>
                    <a:pt x="135" y="82"/>
                  </a:lnTo>
                  <a:lnTo>
                    <a:pt x="169" y="37"/>
                  </a:lnTo>
                  <a:lnTo>
                    <a:pt x="199" y="50"/>
                  </a:lnTo>
                  <a:lnTo>
                    <a:pt x="199" y="50"/>
                  </a:lnTo>
                  <a:lnTo>
                    <a:pt x="207" y="50"/>
                  </a:lnTo>
                  <a:lnTo>
                    <a:pt x="212" y="50"/>
                  </a:lnTo>
                  <a:lnTo>
                    <a:pt x="212" y="50"/>
                  </a:lnTo>
                  <a:lnTo>
                    <a:pt x="218" y="47"/>
                  </a:lnTo>
                  <a:lnTo>
                    <a:pt x="222" y="41"/>
                  </a:lnTo>
                  <a:lnTo>
                    <a:pt x="222" y="41"/>
                  </a:lnTo>
                  <a:lnTo>
                    <a:pt x="222" y="33"/>
                  </a:lnTo>
                  <a:lnTo>
                    <a:pt x="222" y="28"/>
                  </a:lnTo>
                  <a:lnTo>
                    <a:pt x="218" y="22"/>
                  </a:lnTo>
                  <a:lnTo>
                    <a:pt x="212" y="18"/>
                  </a:lnTo>
                  <a:lnTo>
                    <a:pt x="169" y="2"/>
                  </a:lnTo>
                  <a:lnTo>
                    <a:pt x="169" y="2"/>
                  </a:lnTo>
                  <a:lnTo>
                    <a:pt x="163" y="0"/>
                  </a:lnTo>
                  <a:lnTo>
                    <a:pt x="158" y="2"/>
                  </a:lnTo>
                  <a:lnTo>
                    <a:pt x="154" y="3"/>
                  </a:lnTo>
                  <a:lnTo>
                    <a:pt x="150" y="7"/>
                  </a:lnTo>
                  <a:lnTo>
                    <a:pt x="122" y="45"/>
                  </a:lnTo>
                  <a:lnTo>
                    <a:pt x="94" y="7"/>
                  </a:lnTo>
                  <a:lnTo>
                    <a:pt x="94" y="7"/>
                  </a:lnTo>
                  <a:lnTo>
                    <a:pt x="88" y="3"/>
                  </a:lnTo>
                  <a:lnTo>
                    <a:pt x="85" y="2"/>
                  </a:lnTo>
                  <a:lnTo>
                    <a:pt x="79" y="0"/>
                  </a:lnTo>
                  <a:lnTo>
                    <a:pt x="73" y="2"/>
                  </a:lnTo>
                  <a:lnTo>
                    <a:pt x="30" y="18"/>
                  </a:lnTo>
                  <a:lnTo>
                    <a:pt x="30" y="18"/>
                  </a:lnTo>
                  <a:lnTo>
                    <a:pt x="19" y="26"/>
                  </a:lnTo>
                  <a:lnTo>
                    <a:pt x="9" y="35"/>
                  </a:lnTo>
                  <a:lnTo>
                    <a:pt x="2" y="49"/>
                  </a:lnTo>
                  <a:lnTo>
                    <a:pt x="0" y="64"/>
                  </a:lnTo>
                  <a:lnTo>
                    <a:pt x="0" y="114"/>
                  </a:lnTo>
                  <a:lnTo>
                    <a:pt x="0" y="114"/>
                  </a:lnTo>
                  <a:lnTo>
                    <a:pt x="2" y="122"/>
                  </a:lnTo>
                  <a:lnTo>
                    <a:pt x="6" y="127"/>
                  </a:lnTo>
                  <a:lnTo>
                    <a:pt x="11" y="129"/>
                  </a:lnTo>
                  <a:lnTo>
                    <a:pt x="17" y="131"/>
                  </a:lnTo>
                  <a:lnTo>
                    <a:pt x="205" y="131"/>
                  </a:lnTo>
                  <a:lnTo>
                    <a:pt x="205" y="131"/>
                  </a:lnTo>
                  <a:lnTo>
                    <a:pt x="212" y="129"/>
                  </a:lnTo>
                  <a:lnTo>
                    <a:pt x="218" y="127"/>
                  </a:lnTo>
                  <a:lnTo>
                    <a:pt x="222" y="122"/>
                  </a:lnTo>
                  <a:lnTo>
                    <a:pt x="222" y="114"/>
                  </a:lnTo>
                  <a:lnTo>
                    <a:pt x="222" y="114"/>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34" name="Freeform 202">
              <a:extLst>
                <a:ext uri="{FF2B5EF4-FFF2-40B4-BE49-F238E27FC236}">
                  <a16:creationId xmlns:a16="http://schemas.microsoft.com/office/drawing/2014/main" id="{A28139BE-F761-3D46-9015-904B0801EB85}"/>
                </a:ext>
              </a:extLst>
            </p:cNvPr>
            <p:cNvSpPr>
              <a:spLocks noEditPoints="1"/>
            </p:cNvSpPr>
            <p:nvPr/>
          </p:nvSpPr>
          <p:spPr bwMode="auto">
            <a:xfrm>
              <a:off x="3343275" y="10893426"/>
              <a:ext cx="198438" cy="201613"/>
            </a:xfrm>
            <a:custGeom>
              <a:avLst/>
              <a:gdLst>
                <a:gd name="T0" fmla="*/ 63 w 125"/>
                <a:gd name="T1" fmla="*/ 127 h 127"/>
                <a:gd name="T2" fmla="*/ 88 w 125"/>
                <a:gd name="T3" fmla="*/ 122 h 127"/>
                <a:gd name="T4" fmla="*/ 108 w 125"/>
                <a:gd name="T5" fmla="*/ 109 h 127"/>
                <a:gd name="T6" fmla="*/ 122 w 125"/>
                <a:gd name="T7" fmla="*/ 88 h 127"/>
                <a:gd name="T8" fmla="*/ 125 w 125"/>
                <a:gd name="T9" fmla="*/ 64 h 127"/>
                <a:gd name="T10" fmla="*/ 125 w 125"/>
                <a:gd name="T11" fmla="*/ 50 h 127"/>
                <a:gd name="T12" fmla="*/ 116 w 125"/>
                <a:gd name="T13" fmla="*/ 28 h 127"/>
                <a:gd name="T14" fmla="*/ 99 w 125"/>
                <a:gd name="T15" fmla="*/ 11 h 127"/>
                <a:gd name="T16" fmla="*/ 75 w 125"/>
                <a:gd name="T17" fmla="*/ 2 h 127"/>
                <a:gd name="T18" fmla="*/ 63 w 125"/>
                <a:gd name="T19" fmla="*/ 0 h 127"/>
                <a:gd name="T20" fmla="*/ 39 w 125"/>
                <a:gd name="T21" fmla="*/ 5 h 127"/>
                <a:gd name="T22" fmla="*/ 18 w 125"/>
                <a:gd name="T23" fmla="*/ 18 h 127"/>
                <a:gd name="T24" fmla="*/ 5 w 125"/>
                <a:gd name="T25" fmla="*/ 39 h 127"/>
                <a:gd name="T26" fmla="*/ 0 w 125"/>
                <a:gd name="T27" fmla="*/ 64 h 127"/>
                <a:gd name="T28" fmla="*/ 1 w 125"/>
                <a:gd name="T29" fmla="*/ 77 h 127"/>
                <a:gd name="T30" fmla="*/ 11 w 125"/>
                <a:gd name="T31" fmla="*/ 99 h 127"/>
                <a:gd name="T32" fmla="*/ 28 w 125"/>
                <a:gd name="T33" fmla="*/ 116 h 127"/>
                <a:gd name="T34" fmla="*/ 50 w 125"/>
                <a:gd name="T35" fmla="*/ 126 h 127"/>
                <a:gd name="T36" fmla="*/ 63 w 125"/>
                <a:gd name="T37" fmla="*/ 127 h 127"/>
                <a:gd name="T38" fmla="*/ 33 w 125"/>
                <a:gd name="T39" fmla="*/ 64 h 127"/>
                <a:gd name="T40" fmla="*/ 35 w 125"/>
                <a:gd name="T41" fmla="*/ 52 h 127"/>
                <a:gd name="T42" fmla="*/ 50 w 125"/>
                <a:gd name="T43" fmla="*/ 35 h 127"/>
                <a:gd name="T44" fmla="*/ 63 w 125"/>
                <a:gd name="T45" fmla="*/ 34 h 127"/>
                <a:gd name="T46" fmla="*/ 69 w 125"/>
                <a:gd name="T47" fmla="*/ 34 h 127"/>
                <a:gd name="T48" fmla="*/ 84 w 125"/>
                <a:gd name="T49" fmla="*/ 43 h 127"/>
                <a:gd name="T50" fmla="*/ 92 w 125"/>
                <a:gd name="T51" fmla="*/ 58 h 127"/>
                <a:gd name="T52" fmla="*/ 93 w 125"/>
                <a:gd name="T53" fmla="*/ 64 h 127"/>
                <a:gd name="T54" fmla="*/ 90 w 125"/>
                <a:gd name="T55" fmla="*/ 75 h 127"/>
                <a:gd name="T56" fmla="*/ 75 w 125"/>
                <a:gd name="T57" fmla="*/ 92 h 127"/>
                <a:gd name="T58" fmla="*/ 63 w 125"/>
                <a:gd name="T59" fmla="*/ 94 h 127"/>
                <a:gd name="T60" fmla="*/ 56 w 125"/>
                <a:gd name="T61" fmla="*/ 94 h 127"/>
                <a:gd name="T62" fmla="*/ 41 w 125"/>
                <a:gd name="T63" fmla="*/ 84 h 127"/>
                <a:gd name="T64" fmla="*/ 33 w 125"/>
                <a:gd name="T65" fmla="*/ 69 h 127"/>
                <a:gd name="T66" fmla="*/ 33 w 125"/>
                <a:gd name="T67" fmla="*/ 6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5" h="127">
                  <a:moveTo>
                    <a:pt x="63" y="127"/>
                  </a:moveTo>
                  <a:lnTo>
                    <a:pt x="63" y="127"/>
                  </a:lnTo>
                  <a:lnTo>
                    <a:pt x="75" y="126"/>
                  </a:lnTo>
                  <a:lnTo>
                    <a:pt x="88" y="122"/>
                  </a:lnTo>
                  <a:lnTo>
                    <a:pt x="99" y="116"/>
                  </a:lnTo>
                  <a:lnTo>
                    <a:pt x="108" y="109"/>
                  </a:lnTo>
                  <a:lnTo>
                    <a:pt x="116" y="99"/>
                  </a:lnTo>
                  <a:lnTo>
                    <a:pt x="122" y="88"/>
                  </a:lnTo>
                  <a:lnTo>
                    <a:pt x="125" y="77"/>
                  </a:lnTo>
                  <a:lnTo>
                    <a:pt x="125" y="64"/>
                  </a:lnTo>
                  <a:lnTo>
                    <a:pt x="125" y="64"/>
                  </a:lnTo>
                  <a:lnTo>
                    <a:pt x="125" y="50"/>
                  </a:lnTo>
                  <a:lnTo>
                    <a:pt x="122" y="39"/>
                  </a:lnTo>
                  <a:lnTo>
                    <a:pt x="116" y="28"/>
                  </a:lnTo>
                  <a:lnTo>
                    <a:pt x="108" y="18"/>
                  </a:lnTo>
                  <a:lnTo>
                    <a:pt x="99" y="11"/>
                  </a:lnTo>
                  <a:lnTo>
                    <a:pt x="88" y="5"/>
                  </a:lnTo>
                  <a:lnTo>
                    <a:pt x="75" y="2"/>
                  </a:lnTo>
                  <a:lnTo>
                    <a:pt x="63" y="0"/>
                  </a:lnTo>
                  <a:lnTo>
                    <a:pt x="63" y="0"/>
                  </a:lnTo>
                  <a:lnTo>
                    <a:pt x="50" y="2"/>
                  </a:lnTo>
                  <a:lnTo>
                    <a:pt x="39" y="5"/>
                  </a:lnTo>
                  <a:lnTo>
                    <a:pt x="28" y="11"/>
                  </a:lnTo>
                  <a:lnTo>
                    <a:pt x="18" y="18"/>
                  </a:lnTo>
                  <a:lnTo>
                    <a:pt x="11" y="28"/>
                  </a:lnTo>
                  <a:lnTo>
                    <a:pt x="5" y="39"/>
                  </a:lnTo>
                  <a:lnTo>
                    <a:pt x="1" y="50"/>
                  </a:lnTo>
                  <a:lnTo>
                    <a:pt x="0" y="64"/>
                  </a:lnTo>
                  <a:lnTo>
                    <a:pt x="0" y="64"/>
                  </a:lnTo>
                  <a:lnTo>
                    <a:pt x="1" y="77"/>
                  </a:lnTo>
                  <a:lnTo>
                    <a:pt x="5" y="88"/>
                  </a:lnTo>
                  <a:lnTo>
                    <a:pt x="11" y="99"/>
                  </a:lnTo>
                  <a:lnTo>
                    <a:pt x="18" y="109"/>
                  </a:lnTo>
                  <a:lnTo>
                    <a:pt x="28" y="116"/>
                  </a:lnTo>
                  <a:lnTo>
                    <a:pt x="39" y="122"/>
                  </a:lnTo>
                  <a:lnTo>
                    <a:pt x="50" y="126"/>
                  </a:lnTo>
                  <a:lnTo>
                    <a:pt x="63" y="127"/>
                  </a:lnTo>
                  <a:lnTo>
                    <a:pt x="63" y="127"/>
                  </a:lnTo>
                  <a:close/>
                  <a:moveTo>
                    <a:pt x="33" y="64"/>
                  </a:moveTo>
                  <a:lnTo>
                    <a:pt x="33" y="64"/>
                  </a:lnTo>
                  <a:lnTo>
                    <a:pt x="33" y="58"/>
                  </a:lnTo>
                  <a:lnTo>
                    <a:pt x="35" y="52"/>
                  </a:lnTo>
                  <a:lnTo>
                    <a:pt x="41" y="43"/>
                  </a:lnTo>
                  <a:lnTo>
                    <a:pt x="50" y="35"/>
                  </a:lnTo>
                  <a:lnTo>
                    <a:pt x="56" y="34"/>
                  </a:lnTo>
                  <a:lnTo>
                    <a:pt x="63" y="34"/>
                  </a:lnTo>
                  <a:lnTo>
                    <a:pt x="63" y="34"/>
                  </a:lnTo>
                  <a:lnTo>
                    <a:pt x="69" y="34"/>
                  </a:lnTo>
                  <a:lnTo>
                    <a:pt x="75" y="35"/>
                  </a:lnTo>
                  <a:lnTo>
                    <a:pt x="84" y="43"/>
                  </a:lnTo>
                  <a:lnTo>
                    <a:pt x="90" y="52"/>
                  </a:lnTo>
                  <a:lnTo>
                    <a:pt x="92" y="58"/>
                  </a:lnTo>
                  <a:lnTo>
                    <a:pt x="93" y="64"/>
                  </a:lnTo>
                  <a:lnTo>
                    <a:pt x="93" y="64"/>
                  </a:lnTo>
                  <a:lnTo>
                    <a:pt x="92" y="69"/>
                  </a:lnTo>
                  <a:lnTo>
                    <a:pt x="90" y="75"/>
                  </a:lnTo>
                  <a:lnTo>
                    <a:pt x="84" y="84"/>
                  </a:lnTo>
                  <a:lnTo>
                    <a:pt x="75" y="92"/>
                  </a:lnTo>
                  <a:lnTo>
                    <a:pt x="69" y="94"/>
                  </a:lnTo>
                  <a:lnTo>
                    <a:pt x="63" y="94"/>
                  </a:lnTo>
                  <a:lnTo>
                    <a:pt x="63" y="94"/>
                  </a:lnTo>
                  <a:lnTo>
                    <a:pt x="56" y="94"/>
                  </a:lnTo>
                  <a:lnTo>
                    <a:pt x="50" y="92"/>
                  </a:lnTo>
                  <a:lnTo>
                    <a:pt x="41" y="84"/>
                  </a:lnTo>
                  <a:lnTo>
                    <a:pt x="35" y="75"/>
                  </a:lnTo>
                  <a:lnTo>
                    <a:pt x="33" y="69"/>
                  </a:lnTo>
                  <a:lnTo>
                    <a:pt x="33" y="64"/>
                  </a:lnTo>
                  <a:lnTo>
                    <a:pt x="33" y="64"/>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35" name="Freeform 203">
              <a:extLst>
                <a:ext uri="{FF2B5EF4-FFF2-40B4-BE49-F238E27FC236}">
                  <a16:creationId xmlns:a16="http://schemas.microsoft.com/office/drawing/2014/main" id="{C3AC090B-150C-A14A-ABD5-A8B45F1ED18E}"/>
                </a:ext>
              </a:extLst>
            </p:cNvPr>
            <p:cNvSpPr>
              <a:spLocks noEditPoints="1"/>
            </p:cNvSpPr>
            <p:nvPr/>
          </p:nvSpPr>
          <p:spPr bwMode="auto">
            <a:xfrm>
              <a:off x="3249612" y="11090276"/>
              <a:ext cx="385763" cy="207963"/>
            </a:xfrm>
            <a:custGeom>
              <a:avLst/>
              <a:gdLst>
                <a:gd name="T0" fmla="*/ 17 w 243"/>
                <a:gd name="T1" fmla="*/ 131 h 131"/>
                <a:gd name="T2" fmla="*/ 226 w 243"/>
                <a:gd name="T3" fmla="*/ 131 h 131"/>
                <a:gd name="T4" fmla="*/ 226 w 243"/>
                <a:gd name="T5" fmla="*/ 131 h 131"/>
                <a:gd name="T6" fmla="*/ 231 w 243"/>
                <a:gd name="T7" fmla="*/ 129 h 131"/>
                <a:gd name="T8" fmla="*/ 237 w 243"/>
                <a:gd name="T9" fmla="*/ 127 h 131"/>
                <a:gd name="T10" fmla="*/ 241 w 243"/>
                <a:gd name="T11" fmla="*/ 122 h 131"/>
                <a:gd name="T12" fmla="*/ 243 w 243"/>
                <a:gd name="T13" fmla="*/ 114 h 131"/>
                <a:gd name="T14" fmla="*/ 243 w 243"/>
                <a:gd name="T15" fmla="*/ 64 h 131"/>
                <a:gd name="T16" fmla="*/ 243 w 243"/>
                <a:gd name="T17" fmla="*/ 64 h 131"/>
                <a:gd name="T18" fmla="*/ 241 w 243"/>
                <a:gd name="T19" fmla="*/ 49 h 131"/>
                <a:gd name="T20" fmla="*/ 235 w 243"/>
                <a:gd name="T21" fmla="*/ 35 h 131"/>
                <a:gd name="T22" fmla="*/ 224 w 243"/>
                <a:gd name="T23" fmla="*/ 26 h 131"/>
                <a:gd name="T24" fmla="*/ 213 w 243"/>
                <a:gd name="T25" fmla="*/ 18 h 131"/>
                <a:gd name="T26" fmla="*/ 169 w 243"/>
                <a:gd name="T27" fmla="*/ 2 h 131"/>
                <a:gd name="T28" fmla="*/ 169 w 243"/>
                <a:gd name="T29" fmla="*/ 2 h 131"/>
                <a:gd name="T30" fmla="*/ 164 w 243"/>
                <a:gd name="T31" fmla="*/ 0 h 131"/>
                <a:gd name="T32" fmla="*/ 158 w 243"/>
                <a:gd name="T33" fmla="*/ 2 h 131"/>
                <a:gd name="T34" fmla="*/ 154 w 243"/>
                <a:gd name="T35" fmla="*/ 3 h 131"/>
                <a:gd name="T36" fmla="*/ 151 w 243"/>
                <a:gd name="T37" fmla="*/ 7 h 131"/>
                <a:gd name="T38" fmla="*/ 122 w 243"/>
                <a:gd name="T39" fmla="*/ 45 h 131"/>
                <a:gd name="T40" fmla="*/ 94 w 243"/>
                <a:gd name="T41" fmla="*/ 7 h 131"/>
                <a:gd name="T42" fmla="*/ 94 w 243"/>
                <a:gd name="T43" fmla="*/ 7 h 131"/>
                <a:gd name="T44" fmla="*/ 90 w 243"/>
                <a:gd name="T45" fmla="*/ 3 h 131"/>
                <a:gd name="T46" fmla="*/ 85 w 243"/>
                <a:gd name="T47" fmla="*/ 2 h 131"/>
                <a:gd name="T48" fmla="*/ 79 w 243"/>
                <a:gd name="T49" fmla="*/ 0 h 131"/>
                <a:gd name="T50" fmla="*/ 74 w 243"/>
                <a:gd name="T51" fmla="*/ 2 h 131"/>
                <a:gd name="T52" fmla="*/ 30 w 243"/>
                <a:gd name="T53" fmla="*/ 18 h 131"/>
                <a:gd name="T54" fmla="*/ 30 w 243"/>
                <a:gd name="T55" fmla="*/ 18 h 131"/>
                <a:gd name="T56" fmla="*/ 19 w 243"/>
                <a:gd name="T57" fmla="*/ 26 h 131"/>
                <a:gd name="T58" fmla="*/ 10 w 243"/>
                <a:gd name="T59" fmla="*/ 35 h 131"/>
                <a:gd name="T60" fmla="*/ 4 w 243"/>
                <a:gd name="T61" fmla="*/ 49 h 131"/>
                <a:gd name="T62" fmla="*/ 0 w 243"/>
                <a:gd name="T63" fmla="*/ 64 h 131"/>
                <a:gd name="T64" fmla="*/ 0 w 243"/>
                <a:gd name="T65" fmla="*/ 114 h 131"/>
                <a:gd name="T66" fmla="*/ 0 w 243"/>
                <a:gd name="T67" fmla="*/ 114 h 131"/>
                <a:gd name="T68" fmla="*/ 2 w 243"/>
                <a:gd name="T69" fmla="*/ 122 h 131"/>
                <a:gd name="T70" fmla="*/ 6 w 243"/>
                <a:gd name="T71" fmla="*/ 127 h 131"/>
                <a:gd name="T72" fmla="*/ 12 w 243"/>
                <a:gd name="T73" fmla="*/ 129 h 131"/>
                <a:gd name="T74" fmla="*/ 17 w 243"/>
                <a:gd name="T75" fmla="*/ 131 h 131"/>
                <a:gd name="T76" fmla="*/ 17 w 243"/>
                <a:gd name="T77" fmla="*/ 131 h 131"/>
                <a:gd name="T78" fmla="*/ 34 w 243"/>
                <a:gd name="T79" fmla="*/ 97 h 131"/>
                <a:gd name="T80" fmla="*/ 34 w 243"/>
                <a:gd name="T81" fmla="*/ 64 h 131"/>
                <a:gd name="T82" fmla="*/ 34 w 243"/>
                <a:gd name="T83" fmla="*/ 64 h 131"/>
                <a:gd name="T84" fmla="*/ 36 w 243"/>
                <a:gd name="T85" fmla="*/ 58 h 131"/>
                <a:gd name="T86" fmla="*/ 38 w 243"/>
                <a:gd name="T87" fmla="*/ 54 h 131"/>
                <a:gd name="T88" fmla="*/ 40 w 243"/>
                <a:gd name="T89" fmla="*/ 52 h 131"/>
                <a:gd name="T90" fmla="*/ 43 w 243"/>
                <a:gd name="T91" fmla="*/ 50 h 131"/>
                <a:gd name="T92" fmla="*/ 74 w 243"/>
                <a:gd name="T93" fmla="*/ 37 h 131"/>
                <a:gd name="T94" fmla="*/ 107 w 243"/>
                <a:gd name="T95" fmla="*/ 82 h 131"/>
                <a:gd name="T96" fmla="*/ 107 w 243"/>
                <a:gd name="T97" fmla="*/ 82 h 131"/>
                <a:gd name="T98" fmla="*/ 115 w 243"/>
                <a:gd name="T99" fmla="*/ 88 h 131"/>
                <a:gd name="T100" fmla="*/ 122 w 243"/>
                <a:gd name="T101" fmla="*/ 90 h 131"/>
                <a:gd name="T102" fmla="*/ 122 w 243"/>
                <a:gd name="T103" fmla="*/ 90 h 131"/>
                <a:gd name="T104" fmla="*/ 130 w 243"/>
                <a:gd name="T105" fmla="*/ 88 h 131"/>
                <a:gd name="T106" fmla="*/ 136 w 243"/>
                <a:gd name="T107" fmla="*/ 82 h 131"/>
                <a:gd name="T108" fmla="*/ 169 w 243"/>
                <a:gd name="T109" fmla="*/ 37 h 131"/>
                <a:gd name="T110" fmla="*/ 199 w 243"/>
                <a:gd name="T111" fmla="*/ 50 h 131"/>
                <a:gd name="T112" fmla="*/ 199 w 243"/>
                <a:gd name="T113" fmla="*/ 50 h 131"/>
                <a:gd name="T114" fmla="*/ 203 w 243"/>
                <a:gd name="T115" fmla="*/ 52 h 131"/>
                <a:gd name="T116" fmla="*/ 207 w 243"/>
                <a:gd name="T117" fmla="*/ 54 h 131"/>
                <a:gd name="T118" fmla="*/ 209 w 243"/>
                <a:gd name="T119" fmla="*/ 58 h 131"/>
                <a:gd name="T120" fmla="*/ 209 w 243"/>
                <a:gd name="T121" fmla="*/ 64 h 131"/>
                <a:gd name="T122" fmla="*/ 209 w 243"/>
                <a:gd name="T123" fmla="*/ 97 h 131"/>
                <a:gd name="T124" fmla="*/ 34 w 243"/>
                <a:gd name="T125" fmla="*/ 97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3" h="131">
                  <a:moveTo>
                    <a:pt x="17" y="131"/>
                  </a:moveTo>
                  <a:lnTo>
                    <a:pt x="226" y="131"/>
                  </a:lnTo>
                  <a:lnTo>
                    <a:pt x="226" y="131"/>
                  </a:lnTo>
                  <a:lnTo>
                    <a:pt x="231" y="129"/>
                  </a:lnTo>
                  <a:lnTo>
                    <a:pt x="237" y="127"/>
                  </a:lnTo>
                  <a:lnTo>
                    <a:pt x="241" y="122"/>
                  </a:lnTo>
                  <a:lnTo>
                    <a:pt x="243" y="114"/>
                  </a:lnTo>
                  <a:lnTo>
                    <a:pt x="243" y="64"/>
                  </a:lnTo>
                  <a:lnTo>
                    <a:pt x="243" y="64"/>
                  </a:lnTo>
                  <a:lnTo>
                    <a:pt x="241" y="49"/>
                  </a:lnTo>
                  <a:lnTo>
                    <a:pt x="235" y="35"/>
                  </a:lnTo>
                  <a:lnTo>
                    <a:pt x="224" y="26"/>
                  </a:lnTo>
                  <a:lnTo>
                    <a:pt x="213" y="18"/>
                  </a:lnTo>
                  <a:lnTo>
                    <a:pt x="169" y="2"/>
                  </a:lnTo>
                  <a:lnTo>
                    <a:pt x="169" y="2"/>
                  </a:lnTo>
                  <a:lnTo>
                    <a:pt x="164" y="0"/>
                  </a:lnTo>
                  <a:lnTo>
                    <a:pt x="158" y="2"/>
                  </a:lnTo>
                  <a:lnTo>
                    <a:pt x="154" y="3"/>
                  </a:lnTo>
                  <a:lnTo>
                    <a:pt x="151" y="7"/>
                  </a:lnTo>
                  <a:lnTo>
                    <a:pt x="122" y="45"/>
                  </a:lnTo>
                  <a:lnTo>
                    <a:pt x="94" y="7"/>
                  </a:lnTo>
                  <a:lnTo>
                    <a:pt x="94" y="7"/>
                  </a:lnTo>
                  <a:lnTo>
                    <a:pt x="90" y="3"/>
                  </a:lnTo>
                  <a:lnTo>
                    <a:pt x="85" y="2"/>
                  </a:lnTo>
                  <a:lnTo>
                    <a:pt x="79" y="0"/>
                  </a:lnTo>
                  <a:lnTo>
                    <a:pt x="74" y="2"/>
                  </a:lnTo>
                  <a:lnTo>
                    <a:pt x="30" y="18"/>
                  </a:lnTo>
                  <a:lnTo>
                    <a:pt x="30" y="18"/>
                  </a:lnTo>
                  <a:lnTo>
                    <a:pt x="19" y="26"/>
                  </a:lnTo>
                  <a:lnTo>
                    <a:pt x="10" y="35"/>
                  </a:lnTo>
                  <a:lnTo>
                    <a:pt x="4" y="49"/>
                  </a:lnTo>
                  <a:lnTo>
                    <a:pt x="0" y="64"/>
                  </a:lnTo>
                  <a:lnTo>
                    <a:pt x="0" y="114"/>
                  </a:lnTo>
                  <a:lnTo>
                    <a:pt x="0" y="114"/>
                  </a:lnTo>
                  <a:lnTo>
                    <a:pt x="2" y="122"/>
                  </a:lnTo>
                  <a:lnTo>
                    <a:pt x="6" y="127"/>
                  </a:lnTo>
                  <a:lnTo>
                    <a:pt x="12" y="129"/>
                  </a:lnTo>
                  <a:lnTo>
                    <a:pt x="17" y="131"/>
                  </a:lnTo>
                  <a:lnTo>
                    <a:pt x="17" y="131"/>
                  </a:lnTo>
                  <a:close/>
                  <a:moveTo>
                    <a:pt x="34" y="97"/>
                  </a:moveTo>
                  <a:lnTo>
                    <a:pt x="34" y="64"/>
                  </a:lnTo>
                  <a:lnTo>
                    <a:pt x="34" y="64"/>
                  </a:lnTo>
                  <a:lnTo>
                    <a:pt x="36" y="58"/>
                  </a:lnTo>
                  <a:lnTo>
                    <a:pt x="38" y="54"/>
                  </a:lnTo>
                  <a:lnTo>
                    <a:pt x="40" y="52"/>
                  </a:lnTo>
                  <a:lnTo>
                    <a:pt x="43" y="50"/>
                  </a:lnTo>
                  <a:lnTo>
                    <a:pt x="74" y="37"/>
                  </a:lnTo>
                  <a:lnTo>
                    <a:pt x="107" y="82"/>
                  </a:lnTo>
                  <a:lnTo>
                    <a:pt x="107" y="82"/>
                  </a:lnTo>
                  <a:lnTo>
                    <a:pt x="115" y="88"/>
                  </a:lnTo>
                  <a:lnTo>
                    <a:pt x="122" y="90"/>
                  </a:lnTo>
                  <a:lnTo>
                    <a:pt x="122" y="90"/>
                  </a:lnTo>
                  <a:lnTo>
                    <a:pt x="130" y="88"/>
                  </a:lnTo>
                  <a:lnTo>
                    <a:pt x="136" y="82"/>
                  </a:lnTo>
                  <a:lnTo>
                    <a:pt x="169" y="37"/>
                  </a:lnTo>
                  <a:lnTo>
                    <a:pt x="199" y="50"/>
                  </a:lnTo>
                  <a:lnTo>
                    <a:pt x="199" y="50"/>
                  </a:lnTo>
                  <a:lnTo>
                    <a:pt x="203" y="52"/>
                  </a:lnTo>
                  <a:lnTo>
                    <a:pt x="207" y="54"/>
                  </a:lnTo>
                  <a:lnTo>
                    <a:pt x="209" y="58"/>
                  </a:lnTo>
                  <a:lnTo>
                    <a:pt x="209" y="64"/>
                  </a:lnTo>
                  <a:lnTo>
                    <a:pt x="209" y="97"/>
                  </a:lnTo>
                  <a:lnTo>
                    <a:pt x="34" y="97"/>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36" name="Freeform 204">
              <a:extLst>
                <a:ext uri="{FF2B5EF4-FFF2-40B4-BE49-F238E27FC236}">
                  <a16:creationId xmlns:a16="http://schemas.microsoft.com/office/drawing/2014/main" id="{5DB8288D-1B57-9645-956A-C3041629D6A2}"/>
                </a:ext>
              </a:extLst>
            </p:cNvPr>
            <p:cNvSpPr>
              <a:spLocks/>
            </p:cNvSpPr>
            <p:nvPr/>
          </p:nvSpPr>
          <p:spPr bwMode="auto">
            <a:xfrm>
              <a:off x="3538537" y="10455276"/>
              <a:ext cx="369888" cy="425450"/>
            </a:xfrm>
            <a:custGeom>
              <a:avLst/>
              <a:gdLst>
                <a:gd name="T0" fmla="*/ 2 w 233"/>
                <a:gd name="T1" fmla="*/ 7 h 268"/>
                <a:gd name="T2" fmla="*/ 2 w 233"/>
                <a:gd name="T3" fmla="*/ 7 h 268"/>
                <a:gd name="T4" fmla="*/ 0 w 233"/>
                <a:gd name="T5" fmla="*/ 13 h 268"/>
                <a:gd name="T6" fmla="*/ 0 w 233"/>
                <a:gd name="T7" fmla="*/ 20 h 268"/>
                <a:gd name="T8" fmla="*/ 0 w 233"/>
                <a:gd name="T9" fmla="*/ 20 h 268"/>
                <a:gd name="T10" fmla="*/ 2 w 233"/>
                <a:gd name="T11" fmla="*/ 26 h 268"/>
                <a:gd name="T12" fmla="*/ 6 w 233"/>
                <a:gd name="T13" fmla="*/ 30 h 268"/>
                <a:gd name="T14" fmla="*/ 130 w 233"/>
                <a:gd name="T15" fmla="*/ 110 h 268"/>
                <a:gd name="T16" fmla="*/ 130 w 233"/>
                <a:gd name="T17" fmla="*/ 110 h 268"/>
                <a:gd name="T18" fmla="*/ 145 w 233"/>
                <a:gd name="T19" fmla="*/ 122 h 268"/>
                <a:gd name="T20" fmla="*/ 158 w 233"/>
                <a:gd name="T21" fmla="*/ 135 h 268"/>
                <a:gd name="T22" fmla="*/ 171 w 233"/>
                <a:gd name="T23" fmla="*/ 150 h 268"/>
                <a:gd name="T24" fmla="*/ 181 w 233"/>
                <a:gd name="T25" fmla="*/ 167 h 268"/>
                <a:gd name="T26" fmla="*/ 190 w 233"/>
                <a:gd name="T27" fmla="*/ 184 h 268"/>
                <a:gd name="T28" fmla="*/ 196 w 233"/>
                <a:gd name="T29" fmla="*/ 202 h 268"/>
                <a:gd name="T30" fmla="*/ 200 w 233"/>
                <a:gd name="T31" fmla="*/ 221 h 268"/>
                <a:gd name="T32" fmla="*/ 200 w 233"/>
                <a:gd name="T33" fmla="*/ 242 h 268"/>
                <a:gd name="T34" fmla="*/ 200 w 233"/>
                <a:gd name="T35" fmla="*/ 251 h 268"/>
                <a:gd name="T36" fmla="*/ 200 w 233"/>
                <a:gd name="T37" fmla="*/ 251 h 268"/>
                <a:gd name="T38" fmla="*/ 201 w 233"/>
                <a:gd name="T39" fmla="*/ 259 h 268"/>
                <a:gd name="T40" fmla="*/ 205 w 233"/>
                <a:gd name="T41" fmla="*/ 263 h 268"/>
                <a:gd name="T42" fmla="*/ 211 w 233"/>
                <a:gd name="T43" fmla="*/ 266 h 268"/>
                <a:gd name="T44" fmla="*/ 216 w 233"/>
                <a:gd name="T45" fmla="*/ 268 h 268"/>
                <a:gd name="T46" fmla="*/ 216 w 233"/>
                <a:gd name="T47" fmla="*/ 268 h 268"/>
                <a:gd name="T48" fmla="*/ 224 w 233"/>
                <a:gd name="T49" fmla="*/ 266 h 268"/>
                <a:gd name="T50" fmla="*/ 228 w 233"/>
                <a:gd name="T51" fmla="*/ 263 h 268"/>
                <a:gd name="T52" fmla="*/ 231 w 233"/>
                <a:gd name="T53" fmla="*/ 259 h 268"/>
                <a:gd name="T54" fmla="*/ 233 w 233"/>
                <a:gd name="T55" fmla="*/ 251 h 268"/>
                <a:gd name="T56" fmla="*/ 233 w 233"/>
                <a:gd name="T57" fmla="*/ 242 h 268"/>
                <a:gd name="T58" fmla="*/ 233 w 233"/>
                <a:gd name="T59" fmla="*/ 242 h 268"/>
                <a:gd name="T60" fmla="*/ 231 w 233"/>
                <a:gd name="T61" fmla="*/ 217 h 268"/>
                <a:gd name="T62" fmla="*/ 228 w 233"/>
                <a:gd name="T63" fmla="*/ 193 h 268"/>
                <a:gd name="T64" fmla="*/ 220 w 233"/>
                <a:gd name="T65" fmla="*/ 172 h 268"/>
                <a:gd name="T66" fmla="*/ 211 w 233"/>
                <a:gd name="T67" fmla="*/ 150 h 268"/>
                <a:gd name="T68" fmla="*/ 198 w 233"/>
                <a:gd name="T69" fmla="*/ 131 h 268"/>
                <a:gd name="T70" fmla="*/ 185 w 233"/>
                <a:gd name="T71" fmla="*/ 112 h 268"/>
                <a:gd name="T72" fmla="*/ 166 w 233"/>
                <a:gd name="T73" fmla="*/ 95 h 268"/>
                <a:gd name="T74" fmla="*/ 147 w 233"/>
                <a:gd name="T75" fmla="*/ 82 h 268"/>
                <a:gd name="T76" fmla="*/ 25 w 233"/>
                <a:gd name="T77" fmla="*/ 1 h 268"/>
                <a:gd name="T78" fmla="*/ 25 w 233"/>
                <a:gd name="T79" fmla="*/ 1 h 268"/>
                <a:gd name="T80" fmla="*/ 19 w 233"/>
                <a:gd name="T81" fmla="*/ 0 h 268"/>
                <a:gd name="T82" fmla="*/ 12 w 233"/>
                <a:gd name="T83" fmla="*/ 0 h 268"/>
                <a:gd name="T84" fmla="*/ 6 w 233"/>
                <a:gd name="T85" fmla="*/ 1 h 268"/>
                <a:gd name="T86" fmla="*/ 2 w 233"/>
                <a:gd name="T87" fmla="*/ 7 h 268"/>
                <a:gd name="T88" fmla="*/ 2 w 233"/>
                <a:gd name="T89" fmla="*/ 7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33" h="268">
                  <a:moveTo>
                    <a:pt x="2" y="7"/>
                  </a:moveTo>
                  <a:lnTo>
                    <a:pt x="2" y="7"/>
                  </a:lnTo>
                  <a:lnTo>
                    <a:pt x="0" y="13"/>
                  </a:lnTo>
                  <a:lnTo>
                    <a:pt x="0" y="20"/>
                  </a:lnTo>
                  <a:lnTo>
                    <a:pt x="0" y="20"/>
                  </a:lnTo>
                  <a:lnTo>
                    <a:pt x="2" y="26"/>
                  </a:lnTo>
                  <a:lnTo>
                    <a:pt x="6" y="30"/>
                  </a:lnTo>
                  <a:lnTo>
                    <a:pt x="130" y="110"/>
                  </a:lnTo>
                  <a:lnTo>
                    <a:pt x="130" y="110"/>
                  </a:lnTo>
                  <a:lnTo>
                    <a:pt x="145" y="122"/>
                  </a:lnTo>
                  <a:lnTo>
                    <a:pt x="158" y="135"/>
                  </a:lnTo>
                  <a:lnTo>
                    <a:pt x="171" y="150"/>
                  </a:lnTo>
                  <a:lnTo>
                    <a:pt x="181" y="167"/>
                  </a:lnTo>
                  <a:lnTo>
                    <a:pt x="190" y="184"/>
                  </a:lnTo>
                  <a:lnTo>
                    <a:pt x="196" y="202"/>
                  </a:lnTo>
                  <a:lnTo>
                    <a:pt x="200" y="221"/>
                  </a:lnTo>
                  <a:lnTo>
                    <a:pt x="200" y="242"/>
                  </a:lnTo>
                  <a:lnTo>
                    <a:pt x="200" y="251"/>
                  </a:lnTo>
                  <a:lnTo>
                    <a:pt x="200" y="251"/>
                  </a:lnTo>
                  <a:lnTo>
                    <a:pt x="201" y="259"/>
                  </a:lnTo>
                  <a:lnTo>
                    <a:pt x="205" y="263"/>
                  </a:lnTo>
                  <a:lnTo>
                    <a:pt x="211" y="266"/>
                  </a:lnTo>
                  <a:lnTo>
                    <a:pt x="216" y="268"/>
                  </a:lnTo>
                  <a:lnTo>
                    <a:pt x="216" y="268"/>
                  </a:lnTo>
                  <a:lnTo>
                    <a:pt x="224" y="266"/>
                  </a:lnTo>
                  <a:lnTo>
                    <a:pt x="228" y="263"/>
                  </a:lnTo>
                  <a:lnTo>
                    <a:pt x="231" y="259"/>
                  </a:lnTo>
                  <a:lnTo>
                    <a:pt x="233" y="251"/>
                  </a:lnTo>
                  <a:lnTo>
                    <a:pt x="233" y="242"/>
                  </a:lnTo>
                  <a:lnTo>
                    <a:pt x="233" y="242"/>
                  </a:lnTo>
                  <a:lnTo>
                    <a:pt x="231" y="217"/>
                  </a:lnTo>
                  <a:lnTo>
                    <a:pt x="228" y="193"/>
                  </a:lnTo>
                  <a:lnTo>
                    <a:pt x="220" y="172"/>
                  </a:lnTo>
                  <a:lnTo>
                    <a:pt x="211" y="150"/>
                  </a:lnTo>
                  <a:lnTo>
                    <a:pt x="198" y="131"/>
                  </a:lnTo>
                  <a:lnTo>
                    <a:pt x="185" y="112"/>
                  </a:lnTo>
                  <a:lnTo>
                    <a:pt x="166" y="95"/>
                  </a:lnTo>
                  <a:lnTo>
                    <a:pt x="147" y="82"/>
                  </a:lnTo>
                  <a:lnTo>
                    <a:pt x="25" y="1"/>
                  </a:lnTo>
                  <a:lnTo>
                    <a:pt x="25" y="1"/>
                  </a:lnTo>
                  <a:lnTo>
                    <a:pt x="19" y="0"/>
                  </a:lnTo>
                  <a:lnTo>
                    <a:pt x="12" y="0"/>
                  </a:lnTo>
                  <a:lnTo>
                    <a:pt x="6" y="1"/>
                  </a:lnTo>
                  <a:lnTo>
                    <a:pt x="2" y="7"/>
                  </a:lnTo>
                  <a:lnTo>
                    <a:pt x="2" y="7"/>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37" name="Freeform 205">
              <a:extLst>
                <a:ext uri="{FF2B5EF4-FFF2-40B4-BE49-F238E27FC236}">
                  <a16:creationId xmlns:a16="http://schemas.microsoft.com/office/drawing/2014/main" id="{6769AF09-67A1-A846-9BB4-DEBABB5D287A}"/>
                </a:ext>
              </a:extLst>
            </p:cNvPr>
            <p:cNvSpPr>
              <a:spLocks/>
            </p:cNvSpPr>
            <p:nvPr/>
          </p:nvSpPr>
          <p:spPr bwMode="auto">
            <a:xfrm>
              <a:off x="3538537" y="10585451"/>
              <a:ext cx="260350" cy="295275"/>
            </a:xfrm>
            <a:custGeom>
              <a:avLst/>
              <a:gdLst>
                <a:gd name="T0" fmla="*/ 130 w 164"/>
                <a:gd name="T1" fmla="*/ 160 h 186"/>
                <a:gd name="T2" fmla="*/ 130 w 164"/>
                <a:gd name="T3" fmla="*/ 169 h 186"/>
                <a:gd name="T4" fmla="*/ 130 w 164"/>
                <a:gd name="T5" fmla="*/ 169 h 186"/>
                <a:gd name="T6" fmla="*/ 132 w 164"/>
                <a:gd name="T7" fmla="*/ 177 h 186"/>
                <a:gd name="T8" fmla="*/ 136 w 164"/>
                <a:gd name="T9" fmla="*/ 181 h 186"/>
                <a:gd name="T10" fmla="*/ 141 w 164"/>
                <a:gd name="T11" fmla="*/ 184 h 186"/>
                <a:gd name="T12" fmla="*/ 147 w 164"/>
                <a:gd name="T13" fmla="*/ 186 h 186"/>
                <a:gd name="T14" fmla="*/ 147 w 164"/>
                <a:gd name="T15" fmla="*/ 186 h 186"/>
                <a:gd name="T16" fmla="*/ 154 w 164"/>
                <a:gd name="T17" fmla="*/ 184 h 186"/>
                <a:gd name="T18" fmla="*/ 160 w 164"/>
                <a:gd name="T19" fmla="*/ 181 h 186"/>
                <a:gd name="T20" fmla="*/ 164 w 164"/>
                <a:gd name="T21" fmla="*/ 177 h 186"/>
                <a:gd name="T22" fmla="*/ 164 w 164"/>
                <a:gd name="T23" fmla="*/ 169 h 186"/>
                <a:gd name="T24" fmla="*/ 164 w 164"/>
                <a:gd name="T25" fmla="*/ 160 h 186"/>
                <a:gd name="T26" fmla="*/ 164 w 164"/>
                <a:gd name="T27" fmla="*/ 160 h 186"/>
                <a:gd name="T28" fmla="*/ 164 w 164"/>
                <a:gd name="T29" fmla="*/ 143 h 186"/>
                <a:gd name="T30" fmla="*/ 160 w 164"/>
                <a:gd name="T31" fmla="*/ 130 h 186"/>
                <a:gd name="T32" fmla="*/ 156 w 164"/>
                <a:gd name="T33" fmla="*/ 115 h 186"/>
                <a:gd name="T34" fmla="*/ 149 w 164"/>
                <a:gd name="T35" fmla="*/ 102 h 186"/>
                <a:gd name="T36" fmla="*/ 141 w 164"/>
                <a:gd name="T37" fmla="*/ 89 h 186"/>
                <a:gd name="T38" fmla="*/ 132 w 164"/>
                <a:gd name="T39" fmla="*/ 77 h 186"/>
                <a:gd name="T40" fmla="*/ 123 w 164"/>
                <a:gd name="T41" fmla="*/ 68 h 186"/>
                <a:gd name="T42" fmla="*/ 109 w 164"/>
                <a:gd name="T43" fmla="*/ 58 h 186"/>
                <a:gd name="T44" fmla="*/ 25 w 164"/>
                <a:gd name="T45" fmla="*/ 2 h 186"/>
                <a:gd name="T46" fmla="*/ 25 w 164"/>
                <a:gd name="T47" fmla="*/ 2 h 186"/>
                <a:gd name="T48" fmla="*/ 19 w 164"/>
                <a:gd name="T49" fmla="*/ 0 h 186"/>
                <a:gd name="T50" fmla="*/ 12 w 164"/>
                <a:gd name="T51" fmla="*/ 0 h 186"/>
                <a:gd name="T52" fmla="*/ 6 w 164"/>
                <a:gd name="T53" fmla="*/ 2 h 186"/>
                <a:gd name="T54" fmla="*/ 2 w 164"/>
                <a:gd name="T55" fmla="*/ 8 h 186"/>
                <a:gd name="T56" fmla="*/ 2 w 164"/>
                <a:gd name="T57" fmla="*/ 8 h 186"/>
                <a:gd name="T58" fmla="*/ 0 w 164"/>
                <a:gd name="T59" fmla="*/ 13 h 186"/>
                <a:gd name="T60" fmla="*/ 0 w 164"/>
                <a:gd name="T61" fmla="*/ 21 h 186"/>
                <a:gd name="T62" fmla="*/ 0 w 164"/>
                <a:gd name="T63" fmla="*/ 21 h 186"/>
                <a:gd name="T64" fmla="*/ 2 w 164"/>
                <a:gd name="T65" fmla="*/ 27 h 186"/>
                <a:gd name="T66" fmla="*/ 6 w 164"/>
                <a:gd name="T67" fmla="*/ 30 h 186"/>
                <a:gd name="T68" fmla="*/ 91 w 164"/>
                <a:gd name="T69" fmla="*/ 87 h 186"/>
                <a:gd name="T70" fmla="*/ 91 w 164"/>
                <a:gd name="T71" fmla="*/ 87 h 186"/>
                <a:gd name="T72" fmla="*/ 100 w 164"/>
                <a:gd name="T73" fmla="*/ 92 h 186"/>
                <a:gd name="T74" fmla="*/ 108 w 164"/>
                <a:gd name="T75" fmla="*/ 100 h 186"/>
                <a:gd name="T76" fmla="*/ 115 w 164"/>
                <a:gd name="T77" fmla="*/ 109 h 186"/>
                <a:gd name="T78" fmla="*/ 121 w 164"/>
                <a:gd name="T79" fmla="*/ 117 h 186"/>
                <a:gd name="T80" fmla="*/ 124 w 164"/>
                <a:gd name="T81" fmla="*/ 128 h 186"/>
                <a:gd name="T82" fmla="*/ 128 w 164"/>
                <a:gd name="T83" fmla="*/ 137 h 186"/>
                <a:gd name="T84" fmla="*/ 130 w 164"/>
                <a:gd name="T85" fmla="*/ 149 h 186"/>
                <a:gd name="T86" fmla="*/ 130 w 164"/>
                <a:gd name="T87" fmla="*/ 160 h 186"/>
                <a:gd name="T88" fmla="*/ 130 w 164"/>
                <a:gd name="T89" fmla="*/ 16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4" h="186">
                  <a:moveTo>
                    <a:pt x="130" y="160"/>
                  </a:moveTo>
                  <a:lnTo>
                    <a:pt x="130" y="169"/>
                  </a:lnTo>
                  <a:lnTo>
                    <a:pt x="130" y="169"/>
                  </a:lnTo>
                  <a:lnTo>
                    <a:pt x="132" y="177"/>
                  </a:lnTo>
                  <a:lnTo>
                    <a:pt x="136" y="181"/>
                  </a:lnTo>
                  <a:lnTo>
                    <a:pt x="141" y="184"/>
                  </a:lnTo>
                  <a:lnTo>
                    <a:pt x="147" y="186"/>
                  </a:lnTo>
                  <a:lnTo>
                    <a:pt x="147" y="186"/>
                  </a:lnTo>
                  <a:lnTo>
                    <a:pt x="154" y="184"/>
                  </a:lnTo>
                  <a:lnTo>
                    <a:pt x="160" y="181"/>
                  </a:lnTo>
                  <a:lnTo>
                    <a:pt x="164" y="177"/>
                  </a:lnTo>
                  <a:lnTo>
                    <a:pt x="164" y="169"/>
                  </a:lnTo>
                  <a:lnTo>
                    <a:pt x="164" y="160"/>
                  </a:lnTo>
                  <a:lnTo>
                    <a:pt x="164" y="160"/>
                  </a:lnTo>
                  <a:lnTo>
                    <a:pt x="164" y="143"/>
                  </a:lnTo>
                  <a:lnTo>
                    <a:pt x="160" y="130"/>
                  </a:lnTo>
                  <a:lnTo>
                    <a:pt x="156" y="115"/>
                  </a:lnTo>
                  <a:lnTo>
                    <a:pt x="149" y="102"/>
                  </a:lnTo>
                  <a:lnTo>
                    <a:pt x="141" y="89"/>
                  </a:lnTo>
                  <a:lnTo>
                    <a:pt x="132" y="77"/>
                  </a:lnTo>
                  <a:lnTo>
                    <a:pt x="123" y="68"/>
                  </a:lnTo>
                  <a:lnTo>
                    <a:pt x="109" y="58"/>
                  </a:lnTo>
                  <a:lnTo>
                    <a:pt x="25" y="2"/>
                  </a:lnTo>
                  <a:lnTo>
                    <a:pt x="25" y="2"/>
                  </a:lnTo>
                  <a:lnTo>
                    <a:pt x="19" y="0"/>
                  </a:lnTo>
                  <a:lnTo>
                    <a:pt x="12" y="0"/>
                  </a:lnTo>
                  <a:lnTo>
                    <a:pt x="6" y="2"/>
                  </a:lnTo>
                  <a:lnTo>
                    <a:pt x="2" y="8"/>
                  </a:lnTo>
                  <a:lnTo>
                    <a:pt x="2" y="8"/>
                  </a:lnTo>
                  <a:lnTo>
                    <a:pt x="0" y="13"/>
                  </a:lnTo>
                  <a:lnTo>
                    <a:pt x="0" y="21"/>
                  </a:lnTo>
                  <a:lnTo>
                    <a:pt x="0" y="21"/>
                  </a:lnTo>
                  <a:lnTo>
                    <a:pt x="2" y="27"/>
                  </a:lnTo>
                  <a:lnTo>
                    <a:pt x="6" y="30"/>
                  </a:lnTo>
                  <a:lnTo>
                    <a:pt x="91" y="87"/>
                  </a:lnTo>
                  <a:lnTo>
                    <a:pt x="91" y="87"/>
                  </a:lnTo>
                  <a:lnTo>
                    <a:pt x="100" y="92"/>
                  </a:lnTo>
                  <a:lnTo>
                    <a:pt x="108" y="100"/>
                  </a:lnTo>
                  <a:lnTo>
                    <a:pt x="115" y="109"/>
                  </a:lnTo>
                  <a:lnTo>
                    <a:pt x="121" y="117"/>
                  </a:lnTo>
                  <a:lnTo>
                    <a:pt x="124" y="128"/>
                  </a:lnTo>
                  <a:lnTo>
                    <a:pt x="128" y="137"/>
                  </a:lnTo>
                  <a:lnTo>
                    <a:pt x="130" y="149"/>
                  </a:lnTo>
                  <a:lnTo>
                    <a:pt x="130" y="160"/>
                  </a:lnTo>
                  <a:lnTo>
                    <a:pt x="130" y="160"/>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38" name="Freeform 206">
              <a:extLst>
                <a:ext uri="{FF2B5EF4-FFF2-40B4-BE49-F238E27FC236}">
                  <a16:creationId xmlns:a16="http://schemas.microsoft.com/office/drawing/2014/main" id="{2F4B6CD2-3A1F-1B46-9958-A6110074D309}"/>
                </a:ext>
              </a:extLst>
            </p:cNvPr>
            <p:cNvSpPr>
              <a:spLocks/>
            </p:cNvSpPr>
            <p:nvPr/>
          </p:nvSpPr>
          <p:spPr bwMode="auto">
            <a:xfrm>
              <a:off x="3086100" y="10585451"/>
              <a:ext cx="261938" cy="295275"/>
            </a:xfrm>
            <a:custGeom>
              <a:avLst/>
              <a:gdLst>
                <a:gd name="T0" fmla="*/ 139 w 165"/>
                <a:gd name="T1" fmla="*/ 2 h 186"/>
                <a:gd name="T2" fmla="*/ 54 w 165"/>
                <a:gd name="T3" fmla="*/ 58 h 186"/>
                <a:gd name="T4" fmla="*/ 54 w 165"/>
                <a:gd name="T5" fmla="*/ 58 h 186"/>
                <a:gd name="T6" fmla="*/ 43 w 165"/>
                <a:gd name="T7" fmla="*/ 68 h 186"/>
                <a:gd name="T8" fmla="*/ 32 w 165"/>
                <a:gd name="T9" fmla="*/ 77 h 186"/>
                <a:gd name="T10" fmla="*/ 23 w 165"/>
                <a:gd name="T11" fmla="*/ 89 h 186"/>
                <a:gd name="T12" fmla="*/ 15 w 165"/>
                <a:gd name="T13" fmla="*/ 102 h 186"/>
                <a:gd name="T14" fmla="*/ 7 w 165"/>
                <a:gd name="T15" fmla="*/ 115 h 186"/>
                <a:gd name="T16" fmla="*/ 4 w 165"/>
                <a:gd name="T17" fmla="*/ 130 h 186"/>
                <a:gd name="T18" fmla="*/ 2 w 165"/>
                <a:gd name="T19" fmla="*/ 143 h 186"/>
                <a:gd name="T20" fmla="*/ 0 w 165"/>
                <a:gd name="T21" fmla="*/ 160 h 186"/>
                <a:gd name="T22" fmla="*/ 0 w 165"/>
                <a:gd name="T23" fmla="*/ 169 h 186"/>
                <a:gd name="T24" fmla="*/ 0 w 165"/>
                <a:gd name="T25" fmla="*/ 169 h 186"/>
                <a:gd name="T26" fmla="*/ 2 w 165"/>
                <a:gd name="T27" fmla="*/ 177 h 186"/>
                <a:gd name="T28" fmla="*/ 6 w 165"/>
                <a:gd name="T29" fmla="*/ 181 h 186"/>
                <a:gd name="T30" fmla="*/ 11 w 165"/>
                <a:gd name="T31" fmla="*/ 184 h 186"/>
                <a:gd name="T32" fmla="*/ 17 w 165"/>
                <a:gd name="T33" fmla="*/ 186 h 186"/>
                <a:gd name="T34" fmla="*/ 17 w 165"/>
                <a:gd name="T35" fmla="*/ 186 h 186"/>
                <a:gd name="T36" fmla="*/ 23 w 165"/>
                <a:gd name="T37" fmla="*/ 184 h 186"/>
                <a:gd name="T38" fmla="*/ 28 w 165"/>
                <a:gd name="T39" fmla="*/ 181 h 186"/>
                <a:gd name="T40" fmla="*/ 32 w 165"/>
                <a:gd name="T41" fmla="*/ 177 h 186"/>
                <a:gd name="T42" fmla="*/ 34 w 165"/>
                <a:gd name="T43" fmla="*/ 169 h 186"/>
                <a:gd name="T44" fmla="*/ 34 w 165"/>
                <a:gd name="T45" fmla="*/ 160 h 186"/>
                <a:gd name="T46" fmla="*/ 34 w 165"/>
                <a:gd name="T47" fmla="*/ 160 h 186"/>
                <a:gd name="T48" fmla="*/ 34 w 165"/>
                <a:gd name="T49" fmla="*/ 149 h 186"/>
                <a:gd name="T50" fmla="*/ 36 w 165"/>
                <a:gd name="T51" fmla="*/ 137 h 186"/>
                <a:gd name="T52" fmla="*/ 39 w 165"/>
                <a:gd name="T53" fmla="*/ 128 h 186"/>
                <a:gd name="T54" fmla="*/ 43 w 165"/>
                <a:gd name="T55" fmla="*/ 117 h 186"/>
                <a:gd name="T56" fmla="*/ 49 w 165"/>
                <a:gd name="T57" fmla="*/ 109 h 186"/>
                <a:gd name="T58" fmla="*/ 56 w 165"/>
                <a:gd name="T59" fmla="*/ 100 h 186"/>
                <a:gd name="T60" fmla="*/ 64 w 165"/>
                <a:gd name="T61" fmla="*/ 92 h 186"/>
                <a:gd name="T62" fmla="*/ 73 w 165"/>
                <a:gd name="T63" fmla="*/ 87 h 186"/>
                <a:gd name="T64" fmla="*/ 158 w 165"/>
                <a:gd name="T65" fmla="*/ 30 h 186"/>
                <a:gd name="T66" fmla="*/ 158 w 165"/>
                <a:gd name="T67" fmla="*/ 30 h 186"/>
                <a:gd name="T68" fmla="*/ 162 w 165"/>
                <a:gd name="T69" fmla="*/ 27 h 186"/>
                <a:gd name="T70" fmla="*/ 165 w 165"/>
                <a:gd name="T71" fmla="*/ 21 h 186"/>
                <a:gd name="T72" fmla="*/ 165 w 165"/>
                <a:gd name="T73" fmla="*/ 13 h 186"/>
                <a:gd name="T74" fmla="*/ 163 w 165"/>
                <a:gd name="T75" fmla="*/ 8 h 186"/>
                <a:gd name="T76" fmla="*/ 163 w 165"/>
                <a:gd name="T77" fmla="*/ 8 h 186"/>
                <a:gd name="T78" fmla="*/ 158 w 165"/>
                <a:gd name="T79" fmla="*/ 2 h 186"/>
                <a:gd name="T80" fmla="*/ 152 w 165"/>
                <a:gd name="T81" fmla="*/ 0 h 186"/>
                <a:gd name="T82" fmla="*/ 145 w 165"/>
                <a:gd name="T83" fmla="*/ 0 h 186"/>
                <a:gd name="T84" fmla="*/ 139 w 165"/>
                <a:gd name="T85" fmla="*/ 2 h 186"/>
                <a:gd name="T86" fmla="*/ 139 w 165"/>
                <a:gd name="T87" fmla="*/ 2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5" h="186">
                  <a:moveTo>
                    <a:pt x="139" y="2"/>
                  </a:moveTo>
                  <a:lnTo>
                    <a:pt x="54" y="58"/>
                  </a:lnTo>
                  <a:lnTo>
                    <a:pt x="54" y="58"/>
                  </a:lnTo>
                  <a:lnTo>
                    <a:pt x="43" y="68"/>
                  </a:lnTo>
                  <a:lnTo>
                    <a:pt x="32" y="77"/>
                  </a:lnTo>
                  <a:lnTo>
                    <a:pt x="23" y="89"/>
                  </a:lnTo>
                  <a:lnTo>
                    <a:pt x="15" y="102"/>
                  </a:lnTo>
                  <a:lnTo>
                    <a:pt x="7" y="115"/>
                  </a:lnTo>
                  <a:lnTo>
                    <a:pt x="4" y="130"/>
                  </a:lnTo>
                  <a:lnTo>
                    <a:pt x="2" y="143"/>
                  </a:lnTo>
                  <a:lnTo>
                    <a:pt x="0" y="160"/>
                  </a:lnTo>
                  <a:lnTo>
                    <a:pt x="0" y="169"/>
                  </a:lnTo>
                  <a:lnTo>
                    <a:pt x="0" y="169"/>
                  </a:lnTo>
                  <a:lnTo>
                    <a:pt x="2" y="177"/>
                  </a:lnTo>
                  <a:lnTo>
                    <a:pt x="6" y="181"/>
                  </a:lnTo>
                  <a:lnTo>
                    <a:pt x="11" y="184"/>
                  </a:lnTo>
                  <a:lnTo>
                    <a:pt x="17" y="186"/>
                  </a:lnTo>
                  <a:lnTo>
                    <a:pt x="17" y="186"/>
                  </a:lnTo>
                  <a:lnTo>
                    <a:pt x="23" y="184"/>
                  </a:lnTo>
                  <a:lnTo>
                    <a:pt x="28" y="181"/>
                  </a:lnTo>
                  <a:lnTo>
                    <a:pt x="32" y="177"/>
                  </a:lnTo>
                  <a:lnTo>
                    <a:pt x="34" y="169"/>
                  </a:lnTo>
                  <a:lnTo>
                    <a:pt x="34" y="160"/>
                  </a:lnTo>
                  <a:lnTo>
                    <a:pt x="34" y="160"/>
                  </a:lnTo>
                  <a:lnTo>
                    <a:pt x="34" y="149"/>
                  </a:lnTo>
                  <a:lnTo>
                    <a:pt x="36" y="137"/>
                  </a:lnTo>
                  <a:lnTo>
                    <a:pt x="39" y="128"/>
                  </a:lnTo>
                  <a:lnTo>
                    <a:pt x="43" y="117"/>
                  </a:lnTo>
                  <a:lnTo>
                    <a:pt x="49" y="109"/>
                  </a:lnTo>
                  <a:lnTo>
                    <a:pt x="56" y="100"/>
                  </a:lnTo>
                  <a:lnTo>
                    <a:pt x="64" y="92"/>
                  </a:lnTo>
                  <a:lnTo>
                    <a:pt x="73" y="87"/>
                  </a:lnTo>
                  <a:lnTo>
                    <a:pt x="158" y="30"/>
                  </a:lnTo>
                  <a:lnTo>
                    <a:pt x="158" y="30"/>
                  </a:lnTo>
                  <a:lnTo>
                    <a:pt x="162" y="27"/>
                  </a:lnTo>
                  <a:lnTo>
                    <a:pt x="165" y="21"/>
                  </a:lnTo>
                  <a:lnTo>
                    <a:pt x="165" y="13"/>
                  </a:lnTo>
                  <a:lnTo>
                    <a:pt x="163" y="8"/>
                  </a:lnTo>
                  <a:lnTo>
                    <a:pt x="163" y="8"/>
                  </a:lnTo>
                  <a:lnTo>
                    <a:pt x="158" y="2"/>
                  </a:lnTo>
                  <a:lnTo>
                    <a:pt x="152" y="0"/>
                  </a:lnTo>
                  <a:lnTo>
                    <a:pt x="145" y="0"/>
                  </a:lnTo>
                  <a:lnTo>
                    <a:pt x="139" y="2"/>
                  </a:lnTo>
                  <a:lnTo>
                    <a:pt x="139" y="2"/>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39" name="Freeform 207">
              <a:extLst>
                <a:ext uri="{FF2B5EF4-FFF2-40B4-BE49-F238E27FC236}">
                  <a16:creationId xmlns:a16="http://schemas.microsoft.com/office/drawing/2014/main" id="{B1FA9337-F5EA-5E41-AACC-7B0211CAF6BB}"/>
                </a:ext>
              </a:extLst>
            </p:cNvPr>
            <p:cNvSpPr>
              <a:spLocks/>
            </p:cNvSpPr>
            <p:nvPr/>
          </p:nvSpPr>
          <p:spPr bwMode="auto">
            <a:xfrm>
              <a:off x="2974975" y="10455276"/>
              <a:ext cx="373063" cy="425450"/>
            </a:xfrm>
            <a:custGeom>
              <a:avLst/>
              <a:gdLst>
                <a:gd name="T0" fmla="*/ 17 w 235"/>
                <a:gd name="T1" fmla="*/ 268 h 268"/>
                <a:gd name="T2" fmla="*/ 17 w 235"/>
                <a:gd name="T3" fmla="*/ 268 h 268"/>
                <a:gd name="T4" fmla="*/ 25 w 235"/>
                <a:gd name="T5" fmla="*/ 266 h 268"/>
                <a:gd name="T6" fmla="*/ 29 w 235"/>
                <a:gd name="T7" fmla="*/ 263 h 268"/>
                <a:gd name="T8" fmla="*/ 32 w 235"/>
                <a:gd name="T9" fmla="*/ 259 h 268"/>
                <a:gd name="T10" fmla="*/ 34 w 235"/>
                <a:gd name="T11" fmla="*/ 251 h 268"/>
                <a:gd name="T12" fmla="*/ 34 w 235"/>
                <a:gd name="T13" fmla="*/ 242 h 268"/>
                <a:gd name="T14" fmla="*/ 34 w 235"/>
                <a:gd name="T15" fmla="*/ 242 h 268"/>
                <a:gd name="T16" fmla="*/ 36 w 235"/>
                <a:gd name="T17" fmla="*/ 221 h 268"/>
                <a:gd name="T18" fmla="*/ 40 w 235"/>
                <a:gd name="T19" fmla="*/ 202 h 268"/>
                <a:gd name="T20" fmla="*/ 46 w 235"/>
                <a:gd name="T21" fmla="*/ 184 h 268"/>
                <a:gd name="T22" fmla="*/ 53 w 235"/>
                <a:gd name="T23" fmla="*/ 167 h 268"/>
                <a:gd name="T24" fmla="*/ 62 w 235"/>
                <a:gd name="T25" fmla="*/ 150 h 268"/>
                <a:gd name="T26" fmla="*/ 76 w 235"/>
                <a:gd name="T27" fmla="*/ 135 h 268"/>
                <a:gd name="T28" fmla="*/ 89 w 235"/>
                <a:gd name="T29" fmla="*/ 122 h 268"/>
                <a:gd name="T30" fmla="*/ 106 w 235"/>
                <a:gd name="T31" fmla="*/ 110 h 268"/>
                <a:gd name="T32" fmla="*/ 228 w 235"/>
                <a:gd name="T33" fmla="*/ 30 h 268"/>
                <a:gd name="T34" fmla="*/ 228 w 235"/>
                <a:gd name="T35" fmla="*/ 30 h 268"/>
                <a:gd name="T36" fmla="*/ 232 w 235"/>
                <a:gd name="T37" fmla="*/ 26 h 268"/>
                <a:gd name="T38" fmla="*/ 235 w 235"/>
                <a:gd name="T39" fmla="*/ 20 h 268"/>
                <a:gd name="T40" fmla="*/ 235 w 235"/>
                <a:gd name="T41" fmla="*/ 13 h 268"/>
                <a:gd name="T42" fmla="*/ 233 w 235"/>
                <a:gd name="T43" fmla="*/ 7 h 268"/>
                <a:gd name="T44" fmla="*/ 233 w 235"/>
                <a:gd name="T45" fmla="*/ 7 h 268"/>
                <a:gd name="T46" fmla="*/ 228 w 235"/>
                <a:gd name="T47" fmla="*/ 1 h 268"/>
                <a:gd name="T48" fmla="*/ 222 w 235"/>
                <a:gd name="T49" fmla="*/ 0 h 268"/>
                <a:gd name="T50" fmla="*/ 215 w 235"/>
                <a:gd name="T51" fmla="*/ 0 h 268"/>
                <a:gd name="T52" fmla="*/ 209 w 235"/>
                <a:gd name="T53" fmla="*/ 1 h 268"/>
                <a:gd name="T54" fmla="*/ 87 w 235"/>
                <a:gd name="T55" fmla="*/ 82 h 268"/>
                <a:gd name="T56" fmla="*/ 87 w 235"/>
                <a:gd name="T57" fmla="*/ 82 h 268"/>
                <a:gd name="T58" fmla="*/ 68 w 235"/>
                <a:gd name="T59" fmla="*/ 95 h 268"/>
                <a:gd name="T60" fmla="*/ 51 w 235"/>
                <a:gd name="T61" fmla="*/ 112 h 268"/>
                <a:gd name="T62" fmla="*/ 36 w 235"/>
                <a:gd name="T63" fmla="*/ 131 h 268"/>
                <a:gd name="T64" fmla="*/ 23 w 235"/>
                <a:gd name="T65" fmla="*/ 150 h 268"/>
                <a:gd name="T66" fmla="*/ 14 w 235"/>
                <a:gd name="T67" fmla="*/ 172 h 268"/>
                <a:gd name="T68" fmla="*/ 6 w 235"/>
                <a:gd name="T69" fmla="*/ 193 h 268"/>
                <a:gd name="T70" fmla="*/ 2 w 235"/>
                <a:gd name="T71" fmla="*/ 217 h 268"/>
                <a:gd name="T72" fmla="*/ 0 w 235"/>
                <a:gd name="T73" fmla="*/ 242 h 268"/>
                <a:gd name="T74" fmla="*/ 0 w 235"/>
                <a:gd name="T75" fmla="*/ 251 h 268"/>
                <a:gd name="T76" fmla="*/ 0 w 235"/>
                <a:gd name="T77" fmla="*/ 251 h 268"/>
                <a:gd name="T78" fmla="*/ 2 w 235"/>
                <a:gd name="T79" fmla="*/ 259 h 268"/>
                <a:gd name="T80" fmla="*/ 6 w 235"/>
                <a:gd name="T81" fmla="*/ 263 h 268"/>
                <a:gd name="T82" fmla="*/ 12 w 235"/>
                <a:gd name="T83" fmla="*/ 266 h 268"/>
                <a:gd name="T84" fmla="*/ 17 w 235"/>
                <a:gd name="T85" fmla="*/ 268 h 268"/>
                <a:gd name="T86" fmla="*/ 17 w 235"/>
                <a:gd name="T87" fmla="*/ 268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5" h="268">
                  <a:moveTo>
                    <a:pt x="17" y="268"/>
                  </a:moveTo>
                  <a:lnTo>
                    <a:pt x="17" y="268"/>
                  </a:lnTo>
                  <a:lnTo>
                    <a:pt x="25" y="266"/>
                  </a:lnTo>
                  <a:lnTo>
                    <a:pt x="29" y="263"/>
                  </a:lnTo>
                  <a:lnTo>
                    <a:pt x="32" y="259"/>
                  </a:lnTo>
                  <a:lnTo>
                    <a:pt x="34" y="251"/>
                  </a:lnTo>
                  <a:lnTo>
                    <a:pt x="34" y="242"/>
                  </a:lnTo>
                  <a:lnTo>
                    <a:pt x="34" y="242"/>
                  </a:lnTo>
                  <a:lnTo>
                    <a:pt x="36" y="221"/>
                  </a:lnTo>
                  <a:lnTo>
                    <a:pt x="40" y="202"/>
                  </a:lnTo>
                  <a:lnTo>
                    <a:pt x="46" y="184"/>
                  </a:lnTo>
                  <a:lnTo>
                    <a:pt x="53" y="167"/>
                  </a:lnTo>
                  <a:lnTo>
                    <a:pt x="62" y="150"/>
                  </a:lnTo>
                  <a:lnTo>
                    <a:pt x="76" y="135"/>
                  </a:lnTo>
                  <a:lnTo>
                    <a:pt x="89" y="122"/>
                  </a:lnTo>
                  <a:lnTo>
                    <a:pt x="106" y="110"/>
                  </a:lnTo>
                  <a:lnTo>
                    <a:pt x="228" y="30"/>
                  </a:lnTo>
                  <a:lnTo>
                    <a:pt x="228" y="30"/>
                  </a:lnTo>
                  <a:lnTo>
                    <a:pt x="232" y="26"/>
                  </a:lnTo>
                  <a:lnTo>
                    <a:pt x="235" y="20"/>
                  </a:lnTo>
                  <a:lnTo>
                    <a:pt x="235" y="13"/>
                  </a:lnTo>
                  <a:lnTo>
                    <a:pt x="233" y="7"/>
                  </a:lnTo>
                  <a:lnTo>
                    <a:pt x="233" y="7"/>
                  </a:lnTo>
                  <a:lnTo>
                    <a:pt x="228" y="1"/>
                  </a:lnTo>
                  <a:lnTo>
                    <a:pt x="222" y="0"/>
                  </a:lnTo>
                  <a:lnTo>
                    <a:pt x="215" y="0"/>
                  </a:lnTo>
                  <a:lnTo>
                    <a:pt x="209" y="1"/>
                  </a:lnTo>
                  <a:lnTo>
                    <a:pt x="87" y="82"/>
                  </a:lnTo>
                  <a:lnTo>
                    <a:pt x="87" y="82"/>
                  </a:lnTo>
                  <a:lnTo>
                    <a:pt x="68" y="95"/>
                  </a:lnTo>
                  <a:lnTo>
                    <a:pt x="51" y="112"/>
                  </a:lnTo>
                  <a:lnTo>
                    <a:pt x="36" y="131"/>
                  </a:lnTo>
                  <a:lnTo>
                    <a:pt x="23" y="150"/>
                  </a:lnTo>
                  <a:lnTo>
                    <a:pt x="14" y="172"/>
                  </a:lnTo>
                  <a:lnTo>
                    <a:pt x="6" y="193"/>
                  </a:lnTo>
                  <a:lnTo>
                    <a:pt x="2" y="217"/>
                  </a:lnTo>
                  <a:lnTo>
                    <a:pt x="0" y="242"/>
                  </a:lnTo>
                  <a:lnTo>
                    <a:pt x="0" y="251"/>
                  </a:lnTo>
                  <a:lnTo>
                    <a:pt x="0" y="251"/>
                  </a:lnTo>
                  <a:lnTo>
                    <a:pt x="2" y="259"/>
                  </a:lnTo>
                  <a:lnTo>
                    <a:pt x="6" y="263"/>
                  </a:lnTo>
                  <a:lnTo>
                    <a:pt x="12" y="266"/>
                  </a:lnTo>
                  <a:lnTo>
                    <a:pt x="17" y="268"/>
                  </a:lnTo>
                  <a:lnTo>
                    <a:pt x="17" y="268"/>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40" name="Freeform 208">
              <a:extLst>
                <a:ext uri="{FF2B5EF4-FFF2-40B4-BE49-F238E27FC236}">
                  <a16:creationId xmlns:a16="http://schemas.microsoft.com/office/drawing/2014/main" id="{42802F58-C504-3042-B48E-31320857F743}"/>
                </a:ext>
              </a:extLst>
            </p:cNvPr>
            <p:cNvSpPr>
              <a:spLocks/>
            </p:cNvSpPr>
            <p:nvPr/>
          </p:nvSpPr>
          <p:spPr bwMode="auto">
            <a:xfrm>
              <a:off x="3279775" y="10147301"/>
              <a:ext cx="322263" cy="733425"/>
            </a:xfrm>
            <a:custGeom>
              <a:avLst/>
              <a:gdLst>
                <a:gd name="T0" fmla="*/ 51 w 203"/>
                <a:gd name="T1" fmla="*/ 143 h 462"/>
                <a:gd name="T2" fmla="*/ 51 w 203"/>
                <a:gd name="T3" fmla="*/ 445 h 462"/>
                <a:gd name="T4" fmla="*/ 56 w 203"/>
                <a:gd name="T5" fmla="*/ 457 h 462"/>
                <a:gd name="T6" fmla="*/ 68 w 203"/>
                <a:gd name="T7" fmla="*/ 462 h 462"/>
                <a:gd name="T8" fmla="*/ 75 w 203"/>
                <a:gd name="T9" fmla="*/ 460 h 462"/>
                <a:gd name="T10" fmla="*/ 83 w 203"/>
                <a:gd name="T11" fmla="*/ 453 h 462"/>
                <a:gd name="T12" fmla="*/ 85 w 203"/>
                <a:gd name="T13" fmla="*/ 126 h 462"/>
                <a:gd name="T14" fmla="*/ 83 w 203"/>
                <a:gd name="T15" fmla="*/ 120 h 462"/>
                <a:gd name="T16" fmla="*/ 75 w 203"/>
                <a:gd name="T17" fmla="*/ 111 h 462"/>
                <a:gd name="T18" fmla="*/ 49 w 203"/>
                <a:gd name="T19" fmla="*/ 109 h 462"/>
                <a:gd name="T20" fmla="*/ 152 w 203"/>
                <a:gd name="T21" fmla="*/ 109 h 462"/>
                <a:gd name="T22" fmla="*/ 137 w 203"/>
                <a:gd name="T23" fmla="*/ 109 h 462"/>
                <a:gd name="T24" fmla="*/ 126 w 203"/>
                <a:gd name="T25" fmla="*/ 115 h 462"/>
                <a:gd name="T26" fmla="*/ 120 w 203"/>
                <a:gd name="T27" fmla="*/ 126 h 462"/>
                <a:gd name="T28" fmla="*/ 120 w 203"/>
                <a:gd name="T29" fmla="*/ 445 h 462"/>
                <a:gd name="T30" fmla="*/ 126 w 203"/>
                <a:gd name="T31" fmla="*/ 457 h 462"/>
                <a:gd name="T32" fmla="*/ 137 w 203"/>
                <a:gd name="T33" fmla="*/ 462 h 462"/>
                <a:gd name="T34" fmla="*/ 145 w 203"/>
                <a:gd name="T35" fmla="*/ 460 h 462"/>
                <a:gd name="T36" fmla="*/ 152 w 203"/>
                <a:gd name="T37" fmla="*/ 453 h 462"/>
                <a:gd name="T38" fmla="*/ 154 w 203"/>
                <a:gd name="T39" fmla="*/ 143 h 462"/>
                <a:gd name="T40" fmla="*/ 186 w 203"/>
                <a:gd name="T41" fmla="*/ 143 h 462"/>
                <a:gd name="T42" fmla="*/ 195 w 203"/>
                <a:gd name="T43" fmla="*/ 141 h 462"/>
                <a:gd name="T44" fmla="*/ 201 w 203"/>
                <a:gd name="T45" fmla="*/ 134 h 462"/>
                <a:gd name="T46" fmla="*/ 203 w 203"/>
                <a:gd name="T47" fmla="*/ 130 h 462"/>
                <a:gd name="T48" fmla="*/ 201 w 203"/>
                <a:gd name="T49" fmla="*/ 120 h 462"/>
                <a:gd name="T50" fmla="*/ 115 w 203"/>
                <a:gd name="T51" fmla="*/ 6 h 462"/>
                <a:gd name="T52" fmla="*/ 109 w 203"/>
                <a:gd name="T53" fmla="*/ 2 h 462"/>
                <a:gd name="T54" fmla="*/ 101 w 203"/>
                <a:gd name="T55" fmla="*/ 0 h 462"/>
                <a:gd name="T56" fmla="*/ 101 w 203"/>
                <a:gd name="T57" fmla="*/ 0 h 462"/>
                <a:gd name="T58" fmla="*/ 88 w 203"/>
                <a:gd name="T59" fmla="*/ 6 h 462"/>
                <a:gd name="T60" fmla="*/ 2 w 203"/>
                <a:gd name="T61" fmla="*/ 117 h 462"/>
                <a:gd name="T62" fmla="*/ 0 w 203"/>
                <a:gd name="T63" fmla="*/ 126 h 462"/>
                <a:gd name="T64" fmla="*/ 2 w 203"/>
                <a:gd name="T65" fmla="*/ 134 h 462"/>
                <a:gd name="T66" fmla="*/ 4 w 203"/>
                <a:gd name="T67" fmla="*/ 137 h 462"/>
                <a:gd name="T68" fmla="*/ 11 w 203"/>
                <a:gd name="T69" fmla="*/ 143 h 462"/>
                <a:gd name="T70" fmla="*/ 15 w 203"/>
                <a:gd name="T71" fmla="*/ 143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3" h="462">
                  <a:moveTo>
                    <a:pt x="15" y="143"/>
                  </a:moveTo>
                  <a:lnTo>
                    <a:pt x="51" y="143"/>
                  </a:lnTo>
                  <a:lnTo>
                    <a:pt x="51" y="445"/>
                  </a:lnTo>
                  <a:lnTo>
                    <a:pt x="51" y="445"/>
                  </a:lnTo>
                  <a:lnTo>
                    <a:pt x="53" y="453"/>
                  </a:lnTo>
                  <a:lnTo>
                    <a:pt x="56" y="457"/>
                  </a:lnTo>
                  <a:lnTo>
                    <a:pt x="62" y="460"/>
                  </a:lnTo>
                  <a:lnTo>
                    <a:pt x="68" y="462"/>
                  </a:lnTo>
                  <a:lnTo>
                    <a:pt x="68" y="462"/>
                  </a:lnTo>
                  <a:lnTo>
                    <a:pt x="75" y="460"/>
                  </a:lnTo>
                  <a:lnTo>
                    <a:pt x="79" y="457"/>
                  </a:lnTo>
                  <a:lnTo>
                    <a:pt x="83" y="453"/>
                  </a:lnTo>
                  <a:lnTo>
                    <a:pt x="85" y="445"/>
                  </a:lnTo>
                  <a:lnTo>
                    <a:pt x="85" y="126"/>
                  </a:lnTo>
                  <a:lnTo>
                    <a:pt x="85" y="126"/>
                  </a:lnTo>
                  <a:lnTo>
                    <a:pt x="83" y="120"/>
                  </a:lnTo>
                  <a:lnTo>
                    <a:pt x="79" y="115"/>
                  </a:lnTo>
                  <a:lnTo>
                    <a:pt x="75" y="111"/>
                  </a:lnTo>
                  <a:lnTo>
                    <a:pt x="68" y="109"/>
                  </a:lnTo>
                  <a:lnTo>
                    <a:pt x="49" y="109"/>
                  </a:lnTo>
                  <a:lnTo>
                    <a:pt x="101" y="43"/>
                  </a:lnTo>
                  <a:lnTo>
                    <a:pt x="152" y="109"/>
                  </a:lnTo>
                  <a:lnTo>
                    <a:pt x="137" y="109"/>
                  </a:lnTo>
                  <a:lnTo>
                    <a:pt x="137" y="109"/>
                  </a:lnTo>
                  <a:lnTo>
                    <a:pt x="132" y="111"/>
                  </a:lnTo>
                  <a:lnTo>
                    <a:pt x="126" y="115"/>
                  </a:lnTo>
                  <a:lnTo>
                    <a:pt x="122" y="120"/>
                  </a:lnTo>
                  <a:lnTo>
                    <a:pt x="120" y="126"/>
                  </a:lnTo>
                  <a:lnTo>
                    <a:pt x="120" y="445"/>
                  </a:lnTo>
                  <a:lnTo>
                    <a:pt x="120" y="445"/>
                  </a:lnTo>
                  <a:lnTo>
                    <a:pt x="122" y="453"/>
                  </a:lnTo>
                  <a:lnTo>
                    <a:pt x="126" y="457"/>
                  </a:lnTo>
                  <a:lnTo>
                    <a:pt x="132" y="460"/>
                  </a:lnTo>
                  <a:lnTo>
                    <a:pt x="137" y="462"/>
                  </a:lnTo>
                  <a:lnTo>
                    <a:pt x="137" y="462"/>
                  </a:lnTo>
                  <a:lnTo>
                    <a:pt x="145" y="460"/>
                  </a:lnTo>
                  <a:lnTo>
                    <a:pt x="148" y="457"/>
                  </a:lnTo>
                  <a:lnTo>
                    <a:pt x="152" y="453"/>
                  </a:lnTo>
                  <a:lnTo>
                    <a:pt x="154" y="445"/>
                  </a:lnTo>
                  <a:lnTo>
                    <a:pt x="154" y="143"/>
                  </a:lnTo>
                  <a:lnTo>
                    <a:pt x="186" y="143"/>
                  </a:lnTo>
                  <a:lnTo>
                    <a:pt x="186" y="143"/>
                  </a:lnTo>
                  <a:lnTo>
                    <a:pt x="190" y="143"/>
                  </a:lnTo>
                  <a:lnTo>
                    <a:pt x="195" y="141"/>
                  </a:lnTo>
                  <a:lnTo>
                    <a:pt x="197" y="137"/>
                  </a:lnTo>
                  <a:lnTo>
                    <a:pt x="201" y="134"/>
                  </a:lnTo>
                  <a:lnTo>
                    <a:pt x="201" y="134"/>
                  </a:lnTo>
                  <a:lnTo>
                    <a:pt x="203" y="130"/>
                  </a:lnTo>
                  <a:lnTo>
                    <a:pt x="203" y="126"/>
                  </a:lnTo>
                  <a:lnTo>
                    <a:pt x="201" y="120"/>
                  </a:lnTo>
                  <a:lnTo>
                    <a:pt x="199" y="117"/>
                  </a:lnTo>
                  <a:lnTo>
                    <a:pt x="115" y="6"/>
                  </a:lnTo>
                  <a:lnTo>
                    <a:pt x="115" y="6"/>
                  </a:lnTo>
                  <a:lnTo>
                    <a:pt x="109" y="2"/>
                  </a:lnTo>
                  <a:lnTo>
                    <a:pt x="101" y="0"/>
                  </a:lnTo>
                  <a:lnTo>
                    <a:pt x="101" y="0"/>
                  </a:lnTo>
                  <a:lnTo>
                    <a:pt x="101" y="0"/>
                  </a:lnTo>
                  <a:lnTo>
                    <a:pt x="101" y="0"/>
                  </a:lnTo>
                  <a:lnTo>
                    <a:pt x="94" y="2"/>
                  </a:lnTo>
                  <a:lnTo>
                    <a:pt x="88" y="6"/>
                  </a:lnTo>
                  <a:lnTo>
                    <a:pt x="2" y="117"/>
                  </a:lnTo>
                  <a:lnTo>
                    <a:pt x="2" y="117"/>
                  </a:lnTo>
                  <a:lnTo>
                    <a:pt x="0" y="120"/>
                  </a:lnTo>
                  <a:lnTo>
                    <a:pt x="0" y="126"/>
                  </a:lnTo>
                  <a:lnTo>
                    <a:pt x="0" y="130"/>
                  </a:lnTo>
                  <a:lnTo>
                    <a:pt x="2" y="134"/>
                  </a:lnTo>
                  <a:lnTo>
                    <a:pt x="2" y="134"/>
                  </a:lnTo>
                  <a:lnTo>
                    <a:pt x="4" y="137"/>
                  </a:lnTo>
                  <a:lnTo>
                    <a:pt x="8" y="141"/>
                  </a:lnTo>
                  <a:lnTo>
                    <a:pt x="11" y="143"/>
                  </a:lnTo>
                  <a:lnTo>
                    <a:pt x="15" y="143"/>
                  </a:lnTo>
                  <a:lnTo>
                    <a:pt x="15" y="143"/>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grpSp>
      <p:grpSp>
        <p:nvGrpSpPr>
          <p:cNvPr id="141" name="Group 140">
            <a:extLst>
              <a:ext uri="{FF2B5EF4-FFF2-40B4-BE49-F238E27FC236}">
                <a16:creationId xmlns:a16="http://schemas.microsoft.com/office/drawing/2014/main" id="{91190B57-FA6C-0C40-BB05-C7E5EABE6A33}"/>
              </a:ext>
            </a:extLst>
          </p:cNvPr>
          <p:cNvGrpSpPr/>
          <p:nvPr/>
        </p:nvGrpSpPr>
        <p:grpSpPr>
          <a:xfrm>
            <a:off x="2813543" y="4581427"/>
            <a:ext cx="4096529" cy="1506896"/>
            <a:chOff x="3303787" y="2468555"/>
            <a:chExt cx="2726102" cy="1506896"/>
          </a:xfrm>
        </p:grpSpPr>
        <p:grpSp>
          <p:nvGrpSpPr>
            <p:cNvPr id="142" name="Group 141">
              <a:extLst>
                <a:ext uri="{FF2B5EF4-FFF2-40B4-BE49-F238E27FC236}">
                  <a16:creationId xmlns:a16="http://schemas.microsoft.com/office/drawing/2014/main" id="{F75CCD3A-5656-2541-8B30-321B52D76DC2}"/>
                </a:ext>
              </a:extLst>
            </p:cNvPr>
            <p:cNvGrpSpPr/>
            <p:nvPr/>
          </p:nvGrpSpPr>
          <p:grpSpPr>
            <a:xfrm>
              <a:off x="3305321" y="2468555"/>
              <a:ext cx="2724568" cy="571500"/>
              <a:chOff x="360363" y="1709738"/>
              <a:chExt cx="5640387" cy="571500"/>
            </a:xfrm>
          </p:grpSpPr>
          <p:sp>
            <p:nvSpPr>
              <p:cNvPr id="144" name="Rectangle 143">
                <a:extLst>
                  <a:ext uri="{FF2B5EF4-FFF2-40B4-BE49-F238E27FC236}">
                    <a16:creationId xmlns:a16="http://schemas.microsoft.com/office/drawing/2014/main" id="{AA16F592-DC0F-4D46-9F58-D3849ECE001B}"/>
                  </a:ext>
                </a:extLst>
              </p:cNvPr>
              <p:cNvSpPr/>
              <p:nvPr/>
            </p:nvSpPr>
            <p:spPr>
              <a:xfrm>
                <a:off x="1299049" y="1709738"/>
                <a:ext cx="4701701" cy="571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91440" bIns="0" numCol="1" spcCol="0" rtlCol="0" fromWordArt="0" anchor="ctr" anchorCtr="0" forceAA="0" compatLnSpc="1">
                <a:prstTxWarp prst="textNoShape">
                  <a:avLst/>
                </a:prstTxWarp>
                <a:noAutofit/>
              </a:bodyPr>
              <a:lstStyle/>
              <a:p>
                <a:pPr fontAlgn="t"/>
                <a:r>
                  <a:rPr lang="en-US" sz="1600" b="1" cap="all" dirty="0">
                    <a:solidFill>
                      <a:schemeClr val="accent1"/>
                    </a:solidFill>
                    <a:latin typeface="Franklin Gothic Demi" panose="020B0603020102020204" pitchFamily="34" charset="0"/>
                  </a:rPr>
                  <a:t>Compass Value Added</a:t>
                </a:r>
              </a:p>
            </p:txBody>
          </p:sp>
          <p:cxnSp>
            <p:nvCxnSpPr>
              <p:cNvPr id="145" name="Straight Connector 144">
                <a:extLst>
                  <a:ext uri="{FF2B5EF4-FFF2-40B4-BE49-F238E27FC236}">
                    <a16:creationId xmlns:a16="http://schemas.microsoft.com/office/drawing/2014/main" id="{2E5EBDF7-9CDB-EC42-88AB-F7CBAAC264C8}"/>
                  </a:ext>
                </a:extLst>
              </p:cNvPr>
              <p:cNvCxnSpPr>
                <a:cxnSpLocks/>
              </p:cNvCxnSpPr>
              <p:nvPr/>
            </p:nvCxnSpPr>
            <p:spPr>
              <a:xfrm>
                <a:off x="360363" y="2281238"/>
                <a:ext cx="5640387" cy="0"/>
              </a:xfrm>
              <a:prstGeom prst="line">
                <a:avLst/>
              </a:prstGeom>
              <a:ln w="9525">
                <a:solidFill>
                  <a:schemeClr val="accent1"/>
                </a:solidFill>
                <a:tailEnd type="none"/>
              </a:ln>
            </p:spPr>
            <p:style>
              <a:lnRef idx="1">
                <a:schemeClr val="accent1"/>
              </a:lnRef>
              <a:fillRef idx="0">
                <a:schemeClr val="accent1"/>
              </a:fillRef>
              <a:effectRef idx="0">
                <a:schemeClr val="accent1"/>
              </a:effectRef>
              <a:fontRef idx="minor">
                <a:schemeClr val="tx1"/>
              </a:fontRef>
            </p:style>
          </p:cxnSp>
        </p:grpSp>
        <p:sp>
          <p:nvSpPr>
            <p:cNvPr id="143" name="Rectangle 142">
              <a:extLst>
                <a:ext uri="{FF2B5EF4-FFF2-40B4-BE49-F238E27FC236}">
                  <a16:creationId xmlns:a16="http://schemas.microsoft.com/office/drawing/2014/main" id="{91B118C1-9ED1-CD41-A458-AF327B6E0022}"/>
                </a:ext>
              </a:extLst>
            </p:cNvPr>
            <p:cNvSpPr/>
            <p:nvPr/>
          </p:nvSpPr>
          <p:spPr>
            <a:xfrm>
              <a:off x="3303787" y="3109952"/>
              <a:ext cx="2726101" cy="865499"/>
            </a:xfrm>
            <a:prstGeom prst="rect">
              <a:avLst/>
            </a:prstGeom>
          </p:spPr>
          <p:txBody>
            <a:bodyPr lIns="0">
              <a:noAutofit/>
            </a:bodyPr>
            <a:lstStyle/>
            <a:p>
              <a:pPr>
                <a:spcAft>
                  <a:spcPts val="600"/>
                </a:spcAft>
              </a:pPr>
              <a:r>
                <a:rPr lang="en-US" sz="1200" dirty="0"/>
                <a:t>Working with management team to develop its strategic plan to enter new markets, and support the development of new products</a:t>
              </a:r>
            </a:p>
          </p:txBody>
        </p:sp>
      </p:grpSp>
      <p:grpSp>
        <p:nvGrpSpPr>
          <p:cNvPr id="146" name="Group 145">
            <a:extLst>
              <a:ext uri="{FF2B5EF4-FFF2-40B4-BE49-F238E27FC236}">
                <a16:creationId xmlns:a16="http://schemas.microsoft.com/office/drawing/2014/main" id="{01DB017C-B8B3-4949-92B7-006BA48F1511}"/>
              </a:ext>
            </a:extLst>
          </p:cNvPr>
          <p:cNvGrpSpPr/>
          <p:nvPr/>
        </p:nvGrpSpPr>
        <p:grpSpPr>
          <a:xfrm>
            <a:off x="2829227" y="2531859"/>
            <a:ext cx="486286" cy="417997"/>
            <a:chOff x="8126290" y="4738688"/>
            <a:chExt cx="1401763" cy="1204913"/>
          </a:xfrm>
        </p:grpSpPr>
        <p:sp>
          <p:nvSpPr>
            <p:cNvPr id="147" name="Freeform 27">
              <a:extLst>
                <a:ext uri="{FF2B5EF4-FFF2-40B4-BE49-F238E27FC236}">
                  <a16:creationId xmlns:a16="http://schemas.microsoft.com/office/drawing/2014/main" id="{CBF35B9A-D73D-3D48-98EF-9588CA3B2956}"/>
                </a:ext>
              </a:extLst>
            </p:cNvPr>
            <p:cNvSpPr>
              <a:spLocks/>
            </p:cNvSpPr>
            <p:nvPr/>
          </p:nvSpPr>
          <p:spPr bwMode="auto">
            <a:xfrm>
              <a:off x="8126290" y="4770438"/>
              <a:ext cx="1401763" cy="1173163"/>
            </a:xfrm>
            <a:custGeom>
              <a:avLst/>
              <a:gdLst>
                <a:gd name="T0" fmla="*/ 883 w 883"/>
                <a:gd name="T1" fmla="*/ 689 h 739"/>
                <a:gd name="T2" fmla="*/ 50 w 883"/>
                <a:gd name="T3" fmla="*/ 689 h 739"/>
                <a:gd name="T4" fmla="*/ 50 w 883"/>
                <a:gd name="T5" fmla="*/ 0 h 739"/>
                <a:gd name="T6" fmla="*/ 0 w 883"/>
                <a:gd name="T7" fmla="*/ 0 h 739"/>
                <a:gd name="T8" fmla="*/ 0 w 883"/>
                <a:gd name="T9" fmla="*/ 739 h 739"/>
                <a:gd name="T10" fmla="*/ 883 w 883"/>
                <a:gd name="T11" fmla="*/ 739 h 739"/>
                <a:gd name="T12" fmla="*/ 883 w 883"/>
                <a:gd name="T13" fmla="*/ 689 h 739"/>
              </a:gdLst>
              <a:ahLst/>
              <a:cxnLst>
                <a:cxn ang="0">
                  <a:pos x="T0" y="T1"/>
                </a:cxn>
                <a:cxn ang="0">
                  <a:pos x="T2" y="T3"/>
                </a:cxn>
                <a:cxn ang="0">
                  <a:pos x="T4" y="T5"/>
                </a:cxn>
                <a:cxn ang="0">
                  <a:pos x="T6" y="T7"/>
                </a:cxn>
                <a:cxn ang="0">
                  <a:pos x="T8" y="T9"/>
                </a:cxn>
                <a:cxn ang="0">
                  <a:pos x="T10" y="T11"/>
                </a:cxn>
                <a:cxn ang="0">
                  <a:pos x="T12" y="T13"/>
                </a:cxn>
              </a:cxnLst>
              <a:rect l="0" t="0" r="r" b="b"/>
              <a:pathLst>
                <a:path w="883" h="739">
                  <a:moveTo>
                    <a:pt x="883" y="689"/>
                  </a:moveTo>
                  <a:lnTo>
                    <a:pt x="50" y="689"/>
                  </a:lnTo>
                  <a:lnTo>
                    <a:pt x="50" y="0"/>
                  </a:lnTo>
                  <a:lnTo>
                    <a:pt x="0" y="0"/>
                  </a:lnTo>
                  <a:lnTo>
                    <a:pt x="0" y="739"/>
                  </a:lnTo>
                  <a:lnTo>
                    <a:pt x="883" y="739"/>
                  </a:lnTo>
                  <a:lnTo>
                    <a:pt x="883" y="689"/>
                  </a:lnTo>
                  <a:close/>
                </a:path>
              </a:pathLst>
            </a:custGeom>
            <a:solidFill>
              <a:schemeClr val="accent2"/>
            </a:solid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48" name="Freeform 28">
              <a:extLst>
                <a:ext uri="{FF2B5EF4-FFF2-40B4-BE49-F238E27FC236}">
                  <a16:creationId xmlns:a16="http://schemas.microsoft.com/office/drawing/2014/main" id="{BE41B067-1506-5642-932F-E6409E1E3ABE}"/>
                </a:ext>
              </a:extLst>
            </p:cNvPr>
            <p:cNvSpPr>
              <a:spLocks/>
            </p:cNvSpPr>
            <p:nvPr/>
          </p:nvSpPr>
          <p:spPr bwMode="auto">
            <a:xfrm>
              <a:off x="8323140" y="5380038"/>
              <a:ext cx="277813" cy="385763"/>
            </a:xfrm>
            <a:custGeom>
              <a:avLst/>
              <a:gdLst>
                <a:gd name="T0" fmla="*/ 80 w 282"/>
                <a:gd name="T1" fmla="*/ 112 h 389"/>
                <a:gd name="T2" fmla="*/ 112 w 282"/>
                <a:gd name="T3" fmla="*/ 80 h 389"/>
                <a:gd name="T4" fmla="*/ 171 w 282"/>
                <a:gd name="T5" fmla="*/ 80 h 389"/>
                <a:gd name="T6" fmla="*/ 202 w 282"/>
                <a:gd name="T7" fmla="*/ 112 h 389"/>
                <a:gd name="T8" fmla="*/ 202 w 282"/>
                <a:gd name="T9" fmla="*/ 389 h 389"/>
                <a:gd name="T10" fmla="*/ 282 w 282"/>
                <a:gd name="T11" fmla="*/ 389 h 389"/>
                <a:gd name="T12" fmla="*/ 282 w 282"/>
                <a:gd name="T13" fmla="*/ 112 h 389"/>
                <a:gd name="T14" fmla="*/ 171 w 282"/>
                <a:gd name="T15" fmla="*/ 0 h 389"/>
                <a:gd name="T16" fmla="*/ 112 w 282"/>
                <a:gd name="T17" fmla="*/ 0 h 389"/>
                <a:gd name="T18" fmla="*/ 0 w 282"/>
                <a:gd name="T19" fmla="*/ 112 h 389"/>
                <a:gd name="T20" fmla="*/ 0 w 282"/>
                <a:gd name="T21" fmla="*/ 389 h 389"/>
                <a:gd name="T22" fmla="*/ 80 w 282"/>
                <a:gd name="T23" fmla="*/ 389 h 389"/>
                <a:gd name="T24" fmla="*/ 80 w 282"/>
                <a:gd name="T25" fmla="*/ 112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389">
                  <a:moveTo>
                    <a:pt x="80" y="112"/>
                  </a:moveTo>
                  <a:cubicBezTo>
                    <a:pt x="80" y="94"/>
                    <a:pt x="94" y="80"/>
                    <a:pt x="112" y="80"/>
                  </a:cubicBezTo>
                  <a:cubicBezTo>
                    <a:pt x="171" y="80"/>
                    <a:pt x="171" y="80"/>
                    <a:pt x="171" y="80"/>
                  </a:cubicBezTo>
                  <a:cubicBezTo>
                    <a:pt x="188" y="80"/>
                    <a:pt x="202" y="94"/>
                    <a:pt x="202" y="112"/>
                  </a:cubicBezTo>
                  <a:cubicBezTo>
                    <a:pt x="202" y="389"/>
                    <a:pt x="202" y="389"/>
                    <a:pt x="202" y="389"/>
                  </a:cubicBezTo>
                  <a:cubicBezTo>
                    <a:pt x="282" y="389"/>
                    <a:pt x="282" y="389"/>
                    <a:pt x="282" y="389"/>
                  </a:cubicBezTo>
                  <a:cubicBezTo>
                    <a:pt x="282" y="112"/>
                    <a:pt x="282" y="112"/>
                    <a:pt x="282" y="112"/>
                  </a:cubicBezTo>
                  <a:cubicBezTo>
                    <a:pt x="282" y="50"/>
                    <a:pt x="232" y="0"/>
                    <a:pt x="171" y="0"/>
                  </a:cubicBezTo>
                  <a:cubicBezTo>
                    <a:pt x="112" y="0"/>
                    <a:pt x="112" y="0"/>
                    <a:pt x="112" y="0"/>
                  </a:cubicBezTo>
                  <a:cubicBezTo>
                    <a:pt x="50" y="0"/>
                    <a:pt x="0" y="50"/>
                    <a:pt x="0" y="112"/>
                  </a:cubicBezTo>
                  <a:cubicBezTo>
                    <a:pt x="0" y="389"/>
                    <a:pt x="0" y="389"/>
                    <a:pt x="0" y="389"/>
                  </a:cubicBezTo>
                  <a:cubicBezTo>
                    <a:pt x="80" y="389"/>
                    <a:pt x="80" y="389"/>
                    <a:pt x="80" y="389"/>
                  </a:cubicBezTo>
                  <a:lnTo>
                    <a:pt x="80" y="112"/>
                  </a:lnTo>
                  <a:close/>
                </a:path>
              </a:pathLst>
            </a:custGeom>
            <a:solidFill>
              <a:schemeClr val="accent2"/>
            </a:solid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49" name="Freeform 29">
              <a:extLst>
                <a:ext uri="{FF2B5EF4-FFF2-40B4-BE49-F238E27FC236}">
                  <a16:creationId xmlns:a16="http://schemas.microsoft.com/office/drawing/2014/main" id="{750FCDDF-9DC2-2443-8829-1A5F30413770}"/>
                </a:ext>
              </a:extLst>
            </p:cNvPr>
            <p:cNvSpPr>
              <a:spLocks/>
            </p:cNvSpPr>
            <p:nvPr/>
          </p:nvSpPr>
          <p:spPr bwMode="auto">
            <a:xfrm>
              <a:off x="8702553" y="5141913"/>
              <a:ext cx="280988" cy="623888"/>
            </a:xfrm>
            <a:custGeom>
              <a:avLst/>
              <a:gdLst>
                <a:gd name="T0" fmla="*/ 80 w 283"/>
                <a:gd name="T1" fmla="*/ 111 h 629"/>
                <a:gd name="T2" fmla="*/ 112 w 283"/>
                <a:gd name="T3" fmla="*/ 80 h 629"/>
                <a:gd name="T4" fmla="*/ 171 w 283"/>
                <a:gd name="T5" fmla="*/ 80 h 629"/>
                <a:gd name="T6" fmla="*/ 203 w 283"/>
                <a:gd name="T7" fmla="*/ 111 h 629"/>
                <a:gd name="T8" fmla="*/ 203 w 283"/>
                <a:gd name="T9" fmla="*/ 629 h 629"/>
                <a:gd name="T10" fmla="*/ 283 w 283"/>
                <a:gd name="T11" fmla="*/ 629 h 629"/>
                <a:gd name="T12" fmla="*/ 283 w 283"/>
                <a:gd name="T13" fmla="*/ 111 h 629"/>
                <a:gd name="T14" fmla="*/ 171 w 283"/>
                <a:gd name="T15" fmla="*/ 0 h 629"/>
                <a:gd name="T16" fmla="*/ 112 w 283"/>
                <a:gd name="T17" fmla="*/ 0 h 629"/>
                <a:gd name="T18" fmla="*/ 0 w 283"/>
                <a:gd name="T19" fmla="*/ 111 h 629"/>
                <a:gd name="T20" fmla="*/ 0 w 283"/>
                <a:gd name="T21" fmla="*/ 629 h 629"/>
                <a:gd name="T22" fmla="*/ 80 w 283"/>
                <a:gd name="T23" fmla="*/ 629 h 629"/>
                <a:gd name="T24" fmla="*/ 80 w 283"/>
                <a:gd name="T25" fmla="*/ 111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3" h="629">
                  <a:moveTo>
                    <a:pt x="80" y="111"/>
                  </a:moveTo>
                  <a:cubicBezTo>
                    <a:pt x="80" y="94"/>
                    <a:pt x="94" y="80"/>
                    <a:pt x="112" y="80"/>
                  </a:cubicBezTo>
                  <a:cubicBezTo>
                    <a:pt x="171" y="80"/>
                    <a:pt x="171" y="80"/>
                    <a:pt x="171" y="80"/>
                  </a:cubicBezTo>
                  <a:cubicBezTo>
                    <a:pt x="189" y="80"/>
                    <a:pt x="203" y="94"/>
                    <a:pt x="203" y="111"/>
                  </a:cubicBezTo>
                  <a:cubicBezTo>
                    <a:pt x="203" y="629"/>
                    <a:pt x="203" y="629"/>
                    <a:pt x="203" y="629"/>
                  </a:cubicBezTo>
                  <a:cubicBezTo>
                    <a:pt x="283" y="629"/>
                    <a:pt x="283" y="629"/>
                    <a:pt x="283" y="629"/>
                  </a:cubicBezTo>
                  <a:cubicBezTo>
                    <a:pt x="283" y="111"/>
                    <a:pt x="283" y="111"/>
                    <a:pt x="283" y="111"/>
                  </a:cubicBezTo>
                  <a:cubicBezTo>
                    <a:pt x="283" y="50"/>
                    <a:pt x="233" y="0"/>
                    <a:pt x="171" y="0"/>
                  </a:cubicBezTo>
                  <a:cubicBezTo>
                    <a:pt x="112" y="0"/>
                    <a:pt x="112" y="0"/>
                    <a:pt x="112" y="0"/>
                  </a:cubicBezTo>
                  <a:cubicBezTo>
                    <a:pt x="50" y="0"/>
                    <a:pt x="0" y="50"/>
                    <a:pt x="0" y="111"/>
                  </a:cubicBezTo>
                  <a:cubicBezTo>
                    <a:pt x="0" y="629"/>
                    <a:pt x="0" y="629"/>
                    <a:pt x="0" y="629"/>
                  </a:cubicBezTo>
                  <a:cubicBezTo>
                    <a:pt x="80" y="629"/>
                    <a:pt x="80" y="629"/>
                    <a:pt x="80" y="629"/>
                  </a:cubicBezTo>
                  <a:lnTo>
                    <a:pt x="80" y="111"/>
                  </a:lnTo>
                  <a:close/>
                </a:path>
              </a:pathLst>
            </a:custGeom>
            <a:solidFill>
              <a:schemeClr val="accent2"/>
            </a:solid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50" name="Freeform 30">
              <a:extLst>
                <a:ext uri="{FF2B5EF4-FFF2-40B4-BE49-F238E27FC236}">
                  <a16:creationId xmlns:a16="http://schemas.microsoft.com/office/drawing/2014/main" id="{58E7AC5E-EDBB-BD4A-B21E-F4E2A1257D72}"/>
                </a:ext>
              </a:extLst>
            </p:cNvPr>
            <p:cNvSpPr>
              <a:spLocks noEditPoints="1"/>
            </p:cNvSpPr>
            <p:nvPr/>
          </p:nvSpPr>
          <p:spPr bwMode="auto">
            <a:xfrm>
              <a:off x="9161340" y="4738688"/>
              <a:ext cx="273050" cy="273050"/>
            </a:xfrm>
            <a:custGeom>
              <a:avLst/>
              <a:gdLst>
                <a:gd name="T0" fmla="*/ 277 w 277"/>
                <a:gd name="T1" fmla="*/ 138 h 276"/>
                <a:gd name="T2" fmla="*/ 138 w 277"/>
                <a:gd name="T3" fmla="*/ 0 h 276"/>
                <a:gd name="T4" fmla="*/ 0 w 277"/>
                <a:gd name="T5" fmla="*/ 138 h 276"/>
                <a:gd name="T6" fmla="*/ 138 w 277"/>
                <a:gd name="T7" fmla="*/ 276 h 276"/>
                <a:gd name="T8" fmla="*/ 277 w 277"/>
                <a:gd name="T9" fmla="*/ 138 h 276"/>
                <a:gd name="T10" fmla="*/ 80 w 277"/>
                <a:gd name="T11" fmla="*/ 138 h 276"/>
                <a:gd name="T12" fmla="*/ 138 w 277"/>
                <a:gd name="T13" fmla="*/ 80 h 276"/>
                <a:gd name="T14" fmla="*/ 197 w 277"/>
                <a:gd name="T15" fmla="*/ 138 h 276"/>
                <a:gd name="T16" fmla="*/ 138 w 277"/>
                <a:gd name="T17" fmla="*/ 196 h 276"/>
                <a:gd name="T18" fmla="*/ 80 w 277"/>
                <a:gd name="T19" fmla="*/ 138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7" h="276">
                  <a:moveTo>
                    <a:pt x="277" y="138"/>
                  </a:moveTo>
                  <a:cubicBezTo>
                    <a:pt x="277" y="62"/>
                    <a:pt x="215" y="0"/>
                    <a:pt x="138" y="0"/>
                  </a:cubicBezTo>
                  <a:cubicBezTo>
                    <a:pt x="62" y="0"/>
                    <a:pt x="0" y="62"/>
                    <a:pt x="0" y="138"/>
                  </a:cubicBezTo>
                  <a:cubicBezTo>
                    <a:pt x="0" y="214"/>
                    <a:pt x="62" y="276"/>
                    <a:pt x="138" y="276"/>
                  </a:cubicBezTo>
                  <a:cubicBezTo>
                    <a:pt x="215" y="276"/>
                    <a:pt x="277" y="214"/>
                    <a:pt x="277" y="138"/>
                  </a:cubicBezTo>
                  <a:close/>
                  <a:moveTo>
                    <a:pt x="80" y="138"/>
                  </a:moveTo>
                  <a:cubicBezTo>
                    <a:pt x="80" y="106"/>
                    <a:pt x="106" y="80"/>
                    <a:pt x="138" y="80"/>
                  </a:cubicBezTo>
                  <a:cubicBezTo>
                    <a:pt x="170" y="80"/>
                    <a:pt x="197" y="106"/>
                    <a:pt x="197" y="138"/>
                  </a:cubicBezTo>
                  <a:cubicBezTo>
                    <a:pt x="197" y="170"/>
                    <a:pt x="170" y="196"/>
                    <a:pt x="138" y="196"/>
                  </a:cubicBezTo>
                  <a:cubicBezTo>
                    <a:pt x="106" y="196"/>
                    <a:pt x="80" y="170"/>
                    <a:pt x="80" y="138"/>
                  </a:cubicBezTo>
                  <a:close/>
                </a:path>
              </a:pathLst>
            </a:custGeom>
            <a:solidFill>
              <a:schemeClr val="accent2"/>
            </a:solid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51" name="Freeform 31">
              <a:extLst>
                <a:ext uri="{FF2B5EF4-FFF2-40B4-BE49-F238E27FC236}">
                  <a16:creationId xmlns:a16="http://schemas.microsoft.com/office/drawing/2014/main" id="{932B020A-6379-514E-ADFC-A294F1E61214}"/>
                </a:ext>
              </a:extLst>
            </p:cNvPr>
            <p:cNvSpPr>
              <a:spLocks/>
            </p:cNvSpPr>
            <p:nvPr/>
          </p:nvSpPr>
          <p:spPr bwMode="auto">
            <a:xfrm>
              <a:off x="9104190" y="5075238"/>
              <a:ext cx="387350" cy="690563"/>
            </a:xfrm>
            <a:custGeom>
              <a:avLst/>
              <a:gdLst>
                <a:gd name="T0" fmla="*/ 391 w 391"/>
                <a:gd name="T1" fmla="*/ 329 h 696"/>
                <a:gd name="T2" fmla="*/ 391 w 391"/>
                <a:gd name="T3" fmla="*/ 117 h 696"/>
                <a:gd name="T4" fmla="*/ 357 w 391"/>
                <a:gd name="T5" fmla="*/ 34 h 696"/>
                <a:gd name="T6" fmla="*/ 274 w 391"/>
                <a:gd name="T7" fmla="*/ 0 h 696"/>
                <a:gd name="T8" fmla="*/ 274 w 391"/>
                <a:gd name="T9" fmla="*/ 0 h 696"/>
                <a:gd name="T10" fmla="*/ 116 w 391"/>
                <a:gd name="T11" fmla="*/ 0 h 696"/>
                <a:gd name="T12" fmla="*/ 34 w 391"/>
                <a:gd name="T13" fmla="*/ 35 h 696"/>
                <a:gd name="T14" fmla="*/ 0 w 391"/>
                <a:gd name="T15" fmla="*/ 117 h 696"/>
                <a:gd name="T16" fmla="*/ 0 w 391"/>
                <a:gd name="T17" fmla="*/ 329 h 696"/>
                <a:gd name="T18" fmla="*/ 77 w 391"/>
                <a:gd name="T19" fmla="*/ 439 h 696"/>
                <a:gd name="T20" fmla="*/ 77 w 391"/>
                <a:gd name="T21" fmla="*/ 696 h 696"/>
                <a:gd name="T22" fmla="*/ 157 w 391"/>
                <a:gd name="T23" fmla="*/ 696 h 696"/>
                <a:gd name="T24" fmla="*/ 157 w 391"/>
                <a:gd name="T25" fmla="*/ 366 h 696"/>
                <a:gd name="T26" fmla="*/ 117 w 391"/>
                <a:gd name="T27" fmla="*/ 366 h 696"/>
                <a:gd name="T28" fmla="*/ 117 w 391"/>
                <a:gd name="T29" fmla="*/ 366 h 696"/>
                <a:gd name="T30" fmla="*/ 80 w 391"/>
                <a:gd name="T31" fmla="*/ 329 h 696"/>
                <a:gd name="T32" fmla="*/ 80 w 391"/>
                <a:gd name="T33" fmla="*/ 117 h 696"/>
                <a:gd name="T34" fmla="*/ 90 w 391"/>
                <a:gd name="T35" fmla="*/ 91 h 696"/>
                <a:gd name="T36" fmla="*/ 117 w 391"/>
                <a:gd name="T37" fmla="*/ 80 h 696"/>
                <a:gd name="T38" fmla="*/ 274 w 391"/>
                <a:gd name="T39" fmla="*/ 80 h 696"/>
                <a:gd name="T40" fmla="*/ 274 w 391"/>
                <a:gd name="T41" fmla="*/ 80 h 696"/>
                <a:gd name="T42" fmla="*/ 300 w 391"/>
                <a:gd name="T43" fmla="*/ 91 h 696"/>
                <a:gd name="T44" fmla="*/ 311 w 391"/>
                <a:gd name="T45" fmla="*/ 117 h 696"/>
                <a:gd name="T46" fmla="*/ 311 w 391"/>
                <a:gd name="T47" fmla="*/ 329 h 696"/>
                <a:gd name="T48" fmla="*/ 300 w 391"/>
                <a:gd name="T49" fmla="*/ 355 h 696"/>
                <a:gd name="T50" fmla="*/ 274 w 391"/>
                <a:gd name="T51" fmla="*/ 366 h 696"/>
                <a:gd name="T52" fmla="*/ 234 w 391"/>
                <a:gd name="T53" fmla="*/ 366 h 696"/>
                <a:gd name="T54" fmla="*/ 235 w 391"/>
                <a:gd name="T55" fmla="*/ 696 h 696"/>
                <a:gd name="T56" fmla="*/ 315 w 391"/>
                <a:gd name="T57" fmla="*/ 696 h 696"/>
                <a:gd name="T58" fmla="*/ 314 w 391"/>
                <a:gd name="T59" fmla="*/ 439 h 696"/>
                <a:gd name="T60" fmla="*/ 357 w 391"/>
                <a:gd name="T61" fmla="*/ 412 h 696"/>
                <a:gd name="T62" fmla="*/ 391 w 391"/>
                <a:gd name="T63" fmla="*/ 329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91" h="696">
                  <a:moveTo>
                    <a:pt x="391" y="329"/>
                  </a:moveTo>
                  <a:cubicBezTo>
                    <a:pt x="391" y="117"/>
                    <a:pt x="391" y="117"/>
                    <a:pt x="391" y="117"/>
                  </a:cubicBezTo>
                  <a:cubicBezTo>
                    <a:pt x="391" y="86"/>
                    <a:pt x="379" y="56"/>
                    <a:pt x="357" y="34"/>
                  </a:cubicBezTo>
                  <a:cubicBezTo>
                    <a:pt x="335" y="12"/>
                    <a:pt x="305" y="0"/>
                    <a:pt x="274" y="0"/>
                  </a:cubicBezTo>
                  <a:cubicBezTo>
                    <a:pt x="274" y="0"/>
                    <a:pt x="274" y="0"/>
                    <a:pt x="274" y="0"/>
                  </a:cubicBezTo>
                  <a:cubicBezTo>
                    <a:pt x="116" y="0"/>
                    <a:pt x="116" y="0"/>
                    <a:pt x="116" y="0"/>
                  </a:cubicBezTo>
                  <a:cubicBezTo>
                    <a:pt x="85" y="0"/>
                    <a:pt x="56" y="13"/>
                    <a:pt x="34" y="35"/>
                  </a:cubicBezTo>
                  <a:cubicBezTo>
                    <a:pt x="12" y="57"/>
                    <a:pt x="0" y="86"/>
                    <a:pt x="0" y="117"/>
                  </a:cubicBezTo>
                  <a:cubicBezTo>
                    <a:pt x="0" y="329"/>
                    <a:pt x="0" y="329"/>
                    <a:pt x="0" y="329"/>
                  </a:cubicBezTo>
                  <a:cubicBezTo>
                    <a:pt x="0" y="380"/>
                    <a:pt x="32" y="423"/>
                    <a:pt x="77" y="439"/>
                  </a:cubicBezTo>
                  <a:cubicBezTo>
                    <a:pt x="77" y="696"/>
                    <a:pt x="77" y="696"/>
                    <a:pt x="77" y="696"/>
                  </a:cubicBezTo>
                  <a:cubicBezTo>
                    <a:pt x="157" y="696"/>
                    <a:pt x="157" y="696"/>
                    <a:pt x="157" y="696"/>
                  </a:cubicBezTo>
                  <a:cubicBezTo>
                    <a:pt x="157" y="366"/>
                    <a:pt x="157" y="366"/>
                    <a:pt x="157" y="366"/>
                  </a:cubicBezTo>
                  <a:cubicBezTo>
                    <a:pt x="117" y="366"/>
                    <a:pt x="117" y="366"/>
                    <a:pt x="117" y="366"/>
                  </a:cubicBezTo>
                  <a:cubicBezTo>
                    <a:pt x="117" y="366"/>
                    <a:pt x="117" y="366"/>
                    <a:pt x="117" y="366"/>
                  </a:cubicBezTo>
                  <a:cubicBezTo>
                    <a:pt x="96" y="366"/>
                    <a:pt x="80" y="350"/>
                    <a:pt x="80" y="329"/>
                  </a:cubicBezTo>
                  <a:cubicBezTo>
                    <a:pt x="80" y="117"/>
                    <a:pt x="80" y="117"/>
                    <a:pt x="80" y="117"/>
                  </a:cubicBezTo>
                  <a:cubicBezTo>
                    <a:pt x="80" y="108"/>
                    <a:pt x="83" y="98"/>
                    <a:pt x="90" y="91"/>
                  </a:cubicBezTo>
                  <a:cubicBezTo>
                    <a:pt x="97" y="84"/>
                    <a:pt x="107" y="80"/>
                    <a:pt x="117" y="80"/>
                  </a:cubicBezTo>
                  <a:cubicBezTo>
                    <a:pt x="274" y="80"/>
                    <a:pt x="274" y="80"/>
                    <a:pt x="274" y="80"/>
                  </a:cubicBezTo>
                  <a:cubicBezTo>
                    <a:pt x="274" y="80"/>
                    <a:pt x="274" y="80"/>
                    <a:pt x="274" y="80"/>
                  </a:cubicBezTo>
                  <a:cubicBezTo>
                    <a:pt x="284" y="80"/>
                    <a:pt x="293" y="84"/>
                    <a:pt x="300" y="91"/>
                  </a:cubicBezTo>
                  <a:cubicBezTo>
                    <a:pt x="307" y="98"/>
                    <a:pt x="311" y="107"/>
                    <a:pt x="311" y="117"/>
                  </a:cubicBezTo>
                  <a:cubicBezTo>
                    <a:pt x="311" y="329"/>
                    <a:pt x="311" y="329"/>
                    <a:pt x="311" y="329"/>
                  </a:cubicBezTo>
                  <a:cubicBezTo>
                    <a:pt x="311" y="339"/>
                    <a:pt x="308" y="348"/>
                    <a:pt x="300" y="355"/>
                  </a:cubicBezTo>
                  <a:cubicBezTo>
                    <a:pt x="293" y="362"/>
                    <a:pt x="284" y="366"/>
                    <a:pt x="274" y="366"/>
                  </a:cubicBezTo>
                  <a:cubicBezTo>
                    <a:pt x="234" y="366"/>
                    <a:pt x="234" y="366"/>
                    <a:pt x="234" y="366"/>
                  </a:cubicBezTo>
                  <a:cubicBezTo>
                    <a:pt x="235" y="696"/>
                    <a:pt x="235" y="696"/>
                    <a:pt x="235" y="696"/>
                  </a:cubicBezTo>
                  <a:cubicBezTo>
                    <a:pt x="315" y="696"/>
                    <a:pt x="315" y="696"/>
                    <a:pt x="315" y="696"/>
                  </a:cubicBezTo>
                  <a:cubicBezTo>
                    <a:pt x="314" y="439"/>
                    <a:pt x="314" y="439"/>
                    <a:pt x="314" y="439"/>
                  </a:cubicBezTo>
                  <a:cubicBezTo>
                    <a:pt x="330" y="433"/>
                    <a:pt x="345" y="424"/>
                    <a:pt x="357" y="412"/>
                  </a:cubicBezTo>
                  <a:cubicBezTo>
                    <a:pt x="379" y="389"/>
                    <a:pt x="391" y="360"/>
                    <a:pt x="391" y="329"/>
                  </a:cubicBezTo>
                  <a:close/>
                </a:path>
              </a:pathLst>
            </a:custGeom>
            <a:solidFill>
              <a:schemeClr val="accent2"/>
            </a:solid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grpSp>
      <p:sp>
        <p:nvSpPr>
          <p:cNvPr id="3" name="Text Placeholder 2">
            <a:extLst>
              <a:ext uri="{FF2B5EF4-FFF2-40B4-BE49-F238E27FC236}">
                <a16:creationId xmlns:a16="http://schemas.microsoft.com/office/drawing/2014/main" id="{EDBA8C60-0134-D143-B468-F792593DCB94}"/>
              </a:ext>
            </a:extLst>
          </p:cNvPr>
          <p:cNvSpPr>
            <a:spLocks noGrp="1"/>
          </p:cNvSpPr>
          <p:nvPr>
            <p:ph type="body" sz="quarter" idx="15"/>
          </p:nvPr>
        </p:nvSpPr>
        <p:spPr/>
        <p:txBody>
          <a:bodyPr/>
          <a:lstStyle/>
          <a:p>
            <a:r>
              <a:rPr lang="en-US" dirty="0"/>
              <a:t>(1) Includes revenue of $24.8 and adjusted EBITDA of $5.5 related to Rimports add-on acquisition</a:t>
            </a:r>
          </a:p>
          <a:p>
            <a:endParaRPr lang="en-US" dirty="0"/>
          </a:p>
        </p:txBody>
      </p:sp>
      <p:pic>
        <p:nvPicPr>
          <p:cNvPr id="66" name="Picture 65">
            <a:extLst>
              <a:ext uri="{FF2B5EF4-FFF2-40B4-BE49-F238E27FC236}">
                <a16:creationId xmlns:a16="http://schemas.microsoft.com/office/drawing/2014/main" id="{15723FF5-8B19-7141-AFAD-08150044439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73153" y="949618"/>
            <a:ext cx="1640390" cy="720362"/>
          </a:xfrm>
          <a:prstGeom prst="rect">
            <a:avLst/>
          </a:prstGeom>
        </p:spPr>
      </p:pic>
    </p:spTree>
    <p:extLst>
      <p:ext uri="{BB962C8B-B14F-4D97-AF65-F5344CB8AC3E}">
        <p14:creationId xmlns:p14="http://schemas.microsoft.com/office/powerpoint/2010/main" val="3333864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BA64DA-7926-594E-BCDE-59B88EB6E02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56030"/>
            <a:ext cx="12192000" cy="2138379"/>
          </a:xfrm>
          <a:prstGeom prst="rect">
            <a:avLst/>
          </a:prstGeom>
        </p:spPr>
      </p:pic>
      <p:grpSp>
        <p:nvGrpSpPr>
          <p:cNvPr id="93" name="Group 92">
            <a:extLst>
              <a:ext uri="{FF2B5EF4-FFF2-40B4-BE49-F238E27FC236}">
                <a16:creationId xmlns:a16="http://schemas.microsoft.com/office/drawing/2014/main" id="{5EEB1266-AD30-254E-BD4F-AB44B3CF08F9}"/>
              </a:ext>
            </a:extLst>
          </p:cNvPr>
          <p:cNvGrpSpPr/>
          <p:nvPr/>
        </p:nvGrpSpPr>
        <p:grpSpPr>
          <a:xfrm>
            <a:off x="335836" y="2468555"/>
            <a:ext cx="2377621" cy="571500"/>
            <a:chOff x="360363" y="1709738"/>
            <a:chExt cx="4922139" cy="571500"/>
          </a:xfrm>
        </p:grpSpPr>
        <p:sp>
          <p:nvSpPr>
            <p:cNvPr id="104" name="Rectangle 103">
              <a:extLst>
                <a:ext uri="{FF2B5EF4-FFF2-40B4-BE49-F238E27FC236}">
                  <a16:creationId xmlns:a16="http://schemas.microsoft.com/office/drawing/2014/main" id="{95742126-4219-6E43-AF91-C627D7D96EE9}"/>
                </a:ext>
              </a:extLst>
            </p:cNvPr>
            <p:cNvSpPr/>
            <p:nvPr/>
          </p:nvSpPr>
          <p:spPr>
            <a:xfrm>
              <a:off x="1537066" y="1709738"/>
              <a:ext cx="3745436" cy="571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91440" bIns="0" numCol="1" spcCol="0" rtlCol="0" fromWordArt="0" anchor="ctr" anchorCtr="0" forceAA="0" compatLnSpc="1">
              <a:prstTxWarp prst="textNoShape">
                <a:avLst/>
              </a:prstTxWarp>
              <a:noAutofit/>
            </a:bodyPr>
            <a:lstStyle/>
            <a:p>
              <a:pPr fontAlgn="t"/>
              <a:r>
                <a:rPr lang="en-US" sz="1600" b="1" cap="all" dirty="0">
                  <a:solidFill>
                    <a:schemeClr val="accent1"/>
                  </a:solidFill>
                  <a:latin typeface="Franklin Gothic Demi" panose="020B0603020102020204" pitchFamily="34" charset="0"/>
                </a:rPr>
                <a:t>Purchase Price </a:t>
              </a:r>
              <a:r>
                <a:rPr lang="en-US" sz="1050" b="1" cap="all" dirty="0">
                  <a:solidFill>
                    <a:schemeClr val="accent1"/>
                  </a:solidFill>
                  <a:latin typeface="Franklin Gothic Demi" panose="020B0603020102020204" pitchFamily="34" charset="0"/>
                </a:rPr>
                <a:t>(February 2018)</a:t>
              </a:r>
              <a:endParaRPr lang="en-US" sz="1600" b="1" cap="all" dirty="0">
                <a:solidFill>
                  <a:schemeClr val="accent1"/>
                </a:solidFill>
                <a:latin typeface="Franklin Gothic Demi" panose="020B0603020102020204" pitchFamily="34" charset="0"/>
              </a:endParaRPr>
            </a:p>
          </p:txBody>
        </p:sp>
        <p:cxnSp>
          <p:nvCxnSpPr>
            <p:cNvPr id="105" name="Straight Connector 104">
              <a:extLst>
                <a:ext uri="{FF2B5EF4-FFF2-40B4-BE49-F238E27FC236}">
                  <a16:creationId xmlns:a16="http://schemas.microsoft.com/office/drawing/2014/main" id="{F6050344-145A-B94C-9DA8-48822E83362E}"/>
                </a:ext>
              </a:extLst>
            </p:cNvPr>
            <p:cNvCxnSpPr>
              <a:cxnSpLocks/>
            </p:cNvCxnSpPr>
            <p:nvPr/>
          </p:nvCxnSpPr>
          <p:spPr>
            <a:xfrm>
              <a:off x="360363" y="2281238"/>
              <a:ext cx="4083230" cy="0"/>
            </a:xfrm>
            <a:prstGeom prst="line">
              <a:avLst/>
            </a:prstGeom>
            <a:ln w="9525">
              <a:solidFill>
                <a:schemeClr val="accent1"/>
              </a:solidFill>
              <a:tailEnd type="none"/>
            </a:ln>
          </p:spPr>
          <p:style>
            <a:lnRef idx="1">
              <a:schemeClr val="accent1"/>
            </a:lnRef>
            <a:fillRef idx="0">
              <a:schemeClr val="accent1"/>
            </a:fillRef>
            <a:effectRef idx="0">
              <a:schemeClr val="accent1"/>
            </a:effectRef>
            <a:fontRef idx="minor">
              <a:schemeClr val="tx1"/>
            </a:fontRef>
          </p:style>
        </p:cxnSp>
      </p:grpSp>
      <p:sp>
        <p:nvSpPr>
          <p:cNvPr id="94" name="Rectangle 93">
            <a:extLst>
              <a:ext uri="{FF2B5EF4-FFF2-40B4-BE49-F238E27FC236}">
                <a16:creationId xmlns:a16="http://schemas.microsoft.com/office/drawing/2014/main" id="{F14F66F0-995C-F148-91A8-296B2E7C96F1}"/>
              </a:ext>
            </a:extLst>
          </p:cNvPr>
          <p:cNvSpPr/>
          <p:nvPr/>
        </p:nvSpPr>
        <p:spPr>
          <a:xfrm>
            <a:off x="334302" y="3109952"/>
            <a:ext cx="2031223" cy="865499"/>
          </a:xfrm>
          <a:prstGeom prst="rect">
            <a:avLst/>
          </a:prstGeom>
        </p:spPr>
        <p:txBody>
          <a:bodyPr lIns="0">
            <a:noAutofit/>
          </a:bodyPr>
          <a:lstStyle/>
          <a:p>
            <a:r>
              <a:rPr lang="en-US" sz="2800" baseline="30000" dirty="0"/>
              <a:t>$</a:t>
            </a:r>
            <a:r>
              <a:rPr lang="en-US" sz="2800" dirty="0"/>
              <a:t>248mm</a:t>
            </a:r>
          </a:p>
          <a:p>
            <a:pPr lvl="0"/>
            <a:r>
              <a:rPr lang="en-US" sz="1200" dirty="0">
                <a:solidFill>
                  <a:srgbClr val="4E5050"/>
                </a:solidFill>
              </a:rPr>
              <a:t>+$13mm add-on acquisition</a:t>
            </a:r>
          </a:p>
          <a:p>
            <a:endParaRPr lang="en-US" sz="2800" dirty="0"/>
          </a:p>
          <a:p>
            <a:r>
              <a:rPr lang="en-US" sz="2800" dirty="0"/>
              <a:t> </a:t>
            </a:r>
            <a:br>
              <a:rPr lang="en-US" sz="2800" dirty="0"/>
            </a:br>
            <a:endParaRPr lang="en-US" sz="1200" dirty="0"/>
          </a:p>
        </p:txBody>
      </p:sp>
      <p:sp>
        <p:nvSpPr>
          <p:cNvPr id="17" name="Freeform 16">
            <a:extLst>
              <a:ext uri="{FF2B5EF4-FFF2-40B4-BE49-F238E27FC236}">
                <a16:creationId xmlns:a16="http://schemas.microsoft.com/office/drawing/2014/main" id="{59EAFF74-EEC1-1445-8619-C8C03145432B}"/>
              </a:ext>
            </a:extLst>
          </p:cNvPr>
          <p:cNvSpPr/>
          <p:nvPr/>
        </p:nvSpPr>
        <p:spPr>
          <a:xfrm rot="16200000">
            <a:off x="11310247" y="326188"/>
            <a:ext cx="518216" cy="518217"/>
          </a:xfrm>
          <a:custGeom>
            <a:avLst/>
            <a:gdLst>
              <a:gd name="connsiteX0" fmla="*/ 471216 w 471216"/>
              <a:gd name="connsiteY0" fmla="*/ 0 h 471217"/>
              <a:gd name="connsiteX1" fmla="*/ 471216 w 471216"/>
              <a:gd name="connsiteY1" fmla="*/ 468044 h 471217"/>
              <a:gd name="connsiteX2" fmla="*/ 468043 w 471216"/>
              <a:gd name="connsiteY2" fmla="*/ 468044 h 471217"/>
              <a:gd name="connsiteX3" fmla="*/ 468043 w 471216"/>
              <a:gd name="connsiteY3" fmla="*/ 471217 h 471217"/>
              <a:gd name="connsiteX4" fmla="*/ 0 w 471216"/>
              <a:gd name="connsiteY4" fmla="*/ 471217 h 471217"/>
              <a:gd name="connsiteX5" fmla="*/ 0 w 471216"/>
              <a:gd name="connsiteY5" fmla="*/ 301629 h 471217"/>
              <a:gd name="connsiteX6" fmla="*/ 301628 w 471216"/>
              <a:gd name="connsiteY6" fmla="*/ 301629 h 471217"/>
              <a:gd name="connsiteX7" fmla="*/ 301628 w 471216"/>
              <a:gd name="connsiteY7" fmla="*/ 0 h 471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1216" h="471217">
                <a:moveTo>
                  <a:pt x="471216" y="0"/>
                </a:moveTo>
                <a:lnTo>
                  <a:pt x="471216" y="468044"/>
                </a:lnTo>
                <a:lnTo>
                  <a:pt x="468043" y="468044"/>
                </a:lnTo>
                <a:lnTo>
                  <a:pt x="468043" y="471217"/>
                </a:lnTo>
                <a:lnTo>
                  <a:pt x="0" y="471217"/>
                </a:lnTo>
                <a:lnTo>
                  <a:pt x="0" y="301629"/>
                </a:lnTo>
                <a:lnTo>
                  <a:pt x="301628" y="301629"/>
                </a:lnTo>
                <a:lnTo>
                  <a:pt x="301628" y="0"/>
                </a:lnTo>
                <a:close/>
              </a:path>
            </a:pathLst>
          </a:custGeom>
          <a:solidFill>
            <a:srgbClr val="DEB971">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sp>
        <p:nvSpPr>
          <p:cNvPr id="19" name="Rectangle 18">
            <a:extLst>
              <a:ext uri="{FF2B5EF4-FFF2-40B4-BE49-F238E27FC236}">
                <a16:creationId xmlns:a16="http://schemas.microsoft.com/office/drawing/2014/main" id="{FC5BF484-3C3F-4340-AA4F-0E40860D8C6A}"/>
              </a:ext>
            </a:extLst>
          </p:cNvPr>
          <p:cNvSpPr/>
          <p:nvPr/>
        </p:nvSpPr>
        <p:spPr>
          <a:xfrm>
            <a:off x="359998" y="376603"/>
            <a:ext cx="3363590" cy="18663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sp>
        <p:nvSpPr>
          <p:cNvPr id="47" name="TextBox 46">
            <a:extLst>
              <a:ext uri="{FF2B5EF4-FFF2-40B4-BE49-F238E27FC236}">
                <a16:creationId xmlns:a16="http://schemas.microsoft.com/office/drawing/2014/main" id="{3C43EA06-8F74-744A-8DE5-CD447069E5DF}"/>
              </a:ext>
            </a:extLst>
          </p:cNvPr>
          <p:cNvSpPr txBox="1"/>
          <p:nvPr/>
        </p:nvSpPr>
        <p:spPr>
          <a:xfrm>
            <a:off x="359999" y="6389957"/>
            <a:ext cx="969264" cy="201168"/>
          </a:xfrm>
          <a:prstGeom prst="rect">
            <a:avLst/>
          </a:prstGeom>
        </p:spPr>
        <p:txBody>
          <a:bodyPr vert="horz" lIns="0" tIns="0" rIns="0" bIns="0" rtlCol="0" anchor="ctr"/>
          <a:lstStyle>
            <a:defPPr>
              <a:defRPr lang="en-US"/>
            </a:defPPr>
            <a:lvl1pPr algn="r">
              <a:defRPr sz="1000"/>
            </a:lvl1pPr>
          </a:lstStyle>
          <a:p>
            <a:pPr lvl="0" algn="l"/>
            <a:fld id="{40852B0B-9EFB-4F41-802D-346EA0745C48}" type="slidenum">
              <a:rPr lang="en-US" smtClean="0"/>
              <a:pPr lvl="0" algn="l"/>
              <a:t>35</a:t>
            </a:fld>
            <a:endParaRPr lang="en-US" dirty="0"/>
          </a:p>
        </p:txBody>
      </p:sp>
      <p:graphicFrame>
        <p:nvGraphicFramePr>
          <p:cNvPr id="15" name="Table 14">
            <a:extLst>
              <a:ext uri="{FF2B5EF4-FFF2-40B4-BE49-F238E27FC236}">
                <a16:creationId xmlns:a16="http://schemas.microsoft.com/office/drawing/2014/main" id="{21D3ED88-F144-AF46-9E9B-F72BAC9425D9}"/>
              </a:ext>
            </a:extLst>
          </p:cNvPr>
          <p:cNvGraphicFramePr>
            <a:graphicFrameLocks noGrp="1"/>
          </p:cNvGraphicFramePr>
          <p:nvPr>
            <p:extLst>
              <p:ext uri="{D42A27DB-BD31-4B8C-83A1-F6EECF244321}">
                <p14:modId xmlns:p14="http://schemas.microsoft.com/office/powerpoint/2010/main" val="2551941115"/>
              </p:ext>
            </p:extLst>
          </p:nvPr>
        </p:nvGraphicFramePr>
        <p:xfrm>
          <a:off x="7162799" y="3174086"/>
          <a:ext cx="4665666" cy="2800370"/>
        </p:xfrm>
        <a:graphic>
          <a:graphicData uri="http://schemas.openxmlformats.org/drawingml/2006/table">
            <a:tbl>
              <a:tblPr firstRow="1" bandRow="1">
                <a:tableStyleId>{5C22544A-7EE6-4342-B048-85BDC9FD1C3A}</a:tableStyleId>
              </a:tblPr>
              <a:tblGrid>
                <a:gridCol w="1555222">
                  <a:extLst>
                    <a:ext uri="{9D8B030D-6E8A-4147-A177-3AD203B41FA5}">
                      <a16:colId xmlns:a16="http://schemas.microsoft.com/office/drawing/2014/main" val="3436549137"/>
                    </a:ext>
                  </a:extLst>
                </a:gridCol>
                <a:gridCol w="1555222">
                  <a:extLst>
                    <a:ext uri="{9D8B030D-6E8A-4147-A177-3AD203B41FA5}">
                      <a16:colId xmlns:a16="http://schemas.microsoft.com/office/drawing/2014/main" val="2225463696"/>
                    </a:ext>
                  </a:extLst>
                </a:gridCol>
                <a:gridCol w="1555222">
                  <a:extLst>
                    <a:ext uri="{9D8B030D-6E8A-4147-A177-3AD203B41FA5}">
                      <a16:colId xmlns:a16="http://schemas.microsoft.com/office/drawing/2014/main" val="4101375309"/>
                    </a:ext>
                  </a:extLst>
                </a:gridCol>
              </a:tblGrid>
              <a:tr h="387319">
                <a:tc>
                  <a:txBody>
                    <a:bodyPr/>
                    <a:lstStyle/>
                    <a:p>
                      <a:endParaRPr lang="en-US" sz="1400" dirty="0">
                        <a:latin typeface="+mn-lt"/>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latin typeface="+mn-lt"/>
                          <a:cs typeface="Arial" panose="020B0604020202020204" pitchFamily="34" charset="0"/>
                        </a:rPr>
                        <a:t>Revenue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a:solidFill>
                            <a:srgbClr val="000000"/>
                          </a:solidFill>
                          <a:latin typeface="+mn-lt"/>
                          <a:cs typeface="Arial" panose="020B0604020202020204" pitchFamily="34" charset="0"/>
                        </a:rPr>
                        <a:t>($ millions)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latin typeface="+mn-lt"/>
                          <a:cs typeface="Arial" panose="020B0604020202020204" pitchFamily="34" charset="0"/>
                        </a:rPr>
                        <a:t>Adjusted EBITDA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 millions)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2636232247"/>
                  </a:ext>
                </a:extLst>
              </a:tr>
              <a:tr h="4808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chemeClr val="tx1"/>
                          </a:solidFill>
                          <a:latin typeface="+mn-lt"/>
                          <a:cs typeface="Arial" panose="020B0604020202020204" pitchFamily="34" charset="0"/>
                        </a:rPr>
                        <a:t>Three Months Ended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chemeClr val="tx1"/>
                          </a:solidFill>
                          <a:latin typeface="+mn-lt"/>
                          <a:cs typeface="Arial" panose="020B0604020202020204" pitchFamily="34" charset="0"/>
                        </a:rPr>
                        <a:t>3/31/2021</a:t>
                      </a:r>
                    </a:p>
                  </a:txBody>
                  <a:tcPr marL="0" anchor="ctr">
                    <a:lnL w="12700" cmpd="sng">
                      <a:noFill/>
                    </a:lnL>
                    <a:lnR w="12700" cmpd="sng">
                      <a:noFill/>
                    </a:lnR>
                    <a:lnT w="38100" cmpd="sng">
                      <a:noFill/>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mn-lt"/>
                          <a:ea typeface="+mn-ea"/>
                          <a:cs typeface="Arial" panose="020B0604020202020204" pitchFamily="34" charset="0"/>
                        </a:rPr>
                        <a:t>$37.8</a:t>
                      </a:r>
                    </a:p>
                  </a:txBody>
                  <a:tcPr anchor="ctr">
                    <a:lnL w="12700" cmpd="sng">
                      <a:noFill/>
                    </a:lnL>
                    <a:lnR w="12700" cmpd="sng">
                      <a:noFill/>
                    </a:lnR>
                    <a:lnT w="38100" cmpd="sng">
                      <a:noFill/>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mn-lt"/>
                          <a:ea typeface="+mn-ea"/>
                          <a:cs typeface="Arial" panose="020B0604020202020204" pitchFamily="34" charset="0"/>
                        </a:rPr>
                        <a:t>$28.4</a:t>
                      </a:r>
                    </a:p>
                  </a:txBody>
                  <a:tcPr anchor="ctr">
                    <a:lnL w="12700" cmpd="sng">
                      <a:noFill/>
                    </a:lnL>
                    <a:lnR w="12700" cmpd="sng">
                      <a:noFill/>
                    </a:lnR>
                    <a:lnT w="38100" cmpd="sng">
                      <a:noFill/>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61888450"/>
                  </a:ext>
                </a:extLst>
              </a:tr>
              <a:tr h="4808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chemeClr val="tx1"/>
                          </a:solidFill>
                          <a:latin typeface="+mn-lt"/>
                          <a:cs typeface="Arial" panose="020B0604020202020204" pitchFamily="34" charset="0"/>
                        </a:rPr>
                        <a:t>Three Months Ended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chemeClr val="tx1"/>
                          </a:solidFill>
                          <a:latin typeface="+mn-lt"/>
                          <a:cs typeface="Arial" panose="020B0604020202020204" pitchFamily="34" charset="0"/>
                        </a:rPr>
                        <a:t>3/31/2020</a:t>
                      </a:r>
                    </a:p>
                  </a:txBody>
                  <a:tcPr marL="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mn-lt"/>
                          <a:ea typeface="+mn-ea"/>
                          <a:cs typeface="Arial" panose="020B0604020202020204" pitchFamily="34" charset="0"/>
                        </a:rPr>
                        <a:t>$7.7</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mn-lt"/>
                          <a:ea typeface="+mn-ea"/>
                          <a:cs typeface="Arial" panose="020B0604020202020204" pitchFamily="34" charset="0"/>
                        </a:rPr>
                        <a:t>$7.0</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36438286"/>
                  </a:ext>
                </a:extLst>
              </a:tr>
              <a:tr h="4808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chemeClr val="tx1"/>
                          </a:solidFill>
                          <a:latin typeface="+mn-lt"/>
                          <a:cs typeface="Arial" panose="020B0604020202020204" pitchFamily="34" charset="0"/>
                        </a:rPr>
                        <a:t>Year Ended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chemeClr val="tx1"/>
                          </a:solidFill>
                          <a:latin typeface="+mn-lt"/>
                          <a:cs typeface="Arial" panose="020B0604020202020204" pitchFamily="34" charset="0"/>
                        </a:rPr>
                        <a:t>12/31/2020</a:t>
                      </a:r>
                    </a:p>
                  </a:txBody>
                  <a:tcPr marL="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mn-lt"/>
                          <a:ea typeface="+mn-ea"/>
                          <a:cs typeface="Arial" panose="020B0604020202020204" pitchFamily="34" charset="0"/>
                        </a:rPr>
                        <a:t>$130.0</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mn-lt"/>
                          <a:ea typeface="+mn-ea"/>
                          <a:cs typeface="Arial" panose="020B0604020202020204" pitchFamily="34" charset="0"/>
                        </a:rPr>
                        <a:t>$30.5</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93553749"/>
                  </a:ext>
                </a:extLst>
              </a:tr>
              <a:tr h="4808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kern="1200" dirty="0">
                          <a:solidFill>
                            <a:schemeClr val="tx1"/>
                          </a:solidFill>
                          <a:latin typeface="+mn-lt"/>
                          <a:ea typeface="+mn-ea"/>
                          <a:cs typeface="Arial" panose="020B0604020202020204" pitchFamily="34" charset="0"/>
                        </a:rPr>
                        <a:t>Year Ended 12/31/2019</a:t>
                      </a:r>
                    </a:p>
                  </a:txBody>
                  <a:tcPr marL="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mn-lt"/>
                          <a:ea typeface="+mn-ea"/>
                          <a:cs typeface="Arial" panose="020B0604020202020204" pitchFamily="34" charset="0"/>
                        </a:rPr>
                        <a:t>$121.4</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mn-lt"/>
                          <a:ea typeface="+mn-ea"/>
                          <a:cs typeface="Arial" panose="020B0604020202020204" pitchFamily="34" charset="0"/>
                        </a:rPr>
                        <a:t>$28.5</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16166415"/>
                  </a:ext>
                </a:extLst>
              </a:tr>
              <a:tr h="4808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kern="1200" dirty="0">
                          <a:solidFill>
                            <a:schemeClr val="tx1"/>
                          </a:solidFill>
                          <a:latin typeface="+mn-lt"/>
                          <a:ea typeface="+mn-ea"/>
                          <a:cs typeface="Arial" panose="020B0604020202020204" pitchFamily="34" charset="0"/>
                        </a:rPr>
                        <a:t>Pro forma Year Ended 12/31/2018</a:t>
                      </a:r>
                    </a:p>
                  </a:txBody>
                  <a:tcPr marL="0" anchor="ctr">
                    <a:lnL w="12700" cmpd="sng">
                      <a:noFill/>
                    </a:lnL>
                    <a:lnR w="12700" cmpd="sng">
                      <a:noFill/>
                    </a:lnR>
                    <a:lnT w="635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mn-lt"/>
                          <a:ea typeface="+mn-ea"/>
                          <a:cs typeface="Arial" panose="020B0604020202020204" pitchFamily="34" charset="0"/>
                        </a:rPr>
                        <a:t>$128.5</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mn-lt"/>
                          <a:ea typeface="+mn-ea"/>
                          <a:cs typeface="Arial" panose="020B0604020202020204" pitchFamily="34" charset="0"/>
                        </a:rPr>
                        <a:t>$29.4</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54412038"/>
                  </a:ext>
                </a:extLst>
              </a:tr>
            </a:tbl>
          </a:graphicData>
        </a:graphic>
      </p:graphicFrame>
      <p:grpSp>
        <p:nvGrpSpPr>
          <p:cNvPr id="62" name="Group 61">
            <a:extLst>
              <a:ext uri="{FF2B5EF4-FFF2-40B4-BE49-F238E27FC236}">
                <a16:creationId xmlns:a16="http://schemas.microsoft.com/office/drawing/2014/main" id="{927E0054-5B5B-EC4B-A09E-3F7FC622E503}"/>
              </a:ext>
            </a:extLst>
          </p:cNvPr>
          <p:cNvGrpSpPr/>
          <p:nvPr/>
        </p:nvGrpSpPr>
        <p:grpSpPr>
          <a:xfrm>
            <a:off x="7162800" y="2468555"/>
            <a:ext cx="4665664" cy="571500"/>
            <a:chOff x="357188" y="1709738"/>
            <a:chExt cx="5643562" cy="571500"/>
          </a:xfrm>
        </p:grpSpPr>
        <p:sp>
          <p:nvSpPr>
            <p:cNvPr id="63" name="Rectangle 62">
              <a:extLst>
                <a:ext uri="{FF2B5EF4-FFF2-40B4-BE49-F238E27FC236}">
                  <a16:creationId xmlns:a16="http://schemas.microsoft.com/office/drawing/2014/main" id="{3118DFAF-39CE-5745-862B-BCB64EA6DD91}"/>
                </a:ext>
              </a:extLst>
            </p:cNvPr>
            <p:cNvSpPr/>
            <p:nvPr/>
          </p:nvSpPr>
          <p:spPr>
            <a:xfrm>
              <a:off x="357188" y="1709738"/>
              <a:ext cx="5643562" cy="571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91440" bIns="0" numCol="1" spcCol="0" rtlCol="0" fromWordArt="0" anchor="ctr" anchorCtr="0" forceAA="0" compatLnSpc="1">
              <a:prstTxWarp prst="textNoShape">
                <a:avLst/>
              </a:prstTxWarp>
              <a:noAutofit/>
            </a:bodyPr>
            <a:lstStyle/>
            <a:p>
              <a:pPr fontAlgn="t"/>
              <a:r>
                <a:rPr lang="en-US" sz="1600" b="1" cap="all" dirty="0">
                  <a:solidFill>
                    <a:schemeClr val="accent1"/>
                  </a:solidFill>
                  <a:latin typeface="Franklin Gothic Demi" panose="020B0603020102020204" pitchFamily="34" charset="0"/>
                </a:rPr>
                <a:t>Financials</a:t>
              </a:r>
            </a:p>
          </p:txBody>
        </p:sp>
        <p:cxnSp>
          <p:nvCxnSpPr>
            <p:cNvPr id="65" name="Straight Connector 64">
              <a:extLst>
                <a:ext uri="{FF2B5EF4-FFF2-40B4-BE49-F238E27FC236}">
                  <a16:creationId xmlns:a16="http://schemas.microsoft.com/office/drawing/2014/main" id="{7F60275E-635D-8D4F-A28D-73EF64FF0A4F}"/>
                </a:ext>
              </a:extLst>
            </p:cNvPr>
            <p:cNvCxnSpPr>
              <a:cxnSpLocks/>
            </p:cNvCxnSpPr>
            <p:nvPr/>
          </p:nvCxnSpPr>
          <p:spPr>
            <a:xfrm>
              <a:off x="360363" y="2281238"/>
              <a:ext cx="5640387" cy="0"/>
            </a:xfrm>
            <a:prstGeom prst="line">
              <a:avLst/>
            </a:prstGeom>
            <a:ln w="9525">
              <a:solidFill>
                <a:schemeClr val="accent1"/>
              </a:solidFill>
              <a:tailEnd type="none"/>
            </a:ln>
          </p:spPr>
          <p:style>
            <a:lnRef idx="1">
              <a:schemeClr val="accent1"/>
            </a:lnRef>
            <a:fillRef idx="0">
              <a:schemeClr val="accent1"/>
            </a:fillRef>
            <a:effectRef idx="0">
              <a:schemeClr val="accent1"/>
            </a:effectRef>
            <a:fontRef idx="minor">
              <a:schemeClr val="tx1"/>
            </a:fontRef>
          </p:style>
        </p:cxnSp>
      </p:grpSp>
      <p:cxnSp>
        <p:nvCxnSpPr>
          <p:cNvPr id="79" name="Straight Connector 78">
            <a:extLst>
              <a:ext uri="{FF2B5EF4-FFF2-40B4-BE49-F238E27FC236}">
                <a16:creationId xmlns:a16="http://schemas.microsoft.com/office/drawing/2014/main" id="{751B76CA-E7D6-6C4D-845A-1C41F38D6B0A}"/>
              </a:ext>
            </a:extLst>
          </p:cNvPr>
          <p:cNvCxnSpPr>
            <a:cxnSpLocks/>
          </p:cNvCxnSpPr>
          <p:nvPr/>
        </p:nvCxnSpPr>
        <p:spPr>
          <a:xfrm>
            <a:off x="7047029" y="2604281"/>
            <a:ext cx="0" cy="3445819"/>
          </a:xfrm>
          <a:prstGeom prst="line">
            <a:avLst/>
          </a:prstGeom>
          <a:ln w="12700">
            <a:solidFill>
              <a:schemeClr val="bg1">
                <a:lumMod val="85000"/>
              </a:schemeClr>
            </a:solidFill>
            <a:tailEnd type="none"/>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C85DD94C-414D-7F45-AE74-E7D80D8E1214}"/>
              </a:ext>
            </a:extLst>
          </p:cNvPr>
          <p:cNvGrpSpPr/>
          <p:nvPr/>
        </p:nvGrpSpPr>
        <p:grpSpPr>
          <a:xfrm>
            <a:off x="2830826" y="2468555"/>
            <a:ext cx="4216203" cy="1506896"/>
            <a:chOff x="3303787" y="2468555"/>
            <a:chExt cx="2805741" cy="1506896"/>
          </a:xfrm>
        </p:grpSpPr>
        <p:grpSp>
          <p:nvGrpSpPr>
            <p:cNvPr id="80" name="Group 79">
              <a:extLst>
                <a:ext uri="{FF2B5EF4-FFF2-40B4-BE49-F238E27FC236}">
                  <a16:creationId xmlns:a16="http://schemas.microsoft.com/office/drawing/2014/main" id="{22D15B42-2639-864B-8E5B-10734C60B343}"/>
                </a:ext>
              </a:extLst>
            </p:cNvPr>
            <p:cNvGrpSpPr/>
            <p:nvPr/>
          </p:nvGrpSpPr>
          <p:grpSpPr>
            <a:xfrm>
              <a:off x="3305321" y="2468555"/>
              <a:ext cx="2724568" cy="571500"/>
              <a:chOff x="360363" y="1709738"/>
              <a:chExt cx="5640387" cy="571500"/>
            </a:xfrm>
          </p:grpSpPr>
          <p:sp>
            <p:nvSpPr>
              <p:cNvPr id="81" name="Rectangle 80">
                <a:extLst>
                  <a:ext uri="{FF2B5EF4-FFF2-40B4-BE49-F238E27FC236}">
                    <a16:creationId xmlns:a16="http://schemas.microsoft.com/office/drawing/2014/main" id="{F4DA43E9-4834-474B-BB66-D88681117880}"/>
                  </a:ext>
                </a:extLst>
              </p:cNvPr>
              <p:cNvSpPr/>
              <p:nvPr/>
            </p:nvSpPr>
            <p:spPr>
              <a:xfrm>
                <a:off x="1275240" y="1709738"/>
                <a:ext cx="4725510" cy="571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91440" bIns="0" numCol="1" spcCol="0" rtlCol="0" fromWordArt="0" anchor="ctr" anchorCtr="0" forceAA="0" compatLnSpc="1">
                <a:prstTxWarp prst="textNoShape">
                  <a:avLst/>
                </a:prstTxWarp>
                <a:noAutofit/>
              </a:bodyPr>
              <a:lstStyle/>
              <a:p>
                <a:pPr fontAlgn="t"/>
                <a:r>
                  <a:rPr lang="en-US" sz="1600" b="1" cap="all" dirty="0">
                    <a:solidFill>
                      <a:schemeClr val="accent1"/>
                    </a:solidFill>
                    <a:latin typeface="Franklin Gothic Demi" panose="020B0603020102020204" pitchFamily="34" charset="0"/>
                  </a:rPr>
                  <a:t>Competitive Strengths</a:t>
                </a:r>
              </a:p>
            </p:txBody>
          </p:sp>
          <p:cxnSp>
            <p:nvCxnSpPr>
              <p:cNvPr id="82" name="Straight Connector 81">
                <a:extLst>
                  <a:ext uri="{FF2B5EF4-FFF2-40B4-BE49-F238E27FC236}">
                    <a16:creationId xmlns:a16="http://schemas.microsoft.com/office/drawing/2014/main" id="{6BD33C4E-B0C6-D748-B673-500002C185B1}"/>
                  </a:ext>
                </a:extLst>
              </p:cNvPr>
              <p:cNvCxnSpPr>
                <a:cxnSpLocks/>
              </p:cNvCxnSpPr>
              <p:nvPr/>
            </p:nvCxnSpPr>
            <p:spPr>
              <a:xfrm>
                <a:off x="360363" y="2281238"/>
                <a:ext cx="5640387" cy="0"/>
              </a:xfrm>
              <a:prstGeom prst="line">
                <a:avLst/>
              </a:prstGeom>
              <a:ln w="9525">
                <a:solidFill>
                  <a:schemeClr val="accent1"/>
                </a:solidFill>
                <a:tailEnd type="none"/>
              </a:ln>
            </p:spPr>
            <p:style>
              <a:lnRef idx="1">
                <a:schemeClr val="accent1"/>
              </a:lnRef>
              <a:fillRef idx="0">
                <a:schemeClr val="accent1"/>
              </a:fillRef>
              <a:effectRef idx="0">
                <a:schemeClr val="accent1"/>
              </a:effectRef>
              <a:fontRef idx="minor">
                <a:schemeClr val="tx1"/>
              </a:fontRef>
            </p:style>
          </p:cxnSp>
        </p:grpSp>
        <p:sp>
          <p:nvSpPr>
            <p:cNvPr id="20" name="Rectangle 19">
              <a:extLst>
                <a:ext uri="{FF2B5EF4-FFF2-40B4-BE49-F238E27FC236}">
                  <a16:creationId xmlns:a16="http://schemas.microsoft.com/office/drawing/2014/main" id="{53F5B9A0-B3D6-524E-83D5-B3BF513C48B8}"/>
                </a:ext>
              </a:extLst>
            </p:cNvPr>
            <p:cNvSpPr/>
            <p:nvPr/>
          </p:nvSpPr>
          <p:spPr>
            <a:xfrm>
              <a:off x="3303787" y="3109952"/>
              <a:ext cx="2805741" cy="865499"/>
            </a:xfrm>
            <a:prstGeom prst="rect">
              <a:avLst/>
            </a:prstGeom>
          </p:spPr>
          <p:txBody>
            <a:bodyPr lIns="0">
              <a:noAutofit/>
            </a:bodyPr>
            <a:lstStyle/>
            <a:p>
              <a:pPr marL="182880" indent="-182880">
                <a:spcAft>
                  <a:spcPts val="400"/>
                </a:spcAft>
                <a:buFont typeface="Arial" panose="020B0604020202020204" pitchFamily="34" charset="0"/>
                <a:buChar char="•"/>
              </a:pPr>
              <a:r>
                <a:rPr lang="en-US" sz="1200" dirty="0"/>
                <a:t>A leader in molded foam protective packaging</a:t>
              </a:r>
            </a:p>
            <a:p>
              <a:pPr marL="182880" indent="-182880">
                <a:spcAft>
                  <a:spcPts val="400"/>
                </a:spcAft>
                <a:buFont typeface="Arial" panose="020B0604020202020204" pitchFamily="34" charset="0"/>
                <a:buChar char="•"/>
              </a:pPr>
              <a:r>
                <a:rPr lang="en-US" sz="1200" dirty="0"/>
                <a:t>National manufacturing footprint of 15 plants provides:</a:t>
              </a:r>
            </a:p>
            <a:p>
              <a:pPr marL="365760" indent="-182880">
                <a:spcAft>
                  <a:spcPts val="400"/>
                </a:spcAft>
                <a:buFont typeface="Arial" panose="020B0604020202020204" pitchFamily="34" charset="0"/>
                <a:buChar char="•"/>
              </a:pPr>
              <a:r>
                <a:rPr lang="en-US" sz="1100" dirty="0"/>
                <a:t>Ability to scale raw material purchases</a:t>
              </a:r>
            </a:p>
            <a:p>
              <a:pPr marL="365760" indent="-182880">
                <a:spcAft>
                  <a:spcPts val="400"/>
                </a:spcAft>
                <a:buFont typeface="Arial" panose="020B0604020202020204" pitchFamily="34" charset="0"/>
                <a:buChar char="•"/>
              </a:pPr>
              <a:r>
                <a:rPr lang="en-US" sz="1100" dirty="0"/>
                <a:t>Ability to service national customers</a:t>
              </a:r>
            </a:p>
            <a:p>
              <a:pPr marL="182880" indent="-182880">
                <a:spcAft>
                  <a:spcPts val="400"/>
                </a:spcAft>
                <a:buFont typeface="Arial" panose="020B0604020202020204" pitchFamily="34" charset="0"/>
                <a:buChar char="•"/>
              </a:pPr>
              <a:r>
                <a:rPr lang="en-US" sz="1200" dirty="0"/>
                <a:t>Long-tenured blue-chip customer relationships</a:t>
              </a:r>
            </a:p>
          </p:txBody>
        </p:sp>
      </p:grpSp>
      <p:cxnSp>
        <p:nvCxnSpPr>
          <p:cNvPr id="106" name="Straight Connector 105">
            <a:extLst>
              <a:ext uri="{FF2B5EF4-FFF2-40B4-BE49-F238E27FC236}">
                <a16:creationId xmlns:a16="http://schemas.microsoft.com/office/drawing/2014/main" id="{3796AE24-3C60-2A45-8D35-17C223BF69C2}"/>
              </a:ext>
            </a:extLst>
          </p:cNvPr>
          <p:cNvCxnSpPr>
            <a:cxnSpLocks/>
          </p:cNvCxnSpPr>
          <p:nvPr/>
        </p:nvCxnSpPr>
        <p:spPr>
          <a:xfrm>
            <a:off x="2626059" y="2633934"/>
            <a:ext cx="0" cy="3445819"/>
          </a:xfrm>
          <a:prstGeom prst="line">
            <a:avLst/>
          </a:prstGeom>
          <a:ln w="12700">
            <a:solidFill>
              <a:schemeClr val="bg1">
                <a:lumMod val="85000"/>
              </a:schemeClr>
            </a:solidFill>
            <a:tailEnd type="none"/>
          </a:ln>
        </p:spPr>
        <p:style>
          <a:lnRef idx="1">
            <a:schemeClr val="accent1"/>
          </a:lnRef>
          <a:fillRef idx="0">
            <a:schemeClr val="accent1"/>
          </a:fillRef>
          <a:effectRef idx="0">
            <a:schemeClr val="accent1"/>
          </a:effectRef>
          <a:fontRef idx="minor">
            <a:schemeClr val="tx1"/>
          </a:fontRef>
        </p:style>
      </p:cxnSp>
      <p:grpSp>
        <p:nvGrpSpPr>
          <p:cNvPr id="107" name="Group 4">
            <a:extLst>
              <a:ext uri="{FF2B5EF4-FFF2-40B4-BE49-F238E27FC236}">
                <a16:creationId xmlns:a16="http://schemas.microsoft.com/office/drawing/2014/main" id="{5AE1F3EE-844F-1E46-A690-1B5572BA3C02}"/>
              </a:ext>
            </a:extLst>
          </p:cNvPr>
          <p:cNvGrpSpPr>
            <a:grpSpLocks noChangeAspect="1"/>
          </p:cNvGrpSpPr>
          <p:nvPr/>
        </p:nvGrpSpPr>
        <p:grpSpPr bwMode="auto">
          <a:xfrm>
            <a:off x="335836" y="2590131"/>
            <a:ext cx="390745" cy="390745"/>
            <a:chOff x="1704" y="24"/>
            <a:chExt cx="4272" cy="4272"/>
          </a:xfrm>
          <a:solidFill>
            <a:schemeClr val="accent2"/>
          </a:solidFill>
        </p:grpSpPr>
        <p:sp>
          <p:nvSpPr>
            <p:cNvPr id="108" name="Freeform 5">
              <a:extLst>
                <a:ext uri="{FF2B5EF4-FFF2-40B4-BE49-F238E27FC236}">
                  <a16:creationId xmlns:a16="http://schemas.microsoft.com/office/drawing/2014/main" id="{7D6005C7-0542-6D4B-B35D-1FC3252B0393}"/>
                </a:ext>
              </a:extLst>
            </p:cNvPr>
            <p:cNvSpPr>
              <a:spLocks noEditPoints="1"/>
            </p:cNvSpPr>
            <p:nvPr/>
          </p:nvSpPr>
          <p:spPr bwMode="auto">
            <a:xfrm>
              <a:off x="2306" y="630"/>
              <a:ext cx="846" cy="842"/>
            </a:xfrm>
            <a:custGeom>
              <a:avLst/>
              <a:gdLst>
                <a:gd name="T0" fmla="*/ 382 w 846"/>
                <a:gd name="T1" fmla="*/ 840 h 842"/>
                <a:gd name="T2" fmla="*/ 262 w 846"/>
                <a:gd name="T3" fmla="*/ 810 h 842"/>
                <a:gd name="T4" fmla="*/ 154 w 846"/>
                <a:gd name="T5" fmla="*/ 746 h 842"/>
                <a:gd name="T6" fmla="*/ 96 w 846"/>
                <a:gd name="T7" fmla="*/ 688 h 842"/>
                <a:gd name="T8" fmla="*/ 32 w 846"/>
                <a:gd name="T9" fmla="*/ 582 h 842"/>
                <a:gd name="T10" fmla="*/ 2 w 846"/>
                <a:gd name="T11" fmla="*/ 462 h 842"/>
                <a:gd name="T12" fmla="*/ 2 w 846"/>
                <a:gd name="T13" fmla="*/ 378 h 842"/>
                <a:gd name="T14" fmla="*/ 32 w 846"/>
                <a:gd name="T15" fmla="*/ 256 h 842"/>
                <a:gd name="T16" fmla="*/ 96 w 846"/>
                <a:gd name="T17" fmla="*/ 150 h 842"/>
                <a:gd name="T18" fmla="*/ 156 w 846"/>
                <a:gd name="T19" fmla="*/ 92 h 842"/>
                <a:gd name="T20" fmla="*/ 262 w 846"/>
                <a:gd name="T21" fmla="*/ 30 h 842"/>
                <a:gd name="T22" fmla="*/ 382 w 846"/>
                <a:gd name="T23" fmla="*/ 2 h 842"/>
                <a:gd name="T24" fmla="*/ 504 w 846"/>
                <a:gd name="T25" fmla="*/ 8 h 842"/>
                <a:gd name="T26" fmla="*/ 622 w 846"/>
                <a:gd name="T27" fmla="*/ 46 h 842"/>
                <a:gd name="T28" fmla="*/ 722 w 846"/>
                <a:gd name="T29" fmla="*/ 120 h 842"/>
                <a:gd name="T30" fmla="*/ 776 w 846"/>
                <a:gd name="T31" fmla="*/ 186 h 842"/>
                <a:gd name="T32" fmla="*/ 830 w 846"/>
                <a:gd name="T33" fmla="*/ 298 h 842"/>
                <a:gd name="T34" fmla="*/ 846 w 846"/>
                <a:gd name="T35" fmla="*/ 420 h 842"/>
                <a:gd name="T36" fmla="*/ 830 w 846"/>
                <a:gd name="T37" fmla="*/ 540 h 842"/>
                <a:gd name="T38" fmla="*/ 776 w 846"/>
                <a:gd name="T39" fmla="*/ 652 h 842"/>
                <a:gd name="T40" fmla="*/ 722 w 846"/>
                <a:gd name="T41" fmla="*/ 718 h 842"/>
                <a:gd name="T42" fmla="*/ 622 w 846"/>
                <a:gd name="T43" fmla="*/ 794 h 842"/>
                <a:gd name="T44" fmla="*/ 506 w 846"/>
                <a:gd name="T45" fmla="*/ 834 h 842"/>
                <a:gd name="T46" fmla="*/ 424 w 846"/>
                <a:gd name="T47" fmla="*/ 842 h 842"/>
                <a:gd name="T48" fmla="*/ 404 w 846"/>
                <a:gd name="T49" fmla="*/ 232 h 842"/>
                <a:gd name="T50" fmla="*/ 352 w 846"/>
                <a:gd name="T51" fmla="*/ 246 h 842"/>
                <a:gd name="T52" fmla="*/ 304 w 846"/>
                <a:gd name="T53" fmla="*/ 274 h 842"/>
                <a:gd name="T54" fmla="*/ 278 w 846"/>
                <a:gd name="T55" fmla="*/ 300 h 842"/>
                <a:gd name="T56" fmla="*/ 250 w 846"/>
                <a:gd name="T57" fmla="*/ 348 h 842"/>
                <a:gd name="T58" fmla="*/ 236 w 846"/>
                <a:gd name="T59" fmla="*/ 400 h 842"/>
                <a:gd name="T60" fmla="*/ 236 w 846"/>
                <a:gd name="T61" fmla="*/ 438 h 842"/>
                <a:gd name="T62" fmla="*/ 250 w 846"/>
                <a:gd name="T63" fmla="*/ 492 h 842"/>
                <a:gd name="T64" fmla="*/ 278 w 846"/>
                <a:gd name="T65" fmla="*/ 538 h 842"/>
                <a:gd name="T66" fmla="*/ 304 w 846"/>
                <a:gd name="T67" fmla="*/ 564 h 842"/>
                <a:gd name="T68" fmla="*/ 352 w 846"/>
                <a:gd name="T69" fmla="*/ 592 h 842"/>
                <a:gd name="T70" fmla="*/ 406 w 846"/>
                <a:gd name="T71" fmla="*/ 604 h 842"/>
                <a:gd name="T72" fmla="*/ 460 w 846"/>
                <a:gd name="T73" fmla="*/ 602 h 842"/>
                <a:gd name="T74" fmla="*/ 512 w 846"/>
                <a:gd name="T75" fmla="*/ 584 h 842"/>
                <a:gd name="T76" fmla="*/ 556 w 846"/>
                <a:gd name="T77" fmla="*/ 552 h 842"/>
                <a:gd name="T78" fmla="*/ 580 w 846"/>
                <a:gd name="T79" fmla="*/ 522 h 842"/>
                <a:gd name="T80" fmla="*/ 604 w 846"/>
                <a:gd name="T81" fmla="*/ 472 h 842"/>
                <a:gd name="T82" fmla="*/ 612 w 846"/>
                <a:gd name="T83" fmla="*/ 420 h 842"/>
                <a:gd name="T84" fmla="*/ 604 w 846"/>
                <a:gd name="T85" fmla="*/ 366 h 842"/>
                <a:gd name="T86" fmla="*/ 580 w 846"/>
                <a:gd name="T87" fmla="*/ 316 h 842"/>
                <a:gd name="T88" fmla="*/ 556 w 846"/>
                <a:gd name="T89" fmla="*/ 286 h 842"/>
                <a:gd name="T90" fmla="*/ 512 w 846"/>
                <a:gd name="T91" fmla="*/ 252 h 842"/>
                <a:gd name="T92" fmla="*/ 460 w 846"/>
                <a:gd name="T93" fmla="*/ 234 h 842"/>
                <a:gd name="T94" fmla="*/ 424 w 846"/>
                <a:gd name="T95" fmla="*/ 230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46" h="842">
                  <a:moveTo>
                    <a:pt x="424" y="842"/>
                  </a:moveTo>
                  <a:lnTo>
                    <a:pt x="424" y="842"/>
                  </a:lnTo>
                  <a:lnTo>
                    <a:pt x="382" y="840"/>
                  </a:lnTo>
                  <a:lnTo>
                    <a:pt x="340" y="834"/>
                  </a:lnTo>
                  <a:lnTo>
                    <a:pt x="300" y="824"/>
                  </a:lnTo>
                  <a:lnTo>
                    <a:pt x="262" y="810"/>
                  </a:lnTo>
                  <a:lnTo>
                    <a:pt x="224" y="794"/>
                  </a:lnTo>
                  <a:lnTo>
                    <a:pt x="188" y="772"/>
                  </a:lnTo>
                  <a:lnTo>
                    <a:pt x="154" y="746"/>
                  </a:lnTo>
                  <a:lnTo>
                    <a:pt x="124" y="718"/>
                  </a:lnTo>
                  <a:lnTo>
                    <a:pt x="124" y="718"/>
                  </a:lnTo>
                  <a:lnTo>
                    <a:pt x="96" y="688"/>
                  </a:lnTo>
                  <a:lnTo>
                    <a:pt x="70" y="654"/>
                  </a:lnTo>
                  <a:lnTo>
                    <a:pt x="50" y="618"/>
                  </a:lnTo>
                  <a:lnTo>
                    <a:pt x="32" y="582"/>
                  </a:lnTo>
                  <a:lnTo>
                    <a:pt x="18" y="542"/>
                  </a:lnTo>
                  <a:lnTo>
                    <a:pt x="8" y="502"/>
                  </a:lnTo>
                  <a:lnTo>
                    <a:pt x="2" y="462"/>
                  </a:lnTo>
                  <a:lnTo>
                    <a:pt x="0" y="420"/>
                  </a:lnTo>
                  <a:lnTo>
                    <a:pt x="0" y="420"/>
                  </a:lnTo>
                  <a:lnTo>
                    <a:pt x="2" y="378"/>
                  </a:lnTo>
                  <a:lnTo>
                    <a:pt x="8" y="336"/>
                  </a:lnTo>
                  <a:lnTo>
                    <a:pt x="18" y="296"/>
                  </a:lnTo>
                  <a:lnTo>
                    <a:pt x="32" y="256"/>
                  </a:lnTo>
                  <a:lnTo>
                    <a:pt x="50" y="220"/>
                  </a:lnTo>
                  <a:lnTo>
                    <a:pt x="70" y="184"/>
                  </a:lnTo>
                  <a:lnTo>
                    <a:pt x="96" y="150"/>
                  </a:lnTo>
                  <a:lnTo>
                    <a:pt x="124" y="120"/>
                  </a:lnTo>
                  <a:lnTo>
                    <a:pt x="124" y="120"/>
                  </a:lnTo>
                  <a:lnTo>
                    <a:pt x="156" y="92"/>
                  </a:lnTo>
                  <a:lnTo>
                    <a:pt x="188" y="68"/>
                  </a:lnTo>
                  <a:lnTo>
                    <a:pt x="224" y="46"/>
                  </a:lnTo>
                  <a:lnTo>
                    <a:pt x="262" y="30"/>
                  </a:lnTo>
                  <a:lnTo>
                    <a:pt x="302" y="16"/>
                  </a:lnTo>
                  <a:lnTo>
                    <a:pt x="342" y="8"/>
                  </a:lnTo>
                  <a:lnTo>
                    <a:pt x="382" y="2"/>
                  </a:lnTo>
                  <a:lnTo>
                    <a:pt x="424" y="0"/>
                  </a:lnTo>
                  <a:lnTo>
                    <a:pt x="464" y="2"/>
                  </a:lnTo>
                  <a:lnTo>
                    <a:pt x="504" y="8"/>
                  </a:lnTo>
                  <a:lnTo>
                    <a:pt x="544" y="16"/>
                  </a:lnTo>
                  <a:lnTo>
                    <a:pt x="584" y="30"/>
                  </a:lnTo>
                  <a:lnTo>
                    <a:pt x="622" y="46"/>
                  </a:lnTo>
                  <a:lnTo>
                    <a:pt x="658" y="66"/>
                  </a:lnTo>
                  <a:lnTo>
                    <a:pt x="692" y="92"/>
                  </a:lnTo>
                  <a:lnTo>
                    <a:pt x="722" y="120"/>
                  </a:lnTo>
                  <a:lnTo>
                    <a:pt x="722" y="120"/>
                  </a:lnTo>
                  <a:lnTo>
                    <a:pt x="752" y="152"/>
                  </a:lnTo>
                  <a:lnTo>
                    <a:pt x="776" y="186"/>
                  </a:lnTo>
                  <a:lnTo>
                    <a:pt x="798" y="222"/>
                  </a:lnTo>
                  <a:lnTo>
                    <a:pt x="816" y="260"/>
                  </a:lnTo>
                  <a:lnTo>
                    <a:pt x="830" y="298"/>
                  </a:lnTo>
                  <a:lnTo>
                    <a:pt x="838" y="338"/>
                  </a:lnTo>
                  <a:lnTo>
                    <a:pt x="844" y="378"/>
                  </a:lnTo>
                  <a:lnTo>
                    <a:pt x="846" y="420"/>
                  </a:lnTo>
                  <a:lnTo>
                    <a:pt x="844" y="460"/>
                  </a:lnTo>
                  <a:lnTo>
                    <a:pt x="838" y="500"/>
                  </a:lnTo>
                  <a:lnTo>
                    <a:pt x="830" y="540"/>
                  </a:lnTo>
                  <a:lnTo>
                    <a:pt x="816" y="578"/>
                  </a:lnTo>
                  <a:lnTo>
                    <a:pt x="798" y="616"/>
                  </a:lnTo>
                  <a:lnTo>
                    <a:pt x="776" y="652"/>
                  </a:lnTo>
                  <a:lnTo>
                    <a:pt x="752" y="686"/>
                  </a:lnTo>
                  <a:lnTo>
                    <a:pt x="722" y="718"/>
                  </a:lnTo>
                  <a:lnTo>
                    <a:pt x="722" y="718"/>
                  </a:lnTo>
                  <a:lnTo>
                    <a:pt x="692" y="748"/>
                  </a:lnTo>
                  <a:lnTo>
                    <a:pt x="658" y="772"/>
                  </a:lnTo>
                  <a:lnTo>
                    <a:pt x="622" y="794"/>
                  </a:lnTo>
                  <a:lnTo>
                    <a:pt x="586" y="810"/>
                  </a:lnTo>
                  <a:lnTo>
                    <a:pt x="546" y="824"/>
                  </a:lnTo>
                  <a:lnTo>
                    <a:pt x="506" y="834"/>
                  </a:lnTo>
                  <a:lnTo>
                    <a:pt x="466" y="840"/>
                  </a:lnTo>
                  <a:lnTo>
                    <a:pt x="424" y="842"/>
                  </a:lnTo>
                  <a:lnTo>
                    <a:pt x="424" y="842"/>
                  </a:lnTo>
                  <a:close/>
                  <a:moveTo>
                    <a:pt x="424" y="230"/>
                  </a:moveTo>
                  <a:lnTo>
                    <a:pt x="424" y="230"/>
                  </a:lnTo>
                  <a:lnTo>
                    <a:pt x="404" y="232"/>
                  </a:lnTo>
                  <a:lnTo>
                    <a:pt x="386" y="234"/>
                  </a:lnTo>
                  <a:lnTo>
                    <a:pt x="368" y="238"/>
                  </a:lnTo>
                  <a:lnTo>
                    <a:pt x="352" y="246"/>
                  </a:lnTo>
                  <a:lnTo>
                    <a:pt x="334" y="252"/>
                  </a:lnTo>
                  <a:lnTo>
                    <a:pt x="320" y="262"/>
                  </a:lnTo>
                  <a:lnTo>
                    <a:pt x="304" y="274"/>
                  </a:lnTo>
                  <a:lnTo>
                    <a:pt x="290" y="286"/>
                  </a:lnTo>
                  <a:lnTo>
                    <a:pt x="290" y="286"/>
                  </a:lnTo>
                  <a:lnTo>
                    <a:pt x="278" y="300"/>
                  </a:lnTo>
                  <a:lnTo>
                    <a:pt x="266" y="314"/>
                  </a:lnTo>
                  <a:lnTo>
                    <a:pt x="258" y="330"/>
                  </a:lnTo>
                  <a:lnTo>
                    <a:pt x="250" y="348"/>
                  </a:lnTo>
                  <a:lnTo>
                    <a:pt x="244" y="364"/>
                  </a:lnTo>
                  <a:lnTo>
                    <a:pt x="238" y="382"/>
                  </a:lnTo>
                  <a:lnTo>
                    <a:pt x="236" y="400"/>
                  </a:lnTo>
                  <a:lnTo>
                    <a:pt x="236" y="420"/>
                  </a:lnTo>
                  <a:lnTo>
                    <a:pt x="236" y="420"/>
                  </a:lnTo>
                  <a:lnTo>
                    <a:pt x="236" y="438"/>
                  </a:lnTo>
                  <a:lnTo>
                    <a:pt x="238" y="456"/>
                  </a:lnTo>
                  <a:lnTo>
                    <a:pt x="244" y="474"/>
                  </a:lnTo>
                  <a:lnTo>
                    <a:pt x="250" y="492"/>
                  </a:lnTo>
                  <a:lnTo>
                    <a:pt x="258" y="508"/>
                  </a:lnTo>
                  <a:lnTo>
                    <a:pt x="266" y="524"/>
                  </a:lnTo>
                  <a:lnTo>
                    <a:pt x="278" y="538"/>
                  </a:lnTo>
                  <a:lnTo>
                    <a:pt x="290" y="552"/>
                  </a:lnTo>
                  <a:lnTo>
                    <a:pt x="290" y="552"/>
                  </a:lnTo>
                  <a:lnTo>
                    <a:pt x="304" y="564"/>
                  </a:lnTo>
                  <a:lnTo>
                    <a:pt x="320" y="576"/>
                  </a:lnTo>
                  <a:lnTo>
                    <a:pt x="336" y="584"/>
                  </a:lnTo>
                  <a:lnTo>
                    <a:pt x="352" y="592"/>
                  </a:lnTo>
                  <a:lnTo>
                    <a:pt x="370" y="598"/>
                  </a:lnTo>
                  <a:lnTo>
                    <a:pt x="386" y="602"/>
                  </a:lnTo>
                  <a:lnTo>
                    <a:pt x="406" y="604"/>
                  </a:lnTo>
                  <a:lnTo>
                    <a:pt x="424" y="606"/>
                  </a:lnTo>
                  <a:lnTo>
                    <a:pt x="442" y="604"/>
                  </a:lnTo>
                  <a:lnTo>
                    <a:pt x="460" y="602"/>
                  </a:lnTo>
                  <a:lnTo>
                    <a:pt x="478" y="598"/>
                  </a:lnTo>
                  <a:lnTo>
                    <a:pt x="494" y="592"/>
                  </a:lnTo>
                  <a:lnTo>
                    <a:pt x="512" y="584"/>
                  </a:lnTo>
                  <a:lnTo>
                    <a:pt x="528" y="576"/>
                  </a:lnTo>
                  <a:lnTo>
                    <a:pt x="542" y="564"/>
                  </a:lnTo>
                  <a:lnTo>
                    <a:pt x="556" y="552"/>
                  </a:lnTo>
                  <a:lnTo>
                    <a:pt x="556" y="552"/>
                  </a:lnTo>
                  <a:lnTo>
                    <a:pt x="570" y="538"/>
                  </a:lnTo>
                  <a:lnTo>
                    <a:pt x="580" y="522"/>
                  </a:lnTo>
                  <a:lnTo>
                    <a:pt x="590" y="506"/>
                  </a:lnTo>
                  <a:lnTo>
                    <a:pt x="598" y="490"/>
                  </a:lnTo>
                  <a:lnTo>
                    <a:pt x="604" y="472"/>
                  </a:lnTo>
                  <a:lnTo>
                    <a:pt x="608" y="456"/>
                  </a:lnTo>
                  <a:lnTo>
                    <a:pt x="610" y="438"/>
                  </a:lnTo>
                  <a:lnTo>
                    <a:pt x="612" y="420"/>
                  </a:lnTo>
                  <a:lnTo>
                    <a:pt x="610" y="402"/>
                  </a:lnTo>
                  <a:lnTo>
                    <a:pt x="608" y="384"/>
                  </a:lnTo>
                  <a:lnTo>
                    <a:pt x="604" y="366"/>
                  </a:lnTo>
                  <a:lnTo>
                    <a:pt x="598" y="348"/>
                  </a:lnTo>
                  <a:lnTo>
                    <a:pt x="590" y="332"/>
                  </a:lnTo>
                  <a:lnTo>
                    <a:pt x="580" y="316"/>
                  </a:lnTo>
                  <a:lnTo>
                    <a:pt x="570" y="300"/>
                  </a:lnTo>
                  <a:lnTo>
                    <a:pt x="556" y="286"/>
                  </a:lnTo>
                  <a:lnTo>
                    <a:pt x="556" y="286"/>
                  </a:lnTo>
                  <a:lnTo>
                    <a:pt x="542" y="274"/>
                  </a:lnTo>
                  <a:lnTo>
                    <a:pt x="528" y="262"/>
                  </a:lnTo>
                  <a:lnTo>
                    <a:pt x="512" y="252"/>
                  </a:lnTo>
                  <a:lnTo>
                    <a:pt x="496" y="246"/>
                  </a:lnTo>
                  <a:lnTo>
                    <a:pt x="478" y="238"/>
                  </a:lnTo>
                  <a:lnTo>
                    <a:pt x="460" y="234"/>
                  </a:lnTo>
                  <a:lnTo>
                    <a:pt x="442" y="232"/>
                  </a:lnTo>
                  <a:lnTo>
                    <a:pt x="424" y="230"/>
                  </a:lnTo>
                  <a:lnTo>
                    <a:pt x="424" y="230"/>
                  </a:lnTo>
                  <a:close/>
                </a:path>
              </a:pathLst>
            </a:custGeom>
            <a:grpFill/>
            <a:ln>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9" name="Freeform 6">
              <a:extLst>
                <a:ext uri="{FF2B5EF4-FFF2-40B4-BE49-F238E27FC236}">
                  <a16:creationId xmlns:a16="http://schemas.microsoft.com/office/drawing/2014/main" id="{81E627CC-5C08-A44D-8496-B81E429F6FB6}"/>
                </a:ext>
              </a:extLst>
            </p:cNvPr>
            <p:cNvSpPr>
              <a:spLocks/>
            </p:cNvSpPr>
            <p:nvPr/>
          </p:nvSpPr>
          <p:spPr bwMode="auto">
            <a:xfrm>
              <a:off x="3574" y="1462"/>
              <a:ext cx="1274" cy="1274"/>
            </a:xfrm>
            <a:custGeom>
              <a:avLst/>
              <a:gdLst>
                <a:gd name="T0" fmla="*/ 1158 w 1274"/>
                <a:gd name="T1" fmla="*/ 1274 h 1274"/>
                <a:gd name="T2" fmla="*/ 1158 w 1274"/>
                <a:gd name="T3" fmla="*/ 1274 h 1274"/>
                <a:gd name="T4" fmla="*/ 1134 w 1274"/>
                <a:gd name="T5" fmla="*/ 1272 h 1274"/>
                <a:gd name="T6" fmla="*/ 1112 w 1274"/>
                <a:gd name="T7" fmla="*/ 1266 h 1274"/>
                <a:gd name="T8" fmla="*/ 1092 w 1274"/>
                <a:gd name="T9" fmla="*/ 1254 h 1274"/>
                <a:gd name="T10" fmla="*/ 1082 w 1274"/>
                <a:gd name="T11" fmla="*/ 1248 h 1274"/>
                <a:gd name="T12" fmla="*/ 1074 w 1274"/>
                <a:gd name="T13" fmla="*/ 1240 h 1274"/>
                <a:gd name="T14" fmla="*/ 34 w 1274"/>
                <a:gd name="T15" fmla="*/ 200 h 1274"/>
                <a:gd name="T16" fmla="*/ 34 w 1274"/>
                <a:gd name="T17" fmla="*/ 200 h 1274"/>
                <a:gd name="T18" fmla="*/ 26 w 1274"/>
                <a:gd name="T19" fmla="*/ 192 h 1274"/>
                <a:gd name="T20" fmla="*/ 20 w 1274"/>
                <a:gd name="T21" fmla="*/ 182 h 1274"/>
                <a:gd name="T22" fmla="*/ 10 w 1274"/>
                <a:gd name="T23" fmla="*/ 162 h 1274"/>
                <a:gd name="T24" fmla="*/ 2 w 1274"/>
                <a:gd name="T25" fmla="*/ 140 h 1274"/>
                <a:gd name="T26" fmla="*/ 0 w 1274"/>
                <a:gd name="T27" fmla="*/ 118 h 1274"/>
                <a:gd name="T28" fmla="*/ 2 w 1274"/>
                <a:gd name="T29" fmla="*/ 94 h 1274"/>
                <a:gd name="T30" fmla="*/ 10 w 1274"/>
                <a:gd name="T31" fmla="*/ 74 h 1274"/>
                <a:gd name="T32" fmla="*/ 20 w 1274"/>
                <a:gd name="T33" fmla="*/ 52 h 1274"/>
                <a:gd name="T34" fmla="*/ 26 w 1274"/>
                <a:gd name="T35" fmla="*/ 44 h 1274"/>
                <a:gd name="T36" fmla="*/ 34 w 1274"/>
                <a:gd name="T37" fmla="*/ 34 h 1274"/>
                <a:gd name="T38" fmla="*/ 34 w 1274"/>
                <a:gd name="T39" fmla="*/ 34 h 1274"/>
                <a:gd name="T40" fmla="*/ 44 w 1274"/>
                <a:gd name="T41" fmla="*/ 26 h 1274"/>
                <a:gd name="T42" fmla="*/ 54 w 1274"/>
                <a:gd name="T43" fmla="*/ 20 h 1274"/>
                <a:gd name="T44" fmla="*/ 74 w 1274"/>
                <a:gd name="T45" fmla="*/ 8 h 1274"/>
                <a:gd name="T46" fmla="*/ 96 w 1274"/>
                <a:gd name="T47" fmla="*/ 2 h 1274"/>
                <a:gd name="T48" fmla="*/ 118 w 1274"/>
                <a:gd name="T49" fmla="*/ 0 h 1274"/>
                <a:gd name="T50" fmla="*/ 140 w 1274"/>
                <a:gd name="T51" fmla="*/ 2 h 1274"/>
                <a:gd name="T52" fmla="*/ 162 w 1274"/>
                <a:gd name="T53" fmla="*/ 8 h 1274"/>
                <a:gd name="T54" fmla="*/ 182 w 1274"/>
                <a:gd name="T55" fmla="*/ 20 h 1274"/>
                <a:gd name="T56" fmla="*/ 192 w 1274"/>
                <a:gd name="T57" fmla="*/ 26 h 1274"/>
                <a:gd name="T58" fmla="*/ 202 w 1274"/>
                <a:gd name="T59" fmla="*/ 34 h 1274"/>
                <a:gd name="T60" fmla="*/ 1240 w 1274"/>
                <a:gd name="T61" fmla="*/ 1074 h 1274"/>
                <a:gd name="T62" fmla="*/ 1240 w 1274"/>
                <a:gd name="T63" fmla="*/ 1074 h 1274"/>
                <a:gd name="T64" fmla="*/ 1248 w 1274"/>
                <a:gd name="T65" fmla="*/ 1082 h 1274"/>
                <a:gd name="T66" fmla="*/ 1256 w 1274"/>
                <a:gd name="T67" fmla="*/ 1092 h 1274"/>
                <a:gd name="T68" fmla="*/ 1266 w 1274"/>
                <a:gd name="T69" fmla="*/ 1112 h 1274"/>
                <a:gd name="T70" fmla="*/ 1272 w 1274"/>
                <a:gd name="T71" fmla="*/ 1134 h 1274"/>
                <a:gd name="T72" fmla="*/ 1274 w 1274"/>
                <a:gd name="T73" fmla="*/ 1156 h 1274"/>
                <a:gd name="T74" fmla="*/ 1272 w 1274"/>
                <a:gd name="T75" fmla="*/ 1178 h 1274"/>
                <a:gd name="T76" fmla="*/ 1266 w 1274"/>
                <a:gd name="T77" fmla="*/ 1200 h 1274"/>
                <a:gd name="T78" fmla="*/ 1256 w 1274"/>
                <a:gd name="T79" fmla="*/ 1222 h 1274"/>
                <a:gd name="T80" fmla="*/ 1248 w 1274"/>
                <a:gd name="T81" fmla="*/ 1230 h 1274"/>
                <a:gd name="T82" fmla="*/ 1240 w 1274"/>
                <a:gd name="T83" fmla="*/ 1240 h 1274"/>
                <a:gd name="T84" fmla="*/ 1240 w 1274"/>
                <a:gd name="T85" fmla="*/ 1240 h 1274"/>
                <a:gd name="T86" fmla="*/ 1232 w 1274"/>
                <a:gd name="T87" fmla="*/ 1248 h 1274"/>
                <a:gd name="T88" fmla="*/ 1222 w 1274"/>
                <a:gd name="T89" fmla="*/ 1254 h 1274"/>
                <a:gd name="T90" fmla="*/ 1202 w 1274"/>
                <a:gd name="T91" fmla="*/ 1266 h 1274"/>
                <a:gd name="T92" fmla="*/ 1180 w 1274"/>
                <a:gd name="T93" fmla="*/ 1272 h 1274"/>
                <a:gd name="T94" fmla="*/ 1158 w 1274"/>
                <a:gd name="T95" fmla="*/ 1274 h 1274"/>
                <a:gd name="T96" fmla="*/ 1158 w 1274"/>
                <a:gd name="T97" fmla="*/ 1274 h 1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74" h="1274">
                  <a:moveTo>
                    <a:pt x="1158" y="1274"/>
                  </a:moveTo>
                  <a:lnTo>
                    <a:pt x="1158" y="1274"/>
                  </a:lnTo>
                  <a:lnTo>
                    <a:pt x="1134" y="1272"/>
                  </a:lnTo>
                  <a:lnTo>
                    <a:pt x="1112" y="1266"/>
                  </a:lnTo>
                  <a:lnTo>
                    <a:pt x="1092" y="1254"/>
                  </a:lnTo>
                  <a:lnTo>
                    <a:pt x="1082" y="1248"/>
                  </a:lnTo>
                  <a:lnTo>
                    <a:pt x="1074" y="1240"/>
                  </a:lnTo>
                  <a:lnTo>
                    <a:pt x="34" y="200"/>
                  </a:lnTo>
                  <a:lnTo>
                    <a:pt x="34" y="200"/>
                  </a:lnTo>
                  <a:lnTo>
                    <a:pt x="26" y="192"/>
                  </a:lnTo>
                  <a:lnTo>
                    <a:pt x="20" y="182"/>
                  </a:lnTo>
                  <a:lnTo>
                    <a:pt x="10" y="162"/>
                  </a:lnTo>
                  <a:lnTo>
                    <a:pt x="2" y="140"/>
                  </a:lnTo>
                  <a:lnTo>
                    <a:pt x="0" y="118"/>
                  </a:lnTo>
                  <a:lnTo>
                    <a:pt x="2" y="94"/>
                  </a:lnTo>
                  <a:lnTo>
                    <a:pt x="10" y="74"/>
                  </a:lnTo>
                  <a:lnTo>
                    <a:pt x="20" y="52"/>
                  </a:lnTo>
                  <a:lnTo>
                    <a:pt x="26" y="44"/>
                  </a:lnTo>
                  <a:lnTo>
                    <a:pt x="34" y="34"/>
                  </a:lnTo>
                  <a:lnTo>
                    <a:pt x="34" y="34"/>
                  </a:lnTo>
                  <a:lnTo>
                    <a:pt x="44" y="26"/>
                  </a:lnTo>
                  <a:lnTo>
                    <a:pt x="54" y="20"/>
                  </a:lnTo>
                  <a:lnTo>
                    <a:pt x="74" y="8"/>
                  </a:lnTo>
                  <a:lnTo>
                    <a:pt x="96" y="2"/>
                  </a:lnTo>
                  <a:lnTo>
                    <a:pt x="118" y="0"/>
                  </a:lnTo>
                  <a:lnTo>
                    <a:pt x="140" y="2"/>
                  </a:lnTo>
                  <a:lnTo>
                    <a:pt x="162" y="8"/>
                  </a:lnTo>
                  <a:lnTo>
                    <a:pt x="182" y="20"/>
                  </a:lnTo>
                  <a:lnTo>
                    <a:pt x="192" y="26"/>
                  </a:lnTo>
                  <a:lnTo>
                    <a:pt x="202" y="34"/>
                  </a:lnTo>
                  <a:lnTo>
                    <a:pt x="1240" y="1074"/>
                  </a:lnTo>
                  <a:lnTo>
                    <a:pt x="1240" y="1074"/>
                  </a:lnTo>
                  <a:lnTo>
                    <a:pt x="1248" y="1082"/>
                  </a:lnTo>
                  <a:lnTo>
                    <a:pt x="1256" y="1092"/>
                  </a:lnTo>
                  <a:lnTo>
                    <a:pt x="1266" y="1112"/>
                  </a:lnTo>
                  <a:lnTo>
                    <a:pt x="1272" y="1134"/>
                  </a:lnTo>
                  <a:lnTo>
                    <a:pt x="1274" y="1156"/>
                  </a:lnTo>
                  <a:lnTo>
                    <a:pt x="1272" y="1178"/>
                  </a:lnTo>
                  <a:lnTo>
                    <a:pt x="1266" y="1200"/>
                  </a:lnTo>
                  <a:lnTo>
                    <a:pt x="1256" y="1222"/>
                  </a:lnTo>
                  <a:lnTo>
                    <a:pt x="1248" y="1230"/>
                  </a:lnTo>
                  <a:lnTo>
                    <a:pt x="1240" y="1240"/>
                  </a:lnTo>
                  <a:lnTo>
                    <a:pt x="1240" y="1240"/>
                  </a:lnTo>
                  <a:lnTo>
                    <a:pt x="1232" y="1248"/>
                  </a:lnTo>
                  <a:lnTo>
                    <a:pt x="1222" y="1254"/>
                  </a:lnTo>
                  <a:lnTo>
                    <a:pt x="1202" y="1266"/>
                  </a:lnTo>
                  <a:lnTo>
                    <a:pt x="1180" y="1272"/>
                  </a:lnTo>
                  <a:lnTo>
                    <a:pt x="1158" y="1274"/>
                  </a:lnTo>
                  <a:lnTo>
                    <a:pt x="1158" y="1274"/>
                  </a:lnTo>
                  <a:close/>
                </a:path>
              </a:pathLst>
            </a:custGeom>
            <a:grpFill/>
            <a:ln>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0" name="Freeform 7">
              <a:extLst>
                <a:ext uri="{FF2B5EF4-FFF2-40B4-BE49-F238E27FC236}">
                  <a16:creationId xmlns:a16="http://schemas.microsoft.com/office/drawing/2014/main" id="{D996A5B5-3411-6040-A59A-47E248593588}"/>
                </a:ext>
              </a:extLst>
            </p:cNvPr>
            <p:cNvSpPr>
              <a:spLocks/>
            </p:cNvSpPr>
            <p:nvPr/>
          </p:nvSpPr>
          <p:spPr bwMode="auto">
            <a:xfrm>
              <a:off x="3142" y="1894"/>
              <a:ext cx="1274" cy="1274"/>
            </a:xfrm>
            <a:custGeom>
              <a:avLst/>
              <a:gdLst>
                <a:gd name="T0" fmla="*/ 1156 w 1274"/>
                <a:gd name="T1" fmla="*/ 1274 h 1274"/>
                <a:gd name="T2" fmla="*/ 1156 w 1274"/>
                <a:gd name="T3" fmla="*/ 1274 h 1274"/>
                <a:gd name="T4" fmla="*/ 1134 w 1274"/>
                <a:gd name="T5" fmla="*/ 1272 h 1274"/>
                <a:gd name="T6" fmla="*/ 1112 w 1274"/>
                <a:gd name="T7" fmla="*/ 1266 h 1274"/>
                <a:gd name="T8" fmla="*/ 1092 w 1274"/>
                <a:gd name="T9" fmla="*/ 1256 h 1274"/>
                <a:gd name="T10" fmla="*/ 1082 w 1274"/>
                <a:gd name="T11" fmla="*/ 1248 h 1274"/>
                <a:gd name="T12" fmla="*/ 1074 w 1274"/>
                <a:gd name="T13" fmla="*/ 1240 h 1274"/>
                <a:gd name="T14" fmla="*/ 34 w 1274"/>
                <a:gd name="T15" fmla="*/ 202 h 1274"/>
                <a:gd name="T16" fmla="*/ 34 w 1274"/>
                <a:gd name="T17" fmla="*/ 202 h 1274"/>
                <a:gd name="T18" fmla="*/ 26 w 1274"/>
                <a:gd name="T19" fmla="*/ 192 h 1274"/>
                <a:gd name="T20" fmla="*/ 20 w 1274"/>
                <a:gd name="T21" fmla="*/ 182 h 1274"/>
                <a:gd name="T22" fmla="*/ 8 w 1274"/>
                <a:gd name="T23" fmla="*/ 162 h 1274"/>
                <a:gd name="T24" fmla="*/ 2 w 1274"/>
                <a:gd name="T25" fmla="*/ 140 h 1274"/>
                <a:gd name="T26" fmla="*/ 0 w 1274"/>
                <a:gd name="T27" fmla="*/ 118 h 1274"/>
                <a:gd name="T28" fmla="*/ 2 w 1274"/>
                <a:gd name="T29" fmla="*/ 96 h 1274"/>
                <a:gd name="T30" fmla="*/ 8 w 1274"/>
                <a:gd name="T31" fmla="*/ 74 h 1274"/>
                <a:gd name="T32" fmla="*/ 20 w 1274"/>
                <a:gd name="T33" fmla="*/ 54 h 1274"/>
                <a:gd name="T34" fmla="*/ 26 w 1274"/>
                <a:gd name="T35" fmla="*/ 44 h 1274"/>
                <a:gd name="T36" fmla="*/ 34 w 1274"/>
                <a:gd name="T37" fmla="*/ 34 h 1274"/>
                <a:gd name="T38" fmla="*/ 34 w 1274"/>
                <a:gd name="T39" fmla="*/ 34 h 1274"/>
                <a:gd name="T40" fmla="*/ 44 w 1274"/>
                <a:gd name="T41" fmla="*/ 26 h 1274"/>
                <a:gd name="T42" fmla="*/ 52 w 1274"/>
                <a:gd name="T43" fmla="*/ 20 h 1274"/>
                <a:gd name="T44" fmla="*/ 74 w 1274"/>
                <a:gd name="T45" fmla="*/ 10 h 1274"/>
                <a:gd name="T46" fmla="*/ 96 w 1274"/>
                <a:gd name="T47" fmla="*/ 2 h 1274"/>
                <a:gd name="T48" fmla="*/ 118 w 1274"/>
                <a:gd name="T49" fmla="*/ 0 h 1274"/>
                <a:gd name="T50" fmla="*/ 140 w 1274"/>
                <a:gd name="T51" fmla="*/ 2 h 1274"/>
                <a:gd name="T52" fmla="*/ 162 w 1274"/>
                <a:gd name="T53" fmla="*/ 10 h 1274"/>
                <a:gd name="T54" fmla="*/ 182 w 1274"/>
                <a:gd name="T55" fmla="*/ 20 h 1274"/>
                <a:gd name="T56" fmla="*/ 192 w 1274"/>
                <a:gd name="T57" fmla="*/ 26 h 1274"/>
                <a:gd name="T58" fmla="*/ 200 w 1274"/>
                <a:gd name="T59" fmla="*/ 34 h 1274"/>
                <a:gd name="T60" fmla="*/ 1240 w 1274"/>
                <a:gd name="T61" fmla="*/ 1074 h 1274"/>
                <a:gd name="T62" fmla="*/ 1240 w 1274"/>
                <a:gd name="T63" fmla="*/ 1074 h 1274"/>
                <a:gd name="T64" fmla="*/ 1248 w 1274"/>
                <a:gd name="T65" fmla="*/ 1082 h 1274"/>
                <a:gd name="T66" fmla="*/ 1254 w 1274"/>
                <a:gd name="T67" fmla="*/ 1092 h 1274"/>
                <a:gd name="T68" fmla="*/ 1266 w 1274"/>
                <a:gd name="T69" fmla="*/ 1112 h 1274"/>
                <a:gd name="T70" fmla="*/ 1272 w 1274"/>
                <a:gd name="T71" fmla="*/ 1134 h 1274"/>
                <a:gd name="T72" fmla="*/ 1274 w 1274"/>
                <a:gd name="T73" fmla="*/ 1156 h 1274"/>
                <a:gd name="T74" fmla="*/ 1272 w 1274"/>
                <a:gd name="T75" fmla="*/ 1180 h 1274"/>
                <a:gd name="T76" fmla="*/ 1266 w 1274"/>
                <a:gd name="T77" fmla="*/ 1202 h 1274"/>
                <a:gd name="T78" fmla="*/ 1254 w 1274"/>
                <a:gd name="T79" fmla="*/ 1222 h 1274"/>
                <a:gd name="T80" fmla="*/ 1248 w 1274"/>
                <a:gd name="T81" fmla="*/ 1232 h 1274"/>
                <a:gd name="T82" fmla="*/ 1240 w 1274"/>
                <a:gd name="T83" fmla="*/ 1240 h 1274"/>
                <a:gd name="T84" fmla="*/ 1240 w 1274"/>
                <a:gd name="T85" fmla="*/ 1240 h 1274"/>
                <a:gd name="T86" fmla="*/ 1230 w 1274"/>
                <a:gd name="T87" fmla="*/ 1248 h 1274"/>
                <a:gd name="T88" fmla="*/ 1222 w 1274"/>
                <a:gd name="T89" fmla="*/ 1256 h 1274"/>
                <a:gd name="T90" fmla="*/ 1200 w 1274"/>
                <a:gd name="T91" fmla="*/ 1266 h 1274"/>
                <a:gd name="T92" fmla="*/ 1178 w 1274"/>
                <a:gd name="T93" fmla="*/ 1272 h 1274"/>
                <a:gd name="T94" fmla="*/ 1156 w 1274"/>
                <a:gd name="T95" fmla="*/ 1274 h 1274"/>
                <a:gd name="T96" fmla="*/ 1156 w 1274"/>
                <a:gd name="T97" fmla="*/ 1274 h 1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74" h="1274">
                  <a:moveTo>
                    <a:pt x="1156" y="1274"/>
                  </a:moveTo>
                  <a:lnTo>
                    <a:pt x="1156" y="1274"/>
                  </a:lnTo>
                  <a:lnTo>
                    <a:pt x="1134" y="1272"/>
                  </a:lnTo>
                  <a:lnTo>
                    <a:pt x="1112" y="1266"/>
                  </a:lnTo>
                  <a:lnTo>
                    <a:pt x="1092" y="1256"/>
                  </a:lnTo>
                  <a:lnTo>
                    <a:pt x="1082" y="1248"/>
                  </a:lnTo>
                  <a:lnTo>
                    <a:pt x="1074" y="1240"/>
                  </a:lnTo>
                  <a:lnTo>
                    <a:pt x="34" y="202"/>
                  </a:lnTo>
                  <a:lnTo>
                    <a:pt x="34" y="202"/>
                  </a:lnTo>
                  <a:lnTo>
                    <a:pt x="26" y="192"/>
                  </a:lnTo>
                  <a:lnTo>
                    <a:pt x="20" y="182"/>
                  </a:lnTo>
                  <a:lnTo>
                    <a:pt x="8" y="162"/>
                  </a:lnTo>
                  <a:lnTo>
                    <a:pt x="2" y="140"/>
                  </a:lnTo>
                  <a:lnTo>
                    <a:pt x="0" y="118"/>
                  </a:lnTo>
                  <a:lnTo>
                    <a:pt x="2" y="96"/>
                  </a:lnTo>
                  <a:lnTo>
                    <a:pt x="8" y="74"/>
                  </a:lnTo>
                  <a:lnTo>
                    <a:pt x="20" y="54"/>
                  </a:lnTo>
                  <a:lnTo>
                    <a:pt x="26" y="44"/>
                  </a:lnTo>
                  <a:lnTo>
                    <a:pt x="34" y="34"/>
                  </a:lnTo>
                  <a:lnTo>
                    <a:pt x="34" y="34"/>
                  </a:lnTo>
                  <a:lnTo>
                    <a:pt x="44" y="26"/>
                  </a:lnTo>
                  <a:lnTo>
                    <a:pt x="52" y="20"/>
                  </a:lnTo>
                  <a:lnTo>
                    <a:pt x="74" y="10"/>
                  </a:lnTo>
                  <a:lnTo>
                    <a:pt x="96" y="2"/>
                  </a:lnTo>
                  <a:lnTo>
                    <a:pt x="118" y="0"/>
                  </a:lnTo>
                  <a:lnTo>
                    <a:pt x="140" y="2"/>
                  </a:lnTo>
                  <a:lnTo>
                    <a:pt x="162" y="10"/>
                  </a:lnTo>
                  <a:lnTo>
                    <a:pt x="182" y="20"/>
                  </a:lnTo>
                  <a:lnTo>
                    <a:pt x="192" y="26"/>
                  </a:lnTo>
                  <a:lnTo>
                    <a:pt x="200" y="34"/>
                  </a:lnTo>
                  <a:lnTo>
                    <a:pt x="1240" y="1074"/>
                  </a:lnTo>
                  <a:lnTo>
                    <a:pt x="1240" y="1074"/>
                  </a:lnTo>
                  <a:lnTo>
                    <a:pt x="1248" y="1082"/>
                  </a:lnTo>
                  <a:lnTo>
                    <a:pt x="1254" y="1092"/>
                  </a:lnTo>
                  <a:lnTo>
                    <a:pt x="1266" y="1112"/>
                  </a:lnTo>
                  <a:lnTo>
                    <a:pt x="1272" y="1134"/>
                  </a:lnTo>
                  <a:lnTo>
                    <a:pt x="1274" y="1156"/>
                  </a:lnTo>
                  <a:lnTo>
                    <a:pt x="1272" y="1180"/>
                  </a:lnTo>
                  <a:lnTo>
                    <a:pt x="1266" y="1202"/>
                  </a:lnTo>
                  <a:lnTo>
                    <a:pt x="1254" y="1222"/>
                  </a:lnTo>
                  <a:lnTo>
                    <a:pt x="1248" y="1232"/>
                  </a:lnTo>
                  <a:lnTo>
                    <a:pt x="1240" y="1240"/>
                  </a:lnTo>
                  <a:lnTo>
                    <a:pt x="1240" y="1240"/>
                  </a:lnTo>
                  <a:lnTo>
                    <a:pt x="1230" y="1248"/>
                  </a:lnTo>
                  <a:lnTo>
                    <a:pt x="1222" y="1256"/>
                  </a:lnTo>
                  <a:lnTo>
                    <a:pt x="1200" y="1266"/>
                  </a:lnTo>
                  <a:lnTo>
                    <a:pt x="1178" y="1272"/>
                  </a:lnTo>
                  <a:lnTo>
                    <a:pt x="1156" y="1274"/>
                  </a:lnTo>
                  <a:lnTo>
                    <a:pt x="1156" y="1274"/>
                  </a:lnTo>
                  <a:close/>
                </a:path>
              </a:pathLst>
            </a:custGeom>
            <a:grpFill/>
            <a:ln>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1" name="Freeform 8">
              <a:extLst>
                <a:ext uri="{FF2B5EF4-FFF2-40B4-BE49-F238E27FC236}">
                  <a16:creationId xmlns:a16="http://schemas.microsoft.com/office/drawing/2014/main" id="{9C36B85A-DF6A-0C4F-89D0-1B7394D3A188}"/>
                </a:ext>
              </a:extLst>
            </p:cNvPr>
            <p:cNvSpPr>
              <a:spLocks noEditPoints="1"/>
            </p:cNvSpPr>
            <p:nvPr/>
          </p:nvSpPr>
          <p:spPr bwMode="auto">
            <a:xfrm>
              <a:off x="1704" y="24"/>
              <a:ext cx="4272" cy="4272"/>
            </a:xfrm>
            <a:custGeom>
              <a:avLst/>
              <a:gdLst>
                <a:gd name="T0" fmla="*/ 2358 w 4272"/>
                <a:gd name="T1" fmla="*/ 4272 h 4272"/>
                <a:gd name="T2" fmla="*/ 2358 w 4272"/>
                <a:gd name="T3" fmla="*/ 4272 h 4272"/>
                <a:gd name="T4" fmla="*/ 2334 w 4272"/>
                <a:gd name="T5" fmla="*/ 4270 h 4272"/>
                <a:gd name="T6" fmla="*/ 2312 w 4272"/>
                <a:gd name="T7" fmla="*/ 4264 h 4272"/>
                <a:gd name="T8" fmla="*/ 2292 w 4272"/>
                <a:gd name="T9" fmla="*/ 4252 h 4272"/>
                <a:gd name="T10" fmla="*/ 2282 w 4272"/>
                <a:gd name="T11" fmla="*/ 4246 h 4272"/>
                <a:gd name="T12" fmla="*/ 2274 w 4272"/>
                <a:gd name="T13" fmla="*/ 4238 h 4272"/>
                <a:gd name="T14" fmla="*/ 34 w 4272"/>
                <a:gd name="T15" fmla="*/ 1998 h 4272"/>
                <a:gd name="T16" fmla="*/ 34 w 4272"/>
                <a:gd name="T17" fmla="*/ 1998 h 4272"/>
                <a:gd name="T18" fmla="*/ 20 w 4272"/>
                <a:gd name="T19" fmla="*/ 1980 h 4272"/>
                <a:gd name="T20" fmla="*/ 8 w 4272"/>
                <a:gd name="T21" fmla="*/ 1960 h 4272"/>
                <a:gd name="T22" fmla="*/ 2 w 4272"/>
                <a:gd name="T23" fmla="*/ 1938 h 4272"/>
                <a:gd name="T24" fmla="*/ 0 w 4272"/>
                <a:gd name="T25" fmla="*/ 1914 h 4272"/>
                <a:gd name="T26" fmla="*/ 0 w 4272"/>
                <a:gd name="T27" fmla="*/ 118 h 4272"/>
                <a:gd name="T28" fmla="*/ 0 w 4272"/>
                <a:gd name="T29" fmla="*/ 118 h 4272"/>
                <a:gd name="T30" fmla="*/ 0 w 4272"/>
                <a:gd name="T31" fmla="*/ 106 h 4272"/>
                <a:gd name="T32" fmla="*/ 2 w 4272"/>
                <a:gd name="T33" fmla="*/ 94 h 4272"/>
                <a:gd name="T34" fmla="*/ 10 w 4272"/>
                <a:gd name="T35" fmla="*/ 72 h 4272"/>
                <a:gd name="T36" fmla="*/ 20 w 4272"/>
                <a:gd name="T37" fmla="*/ 52 h 4272"/>
                <a:gd name="T38" fmla="*/ 34 w 4272"/>
                <a:gd name="T39" fmla="*/ 34 h 4272"/>
                <a:gd name="T40" fmla="*/ 52 w 4272"/>
                <a:gd name="T41" fmla="*/ 20 h 4272"/>
                <a:gd name="T42" fmla="*/ 72 w 4272"/>
                <a:gd name="T43" fmla="*/ 10 h 4272"/>
                <a:gd name="T44" fmla="*/ 94 w 4272"/>
                <a:gd name="T45" fmla="*/ 2 h 4272"/>
                <a:gd name="T46" fmla="*/ 106 w 4272"/>
                <a:gd name="T47" fmla="*/ 0 h 4272"/>
                <a:gd name="T48" fmla="*/ 118 w 4272"/>
                <a:gd name="T49" fmla="*/ 0 h 4272"/>
                <a:gd name="T50" fmla="*/ 1916 w 4272"/>
                <a:gd name="T51" fmla="*/ 0 h 4272"/>
                <a:gd name="T52" fmla="*/ 1916 w 4272"/>
                <a:gd name="T53" fmla="*/ 0 h 4272"/>
                <a:gd name="T54" fmla="*/ 1938 w 4272"/>
                <a:gd name="T55" fmla="*/ 2 h 4272"/>
                <a:gd name="T56" fmla="*/ 1960 w 4272"/>
                <a:gd name="T57" fmla="*/ 8 h 4272"/>
                <a:gd name="T58" fmla="*/ 1980 w 4272"/>
                <a:gd name="T59" fmla="*/ 20 h 4272"/>
                <a:gd name="T60" fmla="*/ 1998 w 4272"/>
                <a:gd name="T61" fmla="*/ 34 h 4272"/>
                <a:gd name="T62" fmla="*/ 4238 w 4272"/>
                <a:gd name="T63" fmla="*/ 2274 h 4272"/>
                <a:gd name="T64" fmla="*/ 4238 w 4272"/>
                <a:gd name="T65" fmla="*/ 2274 h 4272"/>
                <a:gd name="T66" fmla="*/ 4246 w 4272"/>
                <a:gd name="T67" fmla="*/ 2282 h 4272"/>
                <a:gd name="T68" fmla="*/ 4252 w 4272"/>
                <a:gd name="T69" fmla="*/ 2292 h 4272"/>
                <a:gd name="T70" fmla="*/ 4264 w 4272"/>
                <a:gd name="T71" fmla="*/ 2312 h 4272"/>
                <a:gd name="T72" fmla="*/ 4270 w 4272"/>
                <a:gd name="T73" fmla="*/ 2334 h 4272"/>
                <a:gd name="T74" fmla="*/ 4272 w 4272"/>
                <a:gd name="T75" fmla="*/ 2356 h 4272"/>
                <a:gd name="T76" fmla="*/ 4270 w 4272"/>
                <a:gd name="T77" fmla="*/ 2380 h 4272"/>
                <a:gd name="T78" fmla="*/ 4264 w 4272"/>
                <a:gd name="T79" fmla="*/ 2402 h 4272"/>
                <a:gd name="T80" fmla="*/ 4252 w 4272"/>
                <a:gd name="T81" fmla="*/ 2422 h 4272"/>
                <a:gd name="T82" fmla="*/ 4246 w 4272"/>
                <a:gd name="T83" fmla="*/ 2432 h 4272"/>
                <a:gd name="T84" fmla="*/ 4238 w 4272"/>
                <a:gd name="T85" fmla="*/ 2440 h 4272"/>
                <a:gd name="T86" fmla="*/ 2440 w 4272"/>
                <a:gd name="T87" fmla="*/ 4238 h 4272"/>
                <a:gd name="T88" fmla="*/ 2440 w 4272"/>
                <a:gd name="T89" fmla="*/ 4238 h 4272"/>
                <a:gd name="T90" fmla="*/ 2432 w 4272"/>
                <a:gd name="T91" fmla="*/ 4246 h 4272"/>
                <a:gd name="T92" fmla="*/ 2422 w 4272"/>
                <a:gd name="T93" fmla="*/ 4252 h 4272"/>
                <a:gd name="T94" fmla="*/ 2402 w 4272"/>
                <a:gd name="T95" fmla="*/ 4264 h 4272"/>
                <a:gd name="T96" fmla="*/ 2380 w 4272"/>
                <a:gd name="T97" fmla="*/ 4270 h 4272"/>
                <a:gd name="T98" fmla="*/ 2358 w 4272"/>
                <a:gd name="T99" fmla="*/ 4272 h 4272"/>
                <a:gd name="T100" fmla="*/ 2358 w 4272"/>
                <a:gd name="T101" fmla="*/ 4272 h 4272"/>
                <a:gd name="T102" fmla="*/ 236 w 4272"/>
                <a:gd name="T103" fmla="*/ 1866 h 4272"/>
                <a:gd name="T104" fmla="*/ 2358 w 4272"/>
                <a:gd name="T105" fmla="*/ 3988 h 4272"/>
                <a:gd name="T106" fmla="*/ 3988 w 4272"/>
                <a:gd name="T107" fmla="*/ 2356 h 4272"/>
                <a:gd name="T108" fmla="*/ 1866 w 4272"/>
                <a:gd name="T109" fmla="*/ 236 h 4272"/>
                <a:gd name="T110" fmla="*/ 236 w 4272"/>
                <a:gd name="T111" fmla="*/ 236 h 4272"/>
                <a:gd name="T112" fmla="*/ 236 w 4272"/>
                <a:gd name="T113" fmla="*/ 1866 h 4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272" h="4272">
                  <a:moveTo>
                    <a:pt x="2358" y="4272"/>
                  </a:moveTo>
                  <a:lnTo>
                    <a:pt x="2358" y="4272"/>
                  </a:lnTo>
                  <a:lnTo>
                    <a:pt x="2334" y="4270"/>
                  </a:lnTo>
                  <a:lnTo>
                    <a:pt x="2312" y="4264"/>
                  </a:lnTo>
                  <a:lnTo>
                    <a:pt x="2292" y="4252"/>
                  </a:lnTo>
                  <a:lnTo>
                    <a:pt x="2282" y="4246"/>
                  </a:lnTo>
                  <a:lnTo>
                    <a:pt x="2274" y="4238"/>
                  </a:lnTo>
                  <a:lnTo>
                    <a:pt x="34" y="1998"/>
                  </a:lnTo>
                  <a:lnTo>
                    <a:pt x="34" y="1998"/>
                  </a:lnTo>
                  <a:lnTo>
                    <a:pt x="20" y="1980"/>
                  </a:lnTo>
                  <a:lnTo>
                    <a:pt x="8" y="1960"/>
                  </a:lnTo>
                  <a:lnTo>
                    <a:pt x="2" y="1938"/>
                  </a:lnTo>
                  <a:lnTo>
                    <a:pt x="0" y="1914"/>
                  </a:lnTo>
                  <a:lnTo>
                    <a:pt x="0" y="118"/>
                  </a:lnTo>
                  <a:lnTo>
                    <a:pt x="0" y="118"/>
                  </a:lnTo>
                  <a:lnTo>
                    <a:pt x="0" y="106"/>
                  </a:lnTo>
                  <a:lnTo>
                    <a:pt x="2" y="94"/>
                  </a:lnTo>
                  <a:lnTo>
                    <a:pt x="10" y="72"/>
                  </a:lnTo>
                  <a:lnTo>
                    <a:pt x="20" y="52"/>
                  </a:lnTo>
                  <a:lnTo>
                    <a:pt x="34" y="34"/>
                  </a:lnTo>
                  <a:lnTo>
                    <a:pt x="52" y="20"/>
                  </a:lnTo>
                  <a:lnTo>
                    <a:pt x="72" y="10"/>
                  </a:lnTo>
                  <a:lnTo>
                    <a:pt x="94" y="2"/>
                  </a:lnTo>
                  <a:lnTo>
                    <a:pt x="106" y="0"/>
                  </a:lnTo>
                  <a:lnTo>
                    <a:pt x="118" y="0"/>
                  </a:lnTo>
                  <a:lnTo>
                    <a:pt x="1916" y="0"/>
                  </a:lnTo>
                  <a:lnTo>
                    <a:pt x="1916" y="0"/>
                  </a:lnTo>
                  <a:lnTo>
                    <a:pt x="1938" y="2"/>
                  </a:lnTo>
                  <a:lnTo>
                    <a:pt x="1960" y="8"/>
                  </a:lnTo>
                  <a:lnTo>
                    <a:pt x="1980" y="20"/>
                  </a:lnTo>
                  <a:lnTo>
                    <a:pt x="1998" y="34"/>
                  </a:lnTo>
                  <a:lnTo>
                    <a:pt x="4238" y="2274"/>
                  </a:lnTo>
                  <a:lnTo>
                    <a:pt x="4238" y="2274"/>
                  </a:lnTo>
                  <a:lnTo>
                    <a:pt x="4246" y="2282"/>
                  </a:lnTo>
                  <a:lnTo>
                    <a:pt x="4252" y="2292"/>
                  </a:lnTo>
                  <a:lnTo>
                    <a:pt x="4264" y="2312"/>
                  </a:lnTo>
                  <a:lnTo>
                    <a:pt x="4270" y="2334"/>
                  </a:lnTo>
                  <a:lnTo>
                    <a:pt x="4272" y="2356"/>
                  </a:lnTo>
                  <a:lnTo>
                    <a:pt x="4270" y="2380"/>
                  </a:lnTo>
                  <a:lnTo>
                    <a:pt x="4264" y="2402"/>
                  </a:lnTo>
                  <a:lnTo>
                    <a:pt x="4252" y="2422"/>
                  </a:lnTo>
                  <a:lnTo>
                    <a:pt x="4246" y="2432"/>
                  </a:lnTo>
                  <a:lnTo>
                    <a:pt x="4238" y="2440"/>
                  </a:lnTo>
                  <a:lnTo>
                    <a:pt x="2440" y="4238"/>
                  </a:lnTo>
                  <a:lnTo>
                    <a:pt x="2440" y="4238"/>
                  </a:lnTo>
                  <a:lnTo>
                    <a:pt x="2432" y="4246"/>
                  </a:lnTo>
                  <a:lnTo>
                    <a:pt x="2422" y="4252"/>
                  </a:lnTo>
                  <a:lnTo>
                    <a:pt x="2402" y="4264"/>
                  </a:lnTo>
                  <a:lnTo>
                    <a:pt x="2380" y="4270"/>
                  </a:lnTo>
                  <a:lnTo>
                    <a:pt x="2358" y="4272"/>
                  </a:lnTo>
                  <a:lnTo>
                    <a:pt x="2358" y="4272"/>
                  </a:lnTo>
                  <a:close/>
                  <a:moveTo>
                    <a:pt x="236" y="1866"/>
                  </a:moveTo>
                  <a:lnTo>
                    <a:pt x="2358" y="3988"/>
                  </a:lnTo>
                  <a:lnTo>
                    <a:pt x="3988" y="2356"/>
                  </a:lnTo>
                  <a:lnTo>
                    <a:pt x="1866" y="236"/>
                  </a:lnTo>
                  <a:lnTo>
                    <a:pt x="236" y="236"/>
                  </a:lnTo>
                  <a:lnTo>
                    <a:pt x="236" y="1866"/>
                  </a:lnTo>
                  <a:close/>
                </a:path>
              </a:pathLst>
            </a:custGeom>
            <a:grpFill/>
            <a:ln>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15" name="Group 114">
            <a:extLst>
              <a:ext uri="{FF2B5EF4-FFF2-40B4-BE49-F238E27FC236}">
                <a16:creationId xmlns:a16="http://schemas.microsoft.com/office/drawing/2014/main" id="{90146183-1FAA-0440-B60D-31945DF971F2}"/>
              </a:ext>
            </a:extLst>
          </p:cNvPr>
          <p:cNvGrpSpPr/>
          <p:nvPr/>
        </p:nvGrpSpPr>
        <p:grpSpPr>
          <a:xfrm>
            <a:off x="335836" y="4565757"/>
            <a:ext cx="2740339" cy="1506896"/>
            <a:chOff x="345760" y="2371804"/>
            <a:chExt cx="2740339" cy="1506896"/>
          </a:xfrm>
        </p:grpSpPr>
        <p:grpSp>
          <p:nvGrpSpPr>
            <p:cNvPr id="116" name="Group 115">
              <a:extLst>
                <a:ext uri="{FF2B5EF4-FFF2-40B4-BE49-F238E27FC236}">
                  <a16:creationId xmlns:a16="http://schemas.microsoft.com/office/drawing/2014/main" id="{34B6AB91-9099-4445-A322-C35EDA63F42B}"/>
                </a:ext>
              </a:extLst>
            </p:cNvPr>
            <p:cNvGrpSpPr/>
            <p:nvPr/>
          </p:nvGrpSpPr>
          <p:grpSpPr>
            <a:xfrm>
              <a:off x="361532" y="2371804"/>
              <a:ext cx="2724567" cy="571500"/>
              <a:chOff x="360363" y="1709738"/>
              <a:chExt cx="5640385" cy="571500"/>
            </a:xfrm>
          </p:grpSpPr>
          <p:sp>
            <p:nvSpPr>
              <p:cNvPr id="127" name="Rectangle 126">
                <a:extLst>
                  <a:ext uri="{FF2B5EF4-FFF2-40B4-BE49-F238E27FC236}">
                    <a16:creationId xmlns:a16="http://schemas.microsoft.com/office/drawing/2014/main" id="{2F628C76-9E1A-5846-B28C-51F2686CE8B9}"/>
                  </a:ext>
                </a:extLst>
              </p:cNvPr>
              <p:cNvSpPr/>
              <p:nvPr/>
            </p:nvSpPr>
            <p:spPr>
              <a:xfrm>
                <a:off x="1537067" y="1709738"/>
                <a:ext cx="4463681" cy="571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91440" bIns="0" numCol="1" spcCol="0" rtlCol="0" fromWordArt="0" anchor="ctr" anchorCtr="0" forceAA="0" compatLnSpc="1">
                <a:prstTxWarp prst="textNoShape">
                  <a:avLst/>
                </a:prstTxWarp>
                <a:noAutofit/>
              </a:bodyPr>
              <a:lstStyle/>
              <a:p>
                <a:pPr fontAlgn="t"/>
                <a:r>
                  <a:rPr lang="en-US" sz="1600" b="1" cap="all" dirty="0">
                    <a:solidFill>
                      <a:schemeClr val="accent1"/>
                    </a:solidFill>
                    <a:latin typeface="Franklin Gothic Demi" panose="020B0603020102020204" pitchFamily="34" charset="0"/>
                  </a:rPr>
                  <a:t>Industry</a:t>
                </a:r>
              </a:p>
            </p:txBody>
          </p:sp>
          <p:cxnSp>
            <p:nvCxnSpPr>
              <p:cNvPr id="128" name="Straight Connector 127">
                <a:extLst>
                  <a:ext uri="{FF2B5EF4-FFF2-40B4-BE49-F238E27FC236}">
                    <a16:creationId xmlns:a16="http://schemas.microsoft.com/office/drawing/2014/main" id="{D0D869DC-3587-C74D-8553-7079E516E62A}"/>
                  </a:ext>
                </a:extLst>
              </p:cNvPr>
              <p:cNvCxnSpPr>
                <a:cxnSpLocks/>
              </p:cNvCxnSpPr>
              <p:nvPr/>
            </p:nvCxnSpPr>
            <p:spPr>
              <a:xfrm>
                <a:off x="360363" y="2281238"/>
                <a:ext cx="4050579" cy="0"/>
              </a:xfrm>
              <a:prstGeom prst="line">
                <a:avLst/>
              </a:prstGeom>
              <a:ln w="9525">
                <a:solidFill>
                  <a:schemeClr val="accent1"/>
                </a:solidFill>
                <a:tailEnd type="none"/>
              </a:ln>
            </p:spPr>
            <p:style>
              <a:lnRef idx="1">
                <a:schemeClr val="accent1"/>
              </a:lnRef>
              <a:fillRef idx="0">
                <a:schemeClr val="accent1"/>
              </a:fillRef>
              <a:effectRef idx="0">
                <a:schemeClr val="accent1"/>
              </a:effectRef>
              <a:fontRef idx="minor">
                <a:schemeClr val="tx1"/>
              </a:fontRef>
            </p:style>
          </p:cxnSp>
        </p:grpSp>
        <p:sp>
          <p:nvSpPr>
            <p:cNvPr id="117" name="Rectangle 116">
              <a:extLst>
                <a:ext uri="{FF2B5EF4-FFF2-40B4-BE49-F238E27FC236}">
                  <a16:creationId xmlns:a16="http://schemas.microsoft.com/office/drawing/2014/main" id="{E10FFFE7-1CF3-B94D-9897-0275FC227B1B}"/>
                </a:ext>
              </a:extLst>
            </p:cNvPr>
            <p:cNvSpPr/>
            <p:nvPr/>
          </p:nvSpPr>
          <p:spPr>
            <a:xfrm>
              <a:off x="359998" y="3013201"/>
              <a:ext cx="2157590" cy="865499"/>
            </a:xfrm>
            <a:prstGeom prst="rect">
              <a:avLst/>
            </a:prstGeom>
          </p:spPr>
          <p:txBody>
            <a:bodyPr lIns="0">
              <a:noAutofit/>
            </a:bodyPr>
            <a:lstStyle/>
            <a:p>
              <a:r>
                <a:rPr lang="en-US" sz="1200" dirty="0"/>
                <a:t>Designer and manufacturer of custom molded protective </a:t>
              </a:r>
            </a:p>
            <a:p>
              <a:r>
                <a:rPr lang="en-US" sz="1200" dirty="0"/>
                <a:t>foam solutions and OEM components made from expanded polystyrene</a:t>
              </a:r>
            </a:p>
          </p:txBody>
        </p:sp>
        <p:grpSp>
          <p:nvGrpSpPr>
            <p:cNvPr id="118" name="Group 117">
              <a:extLst>
                <a:ext uri="{FF2B5EF4-FFF2-40B4-BE49-F238E27FC236}">
                  <a16:creationId xmlns:a16="http://schemas.microsoft.com/office/drawing/2014/main" id="{3B4A5333-8661-294A-837A-761849CB65B8}"/>
                </a:ext>
              </a:extLst>
            </p:cNvPr>
            <p:cNvGrpSpPr/>
            <p:nvPr/>
          </p:nvGrpSpPr>
          <p:grpSpPr>
            <a:xfrm>
              <a:off x="345760" y="2460322"/>
              <a:ext cx="465779" cy="454044"/>
              <a:chOff x="-5589588" y="-1792288"/>
              <a:chExt cx="1638300" cy="1597025"/>
            </a:xfrm>
            <a:solidFill>
              <a:schemeClr val="accent2"/>
            </a:solidFill>
          </p:grpSpPr>
          <p:sp>
            <p:nvSpPr>
              <p:cNvPr id="119" name="Freeform 29">
                <a:extLst>
                  <a:ext uri="{FF2B5EF4-FFF2-40B4-BE49-F238E27FC236}">
                    <a16:creationId xmlns:a16="http://schemas.microsoft.com/office/drawing/2014/main" id="{F6B9C7E9-A71F-0341-9F8C-055CB0B2E4E4}"/>
                  </a:ext>
                </a:extLst>
              </p:cNvPr>
              <p:cNvSpPr>
                <a:spLocks noEditPoints="1"/>
              </p:cNvSpPr>
              <p:nvPr/>
            </p:nvSpPr>
            <p:spPr bwMode="auto">
              <a:xfrm>
                <a:off x="-4627563" y="-1792288"/>
                <a:ext cx="676275" cy="1597025"/>
              </a:xfrm>
              <a:custGeom>
                <a:avLst/>
                <a:gdLst>
                  <a:gd name="T0" fmla="*/ 507 w 851"/>
                  <a:gd name="T1" fmla="*/ 1130 h 2012"/>
                  <a:gd name="T2" fmla="*/ 593 w 851"/>
                  <a:gd name="T3" fmla="*/ 1191 h 2012"/>
                  <a:gd name="T4" fmla="*/ 696 w 851"/>
                  <a:gd name="T5" fmla="*/ 1198 h 2012"/>
                  <a:gd name="T6" fmla="*/ 807 w 851"/>
                  <a:gd name="T7" fmla="*/ 1130 h 2012"/>
                  <a:gd name="T8" fmla="*/ 851 w 851"/>
                  <a:gd name="T9" fmla="*/ 1006 h 2012"/>
                  <a:gd name="T10" fmla="*/ 818 w 851"/>
                  <a:gd name="T11" fmla="*/ 898 h 2012"/>
                  <a:gd name="T12" fmla="*/ 714 w 851"/>
                  <a:gd name="T13" fmla="*/ 820 h 2012"/>
                  <a:gd name="T14" fmla="*/ 609 w 851"/>
                  <a:gd name="T15" fmla="*/ 818 h 2012"/>
                  <a:gd name="T16" fmla="*/ 517 w 851"/>
                  <a:gd name="T17" fmla="*/ 872 h 2012"/>
                  <a:gd name="T18" fmla="*/ 315 w 851"/>
                  <a:gd name="T19" fmla="*/ 950 h 2012"/>
                  <a:gd name="T20" fmla="*/ 497 w 851"/>
                  <a:gd name="T21" fmla="*/ 307 h 2012"/>
                  <a:gd name="T22" fmla="*/ 580 w 851"/>
                  <a:gd name="T23" fmla="*/ 374 h 2012"/>
                  <a:gd name="T24" fmla="*/ 676 w 851"/>
                  <a:gd name="T25" fmla="*/ 389 h 2012"/>
                  <a:gd name="T26" fmla="*/ 794 w 851"/>
                  <a:gd name="T27" fmla="*/ 333 h 2012"/>
                  <a:gd name="T28" fmla="*/ 850 w 851"/>
                  <a:gd name="T29" fmla="*/ 216 h 2012"/>
                  <a:gd name="T30" fmla="*/ 828 w 851"/>
                  <a:gd name="T31" fmla="*/ 103 h 2012"/>
                  <a:gd name="T32" fmla="*/ 732 w 851"/>
                  <a:gd name="T33" fmla="*/ 16 h 2012"/>
                  <a:gd name="T34" fmla="*/ 624 w 851"/>
                  <a:gd name="T35" fmla="*/ 3 h 2012"/>
                  <a:gd name="T36" fmla="*/ 527 w 851"/>
                  <a:gd name="T37" fmla="*/ 49 h 2012"/>
                  <a:gd name="T38" fmla="*/ 470 w 851"/>
                  <a:gd name="T39" fmla="*/ 139 h 2012"/>
                  <a:gd name="T40" fmla="*/ 211 w 851"/>
                  <a:gd name="T41" fmla="*/ 164 h 2012"/>
                  <a:gd name="T42" fmla="*/ 202 w 851"/>
                  <a:gd name="T43" fmla="*/ 1063 h 2012"/>
                  <a:gd name="T44" fmla="*/ 227 w 851"/>
                  <a:gd name="T45" fmla="*/ 1864 h 2012"/>
                  <a:gd name="T46" fmla="*/ 481 w 851"/>
                  <a:gd name="T47" fmla="*/ 1903 h 2012"/>
                  <a:gd name="T48" fmla="*/ 552 w 851"/>
                  <a:gd name="T49" fmla="*/ 1981 h 2012"/>
                  <a:gd name="T50" fmla="*/ 656 w 851"/>
                  <a:gd name="T51" fmla="*/ 2012 h 2012"/>
                  <a:gd name="T52" fmla="*/ 765 w 851"/>
                  <a:gd name="T53" fmla="*/ 1979 h 2012"/>
                  <a:gd name="T54" fmla="*/ 843 w 851"/>
                  <a:gd name="T55" fmla="*/ 1875 h 2012"/>
                  <a:gd name="T56" fmla="*/ 843 w 851"/>
                  <a:gd name="T57" fmla="*/ 1760 h 2012"/>
                  <a:gd name="T58" fmla="*/ 765 w 851"/>
                  <a:gd name="T59" fmla="*/ 1656 h 2012"/>
                  <a:gd name="T60" fmla="*/ 656 w 851"/>
                  <a:gd name="T61" fmla="*/ 1623 h 2012"/>
                  <a:gd name="T62" fmla="*/ 552 w 851"/>
                  <a:gd name="T63" fmla="*/ 1653 h 2012"/>
                  <a:gd name="T64" fmla="*/ 481 w 851"/>
                  <a:gd name="T65" fmla="*/ 1733 h 2012"/>
                  <a:gd name="T66" fmla="*/ 656 w 851"/>
                  <a:gd name="T67" fmla="*/ 924 h 2012"/>
                  <a:gd name="T68" fmla="*/ 708 w 851"/>
                  <a:gd name="T69" fmla="*/ 943 h 2012"/>
                  <a:gd name="T70" fmla="*/ 737 w 851"/>
                  <a:gd name="T71" fmla="*/ 990 h 2012"/>
                  <a:gd name="T72" fmla="*/ 732 w 851"/>
                  <a:gd name="T73" fmla="*/ 1038 h 2012"/>
                  <a:gd name="T74" fmla="*/ 696 w 851"/>
                  <a:gd name="T75" fmla="*/ 1078 h 2012"/>
                  <a:gd name="T76" fmla="*/ 648 w 851"/>
                  <a:gd name="T77" fmla="*/ 1088 h 2012"/>
                  <a:gd name="T78" fmla="*/ 599 w 851"/>
                  <a:gd name="T79" fmla="*/ 1064 h 2012"/>
                  <a:gd name="T80" fmla="*/ 575 w 851"/>
                  <a:gd name="T81" fmla="*/ 1015 h 2012"/>
                  <a:gd name="T82" fmla="*/ 584 w 851"/>
                  <a:gd name="T83" fmla="*/ 967 h 2012"/>
                  <a:gd name="T84" fmla="*/ 624 w 851"/>
                  <a:gd name="T85" fmla="*/ 931 h 2012"/>
                  <a:gd name="T86" fmla="*/ 656 w 851"/>
                  <a:gd name="T87" fmla="*/ 113 h 2012"/>
                  <a:gd name="T88" fmla="*/ 708 w 851"/>
                  <a:gd name="T89" fmla="*/ 132 h 2012"/>
                  <a:gd name="T90" fmla="*/ 737 w 851"/>
                  <a:gd name="T91" fmla="*/ 179 h 2012"/>
                  <a:gd name="T92" fmla="*/ 732 w 851"/>
                  <a:gd name="T93" fmla="*/ 227 h 2012"/>
                  <a:gd name="T94" fmla="*/ 696 w 851"/>
                  <a:gd name="T95" fmla="*/ 267 h 2012"/>
                  <a:gd name="T96" fmla="*/ 648 w 851"/>
                  <a:gd name="T97" fmla="*/ 277 h 2012"/>
                  <a:gd name="T98" fmla="*/ 599 w 851"/>
                  <a:gd name="T99" fmla="*/ 253 h 2012"/>
                  <a:gd name="T100" fmla="*/ 575 w 851"/>
                  <a:gd name="T101" fmla="*/ 204 h 2012"/>
                  <a:gd name="T102" fmla="*/ 584 w 851"/>
                  <a:gd name="T103" fmla="*/ 156 h 2012"/>
                  <a:gd name="T104" fmla="*/ 624 w 851"/>
                  <a:gd name="T105" fmla="*/ 120 h 2012"/>
                  <a:gd name="T106" fmla="*/ 656 w 851"/>
                  <a:gd name="T107" fmla="*/ 1736 h 2012"/>
                  <a:gd name="T108" fmla="*/ 708 w 851"/>
                  <a:gd name="T109" fmla="*/ 1754 h 2012"/>
                  <a:gd name="T110" fmla="*/ 737 w 851"/>
                  <a:gd name="T111" fmla="*/ 1801 h 2012"/>
                  <a:gd name="T112" fmla="*/ 732 w 851"/>
                  <a:gd name="T113" fmla="*/ 1849 h 2012"/>
                  <a:gd name="T114" fmla="*/ 696 w 851"/>
                  <a:gd name="T115" fmla="*/ 1890 h 2012"/>
                  <a:gd name="T116" fmla="*/ 648 w 851"/>
                  <a:gd name="T117" fmla="*/ 1899 h 2012"/>
                  <a:gd name="T118" fmla="*/ 599 w 851"/>
                  <a:gd name="T119" fmla="*/ 1875 h 2012"/>
                  <a:gd name="T120" fmla="*/ 575 w 851"/>
                  <a:gd name="T121" fmla="*/ 1826 h 2012"/>
                  <a:gd name="T122" fmla="*/ 584 w 851"/>
                  <a:gd name="T123" fmla="*/ 1778 h 2012"/>
                  <a:gd name="T124" fmla="*/ 624 w 851"/>
                  <a:gd name="T125" fmla="*/ 1742 h 2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51" h="2012">
                    <a:moveTo>
                      <a:pt x="470" y="1063"/>
                    </a:moveTo>
                    <a:lnTo>
                      <a:pt x="470" y="1063"/>
                    </a:lnTo>
                    <a:lnTo>
                      <a:pt x="475" y="1078"/>
                    </a:lnTo>
                    <a:lnTo>
                      <a:pt x="481" y="1092"/>
                    </a:lnTo>
                    <a:lnTo>
                      <a:pt x="488" y="1105"/>
                    </a:lnTo>
                    <a:lnTo>
                      <a:pt x="497" y="1118"/>
                    </a:lnTo>
                    <a:lnTo>
                      <a:pt x="507" y="1130"/>
                    </a:lnTo>
                    <a:lnTo>
                      <a:pt x="517" y="1142"/>
                    </a:lnTo>
                    <a:lnTo>
                      <a:pt x="527" y="1152"/>
                    </a:lnTo>
                    <a:lnTo>
                      <a:pt x="540" y="1162"/>
                    </a:lnTo>
                    <a:lnTo>
                      <a:pt x="552" y="1170"/>
                    </a:lnTo>
                    <a:lnTo>
                      <a:pt x="565" y="1178"/>
                    </a:lnTo>
                    <a:lnTo>
                      <a:pt x="580" y="1185"/>
                    </a:lnTo>
                    <a:lnTo>
                      <a:pt x="593" y="1191"/>
                    </a:lnTo>
                    <a:lnTo>
                      <a:pt x="609" y="1196"/>
                    </a:lnTo>
                    <a:lnTo>
                      <a:pt x="624" y="1199"/>
                    </a:lnTo>
                    <a:lnTo>
                      <a:pt x="640" y="1200"/>
                    </a:lnTo>
                    <a:lnTo>
                      <a:pt x="656" y="1201"/>
                    </a:lnTo>
                    <a:lnTo>
                      <a:pt x="656" y="1201"/>
                    </a:lnTo>
                    <a:lnTo>
                      <a:pt x="676" y="1200"/>
                    </a:lnTo>
                    <a:lnTo>
                      <a:pt x="696" y="1198"/>
                    </a:lnTo>
                    <a:lnTo>
                      <a:pt x="714" y="1192"/>
                    </a:lnTo>
                    <a:lnTo>
                      <a:pt x="732" y="1186"/>
                    </a:lnTo>
                    <a:lnTo>
                      <a:pt x="750" y="1177"/>
                    </a:lnTo>
                    <a:lnTo>
                      <a:pt x="765" y="1168"/>
                    </a:lnTo>
                    <a:lnTo>
                      <a:pt x="780" y="1157"/>
                    </a:lnTo>
                    <a:lnTo>
                      <a:pt x="794" y="1144"/>
                    </a:lnTo>
                    <a:lnTo>
                      <a:pt x="807" y="1130"/>
                    </a:lnTo>
                    <a:lnTo>
                      <a:pt x="818" y="1116"/>
                    </a:lnTo>
                    <a:lnTo>
                      <a:pt x="828" y="1100"/>
                    </a:lnTo>
                    <a:lnTo>
                      <a:pt x="836" y="1083"/>
                    </a:lnTo>
                    <a:lnTo>
                      <a:pt x="843" y="1064"/>
                    </a:lnTo>
                    <a:lnTo>
                      <a:pt x="848" y="1046"/>
                    </a:lnTo>
                    <a:lnTo>
                      <a:pt x="850" y="1027"/>
                    </a:lnTo>
                    <a:lnTo>
                      <a:pt x="851" y="1006"/>
                    </a:lnTo>
                    <a:lnTo>
                      <a:pt x="851" y="1006"/>
                    </a:lnTo>
                    <a:lnTo>
                      <a:pt x="850" y="987"/>
                    </a:lnTo>
                    <a:lnTo>
                      <a:pt x="848" y="967"/>
                    </a:lnTo>
                    <a:lnTo>
                      <a:pt x="843" y="949"/>
                    </a:lnTo>
                    <a:lnTo>
                      <a:pt x="836" y="931"/>
                    </a:lnTo>
                    <a:lnTo>
                      <a:pt x="828" y="914"/>
                    </a:lnTo>
                    <a:lnTo>
                      <a:pt x="818" y="898"/>
                    </a:lnTo>
                    <a:lnTo>
                      <a:pt x="807" y="883"/>
                    </a:lnTo>
                    <a:lnTo>
                      <a:pt x="794" y="869"/>
                    </a:lnTo>
                    <a:lnTo>
                      <a:pt x="780" y="857"/>
                    </a:lnTo>
                    <a:lnTo>
                      <a:pt x="765" y="845"/>
                    </a:lnTo>
                    <a:lnTo>
                      <a:pt x="750" y="835"/>
                    </a:lnTo>
                    <a:lnTo>
                      <a:pt x="732" y="827"/>
                    </a:lnTo>
                    <a:lnTo>
                      <a:pt x="714" y="820"/>
                    </a:lnTo>
                    <a:lnTo>
                      <a:pt x="696" y="816"/>
                    </a:lnTo>
                    <a:lnTo>
                      <a:pt x="676" y="812"/>
                    </a:lnTo>
                    <a:lnTo>
                      <a:pt x="656" y="811"/>
                    </a:lnTo>
                    <a:lnTo>
                      <a:pt x="656" y="811"/>
                    </a:lnTo>
                    <a:lnTo>
                      <a:pt x="640" y="812"/>
                    </a:lnTo>
                    <a:lnTo>
                      <a:pt x="624" y="814"/>
                    </a:lnTo>
                    <a:lnTo>
                      <a:pt x="609" y="818"/>
                    </a:lnTo>
                    <a:lnTo>
                      <a:pt x="593" y="822"/>
                    </a:lnTo>
                    <a:lnTo>
                      <a:pt x="580" y="827"/>
                    </a:lnTo>
                    <a:lnTo>
                      <a:pt x="565" y="834"/>
                    </a:lnTo>
                    <a:lnTo>
                      <a:pt x="552" y="842"/>
                    </a:lnTo>
                    <a:lnTo>
                      <a:pt x="540" y="851"/>
                    </a:lnTo>
                    <a:lnTo>
                      <a:pt x="527" y="860"/>
                    </a:lnTo>
                    <a:lnTo>
                      <a:pt x="517" y="872"/>
                    </a:lnTo>
                    <a:lnTo>
                      <a:pt x="507" y="883"/>
                    </a:lnTo>
                    <a:lnTo>
                      <a:pt x="497" y="894"/>
                    </a:lnTo>
                    <a:lnTo>
                      <a:pt x="488" y="908"/>
                    </a:lnTo>
                    <a:lnTo>
                      <a:pt x="481" y="921"/>
                    </a:lnTo>
                    <a:lnTo>
                      <a:pt x="475" y="935"/>
                    </a:lnTo>
                    <a:lnTo>
                      <a:pt x="470" y="950"/>
                    </a:lnTo>
                    <a:lnTo>
                      <a:pt x="315" y="950"/>
                    </a:lnTo>
                    <a:lnTo>
                      <a:pt x="315" y="252"/>
                    </a:lnTo>
                    <a:lnTo>
                      <a:pt x="470" y="252"/>
                    </a:lnTo>
                    <a:lnTo>
                      <a:pt x="470" y="252"/>
                    </a:lnTo>
                    <a:lnTo>
                      <a:pt x="475" y="267"/>
                    </a:lnTo>
                    <a:lnTo>
                      <a:pt x="481" y="281"/>
                    </a:lnTo>
                    <a:lnTo>
                      <a:pt x="488" y="294"/>
                    </a:lnTo>
                    <a:lnTo>
                      <a:pt x="497" y="307"/>
                    </a:lnTo>
                    <a:lnTo>
                      <a:pt x="507" y="319"/>
                    </a:lnTo>
                    <a:lnTo>
                      <a:pt x="517" y="331"/>
                    </a:lnTo>
                    <a:lnTo>
                      <a:pt x="527" y="341"/>
                    </a:lnTo>
                    <a:lnTo>
                      <a:pt x="540" y="351"/>
                    </a:lnTo>
                    <a:lnTo>
                      <a:pt x="552" y="359"/>
                    </a:lnTo>
                    <a:lnTo>
                      <a:pt x="565" y="367"/>
                    </a:lnTo>
                    <a:lnTo>
                      <a:pt x="580" y="374"/>
                    </a:lnTo>
                    <a:lnTo>
                      <a:pt x="593" y="380"/>
                    </a:lnTo>
                    <a:lnTo>
                      <a:pt x="609" y="384"/>
                    </a:lnTo>
                    <a:lnTo>
                      <a:pt x="624" y="388"/>
                    </a:lnTo>
                    <a:lnTo>
                      <a:pt x="640" y="389"/>
                    </a:lnTo>
                    <a:lnTo>
                      <a:pt x="656" y="390"/>
                    </a:lnTo>
                    <a:lnTo>
                      <a:pt x="656" y="390"/>
                    </a:lnTo>
                    <a:lnTo>
                      <a:pt x="676" y="389"/>
                    </a:lnTo>
                    <a:lnTo>
                      <a:pt x="696" y="387"/>
                    </a:lnTo>
                    <a:lnTo>
                      <a:pt x="714" y="381"/>
                    </a:lnTo>
                    <a:lnTo>
                      <a:pt x="732" y="375"/>
                    </a:lnTo>
                    <a:lnTo>
                      <a:pt x="750" y="366"/>
                    </a:lnTo>
                    <a:lnTo>
                      <a:pt x="765" y="357"/>
                    </a:lnTo>
                    <a:lnTo>
                      <a:pt x="780" y="346"/>
                    </a:lnTo>
                    <a:lnTo>
                      <a:pt x="794" y="333"/>
                    </a:lnTo>
                    <a:lnTo>
                      <a:pt x="807" y="319"/>
                    </a:lnTo>
                    <a:lnTo>
                      <a:pt x="818" y="305"/>
                    </a:lnTo>
                    <a:lnTo>
                      <a:pt x="828" y="289"/>
                    </a:lnTo>
                    <a:lnTo>
                      <a:pt x="836" y="271"/>
                    </a:lnTo>
                    <a:lnTo>
                      <a:pt x="843" y="253"/>
                    </a:lnTo>
                    <a:lnTo>
                      <a:pt x="848" y="235"/>
                    </a:lnTo>
                    <a:lnTo>
                      <a:pt x="850" y="216"/>
                    </a:lnTo>
                    <a:lnTo>
                      <a:pt x="851" y="195"/>
                    </a:lnTo>
                    <a:lnTo>
                      <a:pt x="851" y="195"/>
                    </a:lnTo>
                    <a:lnTo>
                      <a:pt x="850" y="176"/>
                    </a:lnTo>
                    <a:lnTo>
                      <a:pt x="848" y="156"/>
                    </a:lnTo>
                    <a:lnTo>
                      <a:pt x="843" y="137"/>
                    </a:lnTo>
                    <a:lnTo>
                      <a:pt x="836" y="120"/>
                    </a:lnTo>
                    <a:lnTo>
                      <a:pt x="828" y="103"/>
                    </a:lnTo>
                    <a:lnTo>
                      <a:pt x="818" y="87"/>
                    </a:lnTo>
                    <a:lnTo>
                      <a:pt x="807" y="72"/>
                    </a:lnTo>
                    <a:lnTo>
                      <a:pt x="794" y="57"/>
                    </a:lnTo>
                    <a:lnTo>
                      <a:pt x="780" y="44"/>
                    </a:lnTo>
                    <a:lnTo>
                      <a:pt x="765" y="34"/>
                    </a:lnTo>
                    <a:lnTo>
                      <a:pt x="750" y="24"/>
                    </a:lnTo>
                    <a:lnTo>
                      <a:pt x="732" y="16"/>
                    </a:lnTo>
                    <a:lnTo>
                      <a:pt x="714" y="9"/>
                    </a:lnTo>
                    <a:lnTo>
                      <a:pt x="696" y="5"/>
                    </a:lnTo>
                    <a:lnTo>
                      <a:pt x="676" y="1"/>
                    </a:lnTo>
                    <a:lnTo>
                      <a:pt x="656" y="0"/>
                    </a:lnTo>
                    <a:lnTo>
                      <a:pt x="656" y="0"/>
                    </a:lnTo>
                    <a:lnTo>
                      <a:pt x="640" y="1"/>
                    </a:lnTo>
                    <a:lnTo>
                      <a:pt x="624" y="3"/>
                    </a:lnTo>
                    <a:lnTo>
                      <a:pt x="609" y="7"/>
                    </a:lnTo>
                    <a:lnTo>
                      <a:pt x="593" y="10"/>
                    </a:lnTo>
                    <a:lnTo>
                      <a:pt x="580" y="16"/>
                    </a:lnTo>
                    <a:lnTo>
                      <a:pt x="565" y="23"/>
                    </a:lnTo>
                    <a:lnTo>
                      <a:pt x="552" y="31"/>
                    </a:lnTo>
                    <a:lnTo>
                      <a:pt x="540" y="40"/>
                    </a:lnTo>
                    <a:lnTo>
                      <a:pt x="527" y="49"/>
                    </a:lnTo>
                    <a:lnTo>
                      <a:pt x="517" y="60"/>
                    </a:lnTo>
                    <a:lnTo>
                      <a:pt x="507" y="72"/>
                    </a:lnTo>
                    <a:lnTo>
                      <a:pt x="497" y="83"/>
                    </a:lnTo>
                    <a:lnTo>
                      <a:pt x="488" y="96"/>
                    </a:lnTo>
                    <a:lnTo>
                      <a:pt x="481" y="110"/>
                    </a:lnTo>
                    <a:lnTo>
                      <a:pt x="475" y="124"/>
                    </a:lnTo>
                    <a:lnTo>
                      <a:pt x="470" y="139"/>
                    </a:lnTo>
                    <a:lnTo>
                      <a:pt x="258" y="139"/>
                    </a:lnTo>
                    <a:lnTo>
                      <a:pt x="258" y="139"/>
                    </a:lnTo>
                    <a:lnTo>
                      <a:pt x="246" y="140"/>
                    </a:lnTo>
                    <a:lnTo>
                      <a:pt x="236" y="144"/>
                    </a:lnTo>
                    <a:lnTo>
                      <a:pt x="227" y="148"/>
                    </a:lnTo>
                    <a:lnTo>
                      <a:pt x="218" y="155"/>
                    </a:lnTo>
                    <a:lnTo>
                      <a:pt x="211" y="164"/>
                    </a:lnTo>
                    <a:lnTo>
                      <a:pt x="207" y="173"/>
                    </a:lnTo>
                    <a:lnTo>
                      <a:pt x="203" y="184"/>
                    </a:lnTo>
                    <a:lnTo>
                      <a:pt x="202" y="195"/>
                    </a:lnTo>
                    <a:lnTo>
                      <a:pt x="202" y="950"/>
                    </a:lnTo>
                    <a:lnTo>
                      <a:pt x="0" y="950"/>
                    </a:lnTo>
                    <a:lnTo>
                      <a:pt x="0" y="1063"/>
                    </a:lnTo>
                    <a:lnTo>
                      <a:pt x="202" y="1063"/>
                    </a:lnTo>
                    <a:lnTo>
                      <a:pt x="202" y="1817"/>
                    </a:lnTo>
                    <a:lnTo>
                      <a:pt x="202" y="1817"/>
                    </a:lnTo>
                    <a:lnTo>
                      <a:pt x="203" y="1829"/>
                    </a:lnTo>
                    <a:lnTo>
                      <a:pt x="207" y="1840"/>
                    </a:lnTo>
                    <a:lnTo>
                      <a:pt x="211" y="1849"/>
                    </a:lnTo>
                    <a:lnTo>
                      <a:pt x="218" y="1857"/>
                    </a:lnTo>
                    <a:lnTo>
                      <a:pt x="227" y="1864"/>
                    </a:lnTo>
                    <a:lnTo>
                      <a:pt x="236" y="1870"/>
                    </a:lnTo>
                    <a:lnTo>
                      <a:pt x="246" y="1873"/>
                    </a:lnTo>
                    <a:lnTo>
                      <a:pt x="258" y="1874"/>
                    </a:lnTo>
                    <a:lnTo>
                      <a:pt x="470" y="1874"/>
                    </a:lnTo>
                    <a:lnTo>
                      <a:pt x="470" y="1874"/>
                    </a:lnTo>
                    <a:lnTo>
                      <a:pt x="475" y="1889"/>
                    </a:lnTo>
                    <a:lnTo>
                      <a:pt x="481" y="1903"/>
                    </a:lnTo>
                    <a:lnTo>
                      <a:pt x="488" y="1916"/>
                    </a:lnTo>
                    <a:lnTo>
                      <a:pt x="497" y="1929"/>
                    </a:lnTo>
                    <a:lnTo>
                      <a:pt x="507" y="1942"/>
                    </a:lnTo>
                    <a:lnTo>
                      <a:pt x="517" y="1953"/>
                    </a:lnTo>
                    <a:lnTo>
                      <a:pt x="527" y="1963"/>
                    </a:lnTo>
                    <a:lnTo>
                      <a:pt x="540" y="1973"/>
                    </a:lnTo>
                    <a:lnTo>
                      <a:pt x="552" y="1981"/>
                    </a:lnTo>
                    <a:lnTo>
                      <a:pt x="565" y="1989"/>
                    </a:lnTo>
                    <a:lnTo>
                      <a:pt x="580" y="1996"/>
                    </a:lnTo>
                    <a:lnTo>
                      <a:pt x="593" y="2002"/>
                    </a:lnTo>
                    <a:lnTo>
                      <a:pt x="609" y="2007"/>
                    </a:lnTo>
                    <a:lnTo>
                      <a:pt x="624" y="2010"/>
                    </a:lnTo>
                    <a:lnTo>
                      <a:pt x="640" y="2012"/>
                    </a:lnTo>
                    <a:lnTo>
                      <a:pt x="656" y="2012"/>
                    </a:lnTo>
                    <a:lnTo>
                      <a:pt x="656" y="2012"/>
                    </a:lnTo>
                    <a:lnTo>
                      <a:pt x="676" y="2011"/>
                    </a:lnTo>
                    <a:lnTo>
                      <a:pt x="696" y="2009"/>
                    </a:lnTo>
                    <a:lnTo>
                      <a:pt x="714" y="2003"/>
                    </a:lnTo>
                    <a:lnTo>
                      <a:pt x="732" y="1997"/>
                    </a:lnTo>
                    <a:lnTo>
                      <a:pt x="750" y="1989"/>
                    </a:lnTo>
                    <a:lnTo>
                      <a:pt x="765" y="1979"/>
                    </a:lnTo>
                    <a:lnTo>
                      <a:pt x="780" y="1968"/>
                    </a:lnTo>
                    <a:lnTo>
                      <a:pt x="794" y="1955"/>
                    </a:lnTo>
                    <a:lnTo>
                      <a:pt x="807" y="1942"/>
                    </a:lnTo>
                    <a:lnTo>
                      <a:pt x="818" y="1927"/>
                    </a:lnTo>
                    <a:lnTo>
                      <a:pt x="828" y="1911"/>
                    </a:lnTo>
                    <a:lnTo>
                      <a:pt x="836" y="1894"/>
                    </a:lnTo>
                    <a:lnTo>
                      <a:pt x="843" y="1875"/>
                    </a:lnTo>
                    <a:lnTo>
                      <a:pt x="848" y="1857"/>
                    </a:lnTo>
                    <a:lnTo>
                      <a:pt x="850" y="1838"/>
                    </a:lnTo>
                    <a:lnTo>
                      <a:pt x="851" y="1817"/>
                    </a:lnTo>
                    <a:lnTo>
                      <a:pt x="851" y="1817"/>
                    </a:lnTo>
                    <a:lnTo>
                      <a:pt x="850" y="1798"/>
                    </a:lnTo>
                    <a:lnTo>
                      <a:pt x="848" y="1778"/>
                    </a:lnTo>
                    <a:lnTo>
                      <a:pt x="843" y="1760"/>
                    </a:lnTo>
                    <a:lnTo>
                      <a:pt x="836" y="1742"/>
                    </a:lnTo>
                    <a:lnTo>
                      <a:pt x="828" y="1725"/>
                    </a:lnTo>
                    <a:lnTo>
                      <a:pt x="818" y="1709"/>
                    </a:lnTo>
                    <a:lnTo>
                      <a:pt x="807" y="1694"/>
                    </a:lnTo>
                    <a:lnTo>
                      <a:pt x="794" y="1680"/>
                    </a:lnTo>
                    <a:lnTo>
                      <a:pt x="780" y="1668"/>
                    </a:lnTo>
                    <a:lnTo>
                      <a:pt x="765" y="1656"/>
                    </a:lnTo>
                    <a:lnTo>
                      <a:pt x="750" y="1646"/>
                    </a:lnTo>
                    <a:lnTo>
                      <a:pt x="732" y="1638"/>
                    </a:lnTo>
                    <a:lnTo>
                      <a:pt x="714" y="1631"/>
                    </a:lnTo>
                    <a:lnTo>
                      <a:pt x="696" y="1627"/>
                    </a:lnTo>
                    <a:lnTo>
                      <a:pt x="676" y="1623"/>
                    </a:lnTo>
                    <a:lnTo>
                      <a:pt x="656" y="1623"/>
                    </a:lnTo>
                    <a:lnTo>
                      <a:pt x="656" y="1623"/>
                    </a:lnTo>
                    <a:lnTo>
                      <a:pt x="640" y="1623"/>
                    </a:lnTo>
                    <a:lnTo>
                      <a:pt x="624" y="1626"/>
                    </a:lnTo>
                    <a:lnTo>
                      <a:pt x="609" y="1629"/>
                    </a:lnTo>
                    <a:lnTo>
                      <a:pt x="593" y="1634"/>
                    </a:lnTo>
                    <a:lnTo>
                      <a:pt x="580" y="1639"/>
                    </a:lnTo>
                    <a:lnTo>
                      <a:pt x="565" y="1645"/>
                    </a:lnTo>
                    <a:lnTo>
                      <a:pt x="552" y="1653"/>
                    </a:lnTo>
                    <a:lnTo>
                      <a:pt x="540" y="1662"/>
                    </a:lnTo>
                    <a:lnTo>
                      <a:pt x="527" y="1671"/>
                    </a:lnTo>
                    <a:lnTo>
                      <a:pt x="517" y="1683"/>
                    </a:lnTo>
                    <a:lnTo>
                      <a:pt x="507" y="1694"/>
                    </a:lnTo>
                    <a:lnTo>
                      <a:pt x="497" y="1705"/>
                    </a:lnTo>
                    <a:lnTo>
                      <a:pt x="488" y="1719"/>
                    </a:lnTo>
                    <a:lnTo>
                      <a:pt x="481" y="1733"/>
                    </a:lnTo>
                    <a:lnTo>
                      <a:pt x="475" y="1746"/>
                    </a:lnTo>
                    <a:lnTo>
                      <a:pt x="470" y="1761"/>
                    </a:lnTo>
                    <a:lnTo>
                      <a:pt x="315" y="1761"/>
                    </a:lnTo>
                    <a:lnTo>
                      <a:pt x="315" y="1063"/>
                    </a:lnTo>
                    <a:lnTo>
                      <a:pt x="470" y="1063"/>
                    </a:lnTo>
                    <a:close/>
                    <a:moveTo>
                      <a:pt x="656" y="924"/>
                    </a:moveTo>
                    <a:lnTo>
                      <a:pt x="656" y="924"/>
                    </a:lnTo>
                    <a:lnTo>
                      <a:pt x="665" y="925"/>
                    </a:lnTo>
                    <a:lnTo>
                      <a:pt x="673" y="926"/>
                    </a:lnTo>
                    <a:lnTo>
                      <a:pt x="681" y="929"/>
                    </a:lnTo>
                    <a:lnTo>
                      <a:pt x="688" y="931"/>
                    </a:lnTo>
                    <a:lnTo>
                      <a:pt x="696" y="934"/>
                    </a:lnTo>
                    <a:lnTo>
                      <a:pt x="703" y="939"/>
                    </a:lnTo>
                    <a:lnTo>
                      <a:pt x="708" y="943"/>
                    </a:lnTo>
                    <a:lnTo>
                      <a:pt x="714" y="949"/>
                    </a:lnTo>
                    <a:lnTo>
                      <a:pt x="720" y="955"/>
                    </a:lnTo>
                    <a:lnTo>
                      <a:pt x="724" y="961"/>
                    </a:lnTo>
                    <a:lnTo>
                      <a:pt x="729" y="967"/>
                    </a:lnTo>
                    <a:lnTo>
                      <a:pt x="732" y="974"/>
                    </a:lnTo>
                    <a:lnTo>
                      <a:pt x="735" y="982"/>
                    </a:lnTo>
                    <a:lnTo>
                      <a:pt x="737" y="990"/>
                    </a:lnTo>
                    <a:lnTo>
                      <a:pt x="738" y="998"/>
                    </a:lnTo>
                    <a:lnTo>
                      <a:pt x="738" y="1006"/>
                    </a:lnTo>
                    <a:lnTo>
                      <a:pt x="738" y="1006"/>
                    </a:lnTo>
                    <a:lnTo>
                      <a:pt x="738" y="1015"/>
                    </a:lnTo>
                    <a:lnTo>
                      <a:pt x="737" y="1023"/>
                    </a:lnTo>
                    <a:lnTo>
                      <a:pt x="735" y="1031"/>
                    </a:lnTo>
                    <a:lnTo>
                      <a:pt x="732" y="1038"/>
                    </a:lnTo>
                    <a:lnTo>
                      <a:pt x="729" y="1045"/>
                    </a:lnTo>
                    <a:lnTo>
                      <a:pt x="724" y="1052"/>
                    </a:lnTo>
                    <a:lnTo>
                      <a:pt x="720" y="1059"/>
                    </a:lnTo>
                    <a:lnTo>
                      <a:pt x="714" y="1064"/>
                    </a:lnTo>
                    <a:lnTo>
                      <a:pt x="708" y="1070"/>
                    </a:lnTo>
                    <a:lnTo>
                      <a:pt x="703" y="1075"/>
                    </a:lnTo>
                    <a:lnTo>
                      <a:pt x="696" y="1078"/>
                    </a:lnTo>
                    <a:lnTo>
                      <a:pt x="688" y="1081"/>
                    </a:lnTo>
                    <a:lnTo>
                      <a:pt x="681" y="1085"/>
                    </a:lnTo>
                    <a:lnTo>
                      <a:pt x="673" y="1087"/>
                    </a:lnTo>
                    <a:lnTo>
                      <a:pt x="665" y="1088"/>
                    </a:lnTo>
                    <a:lnTo>
                      <a:pt x="656" y="1088"/>
                    </a:lnTo>
                    <a:lnTo>
                      <a:pt x="656" y="1088"/>
                    </a:lnTo>
                    <a:lnTo>
                      <a:pt x="648" y="1088"/>
                    </a:lnTo>
                    <a:lnTo>
                      <a:pt x="640" y="1087"/>
                    </a:lnTo>
                    <a:lnTo>
                      <a:pt x="632" y="1085"/>
                    </a:lnTo>
                    <a:lnTo>
                      <a:pt x="624" y="1081"/>
                    </a:lnTo>
                    <a:lnTo>
                      <a:pt x="617" y="1078"/>
                    </a:lnTo>
                    <a:lnTo>
                      <a:pt x="610" y="1075"/>
                    </a:lnTo>
                    <a:lnTo>
                      <a:pt x="605" y="1070"/>
                    </a:lnTo>
                    <a:lnTo>
                      <a:pt x="599" y="1064"/>
                    </a:lnTo>
                    <a:lnTo>
                      <a:pt x="593" y="1059"/>
                    </a:lnTo>
                    <a:lnTo>
                      <a:pt x="589" y="1052"/>
                    </a:lnTo>
                    <a:lnTo>
                      <a:pt x="584" y="1045"/>
                    </a:lnTo>
                    <a:lnTo>
                      <a:pt x="581" y="1038"/>
                    </a:lnTo>
                    <a:lnTo>
                      <a:pt x="578" y="1031"/>
                    </a:lnTo>
                    <a:lnTo>
                      <a:pt x="576" y="1023"/>
                    </a:lnTo>
                    <a:lnTo>
                      <a:pt x="575" y="1015"/>
                    </a:lnTo>
                    <a:lnTo>
                      <a:pt x="575" y="1006"/>
                    </a:lnTo>
                    <a:lnTo>
                      <a:pt x="575" y="1006"/>
                    </a:lnTo>
                    <a:lnTo>
                      <a:pt x="575" y="998"/>
                    </a:lnTo>
                    <a:lnTo>
                      <a:pt x="576" y="990"/>
                    </a:lnTo>
                    <a:lnTo>
                      <a:pt x="578" y="982"/>
                    </a:lnTo>
                    <a:lnTo>
                      <a:pt x="581" y="974"/>
                    </a:lnTo>
                    <a:lnTo>
                      <a:pt x="584" y="967"/>
                    </a:lnTo>
                    <a:lnTo>
                      <a:pt x="589" y="961"/>
                    </a:lnTo>
                    <a:lnTo>
                      <a:pt x="593" y="955"/>
                    </a:lnTo>
                    <a:lnTo>
                      <a:pt x="599" y="949"/>
                    </a:lnTo>
                    <a:lnTo>
                      <a:pt x="605" y="943"/>
                    </a:lnTo>
                    <a:lnTo>
                      <a:pt x="610" y="939"/>
                    </a:lnTo>
                    <a:lnTo>
                      <a:pt x="617" y="934"/>
                    </a:lnTo>
                    <a:lnTo>
                      <a:pt x="624" y="931"/>
                    </a:lnTo>
                    <a:lnTo>
                      <a:pt x="632" y="929"/>
                    </a:lnTo>
                    <a:lnTo>
                      <a:pt x="640" y="926"/>
                    </a:lnTo>
                    <a:lnTo>
                      <a:pt x="648" y="925"/>
                    </a:lnTo>
                    <a:lnTo>
                      <a:pt x="656" y="924"/>
                    </a:lnTo>
                    <a:lnTo>
                      <a:pt x="656" y="924"/>
                    </a:lnTo>
                    <a:close/>
                    <a:moveTo>
                      <a:pt x="656" y="113"/>
                    </a:moveTo>
                    <a:lnTo>
                      <a:pt x="656" y="113"/>
                    </a:lnTo>
                    <a:lnTo>
                      <a:pt x="665" y="114"/>
                    </a:lnTo>
                    <a:lnTo>
                      <a:pt x="673" y="115"/>
                    </a:lnTo>
                    <a:lnTo>
                      <a:pt x="681" y="117"/>
                    </a:lnTo>
                    <a:lnTo>
                      <a:pt x="688" y="120"/>
                    </a:lnTo>
                    <a:lnTo>
                      <a:pt x="696" y="123"/>
                    </a:lnTo>
                    <a:lnTo>
                      <a:pt x="703" y="128"/>
                    </a:lnTo>
                    <a:lnTo>
                      <a:pt x="708" y="132"/>
                    </a:lnTo>
                    <a:lnTo>
                      <a:pt x="714" y="137"/>
                    </a:lnTo>
                    <a:lnTo>
                      <a:pt x="720" y="144"/>
                    </a:lnTo>
                    <a:lnTo>
                      <a:pt x="724" y="149"/>
                    </a:lnTo>
                    <a:lnTo>
                      <a:pt x="729" y="156"/>
                    </a:lnTo>
                    <a:lnTo>
                      <a:pt x="732" y="163"/>
                    </a:lnTo>
                    <a:lnTo>
                      <a:pt x="735" y="171"/>
                    </a:lnTo>
                    <a:lnTo>
                      <a:pt x="737" y="179"/>
                    </a:lnTo>
                    <a:lnTo>
                      <a:pt x="738" y="187"/>
                    </a:lnTo>
                    <a:lnTo>
                      <a:pt x="738" y="195"/>
                    </a:lnTo>
                    <a:lnTo>
                      <a:pt x="738" y="195"/>
                    </a:lnTo>
                    <a:lnTo>
                      <a:pt x="738" y="204"/>
                    </a:lnTo>
                    <a:lnTo>
                      <a:pt x="737" y="212"/>
                    </a:lnTo>
                    <a:lnTo>
                      <a:pt x="735" y="220"/>
                    </a:lnTo>
                    <a:lnTo>
                      <a:pt x="732" y="227"/>
                    </a:lnTo>
                    <a:lnTo>
                      <a:pt x="729" y="234"/>
                    </a:lnTo>
                    <a:lnTo>
                      <a:pt x="724" y="241"/>
                    </a:lnTo>
                    <a:lnTo>
                      <a:pt x="720" y="248"/>
                    </a:lnTo>
                    <a:lnTo>
                      <a:pt x="714" y="253"/>
                    </a:lnTo>
                    <a:lnTo>
                      <a:pt x="708" y="259"/>
                    </a:lnTo>
                    <a:lnTo>
                      <a:pt x="703" y="264"/>
                    </a:lnTo>
                    <a:lnTo>
                      <a:pt x="696" y="267"/>
                    </a:lnTo>
                    <a:lnTo>
                      <a:pt x="688" y="270"/>
                    </a:lnTo>
                    <a:lnTo>
                      <a:pt x="681" y="274"/>
                    </a:lnTo>
                    <a:lnTo>
                      <a:pt x="673" y="276"/>
                    </a:lnTo>
                    <a:lnTo>
                      <a:pt x="665" y="277"/>
                    </a:lnTo>
                    <a:lnTo>
                      <a:pt x="656" y="277"/>
                    </a:lnTo>
                    <a:lnTo>
                      <a:pt x="656" y="277"/>
                    </a:lnTo>
                    <a:lnTo>
                      <a:pt x="648" y="277"/>
                    </a:lnTo>
                    <a:lnTo>
                      <a:pt x="640" y="276"/>
                    </a:lnTo>
                    <a:lnTo>
                      <a:pt x="632" y="274"/>
                    </a:lnTo>
                    <a:lnTo>
                      <a:pt x="624" y="270"/>
                    </a:lnTo>
                    <a:lnTo>
                      <a:pt x="617" y="267"/>
                    </a:lnTo>
                    <a:lnTo>
                      <a:pt x="610" y="264"/>
                    </a:lnTo>
                    <a:lnTo>
                      <a:pt x="605" y="259"/>
                    </a:lnTo>
                    <a:lnTo>
                      <a:pt x="599" y="253"/>
                    </a:lnTo>
                    <a:lnTo>
                      <a:pt x="593" y="248"/>
                    </a:lnTo>
                    <a:lnTo>
                      <a:pt x="589" y="241"/>
                    </a:lnTo>
                    <a:lnTo>
                      <a:pt x="584" y="234"/>
                    </a:lnTo>
                    <a:lnTo>
                      <a:pt x="581" y="227"/>
                    </a:lnTo>
                    <a:lnTo>
                      <a:pt x="578" y="220"/>
                    </a:lnTo>
                    <a:lnTo>
                      <a:pt x="576" y="212"/>
                    </a:lnTo>
                    <a:lnTo>
                      <a:pt x="575" y="204"/>
                    </a:lnTo>
                    <a:lnTo>
                      <a:pt x="575" y="195"/>
                    </a:lnTo>
                    <a:lnTo>
                      <a:pt x="575" y="195"/>
                    </a:lnTo>
                    <a:lnTo>
                      <a:pt x="575" y="187"/>
                    </a:lnTo>
                    <a:lnTo>
                      <a:pt x="576" y="179"/>
                    </a:lnTo>
                    <a:lnTo>
                      <a:pt x="578" y="171"/>
                    </a:lnTo>
                    <a:lnTo>
                      <a:pt x="581" y="163"/>
                    </a:lnTo>
                    <a:lnTo>
                      <a:pt x="584" y="156"/>
                    </a:lnTo>
                    <a:lnTo>
                      <a:pt x="589" y="149"/>
                    </a:lnTo>
                    <a:lnTo>
                      <a:pt x="593" y="144"/>
                    </a:lnTo>
                    <a:lnTo>
                      <a:pt x="599" y="137"/>
                    </a:lnTo>
                    <a:lnTo>
                      <a:pt x="605" y="132"/>
                    </a:lnTo>
                    <a:lnTo>
                      <a:pt x="610" y="128"/>
                    </a:lnTo>
                    <a:lnTo>
                      <a:pt x="617" y="123"/>
                    </a:lnTo>
                    <a:lnTo>
                      <a:pt x="624" y="120"/>
                    </a:lnTo>
                    <a:lnTo>
                      <a:pt x="632" y="117"/>
                    </a:lnTo>
                    <a:lnTo>
                      <a:pt x="640" y="115"/>
                    </a:lnTo>
                    <a:lnTo>
                      <a:pt x="648" y="114"/>
                    </a:lnTo>
                    <a:lnTo>
                      <a:pt x="656" y="113"/>
                    </a:lnTo>
                    <a:lnTo>
                      <a:pt x="656" y="113"/>
                    </a:lnTo>
                    <a:close/>
                    <a:moveTo>
                      <a:pt x="656" y="1736"/>
                    </a:moveTo>
                    <a:lnTo>
                      <a:pt x="656" y="1736"/>
                    </a:lnTo>
                    <a:lnTo>
                      <a:pt x="665" y="1736"/>
                    </a:lnTo>
                    <a:lnTo>
                      <a:pt x="673" y="1737"/>
                    </a:lnTo>
                    <a:lnTo>
                      <a:pt x="681" y="1740"/>
                    </a:lnTo>
                    <a:lnTo>
                      <a:pt x="688" y="1742"/>
                    </a:lnTo>
                    <a:lnTo>
                      <a:pt x="696" y="1745"/>
                    </a:lnTo>
                    <a:lnTo>
                      <a:pt x="703" y="1750"/>
                    </a:lnTo>
                    <a:lnTo>
                      <a:pt x="708" y="1754"/>
                    </a:lnTo>
                    <a:lnTo>
                      <a:pt x="714" y="1760"/>
                    </a:lnTo>
                    <a:lnTo>
                      <a:pt x="720" y="1766"/>
                    </a:lnTo>
                    <a:lnTo>
                      <a:pt x="724" y="1772"/>
                    </a:lnTo>
                    <a:lnTo>
                      <a:pt x="729" y="1778"/>
                    </a:lnTo>
                    <a:lnTo>
                      <a:pt x="732" y="1785"/>
                    </a:lnTo>
                    <a:lnTo>
                      <a:pt x="735" y="1793"/>
                    </a:lnTo>
                    <a:lnTo>
                      <a:pt x="737" y="1801"/>
                    </a:lnTo>
                    <a:lnTo>
                      <a:pt x="738" y="1809"/>
                    </a:lnTo>
                    <a:lnTo>
                      <a:pt x="738" y="1817"/>
                    </a:lnTo>
                    <a:lnTo>
                      <a:pt x="738" y="1817"/>
                    </a:lnTo>
                    <a:lnTo>
                      <a:pt x="738" y="1826"/>
                    </a:lnTo>
                    <a:lnTo>
                      <a:pt x="737" y="1834"/>
                    </a:lnTo>
                    <a:lnTo>
                      <a:pt x="735" y="1842"/>
                    </a:lnTo>
                    <a:lnTo>
                      <a:pt x="732" y="1849"/>
                    </a:lnTo>
                    <a:lnTo>
                      <a:pt x="729" y="1857"/>
                    </a:lnTo>
                    <a:lnTo>
                      <a:pt x="724" y="1863"/>
                    </a:lnTo>
                    <a:lnTo>
                      <a:pt x="720" y="1870"/>
                    </a:lnTo>
                    <a:lnTo>
                      <a:pt x="714" y="1875"/>
                    </a:lnTo>
                    <a:lnTo>
                      <a:pt x="708" y="1881"/>
                    </a:lnTo>
                    <a:lnTo>
                      <a:pt x="703" y="1886"/>
                    </a:lnTo>
                    <a:lnTo>
                      <a:pt x="696" y="1890"/>
                    </a:lnTo>
                    <a:lnTo>
                      <a:pt x="688" y="1894"/>
                    </a:lnTo>
                    <a:lnTo>
                      <a:pt x="681" y="1896"/>
                    </a:lnTo>
                    <a:lnTo>
                      <a:pt x="673" y="1898"/>
                    </a:lnTo>
                    <a:lnTo>
                      <a:pt x="665" y="1899"/>
                    </a:lnTo>
                    <a:lnTo>
                      <a:pt x="656" y="1899"/>
                    </a:lnTo>
                    <a:lnTo>
                      <a:pt x="656" y="1899"/>
                    </a:lnTo>
                    <a:lnTo>
                      <a:pt x="648" y="1899"/>
                    </a:lnTo>
                    <a:lnTo>
                      <a:pt x="640" y="1898"/>
                    </a:lnTo>
                    <a:lnTo>
                      <a:pt x="632" y="1896"/>
                    </a:lnTo>
                    <a:lnTo>
                      <a:pt x="624" y="1894"/>
                    </a:lnTo>
                    <a:lnTo>
                      <a:pt x="617" y="1890"/>
                    </a:lnTo>
                    <a:lnTo>
                      <a:pt x="610" y="1886"/>
                    </a:lnTo>
                    <a:lnTo>
                      <a:pt x="605" y="1881"/>
                    </a:lnTo>
                    <a:lnTo>
                      <a:pt x="599" y="1875"/>
                    </a:lnTo>
                    <a:lnTo>
                      <a:pt x="593" y="1870"/>
                    </a:lnTo>
                    <a:lnTo>
                      <a:pt x="589" y="1863"/>
                    </a:lnTo>
                    <a:lnTo>
                      <a:pt x="584" y="1857"/>
                    </a:lnTo>
                    <a:lnTo>
                      <a:pt x="581" y="1849"/>
                    </a:lnTo>
                    <a:lnTo>
                      <a:pt x="578" y="1842"/>
                    </a:lnTo>
                    <a:lnTo>
                      <a:pt x="576" y="1834"/>
                    </a:lnTo>
                    <a:lnTo>
                      <a:pt x="575" y="1826"/>
                    </a:lnTo>
                    <a:lnTo>
                      <a:pt x="575" y="1817"/>
                    </a:lnTo>
                    <a:lnTo>
                      <a:pt x="575" y="1817"/>
                    </a:lnTo>
                    <a:lnTo>
                      <a:pt x="575" y="1809"/>
                    </a:lnTo>
                    <a:lnTo>
                      <a:pt x="576" y="1801"/>
                    </a:lnTo>
                    <a:lnTo>
                      <a:pt x="578" y="1793"/>
                    </a:lnTo>
                    <a:lnTo>
                      <a:pt x="581" y="1785"/>
                    </a:lnTo>
                    <a:lnTo>
                      <a:pt x="584" y="1778"/>
                    </a:lnTo>
                    <a:lnTo>
                      <a:pt x="589" y="1772"/>
                    </a:lnTo>
                    <a:lnTo>
                      <a:pt x="593" y="1766"/>
                    </a:lnTo>
                    <a:lnTo>
                      <a:pt x="599" y="1760"/>
                    </a:lnTo>
                    <a:lnTo>
                      <a:pt x="605" y="1754"/>
                    </a:lnTo>
                    <a:lnTo>
                      <a:pt x="610" y="1750"/>
                    </a:lnTo>
                    <a:lnTo>
                      <a:pt x="617" y="1745"/>
                    </a:lnTo>
                    <a:lnTo>
                      <a:pt x="624" y="1742"/>
                    </a:lnTo>
                    <a:lnTo>
                      <a:pt x="632" y="1740"/>
                    </a:lnTo>
                    <a:lnTo>
                      <a:pt x="640" y="1737"/>
                    </a:lnTo>
                    <a:lnTo>
                      <a:pt x="648" y="1736"/>
                    </a:lnTo>
                    <a:lnTo>
                      <a:pt x="656" y="1736"/>
                    </a:lnTo>
                    <a:lnTo>
                      <a:pt x="656" y="1736"/>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20" name="Freeform 30">
                <a:extLst>
                  <a:ext uri="{FF2B5EF4-FFF2-40B4-BE49-F238E27FC236}">
                    <a16:creationId xmlns:a16="http://schemas.microsoft.com/office/drawing/2014/main" id="{B163EB2F-3398-3D4F-989F-3CA0E0D085A8}"/>
                  </a:ext>
                </a:extLst>
              </p:cNvPr>
              <p:cNvSpPr>
                <a:spLocks noEditPoints="1"/>
              </p:cNvSpPr>
              <p:nvPr/>
            </p:nvSpPr>
            <p:spPr bwMode="auto">
              <a:xfrm>
                <a:off x="-5589588" y="-1630363"/>
                <a:ext cx="1008063" cy="1328738"/>
              </a:xfrm>
              <a:custGeom>
                <a:avLst/>
                <a:gdLst>
                  <a:gd name="T0" fmla="*/ 1086 w 1271"/>
                  <a:gd name="T1" fmla="*/ 133 h 1675"/>
                  <a:gd name="T2" fmla="*/ 1086 w 1271"/>
                  <a:gd name="T3" fmla="*/ 119 h 1675"/>
                  <a:gd name="T4" fmla="*/ 1081 w 1271"/>
                  <a:gd name="T5" fmla="*/ 93 h 1675"/>
                  <a:gd name="T6" fmla="*/ 1070 w 1271"/>
                  <a:gd name="T7" fmla="*/ 69 h 1675"/>
                  <a:gd name="T8" fmla="*/ 1057 w 1271"/>
                  <a:gd name="T9" fmla="*/ 48 h 1675"/>
                  <a:gd name="T10" fmla="*/ 1039 w 1271"/>
                  <a:gd name="T11" fmla="*/ 30 h 1675"/>
                  <a:gd name="T12" fmla="*/ 1017 w 1271"/>
                  <a:gd name="T13" fmla="*/ 16 h 1675"/>
                  <a:gd name="T14" fmla="*/ 994 w 1271"/>
                  <a:gd name="T15" fmla="*/ 6 h 1675"/>
                  <a:gd name="T16" fmla="*/ 968 w 1271"/>
                  <a:gd name="T17" fmla="*/ 0 h 1675"/>
                  <a:gd name="T18" fmla="*/ 308 w 1271"/>
                  <a:gd name="T19" fmla="*/ 0 h 1675"/>
                  <a:gd name="T20" fmla="*/ 295 w 1271"/>
                  <a:gd name="T21" fmla="*/ 0 h 1675"/>
                  <a:gd name="T22" fmla="*/ 269 w 1271"/>
                  <a:gd name="T23" fmla="*/ 6 h 1675"/>
                  <a:gd name="T24" fmla="*/ 245 w 1271"/>
                  <a:gd name="T25" fmla="*/ 16 h 1675"/>
                  <a:gd name="T26" fmla="*/ 224 w 1271"/>
                  <a:gd name="T27" fmla="*/ 30 h 1675"/>
                  <a:gd name="T28" fmla="*/ 206 w 1271"/>
                  <a:gd name="T29" fmla="*/ 48 h 1675"/>
                  <a:gd name="T30" fmla="*/ 191 w 1271"/>
                  <a:gd name="T31" fmla="*/ 69 h 1675"/>
                  <a:gd name="T32" fmla="*/ 182 w 1271"/>
                  <a:gd name="T33" fmla="*/ 93 h 1675"/>
                  <a:gd name="T34" fmla="*/ 176 w 1271"/>
                  <a:gd name="T35" fmla="*/ 119 h 1675"/>
                  <a:gd name="T36" fmla="*/ 175 w 1271"/>
                  <a:gd name="T37" fmla="*/ 1542 h 1675"/>
                  <a:gd name="T38" fmla="*/ 176 w 1271"/>
                  <a:gd name="T39" fmla="*/ 1553 h 1675"/>
                  <a:gd name="T40" fmla="*/ 0 w 1271"/>
                  <a:gd name="T41" fmla="*/ 1562 h 1675"/>
                  <a:gd name="T42" fmla="*/ 308 w 1271"/>
                  <a:gd name="T43" fmla="*/ 1675 h 1675"/>
                  <a:gd name="T44" fmla="*/ 1271 w 1271"/>
                  <a:gd name="T45" fmla="*/ 1675 h 1675"/>
                  <a:gd name="T46" fmla="*/ 1085 w 1271"/>
                  <a:gd name="T47" fmla="*/ 1562 h 1675"/>
                  <a:gd name="T48" fmla="*/ 1086 w 1271"/>
                  <a:gd name="T49" fmla="*/ 1553 h 1675"/>
                  <a:gd name="T50" fmla="*/ 1086 w 1271"/>
                  <a:gd name="T51" fmla="*/ 1542 h 1675"/>
                  <a:gd name="T52" fmla="*/ 530 w 1271"/>
                  <a:gd name="T53" fmla="*/ 1385 h 1675"/>
                  <a:gd name="T54" fmla="*/ 733 w 1271"/>
                  <a:gd name="T55" fmla="*/ 1548 h 1675"/>
                  <a:gd name="T56" fmla="*/ 846 w 1271"/>
                  <a:gd name="T57" fmla="*/ 1562 h 1675"/>
                  <a:gd name="T58" fmla="*/ 846 w 1271"/>
                  <a:gd name="T59" fmla="*/ 1329 h 1675"/>
                  <a:gd name="T60" fmla="*/ 841 w 1271"/>
                  <a:gd name="T61" fmla="*/ 1306 h 1675"/>
                  <a:gd name="T62" fmla="*/ 829 w 1271"/>
                  <a:gd name="T63" fmla="*/ 1289 h 1675"/>
                  <a:gd name="T64" fmla="*/ 812 w 1271"/>
                  <a:gd name="T65" fmla="*/ 1277 h 1675"/>
                  <a:gd name="T66" fmla="*/ 789 w 1271"/>
                  <a:gd name="T67" fmla="*/ 1272 h 1675"/>
                  <a:gd name="T68" fmla="*/ 473 w 1271"/>
                  <a:gd name="T69" fmla="*/ 1272 h 1675"/>
                  <a:gd name="T70" fmla="*/ 451 w 1271"/>
                  <a:gd name="T71" fmla="*/ 1277 h 1675"/>
                  <a:gd name="T72" fmla="*/ 433 w 1271"/>
                  <a:gd name="T73" fmla="*/ 1289 h 1675"/>
                  <a:gd name="T74" fmla="*/ 421 w 1271"/>
                  <a:gd name="T75" fmla="*/ 1306 h 1675"/>
                  <a:gd name="T76" fmla="*/ 417 w 1271"/>
                  <a:gd name="T77" fmla="*/ 1329 h 1675"/>
                  <a:gd name="T78" fmla="*/ 308 w 1271"/>
                  <a:gd name="T79" fmla="*/ 1562 h 1675"/>
                  <a:gd name="T80" fmla="*/ 304 w 1271"/>
                  <a:gd name="T81" fmla="*/ 1562 h 1675"/>
                  <a:gd name="T82" fmla="*/ 297 w 1271"/>
                  <a:gd name="T83" fmla="*/ 1558 h 1675"/>
                  <a:gd name="T84" fmla="*/ 291 w 1271"/>
                  <a:gd name="T85" fmla="*/ 1553 h 1675"/>
                  <a:gd name="T86" fmla="*/ 289 w 1271"/>
                  <a:gd name="T87" fmla="*/ 1546 h 1675"/>
                  <a:gd name="T88" fmla="*/ 288 w 1271"/>
                  <a:gd name="T89" fmla="*/ 133 h 1675"/>
                  <a:gd name="T90" fmla="*/ 289 w 1271"/>
                  <a:gd name="T91" fmla="*/ 128 h 1675"/>
                  <a:gd name="T92" fmla="*/ 291 w 1271"/>
                  <a:gd name="T93" fmla="*/ 121 h 1675"/>
                  <a:gd name="T94" fmla="*/ 297 w 1271"/>
                  <a:gd name="T95" fmla="*/ 115 h 1675"/>
                  <a:gd name="T96" fmla="*/ 304 w 1271"/>
                  <a:gd name="T97" fmla="*/ 113 h 1675"/>
                  <a:gd name="T98" fmla="*/ 954 w 1271"/>
                  <a:gd name="T99" fmla="*/ 112 h 1675"/>
                  <a:gd name="T100" fmla="*/ 958 w 1271"/>
                  <a:gd name="T101" fmla="*/ 113 h 1675"/>
                  <a:gd name="T102" fmla="*/ 966 w 1271"/>
                  <a:gd name="T103" fmla="*/ 115 h 1675"/>
                  <a:gd name="T104" fmla="*/ 970 w 1271"/>
                  <a:gd name="T105" fmla="*/ 121 h 1675"/>
                  <a:gd name="T106" fmla="*/ 973 w 1271"/>
                  <a:gd name="T107" fmla="*/ 128 h 1675"/>
                  <a:gd name="T108" fmla="*/ 973 w 1271"/>
                  <a:gd name="T109" fmla="*/ 1542 h 1675"/>
                  <a:gd name="T110" fmla="*/ 973 w 1271"/>
                  <a:gd name="T111" fmla="*/ 1546 h 1675"/>
                  <a:gd name="T112" fmla="*/ 970 w 1271"/>
                  <a:gd name="T113" fmla="*/ 1553 h 1675"/>
                  <a:gd name="T114" fmla="*/ 966 w 1271"/>
                  <a:gd name="T115" fmla="*/ 1558 h 1675"/>
                  <a:gd name="T116" fmla="*/ 958 w 1271"/>
                  <a:gd name="T117" fmla="*/ 1562 h 1675"/>
                  <a:gd name="T118" fmla="*/ 846 w 1271"/>
                  <a:gd name="T119" fmla="*/ 1562 h 1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71" h="1675">
                    <a:moveTo>
                      <a:pt x="1086" y="1542"/>
                    </a:moveTo>
                    <a:lnTo>
                      <a:pt x="1086" y="133"/>
                    </a:lnTo>
                    <a:lnTo>
                      <a:pt x="1086" y="133"/>
                    </a:lnTo>
                    <a:lnTo>
                      <a:pt x="1086" y="119"/>
                    </a:lnTo>
                    <a:lnTo>
                      <a:pt x="1084" y="105"/>
                    </a:lnTo>
                    <a:lnTo>
                      <a:pt x="1081" y="93"/>
                    </a:lnTo>
                    <a:lnTo>
                      <a:pt x="1076" y="81"/>
                    </a:lnTo>
                    <a:lnTo>
                      <a:pt x="1070" y="69"/>
                    </a:lnTo>
                    <a:lnTo>
                      <a:pt x="1064" y="58"/>
                    </a:lnTo>
                    <a:lnTo>
                      <a:pt x="1057" y="48"/>
                    </a:lnTo>
                    <a:lnTo>
                      <a:pt x="1048" y="39"/>
                    </a:lnTo>
                    <a:lnTo>
                      <a:pt x="1039" y="30"/>
                    </a:lnTo>
                    <a:lnTo>
                      <a:pt x="1028" y="22"/>
                    </a:lnTo>
                    <a:lnTo>
                      <a:pt x="1017" y="16"/>
                    </a:lnTo>
                    <a:lnTo>
                      <a:pt x="1005" y="10"/>
                    </a:lnTo>
                    <a:lnTo>
                      <a:pt x="994" y="6"/>
                    </a:lnTo>
                    <a:lnTo>
                      <a:pt x="980" y="2"/>
                    </a:lnTo>
                    <a:lnTo>
                      <a:pt x="968" y="0"/>
                    </a:lnTo>
                    <a:lnTo>
                      <a:pt x="954" y="0"/>
                    </a:lnTo>
                    <a:lnTo>
                      <a:pt x="308" y="0"/>
                    </a:lnTo>
                    <a:lnTo>
                      <a:pt x="308" y="0"/>
                    </a:lnTo>
                    <a:lnTo>
                      <a:pt x="295" y="0"/>
                    </a:lnTo>
                    <a:lnTo>
                      <a:pt x="281" y="2"/>
                    </a:lnTo>
                    <a:lnTo>
                      <a:pt x="269" y="6"/>
                    </a:lnTo>
                    <a:lnTo>
                      <a:pt x="256" y="10"/>
                    </a:lnTo>
                    <a:lnTo>
                      <a:pt x="245" y="16"/>
                    </a:lnTo>
                    <a:lnTo>
                      <a:pt x="234" y="22"/>
                    </a:lnTo>
                    <a:lnTo>
                      <a:pt x="224" y="30"/>
                    </a:lnTo>
                    <a:lnTo>
                      <a:pt x="215" y="39"/>
                    </a:lnTo>
                    <a:lnTo>
                      <a:pt x="206" y="48"/>
                    </a:lnTo>
                    <a:lnTo>
                      <a:pt x="198" y="58"/>
                    </a:lnTo>
                    <a:lnTo>
                      <a:pt x="191" y="69"/>
                    </a:lnTo>
                    <a:lnTo>
                      <a:pt x="186" y="81"/>
                    </a:lnTo>
                    <a:lnTo>
                      <a:pt x="182" y="93"/>
                    </a:lnTo>
                    <a:lnTo>
                      <a:pt x="178" y="105"/>
                    </a:lnTo>
                    <a:lnTo>
                      <a:pt x="176" y="119"/>
                    </a:lnTo>
                    <a:lnTo>
                      <a:pt x="175" y="133"/>
                    </a:lnTo>
                    <a:lnTo>
                      <a:pt x="175" y="1542"/>
                    </a:lnTo>
                    <a:lnTo>
                      <a:pt x="175" y="1542"/>
                    </a:lnTo>
                    <a:lnTo>
                      <a:pt x="176" y="1553"/>
                    </a:lnTo>
                    <a:lnTo>
                      <a:pt x="177" y="1562"/>
                    </a:lnTo>
                    <a:lnTo>
                      <a:pt x="0" y="1562"/>
                    </a:lnTo>
                    <a:lnTo>
                      <a:pt x="0" y="1675"/>
                    </a:lnTo>
                    <a:lnTo>
                      <a:pt x="308" y="1675"/>
                    </a:lnTo>
                    <a:lnTo>
                      <a:pt x="954" y="1675"/>
                    </a:lnTo>
                    <a:lnTo>
                      <a:pt x="1271" y="1675"/>
                    </a:lnTo>
                    <a:lnTo>
                      <a:pt x="1271" y="1562"/>
                    </a:lnTo>
                    <a:lnTo>
                      <a:pt x="1085" y="1562"/>
                    </a:lnTo>
                    <a:lnTo>
                      <a:pt x="1085" y="1562"/>
                    </a:lnTo>
                    <a:lnTo>
                      <a:pt x="1086" y="1553"/>
                    </a:lnTo>
                    <a:lnTo>
                      <a:pt x="1086" y="1542"/>
                    </a:lnTo>
                    <a:lnTo>
                      <a:pt x="1086" y="1542"/>
                    </a:lnTo>
                    <a:close/>
                    <a:moveTo>
                      <a:pt x="530" y="1548"/>
                    </a:moveTo>
                    <a:lnTo>
                      <a:pt x="530" y="1385"/>
                    </a:lnTo>
                    <a:lnTo>
                      <a:pt x="733" y="1385"/>
                    </a:lnTo>
                    <a:lnTo>
                      <a:pt x="733" y="1548"/>
                    </a:lnTo>
                    <a:lnTo>
                      <a:pt x="530" y="1548"/>
                    </a:lnTo>
                    <a:close/>
                    <a:moveTo>
                      <a:pt x="846" y="1562"/>
                    </a:moveTo>
                    <a:lnTo>
                      <a:pt x="846" y="1329"/>
                    </a:lnTo>
                    <a:lnTo>
                      <a:pt x="846" y="1329"/>
                    </a:lnTo>
                    <a:lnTo>
                      <a:pt x="845" y="1318"/>
                    </a:lnTo>
                    <a:lnTo>
                      <a:pt x="841" y="1306"/>
                    </a:lnTo>
                    <a:lnTo>
                      <a:pt x="835" y="1297"/>
                    </a:lnTo>
                    <a:lnTo>
                      <a:pt x="829" y="1289"/>
                    </a:lnTo>
                    <a:lnTo>
                      <a:pt x="821" y="1282"/>
                    </a:lnTo>
                    <a:lnTo>
                      <a:pt x="812" y="1277"/>
                    </a:lnTo>
                    <a:lnTo>
                      <a:pt x="800" y="1273"/>
                    </a:lnTo>
                    <a:lnTo>
                      <a:pt x="789" y="1272"/>
                    </a:lnTo>
                    <a:lnTo>
                      <a:pt x="473" y="1272"/>
                    </a:lnTo>
                    <a:lnTo>
                      <a:pt x="473" y="1272"/>
                    </a:lnTo>
                    <a:lnTo>
                      <a:pt x="461" y="1273"/>
                    </a:lnTo>
                    <a:lnTo>
                      <a:pt x="451" y="1277"/>
                    </a:lnTo>
                    <a:lnTo>
                      <a:pt x="442" y="1282"/>
                    </a:lnTo>
                    <a:lnTo>
                      <a:pt x="433" y="1289"/>
                    </a:lnTo>
                    <a:lnTo>
                      <a:pt x="426" y="1297"/>
                    </a:lnTo>
                    <a:lnTo>
                      <a:pt x="421" y="1306"/>
                    </a:lnTo>
                    <a:lnTo>
                      <a:pt x="418" y="1318"/>
                    </a:lnTo>
                    <a:lnTo>
                      <a:pt x="417" y="1329"/>
                    </a:lnTo>
                    <a:lnTo>
                      <a:pt x="417" y="1562"/>
                    </a:lnTo>
                    <a:lnTo>
                      <a:pt x="308" y="1562"/>
                    </a:lnTo>
                    <a:lnTo>
                      <a:pt x="308" y="1562"/>
                    </a:lnTo>
                    <a:lnTo>
                      <a:pt x="304" y="1562"/>
                    </a:lnTo>
                    <a:lnTo>
                      <a:pt x="300" y="1561"/>
                    </a:lnTo>
                    <a:lnTo>
                      <a:pt x="297" y="1558"/>
                    </a:lnTo>
                    <a:lnTo>
                      <a:pt x="295" y="1556"/>
                    </a:lnTo>
                    <a:lnTo>
                      <a:pt x="291" y="1553"/>
                    </a:lnTo>
                    <a:lnTo>
                      <a:pt x="290" y="1549"/>
                    </a:lnTo>
                    <a:lnTo>
                      <a:pt x="289" y="1546"/>
                    </a:lnTo>
                    <a:lnTo>
                      <a:pt x="288" y="1542"/>
                    </a:lnTo>
                    <a:lnTo>
                      <a:pt x="288" y="133"/>
                    </a:lnTo>
                    <a:lnTo>
                      <a:pt x="288" y="133"/>
                    </a:lnTo>
                    <a:lnTo>
                      <a:pt x="289" y="128"/>
                    </a:lnTo>
                    <a:lnTo>
                      <a:pt x="290" y="125"/>
                    </a:lnTo>
                    <a:lnTo>
                      <a:pt x="291" y="121"/>
                    </a:lnTo>
                    <a:lnTo>
                      <a:pt x="295" y="119"/>
                    </a:lnTo>
                    <a:lnTo>
                      <a:pt x="297" y="115"/>
                    </a:lnTo>
                    <a:lnTo>
                      <a:pt x="300" y="114"/>
                    </a:lnTo>
                    <a:lnTo>
                      <a:pt x="304" y="113"/>
                    </a:lnTo>
                    <a:lnTo>
                      <a:pt x="308" y="112"/>
                    </a:lnTo>
                    <a:lnTo>
                      <a:pt x="954" y="112"/>
                    </a:lnTo>
                    <a:lnTo>
                      <a:pt x="954" y="112"/>
                    </a:lnTo>
                    <a:lnTo>
                      <a:pt x="958" y="113"/>
                    </a:lnTo>
                    <a:lnTo>
                      <a:pt x="962" y="114"/>
                    </a:lnTo>
                    <a:lnTo>
                      <a:pt x="966" y="115"/>
                    </a:lnTo>
                    <a:lnTo>
                      <a:pt x="968" y="119"/>
                    </a:lnTo>
                    <a:lnTo>
                      <a:pt x="970" y="121"/>
                    </a:lnTo>
                    <a:lnTo>
                      <a:pt x="972" y="125"/>
                    </a:lnTo>
                    <a:lnTo>
                      <a:pt x="973" y="128"/>
                    </a:lnTo>
                    <a:lnTo>
                      <a:pt x="973" y="133"/>
                    </a:lnTo>
                    <a:lnTo>
                      <a:pt x="973" y="1542"/>
                    </a:lnTo>
                    <a:lnTo>
                      <a:pt x="973" y="1542"/>
                    </a:lnTo>
                    <a:lnTo>
                      <a:pt x="973" y="1546"/>
                    </a:lnTo>
                    <a:lnTo>
                      <a:pt x="972" y="1549"/>
                    </a:lnTo>
                    <a:lnTo>
                      <a:pt x="970" y="1553"/>
                    </a:lnTo>
                    <a:lnTo>
                      <a:pt x="968" y="1556"/>
                    </a:lnTo>
                    <a:lnTo>
                      <a:pt x="966" y="1558"/>
                    </a:lnTo>
                    <a:lnTo>
                      <a:pt x="962" y="1561"/>
                    </a:lnTo>
                    <a:lnTo>
                      <a:pt x="958" y="1562"/>
                    </a:lnTo>
                    <a:lnTo>
                      <a:pt x="954" y="1562"/>
                    </a:lnTo>
                    <a:lnTo>
                      <a:pt x="846" y="1562"/>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21" name="Rectangle 31">
                <a:extLst>
                  <a:ext uri="{FF2B5EF4-FFF2-40B4-BE49-F238E27FC236}">
                    <a16:creationId xmlns:a16="http://schemas.microsoft.com/office/drawing/2014/main" id="{4197B363-8342-BC44-B82B-D478B78368F6}"/>
                  </a:ext>
                </a:extLst>
              </p:cNvPr>
              <p:cNvSpPr>
                <a:spLocks noChangeArrowheads="1"/>
              </p:cNvSpPr>
              <p:nvPr/>
            </p:nvSpPr>
            <p:spPr bwMode="auto">
              <a:xfrm>
                <a:off x="-5243513" y="-1346200"/>
                <a:ext cx="104775" cy="104775"/>
              </a:xfrm>
              <a:prstGeom prst="rect">
                <a:avLst/>
              </a:pr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22" name="Rectangle 32">
                <a:extLst>
                  <a:ext uri="{FF2B5EF4-FFF2-40B4-BE49-F238E27FC236}">
                    <a16:creationId xmlns:a16="http://schemas.microsoft.com/office/drawing/2014/main" id="{633E8271-38C1-6247-92D8-C27C857A137B}"/>
                  </a:ext>
                </a:extLst>
              </p:cNvPr>
              <p:cNvSpPr>
                <a:spLocks noChangeArrowheads="1"/>
              </p:cNvSpPr>
              <p:nvPr/>
            </p:nvSpPr>
            <p:spPr bwMode="auto">
              <a:xfrm>
                <a:off x="-5040313" y="-1346200"/>
                <a:ext cx="104775" cy="104775"/>
              </a:xfrm>
              <a:prstGeom prst="rect">
                <a:avLst/>
              </a:pr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23" name="Rectangle 33">
                <a:extLst>
                  <a:ext uri="{FF2B5EF4-FFF2-40B4-BE49-F238E27FC236}">
                    <a16:creationId xmlns:a16="http://schemas.microsoft.com/office/drawing/2014/main" id="{AF9CDA51-1C4C-A740-9FA7-B40CAEA570F7}"/>
                  </a:ext>
                </a:extLst>
              </p:cNvPr>
              <p:cNvSpPr>
                <a:spLocks noChangeArrowheads="1"/>
              </p:cNvSpPr>
              <p:nvPr/>
            </p:nvSpPr>
            <p:spPr bwMode="auto">
              <a:xfrm>
                <a:off x="-5243513" y="-1120775"/>
                <a:ext cx="104775" cy="104775"/>
              </a:xfrm>
              <a:prstGeom prst="rect">
                <a:avLst/>
              </a:pr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24" name="Rectangle 34">
                <a:extLst>
                  <a:ext uri="{FF2B5EF4-FFF2-40B4-BE49-F238E27FC236}">
                    <a16:creationId xmlns:a16="http://schemas.microsoft.com/office/drawing/2014/main" id="{F815C8A6-82AF-3944-82F3-3229CB25B35E}"/>
                  </a:ext>
                </a:extLst>
              </p:cNvPr>
              <p:cNvSpPr>
                <a:spLocks noChangeArrowheads="1"/>
              </p:cNvSpPr>
              <p:nvPr/>
            </p:nvSpPr>
            <p:spPr bwMode="auto">
              <a:xfrm>
                <a:off x="-5040313" y="-1120775"/>
                <a:ext cx="104775" cy="104775"/>
              </a:xfrm>
              <a:prstGeom prst="rect">
                <a:avLst/>
              </a:pr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25" name="Rectangle 35">
                <a:extLst>
                  <a:ext uri="{FF2B5EF4-FFF2-40B4-BE49-F238E27FC236}">
                    <a16:creationId xmlns:a16="http://schemas.microsoft.com/office/drawing/2014/main" id="{1884471F-F4AB-BE4E-AB8A-B0828700237C}"/>
                  </a:ext>
                </a:extLst>
              </p:cNvPr>
              <p:cNvSpPr>
                <a:spLocks noChangeArrowheads="1"/>
              </p:cNvSpPr>
              <p:nvPr/>
            </p:nvSpPr>
            <p:spPr bwMode="auto">
              <a:xfrm>
                <a:off x="-5243513" y="-889000"/>
                <a:ext cx="104775" cy="104775"/>
              </a:xfrm>
              <a:prstGeom prst="rect">
                <a:avLst/>
              </a:pr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26" name="Rectangle 36">
                <a:extLst>
                  <a:ext uri="{FF2B5EF4-FFF2-40B4-BE49-F238E27FC236}">
                    <a16:creationId xmlns:a16="http://schemas.microsoft.com/office/drawing/2014/main" id="{A88A200B-5B7B-F24E-9096-02CF8783DAE9}"/>
                  </a:ext>
                </a:extLst>
              </p:cNvPr>
              <p:cNvSpPr>
                <a:spLocks noChangeArrowheads="1"/>
              </p:cNvSpPr>
              <p:nvPr/>
            </p:nvSpPr>
            <p:spPr bwMode="auto">
              <a:xfrm>
                <a:off x="-5040313" y="-889000"/>
                <a:ext cx="104775" cy="104775"/>
              </a:xfrm>
              <a:prstGeom prst="rect">
                <a:avLst/>
              </a:pr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grpSp>
      </p:grpSp>
      <p:sp>
        <p:nvSpPr>
          <p:cNvPr id="23" name="TextBox 22">
            <a:extLst>
              <a:ext uri="{FF2B5EF4-FFF2-40B4-BE49-F238E27FC236}">
                <a16:creationId xmlns:a16="http://schemas.microsoft.com/office/drawing/2014/main" id="{60927249-B3A1-3345-87A4-ADB8A25FA8F9}"/>
              </a:ext>
            </a:extLst>
          </p:cNvPr>
          <p:cNvSpPr txBox="1"/>
          <p:nvPr/>
        </p:nvSpPr>
        <p:spPr>
          <a:xfrm>
            <a:off x="-876693" y="4581427"/>
            <a:ext cx="65" cy="246221"/>
          </a:xfrm>
          <a:prstGeom prst="rect">
            <a:avLst/>
          </a:prstGeom>
          <a:noFill/>
        </p:spPr>
        <p:txBody>
          <a:bodyPr wrap="none" lIns="0" tIns="0" rIns="0" bIns="0" rtlCol="0">
            <a:spAutoFit/>
          </a:bodyPr>
          <a:lstStyle/>
          <a:p>
            <a:endParaRPr lang="en-US" sz="1600" dirty="0"/>
          </a:p>
        </p:txBody>
      </p:sp>
      <p:grpSp>
        <p:nvGrpSpPr>
          <p:cNvPr id="129" name="Group 128">
            <a:extLst>
              <a:ext uri="{FF2B5EF4-FFF2-40B4-BE49-F238E27FC236}">
                <a16:creationId xmlns:a16="http://schemas.microsoft.com/office/drawing/2014/main" id="{E063E983-D044-5046-9398-39C38DE9C9F3}"/>
              </a:ext>
            </a:extLst>
          </p:cNvPr>
          <p:cNvGrpSpPr/>
          <p:nvPr/>
        </p:nvGrpSpPr>
        <p:grpSpPr>
          <a:xfrm>
            <a:off x="2848284" y="4581427"/>
            <a:ext cx="480201" cy="478880"/>
            <a:chOff x="2865437" y="10147301"/>
            <a:chExt cx="1154113" cy="1150938"/>
          </a:xfrm>
          <a:solidFill>
            <a:schemeClr val="accent2"/>
          </a:solidFill>
        </p:grpSpPr>
        <p:sp>
          <p:nvSpPr>
            <p:cNvPr id="130" name="Freeform 198">
              <a:extLst>
                <a:ext uri="{FF2B5EF4-FFF2-40B4-BE49-F238E27FC236}">
                  <a16:creationId xmlns:a16="http://schemas.microsoft.com/office/drawing/2014/main" id="{A49F9DEF-9474-5D40-9868-50042720E1F4}"/>
                </a:ext>
              </a:extLst>
            </p:cNvPr>
            <p:cNvSpPr>
              <a:spLocks noEditPoints="1"/>
            </p:cNvSpPr>
            <p:nvPr/>
          </p:nvSpPr>
          <p:spPr bwMode="auto">
            <a:xfrm>
              <a:off x="3727450" y="10893426"/>
              <a:ext cx="201613" cy="201613"/>
            </a:xfrm>
            <a:custGeom>
              <a:avLst/>
              <a:gdLst>
                <a:gd name="T0" fmla="*/ 64 w 127"/>
                <a:gd name="T1" fmla="*/ 127 h 127"/>
                <a:gd name="T2" fmla="*/ 88 w 127"/>
                <a:gd name="T3" fmla="*/ 122 h 127"/>
                <a:gd name="T4" fmla="*/ 109 w 127"/>
                <a:gd name="T5" fmla="*/ 109 h 127"/>
                <a:gd name="T6" fmla="*/ 122 w 127"/>
                <a:gd name="T7" fmla="*/ 88 h 127"/>
                <a:gd name="T8" fmla="*/ 127 w 127"/>
                <a:gd name="T9" fmla="*/ 64 h 127"/>
                <a:gd name="T10" fmla="*/ 126 w 127"/>
                <a:gd name="T11" fmla="*/ 50 h 127"/>
                <a:gd name="T12" fmla="*/ 116 w 127"/>
                <a:gd name="T13" fmla="*/ 28 h 127"/>
                <a:gd name="T14" fmla="*/ 99 w 127"/>
                <a:gd name="T15" fmla="*/ 11 h 127"/>
                <a:gd name="T16" fmla="*/ 77 w 127"/>
                <a:gd name="T17" fmla="*/ 2 h 127"/>
                <a:gd name="T18" fmla="*/ 64 w 127"/>
                <a:gd name="T19" fmla="*/ 0 h 127"/>
                <a:gd name="T20" fmla="*/ 39 w 127"/>
                <a:gd name="T21" fmla="*/ 5 h 127"/>
                <a:gd name="T22" fmla="*/ 19 w 127"/>
                <a:gd name="T23" fmla="*/ 18 h 127"/>
                <a:gd name="T24" fmla="*/ 5 w 127"/>
                <a:gd name="T25" fmla="*/ 39 h 127"/>
                <a:gd name="T26" fmla="*/ 0 w 127"/>
                <a:gd name="T27" fmla="*/ 64 h 127"/>
                <a:gd name="T28" fmla="*/ 2 w 127"/>
                <a:gd name="T29" fmla="*/ 77 h 127"/>
                <a:gd name="T30" fmla="*/ 11 w 127"/>
                <a:gd name="T31" fmla="*/ 99 h 127"/>
                <a:gd name="T32" fmla="*/ 28 w 127"/>
                <a:gd name="T33" fmla="*/ 116 h 127"/>
                <a:gd name="T34" fmla="*/ 50 w 127"/>
                <a:gd name="T35" fmla="*/ 126 h 127"/>
                <a:gd name="T36" fmla="*/ 64 w 127"/>
                <a:gd name="T37" fmla="*/ 127 h 127"/>
                <a:gd name="T38" fmla="*/ 34 w 127"/>
                <a:gd name="T39" fmla="*/ 64 h 127"/>
                <a:gd name="T40" fmla="*/ 35 w 127"/>
                <a:gd name="T41" fmla="*/ 52 h 127"/>
                <a:gd name="T42" fmla="*/ 52 w 127"/>
                <a:gd name="T43" fmla="*/ 35 h 127"/>
                <a:gd name="T44" fmla="*/ 64 w 127"/>
                <a:gd name="T45" fmla="*/ 34 h 127"/>
                <a:gd name="T46" fmla="*/ 69 w 127"/>
                <a:gd name="T47" fmla="*/ 34 h 127"/>
                <a:gd name="T48" fmla="*/ 84 w 127"/>
                <a:gd name="T49" fmla="*/ 43 h 127"/>
                <a:gd name="T50" fmla="*/ 92 w 127"/>
                <a:gd name="T51" fmla="*/ 58 h 127"/>
                <a:gd name="T52" fmla="*/ 94 w 127"/>
                <a:gd name="T53" fmla="*/ 64 h 127"/>
                <a:gd name="T54" fmla="*/ 92 w 127"/>
                <a:gd name="T55" fmla="*/ 75 h 127"/>
                <a:gd name="T56" fmla="*/ 75 w 127"/>
                <a:gd name="T57" fmla="*/ 92 h 127"/>
                <a:gd name="T58" fmla="*/ 64 w 127"/>
                <a:gd name="T59" fmla="*/ 94 h 127"/>
                <a:gd name="T60" fmla="*/ 58 w 127"/>
                <a:gd name="T61" fmla="*/ 94 h 127"/>
                <a:gd name="T62" fmla="*/ 41 w 127"/>
                <a:gd name="T63" fmla="*/ 84 h 127"/>
                <a:gd name="T64" fmla="*/ 34 w 127"/>
                <a:gd name="T65" fmla="*/ 69 h 127"/>
                <a:gd name="T66" fmla="*/ 34 w 127"/>
                <a:gd name="T67" fmla="*/ 6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27">
                  <a:moveTo>
                    <a:pt x="64" y="127"/>
                  </a:moveTo>
                  <a:lnTo>
                    <a:pt x="64" y="127"/>
                  </a:lnTo>
                  <a:lnTo>
                    <a:pt x="77" y="126"/>
                  </a:lnTo>
                  <a:lnTo>
                    <a:pt x="88" y="122"/>
                  </a:lnTo>
                  <a:lnTo>
                    <a:pt x="99" y="116"/>
                  </a:lnTo>
                  <a:lnTo>
                    <a:pt x="109" y="109"/>
                  </a:lnTo>
                  <a:lnTo>
                    <a:pt x="116" y="99"/>
                  </a:lnTo>
                  <a:lnTo>
                    <a:pt x="122" y="88"/>
                  </a:lnTo>
                  <a:lnTo>
                    <a:pt x="126" y="77"/>
                  </a:lnTo>
                  <a:lnTo>
                    <a:pt x="127" y="64"/>
                  </a:lnTo>
                  <a:lnTo>
                    <a:pt x="127" y="64"/>
                  </a:lnTo>
                  <a:lnTo>
                    <a:pt x="126" y="50"/>
                  </a:lnTo>
                  <a:lnTo>
                    <a:pt x="122" y="39"/>
                  </a:lnTo>
                  <a:lnTo>
                    <a:pt x="116" y="28"/>
                  </a:lnTo>
                  <a:lnTo>
                    <a:pt x="109" y="18"/>
                  </a:lnTo>
                  <a:lnTo>
                    <a:pt x="99" y="11"/>
                  </a:lnTo>
                  <a:lnTo>
                    <a:pt x="88" y="5"/>
                  </a:lnTo>
                  <a:lnTo>
                    <a:pt x="77" y="2"/>
                  </a:lnTo>
                  <a:lnTo>
                    <a:pt x="64" y="0"/>
                  </a:lnTo>
                  <a:lnTo>
                    <a:pt x="64" y="0"/>
                  </a:lnTo>
                  <a:lnTo>
                    <a:pt x="50" y="2"/>
                  </a:lnTo>
                  <a:lnTo>
                    <a:pt x="39" y="5"/>
                  </a:lnTo>
                  <a:lnTo>
                    <a:pt x="28" y="11"/>
                  </a:lnTo>
                  <a:lnTo>
                    <a:pt x="19" y="18"/>
                  </a:lnTo>
                  <a:lnTo>
                    <a:pt x="11" y="28"/>
                  </a:lnTo>
                  <a:lnTo>
                    <a:pt x="5" y="39"/>
                  </a:lnTo>
                  <a:lnTo>
                    <a:pt x="2" y="50"/>
                  </a:lnTo>
                  <a:lnTo>
                    <a:pt x="0" y="64"/>
                  </a:lnTo>
                  <a:lnTo>
                    <a:pt x="0" y="64"/>
                  </a:lnTo>
                  <a:lnTo>
                    <a:pt x="2" y="77"/>
                  </a:lnTo>
                  <a:lnTo>
                    <a:pt x="5" y="88"/>
                  </a:lnTo>
                  <a:lnTo>
                    <a:pt x="11" y="99"/>
                  </a:lnTo>
                  <a:lnTo>
                    <a:pt x="19" y="109"/>
                  </a:lnTo>
                  <a:lnTo>
                    <a:pt x="28" y="116"/>
                  </a:lnTo>
                  <a:lnTo>
                    <a:pt x="39" y="122"/>
                  </a:lnTo>
                  <a:lnTo>
                    <a:pt x="50" y="126"/>
                  </a:lnTo>
                  <a:lnTo>
                    <a:pt x="64" y="127"/>
                  </a:lnTo>
                  <a:lnTo>
                    <a:pt x="64" y="127"/>
                  </a:lnTo>
                  <a:close/>
                  <a:moveTo>
                    <a:pt x="34" y="64"/>
                  </a:moveTo>
                  <a:lnTo>
                    <a:pt x="34" y="64"/>
                  </a:lnTo>
                  <a:lnTo>
                    <a:pt x="34" y="58"/>
                  </a:lnTo>
                  <a:lnTo>
                    <a:pt x="35" y="52"/>
                  </a:lnTo>
                  <a:lnTo>
                    <a:pt x="41" y="43"/>
                  </a:lnTo>
                  <a:lnTo>
                    <a:pt x="52" y="35"/>
                  </a:lnTo>
                  <a:lnTo>
                    <a:pt x="58" y="34"/>
                  </a:lnTo>
                  <a:lnTo>
                    <a:pt x="64" y="34"/>
                  </a:lnTo>
                  <a:lnTo>
                    <a:pt x="64" y="34"/>
                  </a:lnTo>
                  <a:lnTo>
                    <a:pt x="69" y="34"/>
                  </a:lnTo>
                  <a:lnTo>
                    <a:pt x="75" y="35"/>
                  </a:lnTo>
                  <a:lnTo>
                    <a:pt x="84" y="43"/>
                  </a:lnTo>
                  <a:lnTo>
                    <a:pt x="92" y="52"/>
                  </a:lnTo>
                  <a:lnTo>
                    <a:pt x="92" y="58"/>
                  </a:lnTo>
                  <a:lnTo>
                    <a:pt x="94" y="64"/>
                  </a:lnTo>
                  <a:lnTo>
                    <a:pt x="94" y="64"/>
                  </a:lnTo>
                  <a:lnTo>
                    <a:pt x="92" y="69"/>
                  </a:lnTo>
                  <a:lnTo>
                    <a:pt x="92" y="75"/>
                  </a:lnTo>
                  <a:lnTo>
                    <a:pt x="84" y="84"/>
                  </a:lnTo>
                  <a:lnTo>
                    <a:pt x="75" y="92"/>
                  </a:lnTo>
                  <a:lnTo>
                    <a:pt x="69" y="94"/>
                  </a:lnTo>
                  <a:lnTo>
                    <a:pt x="64" y="94"/>
                  </a:lnTo>
                  <a:lnTo>
                    <a:pt x="64" y="94"/>
                  </a:lnTo>
                  <a:lnTo>
                    <a:pt x="58" y="94"/>
                  </a:lnTo>
                  <a:lnTo>
                    <a:pt x="52" y="92"/>
                  </a:lnTo>
                  <a:lnTo>
                    <a:pt x="41" y="84"/>
                  </a:lnTo>
                  <a:lnTo>
                    <a:pt x="35" y="75"/>
                  </a:lnTo>
                  <a:lnTo>
                    <a:pt x="34" y="69"/>
                  </a:lnTo>
                  <a:lnTo>
                    <a:pt x="34" y="64"/>
                  </a:lnTo>
                  <a:lnTo>
                    <a:pt x="34" y="64"/>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31" name="Freeform 199">
              <a:extLst>
                <a:ext uri="{FF2B5EF4-FFF2-40B4-BE49-F238E27FC236}">
                  <a16:creationId xmlns:a16="http://schemas.microsoft.com/office/drawing/2014/main" id="{CA39EC15-584F-9845-9993-7622E4D1D432}"/>
                </a:ext>
              </a:extLst>
            </p:cNvPr>
            <p:cNvSpPr>
              <a:spLocks/>
            </p:cNvSpPr>
            <p:nvPr/>
          </p:nvSpPr>
          <p:spPr bwMode="auto">
            <a:xfrm>
              <a:off x="3667125" y="11090276"/>
              <a:ext cx="352425" cy="207963"/>
            </a:xfrm>
            <a:custGeom>
              <a:avLst/>
              <a:gdLst>
                <a:gd name="T0" fmla="*/ 149 w 222"/>
                <a:gd name="T1" fmla="*/ 2 h 131"/>
                <a:gd name="T2" fmla="*/ 143 w 222"/>
                <a:gd name="T3" fmla="*/ 0 h 131"/>
                <a:gd name="T4" fmla="*/ 134 w 222"/>
                <a:gd name="T5" fmla="*/ 3 h 131"/>
                <a:gd name="T6" fmla="*/ 102 w 222"/>
                <a:gd name="T7" fmla="*/ 45 h 131"/>
                <a:gd name="T8" fmla="*/ 73 w 222"/>
                <a:gd name="T9" fmla="*/ 7 h 131"/>
                <a:gd name="T10" fmla="*/ 64 w 222"/>
                <a:gd name="T11" fmla="*/ 2 h 131"/>
                <a:gd name="T12" fmla="*/ 53 w 222"/>
                <a:gd name="T13" fmla="*/ 2 h 131"/>
                <a:gd name="T14" fmla="*/ 11 w 222"/>
                <a:gd name="T15" fmla="*/ 18 h 131"/>
                <a:gd name="T16" fmla="*/ 2 w 222"/>
                <a:gd name="T17" fmla="*/ 28 h 131"/>
                <a:gd name="T18" fmla="*/ 0 w 222"/>
                <a:gd name="T19" fmla="*/ 33 h 131"/>
                <a:gd name="T20" fmla="*/ 2 w 222"/>
                <a:gd name="T21" fmla="*/ 41 h 131"/>
                <a:gd name="T22" fmla="*/ 10 w 222"/>
                <a:gd name="T23" fmla="*/ 50 h 131"/>
                <a:gd name="T24" fmla="*/ 17 w 222"/>
                <a:gd name="T25" fmla="*/ 50 h 131"/>
                <a:gd name="T26" fmla="*/ 55 w 222"/>
                <a:gd name="T27" fmla="*/ 37 h 131"/>
                <a:gd name="T28" fmla="*/ 88 w 222"/>
                <a:gd name="T29" fmla="*/ 82 h 131"/>
                <a:gd name="T30" fmla="*/ 102 w 222"/>
                <a:gd name="T31" fmla="*/ 90 h 131"/>
                <a:gd name="T32" fmla="*/ 109 w 222"/>
                <a:gd name="T33" fmla="*/ 88 h 131"/>
                <a:gd name="T34" fmla="*/ 149 w 222"/>
                <a:gd name="T35" fmla="*/ 37 h 131"/>
                <a:gd name="T36" fmla="*/ 179 w 222"/>
                <a:gd name="T37" fmla="*/ 50 h 131"/>
                <a:gd name="T38" fmla="*/ 186 w 222"/>
                <a:gd name="T39" fmla="*/ 54 h 131"/>
                <a:gd name="T40" fmla="*/ 188 w 222"/>
                <a:gd name="T41" fmla="*/ 64 h 131"/>
                <a:gd name="T42" fmla="*/ 17 w 222"/>
                <a:gd name="T43" fmla="*/ 97 h 131"/>
                <a:gd name="T44" fmla="*/ 10 w 222"/>
                <a:gd name="T45" fmla="*/ 99 h 131"/>
                <a:gd name="T46" fmla="*/ 2 w 222"/>
                <a:gd name="T47" fmla="*/ 109 h 131"/>
                <a:gd name="T48" fmla="*/ 0 w 222"/>
                <a:gd name="T49" fmla="*/ 114 h 131"/>
                <a:gd name="T50" fmla="*/ 6 w 222"/>
                <a:gd name="T51" fmla="*/ 127 h 131"/>
                <a:gd name="T52" fmla="*/ 17 w 222"/>
                <a:gd name="T53" fmla="*/ 131 h 131"/>
                <a:gd name="T54" fmla="*/ 205 w 222"/>
                <a:gd name="T55" fmla="*/ 131 h 131"/>
                <a:gd name="T56" fmla="*/ 216 w 222"/>
                <a:gd name="T57" fmla="*/ 127 h 131"/>
                <a:gd name="T58" fmla="*/ 222 w 222"/>
                <a:gd name="T59" fmla="*/ 114 h 131"/>
                <a:gd name="T60" fmla="*/ 222 w 222"/>
                <a:gd name="T61" fmla="*/ 64 h 131"/>
                <a:gd name="T62" fmla="*/ 214 w 222"/>
                <a:gd name="T63" fmla="*/ 35 h 131"/>
                <a:gd name="T64" fmla="*/ 192 w 222"/>
                <a:gd name="T65" fmla="*/ 1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2" h="131">
                  <a:moveTo>
                    <a:pt x="192" y="18"/>
                  </a:moveTo>
                  <a:lnTo>
                    <a:pt x="149" y="2"/>
                  </a:lnTo>
                  <a:lnTo>
                    <a:pt x="149" y="2"/>
                  </a:lnTo>
                  <a:lnTo>
                    <a:pt x="143" y="0"/>
                  </a:lnTo>
                  <a:lnTo>
                    <a:pt x="137" y="2"/>
                  </a:lnTo>
                  <a:lnTo>
                    <a:pt x="134" y="3"/>
                  </a:lnTo>
                  <a:lnTo>
                    <a:pt x="130" y="7"/>
                  </a:lnTo>
                  <a:lnTo>
                    <a:pt x="102" y="45"/>
                  </a:lnTo>
                  <a:lnTo>
                    <a:pt x="73" y="7"/>
                  </a:lnTo>
                  <a:lnTo>
                    <a:pt x="73" y="7"/>
                  </a:lnTo>
                  <a:lnTo>
                    <a:pt x="70" y="3"/>
                  </a:lnTo>
                  <a:lnTo>
                    <a:pt x="64" y="2"/>
                  </a:lnTo>
                  <a:lnTo>
                    <a:pt x="58" y="0"/>
                  </a:lnTo>
                  <a:lnTo>
                    <a:pt x="53" y="2"/>
                  </a:lnTo>
                  <a:lnTo>
                    <a:pt x="11" y="18"/>
                  </a:lnTo>
                  <a:lnTo>
                    <a:pt x="11" y="18"/>
                  </a:lnTo>
                  <a:lnTo>
                    <a:pt x="6" y="22"/>
                  </a:lnTo>
                  <a:lnTo>
                    <a:pt x="2" y="28"/>
                  </a:lnTo>
                  <a:lnTo>
                    <a:pt x="2" y="28"/>
                  </a:lnTo>
                  <a:lnTo>
                    <a:pt x="0" y="33"/>
                  </a:lnTo>
                  <a:lnTo>
                    <a:pt x="2" y="41"/>
                  </a:lnTo>
                  <a:lnTo>
                    <a:pt x="2" y="41"/>
                  </a:lnTo>
                  <a:lnTo>
                    <a:pt x="4" y="47"/>
                  </a:lnTo>
                  <a:lnTo>
                    <a:pt x="10" y="50"/>
                  </a:lnTo>
                  <a:lnTo>
                    <a:pt x="10" y="50"/>
                  </a:lnTo>
                  <a:lnTo>
                    <a:pt x="17" y="50"/>
                  </a:lnTo>
                  <a:lnTo>
                    <a:pt x="23" y="50"/>
                  </a:lnTo>
                  <a:lnTo>
                    <a:pt x="55" y="37"/>
                  </a:lnTo>
                  <a:lnTo>
                    <a:pt x="88" y="82"/>
                  </a:lnTo>
                  <a:lnTo>
                    <a:pt x="88" y="82"/>
                  </a:lnTo>
                  <a:lnTo>
                    <a:pt x="94" y="88"/>
                  </a:lnTo>
                  <a:lnTo>
                    <a:pt x="102" y="90"/>
                  </a:lnTo>
                  <a:lnTo>
                    <a:pt x="102" y="90"/>
                  </a:lnTo>
                  <a:lnTo>
                    <a:pt x="109" y="88"/>
                  </a:lnTo>
                  <a:lnTo>
                    <a:pt x="115" y="82"/>
                  </a:lnTo>
                  <a:lnTo>
                    <a:pt x="149" y="37"/>
                  </a:lnTo>
                  <a:lnTo>
                    <a:pt x="179" y="50"/>
                  </a:lnTo>
                  <a:lnTo>
                    <a:pt x="179" y="50"/>
                  </a:lnTo>
                  <a:lnTo>
                    <a:pt x="182" y="52"/>
                  </a:lnTo>
                  <a:lnTo>
                    <a:pt x="186" y="54"/>
                  </a:lnTo>
                  <a:lnTo>
                    <a:pt x="188" y="58"/>
                  </a:lnTo>
                  <a:lnTo>
                    <a:pt x="188" y="64"/>
                  </a:lnTo>
                  <a:lnTo>
                    <a:pt x="188" y="97"/>
                  </a:lnTo>
                  <a:lnTo>
                    <a:pt x="17" y="97"/>
                  </a:lnTo>
                  <a:lnTo>
                    <a:pt x="17" y="97"/>
                  </a:lnTo>
                  <a:lnTo>
                    <a:pt x="10" y="99"/>
                  </a:lnTo>
                  <a:lnTo>
                    <a:pt x="6" y="103"/>
                  </a:lnTo>
                  <a:lnTo>
                    <a:pt x="2" y="109"/>
                  </a:lnTo>
                  <a:lnTo>
                    <a:pt x="0" y="114"/>
                  </a:lnTo>
                  <a:lnTo>
                    <a:pt x="0" y="114"/>
                  </a:lnTo>
                  <a:lnTo>
                    <a:pt x="2" y="122"/>
                  </a:lnTo>
                  <a:lnTo>
                    <a:pt x="6" y="127"/>
                  </a:lnTo>
                  <a:lnTo>
                    <a:pt x="10" y="129"/>
                  </a:lnTo>
                  <a:lnTo>
                    <a:pt x="17" y="131"/>
                  </a:lnTo>
                  <a:lnTo>
                    <a:pt x="205" y="131"/>
                  </a:lnTo>
                  <a:lnTo>
                    <a:pt x="205" y="131"/>
                  </a:lnTo>
                  <a:lnTo>
                    <a:pt x="212" y="129"/>
                  </a:lnTo>
                  <a:lnTo>
                    <a:pt x="216" y="127"/>
                  </a:lnTo>
                  <a:lnTo>
                    <a:pt x="220" y="122"/>
                  </a:lnTo>
                  <a:lnTo>
                    <a:pt x="222" y="114"/>
                  </a:lnTo>
                  <a:lnTo>
                    <a:pt x="222" y="64"/>
                  </a:lnTo>
                  <a:lnTo>
                    <a:pt x="222" y="64"/>
                  </a:lnTo>
                  <a:lnTo>
                    <a:pt x="220" y="49"/>
                  </a:lnTo>
                  <a:lnTo>
                    <a:pt x="214" y="35"/>
                  </a:lnTo>
                  <a:lnTo>
                    <a:pt x="205" y="26"/>
                  </a:lnTo>
                  <a:lnTo>
                    <a:pt x="192" y="18"/>
                  </a:lnTo>
                  <a:lnTo>
                    <a:pt x="192" y="18"/>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32" name="Freeform 200">
              <a:extLst>
                <a:ext uri="{FF2B5EF4-FFF2-40B4-BE49-F238E27FC236}">
                  <a16:creationId xmlns:a16="http://schemas.microsoft.com/office/drawing/2014/main" id="{96E505A2-16A8-BC48-BC16-A7484C0B9E56}"/>
                </a:ext>
              </a:extLst>
            </p:cNvPr>
            <p:cNvSpPr>
              <a:spLocks noEditPoints="1"/>
            </p:cNvSpPr>
            <p:nvPr/>
          </p:nvSpPr>
          <p:spPr bwMode="auto">
            <a:xfrm>
              <a:off x="2957512" y="10893426"/>
              <a:ext cx="200025" cy="201613"/>
            </a:xfrm>
            <a:custGeom>
              <a:avLst/>
              <a:gdLst>
                <a:gd name="T0" fmla="*/ 64 w 126"/>
                <a:gd name="T1" fmla="*/ 127 h 127"/>
                <a:gd name="T2" fmla="*/ 88 w 126"/>
                <a:gd name="T3" fmla="*/ 122 h 127"/>
                <a:gd name="T4" fmla="*/ 107 w 126"/>
                <a:gd name="T5" fmla="*/ 109 h 127"/>
                <a:gd name="T6" fmla="*/ 122 w 126"/>
                <a:gd name="T7" fmla="*/ 88 h 127"/>
                <a:gd name="T8" fmla="*/ 126 w 126"/>
                <a:gd name="T9" fmla="*/ 64 h 127"/>
                <a:gd name="T10" fmla="*/ 126 w 126"/>
                <a:gd name="T11" fmla="*/ 50 h 127"/>
                <a:gd name="T12" fmla="*/ 117 w 126"/>
                <a:gd name="T13" fmla="*/ 28 h 127"/>
                <a:gd name="T14" fmla="*/ 98 w 126"/>
                <a:gd name="T15" fmla="*/ 11 h 127"/>
                <a:gd name="T16" fmla="*/ 75 w 126"/>
                <a:gd name="T17" fmla="*/ 2 h 127"/>
                <a:gd name="T18" fmla="*/ 64 w 126"/>
                <a:gd name="T19" fmla="*/ 0 h 127"/>
                <a:gd name="T20" fmla="*/ 38 w 126"/>
                <a:gd name="T21" fmla="*/ 5 h 127"/>
                <a:gd name="T22" fmla="*/ 19 w 126"/>
                <a:gd name="T23" fmla="*/ 18 h 127"/>
                <a:gd name="T24" fmla="*/ 4 w 126"/>
                <a:gd name="T25" fmla="*/ 39 h 127"/>
                <a:gd name="T26" fmla="*/ 0 w 126"/>
                <a:gd name="T27" fmla="*/ 64 h 127"/>
                <a:gd name="T28" fmla="*/ 0 w 126"/>
                <a:gd name="T29" fmla="*/ 77 h 127"/>
                <a:gd name="T30" fmla="*/ 11 w 126"/>
                <a:gd name="T31" fmla="*/ 99 h 127"/>
                <a:gd name="T32" fmla="*/ 28 w 126"/>
                <a:gd name="T33" fmla="*/ 116 h 127"/>
                <a:gd name="T34" fmla="*/ 51 w 126"/>
                <a:gd name="T35" fmla="*/ 126 h 127"/>
                <a:gd name="T36" fmla="*/ 64 w 126"/>
                <a:gd name="T37" fmla="*/ 127 h 127"/>
                <a:gd name="T38" fmla="*/ 32 w 126"/>
                <a:gd name="T39" fmla="*/ 64 h 127"/>
                <a:gd name="T40" fmla="*/ 36 w 126"/>
                <a:gd name="T41" fmla="*/ 52 h 127"/>
                <a:gd name="T42" fmla="*/ 51 w 126"/>
                <a:gd name="T43" fmla="*/ 35 h 127"/>
                <a:gd name="T44" fmla="*/ 64 w 126"/>
                <a:gd name="T45" fmla="*/ 34 h 127"/>
                <a:gd name="T46" fmla="*/ 70 w 126"/>
                <a:gd name="T47" fmla="*/ 34 h 127"/>
                <a:gd name="T48" fmla="*/ 85 w 126"/>
                <a:gd name="T49" fmla="*/ 43 h 127"/>
                <a:gd name="T50" fmla="*/ 92 w 126"/>
                <a:gd name="T51" fmla="*/ 58 h 127"/>
                <a:gd name="T52" fmla="*/ 94 w 126"/>
                <a:gd name="T53" fmla="*/ 64 h 127"/>
                <a:gd name="T54" fmla="*/ 90 w 126"/>
                <a:gd name="T55" fmla="*/ 75 h 127"/>
                <a:gd name="T56" fmla="*/ 75 w 126"/>
                <a:gd name="T57" fmla="*/ 92 h 127"/>
                <a:gd name="T58" fmla="*/ 64 w 126"/>
                <a:gd name="T59" fmla="*/ 94 h 127"/>
                <a:gd name="T60" fmla="*/ 57 w 126"/>
                <a:gd name="T61" fmla="*/ 94 h 127"/>
                <a:gd name="T62" fmla="*/ 42 w 126"/>
                <a:gd name="T63" fmla="*/ 84 h 127"/>
                <a:gd name="T64" fmla="*/ 34 w 126"/>
                <a:gd name="T65" fmla="*/ 69 h 127"/>
                <a:gd name="T66" fmla="*/ 32 w 126"/>
                <a:gd name="T67" fmla="*/ 6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6" h="127">
                  <a:moveTo>
                    <a:pt x="64" y="127"/>
                  </a:moveTo>
                  <a:lnTo>
                    <a:pt x="64" y="127"/>
                  </a:lnTo>
                  <a:lnTo>
                    <a:pt x="75" y="126"/>
                  </a:lnTo>
                  <a:lnTo>
                    <a:pt x="88" y="122"/>
                  </a:lnTo>
                  <a:lnTo>
                    <a:pt x="98" y="116"/>
                  </a:lnTo>
                  <a:lnTo>
                    <a:pt x="107" y="109"/>
                  </a:lnTo>
                  <a:lnTo>
                    <a:pt x="117" y="99"/>
                  </a:lnTo>
                  <a:lnTo>
                    <a:pt x="122" y="88"/>
                  </a:lnTo>
                  <a:lnTo>
                    <a:pt x="126" y="77"/>
                  </a:lnTo>
                  <a:lnTo>
                    <a:pt x="126" y="64"/>
                  </a:lnTo>
                  <a:lnTo>
                    <a:pt x="126" y="64"/>
                  </a:lnTo>
                  <a:lnTo>
                    <a:pt x="126" y="50"/>
                  </a:lnTo>
                  <a:lnTo>
                    <a:pt x="122" y="39"/>
                  </a:lnTo>
                  <a:lnTo>
                    <a:pt x="117" y="28"/>
                  </a:lnTo>
                  <a:lnTo>
                    <a:pt x="107" y="18"/>
                  </a:lnTo>
                  <a:lnTo>
                    <a:pt x="98" y="11"/>
                  </a:lnTo>
                  <a:lnTo>
                    <a:pt x="88" y="5"/>
                  </a:lnTo>
                  <a:lnTo>
                    <a:pt x="75" y="2"/>
                  </a:lnTo>
                  <a:lnTo>
                    <a:pt x="64" y="0"/>
                  </a:lnTo>
                  <a:lnTo>
                    <a:pt x="64" y="0"/>
                  </a:lnTo>
                  <a:lnTo>
                    <a:pt x="51" y="2"/>
                  </a:lnTo>
                  <a:lnTo>
                    <a:pt x="38" y="5"/>
                  </a:lnTo>
                  <a:lnTo>
                    <a:pt x="28" y="11"/>
                  </a:lnTo>
                  <a:lnTo>
                    <a:pt x="19" y="18"/>
                  </a:lnTo>
                  <a:lnTo>
                    <a:pt x="11" y="28"/>
                  </a:lnTo>
                  <a:lnTo>
                    <a:pt x="4" y="39"/>
                  </a:lnTo>
                  <a:lnTo>
                    <a:pt x="0" y="50"/>
                  </a:lnTo>
                  <a:lnTo>
                    <a:pt x="0" y="64"/>
                  </a:lnTo>
                  <a:lnTo>
                    <a:pt x="0" y="64"/>
                  </a:lnTo>
                  <a:lnTo>
                    <a:pt x="0" y="77"/>
                  </a:lnTo>
                  <a:lnTo>
                    <a:pt x="4" y="88"/>
                  </a:lnTo>
                  <a:lnTo>
                    <a:pt x="11" y="99"/>
                  </a:lnTo>
                  <a:lnTo>
                    <a:pt x="19" y="109"/>
                  </a:lnTo>
                  <a:lnTo>
                    <a:pt x="28" y="116"/>
                  </a:lnTo>
                  <a:lnTo>
                    <a:pt x="38" y="122"/>
                  </a:lnTo>
                  <a:lnTo>
                    <a:pt x="51" y="126"/>
                  </a:lnTo>
                  <a:lnTo>
                    <a:pt x="64" y="127"/>
                  </a:lnTo>
                  <a:lnTo>
                    <a:pt x="64" y="127"/>
                  </a:lnTo>
                  <a:close/>
                  <a:moveTo>
                    <a:pt x="32" y="64"/>
                  </a:moveTo>
                  <a:lnTo>
                    <a:pt x="32" y="64"/>
                  </a:lnTo>
                  <a:lnTo>
                    <a:pt x="34" y="58"/>
                  </a:lnTo>
                  <a:lnTo>
                    <a:pt x="36" y="52"/>
                  </a:lnTo>
                  <a:lnTo>
                    <a:pt x="42" y="43"/>
                  </a:lnTo>
                  <a:lnTo>
                    <a:pt x="51" y="35"/>
                  </a:lnTo>
                  <a:lnTo>
                    <a:pt x="57" y="34"/>
                  </a:lnTo>
                  <a:lnTo>
                    <a:pt x="64" y="34"/>
                  </a:lnTo>
                  <a:lnTo>
                    <a:pt x="64" y="34"/>
                  </a:lnTo>
                  <a:lnTo>
                    <a:pt x="70" y="34"/>
                  </a:lnTo>
                  <a:lnTo>
                    <a:pt x="75" y="35"/>
                  </a:lnTo>
                  <a:lnTo>
                    <a:pt x="85" y="43"/>
                  </a:lnTo>
                  <a:lnTo>
                    <a:pt x="90" y="52"/>
                  </a:lnTo>
                  <a:lnTo>
                    <a:pt x="92" y="58"/>
                  </a:lnTo>
                  <a:lnTo>
                    <a:pt x="94" y="64"/>
                  </a:lnTo>
                  <a:lnTo>
                    <a:pt x="94" y="64"/>
                  </a:lnTo>
                  <a:lnTo>
                    <a:pt x="92" y="69"/>
                  </a:lnTo>
                  <a:lnTo>
                    <a:pt x="90" y="75"/>
                  </a:lnTo>
                  <a:lnTo>
                    <a:pt x="85" y="84"/>
                  </a:lnTo>
                  <a:lnTo>
                    <a:pt x="75" y="92"/>
                  </a:lnTo>
                  <a:lnTo>
                    <a:pt x="70" y="94"/>
                  </a:lnTo>
                  <a:lnTo>
                    <a:pt x="64" y="94"/>
                  </a:lnTo>
                  <a:lnTo>
                    <a:pt x="64" y="94"/>
                  </a:lnTo>
                  <a:lnTo>
                    <a:pt x="57" y="94"/>
                  </a:lnTo>
                  <a:lnTo>
                    <a:pt x="51" y="92"/>
                  </a:lnTo>
                  <a:lnTo>
                    <a:pt x="42" y="84"/>
                  </a:lnTo>
                  <a:lnTo>
                    <a:pt x="36" y="75"/>
                  </a:lnTo>
                  <a:lnTo>
                    <a:pt x="34" y="69"/>
                  </a:lnTo>
                  <a:lnTo>
                    <a:pt x="32" y="64"/>
                  </a:lnTo>
                  <a:lnTo>
                    <a:pt x="32" y="64"/>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33" name="Freeform 201">
              <a:extLst>
                <a:ext uri="{FF2B5EF4-FFF2-40B4-BE49-F238E27FC236}">
                  <a16:creationId xmlns:a16="http://schemas.microsoft.com/office/drawing/2014/main" id="{FFFFEA24-84AD-B449-97DA-A20AB1817DD1}"/>
                </a:ext>
              </a:extLst>
            </p:cNvPr>
            <p:cNvSpPr>
              <a:spLocks/>
            </p:cNvSpPr>
            <p:nvPr/>
          </p:nvSpPr>
          <p:spPr bwMode="auto">
            <a:xfrm>
              <a:off x="2865437" y="11090276"/>
              <a:ext cx="352425" cy="207963"/>
            </a:xfrm>
            <a:custGeom>
              <a:avLst/>
              <a:gdLst>
                <a:gd name="T0" fmla="*/ 222 w 222"/>
                <a:gd name="T1" fmla="*/ 114 h 131"/>
                <a:gd name="T2" fmla="*/ 218 w 222"/>
                <a:gd name="T3" fmla="*/ 103 h 131"/>
                <a:gd name="T4" fmla="*/ 205 w 222"/>
                <a:gd name="T5" fmla="*/ 97 h 131"/>
                <a:gd name="T6" fmla="*/ 34 w 222"/>
                <a:gd name="T7" fmla="*/ 64 h 131"/>
                <a:gd name="T8" fmla="*/ 34 w 222"/>
                <a:gd name="T9" fmla="*/ 58 h 131"/>
                <a:gd name="T10" fmla="*/ 39 w 222"/>
                <a:gd name="T11" fmla="*/ 52 h 131"/>
                <a:gd name="T12" fmla="*/ 73 w 222"/>
                <a:gd name="T13" fmla="*/ 37 h 131"/>
                <a:gd name="T14" fmla="*/ 107 w 222"/>
                <a:gd name="T15" fmla="*/ 82 h 131"/>
                <a:gd name="T16" fmla="*/ 122 w 222"/>
                <a:gd name="T17" fmla="*/ 90 h 131"/>
                <a:gd name="T18" fmla="*/ 122 w 222"/>
                <a:gd name="T19" fmla="*/ 90 h 131"/>
                <a:gd name="T20" fmla="*/ 130 w 222"/>
                <a:gd name="T21" fmla="*/ 88 h 131"/>
                <a:gd name="T22" fmla="*/ 169 w 222"/>
                <a:gd name="T23" fmla="*/ 37 h 131"/>
                <a:gd name="T24" fmla="*/ 199 w 222"/>
                <a:gd name="T25" fmla="*/ 50 h 131"/>
                <a:gd name="T26" fmla="*/ 212 w 222"/>
                <a:gd name="T27" fmla="*/ 50 h 131"/>
                <a:gd name="T28" fmla="*/ 218 w 222"/>
                <a:gd name="T29" fmla="*/ 47 h 131"/>
                <a:gd name="T30" fmla="*/ 222 w 222"/>
                <a:gd name="T31" fmla="*/ 41 h 131"/>
                <a:gd name="T32" fmla="*/ 222 w 222"/>
                <a:gd name="T33" fmla="*/ 28 h 131"/>
                <a:gd name="T34" fmla="*/ 212 w 222"/>
                <a:gd name="T35" fmla="*/ 18 h 131"/>
                <a:gd name="T36" fmla="*/ 169 w 222"/>
                <a:gd name="T37" fmla="*/ 2 h 131"/>
                <a:gd name="T38" fmla="*/ 158 w 222"/>
                <a:gd name="T39" fmla="*/ 2 h 131"/>
                <a:gd name="T40" fmla="*/ 150 w 222"/>
                <a:gd name="T41" fmla="*/ 7 h 131"/>
                <a:gd name="T42" fmla="*/ 94 w 222"/>
                <a:gd name="T43" fmla="*/ 7 h 131"/>
                <a:gd name="T44" fmla="*/ 88 w 222"/>
                <a:gd name="T45" fmla="*/ 3 h 131"/>
                <a:gd name="T46" fmla="*/ 79 w 222"/>
                <a:gd name="T47" fmla="*/ 0 h 131"/>
                <a:gd name="T48" fmla="*/ 30 w 222"/>
                <a:gd name="T49" fmla="*/ 18 h 131"/>
                <a:gd name="T50" fmla="*/ 19 w 222"/>
                <a:gd name="T51" fmla="*/ 26 h 131"/>
                <a:gd name="T52" fmla="*/ 2 w 222"/>
                <a:gd name="T53" fmla="*/ 49 h 131"/>
                <a:gd name="T54" fmla="*/ 0 w 222"/>
                <a:gd name="T55" fmla="*/ 114 h 131"/>
                <a:gd name="T56" fmla="*/ 2 w 222"/>
                <a:gd name="T57" fmla="*/ 122 h 131"/>
                <a:gd name="T58" fmla="*/ 11 w 222"/>
                <a:gd name="T59" fmla="*/ 129 h 131"/>
                <a:gd name="T60" fmla="*/ 205 w 222"/>
                <a:gd name="T61" fmla="*/ 131 h 131"/>
                <a:gd name="T62" fmla="*/ 212 w 222"/>
                <a:gd name="T63" fmla="*/ 129 h 131"/>
                <a:gd name="T64" fmla="*/ 222 w 222"/>
                <a:gd name="T65" fmla="*/ 122 h 131"/>
                <a:gd name="T66" fmla="*/ 222 w 222"/>
                <a:gd name="T67" fmla="*/ 114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2" h="131">
                  <a:moveTo>
                    <a:pt x="222" y="114"/>
                  </a:moveTo>
                  <a:lnTo>
                    <a:pt x="222" y="114"/>
                  </a:lnTo>
                  <a:lnTo>
                    <a:pt x="222" y="109"/>
                  </a:lnTo>
                  <a:lnTo>
                    <a:pt x="218" y="103"/>
                  </a:lnTo>
                  <a:lnTo>
                    <a:pt x="212" y="99"/>
                  </a:lnTo>
                  <a:lnTo>
                    <a:pt x="205" y="97"/>
                  </a:lnTo>
                  <a:lnTo>
                    <a:pt x="34" y="97"/>
                  </a:lnTo>
                  <a:lnTo>
                    <a:pt x="34" y="64"/>
                  </a:lnTo>
                  <a:lnTo>
                    <a:pt x="34" y="64"/>
                  </a:lnTo>
                  <a:lnTo>
                    <a:pt x="34" y="58"/>
                  </a:lnTo>
                  <a:lnTo>
                    <a:pt x="36" y="54"/>
                  </a:lnTo>
                  <a:lnTo>
                    <a:pt x="39" y="52"/>
                  </a:lnTo>
                  <a:lnTo>
                    <a:pt x="43" y="50"/>
                  </a:lnTo>
                  <a:lnTo>
                    <a:pt x="73" y="37"/>
                  </a:lnTo>
                  <a:lnTo>
                    <a:pt x="107" y="82"/>
                  </a:lnTo>
                  <a:lnTo>
                    <a:pt x="107" y="82"/>
                  </a:lnTo>
                  <a:lnTo>
                    <a:pt x="113" y="88"/>
                  </a:lnTo>
                  <a:lnTo>
                    <a:pt x="122" y="90"/>
                  </a:lnTo>
                  <a:lnTo>
                    <a:pt x="122" y="90"/>
                  </a:lnTo>
                  <a:lnTo>
                    <a:pt x="122" y="90"/>
                  </a:lnTo>
                  <a:lnTo>
                    <a:pt x="122" y="90"/>
                  </a:lnTo>
                  <a:lnTo>
                    <a:pt x="130" y="88"/>
                  </a:lnTo>
                  <a:lnTo>
                    <a:pt x="135" y="82"/>
                  </a:lnTo>
                  <a:lnTo>
                    <a:pt x="169" y="37"/>
                  </a:lnTo>
                  <a:lnTo>
                    <a:pt x="199" y="50"/>
                  </a:lnTo>
                  <a:lnTo>
                    <a:pt x="199" y="50"/>
                  </a:lnTo>
                  <a:lnTo>
                    <a:pt x="207" y="50"/>
                  </a:lnTo>
                  <a:lnTo>
                    <a:pt x="212" y="50"/>
                  </a:lnTo>
                  <a:lnTo>
                    <a:pt x="212" y="50"/>
                  </a:lnTo>
                  <a:lnTo>
                    <a:pt x="218" y="47"/>
                  </a:lnTo>
                  <a:lnTo>
                    <a:pt x="222" y="41"/>
                  </a:lnTo>
                  <a:lnTo>
                    <a:pt x="222" y="41"/>
                  </a:lnTo>
                  <a:lnTo>
                    <a:pt x="222" y="33"/>
                  </a:lnTo>
                  <a:lnTo>
                    <a:pt x="222" y="28"/>
                  </a:lnTo>
                  <a:lnTo>
                    <a:pt x="218" y="22"/>
                  </a:lnTo>
                  <a:lnTo>
                    <a:pt x="212" y="18"/>
                  </a:lnTo>
                  <a:lnTo>
                    <a:pt x="169" y="2"/>
                  </a:lnTo>
                  <a:lnTo>
                    <a:pt x="169" y="2"/>
                  </a:lnTo>
                  <a:lnTo>
                    <a:pt x="163" y="0"/>
                  </a:lnTo>
                  <a:lnTo>
                    <a:pt x="158" y="2"/>
                  </a:lnTo>
                  <a:lnTo>
                    <a:pt x="154" y="3"/>
                  </a:lnTo>
                  <a:lnTo>
                    <a:pt x="150" y="7"/>
                  </a:lnTo>
                  <a:lnTo>
                    <a:pt x="122" y="45"/>
                  </a:lnTo>
                  <a:lnTo>
                    <a:pt x="94" y="7"/>
                  </a:lnTo>
                  <a:lnTo>
                    <a:pt x="94" y="7"/>
                  </a:lnTo>
                  <a:lnTo>
                    <a:pt x="88" y="3"/>
                  </a:lnTo>
                  <a:lnTo>
                    <a:pt x="85" y="2"/>
                  </a:lnTo>
                  <a:lnTo>
                    <a:pt x="79" y="0"/>
                  </a:lnTo>
                  <a:lnTo>
                    <a:pt x="73" y="2"/>
                  </a:lnTo>
                  <a:lnTo>
                    <a:pt x="30" y="18"/>
                  </a:lnTo>
                  <a:lnTo>
                    <a:pt x="30" y="18"/>
                  </a:lnTo>
                  <a:lnTo>
                    <a:pt x="19" y="26"/>
                  </a:lnTo>
                  <a:lnTo>
                    <a:pt x="9" y="35"/>
                  </a:lnTo>
                  <a:lnTo>
                    <a:pt x="2" y="49"/>
                  </a:lnTo>
                  <a:lnTo>
                    <a:pt x="0" y="64"/>
                  </a:lnTo>
                  <a:lnTo>
                    <a:pt x="0" y="114"/>
                  </a:lnTo>
                  <a:lnTo>
                    <a:pt x="0" y="114"/>
                  </a:lnTo>
                  <a:lnTo>
                    <a:pt x="2" y="122"/>
                  </a:lnTo>
                  <a:lnTo>
                    <a:pt x="6" y="127"/>
                  </a:lnTo>
                  <a:lnTo>
                    <a:pt x="11" y="129"/>
                  </a:lnTo>
                  <a:lnTo>
                    <a:pt x="17" y="131"/>
                  </a:lnTo>
                  <a:lnTo>
                    <a:pt x="205" y="131"/>
                  </a:lnTo>
                  <a:lnTo>
                    <a:pt x="205" y="131"/>
                  </a:lnTo>
                  <a:lnTo>
                    <a:pt x="212" y="129"/>
                  </a:lnTo>
                  <a:lnTo>
                    <a:pt x="218" y="127"/>
                  </a:lnTo>
                  <a:lnTo>
                    <a:pt x="222" y="122"/>
                  </a:lnTo>
                  <a:lnTo>
                    <a:pt x="222" y="114"/>
                  </a:lnTo>
                  <a:lnTo>
                    <a:pt x="222" y="114"/>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34" name="Freeform 202">
              <a:extLst>
                <a:ext uri="{FF2B5EF4-FFF2-40B4-BE49-F238E27FC236}">
                  <a16:creationId xmlns:a16="http://schemas.microsoft.com/office/drawing/2014/main" id="{A28139BE-F761-3D46-9015-904B0801EB85}"/>
                </a:ext>
              </a:extLst>
            </p:cNvPr>
            <p:cNvSpPr>
              <a:spLocks noEditPoints="1"/>
            </p:cNvSpPr>
            <p:nvPr/>
          </p:nvSpPr>
          <p:spPr bwMode="auto">
            <a:xfrm>
              <a:off x="3343275" y="10893426"/>
              <a:ext cx="198438" cy="201613"/>
            </a:xfrm>
            <a:custGeom>
              <a:avLst/>
              <a:gdLst>
                <a:gd name="T0" fmla="*/ 63 w 125"/>
                <a:gd name="T1" fmla="*/ 127 h 127"/>
                <a:gd name="T2" fmla="*/ 88 w 125"/>
                <a:gd name="T3" fmla="*/ 122 h 127"/>
                <a:gd name="T4" fmla="*/ 108 w 125"/>
                <a:gd name="T5" fmla="*/ 109 h 127"/>
                <a:gd name="T6" fmla="*/ 122 w 125"/>
                <a:gd name="T7" fmla="*/ 88 h 127"/>
                <a:gd name="T8" fmla="*/ 125 w 125"/>
                <a:gd name="T9" fmla="*/ 64 h 127"/>
                <a:gd name="T10" fmla="*/ 125 w 125"/>
                <a:gd name="T11" fmla="*/ 50 h 127"/>
                <a:gd name="T12" fmla="*/ 116 w 125"/>
                <a:gd name="T13" fmla="*/ 28 h 127"/>
                <a:gd name="T14" fmla="*/ 99 w 125"/>
                <a:gd name="T15" fmla="*/ 11 h 127"/>
                <a:gd name="T16" fmla="*/ 75 w 125"/>
                <a:gd name="T17" fmla="*/ 2 h 127"/>
                <a:gd name="T18" fmla="*/ 63 w 125"/>
                <a:gd name="T19" fmla="*/ 0 h 127"/>
                <a:gd name="T20" fmla="*/ 39 w 125"/>
                <a:gd name="T21" fmla="*/ 5 h 127"/>
                <a:gd name="T22" fmla="*/ 18 w 125"/>
                <a:gd name="T23" fmla="*/ 18 h 127"/>
                <a:gd name="T24" fmla="*/ 5 w 125"/>
                <a:gd name="T25" fmla="*/ 39 h 127"/>
                <a:gd name="T26" fmla="*/ 0 w 125"/>
                <a:gd name="T27" fmla="*/ 64 h 127"/>
                <a:gd name="T28" fmla="*/ 1 w 125"/>
                <a:gd name="T29" fmla="*/ 77 h 127"/>
                <a:gd name="T30" fmla="*/ 11 w 125"/>
                <a:gd name="T31" fmla="*/ 99 h 127"/>
                <a:gd name="T32" fmla="*/ 28 w 125"/>
                <a:gd name="T33" fmla="*/ 116 h 127"/>
                <a:gd name="T34" fmla="*/ 50 w 125"/>
                <a:gd name="T35" fmla="*/ 126 h 127"/>
                <a:gd name="T36" fmla="*/ 63 w 125"/>
                <a:gd name="T37" fmla="*/ 127 h 127"/>
                <a:gd name="T38" fmla="*/ 33 w 125"/>
                <a:gd name="T39" fmla="*/ 64 h 127"/>
                <a:gd name="T40" fmla="*/ 35 w 125"/>
                <a:gd name="T41" fmla="*/ 52 h 127"/>
                <a:gd name="T42" fmla="*/ 50 w 125"/>
                <a:gd name="T43" fmla="*/ 35 h 127"/>
                <a:gd name="T44" fmla="*/ 63 w 125"/>
                <a:gd name="T45" fmla="*/ 34 h 127"/>
                <a:gd name="T46" fmla="*/ 69 w 125"/>
                <a:gd name="T47" fmla="*/ 34 h 127"/>
                <a:gd name="T48" fmla="*/ 84 w 125"/>
                <a:gd name="T49" fmla="*/ 43 h 127"/>
                <a:gd name="T50" fmla="*/ 92 w 125"/>
                <a:gd name="T51" fmla="*/ 58 h 127"/>
                <a:gd name="T52" fmla="*/ 93 w 125"/>
                <a:gd name="T53" fmla="*/ 64 h 127"/>
                <a:gd name="T54" fmla="*/ 90 w 125"/>
                <a:gd name="T55" fmla="*/ 75 h 127"/>
                <a:gd name="T56" fmla="*/ 75 w 125"/>
                <a:gd name="T57" fmla="*/ 92 h 127"/>
                <a:gd name="T58" fmla="*/ 63 w 125"/>
                <a:gd name="T59" fmla="*/ 94 h 127"/>
                <a:gd name="T60" fmla="*/ 56 w 125"/>
                <a:gd name="T61" fmla="*/ 94 h 127"/>
                <a:gd name="T62" fmla="*/ 41 w 125"/>
                <a:gd name="T63" fmla="*/ 84 h 127"/>
                <a:gd name="T64" fmla="*/ 33 w 125"/>
                <a:gd name="T65" fmla="*/ 69 h 127"/>
                <a:gd name="T66" fmla="*/ 33 w 125"/>
                <a:gd name="T67" fmla="*/ 6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5" h="127">
                  <a:moveTo>
                    <a:pt x="63" y="127"/>
                  </a:moveTo>
                  <a:lnTo>
                    <a:pt x="63" y="127"/>
                  </a:lnTo>
                  <a:lnTo>
                    <a:pt x="75" y="126"/>
                  </a:lnTo>
                  <a:lnTo>
                    <a:pt x="88" y="122"/>
                  </a:lnTo>
                  <a:lnTo>
                    <a:pt x="99" y="116"/>
                  </a:lnTo>
                  <a:lnTo>
                    <a:pt x="108" y="109"/>
                  </a:lnTo>
                  <a:lnTo>
                    <a:pt x="116" y="99"/>
                  </a:lnTo>
                  <a:lnTo>
                    <a:pt x="122" y="88"/>
                  </a:lnTo>
                  <a:lnTo>
                    <a:pt x="125" y="77"/>
                  </a:lnTo>
                  <a:lnTo>
                    <a:pt x="125" y="64"/>
                  </a:lnTo>
                  <a:lnTo>
                    <a:pt x="125" y="64"/>
                  </a:lnTo>
                  <a:lnTo>
                    <a:pt x="125" y="50"/>
                  </a:lnTo>
                  <a:lnTo>
                    <a:pt x="122" y="39"/>
                  </a:lnTo>
                  <a:lnTo>
                    <a:pt x="116" y="28"/>
                  </a:lnTo>
                  <a:lnTo>
                    <a:pt x="108" y="18"/>
                  </a:lnTo>
                  <a:lnTo>
                    <a:pt x="99" y="11"/>
                  </a:lnTo>
                  <a:lnTo>
                    <a:pt x="88" y="5"/>
                  </a:lnTo>
                  <a:lnTo>
                    <a:pt x="75" y="2"/>
                  </a:lnTo>
                  <a:lnTo>
                    <a:pt x="63" y="0"/>
                  </a:lnTo>
                  <a:lnTo>
                    <a:pt x="63" y="0"/>
                  </a:lnTo>
                  <a:lnTo>
                    <a:pt x="50" y="2"/>
                  </a:lnTo>
                  <a:lnTo>
                    <a:pt x="39" y="5"/>
                  </a:lnTo>
                  <a:lnTo>
                    <a:pt x="28" y="11"/>
                  </a:lnTo>
                  <a:lnTo>
                    <a:pt x="18" y="18"/>
                  </a:lnTo>
                  <a:lnTo>
                    <a:pt x="11" y="28"/>
                  </a:lnTo>
                  <a:lnTo>
                    <a:pt x="5" y="39"/>
                  </a:lnTo>
                  <a:lnTo>
                    <a:pt x="1" y="50"/>
                  </a:lnTo>
                  <a:lnTo>
                    <a:pt x="0" y="64"/>
                  </a:lnTo>
                  <a:lnTo>
                    <a:pt x="0" y="64"/>
                  </a:lnTo>
                  <a:lnTo>
                    <a:pt x="1" y="77"/>
                  </a:lnTo>
                  <a:lnTo>
                    <a:pt x="5" y="88"/>
                  </a:lnTo>
                  <a:lnTo>
                    <a:pt x="11" y="99"/>
                  </a:lnTo>
                  <a:lnTo>
                    <a:pt x="18" y="109"/>
                  </a:lnTo>
                  <a:lnTo>
                    <a:pt x="28" y="116"/>
                  </a:lnTo>
                  <a:lnTo>
                    <a:pt x="39" y="122"/>
                  </a:lnTo>
                  <a:lnTo>
                    <a:pt x="50" y="126"/>
                  </a:lnTo>
                  <a:lnTo>
                    <a:pt x="63" y="127"/>
                  </a:lnTo>
                  <a:lnTo>
                    <a:pt x="63" y="127"/>
                  </a:lnTo>
                  <a:close/>
                  <a:moveTo>
                    <a:pt x="33" y="64"/>
                  </a:moveTo>
                  <a:lnTo>
                    <a:pt x="33" y="64"/>
                  </a:lnTo>
                  <a:lnTo>
                    <a:pt x="33" y="58"/>
                  </a:lnTo>
                  <a:lnTo>
                    <a:pt x="35" y="52"/>
                  </a:lnTo>
                  <a:lnTo>
                    <a:pt x="41" y="43"/>
                  </a:lnTo>
                  <a:lnTo>
                    <a:pt x="50" y="35"/>
                  </a:lnTo>
                  <a:lnTo>
                    <a:pt x="56" y="34"/>
                  </a:lnTo>
                  <a:lnTo>
                    <a:pt x="63" y="34"/>
                  </a:lnTo>
                  <a:lnTo>
                    <a:pt x="63" y="34"/>
                  </a:lnTo>
                  <a:lnTo>
                    <a:pt x="69" y="34"/>
                  </a:lnTo>
                  <a:lnTo>
                    <a:pt x="75" y="35"/>
                  </a:lnTo>
                  <a:lnTo>
                    <a:pt x="84" y="43"/>
                  </a:lnTo>
                  <a:lnTo>
                    <a:pt x="90" y="52"/>
                  </a:lnTo>
                  <a:lnTo>
                    <a:pt x="92" y="58"/>
                  </a:lnTo>
                  <a:lnTo>
                    <a:pt x="93" y="64"/>
                  </a:lnTo>
                  <a:lnTo>
                    <a:pt x="93" y="64"/>
                  </a:lnTo>
                  <a:lnTo>
                    <a:pt x="92" y="69"/>
                  </a:lnTo>
                  <a:lnTo>
                    <a:pt x="90" y="75"/>
                  </a:lnTo>
                  <a:lnTo>
                    <a:pt x="84" y="84"/>
                  </a:lnTo>
                  <a:lnTo>
                    <a:pt x="75" y="92"/>
                  </a:lnTo>
                  <a:lnTo>
                    <a:pt x="69" y="94"/>
                  </a:lnTo>
                  <a:lnTo>
                    <a:pt x="63" y="94"/>
                  </a:lnTo>
                  <a:lnTo>
                    <a:pt x="63" y="94"/>
                  </a:lnTo>
                  <a:lnTo>
                    <a:pt x="56" y="94"/>
                  </a:lnTo>
                  <a:lnTo>
                    <a:pt x="50" y="92"/>
                  </a:lnTo>
                  <a:lnTo>
                    <a:pt x="41" y="84"/>
                  </a:lnTo>
                  <a:lnTo>
                    <a:pt x="35" y="75"/>
                  </a:lnTo>
                  <a:lnTo>
                    <a:pt x="33" y="69"/>
                  </a:lnTo>
                  <a:lnTo>
                    <a:pt x="33" y="64"/>
                  </a:lnTo>
                  <a:lnTo>
                    <a:pt x="33" y="64"/>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35" name="Freeform 203">
              <a:extLst>
                <a:ext uri="{FF2B5EF4-FFF2-40B4-BE49-F238E27FC236}">
                  <a16:creationId xmlns:a16="http://schemas.microsoft.com/office/drawing/2014/main" id="{C3AC090B-150C-A14A-ABD5-A8B45F1ED18E}"/>
                </a:ext>
              </a:extLst>
            </p:cNvPr>
            <p:cNvSpPr>
              <a:spLocks noEditPoints="1"/>
            </p:cNvSpPr>
            <p:nvPr/>
          </p:nvSpPr>
          <p:spPr bwMode="auto">
            <a:xfrm>
              <a:off x="3249612" y="11090276"/>
              <a:ext cx="385763" cy="207963"/>
            </a:xfrm>
            <a:custGeom>
              <a:avLst/>
              <a:gdLst>
                <a:gd name="T0" fmla="*/ 17 w 243"/>
                <a:gd name="T1" fmla="*/ 131 h 131"/>
                <a:gd name="T2" fmla="*/ 226 w 243"/>
                <a:gd name="T3" fmla="*/ 131 h 131"/>
                <a:gd name="T4" fmla="*/ 226 w 243"/>
                <a:gd name="T5" fmla="*/ 131 h 131"/>
                <a:gd name="T6" fmla="*/ 231 w 243"/>
                <a:gd name="T7" fmla="*/ 129 h 131"/>
                <a:gd name="T8" fmla="*/ 237 w 243"/>
                <a:gd name="T9" fmla="*/ 127 h 131"/>
                <a:gd name="T10" fmla="*/ 241 w 243"/>
                <a:gd name="T11" fmla="*/ 122 h 131"/>
                <a:gd name="T12" fmla="*/ 243 w 243"/>
                <a:gd name="T13" fmla="*/ 114 h 131"/>
                <a:gd name="T14" fmla="*/ 243 w 243"/>
                <a:gd name="T15" fmla="*/ 64 h 131"/>
                <a:gd name="T16" fmla="*/ 243 w 243"/>
                <a:gd name="T17" fmla="*/ 64 h 131"/>
                <a:gd name="T18" fmla="*/ 241 w 243"/>
                <a:gd name="T19" fmla="*/ 49 h 131"/>
                <a:gd name="T20" fmla="*/ 235 w 243"/>
                <a:gd name="T21" fmla="*/ 35 h 131"/>
                <a:gd name="T22" fmla="*/ 224 w 243"/>
                <a:gd name="T23" fmla="*/ 26 h 131"/>
                <a:gd name="T24" fmla="*/ 213 w 243"/>
                <a:gd name="T25" fmla="*/ 18 h 131"/>
                <a:gd name="T26" fmla="*/ 169 w 243"/>
                <a:gd name="T27" fmla="*/ 2 h 131"/>
                <a:gd name="T28" fmla="*/ 169 w 243"/>
                <a:gd name="T29" fmla="*/ 2 h 131"/>
                <a:gd name="T30" fmla="*/ 164 w 243"/>
                <a:gd name="T31" fmla="*/ 0 h 131"/>
                <a:gd name="T32" fmla="*/ 158 w 243"/>
                <a:gd name="T33" fmla="*/ 2 h 131"/>
                <a:gd name="T34" fmla="*/ 154 w 243"/>
                <a:gd name="T35" fmla="*/ 3 h 131"/>
                <a:gd name="T36" fmla="*/ 151 w 243"/>
                <a:gd name="T37" fmla="*/ 7 h 131"/>
                <a:gd name="T38" fmla="*/ 122 w 243"/>
                <a:gd name="T39" fmla="*/ 45 h 131"/>
                <a:gd name="T40" fmla="*/ 94 w 243"/>
                <a:gd name="T41" fmla="*/ 7 h 131"/>
                <a:gd name="T42" fmla="*/ 94 w 243"/>
                <a:gd name="T43" fmla="*/ 7 h 131"/>
                <a:gd name="T44" fmla="*/ 90 w 243"/>
                <a:gd name="T45" fmla="*/ 3 h 131"/>
                <a:gd name="T46" fmla="*/ 85 w 243"/>
                <a:gd name="T47" fmla="*/ 2 h 131"/>
                <a:gd name="T48" fmla="*/ 79 w 243"/>
                <a:gd name="T49" fmla="*/ 0 h 131"/>
                <a:gd name="T50" fmla="*/ 74 w 243"/>
                <a:gd name="T51" fmla="*/ 2 h 131"/>
                <a:gd name="T52" fmla="*/ 30 w 243"/>
                <a:gd name="T53" fmla="*/ 18 h 131"/>
                <a:gd name="T54" fmla="*/ 30 w 243"/>
                <a:gd name="T55" fmla="*/ 18 h 131"/>
                <a:gd name="T56" fmla="*/ 19 w 243"/>
                <a:gd name="T57" fmla="*/ 26 h 131"/>
                <a:gd name="T58" fmla="*/ 10 w 243"/>
                <a:gd name="T59" fmla="*/ 35 h 131"/>
                <a:gd name="T60" fmla="*/ 4 w 243"/>
                <a:gd name="T61" fmla="*/ 49 h 131"/>
                <a:gd name="T62" fmla="*/ 0 w 243"/>
                <a:gd name="T63" fmla="*/ 64 h 131"/>
                <a:gd name="T64" fmla="*/ 0 w 243"/>
                <a:gd name="T65" fmla="*/ 114 h 131"/>
                <a:gd name="T66" fmla="*/ 0 w 243"/>
                <a:gd name="T67" fmla="*/ 114 h 131"/>
                <a:gd name="T68" fmla="*/ 2 w 243"/>
                <a:gd name="T69" fmla="*/ 122 h 131"/>
                <a:gd name="T70" fmla="*/ 6 w 243"/>
                <a:gd name="T71" fmla="*/ 127 h 131"/>
                <a:gd name="T72" fmla="*/ 12 w 243"/>
                <a:gd name="T73" fmla="*/ 129 h 131"/>
                <a:gd name="T74" fmla="*/ 17 w 243"/>
                <a:gd name="T75" fmla="*/ 131 h 131"/>
                <a:gd name="T76" fmla="*/ 17 w 243"/>
                <a:gd name="T77" fmla="*/ 131 h 131"/>
                <a:gd name="T78" fmla="*/ 34 w 243"/>
                <a:gd name="T79" fmla="*/ 97 h 131"/>
                <a:gd name="T80" fmla="*/ 34 w 243"/>
                <a:gd name="T81" fmla="*/ 64 h 131"/>
                <a:gd name="T82" fmla="*/ 34 w 243"/>
                <a:gd name="T83" fmla="*/ 64 h 131"/>
                <a:gd name="T84" fmla="*/ 36 w 243"/>
                <a:gd name="T85" fmla="*/ 58 h 131"/>
                <a:gd name="T86" fmla="*/ 38 w 243"/>
                <a:gd name="T87" fmla="*/ 54 h 131"/>
                <a:gd name="T88" fmla="*/ 40 w 243"/>
                <a:gd name="T89" fmla="*/ 52 h 131"/>
                <a:gd name="T90" fmla="*/ 43 w 243"/>
                <a:gd name="T91" fmla="*/ 50 h 131"/>
                <a:gd name="T92" fmla="*/ 74 w 243"/>
                <a:gd name="T93" fmla="*/ 37 h 131"/>
                <a:gd name="T94" fmla="*/ 107 w 243"/>
                <a:gd name="T95" fmla="*/ 82 h 131"/>
                <a:gd name="T96" fmla="*/ 107 w 243"/>
                <a:gd name="T97" fmla="*/ 82 h 131"/>
                <a:gd name="T98" fmla="*/ 115 w 243"/>
                <a:gd name="T99" fmla="*/ 88 h 131"/>
                <a:gd name="T100" fmla="*/ 122 w 243"/>
                <a:gd name="T101" fmla="*/ 90 h 131"/>
                <a:gd name="T102" fmla="*/ 122 w 243"/>
                <a:gd name="T103" fmla="*/ 90 h 131"/>
                <a:gd name="T104" fmla="*/ 130 w 243"/>
                <a:gd name="T105" fmla="*/ 88 h 131"/>
                <a:gd name="T106" fmla="*/ 136 w 243"/>
                <a:gd name="T107" fmla="*/ 82 h 131"/>
                <a:gd name="T108" fmla="*/ 169 w 243"/>
                <a:gd name="T109" fmla="*/ 37 h 131"/>
                <a:gd name="T110" fmla="*/ 199 w 243"/>
                <a:gd name="T111" fmla="*/ 50 h 131"/>
                <a:gd name="T112" fmla="*/ 199 w 243"/>
                <a:gd name="T113" fmla="*/ 50 h 131"/>
                <a:gd name="T114" fmla="*/ 203 w 243"/>
                <a:gd name="T115" fmla="*/ 52 h 131"/>
                <a:gd name="T116" fmla="*/ 207 w 243"/>
                <a:gd name="T117" fmla="*/ 54 h 131"/>
                <a:gd name="T118" fmla="*/ 209 w 243"/>
                <a:gd name="T119" fmla="*/ 58 h 131"/>
                <a:gd name="T120" fmla="*/ 209 w 243"/>
                <a:gd name="T121" fmla="*/ 64 h 131"/>
                <a:gd name="T122" fmla="*/ 209 w 243"/>
                <a:gd name="T123" fmla="*/ 97 h 131"/>
                <a:gd name="T124" fmla="*/ 34 w 243"/>
                <a:gd name="T125" fmla="*/ 97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3" h="131">
                  <a:moveTo>
                    <a:pt x="17" y="131"/>
                  </a:moveTo>
                  <a:lnTo>
                    <a:pt x="226" y="131"/>
                  </a:lnTo>
                  <a:lnTo>
                    <a:pt x="226" y="131"/>
                  </a:lnTo>
                  <a:lnTo>
                    <a:pt x="231" y="129"/>
                  </a:lnTo>
                  <a:lnTo>
                    <a:pt x="237" y="127"/>
                  </a:lnTo>
                  <a:lnTo>
                    <a:pt x="241" y="122"/>
                  </a:lnTo>
                  <a:lnTo>
                    <a:pt x="243" y="114"/>
                  </a:lnTo>
                  <a:lnTo>
                    <a:pt x="243" y="64"/>
                  </a:lnTo>
                  <a:lnTo>
                    <a:pt x="243" y="64"/>
                  </a:lnTo>
                  <a:lnTo>
                    <a:pt x="241" y="49"/>
                  </a:lnTo>
                  <a:lnTo>
                    <a:pt x="235" y="35"/>
                  </a:lnTo>
                  <a:lnTo>
                    <a:pt x="224" y="26"/>
                  </a:lnTo>
                  <a:lnTo>
                    <a:pt x="213" y="18"/>
                  </a:lnTo>
                  <a:lnTo>
                    <a:pt x="169" y="2"/>
                  </a:lnTo>
                  <a:lnTo>
                    <a:pt x="169" y="2"/>
                  </a:lnTo>
                  <a:lnTo>
                    <a:pt x="164" y="0"/>
                  </a:lnTo>
                  <a:lnTo>
                    <a:pt x="158" y="2"/>
                  </a:lnTo>
                  <a:lnTo>
                    <a:pt x="154" y="3"/>
                  </a:lnTo>
                  <a:lnTo>
                    <a:pt x="151" y="7"/>
                  </a:lnTo>
                  <a:lnTo>
                    <a:pt x="122" y="45"/>
                  </a:lnTo>
                  <a:lnTo>
                    <a:pt x="94" y="7"/>
                  </a:lnTo>
                  <a:lnTo>
                    <a:pt x="94" y="7"/>
                  </a:lnTo>
                  <a:lnTo>
                    <a:pt x="90" y="3"/>
                  </a:lnTo>
                  <a:lnTo>
                    <a:pt x="85" y="2"/>
                  </a:lnTo>
                  <a:lnTo>
                    <a:pt x="79" y="0"/>
                  </a:lnTo>
                  <a:lnTo>
                    <a:pt x="74" y="2"/>
                  </a:lnTo>
                  <a:lnTo>
                    <a:pt x="30" y="18"/>
                  </a:lnTo>
                  <a:lnTo>
                    <a:pt x="30" y="18"/>
                  </a:lnTo>
                  <a:lnTo>
                    <a:pt x="19" y="26"/>
                  </a:lnTo>
                  <a:lnTo>
                    <a:pt x="10" y="35"/>
                  </a:lnTo>
                  <a:lnTo>
                    <a:pt x="4" y="49"/>
                  </a:lnTo>
                  <a:lnTo>
                    <a:pt x="0" y="64"/>
                  </a:lnTo>
                  <a:lnTo>
                    <a:pt x="0" y="114"/>
                  </a:lnTo>
                  <a:lnTo>
                    <a:pt x="0" y="114"/>
                  </a:lnTo>
                  <a:lnTo>
                    <a:pt x="2" y="122"/>
                  </a:lnTo>
                  <a:lnTo>
                    <a:pt x="6" y="127"/>
                  </a:lnTo>
                  <a:lnTo>
                    <a:pt x="12" y="129"/>
                  </a:lnTo>
                  <a:lnTo>
                    <a:pt x="17" y="131"/>
                  </a:lnTo>
                  <a:lnTo>
                    <a:pt x="17" y="131"/>
                  </a:lnTo>
                  <a:close/>
                  <a:moveTo>
                    <a:pt x="34" y="97"/>
                  </a:moveTo>
                  <a:lnTo>
                    <a:pt x="34" y="64"/>
                  </a:lnTo>
                  <a:lnTo>
                    <a:pt x="34" y="64"/>
                  </a:lnTo>
                  <a:lnTo>
                    <a:pt x="36" y="58"/>
                  </a:lnTo>
                  <a:lnTo>
                    <a:pt x="38" y="54"/>
                  </a:lnTo>
                  <a:lnTo>
                    <a:pt x="40" y="52"/>
                  </a:lnTo>
                  <a:lnTo>
                    <a:pt x="43" y="50"/>
                  </a:lnTo>
                  <a:lnTo>
                    <a:pt x="74" y="37"/>
                  </a:lnTo>
                  <a:lnTo>
                    <a:pt x="107" y="82"/>
                  </a:lnTo>
                  <a:lnTo>
                    <a:pt x="107" y="82"/>
                  </a:lnTo>
                  <a:lnTo>
                    <a:pt x="115" y="88"/>
                  </a:lnTo>
                  <a:lnTo>
                    <a:pt x="122" y="90"/>
                  </a:lnTo>
                  <a:lnTo>
                    <a:pt x="122" y="90"/>
                  </a:lnTo>
                  <a:lnTo>
                    <a:pt x="130" y="88"/>
                  </a:lnTo>
                  <a:lnTo>
                    <a:pt x="136" y="82"/>
                  </a:lnTo>
                  <a:lnTo>
                    <a:pt x="169" y="37"/>
                  </a:lnTo>
                  <a:lnTo>
                    <a:pt x="199" y="50"/>
                  </a:lnTo>
                  <a:lnTo>
                    <a:pt x="199" y="50"/>
                  </a:lnTo>
                  <a:lnTo>
                    <a:pt x="203" y="52"/>
                  </a:lnTo>
                  <a:lnTo>
                    <a:pt x="207" y="54"/>
                  </a:lnTo>
                  <a:lnTo>
                    <a:pt x="209" y="58"/>
                  </a:lnTo>
                  <a:lnTo>
                    <a:pt x="209" y="64"/>
                  </a:lnTo>
                  <a:lnTo>
                    <a:pt x="209" y="97"/>
                  </a:lnTo>
                  <a:lnTo>
                    <a:pt x="34" y="97"/>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36" name="Freeform 204">
              <a:extLst>
                <a:ext uri="{FF2B5EF4-FFF2-40B4-BE49-F238E27FC236}">
                  <a16:creationId xmlns:a16="http://schemas.microsoft.com/office/drawing/2014/main" id="{5DB8288D-1B57-9645-956A-C3041629D6A2}"/>
                </a:ext>
              </a:extLst>
            </p:cNvPr>
            <p:cNvSpPr>
              <a:spLocks/>
            </p:cNvSpPr>
            <p:nvPr/>
          </p:nvSpPr>
          <p:spPr bwMode="auto">
            <a:xfrm>
              <a:off x="3538537" y="10455276"/>
              <a:ext cx="369888" cy="425450"/>
            </a:xfrm>
            <a:custGeom>
              <a:avLst/>
              <a:gdLst>
                <a:gd name="T0" fmla="*/ 2 w 233"/>
                <a:gd name="T1" fmla="*/ 7 h 268"/>
                <a:gd name="T2" fmla="*/ 2 w 233"/>
                <a:gd name="T3" fmla="*/ 7 h 268"/>
                <a:gd name="T4" fmla="*/ 0 w 233"/>
                <a:gd name="T5" fmla="*/ 13 h 268"/>
                <a:gd name="T6" fmla="*/ 0 w 233"/>
                <a:gd name="T7" fmla="*/ 20 h 268"/>
                <a:gd name="T8" fmla="*/ 0 w 233"/>
                <a:gd name="T9" fmla="*/ 20 h 268"/>
                <a:gd name="T10" fmla="*/ 2 w 233"/>
                <a:gd name="T11" fmla="*/ 26 h 268"/>
                <a:gd name="T12" fmla="*/ 6 w 233"/>
                <a:gd name="T13" fmla="*/ 30 h 268"/>
                <a:gd name="T14" fmla="*/ 130 w 233"/>
                <a:gd name="T15" fmla="*/ 110 h 268"/>
                <a:gd name="T16" fmla="*/ 130 w 233"/>
                <a:gd name="T17" fmla="*/ 110 h 268"/>
                <a:gd name="T18" fmla="*/ 145 w 233"/>
                <a:gd name="T19" fmla="*/ 122 h 268"/>
                <a:gd name="T20" fmla="*/ 158 w 233"/>
                <a:gd name="T21" fmla="*/ 135 h 268"/>
                <a:gd name="T22" fmla="*/ 171 w 233"/>
                <a:gd name="T23" fmla="*/ 150 h 268"/>
                <a:gd name="T24" fmla="*/ 181 w 233"/>
                <a:gd name="T25" fmla="*/ 167 h 268"/>
                <a:gd name="T26" fmla="*/ 190 w 233"/>
                <a:gd name="T27" fmla="*/ 184 h 268"/>
                <a:gd name="T28" fmla="*/ 196 w 233"/>
                <a:gd name="T29" fmla="*/ 202 h 268"/>
                <a:gd name="T30" fmla="*/ 200 w 233"/>
                <a:gd name="T31" fmla="*/ 221 h 268"/>
                <a:gd name="T32" fmla="*/ 200 w 233"/>
                <a:gd name="T33" fmla="*/ 242 h 268"/>
                <a:gd name="T34" fmla="*/ 200 w 233"/>
                <a:gd name="T35" fmla="*/ 251 h 268"/>
                <a:gd name="T36" fmla="*/ 200 w 233"/>
                <a:gd name="T37" fmla="*/ 251 h 268"/>
                <a:gd name="T38" fmla="*/ 201 w 233"/>
                <a:gd name="T39" fmla="*/ 259 h 268"/>
                <a:gd name="T40" fmla="*/ 205 w 233"/>
                <a:gd name="T41" fmla="*/ 263 h 268"/>
                <a:gd name="T42" fmla="*/ 211 w 233"/>
                <a:gd name="T43" fmla="*/ 266 h 268"/>
                <a:gd name="T44" fmla="*/ 216 w 233"/>
                <a:gd name="T45" fmla="*/ 268 h 268"/>
                <a:gd name="T46" fmla="*/ 216 w 233"/>
                <a:gd name="T47" fmla="*/ 268 h 268"/>
                <a:gd name="T48" fmla="*/ 224 w 233"/>
                <a:gd name="T49" fmla="*/ 266 h 268"/>
                <a:gd name="T50" fmla="*/ 228 w 233"/>
                <a:gd name="T51" fmla="*/ 263 h 268"/>
                <a:gd name="T52" fmla="*/ 231 w 233"/>
                <a:gd name="T53" fmla="*/ 259 h 268"/>
                <a:gd name="T54" fmla="*/ 233 w 233"/>
                <a:gd name="T55" fmla="*/ 251 h 268"/>
                <a:gd name="T56" fmla="*/ 233 w 233"/>
                <a:gd name="T57" fmla="*/ 242 h 268"/>
                <a:gd name="T58" fmla="*/ 233 w 233"/>
                <a:gd name="T59" fmla="*/ 242 h 268"/>
                <a:gd name="T60" fmla="*/ 231 w 233"/>
                <a:gd name="T61" fmla="*/ 217 h 268"/>
                <a:gd name="T62" fmla="*/ 228 w 233"/>
                <a:gd name="T63" fmla="*/ 193 h 268"/>
                <a:gd name="T64" fmla="*/ 220 w 233"/>
                <a:gd name="T65" fmla="*/ 172 h 268"/>
                <a:gd name="T66" fmla="*/ 211 w 233"/>
                <a:gd name="T67" fmla="*/ 150 h 268"/>
                <a:gd name="T68" fmla="*/ 198 w 233"/>
                <a:gd name="T69" fmla="*/ 131 h 268"/>
                <a:gd name="T70" fmla="*/ 185 w 233"/>
                <a:gd name="T71" fmla="*/ 112 h 268"/>
                <a:gd name="T72" fmla="*/ 166 w 233"/>
                <a:gd name="T73" fmla="*/ 95 h 268"/>
                <a:gd name="T74" fmla="*/ 147 w 233"/>
                <a:gd name="T75" fmla="*/ 82 h 268"/>
                <a:gd name="T76" fmla="*/ 25 w 233"/>
                <a:gd name="T77" fmla="*/ 1 h 268"/>
                <a:gd name="T78" fmla="*/ 25 w 233"/>
                <a:gd name="T79" fmla="*/ 1 h 268"/>
                <a:gd name="T80" fmla="*/ 19 w 233"/>
                <a:gd name="T81" fmla="*/ 0 h 268"/>
                <a:gd name="T82" fmla="*/ 12 w 233"/>
                <a:gd name="T83" fmla="*/ 0 h 268"/>
                <a:gd name="T84" fmla="*/ 6 w 233"/>
                <a:gd name="T85" fmla="*/ 1 h 268"/>
                <a:gd name="T86" fmla="*/ 2 w 233"/>
                <a:gd name="T87" fmla="*/ 7 h 268"/>
                <a:gd name="T88" fmla="*/ 2 w 233"/>
                <a:gd name="T89" fmla="*/ 7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33" h="268">
                  <a:moveTo>
                    <a:pt x="2" y="7"/>
                  </a:moveTo>
                  <a:lnTo>
                    <a:pt x="2" y="7"/>
                  </a:lnTo>
                  <a:lnTo>
                    <a:pt x="0" y="13"/>
                  </a:lnTo>
                  <a:lnTo>
                    <a:pt x="0" y="20"/>
                  </a:lnTo>
                  <a:lnTo>
                    <a:pt x="0" y="20"/>
                  </a:lnTo>
                  <a:lnTo>
                    <a:pt x="2" y="26"/>
                  </a:lnTo>
                  <a:lnTo>
                    <a:pt x="6" y="30"/>
                  </a:lnTo>
                  <a:lnTo>
                    <a:pt x="130" y="110"/>
                  </a:lnTo>
                  <a:lnTo>
                    <a:pt x="130" y="110"/>
                  </a:lnTo>
                  <a:lnTo>
                    <a:pt x="145" y="122"/>
                  </a:lnTo>
                  <a:lnTo>
                    <a:pt x="158" y="135"/>
                  </a:lnTo>
                  <a:lnTo>
                    <a:pt x="171" y="150"/>
                  </a:lnTo>
                  <a:lnTo>
                    <a:pt x="181" y="167"/>
                  </a:lnTo>
                  <a:lnTo>
                    <a:pt x="190" y="184"/>
                  </a:lnTo>
                  <a:lnTo>
                    <a:pt x="196" y="202"/>
                  </a:lnTo>
                  <a:lnTo>
                    <a:pt x="200" y="221"/>
                  </a:lnTo>
                  <a:lnTo>
                    <a:pt x="200" y="242"/>
                  </a:lnTo>
                  <a:lnTo>
                    <a:pt x="200" y="251"/>
                  </a:lnTo>
                  <a:lnTo>
                    <a:pt x="200" y="251"/>
                  </a:lnTo>
                  <a:lnTo>
                    <a:pt x="201" y="259"/>
                  </a:lnTo>
                  <a:lnTo>
                    <a:pt x="205" y="263"/>
                  </a:lnTo>
                  <a:lnTo>
                    <a:pt x="211" y="266"/>
                  </a:lnTo>
                  <a:lnTo>
                    <a:pt x="216" y="268"/>
                  </a:lnTo>
                  <a:lnTo>
                    <a:pt x="216" y="268"/>
                  </a:lnTo>
                  <a:lnTo>
                    <a:pt x="224" y="266"/>
                  </a:lnTo>
                  <a:lnTo>
                    <a:pt x="228" y="263"/>
                  </a:lnTo>
                  <a:lnTo>
                    <a:pt x="231" y="259"/>
                  </a:lnTo>
                  <a:lnTo>
                    <a:pt x="233" y="251"/>
                  </a:lnTo>
                  <a:lnTo>
                    <a:pt x="233" y="242"/>
                  </a:lnTo>
                  <a:lnTo>
                    <a:pt x="233" y="242"/>
                  </a:lnTo>
                  <a:lnTo>
                    <a:pt x="231" y="217"/>
                  </a:lnTo>
                  <a:lnTo>
                    <a:pt x="228" y="193"/>
                  </a:lnTo>
                  <a:lnTo>
                    <a:pt x="220" y="172"/>
                  </a:lnTo>
                  <a:lnTo>
                    <a:pt x="211" y="150"/>
                  </a:lnTo>
                  <a:lnTo>
                    <a:pt x="198" y="131"/>
                  </a:lnTo>
                  <a:lnTo>
                    <a:pt x="185" y="112"/>
                  </a:lnTo>
                  <a:lnTo>
                    <a:pt x="166" y="95"/>
                  </a:lnTo>
                  <a:lnTo>
                    <a:pt x="147" y="82"/>
                  </a:lnTo>
                  <a:lnTo>
                    <a:pt x="25" y="1"/>
                  </a:lnTo>
                  <a:lnTo>
                    <a:pt x="25" y="1"/>
                  </a:lnTo>
                  <a:lnTo>
                    <a:pt x="19" y="0"/>
                  </a:lnTo>
                  <a:lnTo>
                    <a:pt x="12" y="0"/>
                  </a:lnTo>
                  <a:lnTo>
                    <a:pt x="6" y="1"/>
                  </a:lnTo>
                  <a:lnTo>
                    <a:pt x="2" y="7"/>
                  </a:lnTo>
                  <a:lnTo>
                    <a:pt x="2" y="7"/>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37" name="Freeform 205">
              <a:extLst>
                <a:ext uri="{FF2B5EF4-FFF2-40B4-BE49-F238E27FC236}">
                  <a16:creationId xmlns:a16="http://schemas.microsoft.com/office/drawing/2014/main" id="{6769AF09-67A1-A846-9BB4-DEBABB5D287A}"/>
                </a:ext>
              </a:extLst>
            </p:cNvPr>
            <p:cNvSpPr>
              <a:spLocks/>
            </p:cNvSpPr>
            <p:nvPr/>
          </p:nvSpPr>
          <p:spPr bwMode="auto">
            <a:xfrm>
              <a:off x="3538537" y="10585451"/>
              <a:ext cx="260350" cy="295275"/>
            </a:xfrm>
            <a:custGeom>
              <a:avLst/>
              <a:gdLst>
                <a:gd name="T0" fmla="*/ 130 w 164"/>
                <a:gd name="T1" fmla="*/ 160 h 186"/>
                <a:gd name="T2" fmla="*/ 130 w 164"/>
                <a:gd name="T3" fmla="*/ 169 h 186"/>
                <a:gd name="T4" fmla="*/ 130 w 164"/>
                <a:gd name="T5" fmla="*/ 169 h 186"/>
                <a:gd name="T6" fmla="*/ 132 w 164"/>
                <a:gd name="T7" fmla="*/ 177 h 186"/>
                <a:gd name="T8" fmla="*/ 136 w 164"/>
                <a:gd name="T9" fmla="*/ 181 h 186"/>
                <a:gd name="T10" fmla="*/ 141 w 164"/>
                <a:gd name="T11" fmla="*/ 184 h 186"/>
                <a:gd name="T12" fmla="*/ 147 w 164"/>
                <a:gd name="T13" fmla="*/ 186 h 186"/>
                <a:gd name="T14" fmla="*/ 147 w 164"/>
                <a:gd name="T15" fmla="*/ 186 h 186"/>
                <a:gd name="T16" fmla="*/ 154 w 164"/>
                <a:gd name="T17" fmla="*/ 184 h 186"/>
                <a:gd name="T18" fmla="*/ 160 w 164"/>
                <a:gd name="T19" fmla="*/ 181 h 186"/>
                <a:gd name="T20" fmla="*/ 164 w 164"/>
                <a:gd name="T21" fmla="*/ 177 h 186"/>
                <a:gd name="T22" fmla="*/ 164 w 164"/>
                <a:gd name="T23" fmla="*/ 169 h 186"/>
                <a:gd name="T24" fmla="*/ 164 w 164"/>
                <a:gd name="T25" fmla="*/ 160 h 186"/>
                <a:gd name="T26" fmla="*/ 164 w 164"/>
                <a:gd name="T27" fmla="*/ 160 h 186"/>
                <a:gd name="T28" fmla="*/ 164 w 164"/>
                <a:gd name="T29" fmla="*/ 143 h 186"/>
                <a:gd name="T30" fmla="*/ 160 w 164"/>
                <a:gd name="T31" fmla="*/ 130 h 186"/>
                <a:gd name="T32" fmla="*/ 156 w 164"/>
                <a:gd name="T33" fmla="*/ 115 h 186"/>
                <a:gd name="T34" fmla="*/ 149 w 164"/>
                <a:gd name="T35" fmla="*/ 102 h 186"/>
                <a:gd name="T36" fmla="*/ 141 w 164"/>
                <a:gd name="T37" fmla="*/ 89 h 186"/>
                <a:gd name="T38" fmla="*/ 132 w 164"/>
                <a:gd name="T39" fmla="*/ 77 h 186"/>
                <a:gd name="T40" fmla="*/ 123 w 164"/>
                <a:gd name="T41" fmla="*/ 68 h 186"/>
                <a:gd name="T42" fmla="*/ 109 w 164"/>
                <a:gd name="T43" fmla="*/ 58 h 186"/>
                <a:gd name="T44" fmla="*/ 25 w 164"/>
                <a:gd name="T45" fmla="*/ 2 h 186"/>
                <a:gd name="T46" fmla="*/ 25 w 164"/>
                <a:gd name="T47" fmla="*/ 2 h 186"/>
                <a:gd name="T48" fmla="*/ 19 w 164"/>
                <a:gd name="T49" fmla="*/ 0 h 186"/>
                <a:gd name="T50" fmla="*/ 12 w 164"/>
                <a:gd name="T51" fmla="*/ 0 h 186"/>
                <a:gd name="T52" fmla="*/ 6 w 164"/>
                <a:gd name="T53" fmla="*/ 2 h 186"/>
                <a:gd name="T54" fmla="*/ 2 w 164"/>
                <a:gd name="T55" fmla="*/ 8 h 186"/>
                <a:gd name="T56" fmla="*/ 2 w 164"/>
                <a:gd name="T57" fmla="*/ 8 h 186"/>
                <a:gd name="T58" fmla="*/ 0 w 164"/>
                <a:gd name="T59" fmla="*/ 13 h 186"/>
                <a:gd name="T60" fmla="*/ 0 w 164"/>
                <a:gd name="T61" fmla="*/ 21 h 186"/>
                <a:gd name="T62" fmla="*/ 0 w 164"/>
                <a:gd name="T63" fmla="*/ 21 h 186"/>
                <a:gd name="T64" fmla="*/ 2 w 164"/>
                <a:gd name="T65" fmla="*/ 27 h 186"/>
                <a:gd name="T66" fmla="*/ 6 w 164"/>
                <a:gd name="T67" fmla="*/ 30 h 186"/>
                <a:gd name="T68" fmla="*/ 91 w 164"/>
                <a:gd name="T69" fmla="*/ 87 h 186"/>
                <a:gd name="T70" fmla="*/ 91 w 164"/>
                <a:gd name="T71" fmla="*/ 87 h 186"/>
                <a:gd name="T72" fmla="*/ 100 w 164"/>
                <a:gd name="T73" fmla="*/ 92 h 186"/>
                <a:gd name="T74" fmla="*/ 108 w 164"/>
                <a:gd name="T75" fmla="*/ 100 h 186"/>
                <a:gd name="T76" fmla="*/ 115 w 164"/>
                <a:gd name="T77" fmla="*/ 109 h 186"/>
                <a:gd name="T78" fmla="*/ 121 w 164"/>
                <a:gd name="T79" fmla="*/ 117 h 186"/>
                <a:gd name="T80" fmla="*/ 124 w 164"/>
                <a:gd name="T81" fmla="*/ 128 h 186"/>
                <a:gd name="T82" fmla="*/ 128 w 164"/>
                <a:gd name="T83" fmla="*/ 137 h 186"/>
                <a:gd name="T84" fmla="*/ 130 w 164"/>
                <a:gd name="T85" fmla="*/ 149 h 186"/>
                <a:gd name="T86" fmla="*/ 130 w 164"/>
                <a:gd name="T87" fmla="*/ 160 h 186"/>
                <a:gd name="T88" fmla="*/ 130 w 164"/>
                <a:gd name="T89" fmla="*/ 16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4" h="186">
                  <a:moveTo>
                    <a:pt x="130" y="160"/>
                  </a:moveTo>
                  <a:lnTo>
                    <a:pt x="130" y="169"/>
                  </a:lnTo>
                  <a:lnTo>
                    <a:pt x="130" y="169"/>
                  </a:lnTo>
                  <a:lnTo>
                    <a:pt x="132" y="177"/>
                  </a:lnTo>
                  <a:lnTo>
                    <a:pt x="136" y="181"/>
                  </a:lnTo>
                  <a:lnTo>
                    <a:pt x="141" y="184"/>
                  </a:lnTo>
                  <a:lnTo>
                    <a:pt x="147" y="186"/>
                  </a:lnTo>
                  <a:lnTo>
                    <a:pt x="147" y="186"/>
                  </a:lnTo>
                  <a:lnTo>
                    <a:pt x="154" y="184"/>
                  </a:lnTo>
                  <a:lnTo>
                    <a:pt x="160" y="181"/>
                  </a:lnTo>
                  <a:lnTo>
                    <a:pt x="164" y="177"/>
                  </a:lnTo>
                  <a:lnTo>
                    <a:pt x="164" y="169"/>
                  </a:lnTo>
                  <a:lnTo>
                    <a:pt x="164" y="160"/>
                  </a:lnTo>
                  <a:lnTo>
                    <a:pt x="164" y="160"/>
                  </a:lnTo>
                  <a:lnTo>
                    <a:pt x="164" y="143"/>
                  </a:lnTo>
                  <a:lnTo>
                    <a:pt x="160" y="130"/>
                  </a:lnTo>
                  <a:lnTo>
                    <a:pt x="156" y="115"/>
                  </a:lnTo>
                  <a:lnTo>
                    <a:pt x="149" y="102"/>
                  </a:lnTo>
                  <a:lnTo>
                    <a:pt x="141" y="89"/>
                  </a:lnTo>
                  <a:lnTo>
                    <a:pt x="132" y="77"/>
                  </a:lnTo>
                  <a:lnTo>
                    <a:pt x="123" y="68"/>
                  </a:lnTo>
                  <a:lnTo>
                    <a:pt x="109" y="58"/>
                  </a:lnTo>
                  <a:lnTo>
                    <a:pt x="25" y="2"/>
                  </a:lnTo>
                  <a:lnTo>
                    <a:pt x="25" y="2"/>
                  </a:lnTo>
                  <a:lnTo>
                    <a:pt x="19" y="0"/>
                  </a:lnTo>
                  <a:lnTo>
                    <a:pt x="12" y="0"/>
                  </a:lnTo>
                  <a:lnTo>
                    <a:pt x="6" y="2"/>
                  </a:lnTo>
                  <a:lnTo>
                    <a:pt x="2" y="8"/>
                  </a:lnTo>
                  <a:lnTo>
                    <a:pt x="2" y="8"/>
                  </a:lnTo>
                  <a:lnTo>
                    <a:pt x="0" y="13"/>
                  </a:lnTo>
                  <a:lnTo>
                    <a:pt x="0" y="21"/>
                  </a:lnTo>
                  <a:lnTo>
                    <a:pt x="0" y="21"/>
                  </a:lnTo>
                  <a:lnTo>
                    <a:pt x="2" y="27"/>
                  </a:lnTo>
                  <a:lnTo>
                    <a:pt x="6" y="30"/>
                  </a:lnTo>
                  <a:lnTo>
                    <a:pt x="91" y="87"/>
                  </a:lnTo>
                  <a:lnTo>
                    <a:pt x="91" y="87"/>
                  </a:lnTo>
                  <a:lnTo>
                    <a:pt x="100" y="92"/>
                  </a:lnTo>
                  <a:lnTo>
                    <a:pt x="108" y="100"/>
                  </a:lnTo>
                  <a:lnTo>
                    <a:pt x="115" y="109"/>
                  </a:lnTo>
                  <a:lnTo>
                    <a:pt x="121" y="117"/>
                  </a:lnTo>
                  <a:lnTo>
                    <a:pt x="124" y="128"/>
                  </a:lnTo>
                  <a:lnTo>
                    <a:pt x="128" y="137"/>
                  </a:lnTo>
                  <a:lnTo>
                    <a:pt x="130" y="149"/>
                  </a:lnTo>
                  <a:lnTo>
                    <a:pt x="130" y="160"/>
                  </a:lnTo>
                  <a:lnTo>
                    <a:pt x="130" y="160"/>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38" name="Freeform 206">
              <a:extLst>
                <a:ext uri="{FF2B5EF4-FFF2-40B4-BE49-F238E27FC236}">
                  <a16:creationId xmlns:a16="http://schemas.microsoft.com/office/drawing/2014/main" id="{2F4B6CD2-3A1F-1B46-9958-A6110074D309}"/>
                </a:ext>
              </a:extLst>
            </p:cNvPr>
            <p:cNvSpPr>
              <a:spLocks/>
            </p:cNvSpPr>
            <p:nvPr/>
          </p:nvSpPr>
          <p:spPr bwMode="auto">
            <a:xfrm>
              <a:off x="3086100" y="10585451"/>
              <a:ext cx="261938" cy="295275"/>
            </a:xfrm>
            <a:custGeom>
              <a:avLst/>
              <a:gdLst>
                <a:gd name="T0" fmla="*/ 139 w 165"/>
                <a:gd name="T1" fmla="*/ 2 h 186"/>
                <a:gd name="T2" fmla="*/ 54 w 165"/>
                <a:gd name="T3" fmla="*/ 58 h 186"/>
                <a:gd name="T4" fmla="*/ 54 w 165"/>
                <a:gd name="T5" fmla="*/ 58 h 186"/>
                <a:gd name="T6" fmla="*/ 43 w 165"/>
                <a:gd name="T7" fmla="*/ 68 h 186"/>
                <a:gd name="T8" fmla="*/ 32 w 165"/>
                <a:gd name="T9" fmla="*/ 77 h 186"/>
                <a:gd name="T10" fmla="*/ 23 w 165"/>
                <a:gd name="T11" fmla="*/ 89 h 186"/>
                <a:gd name="T12" fmla="*/ 15 w 165"/>
                <a:gd name="T13" fmla="*/ 102 h 186"/>
                <a:gd name="T14" fmla="*/ 7 w 165"/>
                <a:gd name="T15" fmla="*/ 115 h 186"/>
                <a:gd name="T16" fmla="*/ 4 w 165"/>
                <a:gd name="T17" fmla="*/ 130 h 186"/>
                <a:gd name="T18" fmla="*/ 2 w 165"/>
                <a:gd name="T19" fmla="*/ 143 h 186"/>
                <a:gd name="T20" fmla="*/ 0 w 165"/>
                <a:gd name="T21" fmla="*/ 160 h 186"/>
                <a:gd name="T22" fmla="*/ 0 w 165"/>
                <a:gd name="T23" fmla="*/ 169 h 186"/>
                <a:gd name="T24" fmla="*/ 0 w 165"/>
                <a:gd name="T25" fmla="*/ 169 h 186"/>
                <a:gd name="T26" fmla="*/ 2 w 165"/>
                <a:gd name="T27" fmla="*/ 177 h 186"/>
                <a:gd name="T28" fmla="*/ 6 w 165"/>
                <a:gd name="T29" fmla="*/ 181 h 186"/>
                <a:gd name="T30" fmla="*/ 11 w 165"/>
                <a:gd name="T31" fmla="*/ 184 h 186"/>
                <a:gd name="T32" fmla="*/ 17 w 165"/>
                <a:gd name="T33" fmla="*/ 186 h 186"/>
                <a:gd name="T34" fmla="*/ 17 w 165"/>
                <a:gd name="T35" fmla="*/ 186 h 186"/>
                <a:gd name="T36" fmla="*/ 23 w 165"/>
                <a:gd name="T37" fmla="*/ 184 h 186"/>
                <a:gd name="T38" fmla="*/ 28 w 165"/>
                <a:gd name="T39" fmla="*/ 181 h 186"/>
                <a:gd name="T40" fmla="*/ 32 w 165"/>
                <a:gd name="T41" fmla="*/ 177 h 186"/>
                <a:gd name="T42" fmla="*/ 34 w 165"/>
                <a:gd name="T43" fmla="*/ 169 h 186"/>
                <a:gd name="T44" fmla="*/ 34 w 165"/>
                <a:gd name="T45" fmla="*/ 160 h 186"/>
                <a:gd name="T46" fmla="*/ 34 w 165"/>
                <a:gd name="T47" fmla="*/ 160 h 186"/>
                <a:gd name="T48" fmla="*/ 34 w 165"/>
                <a:gd name="T49" fmla="*/ 149 h 186"/>
                <a:gd name="T50" fmla="*/ 36 w 165"/>
                <a:gd name="T51" fmla="*/ 137 h 186"/>
                <a:gd name="T52" fmla="*/ 39 w 165"/>
                <a:gd name="T53" fmla="*/ 128 h 186"/>
                <a:gd name="T54" fmla="*/ 43 w 165"/>
                <a:gd name="T55" fmla="*/ 117 h 186"/>
                <a:gd name="T56" fmla="*/ 49 w 165"/>
                <a:gd name="T57" fmla="*/ 109 h 186"/>
                <a:gd name="T58" fmla="*/ 56 w 165"/>
                <a:gd name="T59" fmla="*/ 100 h 186"/>
                <a:gd name="T60" fmla="*/ 64 w 165"/>
                <a:gd name="T61" fmla="*/ 92 h 186"/>
                <a:gd name="T62" fmla="*/ 73 w 165"/>
                <a:gd name="T63" fmla="*/ 87 h 186"/>
                <a:gd name="T64" fmla="*/ 158 w 165"/>
                <a:gd name="T65" fmla="*/ 30 h 186"/>
                <a:gd name="T66" fmla="*/ 158 w 165"/>
                <a:gd name="T67" fmla="*/ 30 h 186"/>
                <a:gd name="T68" fmla="*/ 162 w 165"/>
                <a:gd name="T69" fmla="*/ 27 h 186"/>
                <a:gd name="T70" fmla="*/ 165 w 165"/>
                <a:gd name="T71" fmla="*/ 21 h 186"/>
                <a:gd name="T72" fmla="*/ 165 w 165"/>
                <a:gd name="T73" fmla="*/ 13 h 186"/>
                <a:gd name="T74" fmla="*/ 163 w 165"/>
                <a:gd name="T75" fmla="*/ 8 h 186"/>
                <a:gd name="T76" fmla="*/ 163 w 165"/>
                <a:gd name="T77" fmla="*/ 8 h 186"/>
                <a:gd name="T78" fmla="*/ 158 w 165"/>
                <a:gd name="T79" fmla="*/ 2 h 186"/>
                <a:gd name="T80" fmla="*/ 152 w 165"/>
                <a:gd name="T81" fmla="*/ 0 h 186"/>
                <a:gd name="T82" fmla="*/ 145 w 165"/>
                <a:gd name="T83" fmla="*/ 0 h 186"/>
                <a:gd name="T84" fmla="*/ 139 w 165"/>
                <a:gd name="T85" fmla="*/ 2 h 186"/>
                <a:gd name="T86" fmla="*/ 139 w 165"/>
                <a:gd name="T87" fmla="*/ 2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5" h="186">
                  <a:moveTo>
                    <a:pt x="139" y="2"/>
                  </a:moveTo>
                  <a:lnTo>
                    <a:pt x="54" y="58"/>
                  </a:lnTo>
                  <a:lnTo>
                    <a:pt x="54" y="58"/>
                  </a:lnTo>
                  <a:lnTo>
                    <a:pt x="43" y="68"/>
                  </a:lnTo>
                  <a:lnTo>
                    <a:pt x="32" y="77"/>
                  </a:lnTo>
                  <a:lnTo>
                    <a:pt x="23" y="89"/>
                  </a:lnTo>
                  <a:lnTo>
                    <a:pt x="15" y="102"/>
                  </a:lnTo>
                  <a:lnTo>
                    <a:pt x="7" y="115"/>
                  </a:lnTo>
                  <a:lnTo>
                    <a:pt x="4" y="130"/>
                  </a:lnTo>
                  <a:lnTo>
                    <a:pt x="2" y="143"/>
                  </a:lnTo>
                  <a:lnTo>
                    <a:pt x="0" y="160"/>
                  </a:lnTo>
                  <a:lnTo>
                    <a:pt x="0" y="169"/>
                  </a:lnTo>
                  <a:lnTo>
                    <a:pt x="0" y="169"/>
                  </a:lnTo>
                  <a:lnTo>
                    <a:pt x="2" y="177"/>
                  </a:lnTo>
                  <a:lnTo>
                    <a:pt x="6" y="181"/>
                  </a:lnTo>
                  <a:lnTo>
                    <a:pt x="11" y="184"/>
                  </a:lnTo>
                  <a:lnTo>
                    <a:pt x="17" y="186"/>
                  </a:lnTo>
                  <a:lnTo>
                    <a:pt x="17" y="186"/>
                  </a:lnTo>
                  <a:lnTo>
                    <a:pt x="23" y="184"/>
                  </a:lnTo>
                  <a:lnTo>
                    <a:pt x="28" y="181"/>
                  </a:lnTo>
                  <a:lnTo>
                    <a:pt x="32" y="177"/>
                  </a:lnTo>
                  <a:lnTo>
                    <a:pt x="34" y="169"/>
                  </a:lnTo>
                  <a:lnTo>
                    <a:pt x="34" y="160"/>
                  </a:lnTo>
                  <a:lnTo>
                    <a:pt x="34" y="160"/>
                  </a:lnTo>
                  <a:lnTo>
                    <a:pt x="34" y="149"/>
                  </a:lnTo>
                  <a:lnTo>
                    <a:pt x="36" y="137"/>
                  </a:lnTo>
                  <a:lnTo>
                    <a:pt x="39" y="128"/>
                  </a:lnTo>
                  <a:lnTo>
                    <a:pt x="43" y="117"/>
                  </a:lnTo>
                  <a:lnTo>
                    <a:pt x="49" y="109"/>
                  </a:lnTo>
                  <a:lnTo>
                    <a:pt x="56" y="100"/>
                  </a:lnTo>
                  <a:lnTo>
                    <a:pt x="64" y="92"/>
                  </a:lnTo>
                  <a:lnTo>
                    <a:pt x="73" y="87"/>
                  </a:lnTo>
                  <a:lnTo>
                    <a:pt x="158" y="30"/>
                  </a:lnTo>
                  <a:lnTo>
                    <a:pt x="158" y="30"/>
                  </a:lnTo>
                  <a:lnTo>
                    <a:pt x="162" y="27"/>
                  </a:lnTo>
                  <a:lnTo>
                    <a:pt x="165" y="21"/>
                  </a:lnTo>
                  <a:lnTo>
                    <a:pt x="165" y="13"/>
                  </a:lnTo>
                  <a:lnTo>
                    <a:pt x="163" y="8"/>
                  </a:lnTo>
                  <a:lnTo>
                    <a:pt x="163" y="8"/>
                  </a:lnTo>
                  <a:lnTo>
                    <a:pt x="158" y="2"/>
                  </a:lnTo>
                  <a:lnTo>
                    <a:pt x="152" y="0"/>
                  </a:lnTo>
                  <a:lnTo>
                    <a:pt x="145" y="0"/>
                  </a:lnTo>
                  <a:lnTo>
                    <a:pt x="139" y="2"/>
                  </a:lnTo>
                  <a:lnTo>
                    <a:pt x="139" y="2"/>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39" name="Freeform 207">
              <a:extLst>
                <a:ext uri="{FF2B5EF4-FFF2-40B4-BE49-F238E27FC236}">
                  <a16:creationId xmlns:a16="http://schemas.microsoft.com/office/drawing/2014/main" id="{B1FA9337-F5EA-5E41-AACC-7B0211CAF6BB}"/>
                </a:ext>
              </a:extLst>
            </p:cNvPr>
            <p:cNvSpPr>
              <a:spLocks/>
            </p:cNvSpPr>
            <p:nvPr/>
          </p:nvSpPr>
          <p:spPr bwMode="auto">
            <a:xfrm>
              <a:off x="2974975" y="10455276"/>
              <a:ext cx="373063" cy="425450"/>
            </a:xfrm>
            <a:custGeom>
              <a:avLst/>
              <a:gdLst>
                <a:gd name="T0" fmla="*/ 17 w 235"/>
                <a:gd name="T1" fmla="*/ 268 h 268"/>
                <a:gd name="T2" fmla="*/ 17 w 235"/>
                <a:gd name="T3" fmla="*/ 268 h 268"/>
                <a:gd name="T4" fmla="*/ 25 w 235"/>
                <a:gd name="T5" fmla="*/ 266 h 268"/>
                <a:gd name="T6" fmla="*/ 29 w 235"/>
                <a:gd name="T7" fmla="*/ 263 h 268"/>
                <a:gd name="T8" fmla="*/ 32 w 235"/>
                <a:gd name="T9" fmla="*/ 259 h 268"/>
                <a:gd name="T10" fmla="*/ 34 w 235"/>
                <a:gd name="T11" fmla="*/ 251 h 268"/>
                <a:gd name="T12" fmla="*/ 34 w 235"/>
                <a:gd name="T13" fmla="*/ 242 h 268"/>
                <a:gd name="T14" fmla="*/ 34 w 235"/>
                <a:gd name="T15" fmla="*/ 242 h 268"/>
                <a:gd name="T16" fmla="*/ 36 w 235"/>
                <a:gd name="T17" fmla="*/ 221 h 268"/>
                <a:gd name="T18" fmla="*/ 40 w 235"/>
                <a:gd name="T19" fmla="*/ 202 h 268"/>
                <a:gd name="T20" fmla="*/ 46 w 235"/>
                <a:gd name="T21" fmla="*/ 184 h 268"/>
                <a:gd name="T22" fmla="*/ 53 w 235"/>
                <a:gd name="T23" fmla="*/ 167 h 268"/>
                <a:gd name="T24" fmla="*/ 62 w 235"/>
                <a:gd name="T25" fmla="*/ 150 h 268"/>
                <a:gd name="T26" fmla="*/ 76 w 235"/>
                <a:gd name="T27" fmla="*/ 135 h 268"/>
                <a:gd name="T28" fmla="*/ 89 w 235"/>
                <a:gd name="T29" fmla="*/ 122 h 268"/>
                <a:gd name="T30" fmla="*/ 106 w 235"/>
                <a:gd name="T31" fmla="*/ 110 h 268"/>
                <a:gd name="T32" fmla="*/ 228 w 235"/>
                <a:gd name="T33" fmla="*/ 30 h 268"/>
                <a:gd name="T34" fmla="*/ 228 w 235"/>
                <a:gd name="T35" fmla="*/ 30 h 268"/>
                <a:gd name="T36" fmla="*/ 232 w 235"/>
                <a:gd name="T37" fmla="*/ 26 h 268"/>
                <a:gd name="T38" fmla="*/ 235 w 235"/>
                <a:gd name="T39" fmla="*/ 20 h 268"/>
                <a:gd name="T40" fmla="*/ 235 w 235"/>
                <a:gd name="T41" fmla="*/ 13 h 268"/>
                <a:gd name="T42" fmla="*/ 233 w 235"/>
                <a:gd name="T43" fmla="*/ 7 h 268"/>
                <a:gd name="T44" fmla="*/ 233 w 235"/>
                <a:gd name="T45" fmla="*/ 7 h 268"/>
                <a:gd name="T46" fmla="*/ 228 w 235"/>
                <a:gd name="T47" fmla="*/ 1 h 268"/>
                <a:gd name="T48" fmla="*/ 222 w 235"/>
                <a:gd name="T49" fmla="*/ 0 h 268"/>
                <a:gd name="T50" fmla="*/ 215 w 235"/>
                <a:gd name="T51" fmla="*/ 0 h 268"/>
                <a:gd name="T52" fmla="*/ 209 w 235"/>
                <a:gd name="T53" fmla="*/ 1 h 268"/>
                <a:gd name="T54" fmla="*/ 87 w 235"/>
                <a:gd name="T55" fmla="*/ 82 h 268"/>
                <a:gd name="T56" fmla="*/ 87 w 235"/>
                <a:gd name="T57" fmla="*/ 82 h 268"/>
                <a:gd name="T58" fmla="*/ 68 w 235"/>
                <a:gd name="T59" fmla="*/ 95 h 268"/>
                <a:gd name="T60" fmla="*/ 51 w 235"/>
                <a:gd name="T61" fmla="*/ 112 h 268"/>
                <a:gd name="T62" fmla="*/ 36 w 235"/>
                <a:gd name="T63" fmla="*/ 131 h 268"/>
                <a:gd name="T64" fmla="*/ 23 w 235"/>
                <a:gd name="T65" fmla="*/ 150 h 268"/>
                <a:gd name="T66" fmla="*/ 14 w 235"/>
                <a:gd name="T67" fmla="*/ 172 h 268"/>
                <a:gd name="T68" fmla="*/ 6 w 235"/>
                <a:gd name="T69" fmla="*/ 193 h 268"/>
                <a:gd name="T70" fmla="*/ 2 w 235"/>
                <a:gd name="T71" fmla="*/ 217 h 268"/>
                <a:gd name="T72" fmla="*/ 0 w 235"/>
                <a:gd name="T73" fmla="*/ 242 h 268"/>
                <a:gd name="T74" fmla="*/ 0 w 235"/>
                <a:gd name="T75" fmla="*/ 251 h 268"/>
                <a:gd name="T76" fmla="*/ 0 w 235"/>
                <a:gd name="T77" fmla="*/ 251 h 268"/>
                <a:gd name="T78" fmla="*/ 2 w 235"/>
                <a:gd name="T79" fmla="*/ 259 h 268"/>
                <a:gd name="T80" fmla="*/ 6 w 235"/>
                <a:gd name="T81" fmla="*/ 263 h 268"/>
                <a:gd name="T82" fmla="*/ 12 w 235"/>
                <a:gd name="T83" fmla="*/ 266 h 268"/>
                <a:gd name="T84" fmla="*/ 17 w 235"/>
                <a:gd name="T85" fmla="*/ 268 h 268"/>
                <a:gd name="T86" fmla="*/ 17 w 235"/>
                <a:gd name="T87" fmla="*/ 268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5" h="268">
                  <a:moveTo>
                    <a:pt x="17" y="268"/>
                  </a:moveTo>
                  <a:lnTo>
                    <a:pt x="17" y="268"/>
                  </a:lnTo>
                  <a:lnTo>
                    <a:pt x="25" y="266"/>
                  </a:lnTo>
                  <a:lnTo>
                    <a:pt x="29" y="263"/>
                  </a:lnTo>
                  <a:lnTo>
                    <a:pt x="32" y="259"/>
                  </a:lnTo>
                  <a:lnTo>
                    <a:pt x="34" y="251"/>
                  </a:lnTo>
                  <a:lnTo>
                    <a:pt x="34" y="242"/>
                  </a:lnTo>
                  <a:lnTo>
                    <a:pt x="34" y="242"/>
                  </a:lnTo>
                  <a:lnTo>
                    <a:pt x="36" y="221"/>
                  </a:lnTo>
                  <a:lnTo>
                    <a:pt x="40" y="202"/>
                  </a:lnTo>
                  <a:lnTo>
                    <a:pt x="46" y="184"/>
                  </a:lnTo>
                  <a:lnTo>
                    <a:pt x="53" y="167"/>
                  </a:lnTo>
                  <a:lnTo>
                    <a:pt x="62" y="150"/>
                  </a:lnTo>
                  <a:lnTo>
                    <a:pt x="76" y="135"/>
                  </a:lnTo>
                  <a:lnTo>
                    <a:pt x="89" y="122"/>
                  </a:lnTo>
                  <a:lnTo>
                    <a:pt x="106" y="110"/>
                  </a:lnTo>
                  <a:lnTo>
                    <a:pt x="228" y="30"/>
                  </a:lnTo>
                  <a:lnTo>
                    <a:pt x="228" y="30"/>
                  </a:lnTo>
                  <a:lnTo>
                    <a:pt x="232" y="26"/>
                  </a:lnTo>
                  <a:lnTo>
                    <a:pt x="235" y="20"/>
                  </a:lnTo>
                  <a:lnTo>
                    <a:pt x="235" y="13"/>
                  </a:lnTo>
                  <a:lnTo>
                    <a:pt x="233" y="7"/>
                  </a:lnTo>
                  <a:lnTo>
                    <a:pt x="233" y="7"/>
                  </a:lnTo>
                  <a:lnTo>
                    <a:pt x="228" y="1"/>
                  </a:lnTo>
                  <a:lnTo>
                    <a:pt x="222" y="0"/>
                  </a:lnTo>
                  <a:lnTo>
                    <a:pt x="215" y="0"/>
                  </a:lnTo>
                  <a:lnTo>
                    <a:pt x="209" y="1"/>
                  </a:lnTo>
                  <a:lnTo>
                    <a:pt x="87" y="82"/>
                  </a:lnTo>
                  <a:lnTo>
                    <a:pt x="87" y="82"/>
                  </a:lnTo>
                  <a:lnTo>
                    <a:pt x="68" y="95"/>
                  </a:lnTo>
                  <a:lnTo>
                    <a:pt x="51" y="112"/>
                  </a:lnTo>
                  <a:lnTo>
                    <a:pt x="36" y="131"/>
                  </a:lnTo>
                  <a:lnTo>
                    <a:pt x="23" y="150"/>
                  </a:lnTo>
                  <a:lnTo>
                    <a:pt x="14" y="172"/>
                  </a:lnTo>
                  <a:lnTo>
                    <a:pt x="6" y="193"/>
                  </a:lnTo>
                  <a:lnTo>
                    <a:pt x="2" y="217"/>
                  </a:lnTo>
                  <a:lnTo>
                    <a:pt x="0" y="242"/>
                  </a:lnTo>
                  <a:lnTo>
                    <a:pt x="0" y="251"/>
                  </a:lnTo>
                  <a:lnTo>
                    <a:pt x="0" y="251"/>
                  </a:lnTo>
                  <a:lnTo>
                    <a:pt x="2" y="259"/>
                  </a:lnTo>
                  <a:lnTo>
                    <a:pt x="6" y="263"/>
                  </a:lnTo>
                  <a:lnTo>
                    <a:pt x="12" y="266"/>
                  </a:lnTo>
                  <a:lnTo>
                    <a:pt x="17" y="268"/>
                  </a:lnTo>
                  <a:lnTo>
                    <a:pt x="17" y="268"/>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40" name="Freeform 208">
              <a:extLst>
                <a:ext uri="{FF2B5EF4-FFF2-40B4-BE49-F238E27FC236}">
                  <a16:creationId xmlns:a16="http://schemas.microsoft.com/office/drawing/2014/main" id="{42802F58-C504-3042-B48E-31320857F743}"/>
                </a:ext>
              </a:extLst>
            </p:cNvPr>
            <p:cNvSpPr>
              <a:spLocks/>
            </p:cNvSpPr>
            <p:nvPr/>
          </p:nvSpPr>
          <p:spPr bwMode="auto">
            <a:xfrm>
              <a:off x="3279775" y="10147301"/>
              <a:ext cx="322263" cy="733425"/>
            </a:xfrm>
            <a:custGeom>
              <a:avLst/>
              <a:gdLst>
                <a:gd name="T0" fmla="*/ 51 w 203"/>
                <a:gd name="T1" fmla="*/ 143 h 462"/>
                <a:gd name="T2" fmla="*/ 51 w 203"/>
                <a:gd name="T3" fmla="*/ 445 h 462"/>
                <a:gd name="T4" fmla="*/ 56 w 203"/>
                <a:gd name="T5" fmla="*/ 457 h 462"/>
                <a:gd name="T6" fmla="*/ 68 w 203"/>
                <a:gd name="T7" fmla="*/ 462 h 462"/>
                <a:gd name="T8" fmla="*/ 75 w 203"/>
                <a:gd name="T9" fmla="*/ 460 h 462"/>
                <a:gd name="T10" fmla="*/ 83 w 203"/>
                <a:gd name="T11" fmla="*/ 453 h 462"/>
                <a:gd name="T12" fmla="*/ 85 w 203"/>
                <a:gd name="T13" fmla="*/ 126 h 462"/>
                <a:gd name="T14" fmla="*/ 83 w 203"/>
                <a:gd name="T15" fmla="*/ 120 h 462"/>
                <a:gd name="T16" fmla="*/ 75 w 203"/>
                <a:gd name="T17" fmla="*/ 111 h 462"/>
                <a:gd name="T18" fmla="*/ 49 w 203"/>
                <a:gd name="T19" fmla="*/ 109 h 462"/>
                <a:gd name="T20" fmla="*/ 152 w 203"/>
                <a:gd name="T21" fmla="*/ 109 h 462"/>
                <a:gd name="T22" fmla="*/ 137 w 203"/>
                <a:gd name="T23" fmla="*/ 109 h 462"/>
                <a:gd name="T24" fmla="*/ 126 w 203"/>
                <a:gd name="T25" fmla="*/ 115 h 462"/>
                <a:gd name="T26" fmla="*/ 120 w 203"/>
                <a:gd name="T27" fmla="*/ 126 h 462"/>
                <a:gd name="T28" fmla="*/ 120 w 203"/>
                <a:gd name="T29" fmla="*/ 445 h 462"/>
                <a:gd name="T30" fmla="*/ 126 w 203"/>
                <a:gd name="T31" fmla="*/ 457 h 462"/>
                <a:gd name="T32" fmla="*/ 137 w 203"/>
                <a:gd name="T33" fmla="*/ 462 h 462"/>
                <a:gd name="T34" fmla="*/ 145 w 203"/>
                <a:gd name="T35" fmla="*/ 460 h 462"/>
                <a:gd name="T36" fmla="*/ 152 w 203"/>
                <a:gd name="T37" fmla="*/ 453 h 462"/>
                <a:gd name="T38" fmla="*/ 154 w 203"/>
                <a:gd name="T39" fmla="*/ 143 h 462"/>
                <a:gd name="T40" fmla="*/ 186 w 203"/>
                <a:gd name="T41" fmla="*/ 143 h 462"/>
                <a:gd name="T42" fmla="*/ 195 w 203"/>
                <a:gd name="T43" fmla="*/ 141 h 462"/>
                <a:gd name="T44" fmla="*/ 201 w 203"/>
                <a:gd name="T45" fmla="*/ 134 h 462"/>
                <a:gd name="T46" fmla="*/ 203 w 203"/>
                <a:gd name="T47" fmla="*/ 130 h 462"/>
                <a:gd name="T48" fmla="*/ 201 w 203"/>
                <a:gd name="T49" fmla="*/ 120 h 462"/>
                <a:gd name="T50" fmla="*/ 115 w 203"/>
                <a:gd name="T51" fmla="*/ 6 h 462"/>
                <a:gd name="T52" fmla="*/ 109 w 203"/>
                <a:gd name="T53" fmla="*/ 2 h 462"/>
                <a:gd name="T54" fmla="*/ 101 w 203"/>
                <a:gd name="T55" fmla="*/ 0 h 462"/>
                <a:gd name="T56" fmla="*/ 101 w 203"/>
                <a:gd name="T57" fmla="*/ 0 h 462"/>
                <a:gd name="T58" fmla="*/ 88 w 203"/>
                <a:gd name="T59" fmla="*/ 6 h 462"/>
                <a:gd name="T60" fmla="*/ 2 w 203"/>
                <a:gd name="T61" fmla="*/ 117 h 462"/>
                <a:gd name="T62" fmla="*/ 0 w 203"/>
                <a:gd name="T63" fmla="*/ 126 h 462"/>
                <a:gd name="T64" fmla="*/ 2 w 203"/>
                <a:gd name="T65" fmla="*/ 134 h 462"/>
                <a:gd name="T66" fmla="*/ 4 w 203"/>
                <a:gd name="T67" fmla="*/ 137 h 462"/>
                <a:gd name="T68" fmla="*/ 11 w 203"/>
                <a:gd name="T69" fmla="*/ 143 h 462"/>
                <a:gd name="T70" fmla="*/ 15 w 203"/>
                <a:gd name="T71" fmla="*/ 143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3" h="462">
                  <a:moveTo>
                    <a:pt x="15" y="143"/>
                  </a:moveTo>
                  <a:lnTo>
                    <a:pt x="51" y="143"/>
                  </a:lnTo>
                  <a:lnTo>
                    <a:pt x="51" y="445"/>
                  </a:lnTo>
                  <a:lnTo>
                    <a:pt x="51" y="445"/>
                  </a:lnTo>
                  <a:lnTo>
                    <a:pt x="53" y="453"/>
                  </a:lnTo>
                  <a:lnTo>
                    <a:pt x="56" y="457"/>
                  </a:lnTo>
                  <a:lnTo>
                    <a:pt x="62" y="460"/>
                  </a:lnTo>
                  <a:lnTo>
                    <a:pt x="68" y="462"/>
                  </a:lnTo>
                  <a:lnTo>
                    <a:pt x="68" y="462"/>
                  </a:lnTo>
                  <a:lnTo>
                    <a:pt x="75" y="460"/>
                  </a:lnTo>
                  <a:lnTo>
                    <a:pt x="79" y="457"/>
                  </a:lnTo>
                  <a:lnTo>
                    <a:pt x="83" y="453"/>
                  </a:lnTo>
                  <a:lnTo>
                    <a:pt x="85" y="445"/>
                  </a:lnTo>
                  <a:lnTo>
                    <a:pt x="85" y="126"/>
                  </a:lnTo>
                  <a:lnTo>
                    <a:pt x="85" y="126"/>
                  </a:lnTo>
                  <a:lnTo>
                    <a:pt x="83" y="120"/>
                  </a:lnTo>
                  <a:lnTo>
                    <a:pt x="79" y="115"/>
                  </a:lnTo>
                  <a:lnTo>
                    <a:pt x="75" y="111"/>
                  </a:lnTo>
                  <a:lnTo>
                    <a:pt x="68" y="109"/>
                  </a:lnTo>
                  <a:lnTo>
                    <a:pt x="49" y="109"/>
                  </a:lnTo>
                  <a:lnTo>
                    <a:pt x="101" y="43"/>
                  </a:lnTo>
                  <a:lnTo>
                    <a:pt x="152" y="109"/>
                  </a:lnTo>
                  <a:lnTo>
                    <a:pt x="137" y="109"/>
                  </a:lnTo>
                  <a:lnTo>
                    <a:pt x="137" y="109"/>
                  </a:lnTo>
                  <a:lnTo>
                    <a:pt x="132" y="111"/>
                  </a:lnTo>
                  <a:lnTo>
                    <a:pt x="126" y="115"/>
                  </a:lnTo>
                  <a:lnTo>
                    <a:pt x="122" y="120"/>
                  </a:lnTo>
                  <a:lnTo>
                    <a:pt x="120" y="126"/>
                  </a:lnTo>
                  <a:lnTo>
                    <a:pt x="120" y="445"/>
                  </a:lnTo>
                  <a:lnTo>
                    <a:pt x="120" y="445"/>
                  </a:lnTo>
                  <a:lnTo>
                    <a:pt x="122" y="453"/>
                  </a:lnTo>
                  <a:lnTo>
                    <a:pt x="126" y="457"/>
                  </a:lnTo>
                  <a:lnTo>
                    <a:pt x="132" y="460"/>
                  </a:lnTo>
                  <a:lnTo>
                    <a:pt x="137" y="462"/>
                  </a:lnTo>
                  <a:lnTo>
                    <a:pt x="137" y="462"/>
                  </a:lnTo>
                  <a:lnTo>
                    <a:pt x="145" y="460"/>
                  </a:lnTo>
                  <a:lnTo>
                    <a:pt x="148" y="457"/>
                  </a:lnTo>
                  <a:lnTo>
                    <a:pt x="152" y="453"/>
                  </a:lnTo>
                  <a:lnTo>
                    <a:pt x="154" y="445"/>
                  </a:lnTo>
                  <a:lnTo>
                    <a:pt x="154" y="143"/>
                  </a:lnTo>
                  <a:lnTo>
                    <a:pt x="186" y="143"/>
                  </a:lnTo>
                  <a:lnTo>
                    <a:pt x="186" y="143"/>
                  </a:lnTo>
                  <a:lnTo>
                    <a:pt x="190" y="143"/>
                  </a:lnTo>
                  <a:lnTo>
                    <a:pt x="195" y="141"/>
                  </a:lnTo>
                  <a:lnTo>
                    <a:pt x="197" y="137"/>
                  </a:lnTo>
                  <a:lnTo>
                    <a:pt x="201" y="134"/>
                  </a:lnTo>
                  <a:lnTo>
                    <a:pt x="201" y="134"/>
                  </a:lnTo>
                  <a:lnTo>
                    <a:pt x="203" y="130"/>
                  </a:lnTo>
                  <a:lnTo>
                    <a:pt x="203" y="126"/>
                  </a:lnTo>
                  <a:lnTo>
                    <a:pt x="201" y="120"/>
                  </a:lnTo>
                  <a:lnTo>
                    <a:pt x="199" y="117"/>
                  </a:lnTo>
                  <a:lnTo>
                    <a:pt x="115" y="6"/>
                  </a:lnTo>
                  <a:lnTo>
                    <a:pt x="115" y="6"/>
                  </a:lnTo>
                  <a:lnTo>
                    <a:pt x="109" y="2"/>
                  </a:lnTo>
                  <a:lnTo>
                    <a:pt x="101" y="0"/>
                  </a:lnTo>
                  <a:lnTo>
                    <a:pt x="101" y="0"/>
                  </a:lnTo>
                  <a:lnTo>
                    <a:pt x="101" y="0"/>
                  </a:lnTo>
                  <a:lnTo>
                    <a:pt x="101" y="0"/>
                  </a:lnTo>
                  <a:lnTo>
                    <a:pt x="94" y="2"/>
                  </a:lnTo>
                  <a:lnTo>
                    <a:pt x="88" y="6"/>
                  </a:lnTo>
                  <a:lnTo>
                    <a:pt x="2" y="117"/>
                  </a:lnTo>
                  <a:lnTo>
                    <a:pt x="2" y="117"/>
                  </a:lnTo>
                  <a:lnTo>
                    <a:pt x="0" y="120"/>
                  </a:lnTo>
                  <a:lnTo>
                    <a:pt x="0" y="126"/>
                  </a:lnTo>
                  <a:lnTo>
                    <a:pt x="0" y="130"/>
                  </a:lnTo>
                  <a:lnTo>
                    <a:pt x="2" y="134"/>
                  </a:lnTo>
                  <a:lnTo>
                    <a:pt x="2" y="134"/>
                  </a:lnTo>
                  <a:lnTo>
                    <a:pt x="4" y="137"/>
                  </a:lnTo>
                  <a:lnTo>
                    <a:pt x="8" y="141"/>
                  </a:lnTo>
                  <a:lnTo>
                    <a:pt x="11" y="143"/>
                  </a:lnTo>
                  <a:lnTo>
                    <a:pt x="15" y="143"/>
                  </a:lnTo>
                  <a:lnTo>
                    <a:pt x="15" y="143"/>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grpSp>
      <p:grpSp>
        <p:nvGrpSpPr>
          <p:cNvPr id="141" name="Group 140">
            <a:extLst>
              <a:ext uri="{FF2B5EF4-FFF2-40B4-BE49-F238E27FC236}">
                <a16:creationId xmlns:a16="http://schemas.microsoft.com/office/drawing/2014/main" id="{91190B57-FA6C-0C40-BB05-C7E5EABE6A33}"/>
              </a:ext>
            </a:extLst>
          </p:cNvPr>
          <p:cNvGrpSpPr/>
          <p:nvPr/>
        </p:nvGrpSpPr>
        <p:grpSpPr>
          <a:xfrm>
            <a:off x="2813543" y="4581427"/>
            <a:ext cx="4096529" cy="1506896"/>
            <a:chOff x="3303787" y="2468555"/>
            <a:chExt cx="2726102" cy="1506896"/>
          </a:xfrm>
        </p:grpSpPr>
        <p:grpSp>
          <p:nvGrpSpPr>
            <p:cNvPr id="142" name="Group 141">
              <a:extLst>
                <a:ext uri="{FF2B5EF4-FFF2-40B4-BE49-F238E27FC236}">
                  <a16:creationId xmlns:a16="http://schemas.microsoft.com/office/drawing/2014/main" id="{F75CCD3A-5656-2541-8B30-321B52D76DC2}"/>
                </a:ext>
              </a:extLst>
            </p:cNvPr>
            <p:cNvGrpSpPr/>
            <p:nvPr/>
          </p:nvGrpSpPr>
          <p:grpSpPr>
            <a:xfrm>
              <a:off x="3305321" y="2468555"/>
              <a:ext cx="2724568" cy="571500"/>
              <a:chOff x="360363" y="1709738"/>
              <a:chExt cx="5640387" cy="571500"/>
            </a:xfrm>
          </p:grpSpPr>
          <p:sp>
            <p:nvSpPr>
              <p:cNvPr id="144" name="Rectangle 143">
                <a:extLst>
                  <a:ext uri="{FF2B5EF4-FFF2-40B4-BE49-F238E27FC236}">
                    <a16:creationId xmlns:a16="http://schemas.microsoft.com/office/drawing/2014/main" id="{AA16F592-DC0F-4D46-9F58-D3849ECE001B}"/>
                  </a:ext>
                </a:extLst>
              </p:cNvPr>
              <p:cNvSpPr/>
              <p:nvPr/>
            </p:nvSpPr>
            <p:spPr>
              <a:xfrm>
                <a:off x="1299049" y="1709738"/>
                <a:ext cx="4701701" cy="571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91440" bIns="0" numCol="1" spcCol="0" rtlCol="0" fromWordArt="0" anchor="ctr" anchorCtr="0" forceAA="0" compatLnSpc="1">
                <a:prstTxWarp prst="textNoShape">
                  <a:avLst/>
                </a:prstTxWarp>
                <a:noAutofit/>
              </a:bodyPr>
              <a:lstStyle/>
              <a:p>
                <a:pPr fontAlgn="t"/>
                <a:r>
                  <a:rPr lang="en-US" sz="1600" b="1" cap="all" dirty="0">
                    <a:solidFill>
                      <a:schemeClr val="accent1"/>
                    </a:solidFill>
                    <a:latin typeface="Franklin Gothic Demi" panose="020B0603020102020204" pitchFamily="34" charset="0"/>
                  </a:rPr>
                  <a:t>Compass Value Added</a:t>
                </a:r>
              </a:p>
            </p:txBody>
          </p:sp>
          <p:cxnSp>
            <p:nvCxnSpPr>
              <p:cNvPr id="145" name="Straight Connector 144">
                <a:extLst>
                  <a:ext uri="{FF2B5EF4-FFF2-40B4-BE49-F238E27FC236}">
                    <a16:creationId xmlns:a16="http://schemas.microsoft.com/office/drawing/2014/main" id="{2E5EBDF7-9CDB-EC42-88AB-F7CBAAC264C8}"/>
                  </a:ext>
                </a:extLst>
              </p:cNvPr>
              <p:cNvCxnSpPr>
                <a:cxnSpLocks/>
              </p:cNvCxnSpPr>
              <p:nvPr/>
            </p:nvCxnSpPr>
            <p:spPr>
              <a:xfrm>
                <a:off x="360363" y="2281238"/>
                <a:ext cx="5640387" cy="0"/>
              </a:xfrm>
              <a:prstGeom prst="line">
                <a:avLst/>
              </a:prstGeom>
              <a:ln w="9525">
                <a:solidFill>
                  <a:schemeClr val="accent1"/>
                </a:solidFill>
                <a:tailEnd type="none"/>
              </a:ln>
            </p:spPr>
            <p:style>
              <a:lnRef idx="1">
                <a:schemeClr val="accent1"/>
              </a:lnRef>
              <a:fillRef idx="0">
                <a:schemeClr val="accent1"/>
              </a:fillRef>
              <a:effectRef idx="0">
                <a:schemeClr val="accent1"/>
              </a:effectRef>
              <a:fontRef idx="minor">
                <a:schemeClr val="tx1"/>
              </a:fontRef>
            </p:style>
          </p:cxnSp>
        </p:grpSp>
        <p:sp>
          <p:nvSpPr>
            <p:cNvPr id="143" name="Rectangle 142">
              <a:extLst>
                <a:ext uri="{FF2B5EF4-FFF2-40B4-BE49-F238E27FC236}">
                  <a16:creationId xmlns:a16="http://schemas.microsoft.com/office/drawing/2014/main" id="{91B118C1-9ED1-CD41-A458-AF327B6E0022}"/>
                </a:ext>
              </a:extLst>
            </p:cNvPr>
            <p:cNvSpPr/>
            <p:nvPr/>
          </p:nvSpPr>
          <p:spPr>
            <a:xfrm>
              <a:off x="3303787" y="3109952"/>
              <a:ext cx="2726101" cy="865499"/>
            </a:xfrm>
            <a:prstGeom prst="rect">
              <a:avLst/>
            </a:prstGeom>
          </p:spPr>
          <p:txBody>
            <a:bodyPr lIns="0">
              <a:noAutofit/>
            </a:bodyPr>
            <a:lstStyle/>
            <a:p>
              <a:pPr>
                <a:spcAft>
                  <a:spcPts val="600"/>
                </a:spcAft>
              </a:pPr>
              <a:r>
                <a:rPr lang="en-US" sz="1200" dirty="0"/>
                <a:t>Working with management to develop its strategic plan and to pursue add-on acquisitions</a:t>
              </a:r>
            </a:p>
          </p:txBody>
        </p:sp>
      </p:grpSp>
      <p:grpSp>
        <p:nvGrpSpPr>
          <p:cNvPr id="146" name="Group 145">
            <a:extLst>
              <a:ext uri="{FF2B5EF4-FFF2-40B4-BE49-F238E27FC236}">
                <a16:creationId xmlns:a16="http://schemas.microsoft.com/office/drawing/2014/main" id="{01DB017C-B8B3-4949-92B7-006BA48F1511}"/>
              </a:ext>
            </a:extLst>
          </p:cNvPr>
          <p:cNvGrpSpPr/>
          <p:nvPr/>
        </p:nvGrpSpPr>
        <p:grpSpPr>
          <a:xfrm>
            <a:off x="2829227" y="2531859"/>
            <a:ext cx="486286" cy="417997"/>
            <a:chOff x="8126290" y="4738688"/>
            <a:chExt cx="1401763" cy="1204913"/>
          </a:xfrm>
        </p:grpSpPr>
        <p:sp>
          <p:nvSpPr>
            <p:cNvPr id="147" name="Freeform 27">
              <a:extLst>
                <a:ext uri="{FF2B5EF4-FFF2-40B4-BE49-F238E27FC236}">
                  <a16:creationId xmlns:a16="http://schemas.microsoft.com/office/drawing/2014/main" id="{CBF35B9A-D73D-3D48-98EF-9588CA3B2956}"/>
                </a:ext>
              </a:extLst>
            </p:cNvPr>
            <p:cNvSpPr>
              <a:spLocks/>
            </p:cNvSpPr>
            <p:nvPr/>
          </p:nvSpPr>
          <p:spPr bwMode="auto">
            <a:xfrm>
              <a:off x="8126290" y="4770438"/>
              <a:ext cx="1401763" cy="1173163"/>
            </a:xfrm>
            <a:custGeom>
              <a:avLst/>
              <a:gdLst>
                <a:gd name="T0" fmla="*/ 883 w 883"/>
                <a:gd name="T1" fmla="*/ 689 h 739"/>
                <a:gd name="T2" fmla="*/ 50 w 883"/>
                <a:gd name="T3" fmla="*/ 689 h 739"/>
                <a:gd name="T4" fmla="*/ 50 w 883"/>
                <a:gd name="T5" fmla="*/ 0 h 739"/>
                <a:gd name="T6" fmla="*/ 0 w 883"/>
                <a:gd name="T7" fmla="*/ 0 h 739"/>
                <a:gd name="T8" fmla="*/ 0 w 883"/>
                <a:gd name="T9" fmla="*/ 739 h 739"/>
                <a:gd name="T10" fmla="*/ 883 w 883"/>
                <a:gd name="T11" fmla="*/ 739 h 739"/>
                <a:gd name="T12" fmla="*/ 883 w 883"/>
                <a:gd name="T13" fmla="*/ 689 h 739"/>
              </a:gdLst>
              <a:ahLst/>
              <a:cxnLst>
                <a:cxn ang="0">
                  <a:pos x="T0" y="T1"/>
                </a:cxn>
                <a:cxn ang="0">
                  <a:pos x="T2" y="T3"/>
                </a:cxn>
                <a:cxn ang="0">
                  <a:pos x="T4" y="T5"/>
                </a:cxn>
                <a:cxn ang="0">
                  <a:pos x="T6" y="T7"/>
                </a:cxn>
                <a:cxn ang="0">
                  <a:pos x="T8" y="T9"/>
                </a:cxn>
                <a:cxn ang="0">
                  <a:pos x="T10" y="T11"/>
                </a:cxn>
                <a:cxn ang="0">
                  <a:pos x="T12" y="T13"/>
                </a:cxn>
              </a:cxnLst>
              <a:rect l="0" t="0" r="r" b="b"/>
              <a:pathLst>
                <a:path w="883" h="739">
                  <a:moveTo>
                    <a:pt x="883" y="689"/>
                  </a:moveTo>
                  <a:lnTo>
                    <a:pt x="50" y="689"/>
                  </a:lnTo>
                  <a:lnTo>
                    <a:pt x="50" y="0"/>
                  </a:lnTo>
                  <a:lnTo>
                    <a:pt x="0" y="0"/>
                  </a:lnTo>
                  <a:lnTo>
                    <a:pt x="0" y="739"/>
                  </a:lnTo>
                  <a:lnTo>
                    <a:pt x="883" y="739"/>
                  </a:lnTo>
                  <a:lnTo>
                    <a:pt x="883" y="689"/>
                  </a:lnTo>
                  <a:close/>
                </a:path>
              </a:pathLst>
            </a:custGeom>
            <a:solidFill>
              <a:schemeClr val="accent2"/>
            </a:solid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48" name="Freeform 28">
              <a:extLst>
                <a:ext uri="{FF2B5EF4-FFF2-40B4-BE49-F238E27FC236}">
                  <a16:creationId xmlns:a16="http://schemas.microsoft.com/office/drawing/2014/main" id="{BE41B067-1506-5642-932F-E6409E1E3ABE}"/>
                </a:ext>
              </a:extLst>
            </p:cNvPr>
            <p:cNvSpPr>
              <a:spLocks/>
            </p:cNvSpPr>
            <p:nvPr/>
          </p:nvSpPr>
          <p:spPr bwMode="auto">
            <a:xfrm>
              <a:off x="8323140" y="5380038"/>
              <a:ext cx="277813" cy="385763"/>
            </a:xfrm>
            <a:custGeom>
              <a:avLst/>
              <a:gdLst>
                <a:gd name="T0" fmla="*/ 80 w 282"/>
                <a:gd name="T1" fmla="*/ 112 h 389"/>
                <a:gd name="T2" fmla="*/ 112 w 282"/>
                <a:gd name="T3" fmla="*/ 80 h 389"/>
                <a:gd name="T4" fmla="*/ 171 w 282"/>
                <a:gd name="T5" fmla="*/ 80 h 389"/>
                <a:gd name="T6" fmla="*/ 202 w 282"/>
                <a:gd name="T7" fmla="*/ 112 h 389"/>
                <a:gd name="T8" fmla="*/ 202 w 282"/>
                <a:gd name="T9" fmla="*/ 389 h 389"/>
                <a:gd name="T10" fmla="*/ 282 w 282"/>
                <a:gd name="T11" fmla="*/ 389 h 389"/>
                <a:gd name="T12" fmla="*/ 282 w 282"/>
                <a:gd name="T13" fmla="*/ 112 h 389"/>
                <a:gd name="T14" fmla="*/ 171 w 282"/>
                <a:gd name="T15" fmla="*/ 0 h 389"/>
                <a:gd name="T16" fmla="*/ 112 w 282"/>
                <a:gd name="T17" fmla="*/ 0 h 389"/>
                <a:gd name="T18" fmla="*/ 0 w 282"/>
                <a:gd name="T19" fmla="*/ 112 h 389"/>
                <a:gd name="T20" fmla="*/ 0 w 282"/>
                <a:gd name="T21" fmla="*/ 389 h 389"/>
                <a:gd name="T22" fmla="*/ 80 w 282"/>
                <a:gd name="T23" fmla="*/ 389 h 389"/>
                <a:gd name="T24" fmla="*/ 80 w 282"/>
                <a:gd name="T25" fmla="*/ 112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389">
                  <a:moveTo>
                    <a:pt x="80" y="112"/>
                  </a:moveTo>
                  <a:cubicBezTo>
                    <a:pt x="80" y="94"/>
                    <a:pt x="94" y="80"/>
                    <a:pt x="112" y="80"/>
                  </a:cubicBezTo>
                  <a:cubicBezTo>
                    <a:pt x="171" y="80"/>
                    <a:pt x="171" y="80"/>
                    <a:pt x="171" y="80"/>
                  </a:cubicBezTo>
                  <a:cubicBezTo>
                    <a:pt x="188" y="80"/>
                    <a:pt x="202" y="94"/>
                    <a:pt x="202" y="112"/>
                  </a:cubicBezTo>
                  <a:cubicBezTo>
                    <a:pt x="202" y="389"/>
                    <a:pt x="202" y="389"/>
                    <a:pt x="202" y="389"/>
                  </a:cubicBezTo>
                  <a:cubicBezTo>
                    <a:pt x="282" y="389"/>
                    <a:pt x="282" y="389"/>
                    <a:pt x="282" y="389"/>
                  </a:cubicBezTo>
                  <a:cubicBezTo>
                    <a:pt x="282" y="112"/>
                    <a:pt x="282" y="112"/>
                    <a:pt x="282" y="112"/>
                  </a:cubicBezTo>
                  <a:cubicBezTo>
                    <a:pt x="282" y="50"/>
                    <a:pt x="232" y="0"/>
                    <a:pt x="171" y="0"/>
                  </a:cubicBezTo>
                  <a:cubicBezTo>
                    <a:pt x="112" y="0"/>
                    <a:pt x="112" y="0"/>
                    <a:pt x="112" y="0"/>
                  </a:cubicBezTo>
                  <a:cubicBezTo>
                    <a:pt x="50" y="0"/>
                    <a:pt x="0" y="50"/>
                    <a:pt x="0" y="112"/>
                  </a:cubicBezTo>
                  <a:cubicBezTo>
                    <a:pt x="0" y="389"/>
                    <a:pt x="0" y="389"/>
                    <a:pt x="0" y="389"/>
                  </a:cubicBezTo>
                  <a:cubicBezTo>
                    <a:pt x="80" y="389"/>
                    <a:pt x="80" y="389"/>
                    <a:pt x="80" y="389"/>
                  </a:cubicBezTo>
                  <a:lnTo>
                    <a:pt x="80" y="112"/>
                  </a:lnTo>
                  <a:close/>
                </a:path>
              </a:pathLst>
            </a:custGeom>
            <a:solidFill>
              <a:schemeClr val="accent2"/>
            </a:solid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49" name="Freeform 29">
              <a:extLst>
                <a:ext uri="{FF2B5EF4-FFF2-40B4-BE49-F238E27FC236}">
                  <a16:creationId xmlns:a16="http://schemas.microsoft.com/office/drawing/2014/main" id="{750FCDDF-9DC2-2443-8829-1A5F30413770}"/>
                </a:ext>
              </a:extLst>
            </p:cNvPr>
            <p:cNvSpPr>
              <a:spLocks/>
            </p:cNvSpPr>
            <p:nvPr/>
          </p:nvSpPr>
          <p:spPr bwMode="auto">
            <a:xfrm>
              <a:off x="8702553" y="5141913"/>
              <a:ext cx="280988" cy="623888"/>
            </a:xfrm>
            <a:custGeom>
              <a:avLst/>
              <a:gdLst>
                <a:gd name="T0" fmla="*/ 80 w 283"/>
                <a:gd name="T1" fmla="*/ 111 h 629"/>
                <a:gd name="T2" fmla="*/ 112 w 283"/>
                <a:gd name="T3" fmla="*/ 80 h 629"/>
                <a:gd name="T4" fmla="*/ 171 w 283"/>
                <a:gd name="T5" fmla="*/ 80 h 629"/>
                <a:gd name="T6" fmla="*/ 203 w 283"/>
                <a:gd name="T7" fmla="*/ 111 h 629"/>
                <a:gd name="T8" fmla="*/ 203 w 283"/>
                <a:gd name="T9" fmla="*/ 629 h 629"/>
                <a:gd name="T10" fmla="*/ 283 w 283"/>
                <a:gd name="T11" fmla="*/ 629 h 629"/>
                <a:gd name="T12" fmla="*/ 283 w 283"/>
                <a:gd name="T13" fmla="*/ 111 h 629"/>
                <a:gd name="T14" fmla="*/ 171 w 283"/>
                <a:gd name="T15" fmla="*/ 0 h 629"/>
                <a:gd name="T16" fmla="*/ 112 w 283"/>
                <a:gd name="T17" fmla="*/ 0 h 629"/>
                <a:gd name="T18" fmla="*/ 0 w 283"/>
                <a:gd name="T19" fmla="*/ 111 h 629"/>
                <a:gd name="T20" fmla="*/ 0 w 283"/>
                <a:gd name="T21" fmla="*/ 629 h 629"/>
                <a:gd name="T22" fmla="*/ 80 w 283"/>
                <a:gd name="T23" fmla="*/ 629 h 629"/>
                <a:gd name="T24" fmla="*/ 80 w 283"/>
                <a:gd name="T25" fmla="*/ 111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3" h="629">
                  <a:moveTo>
                    <a:pt x="80" y="111"/>
                  </a:moveTo>
                  <a:cubicBezTo>
                    <a:pt x="80" y="94"/>
                    <a:pt x="94" y="80"/>
                    <a:pt x="112" y="80"/>
                  </a:cubicBezTo>
                  <a:cubicBezTo>
                    <a:pt x="171" y="80"/>
                    <a:pt x="171" y="80"/>
                    <a:pt x="171" y="80"/>
                  </a:cubicBezTo>
                  <a:cubicBezTo>
                    <a:pt x="189" y="80"/>
                    <a:pt x="203" y="94"/>
                    <a:pt x="203" y="111"/>
                  </a:cubicBezTo>
                  <a:cubicBezTo>
                    <a:pt x="203" y="629"/>
                    <a:pt x="203" y="629"/>
                    <a:pt x="203" y="629"/>
                  </a:cubicBezTo>
                  <a:cubicBezTo>
                    <a:pt x="283" y="629"/>
                    <a:pt x="283" y="629"/>
                    <a:pt x="283" y="629"/>
                  </a:cubicBezTo>
                  <a:cubicBezTo>
                    <a:pt x="283" y="111"/>
                    <a:pt x="283" y="111"/>
                    <a:pt x="283" y="111"/>
                  </a:cubicBezTo>
                  <a:cubicBezTo>
                    <a:pt x="283" y="50"/>
                    <a:pt x="233" y="0"/>
                    <a:pt x="171" y="0"/>
                  </a:cubicBezTo>
                  <a:cubicBezTo>
                    <a:pt x="112" y="0"/>
                    <a:pt x="112" y="0"/>
                    <a:pt x="112" y="0"/>
                  </a:cubicBezTo>
                  <a:cubicBezTo>
                    <a:pt x="50" y="0"/>
                    <a:pt x="0" y="50"/>
                    <a:pt x="0" y="111"/>
                  </a:cubicBezTo>
                  <a:cubicBezTo>
                    <a:pt x="0" y="629"/>
                    <a:pt x="0" y="629"/>
                    <a:pt x="0" y="629"/>
                  </a:cubicBezTo>
                  <a:cubicBezTo>
                    <a:pt x="80" y="629"/>
                    <a:pt x="80" y="629"/>
                    <a:pt x="80" y="629"/>
                  </a:cubicBezTo>
                  <a:lnTo>
                    <a:pt x="80" y="111"/>
                  </a:lnTo>
                  <a:close/>
                </a:path>
              </a:pathLst>
            </a:custGeom>
            <a:solidFill>
              <a:schemeClr val="accent2"/>
            </a:solid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50" name="Freeform 30">
              <a:extLst>
                <a:ext uri="{FF2B5EF4-FFF2-40B4-BE49-F238E27FC236}">
                  <a16:creationId xmlns:a16="http://schemas.microsoft.com/office/drawing/2014/main" id="{58E7AC5E-EDBB-BD4A-B21E-F4E2A1257D72}"/>
                </a:ext>
              </a:extLst>
            </p:cNvPr>
            <p:cNvSpPr>
              <a:spLocks noEditPoints="1"/>
            </p:cNvSpPr>
            <p:nvPr/>
          </p:nvSpPr>
          <p:spPr bwMode="auto">
            <a:xfrm>
              <a:off x="9161340" y="4738688"/>
              <a:ext cx="273050" cy="273050"/>
            </a:xfrm>
            <a:custGeom>
              <a:avLst/>
              <a:gdLst>
                <a:gd name="T0" fmla="*/ 277 w 277"/>
                <a:gd name="T1" fmla="*/ 138 h 276"/>
                <a:gd name="T2" fmla="*/ 138 w 277"/>
                <a:gd name="T3" fmla="*/ 0 h 276"/>
                <a:gd name="T4" fmla="*/ 0 w 277"/>
                <a:gd name="T5" fmla="*/ 138 h 276"/>
                <a:gd name="T6" fmla="*/ 138 w 277"/>
                <a:gd name="T7" fmla="*/ 276 h 276"/>
                <a:gd name="T8" fmla="*/ 277 w 277"/>
                <a:gd name="T9" fmla="*/ 138 h 276"/>
                <a:gd name="T10" fmla="*/ 80 w 277"/>
                <a:gd name="T11" fmla="*/ 138 h 276"/>
                <a:gd name="T12" fmla="*/ 138 w 277"/>
                <a:gd name="T13" fmla="*/ 80 h 276"/>
                <a:gd name="T14" fmla="*/ 197 w 277"/>
                <a:gd name="T15" fmla="*/ 138 h 276"/>
                <a:gd name="T16" fmla="*/ 138 w 277"/>
                <a:gd name="T17" fmla="*/ 196 h 276"/>
                <a:gd name="T18" fmla="*/ 80 w 277"/>
                <a:gd name="T19" fmla="*/ 138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7" h="276">
                  <a:moveTo>
                    <a:pt x="277" y="138"/>
                  </a:moveTo>
                  <a:cubicBezTo>
                    <a:pt x="277" y="62"/>
                    <a:pt x="215" y="0"/>
                    <a:pt x="138" y="0"/>
                  </a:cubicBezTo>
                  <a:cubicBezTo>
                    <a:pt x="62" y="0"/>
                    <a:pt x="0" y="62"/>
                    <a:pt x="0" y="138"/>
                  </a:cubicBezTo>
                  <a:cubicBezTo>
                    <a:pt x="0" y="214"/>
                    <a:pt x="62" y="276"/>
                    <a:pt x="138" y="276"/>
                  </a:cubicBezTo>
                  <a:cubicBezTo>
                    <a:pt x="215" y="276"/>
                    <a:pt x="277" y="214"/>
                    <a:pt x="277" y="138"/>
                  </a:cubicBezTo>
                  <a:close/>
                  <a:moveTo>
                    <a:pt x="80" y="138"/>
                  </a:moveTo>
                  <a:cubicBezTo>
                    <a:pt x="80" y="106"/>
                    <a:pt x="106" y="80"/>
                    <a:pt x="138" y="80"/>
                  </a:cubicBezTo>
                  <a:cubicBezTo>
                    <a:pt x="170" y="80"/>
                    <a:pt x="197" y="106"/>
                    <a:pt x="197" y="138"/>
                  </a:cubicBezTo>
                  <a:cubicBezTo>
                    <a:pt x="197" y="170"/>
                    <a:pt x="170" y="196"/>
                    <a:pt x="138" y="196"/>
                  </a:cubicBezTo>
                  <a:cubicBezTo>
                    <a:pt x="106" y="196"/>
                    <a:pt x="80" y="170"/>
                    <a:pt x="80" y="138"/>
                  </a:cubicBezTo>
                  <a:close/>
                </a:path>
              </a:pathLst>
            </a:custGeom>
            <a:solidFill>
              <a:schemeClr val="accent2"/>
            </a:solid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51" name="Freeform 31">
              <a:extLst>
                <a:ext uri="{FF2B5EF4-FFF2-40B4-BE49-F238E27FC236}">
                  <a16:creationId xmlns:a16="http://schemas.microsoft.com/office/drawing/2014/main" id="{932B020A-6379-514E-ADFC-A294F1E61214}"/>
                </a:ext>
              </a:extLst>
            </p:cNvPr>
            <p:cNvSpPr>
              <a:spLocks/>
            </p:cNvSpPr>
            <p:nvPr/>
          </p:nvSpPr>
          <p:spPr bwMode="auto">
            <a:xfrm>
              <a:off x="9104190" y="5075238"/>
              <a:ext cx="387350" cy="690563"/>
            </a:xfrm>
            <a:custGeom>
              <a:avLst/>
              <a:gdLst>
                <a:gd name="T0" fmla="*/ 391 w 391"/>
                <a:gd name="T1" fmla="*/ 329 h 696"/>
                <a:gd name="T2" fmla="*/ 391 w 391"/>
                <a:gd name="T3" fmla="*/ 117 h 696"/>
                <a:gd name="T4" fmla="*/ 357 w 391"/>
                <a:gd name="T5" fmla="*/ 34 h 696"/>
                <a:gd name="T6" fmla="*/ 274 w 391"/>
                <a:gd name="T7" fmla="*/ 0 h 696"/>
                <a:gd name="T8" fmla="*/ 274 w 391"/>
                <a:gd name="T9" fmla="*/ 0 h 696"/>
                <a:gd name="T10" fmla="*/ 116 w 391"/>
                <a:gd name="T11" fmla="*/ 0 h 696"/>
                <a:gd name="T12" fmla="*/ 34 w 391"/>
                <a:gd name="T13" fmla="*/ 35 h 696"/>
                <a:gd name="T14" fmla="*/ 0 w 391"/>
                <a:gd name="T15" fmla="*/ 117 h 696"/>
                <a:gd name="T16" fmla="*/ 0 w 391"/>
                <a:gd name="T17" fmla="*/ 329 h 696"/>
                <a:gd name="T18" fmla="*/ 77 w 391"/>
                <a:gd name="T19" fmla="*/ 439 h 696"/>
                <a:gd name="T20" fmla="*/ 77 w 391"/>
                <a:gd name="T21" fmla="*/ 696 h 696"/>
                <a:gd name="T22" fmla="*/ 157 w 391"/>
                <a:gd name="T23" fmla="*/ 696 h 696"/>
                <a:gd name="T24" fmla="*/ 157 w 391"/>
                <a:gd name="T25" fmla="*/ 366 h 696"/>
                <a:gd name="T26" fmla="*/ 117 w 391"/>
                <a:gd name="T27" fmla="*/ 366 h 696"/>
                <a:gd name="T28" fmla="*/ 117 w 391"/>
                <a:gd name="T29" fmla="*/ 366 h 696"/>
                <a:gd name="T30" fmla="*/ 80 w 391"/>
                <a:gd name="T31" fmla="*/ 329 h 696"/>
                <a:gd name="T32" fmla="*/ 80 w 391"/>
                <a:gd name="T33" fmla="*/ 117 h 696"/>
                <a:gd name="T34" fmla="*/ 90 w 391"/>
                <a:gd name="T35" fmla="*/ 91 h 696"/>
                <a:gd name="T36" fmla="*/ 117 w 391"/>
                <a:gd name="T37" fmla="*/ 80 h 696"/>
                <a:gd name="T38" fmla="*/ 274 w 391"/>
                <a:gd name="T39" fmla="*/ 80 h 696"/>
                <a:gd name="T40" fmla="*/ 274 w 391"/>
                <a:gd name="T41" fmla="*/ 80 h 696"/>
                <a:gd name="T42" fmla="*/ 300 w 391"/>
                <a:gd name="T43" fmla="*/ 91 h 696"/>
                <a:gd name="T44" fmla="*/ 311 w 391"/>
                <a:gd name="T45" fmla="*/ 117 h 696"/>
                <a:gd name="T46" fmla="*/ 311 w 391"/>
                <a:gd name="T47" fmla="*/ 329 h 696"/>
                <a:gd name="T48" fmla="*/ 300 w 391"/>
                <a:gd name="T49" fmla="*/ 355 h 696"/>
                <a:gd name="T50" fmla="*/ 274 w 391"/>
                <a:gd name="T51" fmla="*/ 366 h 696"/>
                <a:gd name="T52" fmla="*/ 234 w 391"/>
                <a:gd name="T53" fmla="*/ 366 h 696"/>
                <a:gd name="T54" fmla="*/ 235 w 391"/>
                <a:gd name="T55" fmla="*/ 696 h 696"/>
                <a:gd name="T56" fmla="*/ 315 w 391"/>
                <a:gd name="T57" fmla="*/ 696 h 696"/>
                <a:gd name="T58" fmla="*/ 314 w 391"/>
                <a:gd name="T59" fmla="*/ 439 h 696"/>
                <a:gd name="T60" fmla="*/ 357 w 391"/>
                <a:gd name="T61" fmla="*/ 412 h 696"/>
                <a:gd name="T62" fmla="*/ 391 w 391"/>
                <a:gd name="T63" fmla="*/ 329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91" h="696">
                  <a:moveTo>
                    <a:pt x="391" y="329"/>
                  </a:moveTo>
                  <a:cubicBezTo>
                    <a:pt x="391" y="117"/>
                    <a:pt x="391" y="117"/>
                    <a:pt x="391" y="117"/>
                  </a:cubicBezTo>
                  <a:cubicBezTo>
                    <a:pt x="391" y="86"/>
                    <a:pt x="379" y="56"/>
                    <a:pt x="357" y="34"/>
                  </a:cubicBezTo>
                  <a:cubicBezTo>
                    <a:pt x="335" y="12"/>
                    <a:pt x="305" y="0"/>
                    <a:pt x="274" y="0"/>
                  </a:cubicBezTo>
                  <a:cubicBezTo>
                    <a:pt x="274" y="0"/>
                    <a:pt x="274" y="0"/>
                    <a:pt x="274" y="0"/>
                  </a:cubicBezTo>
                  <a:cubicBezTo>
                    <a:pt x="116" y="0"/>
                    <a:pt x="116" y="0"/>
                    <a:pt x="116" y="0"/>
                  </a:cubicBezTo>
                  <a:cubicBezTo>
                    <a:pt x="85" y="0"/>
                    <a:pt x="56" y="13"/>
                    <a:pt x="34" y="35"/>
                  </a:cubicBezTo>
                  <a:cubicBezTo>
                    <a:pt x="12" y="57"/>
                    <a:pt x="0" y="86"/>
                    <a:pt x="0" y="117"/>
                  </a:cubicBezTo>
                  <a:cubicBezTo>
                    <a:pt x="0" y="329"/>
                    <a:pt x="0" y="329"/>
                    <a:pt x="0" y="329"/>
                  </a:cubicBezTo>
                  <a:cubicBezTo>
                    <a:pt x="0" y="380"/>
                    <a:pt x="32" y="423"/>
                    <a:pt x="77" y="439"/>
                  </a:cubicBezTo>
                  <a:cubicBezTo>
                    <a:pt x="77" y="696"/>
                    <a:pt x="77" y="696"/>
                    <a:pt x="77" y="696"/>
                  </a:cubicBezTo>
                  <a:cubicBezTo>
                    <a:pt x="157" y="696"/>
                    <a:pt x="157" y="696"/>
                    <a:pt x="157" y="696"/>
                  </a:cubicBezTo>
                  <a:cubicBezTo>
                    <a:pt x="157" y="366"/>
                    <a:pt x="157" y="366"/>
                    <a:pt x="157" y="366"/>
                  </a:cubicBezTo>
                  <a:cubicBezTo>
                    <a:pt x="117" y="366"/>
                    <a:pt x="117" y="366"/>
                    <a:pt x="117" y="366"/>
                  </a:cubicBezTo>
                  <a:cubicBezTo>
                    <a:pt x="117" y="366"/>
                    <a:pt x="117" y="366"/>
                    <a:pt x="117" y="366"/>
                  </a:cubicBezTo>
                  <a:cubicBezTo>
                    <a:pt x="96" y="366"/>
                    <a:pt x="80" y="350"/>
                    <a:pt x="80" y="329"/>
                  </a:cubicBezTo>
                  <a:cubicBezTo>
                    <a:pt x="80" y="117"/>
                    <a:pt x="80" y="117"/>
                    <a:pt x="80" y="117"/>
                  </a:cubicBezTo>
                  <a:cubicBezTo>
                    <a:pt x="80" y="108"/>
                    <a:pt x="83" y="98"/>
                    <a:pt x="90" y="91"/>
                  </a:cubicBezTo>
                  <a:cubicBezTo>
                    <a:pt x="97" y="84"/>
                    <a:pt x="107" y="80"/>
                    <a:pt x="117" y="80"/>
                  </a:cubicBezTo>
                  <a:cubicBezTo>
                    <a:pt x="274" y="80"/>
                    <a:pt x="274" y="80"/>
                    <a:pt x="274" y="80"/>
                  </a:cubicBezTo>
                  <a:cubicBezTo>
                    <a:pt x="274" y="80"/>
                    <a:pt x="274" y="80"/>
                    <a:pt x="274" y="80"/>
                  </a:cubicBezTo>
                  <a:cubicBezTo>
                    <a:pt x="284" y="80"/>
                    <a:pt x="293" y="84"/>
                    <a:pt x="300" y="91"/>
                  </a:cubicBezTo>
                  <a:cubicBezTo>
                    <a:pt x="307" y="98"/>
                    <a:pt x="311" y="107"/>
                    <a:pt x="311" y="117"/>
                  </a:cubicBezTo>
                  <a:cubicBezTo>
                    <a:pt x="311" y="329"/>
                    <a:pt x="311" y="329"/>
                    <a:pt x="311" y="329"/>
                  </a:cubicBezTo>
                  <a:cubicBezTo>
                    <a:pt x="311" y="339"/>
                    <a:pt x="308" y="348"/>
                    <a:pt x="300" y="355"/>
                  </a:cubicBezTo>
                  <a:cubicBezTo>
                    <a:pt x="293" y="362"/>
                    <a:pt x="284" y="366"/>
                    <a:pt x="274" y="366"/>
                  </a:cubicBezTo>
                  <a:cubicBezTo>
                    <a:pt x="234" y="366"/>
                    <a:pt x="234" y="366"/>
                    <a:pt x="234" y="366"/>
                  </a:cubicBezTo>
                  <a:cubicBezTo>
                    <a:pt x="235" y="696"/>
                    <a:pt x="235" y="696"/>
                    <a:pt x="235" y="696"/>
                  </a:cubicBezTo>
                  <a:cubicBezTo>
                    <a:pt x="315" y="696"/>
                    <a:pt x="315" y="696"/>
                    <a:pt x="315" y="696"/>
                  </a:cubicBezTo>
                  <a:cubicBezTo>
                    <a:pt x="314" y="439"/>
                    <a:pt x="314" y="439"/>
                    <a:pt x="314" y="439"/>
                  </a:cubicBezTo>
                  <a:cubicBezTo>
                    <a:pt x="330" y="433"/>
                    <a:pt x="345" y="424"/>
                    <a:pt x="357" y="412"/>
                  </a:cubicBezTo>
                  <a:cubicBezTo>
                    <a:pt x="379" y="389"/>
                    <a:pt x="391" y="360"/>
                    <a:pt x="391" y="329"/>
                  </a:cubicBezTo>
                  <a:close/>
                </a:path>
              </a:pathLst>
            </a:custGeom>
            <a:solidFill>
              <a:schemeClr val="accent2"/>
            </a:solid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grpSp>
      <p:pic>
        <p:nvPicPr>
          <p:cNvPr id="66" name="Picture 65" descr="A picture containing text, clipart&#10;&#10;Description automatically generated">
            <a:extLst>
              <a:ext uri="{FF2B5EF4-FFF2-40B4-BE49-F238E27FC236}">
                <a16:creationId xmlns:a16="http://schemas.microsoft.com/office/drawing/2014/main" id="{46F9DB4C-793A-4E1A-A264-16F2D5B41FF7}"/>
              </a:ext>
            </a:extLst>
          </p:cNvPr>
          <p:cNvPicPr>
            <a:picLocks noChangeAspect="1"/>
          </p:cNvPicPr>
          <p:nvPr/>
        </p:nvPicPr>
        <p:blipFill>
          <a:blip r:embed="rId4"/>
          <a:stretch>
            <a:fillRect/>
          </a:stretch>
        </p:blipFill>
        <p:spPr>
          <a:xfrm>
            <a:off x="904238" y="854291"/>
            <a:ext cx="2295532" cy="889404"/>
          </a:xfrm>
          <a:prstGeom prst="rect">
            <a:avLst/>
          </a:prstGeom>
        </p:spPr>
      </p:pic>
    </p:spTree>
    <p:extLst>
      <p:ext uri="{BB962C8B-B14F-4D97-AF65-F5344CB8AC3E}">
        <p14:creationId xmlns:p14="http://schemas.microsoft.com/office/powerpoint/2010/main" val="1346877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id="{E7C6B9ED-F1DC-174A-9277-590AC2F6418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72861"/>
            <a:ext cx="12192000" cy="2072686"/>
          </a:xfrm>
          <a:prstGeom prst="rect">
            <a:avLst/>
          </a:prstGeom>
        </p:spPr>
      </p:pic>
      <p:grpSp>
        <p:nvGrpSpPr>
          <p:cNvPr id="93" name="Group 92">
            <a:extLst>
              <a:ext uri="{FF2B5EF4-FFF2-40B4-BE49-F238E27FC236}">
                <a16:creationId xmlns:a16="http://schemas.microsoft.com/office/drawing/2014/main" id="{5EEB1266-AD30-254E-BD4F-AB44B3CF08F9}"/>
              </a:ext>
            </a:extLst>
          </p:cNvPr>
          <p:cNvGrpSpPr/>
          <p:nvPr/>
        </p:nvGrpSpPr>
        <p:grpSpPr>
          <a:xfrm>
            <a:off x="335836" y="2468555"/>
            <a:ext cx="2377621" cy="571500"/>
            <a:chOff x="360363" y="1709738"/>
            <a:chExt cx="4922139" cy="571500"/>
          </a:xfrm>
        </p:grpSpPr>
        <p:sp>
          <p:nvSpPr>
            <p:cNvPr id="104" name="Rectangle 103">
              <a:extLst>
                <a:ext uri="{FF2B5EF4-FFF2-40B4-BE49-F238E27FC236}">
                  <a16:creationId xmlns:a16="http://schemas.microsoft.com/office/drawing/2014/main" id="{95742126-4219-6E43-AF91-C627D7D96EE9}"/>
                </a:ext>
              </a:extLst>
            </p:cNvPr>
            <p:cNvSpPr/>
            <p:nvPr/>
          </p:nvSpPr>
          <p:spPr>
            <a:xfrm>
              <a:off x="1537066" y="1709738"/>
              <a:ext cx="3745436" cy="571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91440" bIns="0" numCol="1" spcCol="0" rtlCol="0" fromWordArt="0" anchor="ctr" anchorCtr="0" forceAA="0" compatLnSpc="1">
              <a:prstTxWarp prst="textNoShape">
                <a:avLst/>
              </a:prstTxWarp>
              <a:noAutofit/>
            </a:bodyPr>
            <a:lstStyle/>
            <a:p>
              <a:pPr fontAlgn="t"/>
              <a:r>
                <a:rPr lang="en-US" sz="1600" b="1" cap="all" dirty="0">
                  <a:solidFill>
                    <a:schemeClr val="accent1"/>
                  </a:solidFill>
                  <a:latin typeface="Franklin Gothic Demi" panose="020B0603020102020204" pitchFamily="34" charset="0"/>
                </a:rPr>
                <a:t>Purchase Price </a:t>
              </a:r>
              <a:r>
                <a:rPr lang="en-US" sz="1050" b="1" cap="all" dirty="0">
                  <a:solidFill>
                    <a:schemeClr val="accent1"/>
                  </a:solidFill>
                  <a:latin typeface="Franklin Gothic Demi" panose="020B0603020102020204" pitchFamily="34" charset="0"/>
                </a:rPr>
                <a:t>(MARCH 2012)</a:t>
              </a:r>
              <a:endParaRPr lang="en-US" sz="1600" b="1" cap="all" dirty="0">
                <a:solidFill>
                  <a:schemeClr val="accent1"/>
                </a:solidFill>
                <a:latin typeface="Franklin Gothic Demi" panose="020B0603020102020204" pitchFamily="34" charset="0"/>
              </a:endParaRPr>
            </a:p>
          </p:txBody>
        </p:sp>
        <p:cxnSp>
          <p:nvCxnSpPr>
            <p:cNvPr id="105" name="Straight Connector 104">
              <a:extLst>
                <a:ext uri="{FF2B5EF4-FFF2-40B4-BE49-F238E27FC236}">
                  <a16:creationId xmlns:a16="http://schemas.microsoft.com/office/drawing/2014/main" id="{F6050344-145A-B94C-9DA8-48822E83362E}"/>
                </a:ext>
              </a:extLst>
            </p:cNvPr>
            <p:cNvCxnSpPr>
              <a:cxnSpLocks/>
            </p:cNvCxnSpPr>
            <p:nvPr/>
          </p:nvCxnSpPr>
          <p:spPr>
            <a:xfrm>
              <a:off x="360363" y="2281238"/>
              <a:ext cx="4083230" cy="0"/>
            </a:xfrm>
            <a:prstGeom prst="line">
              <a:avLst/>
            </a:prstGeom>
            <a:ln w="9525">
              <a:solidFill>
                <a:schemeClr val="accent1"/>
              </a:solidFill>
              <a:tailEnd type="none"/>
            </a:ln>
          </p:spPr>
          <p:style>
            <a:lnRef idx="1">
              <a:schemeClr val="accent1"/>
            </a:lnRef>
            <a:fillRef idx="0">
              <a:schemeClr val="accent1"/>
            </a:fillRef>
            <a:effectRef idx="0">
              <a:schemeClr val="accent1"/>
            </a:effectRef>
            <a:fontRef idx="minor">
              <a:schemeClr val="tx1"/>
            </a:fontRef>
          </p:style>
        </p:cxnSp>
      </p:grpSp>
      <p:sp>
        <p:nvSpPr>
          <p:cNvPr id="94" name="Rectangle 93">
            <a:extLst>
              <a:ext uri="{FF2B5EF4-FFF2-40B4-BE49-F238E27FC236}">
                <a16:creationId xmlns:a16="http://schemas.microsoft.com/office/drawing/2014/main" id="{F14F66F0-995C-F148-91A8-296B2E7C96F1}"/>
              </a:ext>
            </a:extLst>
          </p:cNvPr>
          <p:cNvSpPr/>
          <p:nvPr/>
        </p:nvSpPr>
        <p:spPr>
          <a:xfrm>
            <a:off x="334302" y="3109952"/>
            <a:ext cx="2031223" cy="865499"/>
          </a:xfrm>
          <a:prstGeom prst="rect">
            <a:avLst/>
          </a:prstGeom>
        </p:spPr>
        <p:txBody>
          <a:bodyPr lIns="0">
            <a:noAutofit/>
          </a:bodyPr>
          <a:lstStyle/>
          <a:p>
            <a:r>
              <a:rPr lang="en-US" sz="2800" baseline="30000" dirty="0"/>
              <a:t>$</a:t>
            </a:r>
            <a:r>
              <a:rPr lang="en-US" sz="2800" dirty="0"/>
              <a:t>129mm</a:t>
            </a:r>
          </a:p>
          <a:p>
            <a:r>
              <a:rPr lang="en-US" sz="2800" dirty="0"/>
              <a:t> </a:t>
            </a:r>
            <a:br>
              <a:rPr lang="en-US" sz="2800" dirty="0"/>
            </a:br>
            <a:endParaRPr lang="en-US" sz="1200" dirty="0"/>
          </a:p>
        </p:txBody>
      </p:sp>
      <p:sp>
        <p:nvSpPr>
          <p:cNvPr id="17" name="Freeform 16">
            <a:extLst>
              <a:ext uri="{FF2B5EF4-FFF2-40B4-BE49-F238E27FC236}">
                <a16:creationId xmlns:a16="http://schemas.microsoft.com/office/drawing/2014/main" id="{59EAFF74-EEC1-1445-8619-C8C03145432B}"/>
              </a:ext>
            </a:extLst>
          </p:cNvPr>
          <p:cNvSpPr/>
          <p:nvPr/>
        </p:nvSpPr>
        <p:spPr>
          <a:xfrm rot="16200000">
            <a:off x="11310247" y="326188"/>
            <a:ext cx="518216" cy="518217"/>
          </a:xfrm>
          <a:custGeom>
            <a:avLst/>
            <a:gdLst>
              <a:gd name="connsiteX0" fmla="*/ 471216 w 471216"/>
              <a:gd name="connsiteY0" fmla="*/ 0 h 471217"/>
              <a:gd name="connsiteX1" fmla="*/ 471216 w 471216"/>
              <a:gd name="connsiteY1" fmla="*/ 468044 h 471217"/>
              <a:gd name="connsiteX2" fmla="*/ 468043 w 471216"/>
              <a:gd name="connsiteY2" fmla="*/ 468044 h 471217"/>
              <a:gd name="connsiteX3" fmla="*/ 468043 w 471216"/>
              <a:gd name="connsiteY3" fmla="*/ 471217 h 471217"/>
              <a:gd name="connsiteX4" fmla="*/ 0 w 471216"/>
              <a:gd name="connsiteY4" fmla="*/ 471217 h 471217"/>
              <a:gd name="connsiteX5" fmla="*/ 0 w 471216"/>
              <a:gd name="connsiteY5" fmla="*/ 301629 h 471217"/>
              <a:gd name="connsiteX6" fmla="*/ 301628 w 471216"/>
              <a:gd name="connsiteY6" fmla="*/ 301629 h 471217"/>
              <a:gd name="connsiteX7" fmla="*/ 301628 w 471216"/>
              <a:gd name="connsiteY7" fmla="*/ 0 h 471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1216" h="471217">
                <a:moveTo>
                  <a:pt x="471216" y="0"/>
                </a:moveTo>
                <a:lnTo>
                  <a:pt x="471216" y="468044"/>
                </a:lnTo>
                <a:lnTo>
                  <a:pt x="468043" y="468044"/>
                </a:lnTo>
                <a:lnTo>
                  <a:pt x="468043" y="471217"/>
                </a:lnTo>
                <a:lnTo>
                  <a:pt x="0" y="471217"/>
                </a:lnTo>
                <a:lnTo>
                  <a:pt x="0" y="301629"/>
                </a:lnTo>
                <a:lnTo>
                  <a:pt x="301628" y="301629"/>
                </a:lnTo>
                <a:lnTo>
                  <a:pt x="301628" y="0"/>
                </a:lnTo>
                <a:close/>
              </a:path>
            </a:pathLst>
          </a:custGeom>
          <a:solidFill>
            <a:srgbClr val="DEB971">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sp>
        <p:nvSpPr>
          <p:cNvPr id="19" name="Rectangle 18">
            <a:extLst>
              <a:ext uri="{FF2B5EF4-FFF2-40B4-BE49-F238E27FC236}">
                <a16:creationId xmlns:a16="http://schemas.microsoft.com/office/drawing/2014/main" id="{FC5BF484-3C3F-4340-AA4F-0E40860D8C6A}"/>
              </a:ext>
            </a:extLst>
          </p:cNvPr>
          <p:cNvSpPr/>
          <p:nvPr/>
        </p:nvSpPr>
        <p:spPr>
          <a:xfrm>
            <a:off x="359998" y="376603"/>
            <a:ext cx="3363590" cy="18663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sp>
        <p:nvSpPr>
          <p:cNvPr id="47" name="TextBox 46">
            <a:extLst>
              <a:ext uri="{FF2B5EF4-FFF2-40B4-BE49-F238E27FC236}">
                <a16:creationId xmlns:a16="http://schemas.microsoft.com/office/drawing/2014/main" id="{3C43EA06-8F74-744A-8DE5-CD447069E5DF}"/>
              </a:ext>
            </a:extLst>
          </p:cNvPr>
          <p:cNvSpPr txBox="1"/>
          <p:nvPr/>
        </p:nvSpPr>
        <p:spPr>
          <a:xfrm>
            <a:off x="359999" y="6389957"/>
            <a:ext cx="969264" cy="201168"/>
          </a:xfrm>
          <a:prstGeom prst="rect">
            <a:avLst/>
          </a:prstGeom>
        </p:spPr>
        <p:txBody>
          <a:bodyPr vert="horz" lIns="0" tIns="0" rIns="0" bIns="0" rtlCol="0" anchor="ctr"/>
          <a:lstStyle>
            <a:defPPr>
              <a:defRPr lang="en-US"/>
            </a:defPPr>
            <a:lvl1pPr algn="r">
              <a:defRPr sz="1000"/>
            </a:lvl1pPr>
          </a:lstStyle>
          <a:p>
            <a:pPr lvl="0" algn="l"/>
            <a:fld id="{40852B0B-9EFB-4F41-802D-346EA0745C48}" type="slidenum">
              <a:rPr lang="en-US" smtClean="0"/>
              <a:pPr lvl="0" algn="l"/>
              <a:t>36</a:t>
            </a:fld>
            <a:endParaRPr lang="en-US" dirty="0"/>
          </a:p>
        </p:txBody>
      </p:sp>
      <p:graphicFrame>
        <p:nvGraphicFramePr>
          <p:cNvPr id="15" name="Table 14">
            <a:extLst>
              <a:ext uri="{FF2B5EF4-FFF2-40B4-BE49-F238E27FC236}">
                <a16:creationId xmlns:a16="http://schemas.microsoft.com/office/drawing/2014/main" id="{21D3ED88-F144-AF46-9E9B-F72BAC9425D9}"/>
              </a:ext>
            </a:extLst>
          </p:cNvPr>
          <p:cNvGraphicFramePr>
            <a:graphicFrameLocks noGrp="1"/>
          </p:cNvGraphicFramePr>
          <p:nvPr>
            <p:extLst>
              <p:ext uri="{D42A27DB-BD31-4B8C-83A1-F6EECF244321}">
                <p14:modId xmlns:p14="http://schemas.microsoft.com/office/powerpoint/2010/main" val="1298145004"/>
              </p:ext>
            </p:extLst>
          </p:nvPr>
        </p:nvGraphicFramePr>
        <p:xfrm>
          <a:off x="7162799" y="3174086"/>
          <a:ext cx="4665666" cy="2800370"/>
        </p:xfrm>
        <a:graphic>
          <a:graphicData uri="http://schemas.openxmlformats.org/drawingml/2006/table">
            <a:tbl>
              <a:tblPr firstRow="1" bandRow="1">
                <a:tableStyleId>{5C22544A-7EE6-4342-B048-85BDC9FD1C3A}</a:tableStyleId>
              </a:tblPr>
              <a:tblGrid>
                <a:gridCol w="1555222">
                  <a:extLst>
                    <a:ext uri="{9D8B030D-6E8A-4147-A177-3AD203B41FA5}">
                      <a16:colId xmlns:a16="http://schemas.microsoft.com/office/drawing/2014/main" val="3436549137"/>
                    </a:ext>
                  </a:extLst>
                </a:gridCol>
                <a:gridCol w="1555222">
                  <a:extLst>
                    <a:ext uri="{9D8B030D-6E8A-4147-A177-3AD203B41FA5}">
                      <a16:colId xmlns:a16="http://schemas.microsoft.com/office/drawing/2014/main" val="2225463696"/>
                    </a:ext>
                  </a:extLst>
                </a:gridCol>
                <a:gridCol w="1555222">
                  <a:extLst>
                    <a:ext uri="{9D8B030D-6E8A-4147-A177-3AD203B41FA5}">
                      <a16:colId xmlns:a16="http://schemas.microsoft.com/office/drawing/2014/main" val="4101375309"/>
                    </a:ext>
                  </a:extLst>
                </a:gridCol>
              </a:tblGrid>
              <a:tr h="387319">
                <a:tc>
                  <a:txBody>
                    <a:bodyPr/>
                    <a:lstStyle/>
                    <a:p>
                      <a:endParaRPr lang="en-US" sz="1400" dirty="0">
                        <a:latin typeface="+mn-lt"/>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latin typeface="+mn-lt"/>
                          <a:cs typeface="Arial" panose="020B0604020202020204" pitchFamily="34" charset="0"/>
                        </a:rPr>
                        <a:t>Revenue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a:solidFill>
                            <a:srgbClr val="000000"/>
                          </a:solidFill>
                          <a:latin typeface="+mn-lt"/>
                          <a:cs typeface="Arial" panose="020B0604020202020204" pitchFamily="34" charset="0"/>
                        </a:rPr>
                        <a:t>($ millions)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latin typeface="+mn-lt"/>
                          <a:cs typeface="Arial" panose="020B0604020202020204" pitchFamily="34" charset="0"/>
                        </a:rPr>
                        <a:t>Adjusted EBITDA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 millions)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2636232247"/>
                  </a:ext>
                </a:extLst>
              </a:tr>
              <a:tr h="4808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chemeClr val="tx1"/>
                          </a:solidFill>
                          <a:latin typeface="+mn-lt"/>
                          <a:cs typeface="Arial" panose="020B0604020202020204" pitchFamily="34" charset="0"/>
                        </a:rPr>
                        <a:t>Three Months Ended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chemeClr val="tx1"/>
                          </a:solidFill>
                          <a:latin typeface="+mn-lt"/>
                          <a:cs typeface="Arial" panose="020B0604020202020204" pitchFamily="34" charset="0"/>
                        </a:rPr>
                        <a:t>3/31/2021</a:t>
                      </a:r>
                    </a:p>
                  </a:txBody>
                  <a:tcPr marL="0" anchor="ctr">
                    <a:lnL w="12700" cmpd="sng">
                      <a:noFill/>
                    </a:lnL>
                    <a:lnR w="12700" cmpd="sng">
                      <a:noFill/>
                    </a:lnR>
                    <a:lnT w="38100" cmpd="sng">
                      <a:noFill/>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mn-lt"/>
                          <a:ea typeface="+mn-ea"/>
                          <a:cs typeface="Arial" panose="020B0604020202020204" pitchFamily="34" charset="0"/>
                        </a:rPr>
                        <a:t>$32.5</a:t>
                      </a:r>
                    </a:p>
                  </a:txBody>
                  <a:tcPr anchor="ctr">
                    <a:lnL w="12700" cmpd="sng">
                      <a:noFill/>
                    </a:lnL>
                    <a:lnR w="12700" cmpd="sng">
                      <a:noFill/>
                    </a:lnR>
                    <a:lnT w="38100" cmpd="sng">
                      <a:noFill/>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mn-lt"/>
                          <a:ea typeface="+mn-ea"/>
                          <a:cs typeface="Arial" panose="020B0604020202020204" pitchFamily="34" charset="0"/>
                        </a:rPr>
                        <a:t>$29.6</a:t>
                      </a:r>
                    </a:p>
                  </a:txBody>
                  <a:tcPr anchor="ctr">
                    <a:lnL w="12700" cmpd="sng">
                      <a:noFill/>
                    </a:lnL>
                    <a:lnR w="12700" cmpd="sng">
                      <a:noFill/>
                    </a:lnR>
                    <a:lnT w="38100" cmpd="sng">
                      <a:noFill/>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61888450"/>
                  </a:ext>
                </a:extLst>
              </a:tr>
              <a:tr h="4808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chemeClr val="tx1"/>
                          </a:solidFill>
                          <a:latin typeface="+mn-lt"/>
                          <a:cs typeface="Arial" panose="020B0604020202020204" pitchFamily="34" charset="0"/>
                        </a:rPr>
                        <a:t>Three Months Ended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chemeClr val="tx1"/>
                          </a:solidFill>
                          <a:latin typeface="+mn-lt"/>
                          <a:cs typeface="Arial" panose="020B0604020202020204" pitchFamily="34" charset="0"/>
                        </a:rPr>
                        <a:t>3/31/2020</a:t>
                      </a:r>
                    </a:p>
                  </a:txBody>
                  <a:tcPr marL="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mn-lt"/>
                          <a:ea typeface="+mn-ea"/>
                          <a:cs typeface="Arial" panose="020B0604020202020204" pitchFamily="34" charset="0"/>
                        </a:rPr>
                        <a:t>$5.1</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mn-lt"/>
                          <a:ea typeface="+mn-ea"/>
                          <a:cs typeface="Arial" panose="020B0604020202020204" pitchFamily="34" charset="0"/>
                        </a:rPr>
                        <a:t>$3.4</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36438286"/>
                  </a:ext>
                </a:extLst>
              </a:tr>
              <a:tr h="4808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chemeClr val="tx1"/>
                          </a:solidFill>
                          <a:latin typeface="+mn-lt"/>
                          <a:cs typeface="Arial" panose="020B0604020202020204" pitchFamily="34" charset="0"/>
                        </a:rPr>
                        <a:t>Year Ended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chemeClr val="tx1"/>
                          </a:solidFill>
                          <a:latin typeface="+mn-lt"/>
                          <a:cs typeface="Arial" panose="020B0604020202020204" pitchFamily="34" charset="0"/>
                        </a:rPr>
                        <a:t> 12/31/2020</a:t>
                      </a:r>
                    </a:p>
                  </a:txBody>
                  <a:tcPr marL="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mn-lt"/>
                          <a:ea typeface="+mn-ea"/>
                          <a:cs typeface="Arial" panose="020B0604020202020204" pitchFamily="34" charset="0"/>
                        </a:rPr>
                        <a:t>$99.0</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mn-lt"/>
                          <a:ea typeface="+mn-ea"/>
                          <a:cs typeface="Arial" panose="020B0604020202020204" pitchFamily="34" charset="0"/>
                        </a:rPr>
                        <a:t>$9.3</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64292904"/>
                  </a:ext>
                </a:extLst>
              </a:tr>
              <a:tr h="4808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kern="1200" dirty="0">
                          <a:solidFill>
                            <a:schemeClr val="tx1"/>
                          </a:solidFill>
                          <a:latin typeface="+mn-lt"/>
                          <a:ea typeface="+mn-ea"/>
                          <a:cs typeface="Arial" panose="020B0604020202020204" pitchFamily="34" charset="0"/>
                        </a:rPr>
                        <a:t>Year Ended 12/31/2019</a:t>
                      </a:r>
                    </a:p>
                  </a:txBody>
                  <a:tcPr marL="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mn-lt"/>
                          <a:ea typeface="+mn-ea"/>
                          <a:cs typeface="Arial" panose="020B0604020202020204" pitchFamily="34" charset="0"/>
                        </a:rPr>
                        <a:t>$120.0</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mn-lt"/>
                          <a:ea typeface="+mn-ea"/>
                          <a:cs typeface="Arial" panose="020B0604020202020204" pitchFamily="34" charset="0"/>
                        </a:rPr>
                        <a:t>$15.4</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93553749"/>
                  </a:ext>
                </a:extLst>
              </a:tr>
              <a:tr h="4808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kern="1200" dirty="0">
                          <a:solidFill>
                            <a:schemeClr val="tx1"/>
                          </a:solidFill>
                          <a:latin typeface="+mn-lt"/>
                          <a:ea typeface="+mn-ea"/>
                          <a:cs typeface="Arial" panose="020B0604020202020204" pitchFamily="34" charset="0"/>
                        </a:rPr>
                        <a:t>Year Ended 12/31/2018</a:t>
                      </a:r>
                    </a:p>
                  </a:txBody>
                  <a:tcPr marL="0" anchor="ctr">
                    <a:lnL w="12700" cmpd="sng">
                      <a:noFill/>
                    </a:lnL>
                    <a:lnR w="12700" cmpd="sng">
                      <a:noFill/>
                    </a:lnR>
                    <a:lnT w="635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mn-lt"/>
                          <a:ea typeface="+mn-ea"/>
                          <a:cs typeface="Arial" panose="020B0604020202020204" pitchFamily="34" charset="0"/>
                        </a:rPr>
                        <a:t>$117.9</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mn-lt"/>
                          <a:ea typeface="+mn-ea"/>
                          <a:cs typeface="Arial" panose="020B0604020202020204" pitchFamily="34" charset="0"/>
                        </a:rPr>
                        <a:t>$14.0</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18019507"/>
                  </a:ext>
                </a:extLst>
              </a:tr>
            </a:tbl>
          </a:graphicData>
        </a:graphic>
      </p:graphicFrame>
      <p:grpSp>
        <p:nvGrpSpPr>
          <p:cNvPr id="62" name="Group 61">
            <a:extLst>
              <a:ext uri="{FF2B5EF4-FFF2-40B4-BE49-F238E27FC236}">
                <a16:creationId xmlns:a16="http://schemas.microsoft.com/office/drawing/2014/main" id="{927E0054-5B5B-EC4B-A09E-3F7FC622E503}"/>
              </a:ext>
            </a:extLst>
          </p:cNvPr>
          <p:cNvGrpSpPr/>
          <p:nvPr/>
        </p:nvGrpSpPr>
        <p:grpSpPr>
          <a:xfrm>
            <a:off x="7162800" y="2468555"/>
            <a:ext cx="4665664" cy="571500"/>
            <a:chOff x="357188" y="1709738"/>
            <a:chExt cx="5643562" cy="571500"/>
          </a:xfrm>
        </p:grpSpPr>
        <p:sp>
          <p:nvSpPr>
            <p:cNvPr id="63" name="Rectangle 62">
              <a:extLst>
                <a:ext uri="{FF2B5EF4-FFF2-40B4-BE49-F238E27FC236}">
                  <a16:creationId xmlns:a16="http://schemas.microsoft.com/office/drawing/2014/main" id="{3118DFAF-39CE-5745-862B-BCB64EA6DD91}"/>
                </a:ext>
              </a:extLst>
            </p:cNvPr>
            <p:cNvSpPr/>
            <p:nvPr/>
          </p:nvSpPr>
          <p:spPr>
            <a:xfrm>
              <a:off x="357188" y="1709738"/>
              <a:ext cx="5643562" cy="571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91440" bIns="0" numCol="1" spcCol="0" rtlCol="0" fromWordArt="0" anchor="ctr" anchorCtr="0" forceAA="0" compatLnSpc="1">
              <a:prstTxWarp prst="textNoShape">
                <a:avLst/>
              </a:prstTxWarp>
              <a:noAutofit/>
            </a:bodyPr>
            <a:lstStyle/>
            <a:p>
              <a:pPr fontAlgn="t"/>
              <a:r>
                <a:rPr lang="en-US" sz="1600" b="1" cap="all" dirty="0">
                  <a:solidFill>
                    <a:schemeClr val="accent1"/>
                  </a:solidFill>
                  <a:latin typeface="Franklin Gothic Demi" panose="020B0603020102020204" pitchFamily="34" charset="0"/>
                </a:rPr>
                <a:t>Financials</a:t>
              </a:r>
            </a:p>
          </p:txBody>
        </p:sp>
        <p:cxnSp>
          <p:nvCxnSpPr>
            <p:cNvPr id="65" name="Straight Connector 64">
              <a:extLst>
                <a:ext uri="{FF2B5EF4-FFF2-40B4-BE49-F238E27FC236}">
                  <a16:creationId xmlns:a16="http://schemas.microsoft.com/office/drawing/2014/main" id="{7F60275E-635D-8D4F-A28D-73EF64FF0A4F}"/>
                </a:ext>
              </a:extLst>
            </p:cNvPr>
            <p:cNvCxnSpPr>
              <a:cxnSpLocks/>
            </p:cNvCxnSpPr>
            <p:nvPr/>
          </p:nvCxnSpPr>
          <p:spPr>
            <a:xfrm>
              <a:off x="360363" y="2281238"/>
              <a:ext cx="5640387" cy="0"/>
            </a:xfrm>
            <a:prstGeom prst="line">
              <a:avLst/>
            </a:prstGeom>
            <a:ln w="9525">
              <a:solidFill>
                <a:schemeClr val="accent1"/>
              </a:solidFill>
              <a:tailEnd type="none"/>
            </a:ln>
          </p:spPr>
          <p:style>
            <a:lnRef idx="1">
              <a:schemeClr val="accent1"/>
            </a:lnRef>
            <a:fillRef idx="0">
              <a:schemeClr val="accent1"/>
            </a:fillRef>
            <a:effectRef idx="0">
              <a:schemeClr val="accent1"/>
            </a:effectRef>
            <a:fontRef idx="minor">
              <a:schemeClr val="tx1"/>
            </a:fontRef>
          </p:style>
        </p:cxnSp>
      </p:grpSp>
      <p:cxnSp>
        <p:nvCxnSpPr>
          <p:cNvPr id="79" name="Straight Connector 78">
            <a:extLst>
              <a:ext uri="{FF2B5EF4-FFF2-40B4-BE49-F238E27FC236}">
                <a16:creationId xmlns:a16="http://schemas.microsoft.com/office/drawing/2014/main" id="{751B76CA-E7D6-6C4D-845A-1C41F38D6B0A}"/>
              </a:ext>
            </a:extLst>
          </p:cNvPr>
          <p:cNvCxnSpPr>
            <a:cxnSpLocks/>
          </p:cNvCxnSpPr>
          <p:nvPr/>
        </p:nvCxnSpPr>
        <p:spPr>
          <a:xfrm>
            <a:off x="7047029" y="2604281"/>
            <a:ext cx="0" cy="3445819"/>
          </a:xfrm>
          <a:prstGeom prst="line">
            <a:avLst/>
          </a:prstGeom>
          <a:ln w="12700">
            <a:solidFill>
              <a:schemeClr val="bg1">
                <a:lumMod val="85000"/>
              </a:schemeClr>
            </a:solidFill>
            <a:tailEnd type="none"/>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C85DD94C-414D-7F45-AE74-E7D80D8E1214}"/>
              </a:ext>
            </a:extLst>
          </p:cNvPr>
          <p:cNvGrpSpPr/>
          <p:nvPr/>
        </p:nvGrpSpPr>
        <p:grpSpPr>
          <a:xfrm>
            <a:off x="2830826" y="2468555"/>
            <a:ext cx="4216203" cy="1506896"/>
            <a:chOff x="3303787" y="2468555"/>
            <a:chExt cx="2805741" cy="1506896"/>
          </a:xfrm>
        </p:grpSpPr>
        <p:grpSp>
          <p:nvGrpSpPr>
            <p:cNvPr id="80" name="Group 79">
              <a:extLst>
                <a:ext uri="{FF2B5EF4-FFF2-40B4-BE49-F238E27FC236}">
                  <a16:creationId xmlns:a16="http://schemas.microsoft.com/office/drawing/2014/main" id="{22D15B42-2639-864B-8E5B-10734C60B343}"/>
                </a:ext>
              </a:extLst>
            </p:cNvPr>
            <p:cNvGrpSpPr/>
            <p:nvPr/>
          </p:nvGrpSpPr>
          <p:grpSpPr>
            <a:xfrm>
              <a:off x="3305321" y="2468555"/>
              <a:ext cx="2724568" cy="571500"/>
              <a:chOff x="360363" y="1709738"/>
              <a:chExt cx="5640387" cy="571500"/>
            </a:xfrm>
          </p:grpSpPr>
          <p:sp>
            <p:nvSpPr>
              <p:cNvPr id="81" name="Rectangle 80">
                <a:extLst>
                  <a:ext uri="{FF2B5EF4-FFF2-40B4-BE49-F238E27FC236}">
                    <a16:creationId xmlns:a16="http://schemas.microsoft.com/office/drawing/2014/main" id="{F4DA43E9-4834-474B-BB66-D88681117880}"/>
                  </a:ext>
                </a:extLst>
              </p:cNvPr>
              <p:cNvSpPr/>
              <p:nvPr/>
            </p:nvSpPr>
            <p:spPr>
              <a:xfrm>
                <a:off x="1275240" y="1709738"/>
                <a:ext cx="4725510" cy="571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91440" bIns="0" numCol="1" spcCol="0" rtlCol="0" fromWordArt="0" anchor="ctr" anchorCtr="0" forceAA="0" compatLnSpc="1">
                <a:prstTxWarp prst="textNoShape">
                  <a:avLst/>
                </a:prstTxWarp>
                <a:noAutofit/>
              </a:bodyPr>
              <a:lstStyle/>
              <a:p>
                <a:pPr fontAlgn="t"/>
                <a:r>
                  <a:rPr lang="en-US" sz="1600" b="1" cap="all" dirty="0">
                    <a:solidFill>
                      <a:schemeClr val="accent1"/>
                    </a:solidFill>
                    <a:latin typeface="Franklin Gothic Demi" panose="020B0603020102020204" pitchFamily="34" charset="0"/>
                  </a:rPr>
                  <a:t>Competitive Strengths</a:t>
                </a:r>
              </a:p>
            </p:txBody>
          </p:sp>
          <p:cxnSp>
            <p:nvCxnSpPr>
              <p:cNvPr id="82" name="Straight Connector 81">
                <a:extLst>
                  <a:ext uri="{FF2B5EF4-FFF2-40B4-BE49-F238E27FC236}">
                    <a16:creationId xmlns:a16="http://schemas.microsoft.com/office/drawing/2014/main" id="{6BD33C4E-B0C6-D748-B673-500002C185B1}"/>
                  </a:ext>
                </a:extLst>
              </p:cNvPr>
              <p:cNvCxnSpPr>
                <a:cxnSpLocks/>
              </p:cNvCxnSpPr>
              <p:nvPr/>
            </p:nvCxnSpPr>
            <p:spPr>
              <a:xfrm>
                <a:off x="360363" y="2281238"/>
                <a:ext cx="5640387" cy="0"/>
              </a:xfrm>
              <a:prstGeom prst="line">
                <a:avLst/>
              </a:prstGeom>
              <a:ln w="9525">
                <a:solidFill>
                  <a:schemeClr val="accent1"/>
                </a:solidFill>
                <a:tailEnd type="none"/>
              </a:ln>
            </p:spPr>
            <p:style>
              <a:lnRef idx="1">
                <a:schemeClr val="accent1"/>
              </a:lnRef>
              <a:fillRef idx="0">
                <a:schemeClr val="accent1"/>
              </a:fillRef>
              <a:effectRef idx="0">
                <a:schemeClr val="accent1"/>
              </a:effectRef>
              <a:fontRef idx="minor">
                <a:schemeClr val="tx1"/>
              </a:fontRef>
            </p:style>
          </p:cxnSp>
        </p:grpSp>
        <p:sp>
          <p:nvSpPr>
            <p:cNvPr id="20" name="Rectangle 19">
              <a:extLst>
                <a:ext uri="{FF2B5EF4-FFF2-40B4-BE49-F238E27FC236}">
                  <a16:creationId xmlns:a16="http://schemas.microsoft.com/office/drawing/2014/main" id="{53F5B9A0-B3D6-524E-83D5-B3BF513C48B8}"/>
                </a:ext>
              </a:extLst>
            </p:cNvPr>
            <p:cNvSpPr/>
            <p:nvPr/>
          </p:nvSpPr>
          <p:spPr>
            <a:xfrm>
              <a:off x="3303787" y="3109952"/>
              <a:ext cx="2805741" cy="865499"/>
            </a:xfrm>
            <a:prstGeom prst="rect">
              <a:avLst/>
            </a:prstGeom>
          </p:spPr>
          <p:txBody>
            <a:bodyPr lIns="0">
              <a:noAutofit/>
            </a:bodyPr>
            <a:lstStyle/>
            <a:p>
              <a:pPr marL="182880" indent="-182880">
                <a:spcAft>
                  <a:spcPts val="400"/>
                </a:spcAft>
                <a:buFont typeface="Arial" panose="020B0604020202020204" pitchFamily="34" charset="0"/>
                <a:buChar char="•"/>
              </a:pPr>
              <a:r>
                <a:rPr lang="en-US" sz="1200" dirty="0"/>
                <a:t>Market share leader</a:t>
              </a:r>
            </a:p>
            <a:p>
              <a:pPr marL="182880" indent="-182880">
                <a:spcAft>
                  <a:spcPts val="400"/>
                </a:spcAft>
                <a:buFont typeface="Arial" panose="020B0604020202020204" pitchFamily="34" charset="0"/>
                <a:buChar char="•"/>
              </a:pPr>
              <a:r>
                <a:rPr lang="en-US" sz="1200" dirty="0"/>
                <a:t>Attractive and diverse end-markets</a:t>
              </a:r>
            </a:p>
            <a:p>
              <a:pPr marL="182880" indent="-182880">
                <a:spcAft>
                  <a:spcPts val="400"/>
                </a:spcAft>
                <a:buFont typeface="Arial" panose="020B0604020202020204" pitchFamily="34" charset="0"/>
                <a:buChar char="•"/>
              </a:pPr>
              <a:r>
                <a:rPr lang="en-US" sz="1200" dirty="0"/>
                <a:t>Engineering and product development capabilities</a:t>
              </a:r>
            </a:p>
            <a:p>
              <a:pPr marL="182880" indent="-182880">
                <a:spcAft>
                  <a:spcPts val="400"/>
                </a:spcAft>
                <a:buFont typeface="Arial" panose="020B0604020202020204" pitchFamily="34" charset="0"/>
                <a:buChar char="•"/>
              </a:pPr>
              <a:r>
                <a:rPr lang="en-US" sz="1200" dirty="0"/>
                <a:t>Stable blue chip customer base—2,000+ customers globally</a:t>
              </a:r>
            </a:p>
            <a:p>
              <a:pPr marL="182880" indent="-182880">
                <a:spcAft>
                  <a:spcPts val="400"/>
                </a:spcAft>
                <a:buFont typeface="Arial" panose="020B0604020202020204" pitchFamily="34" charset="0"/>
                <a:buChar char="•"/>
              </a:pPr>
              <a:r>
                <a:rPr lang="en-US" sz="1200" dirty="0"/>
                <a:t>Global manufacturing footprint</a:t>
              </a:r>
            </a:p>
          </p:txBody>
        </p:sp>
      </p:grpSp>
      <p:cxnSp>
        <p:nvCxnSpPr>
          <p:cNvPr id="106" name="Straight Connector 105">
            <a:extLst>
              <a:ext uri="{FF2B5EF4-FFF2-40B4-BE49-F238E27FC236}">
                <a16:creationId xmlns:a16="http://schemas.microsoft.com/office/drawing/2014/main" id="{3796AE24-3C60-2A45-8D35-17C223BF69C2}"/>
              </a:ext>
            </a:extLst>
          </p:cNvPr>
          <p:cNvCxnSpPr>
            <a:cxnSpLocks/>
          </p:cNvCxnSpPr>
          <p:nvPr/>
        </p:nvCxnSpPr>
        <p:spPr>
          <a:xfrm>
            <a:off x="2626059" y="2633934"/>
            <a:ext cx="0" cy="3445819"/>
          </a:xfrm>
          <a:prstGeom prst="line">
            <a:avLst/>
          </a:prstGeom>
          <a:ln w="12700">
            <a:solidFill>
              <a:schemeClr val="bg1">
                <a:lumMod val="85000"/>
              </a:schemeClr>
            </a:solidFill>
            <a:tailEnd type="none"/>
          </a:ln>
        </p:spPr>
        <p:style>
          <a:lnRef idx="1">
            <a:schemeClr val="accent1"/>
          </a:lnRef>
          <a:fillRef idx="0">
            <a:schemeClr val="accent1"/>
          </a:fillRef>
          <a:effectRef idx="0">
            <a:schemeClr val="accent1"/>
          </a:effectRef>
          <a:fontRef idx="minor">
            <a:schemeClr val="tx1"/>
          </a:fontRef>
        </p:style>
      </p:cxnSp>
      <p:grpSp>
        <p:nvGrpSpPr>
          <p:cNvPr id="107" name="Group 4">
            <a:extLst>
              <a:ext uri="{FF2B5EF4-FFF2-40B4-BE49-F238E27FC236}">
                <a16:creationId xmlns:a16="http://schemas.microsoft.com/office/drawing/2014/main" id="{5AE1F3EE-844F-1E46-A690-1B5572BA3C02}"/>
              </a:ext>
            </a:extLst>
          </p:cNvPr>
          <p:cNvGrpSpPr>
            <a:grpSpLocks noChangeAspect="1"/>
          </p:cNvGrpSpPr>
          <p:nvPr/>
        </p:nvGrpSpPr>
        <p:grpSpPr bwMode="auto">
          <a:xfrm>
            <a:off x="335836" y="2590131"/>
            <a:ext cx="390745" cy="390745"/>
            <a:chOff x="1704" y="24"/>
            <a:chExt cx="4272" cy="4272"/>
          </a:xfrm>
          <a:solidFill>
            <a:schemeClr val="accent2"/>
          </a:solidFill>
        </p:grpSpPr>
        <p:sp>
          <p:nvSpPr>
            <p:cNvPr id="108" name="Freeform 5">
              <a:extLst>
                <a:ext uri="{FF2B5EF4-FFF2-40B4-BE49-F238E27FC236}">
                  <a16:creationId xmlns:a16="http://schemas.microsoft.com/office/drawing/2014/main" id="{7D6005C7-0542-6D4B-B35D-1FC3252B0393}"/>
                </a:ext>
              </a:extLst>
            </p:cNvPr>
            <p:cNvSpPr>
              <a:spLocks noEditPoints="1"/>
            </p:cNvSpPr>
            <p:nvPr/>
          </p:nvSpPr>
          <p:spPr bwMode="auto">
            <a:xfrm>
              <a:off x="2306" y="630"/>
              <a:ext cx="846" cy="842"/>
            </a:xfrm>
            <a:custGeom>
              <a:avLst/>
              <a:gdLst>
                <a:gd name="T0" fmla="*/ 382 w 846"/>
                <a:gd name="T1" fmla="*/ 840 h 842"/>
                <a:gd name="T2" fmla="*/ 262 w 846"/>
                <a:gd name="T3" fmla="*/ 810 h 842"/>
                <a:gd name="T4" fmla="*/ 154 w 846"/>
                <a:gd name="T5" fmla="*/ 746 h 842"/>
                <a:gd name="T6" fmla="*/ 96 w 846"/>
                <a:gd name="T7" fmla="*/ 688 h 842"/>
                <a:gd name="T8" fmla="*/ 32 w 846"/>
                <a:gd name="T9" fmla="*/ 582 h 842"/>
                <a:gd name="T10" fmla="*/ 2 w 846"/>
                <a:gd name="T11" fmla="*/ 462 h 842"/>
                <a:gd name="T12" fmla="*/ 2 w 846"/>
                <a:gd name="T13" fmla="*/ 378 h 842"/>
                <a:gd name="T14" fmla="*/ 32 w 846"/>
                <a:gd name="T15" fmla="*/ 256 h 842"/>
                <a:gd name="T16" fmla="*/ 96 w 846"/>
                <a:gd name="T17" fmla="*/ 150 h 842"/>
                <a:gd name="T18" fmla="*/ 156 w 846"/>
                <a:gd name="T19" fmla="*/ 92 h 842"/>
                <a:gd name="T20" fmla="*/ 262 w 846"/>
                <a:gd name="T21" fmla="*/ 30 h 842"/>
                <a:gd name="T22" fmla="*/ 382 w 846"/>
                <a:gd name="T23" fmla="*/ 2 h 842"/>
                <a:gd name="T24" fmla="*/ 504 w 846"/>
                <a:gd name="T25" fmla="*/ 8 h 842"/>
                <a:gd name="T26" fmla="*/ 622 w 846"/>
                <a:gd name="T27" fmla="*/ 46 h 842"/>
                <a:gd name="T28" fmla="*/ 722 w 846"/>
                <a:gd name="T29" fmla="*/ 120 h 842"/>
                <a:gd name="T30" fmla="*/ 776 w 846"/>
                <a:gd name="T31" fmla="*/ 186 h 842"/>
                <a:gd name="T32" fmla="*/ 830 w 846"/>
                <a:gd name="T33" fmla="*/ 298 h 842"/>
                <a:gd name="T34" fmla="*/ 846 w 846"/>
                <a:gd name="T35" fmla="*/ 420 h 842"/>
                <a:gd name="T36" fmla="*/ 830 w 846"/>
                <a:gd name="T37" fmla="*/ 540 h 842"/>
                <a:gd name="T38" fmla="*/ 776 w 846"/>
                <a:gd name="T39" fmla="*/ 652 h 842"/>
                <a:gd name="T40" fmla="*/ 722 w 846"/>
                <a:gd name="T41" fmla="*/ 718 h 842"/>
                <a:gd name="T42" fmla="*/ 622 w 846"/>
                <a:gd name="T43" fmla="*/ 794 h 842"/>
                <a:gd name="T44" fmla="*/ 506 w 846"/>
                <a:gd name="T45" fmla="*/ 834 h 842"/>
                <a:gd name="T46" fmla="*/ 424 w 846"/>
                <a:gd name="T47" fmla="*/ 842 h 842"/>
                <a:gd name="T48" fmla="*/ 404 w 846"/>
                <a:gd name="T49" fmla="*/ 232 h 842"/>
                <a:gd name="T50" fmla="*/ 352 w 846"/>
                <a:gd name="T51" fmla="*/ 246 h 842"/>
                <a:gd name="T52" fmla="*/ 304 w 846"/>
                <a:gd name="T53" fmla="*/ 274 h 842"/>
                <a:gd name="T54" fmla="*/ 278 w 846"/>
                <a:gd name="T55" fmla="*/ 300 h 842"/>
                <a:gd name="T56" fmla="*/ 250 w 846"/>
                <a:gd name="T57" fmla="*/ 348 h 842"/>
                <a:gd name="T58" fmla="*/ 236 w 846"/>
                <a:gd name="T59" fmla="*/ 400 h 842"/>
                <a:gd name="T60" fmla="*/ 236 w 846"/>
                <a:gd name="T61" fmla="*/ 438 h 842"/>
                <a:gd name="T62" fmla="*/ 250 w 846"/>
                <a:gd name="T63" fmla="*/ 492 h 842"/>
                <a:gd name="T64" fmla="*/ 278 w 846"/>
                <a:gd name="T65" fmla="*/ 538 h 842"/>
                <a:gd name="T66" fmla="*/ 304 w 846"/>
                <a:gd name="T67" fmla="*/ 564 h 842"/>
                <a:gd name="T68" fmla="*/ 352 w 846"/>
                <a:gd name="T69" fmla="*/ 592 h 842"/>
                <a:gd name="T70" fmla="*/ 406 w 846"/>
                <a:gd name="T71" fmla="*/ 604 h 842"/>
                <a:gd name="T72" fmla="*/ 460 w 846"/>
                <a:gd name="T73" fmla="*/ 602 h 842"/>
                <a:gd name="T74" fmla="*/ 512 w 846"/>
                <a:gd name="T75" fmla="*/ 584 h 842"/>
                <a:gd name="T76" fmla="*/ 556 w 846"/>
                <a:gd name="T77" fmla="*/ 552 h 842"/>
                <a:gd name="T78" fmla="*/ 580 w 846"/>
                <a:gd name="T79" fmla="*/ 522 h 842"/>
                <a:gd name="T80" fmla="*/ 604 w 846"/>
                <a:gd name="T81" fmla="*/ 472 h 842"/>
                <a:gd name="T82" fmla="*/ 612 w 846"/>
                <a:gd name="T83" fmla="*/ 420 h 842"/>
                <a:gd name="T84" fmla="*/ 604 w 846"/>
                <a:gd name="T85" fmla="*/ 366 h 842"/>
                <a:gd name="T86" fmla="*/ 580 w 846"/>
                <a:gd name="T87" fmla="*/ 316 h 842"/>
                <a:gd name="T88" fmla="*/ 556 w 846"/>
                <a:gd name="T89" fmla="*/ 286 h 842"/>
                <a:gd name="T90" fmla="*/ 512 w 846"/>
                <a:gd name="T91" fmla="*/ 252 h 842"/>
                <a:gd name="T92" fmla="*/ 460 w 846"/>
                <a:gd name="T93" fmla="*/ 234 h 842"/>
                <a:gd name="T94" fmla="*/ 424 w 846"/>
                <a:gd name="T95" fmla="*/ 230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46" h="842">
                  <a:moveTo>
                    <a:pt x="424" y="842"/>
                  </a:moveTo>
                  <a:lnTo>
                    <a:pt x="424" y="842"/>
                  </a:lnTo>
                  <a:lnTo>
                    <a:pt x="382" y="840"/>
                  </a:lnTo>
                  <a:lnTo>
                    <a:pt x="340" y="834"/>
                  </a:lnTo>
                  <a:lnTo>
                    <a:pt x="300" y="824"/>
                  </a:lnTo>
                  <a:lnTo>
                    <a:pt x="262" y="810"/>
                  </a:lnTo>
                  <a:lnTo>
                    <a:pt x="224" y="794"/>
                  </a:lnTo>
                  <a:lnTo>
                    <a:pt x="188" y="772"/>
                  </a:lnTo>
                  <a:lnTo>
                    <a:pt x="154" y="746"/>
                  </a:lnTo>
                  <a:lnTo>
                    <a:pt x="124" y="718"/>
                  </a:lnTo>
                  <a:lnTo>
                    <a:pt x="124" y="718"/>
                  </a:lnTo>
                  <a:lnTo>
                    <a:pt x="96" y="688"/>
                  </a:lnTo>
                  <a:lnTo>
                    <a:pt x="70" y="654"/>
                  </a:lnTo>
                  <a:lnTo>
                    <a:pt x="50" y="618"/>
                  </a:lnTo>
                  <a:lnTo>
                    <a:pt x="32" y="582"/>
                  </a:lnTo>
                  <a:lnTo>
                    <a:pt x="18" y="542"/>
                  </a:lnTo>
                  <a:lnTo>
                    <a:pt x="8" y="502"/>
                  </a:lnTo>
                  <a:lnTo>
                    <a:pt x="2" y="462"/>
                  </a:lnTo>
                  <a:lnTo>
                    <a:pt x="0" y="420"/>
                  </a:lnTo>
                  <a:lnTo>
                    <a:pt x="0" y="420"/>
                  </a:lnTo>
                  <a:lnTo>
                    <a:pt x="2" y="378"/>
                  </a:lnTo>
                  <a:lnTo>
                    <a:pt x="8" y="336"/>
                  </a:lnTo>
                  <a:lnTo>
                    <a:pt x="18" y="296"/>
                  </a:lnTo>
                  <a:lnTo>
                    <a:pt x="32" y="256"/>
                  </a:lnTo>
                  <a:lnTo>
                    <a:pt x="50" y="220"/>
                  </a:lnTo>
                  <a:lnTo>
                    <a:pt x="70" y="184"/>
                  </a:lnTo>
                  <a:lnTo>
                    <a:pt x="96" y="150"/>
                  </a:lnTo>
                  <a:lnTo>
                    <a:pt x="124" y="120"/>
                  </a:lnTo>
                  <a:lnTo>
                    <a:pt x="124" y="120"/>
                  </a:lnTo>
                  <a:lnTo>
                    <a:pt x="156" y="92"/>
                  </a:lnTo>
                  <a:lnTo>
                    <a:pt x="188" y="68"/>
                  </a:lnTo>
                  <a:lnTo>
                    <a:pt x="224" y="46"/>
                  </a:lnTo>
                  <a:lnTo>
                    <a:pt x="262" y="30"/>
                  </a:lnTo>
                  <a:lnTo>
                    <a:pt x="302" y="16"/>
                  </a:lnTo>
                  <a:lnTo>
                    <a:pt x="342" y="8"/>
                  </a:lnTo>
                  <a:lnTo>
                    <a:pt x="382" y="2"/>
                  </a:lnTo>
                  <a:lnTo>
                    <a:pt x="424" y="0"/>
                  </a:lnTo>
                  <a:lnTo>
                    <a:pt x="464" y="2"/>
                  </a:lnTo>
                  <a:lnTo>
                    <a:pt x="504" y="8"/>
                  </a:lnTo>
                  <a:lnTo>
                    <a:pt x="544" y="16"/>
                  </a:lnTo>
                  <a:lnTo>
                    <a:pt x="584" y="30"/>
                  </a:lnTo>
                  <a:lnTo>
                    <a:pt x="622" y="46"/>
                  </a:lnTo>
                  <a:lnTo>
                    <a:pt x="658" y="66"/>
                  </a:lnTo>
                  <a:lnTo>
                    <a:pt x="692" y="92"/>
                  </a:lnTo>
                  <a:lnTo>
                    <a:pt x="722" y="120"/>
                  </a:lnTo>
                  <a:lnTo>
                    <a:pt x="722" y="120"/>
                  </a:lnTo>
                  <a:lnTo>
                    <a:pt x="752" y="152"/>
                  </a:lnTo>
                  <a:lnTo>
                    <a:pt x="776" y="186"/>
                  </a:lnTo>
                  <a:lnTo>
                    <a:pt x="798" y="222"/>
                  </a:lnTo>
                  <a:lnTo>
                    <a:pt x="816" y="260"/>
                  </a:lnTo>
                  <a:lnTo>
                    <a:pt x="830" y="298"/>
                  </a:lnTo>
                  <a:lnTo>
                    <a:pt x="838" y="338"/>
                  </a:lnTo>
                  <a:lnTo>
                    <a:pt x="844" y="378"/>
                  </a:lnTo>
                  <a:lnTo>
                    <a:pt x="846" y="420"/>
                  </a:lnTo>
                  <a:lnTo>
                    <a:pt x="844" y="460"/>
                  </a:lnTo>
                  <a:lnTo>
                    <a:pt x="838" y="500"/>
                  </a:lnTo>
                  <a:lnTo>
                    <a:pt x="830" y="540"/>
                  </a:lnTo>
                  <a:lnTo>
                    <a:pt x="816" y="578"/>
                  </a:lnTo>
                  <a:lnTo>
                    <a:pt x="798" y="616"/>
                  </a:lnTo>
                  <a:lnTo>
                    <a:pt x="776" y="652"/>
                  </a:lnTo>
                  <a:lnTo>
                    <a:pt x="752" y="686"/>
                  </a:lnTo>
                  <a:lnTo>
                    <a:pt x="722" y="718"/>
                  </a:lnTo>
                  <a:lnTo>
                    <a:pt x="722" y="718"/>
                  </a:lnTo>
                  <a:lnTo>
                    <a:pt x="692" y="748"/>
                  </a:lnTo>
                  <a:lnTo>
                    <a:pt x="658" y="772"/>
                  </a:lnTo>
                  <a:lnTo>
                    <a:pt x="622" y="794"/>
                  </a:lnTo>
                  <a:lnTo>
                    <a:pt x="586" y="810"/>
                  </a:lnTo>
                  <a:lnTo>
                    <a:pt x="546" y="824"/>
                  </a:lnTo>
                  <a:lnTo>
                    <a:pt x="506" y="834"/>
                  </a:lnTo>
                  <a:lnTo>
                    <a:pt x="466" y="840"/>
                  </a:lnTo>
                  <a:lnTo>
                    <a:pt x="424" y="842"/>
                  </a:lnTo>
                  <a:lnTo>
                    <a:pt x="424" y="842"/>
                  </a:lnTo>
                  <a:close/>
                  <a:moveTo>
                    <a:pt x="424" y="230"/>
                  </a:moveTo>
                  <a:lnTo>
                    <a:pt x="424" y="230"/>
                  </a:lnTo>
                  <a:lnTo>
                    <a:pt x="404" y="232"/>
                  </a:lnTo>
                  <a:lnTo>
                    <a:pt x="386" y="234"/>
                  </a:lnTo>
                  <a:lnTo>
                    <a:pt x="368" y="238"/>
                  </a:lnTo>
                  <a:lnTo>
                    <a:pt x="352" y="246"/>
                  </a:lnTo>
                  <a:lnTo>
                    <a:pt x="334" y="252"/>
                  </a:lnTo>
                  <a:lnTo>
                    <a:pt x="320" y="262"/>
                  </a:lnTo>
                  <a:lnTo>
                    <a:pt x="304" y="274"/>
                  </a:lnTo>
                  <a:lnTo>
                    <a:pt x="290" y="286"/>
                  </a:lnTo>
                  <a:lnTo>
                    <a:pt x="290" y="286"/>
                  </a:lnTo>
                  <a:lnTo>
                    <a:pt x="278" y="300"/>
                  </a:lnTo>
                  <a:lnTo>
                    <a:pt x="266" y="314"/>
                  </a:lnTo>
                  <a:lnTo>
                    <a:pt x="258" y="330"/>
                  </a:lnTo>
                  <a:lnTo>
                    <a:pt x="250" y="348"/>
                  </a:lnTo>
                  <a:lnTo>
                    <a:pt x="244" y="364"/>
                  </a:lnTo>
                  <a:lnTo>
                    <a:pt x="238" y="382"/>
                  </a:lnTo>
                  <a:lnTo>
                    <a:pt x="236" y="400"/>
                  </a:lnTo>
                  <a:lnTo>
                    <a:pt x="236" y="420"/>
                  </a:lnTo>
                  <a:lnTo>
                    <a:pt x="236" y="420"/>
                  </a:lnTo>
                  <a:lnTo>
                    <a:pt x="236" y="438"/>
                  </a:lnTo>
                  <a:lnTo>
                    <a:pt x="238" y="456"/>
                  </a:lnTo>
                  <a:lnTo>
                    <a:pt x="244" y="474"/>
                  </a:lnTo>
                  <a:lnTo>
                    <a:pt x="250" y="492"/>
                  </a:lnTo>
                  <a:lnTo>
                    <a:pt x="258" y="508"/>
                  </a:lnTo>
                  <a:lnTo>
                    <a:pt x="266" y="524"/>
                  </a:lnTo>
                  <a:lnTo>
                    <a:pt x="278" y="538"/>
                  </a:lnTo>
                  <a:lnTo>
                    <a:pt x="290" y="552"/>
                  </a:lnTo>
                  <a:lnTo>
                    <a:pt x="290" y="552"/>
                  </a:lnTo>
                  <a:lnTo>
                    <a:pt x="304" y="564"/>
                  </a:lnTo>
                  <a:lnTo>
                    <a:pt x="320" y="576"/>
                  </a:lnTo>
                  <a:lnTo>
                    <a:pt x="336" y="584"/>
                  </a:lnTo>
                  <a:lnTo>
                    <a:pt x="352" y="592"/>
                  </a:lnTo>
                  <a:lnTo>
                    <a:pt x="370" y="598"/>
                  </a:lnTo>
                  <a:lnTo>
                    <a:pt x="386" y="602"/>
                  </a:lnTo>
                  <a:lnTo>
                    <a:pt x="406" y="604"/>
                  </a:lnTo>
                  <a:lnTo>
                    <a:pt x="424" y="606"/>
                  </a:lnTo>
                  <a:lnTo>
                    <a:pt x="442" y="604"/>
                  </a:lnTo>
                  <a:lnTo>
                    <a:pt x="460" y="602"/>
                  </a:lnTo>
                  <a:lnTo>
                    <a:pt x="478" y="598"/>
                  </a:lnTo>
                  <a:lnTo>
                    <a:pt x="494" y="592"/>
                  </a:lnTo>
                  <a:lnTo>
                    <a:pt x="512" y="584"/>
                  </a:lnTo>
                  <a:lnTo>
                    <a:pt x="528" y="576"/>
                  </a:lnTo>
                  <a:lnTo>
                    <a:pt x="542" y="564"/>
                  </a:lnTo>
                  <a:lnTo>
                    <a:pt x="556" y="552"/>
                  </a:lnTo>
                  <a:lnTo>
                    <a:pt x="556" y="552"/>
                  </a:lnTo>
                  <a:lnTo>
                    <a:pt x="570" y="538"/>
                  </a:lnTo>
                  <a:lnTo>
                    <a:pt x="580" y="522"/>
                  </a:lnTo>
                  <a:lnTo>
                    <a:pt x="590" y="506"/>
                  </a:lnTo>
                  <a:lnTo>
                    <a:pt x="598" y="490"/>
                  </a:lnTo>
                  <a:lnTo>
                    <a:pt x="604" y="472"/>
                  </a:lnTo>
                  <a:lnTo>
                    <a:pt x="608" y="456"/>
                  </a:lnTo>
                  <a:lnTo>
                    <a:pt x="610" y="438"/>
                  </a:lnTo>
                  <a:lnTo>
                    <a:pt x="612" y="420"/>
                  </a:lnTo>
                  <a:lnTo>
                    <a:pt x="610" y="402"/>
                  </a:lnTo>
                  <a:lnTo>
                    <a:pt x="608" y="384"/>
                  </a:lnTo>
                  <a:lnTo>
                    <a:pt x="604" y="366"/>
                  </a:lnTo>
                  <a:lnTo>
                    <a:pt x="598" y="348"/>
                  </a:lnTo>
                  <a:lnTo>
                    <a:pt x="590" y="332"/>
                  </a:lnTo>
                  <a:lnTo>
                    <a:pt x="580" y="316"/>
                  </a:lnTo>
                  <a:lnTo>
                    <a:pt x="570" y="300"/>
                  </a:lnTo>
                  <a:lnTo>
                    <a:pt x="556" y="286"/>
                  </a:lnTo>
                  <a:lnTo>
                    <a:pt x="556" y="286"/>
                  </a:lnTo>
                  <a:lnTo>
                    <a:pt x="542" y="274"/>
                  </a:lnTo>
                  <a:lnTo>
                    <a:pt x="528" y="262"/>
                  </a:lnTo>
                  <a:lnTo>
                    <a:pt x="512" y="252"/>
                  </a:lnTo>
                  <a:lnTo>
                    <a:pt x="496" y="246"/>
                  </a:lnTo>
                  <a:lnTo>
                    <a:pt x="478" y="238"/>
                  </a:lnTo>
                  <a:lnTo>
                    <a:pt x="460" y="234"/>
                  </a:lnTo>
                  <a:lnTo>
                    <a:pt x="442" y="232"/>
                  </a:lnTo>
                  <a:lnTo>
                    <a:pt x="424" y="230"/>
                  </a:lnTo>
                  <a:lnTo>
                    <a:pt x="424" y="230"/>
                  </a:lnTo>
                  <a:close/>
                </a:path>
              </a:pathLst>
            </a:custGeom>
            <a:grpFill/>
            <a:ln>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9" name="Freeform 6">
              <a:extLst>
                <a:ext uri="{FF2B5EF4-FFF2-40B4-BE49-F238E27FC236}">
                  <a16:creationId xmlns:a16="http://schemas.microsoft.com/office/drawing/2014/main" id="{81E627CC-5C08-A44D-8496-B81E429F6FB6}"/>
                </a:ext>
              </a:extLst>
            </p:cNvPr>
            <p:cNvSpPr>
              <a:spLocks/>
            </p:cNvSpPr>
            <p:nvPr/>
          </p:nvSpPr>
          <p:spPr bwMode="auto">
            <a:xfrm>
              <a:off x="3574" y="1462"/>
              <a:ext cx="1274" cy="1274"/>
            </a:xfrm>
            <a:custGeom>
              <a:avLst/>
              <a:gdLst>
                <a:gd name="T0" fmla="*/ 1158 w 1274"/>
                <a:gd name="T1" fmla="*/ 1274 h 1274"/>
                <a:gd name="T2" fmla="*/ 1158 w 1274"/>
                <a:gd name="T3" fmla="*/ 1274 h 1274"/>
                <a:gd name="T4" fmla="*/ 1134 w 1274"/>
                <a:gd name="T5" fmla="*/ 1272 h 1274"/>
                <a:gd name="T6" fmla="*/ 1112 w 1274"/>
                <a:gd name="T7" fmla="*/ 1266 h 1274"/>
                <a:gd name="T8" fmla="*/ 1092 w 1274"/>
                <a:gd name="T9" fmla="*/ 1254 h 1274"/>
                <a:gd name="T10" fmla="*/ 1082 w 1274"/>
                <a:gd name="T11" fmla="*/ 1248 h 1274"/>
                <a:gd name="T12" fmla="*/ 1074 w 1274"/>
                <a:gd name="T13" fmla="*/ 1240 h 1274"/>
                <a:gd name="T14" fmla="*/ 34 w 1274"/>
                <a:gd name="T15" fmla="*/ 200 h 1274"/>
                <a:gd name="T16" fmla="*/ 34 w 1274"/>
                <a:gd name="T17" fmla="*/ 200 h 1274"/>
                <a:gd name="T18" fmla="*/ 26 w 1274"/>
                <a:gd name="T19" fmla="*/ 192 h 1274"/>
                <a:gd name="T20" fmla="*/ 20 w 1274"/>
                <a:gd name="T21" fmla="*/ 182 h 1274"/>
                <a:gd name="T22" fmla="*/ 10 w 1274"/>
                <a:gd name="T23" fmla="*/ 162 h 1274"/>
                <a:gd name="T24" fmla="*/ 2 w 1274"/>
                <a:gd name="T25" fmla="*/ 140 h 1274"/>
                <a:gd name="T26" fmla="*/ 0 w 1274"/>
                <a:gd name="T27" fmla="*/ 118 h 1274"/>
                <a:gd name="T28" fmla="*/ 2 w 1274"/>
                <a:gd name="T29" fmla="*/ 94 h 1274"/>
                <a:gd name="T30" fmla="*/ 10 w 1274"/>
                <a:gd name="T31" fmla="*/ 74 h 1274"/>
                <a:gd name="T32" fmla="*/ 20 w 1274"/>
                <a:gd name="T33" fmla="*/ 52 h 1274"/>
                <a:gd name="T34" fmla="*/ 26 w 1274"/>
                <a:gd name="T35" fmla="*/ 44 h 1274"/>
                <a:gd name="T36" fmla="*/ 34 w 1274"/>
                <a:gd name="T37" fmla="*/ 34 h 1274"/>
                <a:gd name="T38" fmla="*/ 34 w 1274"/>
                <a:gd name="T39" fmla="*/ 34 h 1274"/>
                <a:gd name="T40" fmla="*/ 44 w 1274"/>
                <a:gd name="T41" fmla="*/ 26 h 1274"/>
                <a:gd name="T42" fmla="*/ 54 w 1274"/>
                <a:gd name="T43" fmla="*/ 20 h 1274"/>
                <a:gd name="T44" fmla="*/ 74 w 1274"/>
                <a:gd name="T45" fmla="*/ 8 h 1274"/>
                <a:gd name="T46" fmla="*/ 96 w 1274"/>
                <a:gd name="T47" fmla="*/ 2 h 1274"/>
                <a:gd name="T48" fmla="*/ 118 w 1274"/>
                <a:gd name="T49" fmla="*/ 0 h 1274"/>
                <a:gd name="T50" fmla="*/ 140 w 1274"/>
                <a:gd name="T51" fmla="*/ 2 h 1274"/>
                <a:gd name="T52" fmla="*/ 162 w 1274"/>
                <a:gd name="T53" fmla="*/ 8 h 1274"/>
                <a:gd name="T54" fmla="*/ 182 w 1274"/>
                <a:gd name="T55" fmla="*/ 20 h 1274"/>
                <a:gd name="T56" fmla="*/ 192 w 1274"/>
                <a:gd name="T57" fmla="*/ 26 h 1274"/>
                <a:gd name="T58" fmla="*/ 202 w 1274"/>
                <a:gd name="T59" fmla="*/ 34 h 1274"/>
                <a:gd name="T60" fmla="*/ 1240 w 1274"/>
                <a:gd name="T61" fmla="*/ 1074 h 1274"/>
                <a:gd name="T62" fmla="*/ 1240 w 1274"/>
                <a:gd name="T63" fmla="*/ 1074 h 1274"/>
                <a:gd name="T64" fmla="*/ 1248 w 1274"/>
                <a:gd name="T65" fmla="*/ 1082 h 1274"/>
                <a:gd name="T66" fmla="*/ 1256 w 1274"/>
                <a:gd name="T67" fmla="*/ 1092 h 1274"/>
                <a:gd name="T68" fmla="*/ 1266 w 1274"/>
                <a:gd name="T69" fmla="*/ 1112 h 1274"/>
                <a:gd name="T70" fmla="*/ 1272 w 1274"/>
                <a:gd name="T71" fmla="*/ 1134 h 1274"/>
                <a:gd name="T72" fmla="*/ 1274 w 1274"/>
                <a:gd name="T73" fmla="*/ 1156 h 1274"/>
                <a:gd name="T74" fmla="*/ 1272 w 1274"/>
                <a:gd name="T75" fmla="*/ 1178 h 1274"/>
                <a:gd name="T76" fmla="*/ 1266 w 1274"/>
                <a:gd name="T77" fmla="*/ 1200 h 1274"/>
                <a:gd name="T78" fmla="*/ 1256 w 1274"/>
                <a:gd name="T79" fmla="*/ 1222 h 1274"/>
                <a:gd name="T80" fmla="*/ 1248 w 1274"/>
                <a:gd name="T81" fmla="*/ 1230 h 1274"/>
                <a:gd name="T82" fmla="*/ 1240 w 1274"/>
                <a:gd name="T83" fmla="*/ 1240 h 1274"/>
                <a:gd name="T84" fmla="*/ 1240 w 1274"/>
                <a:gd name="T85" fmla="*/ 1240 h 1274"/>
                <a:gd name="T86" fmla="*/ 1232 w 1274"/>
                <a:gd name="T87" fmla="*/ 1248 h 1274"/>
                <a:gd name="T88" fmla="*/ 1222 w 1274"/>
                <a:gd name="T89" fmla="*/ 1254 h 1274"/>
                <a:gd name="T90" fmla="*/ 1202 w 1274"/>
                <a:gd name="T91" fmla="*/ 1266 h 1274"/>
                <a:gd name="T92" fmla="*/ 1180 w 1274"/>
                <a:gd name="T93" fmla="*/ 1272 h 1274"/>
                <a:gd name="T94" fmla="*/ 1158 w 1274"/>
                <a:gd name="T95" fmla="*/ 1274 h 1274"/>
                <a:gd name="T96" fmla="*/ 1158 w 1274"/>
                <a:gd name="T97" fmla="*/ 1274 h 1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74" h="1274">
                  <a:moveTo>
                    <a:pt x="1158" y="1274"/>
                  </a:moveTo>
                  <a:lnTo>
                    <a:pt x="1158" y="1274"/>
                  </a:lnTo>
                  <a:lnTo>
                    <a:pt x="1134" y="1272"/>
                  </a:lnTo>
                  <a:lnTo>
                    <a:pt x="1112" y="1266"/>
                  </a:lnTo>
                  <a:lnTo>
                    <a:pt x="1092" y="1254"/>
                  </a:lnTo>
                  <a:lnTo>
                    <a:pt x="1082" y="1248"/>
                  </a:lnTo>
                  <a:lnTo>
                    <a:pt x="1074" y="1240"/>
                  </a:lnTo>
                  <a:lnTo>
                    <a:pt x="34" y="200"/>
                  </a:lnTo>
                  <a:lnTo>
                    <a:pt x="34" y="200"/>
                  </a:lnTo>
                  <a:lnTo>
                    <a:pt x="26" y="192"/>
                  </a:lnTo>
                  <a:lnTo>
                    <a:pt x="20" y="182"/>
                  </a:lnTo>
                  <a:lnTo>
                    <a:pt x="10" y="162"/>
                  </a:lnTo>
                  <a:lnTo>
                    <a:pt x="2" y="140"/>
                  </a:lnTo>
                  <a:lnTo>
                    <a:pt x="0" y="118"/>
                  </a:lnTo>
                  <a:lnTo>
                    <a:pt x="2" y="94"/>
                  </a:lnTo>
                  <a:lnTo>
                    <a:pt x="10" y="74"/>
                  </a:lnTo>
                  <a:lnTo>
                    <a:pt x="20" y="52"/>
                  </a:lnTo>
                  <a:lnTo>
                    <a:pt x="26" y="44"/>
                  </a:lnTo>
                  <a:lnTo>
                    <a:pt x="34" y="34"/>
                  </a:lnTo>
                  <a:lnTo>
                    <a:pt x="34" y="34"/>
                  </a:lnTo>
                  <a:lnTo>
                    <a:pt x="44" y="26"/>
                  </a:lnTo>
                  <a:lnTo>
                    <a:pt x="54" y="20"/>
                  </a:lnTo>
                  <a:lnTo>
                    <a:pt x="74" y="8"/>
                  </a:lnTo>
                  <a:lnTo>
                    <a:pt x="96" y="2"/>
                  </a:lnTo>
                  <a:lnTo>
                    <a:pt x="118" y="0"/>
                  </a:lnTo>
                  <a:lnTo>
                    <a:pt x="140" y="2"/>
                  </a:lnTo>
                  <a:lnTo>
                    <a:pt x="162" y="8"/>
                  </a:lnTo>
                  <a:lnTo>
                    <a:pt x="182" y="20"/>
                  </a:lnTo>
                  <a:lnTo>
                    <a:pt x="192" y="26"/>
                  </a:lnTo>
                  <a:lnTo>
                    <a:pt x="202" y="34"/>
                  </a:lnTo>
                  <a:lnTo>
                    <a:pt x="1240" y="1074"/>
                  </a:lnTo>
                  <a:lnTo>
                    <a:pt x="1240" y="1074"/>
                  </a:lnTo>
                  <a:lnTo>
                    <a:pt x="1248" y="1082"/>
                  </a:lnTo>
                  <a:lnTo>
                    <a:pt x="1256" y="1092"/>
                  </a:lnTo>
                  <a:lnTo>
                    <a:pt x="1266" y="1112"/>
                  </a:lnTo>
                  <a:lnTo>
                    <a:pt x="1272" y="1134"/>
                  </a:lnTo>
                  <a:lnTo>
                    <a:pt x="1274" y="1156"/>
                  </a:lnTo>
                  <a:lnTo>
                    <a:pt x="1272" y="1178"/>
                  </a:lnTo>
                  <a:lnTo>
                    <a:pt x="1266" y="1200"/>
                  </a:lnTo>
                  <a:lnTo>
                    <a:pt x="1256" y="1222"/>
                  </a:lnTo>
                  <a:lnTo>
                    <a:pt x="1248" y="1230"/>
                  </a:lnTo>
                  <a:lnTo>
                    <a:pt x="1240" y="1240"/>
                  </a:lnTo>
                  <a:lnTo>
                    <a:pt x="1240" y="1240"/>
                  </a:lnTo>
                  <a:lnTo>
                    <a:pt x="1232" y="1248"/>
                  </a:lnTo>
                  <a:lnTo>
                    <a:pt x="1222" y="1254"/>
                  </a:lnTo>
                  <a:lnTo>
                    <a:pt x="1202" y="1266"/>
                  </a:lnTo>
                  <a:lnTo>
                    <a:pt x="1180" y="1272"/>
                  </a:lnTo>
                  <a:lnTo>
                    <a:pt x="1158" y="1274"/>
                  </a:lnTo>
                  <a:lnTo>
                    <a:pt x="1158" y="1274"/>
                  </a:lnTo>
                  <a:close/>
                </a:path>
              </a:pathLst>
            </a:custGeom>
            <a:grpFill/>
            <a:ln>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0" name="Freeform 7">
              <a:extLst>
                <a:ext uri="{FF2B5EF4-FFF2-40B4-BE49-F238E27FC236}">
                  <a16:creationId xmlns:a16="http://schemas.microsoft.com/office/drawing/2014/main" id="{D996A5B5-3411-6040-A59A-47E248593588}"/>
                </a:ext>
              </a:extLst>
            </p:cNvPr>
            <p:cNvSpPr>
              <a:spLocks/>
            </p:cNvSpPr>
            <p:nvPr/>
          </p:nvSpPr>
          <p:spPr bwMode="auto">
            <a:xfrm>
              <a:off x="3142" y="1894"/>
              <a:ext cx="1274" cy="1274"/>
            </a:xfrm>
            <a:custGeom>
              <a:avLst/>
              <a:gdLst>
                <a:gd name="T0" fmla="*/ 1156 w 1274"/>
                <a:gd name="T1" fmla="*/ 1274 h 1274"/>
                <a:gd name="T2" fmla="*/ 1156 w 1274"/>
                <a:gd name="T3" fmla="*/ 1274 h 1274"/>
                <a:gd name="T4" fmla="*/ 1134 w 1274"/>
                <a:gd name="T5" fmla="*/ 1272 h 1274"/>
                <a:gd name="T6" fmla="*/ 1112 w 1274"/>
                <a:gd name="T7" fmla="*/ 1266 h 1274"/>
                <a:gd name="T8" fmla="*/ 1092 w 1274"/>
                <a:gd name="T9" fmla="*/ 1256 h 1274"/>
                <a:gd name="T10" fmla="*/ 1082 w 1274"/>
                <a:gd name="T11" fmla="*/ 1248 h 1274"/>
                <a:gd name="T12" fmla="*/ 1074 w 1274"/>
                <a:gd name="T13" fmla="*/ 1240 h 1274"/>
                <a:gd name="T14" fmla="*/ 34 w 1274"/>
                <a:gd name="T15" fmla="*/ 202 h 1274"/>
                <a:gd name="T16" fmla="*/ 34 w 1274"/>
                <a:gd name="T17" fmla="*/ 202 h 1274"/>
                <a:gd name="T18" fmla="*/ 26 w 1274"/>
                <a:gd name="T19" fmla="*/ 192 h 1274"/>
                <a:gd name="T20" fmla="*/ 20 w 1274"/>
                <a:gd name="T21" fmla="*/ 182 h 1274"/>
                <a:gd name="T22" fmla="*/ 8 w 1274"/>
                <a:gd name="T23" fmla="*/ 162 h 1274"/>
                <a:gd name="T24" fmla="*/ 2 w 1274"/>
                <a:gd name="T25" fmla="*/ 140 h 1274"/>
                <a:gd name="T26" fmla="*/ 0 w 1274"/>
                <a:gd name="T27" fmla="*/ 118 h 1274"/>
                <a:gd name="T28" fmla="*/ 2 w 1274"/>
                <a:gd name="T29" fmla="*/ 96 h 1274"/>
                <a:gd name="T30" fmla="*/ 8 w 1274"/>
                <a:gd name="T31" fmla="*/ 74 h 1274"/>
                <a:gd name="T32" fmla="*/ 20 w 1274"/>
                <a:gd name="T33" fmla="*/ 54 h 1274"/>
                <a:gd name="T34" fmla="*/ 26 w 1274"/>
                <a:gd name="T35" fmla="*/ 44 h 1274"/>
                <a:gd name="T36" fmla="*/ 34 w 1274"/>
                <a:gd name="T37" fmla="*/ 34 h 1274"/>
                <a:gd name="T38" fmla="*/ 34 w 1274"/>
                <a:gd name="T39" fmla="*/ 34 h 1274"/>
                <a:gd name="T40" fmla="*/ 44 w 1274"/>
                <a:gd name="T41" fmla="*/ 26 h 1274"/>
                <a:gd name="T42" fmla="*/ 52 w 1274"/>
                <a:gd name="T43" fmla="*/ 20 h 1274"/>
                <a:gd name="T44" fmla="*/ 74 w 1274"/>
                <a:gd name="T45" fmla="*/ 10 h 1274"/>
                <a:gd name="T46" fmla="*/ 96 w 1274"/>
                <a:gd name="T47" fmla="*/ 2 h 1274"/>
                <a:gd name="T48" fmla="*/ 118 w 1274"/>
                <a:gd name="T49" fmla="*/ 0 h 1274"/>
                <a:gd name="T50" fmla="*/ 140 w 1274"/>
                <a:gd name="T51" fmla="*/ 2 h 1274"/>
                <a:gd name="T52" fmla="*/ 162 w 1274"/>
                <a:gd name="T53" fmla="*/ 10 h 1274"/>
                <a:gd name="T54" fmla="*/ 182 w 1274"/>
                <a:gd name="T55" fmla="*/ 20 h 1274"/>
                <a:gd name="T56" fmla="*/ 192 w 1274"/>
                <a:gd name="T57" fmla="*/ 26 h 1274"/>
                <a:gd name="T58" fmla="*/ 200 w 1274"/>
                <a:gd name="T59" fmla="*/ 34 h 1274"/>
                <a:gd name="T60" fmla="*/ 1240 w 1274"/>
                <a:gd name="T61" fmla="*/ 1074 h 1274"/>
                <a:gd name="T62" fmla="*/ 1240 w 1274"/>
                <a:gd name="T63" fmla="*/ 1074 h 1274"/>
                <a:gd name="T64" fmla="*/ 1248 w 1274"/>
                <a:gd name="T65" fmla="*/ 1082 h 1274"/>
                <a:gd name="T66" fmla="*/ 1254 w 1274"/>
                <a:gd name="T67" fmla="*/ 1092 h 1274"/>
                <a:gd name="T68" fmla="*/ 1266 w 1274"/>
                <a:gd name="T69" fmla="*/ 1112 h 1274"/>
                <a:gd name="T70" fmla="*/ 1272 w 1274"/>
                <a:gd name="T71" fmla="*/ 1134 h 1274"/>
                <a:gd name="T72" fmla="*/ 1274 w 1274"/>
                <a:gd name="T73" fmla="*/ 1156 h 1274"/>
                <a:gd name="T74" fmla="*/ 1272 w 1274"/>
                <a:gd name="T75" fmla="*/ 1180 h 1274"/>
                <a:gd name="T76" fmla="*/ 1266 w 1274"/>
                <a:gd name="T77" fmla="*/ 1202 h 1274"/>
                <a:gd name="T78" fmla="*/ 1254 w 1274"/>
                <a:gd name="T79" fmla="*/ 1222 h 1274"/>
                <a:gd name="T80" fmla="*/ 1248 w 1274"/>
                <a:gd name="T81" fmla="*/ 1232 h 1274"/>
                <a:gd name="T82" fmla="*/ 1240 w 1274"/>
                <a:gd name="T83" fmla="*/ 1240 h 1274"/>
                <a:gd name="T84" fmla="*/ 1240 w 1274"/>
                <a:gd name="T85" fmla="*/ 1240 h 1274"/>
                <a:gd name="T86" fmla="*/ 1230 w 1274"/>
                <a:gd name="T87" fmla="*/ 1248 h 1274"/>
                <a:gd name="T88" fmla="*/ 1222 w 1274"/>
                <a:gd name="T89" fmla="*/ 1256 h 1274"/>
                <a:gd name="T90" fmla="*/ 1200 w 1274"/>
                <a:gd name="T91" fmla="*/ 1266 h 1274"/>
                <a:gd name="T92" fmla="*/ 1178 w 1274"/>
                <a:gd name="T93" fmla="*/ 1272 h 1274"/>
                <a:gd name="T94" fmla="*/ 1156 w 1274"/>
                <a:gd name="T95" fmla="*/ 1274 h 1274"/>
                <a:gd name="T96" fmla="*/ 1156 w 1274"/>
                <a:gd name="T97" fmla="*/ 1274 h 1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74" h="1274">
                  <a:moveTo>
                    <a:pt x="1156" y="1274"/>
                  </a:moveTo>
                  <a:lnTo>
                    <a:pt x="1156" y="1274"/>
                  </a:lnTo>
                  <a:lnTo>
                    <a:pt x="1134" y="1272"/>
                  </a:lnTo>
                  <a:lnTo>
                    <a:pt x="1112" y="1266"/>
                  </a:lnTo>
                  <a:lnTo>
                    <a:pt x="1092" y="1256"/>
                  </a:lnTo>
                  <a:lnTo>
                    <a:pt x="1082" y="1248"/>
                  </a:lnTo>
                  <a:lnTo>
                    <a:pt x="1074" y="1240"/>
                  </a:lnTo>
                  <a:lnTo>
                    <a:pt x="34" y="202"/>
                  </a:lnTo>
                  <a:lnTo>
                    <a:pt x="34" y="202"/>
                  </a:lnTo>
                  <a:lnTo>
                    <a:pt x="26" y="192"/>
                  </a:lnTo>
                  <a:lnTo>
                    <a:pt x="20" y="182"/>
                  </a:lnTo>
                  <a:lnTo>
                    <a:pt x="8" y="162"/>
                  </a:lnTo>
                  <a:lnTo>
                    <a:pt x="2" y="140"/>
                  </a:lnTo>
                  <a:lnTo>
                    <a:pt x="0" y="118"/>
                  </a:lnTo>
                  <a:lnTo>
                    <a:pt x="2" y="96"/>
                  </a:lnTo>
                  <a:lnTo>
                    <a:pt x="8" y="74"/>
                  </a:lnTo>
                  <a:lnTo>
                    <a:pt x="20" y="54"/>
                  </a:lnTo>
                  <a:lnTo>
                    <a:pt x="26" y="44"/>
                  </a:lnTo>
                  <a:lnTo>
                    <a:pt x="34" y="34"/>
                  </a:lnTo>
                  <a:lnTo>
                    <a:pt x="34" y="34"/>
                  </a:lnTo>
                  <a:lnTo>
                    <a:pt x="44" y="26"/>
                  </a:lnTo>
                  <a:lnTo>
                    <a:pt x="52" y="20"/>
                  </a:lnTo>
                  <a:lnTo>
                    <a:pt x="74" y="10"/>
                  </a:lnTo>
                  <a:lnTo>
                    <a:pt x="96" y="2"/>
                  </a:lnTo>
                  <a:lnTo>
                    <a:pt x="118" y="0"/>
                  </a:lnTo>
                  <a:lnTo>
                    <a:pt x="140" y="2"/>
                  </a:lnTo>
                  <a:lnTo>
                    <a:pt x="162" y="10"/>
                  </a:lnTo>
                  <a:lnTo>
                    <a:pt x="182" y="20"/>
                  </a:lnTo>
                  <a:lnTo>
                    <a:pt x="192" y="26"/>
                  </a:lnTo>
                  <a:lnTo>
                    <a:pt x="200" y="34"/>
                  </a:lnTo>
                  <a:lnTo>
                    <a:pt x="1240" y="1074"/>
                  </a:lnTo>
                  <a:lnTo>
                    <a:pt x="1240" y="1074"/>
                  </a:lnTo>
                  <a:lnTo>
                    <a:pt x="1248" y="1082"/>
                  </a:lnTo>
                  <a:lnTo>
                    <a:pt x="1254" y="1092"/>
                  </a:lnTo>
                  <a:lnTo>
                    <a:pt x="1266" y="1112"/>
                  </a:lnTo>
                  <a:lnTo>
                    <a:pt x="1272" y="1134"/>
                  </a:lnTo>
                  <a:lnTo>
                    <a:pt x="1274" y="1156"/>
                  </a:lnTo>
                  <a:lnTo>
                    <a:pt x="1272" y="1180"/>
                  </a:lnTo>
                  <a:lnTo>
                    <a:pt x="1266" y="1202"/>
                  </a:lnTo>
                  <a:lnTo>
                    <a:pt x="1254" y="1222"/>
                  </a:lnTo>
                  <a:lnTo>
                    <a:pt x="1248" y="1232"/>
                  </a:lnTo>
                  <a:lnTo>
                    <a:pt x="1240" y="1240"/>
                  </a:lnTo>
                  <a:lnTo>
                    <a:pt x="1240" y="1240"/>
                  </a:lnTo>
                  <a:lnTo>
                    <a:pt x="1230" y="1248"/>
                  </a:lnTo>
                  <a:lnTo>
                    <a:pt x="1222" y="1256"/>
                  </a:lnTo>
                  <a:lnTo>
                    <a:pt x="1200" y="1266"/>
                  </a:lnTo>
                  <a:lnTo>
                    <a:pt x="1178" y="1272"/>
                  </a:lnTo>
                  <a:lnTo>
                    <a:pt x="1156" y="1274"/>
                  </a:lnTo>
                  <a:lnTo>
                    <a:pt x="1156" y="1274"/>
                  </a:lnTo>
                  <a:close/>
                </a:path>
              </a:pathLst>
            </a:custGeom>
            <a:grpFill/>
            <a:ln>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1" name="Freeform 8">
              <a:extLst>
                <a:ext uri="{FF2B5EF4-FFF2-40B4-BE49-F238E27FC236}">
                  <a16:creationId xmlns:a16="http://schemas.microsoft.com/office/drawing/2014/main" id="{9C36B85A-DF6A-0C4F-89D0-1B7394D3A188}"/>
                </a:ext>
              </a:extLst>
            </p:cNvPr>
            <p:cNvSpPr>
              <a:spLocks noEditPoints="1"/>
            </p:cNvSpPr>
            <p:nvPr/>
          </p:nvSpPr>
          <p:spPr bwMode="auto">
            <a:xfrm>
              <a:off x="1704" y="24"/>
              <a:ext cx="4272" cy="4272"/>
            </a:xfrm>
            <a:custGeom>
              <a:avLst/>
              <a:gdLst>
                <a:gd name="T0" fmla="*/ 2358 w 4272"/>
                <a:gd name="T1" fmla="*/ 4272 h 4272"/>
                <a:gd name="T2" fmla="*/ 2358 w 4272"/>
                <a:gd name="T3" fmla="*/ 4272 h 4272"/>
                <a:gd name="T4" fmla="*/ 2334 w 4272"/>
                <a:gd name="T5" fmla="*/ 4270 h 4272"/>
                <a:gd name="T6" fmla="*/ 2312 w 4272"/>
                <a:gd name="T7" fmla="*/ 4264 h 4272"/>
                <a:gd name="T8" fmla="*/ 2292 w 4272"/>
                <a:gd name="T9" fmla="*/ 4252 h 4272"/>
                <a:gd name="T10" fmla="*/ 2282 w 4272"/>
                <a:gd name="T11" fmla="*/ 4246 h 4272"/>
                <a:gd name="T12" fmla="*/ 2274 w 4272"/>
                <a:gd name="T13" fmla="*/ 4238 h 4272"/>
                <a:gd name="T14" fmla="*/ 34 w 4272"/>
                <a:gd name="T15" fmla="*/ 1998 h 4272"/>
                <a:gd name="T16" fmla="*/ 34 w 4272"/>
                <a:gd name="T17" fmla="*/ 1998 h 4272"/>
                <a:gd name="T18" fmla="*/ 20 w 4272"/>
                <a:gd name="T19" fmla="*/ 1980 h 4272"/>
                <a:gd name="T20" fmla="*/ 8 w 4272"/>
                <a:gd name="T21" fmla="*/ 1960 h 4272"/>
                <a:gd name="T22" fmla="*/ 2 w 4272"/>
                <a:gd name="T23" fmla="*/ 1938 h 4272"/>
                <a:gd name="T24" fmla="*/ 0 w 4272"/>
                <a:gd name="T25" fmla="*/ 1914 h 4272"/>
                <a:gd name="T26" fmla="*/ 0 w 4272"/>
                <a:gd name="T27" fmla="*/ 118 h 4272"/>
                <a:gd name="T28" fmla="*/ 0 w 4272"/>
                <a:gd name="T29" fmla="*/ 118 h 4272"/>
                <a:gd name="T30" fmla="*/ 0 w 4272"/>
                <a:gd name="T31" fmla="*/ 106 h 4272"/>
                <a:gd name="T32" fmla="*/ 2 w 4272"/>
                <a:gd name="T33" fmla="*/ 94 h 4272"/>
                <a:gd name="T34" fmla="*/ 10 w 4272"/>
                <a:gd name="T35" fmla="*/ 72 h 4272"/>
                <a:gd name="T36" fmla="*/ 20 w 4272"/>
                <a:gd name="T37" fmla="*/ 52 h 4272"/>
                <a:gd name="T38" fmla="*/ 34 w 4272"/>
                <a:gd name="T39" fmla="*/ 34 h 4272"/>
                <a:gd name="T40" fmla="*/ 52 w 4272"/>
                <a:gd name="T41" fmla="*/ 20 h 4272"/>
                <a:gd name="T42" fmla="*/ 72 w 4272"/>
                <a:gd name="T43" fmla="*/ 10 h 4272"/>
                <a:gd name="T44" fmla="*/ 94 w 4272"/>
                <a:gd name="T45" fmla="*/ 2 h 4272"/>
                <a:gd name="T46" fmla="*/ 106 w 4272"/>
                <a:gd name="T47" fmla="*/ 0 h 4272"/>
                <a:gd name="T48" fmla="*/ 118 w 4272"/>
                <a:gd name="T49" fmla="*/ 0 h 4272"/>
                <a:gd name="T50" fmla="*/ 1916 w 4272"/>
                <a:gd name="T51" fmla="*/ 0 h 4272"/>
                <a:gd name="T52" fmla="*/ 1916 w 4272"/>
                <a:gd name="T53" fmla="*/ 0 h 4272"/>
                <a:gd name="T54" fmla="*/ 1938 w 4272"/>
                <a:gd name="T55" fmla="*/ 2 h 4272"/>
                <a:gd name="T56" fmla="*/ 1960 w 4272"/>
                <a:gd name="T57" fmla="*/ 8 h 4272"/>
                <a:gd name="T58" fmla="*/ 1980 w 4272"/>
                <a:gd name="T59" fmla="*/ 20 h 4272"/>
                <a:gd name="T60" fmla="*/ 1998 w 4272"/>
                <a:gd name="T61" fmla="*/ 34 h 4272"/>
                <a:gd name="T62" fmla="*/ 4238 w 4272"/>
                <a:gd name="T63" fmla="*/ 2274 h 4272"/>
                <a:gd name="T64" fmla="*/ 4238 w 4272"/>
                <a:gd name="T65" fmla="*/ 2274 h 4272"/>
                <a:gd name="T66" fmla="*/ 4246 w 4272"/>
                <a:gd name="T67" fmla="*/ 2282 h 4272"/>
                <a:gd name="T68" fmla="*/ 4252 w 4272"/>
                <a:gd name="T69" fmla="*/ 2292 h 4272"/>
                <a:gd name="T70" fmla="*/ 4264 w 4272"/>
                <a:gd name="T71" fmla="*/ 2312 h 4272"/>
                <a:gd name="T72" fmla="*/ 4270 w 4272"/>
                <a:gd name="T73" fmla="*/ 2334 h 4272"/>
                <a:gd name="T74" fmla="*/ 4272 w 4272"/>
                <a:gd name="T75" fmla="*/ 2356 h 4272"/>
                <a:gd name="T76" fmla="*/ 4270 w 4272"/>
                <a:gd name="T77" fmla="*/ 2380 h 4272"/>
                <a:gd name="T78" fmla="*/ 4264 w 4272"/>
                <a:gd name="T79" fmla="*/ 2402 h 4272"/>
                <a:gd name="T80" fmla="*/ 4252 w 4272"/>
                <a:gd name="T81" fmla="*/ 2422 h 4272"/>
                <a:gd name="T82" fmla="*/ 4246 w 4272"/>
                <a:gd name="T83" fmla="*/ 2432 h 4272"/>
                <a:gd name="T84" fmla="*/ 4238 w 4272"/>
                <a:gd name="T85" fmla="*/ 2440 h 4272"/>
                <a:gd name="T86" fmla="*/ 2440 w 4272"/>
                <a:gd name="T87" fmla="*/ 4238 h 4272"/>
                <a:gd name="T88" fmla="*/ 2440 w 4272"/>
                <a:gd name="T89" fmla="*/ 4238 h 4272"/>
                <a:gd name="T90" fmla="*/ 2432 w 4272"/>
                <a:gd name="T91" fmla="*/ 4246 h 4272"/>
                <a:gd name="T92" fmla="*/ 2422 w 4272"/>
                <a:gd name="T93" fmla="*/ 4252 h 4272"/>
                <a:gd name="T94" fmla="*/ 2402 w 4272"/>
                <a:gd name="T95" fmla="*/ 4264 h 4272"/>
                <a:gd name="T96" fmla="*/ 2380 w 4272"/>
                <a:gd name="T97" fmla="*/ 4270 h 4272"/>
                <a:gd name="T98" fmla="*/ 2358 w 4272"/>
                <a:gd name="T99" fmla="*/ 4272 h 4272"/>
                <a:gd name="T100" fmla="*/ 2358 w 4272"/>
                <a:gd name="T101" fmla="*/ 4272 h 4272"/>
                <a:gd name="T102" fmla="*/ 236 w 4272"/>
                <a:gd name="T103" fmla="*/ 1866 h 4272"/>
                <a:gd name="T104" fmla="*/ 2358 w 4272"/>
                <a:gd name="T105" fmla="*/ 3988 h 4272"/>
                <a:gd name="T106" fmla="*/ 3988 w 4272"/>
                <a:gd name="T107" fmla="*/ 2356 h 4272"/>
                <a:gd name="T108" fmla="*/ 1866 w 4272"/>
                <a:gd name="T109" fmla="*/ 236 h 4272"/>
                <a:gd name="T110" fmla="*/ 236 w 4272"/>
                <a:gd name="T111" fmla="*/ 236 h 4272"/>
                <a:gd name="T112" fmla="*/ 236 w 4272"/>
                <a:gd name="T113" fmla="*/ 1866 h 4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272" h="4272">
                  <a:moveTo>
                    <a:pt x="2358" y="4272"/>
                  </a:moveTo>
                  <a:lnTo>
                    <a:pt x="2358" y="4272"/>
                  </a:lnTo>
                  <a:lnTo>
                    <a:pt x="2334" y="4270"/>
                  </a:lnTo>
                  <a:lnTo>
                    <a:pt x="2312" y="4264"/>
                  </a:lnTo>
                  <a:lnTo>
                    <a:pt x="2292" y="4252"/>
                  </a:lnTo>
                  <a:lnTo>
                    <a:pt x="2282" y="4246"/>
                  </a:lnTo>
                  <a:lnTo>
                    <a:pt x="2274" y="4238"/>
                  </a:lnTo>
                  <a:lnTo>
                    <a:pt x="34" y="1998"/>
                  </a:lnTo>
                  <a:lnTo>
                    <a:pt x="34" y="1998"/>
                  </a:lnTo>
                  <a:lnTo>
                    <a:pt x="20" y="1980"/>
                  </a:lnTo>
                  <a:lnTo>
                    <a:pt x="8" y="1960"/>
                  </a:lnTo>
                  <a:lnTo>
                    <a:pt x="2" y="1938"/>
                  </a:lnTo>
                  <a:lnTo>
                    <a:pt x="0" y="1914"/>
                  </a:lnTo>
                  <a:lnTo>
                    <a:pt x="0" y="118"/>
                  </a:lnTo>
                  <a:lnTo>
                    <a:pt x="0" y="118"/>
                  </a:lnTo>
                  <a:lnTo>
                    <a:pt x="0" y="106"/>
                  </a:lnTo>
                  <a:lnTo>
                    <a:pt x="2" y="94"/>
                  </a:lnTo>
                  <a:lnTo>
                    <a:pt x="10" y="72"/>
                  </a:lnTo>
                  <a:lnTo>
                    <a:pt x="20" y="52"/>
                  </a:lnTo>
                  <a:lnTo>
                    <a:pt x="34" y="34"/>
                  </a:lnTo>
                  <a:lnTo>
                    <a:pt x="52" y="20"/>
                  </a:lnTo>
                  <a:lnTo>
                    <a:pt x="72" y="10"/>
                  </a:lnTo>
                  <a:lnTo>
                    <a:pt x="94" y="2"/>
                  </a:lnTo>
                  <a:lnTo>
                    <a:pt x="106" y="0"/>
                  </a:lnTo>
                  <a:lnTo>
                    <a:pt x="118" y="0"/>
                  </a:lnTo>
                  <a:lnTo>
                    <a:pt x="1916" y="0"/>
                  </a:lnTo>
                  <a:lnTo>
                    <a:pt x="1916" y="0"/>
                  </a:lnTo>
                  <a:lnTo>
                    <a:pt x="1938" y="2"/>
                  </a:lnTo>
                  <a:lnTo>
                    <a:pt x="1960" y="8"/>
                  </a:lnTo>
                  <a:lnTo>
                    <a:pt x="1980" y="20"/>
                  </a:lnTo>
                  <a:lnTo>
                    <a:pt x="1998" y="34"/>
                  </a:lnTo>
                  <a:lnTo>
                    <a:pt x="4238" y="2274"/>
                  </a:lnTo>
                  <a:lnTo>
                    <a:pt x="4238" y="2274"/>
                  </a:lnTo>
                  <a:lnTo>
                    <a:pt x="4246" y="2282"/>
                  </a:lnTo>
                  <a:lnTo>
                    <a:pt x="4252" y="2292"/>
                  </a:lnTo>
                  <a:lnTo>
                    <a:pt x="4264" y="2312"/>
                  </a:lnTo>
                  <a:lnTo>
                    <a:pt x="4270" y="2334"/>
                  </a:lnTo>
                  <a:lnTo>
                    <a:pt x="4272" y="2356"/>
                  </a:lnTo>
                  <a:lnTo>
                    <a:pt x="4270" y="2380"/>
                  </a:lnTo>
                  <a:lnTo>
                    <a:pt x="4264" y="2402"/>
                  </a:lnTo>
                  <a:lnTo>
                    <a:pt x="4252" y="2422"/>
                  </a:lnTo>
                  <a:lnTo>
                    <a:pt x="4246" y="2432"/>
                  </a:lnTo>
                  <a:lnTo>
                    <a:pt x="4238" y="2440"/>
                  </a:lnTo>
                  <a:lnTo>
                    <a:pt x="2440" y="4238"/>
                  </a:lnTo>
                  <a:lnTo>
                    <a:pt x="2440" y="4238"/>
                  </a:lnTo>
                  <a:lnTo>
                    <a:pt x="2432" y="4246"/>
                  </a:lnTo>
                  <a:lnTo>
                    <a:pt x="2422" y="4252"/>
                  </a:lnTo>
                  <a:lnTo>
                    <a:pt x="2402" y="4264"/>
                  </a:lnTo>
                  <a:lnTo>
                    <a:pt x="2380" y="4270"/>
                  </a:lnTo>
                  <a:lnTo>
                    <a:pt x="2358" y="4272"/>
                  </a:lnTo>
                  <a:lnTo>
                    <a:pt x="2358" y="4272"/>
                  </a:lnTo>
                  <a:close/>
                  <a:moveTo>
                    <a:pt x="236" y="1866"/>
                  </a:moveTo>
                  <a:lnTo>
                    <a:pt x="2358" y="3988"/>
                  </a:lnTo>
                  <a:lnTo>
                    <a:pt x="3988" y="2356"/>
                  </a:lnTo>
                  <a:lnTo>
                    <a:pt x="1866" y="236"/>
                  </a:lnTo>
                  <a:lnTo>
                    <a:pt x="236" y="236"/>
                  </a:lnTo>
                  <a:lnTo>
                    <a:pt x="236" y="1866"/>
                  </a:lnTo>
                  <a:close/>
                </a:path>
              </a:pathLst>
            </a:custGeom>
            <a:grpFill/>
            <a:ln>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15" name="Group 114">
            <a:extLst>
              <a:ext uri="{FF2B5EF4-FFF2-40B4-BE49-F238E27FC236}">
                <a16:creationId xmlns:a16="http://schemas.microsoft.com/office/drawing/2014/main" id="{90146183-1FAA-0440-B60D-31945DF971F2}"/>
              </a:ext>
            </a:extLst>
          </p:cNvPr>
          <p:cNvGrpSpPr/>
          <p:nvPr/>
        </p:nvGrpSpPr>
        <p:grpSpPr>
          <a:xfrm>
            <a:off x="335836" y="4565757"/>
            <a:ext cx="2740339" cy="1506896"/>
            <a:chOff x="345760" y="2371804"/>
            <a:chExt cx="2740339" cy="1506896"/>
          </a:xfrm>
        </p:grpSpPr>
        <p:grpSp>
          <p:nvGrpSpPr>
            <p:cNvPr id="116" name="Group 115">
              <a:extLst>
                <a:ext uri="{FF2B5EF4-FFF2-40B4-BE49-F238E27FC236}">
                  <a16:creationId xmlns:a16="http://schemas.microsoft.com/office/drawing/2014/main" id="{34B6AB91-9099-4445-A322-C35EDA63F42B}"/>
                </a:ext>
              </a:extLst>
            </p:cNvPr>
            <p:cNvGrpSpPr/>
            <p:nvPr/>
          </p:nvGrpSpPr>
          <p:grpSpPr>
            <a:xfrm>
              <a:off x="361532" y="2371804"/>
              <a:ext cx="2724567" cy="571500"/>
              <a:chOff x="360363" y="1709738"/>
              <a:chExt cx="5640385" cy="571500"/>
            </a:xfrm>
          </p:grpSpPr>
          <p:sp>
            <p:nvSpPr>
              <p:cNvPr id="127" name="Rectangle 126">
                <a:extLst>
                  <a:ext uri="{FF2B5EF4-FFF2-40B4-BE49-F238E27FC236}">
                    <a16:creationId xmlns:a16="http://schemas.microsoft.com/office/drawing/2014/main" id="{2F628C76-9E1A-5846-B28C-51F2686CE8B9}"/>
                  </a:ext>
                </a:extLst>
              </p:cNvPr>
              <p:cNvSpPr/>
              <p:nvPr/>
            </p:nvSpPr>
            <p:spPr>
              <a:xfrm>
                <a:off x="1537067" y="1709738"/>
                <a:ext cx="4463681" cy="571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91440" bIns="0" numCol="1" spcCol="0" rtlCol="0" fromWordArt="0" anchor="ctr" anchorCtr="0" forceAA="0" compatLnSpc="1">
                <a:prstTxWarp prst="textNoShape">
                  <a:avLst/>
                </a:prstTxWarp>
                <a:noAutofit/>
              </a:bodyPr>
              <a:lstStyle/>
              <a:p>
                <a:pPr fontAlgn="t"/>
                <a:r>
                  <a:rPr lang="en-US" sz="1600" b="1" cap="all" dirty="0">
                    <a:solidFill>
                      <a:schemeClr val="accent1"/>
                    </a:solidFill>
                    <a:latin typeface="Franklin Gothic Demi" panose="020B0603020102020204" pitchFamily="34" charset="0"/>
                  </a:rPr>
                  <a:t>Industry</a:t>
                </a:r>
              </a:p>
            </p:txBody>
          </p:sp>
          <p:cxnSp>
            <p:nvCxnSpPr>
              <p:cNvPr id="128" name="Straight Connector 127">
                <a:extLst>
                  <a:ext uri="{FF2B5EF4-FFF2-40B4-BE49-F238E27FC236}">
                    <a16:creationId xmlns:a16="http://schemas.microsoft.com/office/drawing/2014/main" id="{D0D869DC-3587-C74D-8553-7079E516E62A}"/>
                  </a:ext>
                </a:extLst>
              </p:cNvPr>
              <p:cNvCxnSpPr>
                <a:cxnSpLocks/>
              </p:cNvCxnSpPr>
              <p:nvPr/>
            </p:nvCxnSpPr>
            <p:spPr>
              <a:xfrm>
                <a:off x="360363" y="2281238"/>
                <a:ext cx="4050579" cy="0"/>
              </a:xfrm>
              <a:prstGeom prst="line">
                <a:avLst/>
              </a:prstGeom>
              <a:ln w="9525">
                <a:solidFill>
                  <a:schemeClr val="accent1"/>
                </a:solidFill>
                <a:tailEnd type="none"/>
              </a:ln>
            </p:spPr>
            <p:style>
              <a:lnRef idx="1">
                <a:schemeClr val="accent1"/>
              </a:lnRef>
              <a:fillRef idx="0">
                <a:schemeClr val="accent1"/>
              </a:fillRef>
              <a:effectRef idx="0">
                <a:schemeClr val="accent1"/>
              </a:effectRef>
              <a:fontRef idx="minor">
                <a:schemeClr val="tx1"/>
              </a:fontRef>
            </p:style>
          </p:cxnSp>
        </p:grpSp>
        <p:sp>
          <p:nvSpPr>
            <p:cNvPr id="117" name="Rectangle 116">
              <a:extLst>
                <a:ext uri="{FF2B5EF4-FFF2-40B4-BE49-F238E27FC236}">
                  <a16:creationId xmlns:a16="http://schemas.microsoft.com/office/drawing/2014/main" id="{E10FFFE7-1CF3-B94D-9897-0275FC227B1B}"/>
                </a:ext>
              </a:extLst>
            </p:cNvPr>
            <p:cNvSpPr/>
            <p:nvPr/>
          </p:nvSpPr>
          <p:spPr>
            <a:xfrm>
              <a:off x="359998" y="3013201"/>
              <a:ext cx="2157590" cy="865499"/>
            </a:xfrm>
            <a:prstGeom prst="rect">
              <a:avLst/>
            </a:prstGeom>
          </p:spPr>
          <p:txBody>
            <a:bodyPr lIns="0">
              <a:noAutofit/>
            </a:bodyPr>
            <a:lstStyle/>
            <a:p>
              <a:r>
                <a:rPr lang="en-US" sz="1200" dirty="0"/>
                <a:t>Engineered permanent magnet and magnetic assemblies, manufacturer of thin and </a:t>
              </a:r>
            </a:p>
            <a:p>
              <a:r>
                <a:rPr lang="en-US" sz="1200" dirty="0"/>
                <a:t>ultra-thin alloy products in a variety of materials</a:t>
              </a:r>
            </a:p>
          </p:txBody>
        </p:sp>
        <p:grpSp>
          <p:nvGrpSpPr>
            <p:cNvPr id="118" name="Group 117">
              <a:extLst>
                <a:ext uri="{FF2B5EF4-FFF2-40B4-BE49-F238E27FC236}">
                  <a16:creationId xmlns:a16="http://schemas.microsoft.com/office/drawing/2014/main" id="{3B4A5333-8661-294A-837A-761849CB65B8}"/>
                </a:ext>
              </a:extLst>
            </p:cNvPr>
            <p:cNvGrpSpPr/>
            <p:nvPr/>
          </p:nvGrpSpPr>
          <p:grpSpPr>
            <a:xfrm>
              <a:off x="345760" y="2460322"/>
              <a:ext cx="465779" cy="454044"/>
              <a:chOff x="-5589588" y="-1792288"/>
              <a:chExt cx="1638300" cy="1597025"/>
            </a:xfrm>
            <a:solidFill>
              <a:schemeClr val="accent2"/>
            </a:solidFill>
          </p:grpSpPr>
          <p:sp>
            <p:nvSpPr>
              <p:cNvPr id="119" name="Freeform 29">
                <a:extLst>
                  <a:ext uri="{FF2B5EF4-FFF2-40B4-BE49-F238E27FC236}">
                    <a16:creationId xmlns:a16="http://schemas.microsoft.com/office/drawing/2014/main" id="{F6B9C7E9-A71F-0341-9F8C-055CB0B2E4E4}"/>
                  </a:ext>
                </a:extLst>
              </p:cNvPr>
              <p:cNvSpPr>
                <a:spLocks noEditPoints="1"/>
              </p:cNvSpPr>
              <p:nvPr/>
            </p:nvSpPr>
            <p:spPr bwMode="auto">
              <a:xfrm>
                <a:off x="-4627563" y="-1792288"/>
                <a:ext cx="676275" cy="1597025"/>
              </a:xfrm>
              <a:custGeom>
                <a:avLst/>
                <a:gdLst>
                  <a:gd name="T0" fmla="*/ 507 w 851"/>
                  <a:gd name="T1" fmla="*/ 1130 h 2012"/>
                  <a:gd name="T2" fmla="*/ 593 w 851"/>
                  <a:gd name="T3" fmla="*/ 1191 h 2012"/>
                  <a:gd name="T4" fmla="*/ 696 w 851"/>
                  <a:gd name="T5" fmla="*/ 1198 h 2012"/>
                  <a:gd name="T6" fmla="*/ 807 w 851"/>
                  <a:gd name="T7" fmla="*/ 1130 h 2012"/>
                  <a:gd name="T8" fmla="*/ 851 w 851"/>
                  <a:gd name="T9" fmla="*/ 1006 h 2012"/>
                  <a:gd name="T10" fmla="*/ 818 w 851"/>
                  <a:gd name="T11" fmla="*/ 898 h 2012"/>
                  <a:gd name="T12" fmla="*/ 714 w 851"/>
                  <a:gd name="T13" fmla="*/ 820 h 2012"/>
                  <a:gd name="T14" fmla="*/ 609 w 851"/>
                  <a:gd name="T15" fmla="*/ 818 h 2012"/>
                  <a:gd name="T16" fmla="*/ 517 w 851"/>
                  <a:gd name="T17" fmla="*/ 872 h 2012"/>
                  <a:gd name="T18" fmla="*/ 315 w 851"/>
                  <a:gd name="T19" fmla="*/ 950 h 2012"/>
                  <a:gd name="T20" fmla="*/ 497 w 851"/>
                  <a:gd name="T21" fmla="*/ 307 h 2012"/>
                  <a:gd name="T22" fmla="*/ 580 w 851"/>
                  <a:gd name="T23" fmla="*/ 374 h 2012"/>
                  <a:gd name="T24" fmla="*/ 676 w 851"/>
                  <a:gd name="T25" fmla="*/ 389 h 2012"/>
                  <a:gd name="T26" fmla="*/ 794 w 851"/>
                  <a:gd name="T27" fmla="*/ 333 h 2012"/>
                  <a:gd name="T28" fmla="*/ 850 w 851"/>
                  <a:gd name="T29" fmla="*/ 216 h 2012"/>
                  <a:gd name="T30" fmla="*/ 828 w 851"/>
                  <a:gd name="T31" fmla="*/ 103 h 2012"/>
                  <a:gd name="T32" fmla="*/ 732 w 851"/>
                  <a:gd name="T33" fmla="*/ 16 h 2012"/>
                  <a:gd name="T34" fmla="*/ 624 w 851"/>
                  <a:gd name="T35" fmla="*/ 3 h 2012"/>
                  <a:gd name="T36" fmla="*/ 527 w 851"/>
                  <a:gd name="T37" fmla="*/ 49 h 2012"/>
                  <a:gd name="T38" fmla="*/ 470 w 851"/>
                  <a:gd name="T39" fmla="*/ 139 h 2012"/>
                  <a:gd name="T40" fmla="*/ 211 w 851"/>
                  <a:gd name="T41" fmla="*/ 164 h 2012"/>
                  <a:gd name="T42" fmla="*/ 202 w 851"/>
                  <a:gd name="T43" fmla="*/ 1063 h 2012"/>
                  <a:gd name="T44" fmla="*/ 227 w 851"/>
                  <a:gd name="T45" fmla="*/ 1864 h 2012"/>
                  <a:gd name="T46" fmla="*/ 481 w 851"/>
                  <a:gd name="T47" fmla="*/ 1903 h 2012"/>
                  <a:gd name="T48" fmla="*/ 552 w 851"/>
                  <a:gd name="T49" fmla="*/ 1981 h 2012"/>
                  <a:gd name="T50" fmla="*/ 656 w 851"/>
                  <a:gd name="T51" fmla="*/ 2012 h 2012"/>
                  <a:gd name="T52" fmla="*/ 765 w 851"/>
                  <a:gd name="T53" fmla="*/ 1979 h 2012"/>
                  <a:gd name="T54" fmla="*/ 843 w 851"/>
                  <a:gd name="T55" fmla="*/ 1875 h 2012"/>
                  <a:gd name="T56" fmla="*/ 843 w 851"/>
                  <a:gd name="T57" fmla="*/ 1760 h 2012"/>
                  <a:gd name="T58" fmla="*/ 765 w 851"/>
                  <a:gd name="T59" fmla="*/ 1656 h 2012"/>
                  <a:gd name="T60" fmla="*/ 656 w 851"/>
                  <a:gd name="T61" fmla="*/ 1623 h 2012"/>
                  <a:gd name="T62" fmla="*/ 552 w 851"/>
                  <a:gd name="T63" fmla="*/ 1653 h 2012"/>
                  <a:gd name="T64" fmla="*/ 481 w 851"/>
                  <a:gd name="T65" fmla="*/ 1733 h 2012"/>
                  <a:gd name="T66" fmla="*/ 656 w 851"/>
                  <a:gd name="T67" fmla="*/ 924 h 2012"/>
                  <a:gd name="T68" fmla="*/ 708 w 851"/>
                  <a:gd name="T69" fmla="*/ 943 h 2012"/>
                  <a:gd name="T70" fmla="*/ 737 w 851"/>
                  <a:gd name="T71" fmla="*/ 990 h 2012"/>
                  <a:gd name="T72" fmla="*/ 732 w 851"/>
                  <a:gd name="T73" fmla="*/ 1038 h 2012"/>
                  <a:gd name="T74" fmla="*/ 696 w 851"/>
                  <a:gd name="T75" fmla="*/ 1078 h 2012"/>
                  <a:gd name="T76" fmla="*/ 648 w 851"/>
                  <a:gd name="T77" fmla="*/ 1088 h 2012"/>
                  <a:gd name="T78" fmla="*/ 599 w 851"/>
                  <a:gd name="T79" fmla="*/ 1064 h 2012"/>
                  <a:gd name="T80" fmla="*/ 575 w 851"/>
                  <a:gd name="T81" fmla="*/ 1015 h 2012"/>
                  <a:gd name="T82" fmla="*/ 584 w 851"/>
                  <a:gd name="T83" fmla="*/ 967 h 2012"/>
                  <a:gd name="T84" fmla="*/ 624 w 851"/>
                  <a:gd name="T85" fmla="*/ 931 h 2012"/>
                  <a:gd name="T86" fmla="*/ 656 w 851"/>
                  <a:gd name="T87" fmla="*/ 113 h 2012"/>
                  <a:gd name="T88" fmla="*/ 708 w 851"/>
                  <a:gd name="T89" fmla="*/ 132 h 2012"/>
                  <a:gd name="T90" fmla="*/ 737 w 851"/>
                  <a:gd name="T91" fmla="*/ 179 h 2012"/>
                  <a:gd name="T92" fmla="*/ 732 w 851"/>
                  <a:gd name="T93" fmla="*/ 227 h 2012"/>
                  <a:gd name="T94" fmla="*/ 696 w 851"/>
                  <a:gd name="T95" fmla="*/ 267 h 2012"/>
                  <a:gd name="T96" fmla="*/ 648 w 851"/>
                  <a:gd name="T97" fmla="*/ 277 h 2012"/>
                  <a:gd name="T98" fmla="*/ 599 w 851"/>
                  <a:gd name="T99" fmla="*/ 253 h 2012"/>
                  <a:gd name="T100" fmla="*/ 575 w 851"/>
                  <a:gd name="T101" fmla="*/ 204 h 2012"/>
                  <a:gd name="T102" fmla="*/ 584 w 851"/>
                  <a:gd name="T103" fmla="*/ 156 h 2012"/>
                  <a:gd name="T104" fmla="*/ 624 w 851"/>
                  <a:gd name="T105" fmla="*/ 120 h 2012"/>
                  <a:gd name="T106" fmla="*/ 656 w 851"/>
                  <a:gd name="T107" fmla="*/ 1736 h 2012"/>
                  <a:gd name="T108" fmla="*/ 708 w 851"/>
                  <a:gd name="T109" fmla="*/ 1754 h 2012"/>
                  <a:gd name="T110" fmla="*/ 737 w 851"/>
                  <a:gd name="T111" fmla="*/ 1801 h 2012"/>
                  <a:gd name="T112" fmla="*/ 732 w 851"/>
                  <a:gd name="T113" fmla="*/ 1849 h 2012"/>
                  <a:gd name="T114" fmla="*/ 696 w 851"/>
                  <a:gd name="T115" fmla="*/ 1890 h 2012"/>
                  <a:gd name="T116" fmla="*/ 648 w 851"/>
                  <a:gd name="T117" fmla="*/ 1899 h 2012"/>
                  <a:gd name="T118" fmla="*/ 599 w 851"/>
                  <a:gd name="T119" fmla="*/ 1875 h 2012"/>
                  <a:gd name="T120" fmla="*/ 575 w 851"/>
                  <a:gd name="T121" fmla="*/ 1826 h 2012"/>
                  <a:gd name="T122" fmla="*/ 584 w 851"/>
                  <a:gd name="T123" fmla="*/ 1778 h 2012"/>
                  <a:gd name="T124" fmla="*/ 624 w 851"/>
                  <a:gd name="T125" fmla="*/ 1742 h 2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51" h="2012">
                    <a:moveTo>
                      <a:pt x="470" y="1063"/>
                    </a:moveTo>
                    <a:lnTo>
                      <a:pt x="470" y="1063"/>
                    </a:lnTo>
                    <a:lnTo>
                      <a:pt x="475" y="1078"/>
                    </a:lnTo>
                    <a:lnTo>
                      <a:pt x="481" y="1092"/>
                    </a:lnTo>
                    <a:lnTo>
                      <a:pt x="488" y="1105"/>
                    </a:lnTo>
                    <a:lnTo>
                      <a:pt x="497" y="1118"/>
                    </a:lnTo>
                    <a:lnTo>
                      <a:pt x="507" y="1130"/>
                    </a:lnTo>
                    <a:lnTo>
                      <a:pt x="517" y="1142"/>
                    </a:lnTo>
                    <a:lnTo>
                      <a:pt x="527" y="1152"/>
                    </a:lnTo>
                    <a:lnTo>
                      <a:pt x="540" y="1162"/>
                    </a:lnTo>
                    <a:lnTo>
                      <a:pt x="552" y="1170"/>
                    </a:lnTo>
                    <a:lnTo>
                      <a:pt x="565" y="1178"/>
                    </a:lnTo>
                    <a:lnTo>
                      <a:pt x="580" y="1185"/>
                    </a:lnTo>
                    <a:lnTo>
                      <a:pt x="593" y="1191"/>
                    </a:lnTo>
                    <a:lnTo>
                      <a:pt x="609" y="1196"/>
                    </a:lnTo>
                    <a:lnTo>
                      <a:pt x="624" y="1199"/>
                    </a:lnTo>
                    <a:lnTo>
                      <a:pt x="640" y="1200"/>
                    </a:lnTo>
                    <a:lnTo>
                      <a:pt x="656" y="1201"/>
                    </a:lnTo>
                    <a:lnTo>
                      <a:pt x="656" y="1201"/>
                    </a:lnTo>
                    <a:lnTo>
                      <a:pt x="676" y="1200"/>
                    </a:lnTo>
                    <a:lnTo>
                      <a:pt x="696" y="1198"/>
                    </a:lnTo>
                    <a:lnTo>
                      <a:pt x="714" y="1192"/>
                    </a:lnTo>
                    <a:lnTo>
                      <a:pt x="732" y="1186"/>
                    </a:lnTo>
                    <a:lnTo>
                      <a:pt x="750" y="1177"/>
                    </a:lnTo>
                    <a:lnTo>
                      <a:pt x="765" y="1168"/>
                    </a:lnTo>
                    <a:lnTo>
                      <a:pt x="780" y="1157"/>
                    </a:lnTo>
                    <a:lnTo>
                      <a:pt x="794" y="1144"/>
                    </a:lnTo>
                    <a:lnTo>
                      <a:pt x="807" y="1130"/>
                    </a:lnTo>
                    <a:lnTo>
                      <a:pt x="818" y="1116"/>
                    </a:lnTo>
                    <a:lnTo>
                      <a:pt x="828" y="1100"/>
                    </a:lnTo>
                    <a:lnTo>
                      <a:pt x="836" y="1083"/>
                    </a:lnTo>
                    <a:lnTo>
                      <a:pt x="843" y="1064"/>
                    </a:lnTo>
                    <a:lnTo>
                      <a:pt x="848" y="1046"/>
                    </a:lnTo>
                    <a:lnTo>
                      <a:pt x="850" y="1027"/>
                    </a:lnTo>
                    <a:lnTo>
                      <a:pt x="851" y="1006"/>
                    </a:lnTo>
                    <a:lnTo>
                      <a:pt x="851" y="1006"/>
                    </a:lnTo>
                    <a:lnTo>
                      <a:pt x="850" y="987"/>
                    </a:lnTo>
                    <a:lnTo>
                      <a:pt x="848" y="967"/>
                    </a:lnTo>
                    <a:lnTo>
                      <a:pt x="843" y="949"/>
                    </a:lnTo>
                    <a:lnTo>
                      <a:pt x="836" y="931"/>
                    </a:lnTo>
                    <a:lnTo>
                      <a:pt x="828" y="914"/>
                    </a:lnTo>
                    <a:lnTo>
                      <a:pt x="818" y="898"/>
                    </a:lnTo>
                    <a:lnTo>
                      <a:pt x="807" y="883"/>
                    </a:lnTo>
                    <a:lnTo>
                      <a:pt x="794" y="869"/>
                    </a:lnTo>
                    <a:lnTo>
                      <a:pt x="780" y="857"/>
                    </a:lnTo>
                    <a:lnTo>
                      <a:pt x="765" y="845"/>
                    </a:lnTo>
                    <a:lnTo>
                      <a:pt x="750" y="835"/>
                    </a:lnTo>
                    <a:lnTo>
                      <a:pt x="732" y="827"/>
                    </a:lnTo>
                    <a:lnTo>
                      <a:pt x="714" y="820"/>
                    </a:lnTo>
                    <a:lnTo>
                      <a:pt x="696" y="816"/>
                    </a:lnTo>
                    <a:lnTo>
                      <a:pt x="676" y="812"/>
                    </a:lnTo>
                    <a:lnTo>
                      <a:pt x="656" y="811"/>
                    </a:lnTo>
                    <a:lnTo>
                      <a:pt x="656" y="811"/>
                    </a:lnTo>
                    <a:lnTo>
                      <a:pt x="640" y="812"/>
                    </a:lnTo>
                    <a:lnTo>
                      <a:pt x="624" y="814"/>
                    </a:lnTo>
                    <a:lnTo>
                      <a:pt x="609" y="818"/>
                    </a:lnTo>
                    <a:lnTo>
                      <a:pt x="593" y="822"/>
                    </a:lnTo>
                    <a:lnTo>
                      <a:pt x="580" y="827"/>
                    </a:lnTo>
                    <a:lnTo>
                      <a:pt x="565" y="834"/>
                    </a:lnTo>
                    <a:lnTo>
                      <a:pt x="552" y="842"/>
                    </a:lnTo>
                    <a:lnTo>
                      <a:pt x="540" y="851"/>
                    </a:lnTo>
                    <a:lnTo>
                      <a:pt x="527" y="860"/>
                    </a:lnTo>
                    <a:lnTo>
                      <a:pt x="517" y="872"/>
                    </a:lnTo>
                    <a:lnTo>
                      <a:pt x="507" y="883"/>
                    </a:lnTo>
                    <a:lnTo>
                      <a:pt x="497" y="894"/>
                    </a:lnTo>
                    <a:lnTo>
                      <a:pt x="488" y="908"/>
                    </a:lnTo>
                    <a:lnTo>
                      <a:pt x="481" y="921"/>
                    </a:lnTo>
                    <a:lnTo>
                      <a:pt x="475" y="935"/>
                    </a:lnTo>
                    <a:lnTo>
                      <a:pt x="470" y="950"/>
                    </a:lnTo>
                    <a:lnTo>
                      <a:pt x="315" y="950"/>
                    </a:lnTo>
                    <a:lnTo>
                      <a:pt x="315" y="252"/>
                    </a:lnTo>
                    <a:lnTo>
                      <a:pt x="470" y="252"/>
                    </a:lnTo>
                    <a:lnTo>
                      <a:pt x="470" y="252"/>
                    </a:lnTo>
                    <a:lnTo>
                      <a:pt x="475" y="267"/>
                    </a:lnTo>
                    <a:lnTo>
                      <a:pt x="481" y="281"/>
                    </a:lnTo>
                    <a:lnTo>
                      <a:pt x="488" y="294"/>
                    </a:lnTo>
                    <a:lnTo>
                      <a:pt x="497" y="307"/>
                    </a:lnTo>
                    <a:lnTo>
                      <a:pt x="507" y="319"/>
                    </a:lnTo>
                    <a:lnTo>
                      <a:pt x="517" y="331"/>
                    </a:lnTo>
                    <a:lnTo>
                      <a:pt x="527" y="341"/>
                    </a:lnTo>
                    <a:lnTo>
                      <a:pt x="540" y="351"/>
                    </a:lnTo>
                    <a:lnTo>
                      <a:pt x="552" y="359"/>
                    </a:lnTo>
                    <a:lnTo>
                      <a:pt x="565" y="367"/>
                    </a:lnTo>
                    <a:lnTo>
                      <a:pt x="580" y="374"/>
                    </a:lnTo>
                    <a:lnTo>
                      <a:pt x="593" y="380"/>
                    </a:lnTo>
                    <a:lnTo>
                      <a:pt x="609" y="384"/>
                    </a:lnTo>
                    <a:lnTo>
                      <a:pt x="624" y="388"/>
                    </a:lnTo>
                    <a:lnTo>
                      <a:pt x="640" y="389"/>
                    </a:lnTo>
                    <a:lnTo>
                      <a:pt x="656" y="390"/>
                    </a:lnTo>
                    <a:lnTo>
                      <a:pt x="656" y="390"/>
                    </a:lnTo>
                    <a:lnTo>
                      <a:pt x="676" y="389"/>
                    </a:lnTo>
                    <a:lnTo>
                      <a:pt x="696" y="387"/>
                    </a:lnTo>
                    <a:lnTo>
                      <a:pt x="714" y="381"/>
                    </a:lnTo>
                    <a:lnTo>
                      <a:pt x="732" y="375"/>
                    </a:lnTo>
                    <a:lnTo>
                      <a:pt x="750" y="366"/>
                    </a:lnTo>
                    <a:lnTo>
                      <a:pt x="765" y="357"/>
                    </a:lnTo>
                    <a:lnTo>
                      <a:pt x="780" y="346"/>
                    </a:lnTo>
                    <a:lnTo>
                      <a:pt x="794" y="333"/>
                    </a:lnTo>
                    <a:lnTo>
                      <a:pt x="807" y="319"/>
                    </a:lnTo>
                    <a:lnTo>
                      <a:pt x="818" y="305"/>
                    </a:lnTo>
                    <a:lnTo>
                      <a:pt x="828" y="289"/>
                    </a:lnTo>
                    <a:lnTo>
                      <a:pt x="836" y="271"/>
                    </a:lnTo>
                    <a:lnTo>
                      <a:pt x="843" y="253"/>
                    </a:lnTo>
                    <a:lnTo>
                      <a:pt x="848" y="235"/>
                    </a:lnTo>
                    <a:lnTo>
                      <a:pt x="850" y="216"/>
                    </a:lnTo>
                    <a:lnTo>
                      <a:pt x="851" y="195"/>
                    </a:lnTo>
                    <a:lnTo>
                      <a:pt x="851" y="195"/>
                    </a:lnTo>
                    <a:lnTo>
                      <a:pt x="850" y="176"/>
                    </a:lnTo>
                    <a:lnTo>
                      <a:pt x="848" y="156"/>
                    </a:lnTo>
                    <a:lnTo>
                      <a:pt x="843" y="137"/>
                    </a:lnTo>
                    <a:lnTo>
                      <a:pt x="836" y="120"/>
                    </a:lnTo>
                    <a:lnTo>
                      <a:pt x="828" y="103"/>
                    </a:lnTo>
                    <a:lnTo>
                      <a:pt x="818" y="87"/>
                    </a:lnTo>
                    <a:lnTo>
                      <a:pt x="807" y="72"/>
                    </a:lnTo>
                    <a:lnTo>
                      <a:pt x="794" y="57"/>
                    </a:lnTo>
                    <a:lnTo>
                      <a:pt x="780" y="44"/>
                    </a:lnTo>
                    <a:lnTo>
                      <a:pt x="765" y="34"/>
                    </a:lnTo>
                    <a:lnTo>
                      <a:pt x="750" y="24"/>
                    </a:lnTo>
                    <a:lnTo>
                      <a:pt x="732" y="16"/>
                    </a:lnTo>
                    <a:lnTo>
                      <a:pt x="714" y="9"/>
                    </a:lnTo>
                    <a:lnTo>
                      <a:pt x="696" y="5"/>
                    </a:lnTo>
                    <a:lnTo>
                      <a:pt x="676" y="1"/>
                    </a:lnTo>
                    <a:lnTo>
                      <a:pt x="656" y="0"/>
                    </a:lnTo>
                    <a:lnTo>
                      <a:pt x="656" y="0"/>
                    </a:lnTo>
                    <a:lnTo>
                      <a:pt x="640" y="1"/>
                    </a:lnTo>
                    <a:lnTo>
                      <a:pt x="624" y="3"/>
                    </a:lnTo>
                    <a:lnTo>
                      <a:pt x="609" y="7"/>
                    </a:lnTo>
                    <a:lnTo>
                      <a:pt x="593" y="10"/>
                    </a:lnTo>
                    <a:lnTo>
                      <a:pt x="580" y="16"/>
                    </a:lnTo>
                    <a:lnTo>
                      <a:pt x="565" y="23"/>
                    </a:lnTo>
                    <a:lnTo>
                      <a:pt x="552" y="31"/>
                    </a:lnTo>
                    <a:lnTo>
                      <a:pt x="540" y="40"/>
                    </a:lnTo>
                    <a:lnTo>
                      <a:pt x="527" y="49"/>
                    </a:lnTo>
                    <a:lnTo>
                      <a:pt x="517" y="60"/>
                    </a:lnTo>
                    <a:lnTo>
                      <a:pt x="507" y="72"/>
                    </a:lnTo>
                    <a:lnTo>
                      <a:pt x="497" y="83"/>
                    </a:lnTo>
                    <a:lnTo>
                      <a:pt x="488" y="96"/>
                    </a:lnTo>
                    <a:lnTo>
                      <a:pt x="481" y="110"/>
                    </a:lnTo>
                    <a:lnTo>
                      <a:pt x="475" y="124"/>
                    </a:lnTo>
                    <a:lnTo>
                      <a:pt x="470" y="139"/>
                    </a:lnTo>
                    <a:lnTo>
                      <a:pt x="258" y="139"/>
                    </a:lnTo>
                    <a:lnTo>
                      <a:pt x="258" y="139"/>
                    </a:lnTo>
                    <a:lnTo>
                      <a:pt x="246" y="140"/>
                    </a:lnTo>
                    <a:lnTo>
                      <a:pt x="236" y="144"/>
                    </a:lnTo>
                    <a:lnTo>
                      <a:pt x="227" y="148"/>
                    </a:lnTo>
                    <a:lnTo>
                      <a:pt x="218" y="155"/>
                    </a:lnTo>
                    <a:lnTo>
                      <a:pt x="211" y="164"/>
                    </a:lnTo>
                    <a:lnTo>
                      <a:pt x="207" y="173"/>
                    </a:lnTo>
                    <a:lnTo>
                      <a:pt x="203" y="184"/>
                    </a:lnTo>
                    <a:lnTo>
                      <a:pt x="202" y="195"/>
                    </a:lnTo>
                    <a:lnTo>
                      <a:pt x="202" y="950"/>
                    </a:lnTo>
                    <a:lnTo>
                      <a:pt x="0" y="950"/>
                    </a:lnTo>
                    <a:lnTo>
                      <a:pt x="0" y="1063"/>
                    </a:lnTo>
                    <a:lnTo>
                      <a:pt x="202" y="1063"/>
                    </a:lnTo>
                    <a:lnTo>
                      <a:pt x="202" y="1817"/>
                    </a:lnTo>
                    <a:lnTo>
                      <a:pt x="202" y="1817"/>
                    </a:lnTo>
                    <a:lnTo>
                      <a:pt x="203" y="1829"/>
                    </a:lnTo>
                    <a:lnTo>
                      <a:pt x="207" y="1840"/>
                    </a:lnTo>
                    <a:lnTo>
                      <a:pt x="211" y="1849"/>
                    </a:lnTo>
                    <a:lnTo>
                      <a:pt x="218" y="1857"/>
                    </a:lnTo>
                    <a:lnTo>
                      <a:pt x="227" y="1864"/>
                    </a:lnTo>
                    <a:lnTo>
                      <a:pt x="236" y="1870"/>
                    </a:lnTo>
                    <a:lnTo>
                      <a:pt x="246" y="1873"/>
                    </a:lnTo>
                    <a:lnTo>
                      <a:pt x="258" y="1874"/>
                    </a:lnTo>
                    <a:lnTo>
                      <a:pt x="470" y="1874"/>
                    </a:lnTo>
                    <a:lnTo>
                      <a:pt x="470" y="1874"/>
                    </a:lnTo>
                    <a:lnTo>
                      <a:pt x="475" y="1889"/>
                    </a:lnTo>
                    <a:lnTo>
                      <a:pt x="481" y="1903"/>
                    </a:lnTo>
                    <a:lnTo>
                      <a:pt x="488" y="1916"/>
                    </a:lnTo>
                    <a:lnTo>
                      <a:pt x="497" y="1929"/>
                    </a:lnTo>
                    <a:lnTo>
                      <a:pt x="507" y="1942"/>
                    </a:lnTo>
                    <a:lnTo>
                      <a:pt x="517" y="1953"/>
                    </a:lnTo>
                    <a:lnTo>
                      <a:pt x="527" y="1963"/>
                    </a:lnTo>
                    <a:lnTo>
                      <a:pt x="540" y="1973"/>
                    </a:lnTo>
                    <a:lnTo>
                      <a:pt x="552" y="1981"/>
                    </a:lnTo>
                    <a:lnTo>
                      <a:pt x="565" y="1989"/>
                    </a:lnTo>
                    <a:lnTo>
                      <a:pt x="580" y="1996"/>
                    </a:lnTo>
                    <a:lnTo>
                      <a:pt x="593" y="2002"/>
                    </a:lnTo>
                    <a:lnTo>
                      <a:pt x="609" y="2007"/>
                    </a:lnTo>
                    <a:lnTo>
                      <a:pt x="624" y="2010"/>
                    </a:lnTo>
                    <a:lnTo>
                      <a:pt x="640" y="2012"/>
                    </a:lnTo>
                    <a:lnTo>
                      <a:pt x="656" y="2012"/>
                    </a:lnTo>
                    <a:lnTo>
                      <a:pt x="656" y="2012"/>
                    </a:lnTo>
                    <a:lnTo>
                      <a:pt x="676" y="2011"/>
                    </a:lnTo>
                    <a:lnTo>
                      <a:pt x="696" y="2009"/>
                    </a:lnTo>
                    <a:lnTo>
                      <a:pt x="714" y="2003"/>
                    </a:lnTo>
                    <a:lnTo>
                      <a:pt x="732" y="1997"/>
                    </a:lnTo>
                    <a:lnTo>
                      <a:pt x="750" y="1989"/>
                    </a:lnTo>
                    <a:lnTo>
                      <a:pt x="765" y="1979"/>
                    </a:lnTo>
                    <a:lnTo>
                      <a:pt x="780" y="1968"/>
                    </a:lnTo>
                    <a:lnTo>
                      <a:pt x="794" y="1955"/>
                    </a:lnTo>
                    <a:lnTo>
                      <a:pt x="807" y="1942"/>
                    </a:lnTo>
                    <a:lnTo>
                      <a:pt x="818" y="1927"/>
                    </a:lnTo>
                    <a:lnTo>
                      <a:pt x="828" y="1911"/>
                    </a:lnTo>
                    <a:lnTo>
                      <a:pt x="836" y="1894"/>
                    </a:lnTo>
                    <a:lnTo>
                      <a:pt x="843" y="1875"/>
                    </a:lnTo>
                    <a:lnTo>
                      <a:pt x="848" y="1857"/>
                    </a:lnTo>
                    <a:lnTo>
                      <a:pt x="850" y="1838"/>
                    </a:lnTo>
                    <a:lnTo>
                      <a:pt x="851" y="1817"/>
                    </a:lnTo>
                    <a:lnTo>
                      <a:pt x="851" y="1817"/>
                    </a:lnTo>
                    <a:lnTo>
                      <a:pt x="850" y="1798"/>
                    </a:lnTo>
                    <a:lnTo>
                      <a:pt x="848" y="1778"/>
                    </a:lnTo>
                    <a:lnTo>
                      <a:pt x="843" y="1760"/>
                    </a:lnTo>
                    <a:lnTo>
                      <a:pt x="836" y="1742"/>
                    </a:lnTo>
                    <a:lnTo>
                      <a:pt x="828" y="1725"/>
                    </a:lnTo>
                    <a:lnTo>
                      <a:pt x="818" y="1709"/>
                    </a:lnTo>
                    <a:lnTo>
                      <a:pt x="807" y="1694"/>
                    </a:lnTo>
                    <a:lnTo>
                      <a:pt x="794" y="1680"/>
                    </a:lnTo>
                    <a:lnTo>
                      <a:pt x="780" y="1668"/>
                    </a:lnTo>
                    <a:lnTo>
                      <a:pt x="765" y="1656"/>
                    </a:lnTo>
                    <a:lnTo>
                      <a:pt x="750" y="1646"/>
                    </a:lnTo>
                    <a:lnTo>
                      <a:pt x="732" y="1638"/>
                    </a:lnTo>
                    <a:lnTo>
                      <a:pt x="714" y="1631"/>
                    </a:lnTo>
                    <a:lnTo>
                      <a:pt x="696" y="1627"/>
                    </a:lnTo>
                    <a:lnTo>
                      <a:pt x="676" y="1623"/>
                    </a:lnTo>
                    <a:lnTo>
                      <a:pt x="656" y="1623"/>
                    </a:lnTo>
                    <a:lnTo>
                      <a:pt x="656" y="1623"/>
                    </a:lnTo>
                    <a:lnTo>
                      <a:pt x="640" y="1623"/>
                    </a:lnTo>
                    <a:lnTo>
                      <a:pt x="624" y="1626"/>
                    </a:lnTo>
                    <a:lnTo>
                      <a:pt x="609" y="1629"/>
                    </a:lnTo>
                    <a:lnTo>
                      <a:pt x="593" y="1634"/>
                    </a:lnTo>
                    <a:lnTo>
                      <a:pt x="580" y="1639"/>
                    </a:lnTo>
                    <a:lnTo>
                      <a:pt x="565" y="1645"/>
                    </a:lnTo>
                    <a:lnTo>
                      <a:pt x="552" y="1653"/>
                    </a:lnTo>
                    <a:lnTo>
                      <a:pt x="540" y="1662"/>
                    </a:lnTo>
                    <a:lnTo>
                      <a:pt x="527" y="1671"/>
                    </a:lnTo>
                    <a:lnTo>
                      <a:pt x="517" y="1683"/>
                    </a:lnTo>
                    <a:lnTo>
                      <a:pt x="507" y="1694"/>
                    </a:lnTo>
                    <a:lnTo>
                      <a:pt x="497" y="1705"/>
                    </a:lnTo>
                    <a:lnTo>
                      <a:pt x="488" y="1719"/>
                    </a:lnTo>
                    <a:lnTo>
                      <a:pt x="481" y="1733"/>
                    </a:lnTo>
                    <a:lnTo>
                      <a:pt x="475" y="1746"/>
                    </a:lnTo>
                    <a:lnTo>
                      <a:pt x="470" y="1761"/>
                    </a:lnTo>
                    <a:lnTo>
                      <a:pt x="315" y="1761"/>
                    </a:lnTo>
                    <a:lnTo>
                      <a:pt x="315" y="1063"/>
                    </a:lnTo>
                    <a:lnTo>
                      <a:pt x="470" y="1063"/>
                    </a:lnTo>
                    <a:close/>
                    <a:moveTo>
                      <a:pt x="656" y="924"/>
                    </a:moveTo>
                    <a:lnTo>
                      <a:pt x="656" y="924"/>
                    </a:lnTo>
                    <a:lnTo>
                      <a:pt x="665" y="925"/>
                    </a:lnTo>
                    <a:lnTo>
                      <a:pt x="673" y="926"/>
                    </a:lnTo>
                    <a:lnTo>
                      <a:pt x="681" y="929"/>
                    </a:lnTo>
                    <a:lnTo>
                      <a:pt x="688" y="931"/>
                    </a:lnTo>
                    <a:lnTo>
                      <a:pt x="696" y="934"/>
                    </a:lnTo>
                    <a:lnTo>
                      <a:pt x="703" y="939"/>
                    </a:lnTo>
                    <a:lnTo>
                      <a:pt x="708" y="943"/>
                    </a:lnTo>
                    <a:lnTo>
                      <a:pt x="714" y="949"/>
                    </a:lnTo>
                    <a:lnTo>
                      <a:pt x="720" y="955"/>
                    </a:lnTo>
                    <a:lnTo>
                      <a:pt x="724" y="961"/>
                    </a:lnTo>
                    <a:lnTo>
                      <a:pt x="729" y="967"/>
                    </a:lnTo>
                    <a:lnTo>
                      <a:pt x="732" y="974"/>
                    </a:lnTo>
                    <a:lnTo>
                      <a:pt x="735" y="982"/>
                    </a:lnTo>
                    <a:lnTo>
                      <a:pt x="737" y="990"/>
                    </a:lnTo>
                    <a:lnTo>
                      <a:pt x="738" y="998"/>
                    </a:lnTo>
                    <a:lnTo>
                      <a:pt x="738" y="1006"/>
                    </a:lnTo>
                    <a:lnTo>
                      <a:pt x="738" y="1006"/>
                    </a:lnTo>
                    <a:lnTo>
                      <a:pt x="738" y="1015"/>
                    </a:lnTo>
                    <a:lnTo>
                      <a:pt x="737" y="1023"/>
                    </a:lnTo>
                    <a:lnTo>
                      <a:pt x="735" y="1031"/>
                    </a:lnTo>
                    <a:lnTo>
                      <a:pt x="732" y="1038"/>
                    </a:lnTo>
                    <a:lnTo>
                      <a:pt x="729" y="1045"/>
                    </a:lnTo>
                    <a:lnTo>
                      <a:pt x="724" y="1052"/>
                    </a:lnTo>
                    <a:lnTo>
                      <a:pt x="720" y="1059"/>
                    </a:lnTo>
                    <a:lnTo>
                      <a:pt x="714" y="1064"/>
                    </a:lnTo>
                    <a:lnTo>
                      <a:pt x="708" y="1070"/>
                    </a:lnTo>
                    <a:lnTo>
                      <a:pt x="703" y="1075"/>
                    </a:lnTo>
                    <a:lnTo>
                      <a:pt x="696" y="1078"/>
                    </a:lnTo>
                    <a:lnTo>
                      <a:pt x="688" y="1081"/>
                    </a:lnTo>
                    <a:lnTo>
                      <a:pt x="681" y="1085"/>
                    </a:lnTo>
                    <a:lnTo>
                      <a:pt x="673" y="1087"/>
                    </a:lnTo>
                    <a:lnTo>
                      <a:pt x="665" y="1088"/>
                    </a:lnTo>
                    <a:lnTo>
                      <a:pt x="656" y="1088"/>
                    </a:lnTo>
                    <a:lnTo>
                      <a:pt x="656" y="1088"/>
                    </a:lnTo>
                    <a:lnTo>
                      <a:pt x="648" y="1088"/>
                    </a:lnTo>
                    <a:lnTo>
                      <a:pt x="640" y="1087"/>
                    </a:lnTo>
                    <a:lnTo>
                      <a:pt x="632" y="1085"/>
                    </a:lnTo>
                    <a:lnTo>
                      <a:pt x="624" y="1081"/>
                    </a:lnTo>
                    <a:lnTo>
                      <a:pt x="617" y="1078"/>
                    </a:lnTo>
                    <a:lnTo>
                      <a:pt x="610" y="1075"/>
                    </a:lnTo>
                    <a:lnTo>
                      <a:pt x="605" y="1070"/>
                    </a:lnTo>
                    <a:lnTo>
                      <a:pt x="599" y="1064"/>
                    </a:lnTo>
                    <a:lnTo>
                      <a:pt x="593" y="1059"/>
                    </a:lnTo>
                    <a:lnTo>
                      <a:pt x="589" y="1052"/>
                    </a:lnTo>
                    <a:lnTo>
                      <a:pt x="584" y="1045"/>
                    </a:lnTo>
                    <a:lnTo>
                      <a:pt x="581" y="1038"/>
                    </a:lnTo>
                    <a:lnTo>
                      <a:pt x="578" y="1031"/>
                    </a:lnTo>
                    <a:lnTo>
                      <a:pt x="576" y="1023"/>
                    </a:lnTo>
                    <a:lnTo>
                      <a:pt x="575" y="1015"/>
                    </a:lnTo>
                    <a:lnTo>
                      <a:pt x="575" y="1006"/>
                    </a:lnTo>
                    <a:lnTo>
                      <a:pt x="575" y="1006"/>
                    </a:lnTo>
                    <a:lnTo>
                      <a:pt x="575" y="998"/>
                    </a:lnTo>
                    <a:lnTo>
                      <a:pt x="576" y="990"/>
                    </a:lnTo>
                    <a:lnTo>
                      <a:pt x="578" y="982"/>
                    </a:lnTo>
                    <a:lnTo>
                      <a:pt x="581" y="974"/>
                    </a:lnTo>
                    <a:lnTo>
                      <a:pt x="584" y="967"/>
                    </a:lnTo>
                    <a:lnTo>
                      <a:pt x="589" y="961"/>
                    </a:lnTo>
                    <a:lnTo>
                      <a:pt x="593" y="955"/>
                    </a:lnTo>
                    <a:lnTo>
                      <a:pt x="599" y="949"/>
                    </a:lnTo>
                    <a:lnTo>
                      <a:pt x="605" y="943"/>
                    </a:lnTo>
                    <a:lnTo>
                      <a:pt x="610" y="939"/>
                    </a:lnTo>
                    <a:lnTo>
                      <a:pt x="617" y="934"/>
                    </a:lnTo>
                    <a:lnTo>
                      <a:pt x="624" y="931"/>
                    </a:lnTo>
                    <a:lnTo>
                      <a:pt x="632" y="929"/>
                    </a:lnTo>
                    <a:lnTo>
                      <a:pt x="640" y="926"/>
                    </a:lnTo>
                    <a:lnTo>
                      <a:pt x="648" y="925"/>
                    </a:lnTo>
                    <a:lnTo>
                      <a:pt x="656" y="924"/>
                    </a:lnTo>
                    <a:lnTo>
                      <a:pt x="656" y="924"/>
                    </a:lnTo>
                    <a:close/>
                    <a:moveTo>
                      <a:pt x="656" y="113"/>
                    </a:moveTo>
                    <a:lnTo>
                      <a:pt x="656" y="113"/>
                    </a:lnTo>
                    <a:lnTo>
                      <a:pt x="665" y="114"/>
                    </a:lnTo>
                    <a:lnTo>
                      <a:pt x="673" y="115"/>
                    </a:lnTo>
                    <a:lnTo>
                      <a:pt x="681" y="117"/>
                    </a:lnTo>
                    <a:lnTo>
                      <a:pt x="688" y="120"/>
                    </a:lnTo>
                    <a:lnTo>
                      <a:pt x="696" y="123"/>
                    </a:lnTo>
                    <a:lnTo>
                      <a:pt x="703" y="128"/>
                    </a:lnTo>
                    <a:lnTo>
                      <a:pt x="708" y="132"/>
                    </a:lnTo>
                    <a:lnTo>
                      <a:pt x="714" y="137"/>
                    </a:lnTo>
                    <a:lnTo>
                      <a:pt x="720" y="144"/>
                    </a:lnTo>
                    <a:lnTo>
                      <a:pt x="724" y="149"/>
                    </a:lnTo>
                    <a:lnTo>
                      <a:pt x="729" y="156"/>
                    </a:lnTo>
                    <a:lnTo>
                      <a:pt x="732" y="163"/>
                    </a:lnTo>
                    <a:lnTo>
                      <a:pt x="735" y="171"/>
                    </a:lnTo>
                    <a:lnTo>
                      <a:pt x="737" y="179"/>
                    </a:lnTo>
                    <a:lnTo>
                      <a:pt x="738" y="187"/>
                    </a:lnTo>
                    <a:lnTo>
                      <a:pt x="738" y="195"/>
                    </a:lnTo>
                    <a:lnTo>
                      <a:pt x="738" y="195"/>
                    </a:lnTo>
                    <a:lnTo>
                      <a:pt x="738" y="204"/>
                    </a:lnTo>
                    <a:lnTo>
                      <a:pt x="737" y="212"/>
                    </a:lnTo>
                    <a:lnTo>
                      <a:pt x="735" y="220"/>
                    </a:lnTo>
                    <a:lnTo>
                      <a:pt x="732" y="227"/>
                    </a:lnTo>
                    <a:lnTo>
                      <a:pt x="729" y="234"/>
                    </a:lnTo>
                    <a:lnTo>
                      <a:pt x="724" y="241"/>
                    </a:lnTo>
                    <a:lnTo>
                      <a:pt x="720" y="248"/>
                    </a:lnTo>
                    <a:lnTo>
                      <a:pt x="714" y="253"/>
                    </a:lnTo>
                    <a:lnTo>
                      <a:pt x="708" y="259"/>
                    </a:lnTo>
                    <a:lnTo>
                      <a:pt x="703" y="264"/>
                    </a:lnTo>
                    <a:lnTo>
                      <a:pt x="696" y="267"/>
                    </a:lnTo>
                    <a:lnTo>
                      <a:pt x="688" y="270"/>
                    </a:lnTo>
                    <a:lnTo>
                      <a:pt x="681" y="274"/>
                    </a:lnTo>
                    <a:lnTo>
                      <a:pt x="673" y="276"/>
                    </a:lnTo>
                    <a:lnTo>
                      <a:pt x="665" y="277"/>
                    </a:lnTo>
                    <a:lnTo>
                      <a:pt x="656" y="277"/>
                    </a:lnTo>
                    <a:lnTo>
                      <a:pt x="656" y="277"/>
                    </a:lnTo>
                    <a:lnTo>
                      <a:pt x="648" y="277"/>
                    </a:lnTo>
                    <a:lnTo>
                      <a:pt x="640" y="276"/>
                    </a:lnTo>
                    <a:lnTo>
                      <a:pt x="632" y="274"/>
                    </a:lnTo>
                    <a:lnTo>
                      <a:pt x="624" y="270"/>
                    </a:lnTo>
                    <a:lnTo>
                      <a:pt x="617" y="267"/>
                    </a:lnTo>
                    <a:lnTo>
                      <a:pt x="610" y="264"/>
                    </a:lnTo>
                    <a:lnTo>
                      <a:pt x="605" y="259"/>
                    </a:lnTo>
                    <a:lnTo>
                      <a:pt x="599" y="253"/>
                    </a:lnTo>
                    <a:lnTo>
                      <a:pt x="593" y="248"/>
                    </a:lnTo>
                    <a:lnTo>
                      <a:pt x="589" y="241"/>
                    </a:lnTo>
                    <a:lnTo>
                      <a:pt x="584" y="234"/>
                    </a:lnTo>
                    <a:lnTo>
                      <a:pt x="581" y="227"/>
                    </a:lnTo>
                    <a:lnTo>
                      <a:pt x="578" y="220"/>
                    </a:lnTo>
                    <a:lnTo>
                      <a:pt x="576" y="212"/>
                    </a:lnTo>
                    <a:lnTo>
                      <a:pt x="575" y="204"/>
                    </a:lnTo>
                    <a:lnTo>
                      <a:pt x="575" y="195"/>
                    </a:lnTo>
                    <a:lnTo>
                      <a:pt x="575" y="195"/>
                    </a:lnTo>
                    <a:lnTo>
                      <a:pt x="575" y="187"/>
                    </a:lnTo>
                    <a:lnTo>
                      <a:pt x="576" y="179"/>
                    </a:lnTo>
                    <a:lnTo>
                      <a:pt x="578" y="171"/>
                    </a:lnTo>
                    <a:lnTo>
                      <a:pt x="581" y="163"/>
                    </a:lnTo>
                    <a:lnTo>
                      <a:pt x="584" y="156"/>
                    </a:lnTo>
                    <a:lnTo>
                      <a:pt x="589" y="149"/>
                    </a:lnTo>
                    <a:lnTo>
                      <a:pt x="593" y="144"/>
                    </a:lnTo>
                    <a:lnTo>
                      <a:pt x="599" y="137"/>
                    </a:lnTo>
                    <a:lnTo>
                      <a:pt x="605" y="132"/>
                    </a:lnTo>
                    <a:lnTo>
                      <a:pt x="610" y="128"/>
                    </a:lnTo>
                    <a:lnTo>
                      <a:pt x="617" y="123"/>
                    </a:lnTo>
                    <a:lnTo>
                      <a:pt x="624" y="120"/>
                    </a:lnTo>
                    <a:lnTo>
                      <a:pt x="632" y="117"/>
                    </a:lnTo>
                    <a:lnTo>
                      <a:pt x="640" y="115"/>
                    </a:lnTo>
                    <a:lnTo>
                      <a:pt x="648" y="114"/>
                    </a:lnTo>
                    <a:lnTo>
                      <a:pt x="656" y="113"/>
                    </a:lnTo>
                    <a:lnTo>
                      <a:pt x="656" y="113"/>
                    </a:lnTo>
                    <a:close/>
                    <a:moveTo>
                      <a:pt x="656" y="1736"/>
                    </a:moveTo>
                    <a:lnTo>
                      <a:pt x="656" y="1736"/>
                    </a:lnTo>
                    <a:lnTo>
                      <a:pt x="665" y="1736"/>
                    </a:lnTo>
                    <a:lnTo>
                      <a:pt x="673" y="1737"/>
                    </a:lnTo>
                    <a:lnTo>
                      <a:pt x="681" y="1740"/>
                    </a:lnTo>
                    <a:lnTo>
                      <a:pt x="688" y="1742"/>
                    </a:lnTo>
                    <a:lnTo>
                      <a:pt x="696" y="1745"/>
                    </a:lnTo>
                    <a:lnTo>
                      <a:pt x="703" y="1750"/>
                    </a:lnTo>
                    <a:lnTo>
                      <a:pt x="708" y="1754"/>
                    </a:lnTo>
                    <a:lnTo>
                      <a:pt x="714" y="1760"/>
                    </a:lnTo>
                    <a:lnTo>
                      <a:pt x="720" y="1766"/>
                    </a:lnTo>
                    <a:lnTo>
                      <a:pt x="724" y="1772"/>
                    </a:lnTo>
                    <a:lnTo>
                      <a:pt x="729" y="1778"/>
                    </a:lnTo>
                    <a:lnTo>
                      <a:pt x="732" y="1785"/>
                    </a:lnTo>
                    <a:lnTo>
                      <a:pt x="735" y="1793"/>
                    </a:lnTo>
                    <a:lnTo>
                      <a:pt x="737" y="1801"/>
                    </a:lnTo>
                    <a:lnTo>
                      <a:pt x="738" y="1809"/>
                    </a:lnTo>
                    <a:lnTo>
                      <a:pt x="738" y="1817"/>
                    </a:lnTo>
                    <a:lnTo>
                      <a:pt x="738" y="1817"/>
                    </a:lnTo>
                    <a:lnTo>
                      <a:pt x="738" y="1826"/>
                    </a:lnTo>
                    <a:lnTo>
                      <a:pt x="737" y="1834"/>
                    </a:lnTo>
                    <a:lnTo>
                      <a:pt x="735" y="1842"/>
                    </a:lnTo>
                    <a:lnTo>
                      <a:pt x="732" y="1849"/>
                    </a:lnTo>
                    <a:lnTo>
                      <a:pt x="729" y="1857"/>
                    </a:lnTo>
                    <a:lnTo>
                      <a:pt x="724" y="1863"/>
                    </a:lnTo>
                    <a:lnTo>
                      <a:pt x="720" y="1870"/>
                    </a:lnTo>
                    <a:lnTo>
                      <a:pt x="714" y="1875"/>
                    </a:lnTo>
                    <a:lnTo>
                      <a:pt x="708" y="1881"/>
                    </a:lnTo>
                    <a:lnTo>
                      <a:pt x="703" y="1886"/>
                    </a:lnTo>
                    <a:lnTo>
                      <a:pt x="696" y="1890"/>
                    </a:lnTo>
                    <a:lnTo>
                      <a:pt x="688" y="1894"/>
                    </a:lnTo>
                    <a:lnTo>
                      <a:pt x="681" y="1896"/>
                    </a:lnTo>
                    <a:lnTo>
                      <a:pt x="673" y="1898"/>
                    </a:lnTo>
                    <a:lnTo>
                      <a:pt x="665" y="1899"/>
                    </a:lnTo>
                    <a:lnTo>
                      <a:pt x="656" y="1899"/>
                    </a:lnTo>
                    <a:lnTo>
                      <a:pt x="656" y="1899"/>
                    </a:lnTo>
                    <a:lnTo>
                      <a:pt x="648" y="1899"/>
                    </a:lnTo>
                    <a:lnTo>
                      <a:pt x="640" y="1898"/>
                    </a:lnTo>
                    <a:lnTo>
                      <a:pt x="632" y="1896"/>
                    </a:lnTo>
                    <a:lnTo>
                      <a:pt x="624" y="1894"/>
                    </a:lnTo>
                    <a:lnTo>
                      <a:pt x="617" y="1890"/>
                    </a:lnTo>
                    <a:lnTo>
                      <a:pt x="610" y="1886"/>
                    </a:lnTo>
                    <a:lnTo>
                      <a:pt x="605" y="1881"/>
                    </a:lnTo>
                    <a:lnTo>
                      <a:pt x="599" y="1875"/>
                    </a:lnTo>
                    <a:lnTo>
                      <a:pt x="593" y="1870"/>
                    </a:lnTo>
                    <a:lnTo>
                      <a:pt x="589" y="1863"/>
                    </a:lnTo>
                    <a:lnTo>
                      <a:pt x="584" y="1857"/>
                    </a:lnTo>
                    <a:lnTo>
                      <a:pt x="581" y="1849"/>
                    </a:lnTo>
                    <a:lnTo>
                      <a:pt x="578" y="1842"/>
                    </a:lnTo>
                    <a:lnTo>
                      <a:pt x="576" y="1834"/>
                    </a:lnTo>
                    <a:lnTo>
                      <a:pt x="575" y="1826"/>
                    </a:lnTo>
                    <a:lnTo>
                      <a:pt x="575" y="1817"/>
                    </a:lnTo>
                    <a:lnTo>
                      <a:pt x="575" y="1817"/>
                    </a:lnTo>
                    <a:lnTo>
                      <a:pt x="575" y="1809"/>
                    </a:lnTo>
                    <a:lnTo>
                      <a:pt x="576" y="1801"/>
                    </a:lnTo>
                    <a:lnTo>
                      <a:pt x="578" y="1793"/>
                    </a:lnTo>
                    <a:lnTo>
                      <a:pt x="581" y="1785"/>
                    </a:lnTo>
                    <a:lnTo>
                      <a:pt x="584" y="1778"/>
                    </a:lnTo>
                    <a:lnTo>
                      <a:pt x="589" y="1772"/>
                    </a:lnTo>
                    <a:lnTo>
                      <a:pt x="593" y="1766"/>
                    </a:lnTo>
                    <a:lnTo>
                      <a:pt x="599" y="1760"/>
                    </a:lnTo>
                    <a:lnTo>
                      <a:pt x="605" y="1754"/>
                    </a:lnTo>
                    <a:lnTo>
                      <a:pt x="610" y="1750"/>
                    </a:lnTo>
                    <a:lnTo>
                      <a:pt x="617" y="1745"/>
                    </a:lnTo>
                    <a:lnTo>
                      <a:pt x="624" y="1742"/>
                    </a:lnTo>
                    <a:lnTo>
                      <a:pt x="632" y="1740"/>
                    </a:lnTo>
                    <a:lnTo>
                      <a:pt x="640" y="1737"/>
                    </a:lnTo>
                    <a:lnTo>
                      <a:pt x="648" y="1736"/>
                    </a:lnTo>
                    <a:lnTo>
                      <a:pt x="656" y="1736"/>
                    </a:lnTo>
                    <a:lnTo>
                      <a:pt x="656" y="1736"/>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20" name="Freeform 30">
                <a:extLst>
                  <a:ext uri="{FF2B5EF4-FFF2-40B4-BE49-F238E27FC236}">
                    <a16:creationId xmlns:a16="http://schemas.microsoft.com/office/drawing/2014/main" id="{B163EB2F-3398-3D4F-989F-3CA0E0D085A8}"/>
                  </a:ext>
                </a:extLst>
              </p:cNvPr>
              <p:cNvSpPr>
                <a:spLocks noEditPoints="1"/>
              </p:cNvSpPr>
              <p:nvPr/>
            </p:nvSpPr>
            <p:spPr bwMode="auto">
              <a:xfrm>
                <a:off x="-5589588" y="-1630363"/>
                <a:ext cx="1008063" cy="1328738"/>
              </a:xfrm>
              <a:custGeom>
                <a:avLst/>
                <a:gdLst>
                  <a:gd name="T0" fmla="*/ 1086 w 1271"/>
                  <a:gd name="T1" fmla="*/ 133 h 1675"/>
                  <a:gd name="T2" fmla="*/ 1086 w 1271"/>
                  <a:gd name="T3" fmla="*/ 119 h 1675"/>
                  <a:gd name="T4" fmla="*/ 1081 w 1271"/>
                  <a:gd name="T5" fmla="*/ 93 h 1675"/>
                  <a:gd name="T6" fmla="*/ 1070 w 1271"/>
                  <a:gd name="T7" fmla="*/ 69 h 1675"/>
                  <a:gd name="T8" fmla="*/ 1057 w 1271"/>
                  <a:gd name="T9" fmla="*/ 48 h 1675"/>
                  <a:gd name="T10" fmla="*/ 1039 w 1271"/>
                  <a:gd name="T11" fmla="*/ 30 h 1675"/>
                  <a:gd name="T12" fmla="*/ 1017 w 1271"/>
                  <a:gd name="T13" fmla="*/ 16 h 1675"/>
                  <a:gd name="T14" fmla="*/ 994 w 1271"/>
                  <a:gd name="T15" fmla="*/ 6 h 1675"/>
                  <a:gd name="T16" fmla="*/ 968 w 1271"/>
                  <a:gd name="T17" fmla="*/ 0 h 1675"/>
                  <a:gd name="T18" fmla="*/ 308 w 1271"/>
                  <a:gd name="T19" fmla="*/ 0 h 1675"/>
                  <a:gd name="T20" fmla="*/ 295 w 1271"/>
                  <a:gd name="T21" fmla="*/ 0 h 1675"/>
                  <a:gd name="T22" fmla="*/ 269 w 1271"/>
                  <a:gd name="T23" fmla="*/ 6 h 1675"/>
                  <a:gd name="T24" fmla="*/ 245 w 1271"/>
                  <a:gd name="T25" fmla="*/ 16 h 1675"/>
                  <a:gd name="T26" fmla="*/ 224 w 1271"/>
                  <a:gd name="T27" fmla="*/ 30 h 1675"/>
                  <a:gd name="T28" fmla="*/ 206 w 1271"/>
                  <a:gd name="T29" fmla="*/ 48 h 1675"/>
                  <a:gd name="T30" fmla="*/ 191 w 1271"/>
                  <a:gd name="T31" fmla="*/ 69 h 1675"/>
                  <a:gd name="T32" fmla="*/ 182 w 1271"/>
                  <a:gd name="T33" fmla="*/ 93 h 1675"/>
                  <a:gd name="T34" fmla="*/ 176 w 1271"/>
                  <a:gd name="T35" fmla="*/ 119 h 1675"/>
                  <a:gd name="T36" fmla="*/ 175 w 1271"/>
                  <a:gd name="T37" fmla="*/ 1542 h 1675"/>
                  <a:gd name="T38" fmla="*/ 176 w 1271"/>
                  <a:gd name="T39" fmla="*/ 1553 h 1675"/>
                  <a:gd name="T40" fmla="*/ 0 w 1271"/>
                  <a:gd name="T41" fmla="*/ 1562 h 1675"/>
                  <a:gd name="T42" fmla="*/ 308 w 1271"/>
                  <a:gd name="T43" fmla="*/ 1675 h 1675"/>
                  <a:gd name="T44" fmla="*/ 1271 w 1271"/>
                  <a:gd name="T45" fmla="*/ 1675 h 1675"/>
                  <a:gd name="T46" fmla="*/ 1085 w 1271"/>
                  <a:gd name="T47" fmla="*/ 1562 h 1675"/>
                  <a:gd name="T48" fmla="*/ 1086 w 1271"/>
                  <a:gd name="T49" fmla="*/ 1553 h 1675"/>
                  <a:gd name="T50" fmla="*/ 1086 w 1271"/>
                  <a:gd name="T51" fmla="*/ 1542 h 1675"/>
                  <a:gd name="T52" fmla="*/ 530 w 1271"/>
                  <a:gd name="T53" fmla="*/ 1385 h 1675"/>
                  <a:gd name="T54" fmla="*/ 733 w 1271"/>
                  <a:gd name="T55" fmla="*/ 1548 h 1675"/>
                  <a:gd name="T56" fmla="*/ 846 w 1271"/>
                  <a:gd name="T57" fmla="*/ 1562 h 1675"/>
                  <a:gd name="T58" fmla="*/ 846 w 1271"/>
                  <a:gd name="T59" fmla="*/ 1329 h 1675"/>
                  <a:gd name="T60" fmla="*/ 841 w 1271"/>
                  <a:gd name="T61" fmla="*/ 1306 h 1675"/>
                  <a:gd name="T62" fmla="*/ 829 w 1271"/>
                  <a:gd name="T63" fmla="*/ 1289 h 1675"/>
                  <a:gd name="T64" fmla="*/ 812 w 1271"/>
                  <a:gd name="T65" fmla="*/ 1277 h 1675"/>
                  <a:gd name="T66" fmla="*/ 789 w 1271"/>
                  <a:gd name="T67" fmla="*/ 1272 h 1675"/>
                  <a:gd name="T68" fmla="*/ 473 w 1271"/>
                  <a:gd name="T69" fmla="*/ 1272 h 1675"/>
                  <a:gd name="T70" fmla="*/ 451 w 1271"/>
                  <a:gd name="T71" fmla="*/ 1277 h 1675"/>
                  <a:gd name="T72" fmla="*/ 433 w 1271"/>
                  <a:gd name="T73" fmla="*/ 1289 h 1675"/>
                  <a:gd name="T74" fmla="*/ 421 w 1271"/>
                  <a:gd name="T75" fmla="*/ 1306 h 1675"/>
                  <a:gd name="T76" fmla="*/ 417 w 1271"/>
                  <a:gd name="T77" fmla="*/ 1329 h 1675"/>
                  <a:gd name="T78" fmla="*/ 308 w 1271"/>
                  <a:gd name="T79" fmla="*/ 1562 h 1675"/>
                  <a:gd name="T80" fmla="*/ 304 w 1271"/>
                  <a:gd name="T81" fmla="*/ 1562 h 1675"/>
                  <a:gd name="T82" fmla="*/ 297 w 1271"/>
                  <a:gd name="T83" fmla="*/ 1558 h 1675"/>
                  <a:gd name="T84" fmla="*/ 291 w 1271"/>
                  <a:gd name="T85" fmla="*/ 1553 h 1675"/>
                  <a:gd name="T86" fmla="*/ 289 w 1271"/>
                  <a:gd name="T87" fmla="*/ 1546 h 1675"/>
                  <a:gd name="T88" fmla="*/ 288 w 1271"/>
                  <a:gd name="T89" fmla="*/ 133 h 1675"/>
                  <a:gd name="T90" fmla="*/ 289 w 1271"/>
                  <a:gd name="T91" fmla="*/ 128 h 1675"/>
                  <a:gd name="T92" fmla="*/ 291 w 1271"/>
                  <a:gd name="T93" fmla="*/ 121 h 1675"/>
                  <a:gd name="T94" fmla="*/ 297 w 1271"/>
                  <a:gd name="T95" fmla="*/ 115 h 1675"/>
                  <a:gd name="T96" fmla="*/ 304 w 1271"/>
                  <a:gd name="T97" fmla="*/ 113 h 1675"/>
                  <a:gd name="T98" fmla="*/ 954 w 1271"/>
                  <a:gd name="T99" fmla="*/ 112 h 1675"/>
                  <a:gd name="T100" fmla="*/ 958 w 1271"/>
                  <a:gd name="T101" fmla="*/ 113 h 1675"/>
                  <a:gd name="T102" fmla="*/ 966 w 1271"/>
                  <a:gd name="T103" fmla="*/ 115 h 1675"/>
                  <a:gd name="T104" fmla="*/ 970 w 1271"/>
                  <a:gd name="T105" fmla="*/ 121 h 1675"/>
                  <a:gd name="T106" fmla="*/ 973 w 1271"/>
                  <a:gd name="T107" fmla="*/ 128 h 1675"/>
                  <a:gd name="T108" fmla="*/ 973 w 1271"/>
                  <a:gd name="T109" fmla="*/ 1542 h 1675"/>
                  <a:gd name="T110" fmla="*/ 973 w 1271"/>
                  <a:gd name="T111" fmla="*/ 1546 h 1675"/>
                  <a:gd name="T112" fmla="*/ 970 w 1271"/>
                  <a:gd name="T113" fmla="*/ 1553 h 1675"/>
                  <a:gd name="T114" fmla="*/ 966 w 1271"/>
                  <a:gd name="T115" fmla="*/ 1558 h 1675"/>
                  <a:gd name="T116" fmla="*/ 958 w 1271"/>
                  <a:gd name="T117" fmla="*/ 1562 h 1675"/>
                  <a:gd name="T118" fmla="*/ 846 w 1271"/>
                  <a:gd name="T119" fmla="*/ 1562 h 1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71" h="1675">
                    <a:moveTo>
                      <a:pt x="1086" y="1542"/>
                    </a:moveTo>
                    <a:lnTo>
                      <a:pt x="1086" y="133"/>
                    </a:lnTo>
                    <a:lnTo>
                      <a:pt x="1086" y="133"/>
                    </a:lnTo>
                    <a:lnTo>
                      <a:pt x="1086" y="119"/>
                    </a:lnTo>
                    <a:lnTo>
                      <a:pt x="1084" y="105"/>
                    </a:lnTo>
                    <a:lnTo>
                      <a:pt x="1081" y="93"/>
                    </a:lnTo>
                    <a:lnTo>
                      <a:pt x="1076" y="81"/>
                    </a:lnTo>
                    <a:lnTo>
                      <a:pt x="1070" y="69"/>
                    </a:lnTo>
                    <a:lnTo>
                      <a:pt x="1064" y="58"/>
                    </a:lnTo>
                    <a:lnTo>
                      <a:pt x="1057" y="48"/>
                    </a:lnTo>
                    <a:lnTo>
                      <a:pt x="1048" y="39"/>
                    </a:lnTo>
                    <a:lnTo>
                      <a:pt x="1039" y="30"/>
                    </a:lnTo>
                    <a:lnTo>
                      <a:pt x="1028" y="22"/>
                    </a:lnTo>
                    <a:lnTo>
                      <a:pt x="1017" y="16"/>
                    </a:lnTo>
                    <a:lnTo>
                      <a:pt x="1005" y="10"/>
                    </a:lnTo>
                    <a:lnTo>
                      <a:pt x="994" y="6"/>
                    </a:lnTo>
                    <a:lnTo>
                      <a:pt x="980" y="2"/>
                    </a:lnTo>
                    <a:lnTo>
                      <a:pt x="968" y="0"/>
                    </a:lnTo>
                    <a:lnTo>
                      <a:pt x="954" y="0"/>
                    </a:lnTo>
                    <a:lnTo>
                      <a:pt x="308" y="0"/>
                    </a:lnTo>
                    <a:lnTo>
                      <a:pt x="308" y="0"/>
                    </a:lnTo>
                    <a:lnTo>
                      <a:pt x="295" y="0"/>
                    </a:lnTo>
                    <a:lnTo>
                      <a:pt x="281" y="2"/>
                    </a:lnTo>
                    <a:lnTo>
                      <a:pt x="269" y="6"/>
                    </a:lnTo>
                    <a:lnTo>
                      <a:pt x="256" y="10"/>
                    </a:lnTo>
                    <a:lnTo>
                      <a:pt x="245" y="16"/>
                    </a:lnTo>
                    <a:lnTo>
                      <a:pt x="234" y="22"/>
                    </a:lnTo>
                    <a:lnTo>
                      <a:pt x="224" y="30"/>
                    </a:lnTo>
                    <a:lnTo>
                      <a:pt x="215" y="39"/>
                    </a:lnTo>
                    <a:lnTo>
                      <a:pt x="206" y="48"/>
                    </a:lnTo>
                    <a:lnTo>
                      <a:pt x="198" y="58"/>
                    </a:lnTo>
                    <a:lnTo>
                      <a:pt x="191" y="69"/>
                    </a:lnTo>
                    <a:lnTo>
                      <a:pt x="186" y="81"/>
                    </a:lnTo>
                    <a:lnTo>
                      <a:pt x="182" y="93"/>
                    </a:lnTo>
                    <a:lnTo>
                      <a:pt x="178" y="105"/>
                    </a:lnTo>
                    <a:lnTo>
                      <a:pt x="176" y="119"/>
                    </a:lnTo>
                    <a:lnTo>
                      <a:pt x="175" y="133"/>
                    </a:lnTo>
                    <a:lnTo>
                      <a:pt x="175" y="1542"/>
                    </a:lnTo>
                    <a:lnTo>
                      <a:pt x="175" y="1542"/>
                    </a:lnTo>
                    <a:lnTo>
                      <a:pt x="176" y="1553"/>
                    </a:lnTo>
                    <a:lnTo>
                      <a:pt x="177" y="1562"/>
                    </a:lnTo>
                    <a:lnTo>
                      <a:pt x="0" y="1562"/>
                    </a:lnTo>
                    <a:lnTo>
                      <a:pt x="0" y="1675"/>
                    </a:lnTo>
                    <a:lnTo>
                      <a:pt x="308" y="1675"/>
                    </a:lnTo>
                    <a:lnTo>
                      <a:pt x="954" y="1675"/>
                    </a:lnTo>
                    <a:lnTo>
                      <a:pt x="1271" y="1675"/>
                    </a:lnTo>
                    <a:lnTo>
                      <a:pt x="1271" y="1562"/>
                    </a:lnTo>
                    <a:lnTo>
                      <a:pt x="1085" y="1562"/>
                    </a:lnTo>
                    <a:lnTo>
                      <a:pt x="1085" y="1562"/>
                    </a:lnTo>
                    <a:lnTo>
                      <a:pt x="1086" y="1553"/>
                    </a:lnTo>
                    <a:lnTo>
                      <a:pt x="1086" y="1542"/>
                    </a:lnTo>
                    <a:lnTo>
                      <a:pt x="1086" y="1542"/>
                    </a:lnTo>
                    <a:close/>
                    <a:moveTo>
                      <a:pt x="530" y="1548"/>
                    </a:moveTo>
                    <a:lnTo>
                      <a:pt x="530" y="1385"/>
                    </a:lnTo>
                    <a:lnTo>
                      <a:pt x="733" y="1385"/>
                    </a:lnTo>
                    <a:lnTo>
                      <a:pt x="733" y="1548"/>
                    </a:lnTo>
                    <a:lnTo>
                      <a:pt x="530" y="1548"/>
                    </a:lnTo>
                    <a:close/>
                    <a:moveTo>
                      <a:pt x="846" y="1562"/>
                    </a:moveTo>
                    <a:lnTo>
                      <a:pt x="846" y="1329"/>
                    </a:lnTo>
                    <a:lnTo>
                      <a:pt x="846" y="1329"/>
                    </a:lnTo>
                    <a:lnTo>
                      <a:pt x="845" y="1318"/>
                    </a:lnTo>
                    <a:lnTo>
                      <a:pt x="841" y="1306"/>
                    </a:lnTo>
                    <a:lnTo>
                      <a:pt x="835" y="1297"/>
                    </a:lnTo>
                    <a:lnTo>
                      <a:pt x="829" y="1289"/>
                    </a:lnTo>
                    <a:lnTo>
                      <a:pt x="821" y="1282"/>
                    </a:lnTo>
                    <a:lnTo>
                      <a:pt x="812" y="1277"/>
                    </a:lnTo>
                    <a:lnTo>
                      <a:pt x="800" y="1273"/>
                    </a:lnTo>
                    <a:lnTo>
                      <a:pt x="789" y="1272"/>
                    </a:lnTo>
                    <a:lnTo>
                      <a:pt x="473" y="1272"/>
                    </a:lnTo>
                    <a:lnTo>
                      <a:pt x="473" y="1272"/>
                    </a:lnTo>
                    <a:lnTo>
                      <a:pt x="461" y="1273"/>
                    </a:lnTo>
                    <a:lnTo>
                      <a:pt x="451" y="1277"/>
                    </a:lnTo>
                    <a:lnTo>
                      <a:pt x="442" y="1282"/>
                    </a:lnTo>
                    <a:lnTo>
                      <a:pt x="433" y="1289"/>
                    </a:lnTo>
                    <a:lnTo>
                      <a:pt x="426" y="1297"/>
                    </a:lnTo>
                    <a:lnTo>
                      <a:pt x="421" y="1306"/>
                    </a:lnTo>
                    <a:lnTo>
                      <a:pt x="418" y="1318"/>
                    </a:lnTo>
                    <a:lnTo>
                      <a:pt x="417" y="1329"/>
                    </a:lnTo>
                    <a:lnTo>
                      <a:pt x="417" y="1562"/>
                    </a:lnTo>
                    <a:lnTo>
                      <a:pt x="308" y="1562"/>
                    </a:lnTo>
                    <a:lnTo>
                      <a:pt x="308" y="1562"/>
                    </a:lnTo>
                    <a:lnTo>
                      <a:pt x="304" y="1562"/>
                    </a:lnTo>
                    <a:lnTo>
                      <a:pt x="300" y="1561"/>
                    </a:lnTo>
                    <a:lnTo>
                      <a:pt x="297" y="1558"/>
                    </a:lnTo>
                    <a:lnTo>
                      <a:pt x="295" y="1556"/>
                    </a:lnTo>
                    <a:lnTo>
                      <a:pt x="291" y="1553"/>
                    </a:lnTo>
                    <a:lnTo>
                      <a:pt x="290" y="1549"/>
                    </a:lnTo>
                    <a:lnTo>
                      <a:pt x="289" y="1546"/>
                    </a:lnTo>
                    <a:lnTo>
                      <a:pt x="288" y="1542"/>
                    </a:lnTo>
                    <a:lnTo>
                      <a:pt x="288" y="133"/>
                    </a:lnTo>
                    <a:lnTo>
                      <a:pt x="288" y="133"/>
                    </a:lnTo>
                    <a:lnTo>
                      <a:pt x="289" y="128"/>
                    </a:lnTo>
                    <a:lnTo>
                      <a:pt x="290" y="125"/>
                    </a:lnTo>
                    <a:lnTo>
                      <a:pt x="291" y="121"/>
                    </a:lnTo>
                    <a:lnTo>
                      <a:pt x="295" y="119"/>
                    </a:lnTo>
                    <a:lnTo>
                      <a:pt x="297" y="115"/>
                    </a:lnTo>
                    <a:lnTo>
                      <a:pt x="300" y="114"/>
                    </a:lnTo>
                    <a:lnTo>
                      <a:pt x="304" y="113"/>
                    </a:lnTo>
                    <a:lnTo>
                      <a:pt x="308" y="112"/>
                    </a:lnTo>
                    <a:lnTo>
                      <a:pt x="954" y="112"/>
                    </a:lnTo>
                    <a:lnTo>
                      <a:pt x="954" y="112"/>
                    </a:lnTo>
                    <a:lnTo>
                      <a:pt x="958" y="113"/>
                    </a:lnTo>
                    <a:lnTo>
                      <a:pt x="962" y="114"/>
                    </a:lnTo>
                    <a:lnTo>
                      <a:pt x="966" y="115"/>
                    </a:lnTo>
                    <a:lnTo>
                      <a:pt x="968" y="119"/>
                    </a:lnTo>
                    <a:lnTo>
                      <a:pt x="970" y="121"/>
                    </a:lnTo>
                    <a:lnTo>
                      <a:pt x="972" y="125"/>
                    </a:lnTo>
                    <a:lnTo>
                      <a:pt x="973" y="128"/>
                    </a:lnTo>
                    <a:lnTo>
                      <a:pt x="973" y="133"/>
                    </a:lnTo>
                    <a:lnTo>
                      <a:pt x="973" y="1542"/>
                    </a:lnTo>
                    <a:lnTo>
                      <a:pt x="973" y="1542"/>
                    </a:lnTo>
                    <a:lnTo>
                      <a:pt x="973" y="1546"/>
                    </a:lnTo>
                    <a:lnTo>
                      <a:pt x="972" y="1549"/>
                    </a:lnTo>
                    <a:lnTo>
                      <a:pt x="970" y="1553"/>
                    </a:lnTo>
                    <a:lnTo>
                      <a:pt x="968" y="1556"/>
                    </a:lnTo>
                    <a:lnTo>
                      <a:pt x="966" y="1558"/>
                    </a:lnTo>
                    <a:lnTo>
                      <a:pt x="962" y="1561"/>
                    </a:lnTo>
                    <a:lnTo>
                      <a:pt x="958" y="1562"/>
                    </a:lnTo>
                    <a:lnTo>
                      <a:pt x="954" y="1562"/>
                    </a:lnTo>
                    <a:lnTo>
                      <a:pt x="846" y="1562"/>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21" name="Rectangle 31">
                <a:extLst>
                  <a:ext uri="{FF2B5EF4-FFF2-40B4-BE49-F238E27FC236}">
                    <a16:creationId xmlns:a16="http://schemas.microsoft.com/office/drawing/2014/main" id="{4197B363-8342-BC44-B82B-D478B78368F6}"/>
                  </a:ext>
                </a:extLst>
              </p:cNvPr>
              <p:cNvSpPr>
                <a:spLocks noChangeArrowheads="1"/>
              </p:cNvSpPr>
              <p:nvPr/>
            </p:nvSpPr>
            <p:spPr bwMode="auto">
              <a:xfrm>
                <a:off x="-5243513" y="-1346200"/>
                <a:ext cx="104775" cy="104775"/>
              </a:xfrm>
              <a:prstGeom prst="rect">
                <a:avLst/>
              </a:pr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22" name="Rectangle 32">
                <a:extLst>
                  <a:ext uri="{FF2B5EF4-FFF2-40B4-BE49-F238E27FC236}">
                    <a16:creationId xmlns:a16="http://schemas.microsoft.com/office/drawing/2014/main" id="{633E8271-38C1-6247-92D8-C27C857A137B}"/>
                  </a:ext>
                </a:extLst>
              </p:cNvPr>
              <p:cNvSpPr>
                <a:spLocks noChangeArrowheads="1"/>
              </p:cNvSpPr>
              <p:nvPr/>
            </p:nvSpPr>
            <p:spPr bwMode="auto">
              <a:xfrm>
                <a:off x="-5040313" y="-1346200"/>
                <a:ext cx="104775" cy="104775"/>
              </a:xfrm>
              <a:prstGeom prst="rect">
                <a:avLst/>
              </a:pr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23" name="Rectangle 33">
                <a:extLst>
                  <a:ext uri="{FF2B5EF4-FFF2-40B4-BE49-F238E27FC236}">
                    <a16:creationId xmlns:a16="http://schemas.microsoft.com/office/drawing/2014/main" id="{AF9CDA51-1C4C-A740-9FA7-B40CAEA570F7}"/>
                  </a:ext>
                </a:extLst>
              </p:cNvPr>
              <p:cNvSpPr>
                <a:spLocks noChangeArrowheads="1"/>
              </p:cNvSpPr>
              <p:nvPr/>
            </p:nvSpPr>
            <p:spPr bwMode="auto">
              <a:xfrm>
                <a:off x="-5243513" y="-1120775"/>
                <a:ext cx="104775" cy="104775"/>
              </a:xfrm>
              <a:prstGeom prst="rect">
                <a:avLst/>
              </a:pr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24" name="Rectangle 34">
                <a:extLst>
                  <a:ext uri="{FF2B5EF4-FFF2-40B4-BE49-F238E27FC236}">
                    <a16:creationId xmlns:a16="http://schemas.microsoft.com/office/drawing/2014/main" id="{F815C8A6-82AF-3944-82F3-3229CB25B35E}"/>
                  </a:ext>
                </a:extLst>
              </p:cNvPr>
              <p:cNvSpPr>
                <a:spLocks noChangeArrowheads="1"/>
              </p:cNvSpPr>
              <p:nvPr/>
            </p:nvSpPr>
            <p:spPr bwMode="auto">
              <a:xfrm>
                <a:off x="-5040313" y="-1120775"/>
                <a:ext cx="104775" cy="104775"/>
              </a:xfrm>
              <a:prstGeom prst="rect">
                <a:avLst/>
              </a:pr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25" name="Rectangle 35">
                <a:extLst>
                  <a:ext uri="{FF2B5EF4-FFF2-40B4-BE49-F238E27FC236}">
                    <a16:creationId xmlns:a16="http://schemas.microsoft.com/office/drawing/2014/main" id="{1884471F-F4AB-BE4E-AB8A-B0828700237C}"/>
                  </a:ext>
                </a:extLst>
              </p:cNvPr>
              <p:cNvSpPr>
                <a:spLocks noChangeArrowheads="1"/>
              </p:cNvSpPr>
              <p:nvPr/>
            </p:nvSpPr>
            <p:spPr bwMode="auto">
              <a:xfrm>
                <a:off x="-5243513" y="-889000"/>
                <a:ext cx="104775" cy="104775"/>
              </a:xfrm>
              <a:prstGeom prst="rect">
                <a:avLst/>
              </a:pr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26" name="Rectangle 36">
                <a:extLst>
                  <a:ext uri="{FF2B5EF4-FFF2-40B4-BE49-F238E27FC236}">
                    <a16:creationId xmlns:a16="http://schemas.microsoft.com/office/drawing/2014/main" id="{A88A200B-5B7B-F24E-9096-02CF8783DAE9}"/>
                  </a:ext>
                </a:extLst>
              </p:cNvPr>
              <p:cNvSpPr>
                <a:spLocks noChangeArrowheads="1"/>
              </p:cNvSpPr>
              <p:nvPr/>
            </p:nvSpPr>
            <p:spPr bwMode="auto">
              <a:xfrm>
                <a:off x="-5040313" y="-889000"/>
                <a:ext cx="104775" cy="104775"/>
              </a:xfrm>
              <a:prstGeom prst="rect">
                <a:avLst/>
              </a:pr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grpSp>
      </p:grpSp>
      <p:sp>
        <p:nvSpPr>
          <p:cNvPr id="23" name="TextBox 22">
            <a:extLst>
              <a:ext uri="{FF2B5EF4-FFF2-40B4-BE49-F238E27FC236}">
                <a16:creationId xmlns:a16="http://schemas.microsoft.com/office/drawing/2014/main" id="{60927249-B3A1-3345-87A4-ADB8A25FA8F9}"/>
              </a:ext>
            </a:extLst>
          </p:cNvPr>
          <p:cNvSpPr txBox="1"/>
          <p:nvPr/>
        </p:nvSpPr>
        <p:spPr>
          <a:xfrm>
            <a:off x="-876693" y="4581427"/>
            <a:ext cx="65" cy="246221"/>
          </a:xfrm>
          <a:prstGeom prst="rect">
            <a:avLst/>
          </a:prstGeom>
          <a:noFill/>
        </p:spPr>
        <p:txBody>
          <a:bodyPr wrap="none" lIns="0" tIns="0" rIns="0" bIns="0" rtlCol="0">
            <a:spAutoFit/>
          </a:bodyPr>
          <a:lstStyle/>
          <a:p>
            <a:endParaRPr lang="en-US" sz="1600" dirty="0"/>
          </a:p>
        </p:txBody>
      </p:sp>
      <p:grpSp>
        <p:nvGrpSpPr>
          <p:cNvPr id="129" name="Group 128">
            <a:extLst>
              <a:ext uri="{FF2B5EF4-FFF2-40B4-BE49-F238E27FC236}">
                <a16:creationId xmlns:a16="http://schemas.microsoft.com/office/drawing/2014/main" id="{E063E983-D044-5046-9398-39C38DE9C9F3}"/>
              </a:ext>
            </a:extLst>
          </p:cNvPr>
          <p:cNvGrpSpPr/>
          <p:nvPr/>
        </p:nvGrpSpPr>
        <p:grpSpPr>
          <a:xfrm>
            <a:off x="2848284" y="4581427"/>
            <a:ext cx="480201" cy="478880"/>
            <a:chOff x="2865437" y="10147301"/>
            <a:chExt cx="1154113" cy="1150938"/>
          </a:xfrm>
          <a:solidFill>
            <a:schemeClr val="accent2"/>
          </a:solidFill>
        </p:grpSpPr>
        <p:sp>
          <p:nvSpPr>
            <p:cNvPr id="130" name="Freeform 198">
              <a:extLst>
                <a:ext uri="{FF2B5EF4-FFF2-40B4-BE49-F238E27FC236}">
                  <a16:creationId xmlns:a16="http://schemas.microsoft.com/office/drawing/2014/main" id="{A49F9DEF-9474-5D40-9868-50042720E1F4}"/>
                </a:ext>
              </a:extLst>
            </p:cNvPr>
            <p:cNvSpPr>
              <a:spLocks noEditPoints="1"/>
            </p:cNvSpPr>
            <p:nvPr/>
          </p:nvSpPr>
          <p:spPr bwMode="auto">
            <a:xfrm>
              <a:off x="3727450" y="10893426"/>
              <a:ext cx="201613" cy="201613"/>
            </a:xfrm>
            <a:custGeom>
              <a:avLst/>
              <a:gdLst>
                <a:gd name="T0" fmla="*/ 64 w 127"/>
                <a:gd name="T1" fmla="*/ 127 h 127"/>
                <a:gd name="T2" fmla="*/ 88 w 127"/>
                <a:gd name="T3" fmla="*/ 122 h 127"/>
                <a:gd name="T4" fmla="*/ 109 w 127"/>
                <a:gd name="T5" fmla="*/ 109 h 127"/>
                <a:gd name="T6" fmla="*/ 122 w 127"/>
                <a:gd name="T7" fmla="*/ 88 h 127"/>
                <a:gd name="T8" fmla="*/ 127 w 127"/>
                <a:gd name="T9" fmla="*/ 64 h 127"/>
                <a:gd name="T10" fmla="*/ 126 w 127"/>
                <a:gd name="T11" fmla="*/ 50 h 127"/>
                <a:gd name="T12" fmla="*/ 116 w 127"/>
                <a:gd name="T13" fmla="*/ 28 h 127"/>
                <a:gd name="T14" fmla="*/ 99 w 127"/>
                <a:gd name="T15" fmla="*/ 11 h 127"/>
                <a:gd name="T16" fmla="*/ 77 w 127"/>
                <a:gd name="T17" fmla="*/ 2 h 127"/>
                <a:gd name="T18" fmla="*/ 64 w 127"/>
                <a:gd name="T19" fmla="*/ 0 h 127"/>
                <a:gd name="T20" fmla="*/ 39 w 127"/>
                <a:gd name="T21" fmla="*/ 5 h 127"/>
                <a:gd name="T22" fmla="*/ 19 w 127"/>
                <a:gd name="T23" fmla="*/ 18 h 127"/>
                <a:gd name="T24" fmla="*/ 5 w 127"/>
                <a:gd name="T25" fmla="*/ 39 h 127"/>
                <a:gd name="T26" fmla="*/ 0 w 127"/>
                <a:gd name="T27" fmla="*/ 64 h 127"/>
                <a:gd name="T28" fmla="*/ 2 w 127"/>
                <a:gd name="T29" fmla="*/ 77 h 127"/>
                <a:gd name="T30" fmla="*/ 11 w 127"/>
                <a:gd name="T31" fmla="*/ 99 h 127"/>
                <a:gd name="T32" fmla="*/ 28 w 127"/>
                <a:gd name="T33" fmla="*/ 116 h 127"/>
                <a:gd name="T34" fmla="*/ 50 w 127"/>
                <a:gd name="T35" fmla="*/ 126 h 127"/>
                <a:gd name="T36" fmla="*/ 64 w 127"/>
                <a:gd name="T37" fmla="*/ 127 h 127"/>
                <a:gd name="T38" fmla="*/ 34 w 127"/>
                <a:gd name="T39" fmla="*/ 64 h 127"/>
                <a:gd name="T40" fmla="*/ 35 w 127"/>
                <a:gd name="T41" fmla="*/ 52 h 127"/>
                <a:gd name="T42" fmla="*/ 52 w 127"/>
                <a:gd name="T43" fmla="*/ 35 h 127"/>
                <a:gd name="T44" fmla="*/ 64 w 127"/>
                <a:gd name="T45" fmla="*/ 34 h 127"/>
                <a:gd name="T46" fmla="*/ 69 w 127"/>
                <a:gd name="T47" fmla="*/ 34 h 127"/>
                <a:gd name="T48" fmla="*/ 84 w 127"/>
                <a:gd name="T49" fmla="*/ 43 h 127"/>
                <a:gd name="T50" fmla="*/ 92 w 127"/>
                <a:gd name="T51" fmla="*/ 58 h 127"/>
                <a:gd name="T52" fmla="*/ 94 w 127"/>
                <a:gd name="T53" fmla="*/ 64 h 127"/>
                <a:gd name="T54" fmla="*/ 92 w 127"/>
                <a:gd name="T55" fmla="*/ 75 h 127"/>
                <a:gd name="T56" fmla="*/ 75 w 127"/>
                <a:gd name="T57" fmla="*/ 92 h 127"/>
                <a:gd name="T58" fmla="*/ 64 w 127"/>
                <a:gd name="T59" fmla="*/ 94 h 127"/>
                <a:gd name="T60" fmla="*/ 58 w 127"/>
                <a:gd name="T61" fmla="*/ 94 h 127"/>
                <a:gd name="T62" fmla="*/ 41 w 127"/>
                <a:gd name="T63" fmla="*/ 84 h 127"/>
                <a:gd name="T64" fmla="*/ 34 w 127"/>
                <a:gd name="T65" fmla="*/ 69 h 127"/>
                <a:gd name="T66" fmla="*/ 34 w 127"/>
                <a:gd name="T67" fmla="*/ 6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27">
                  <a:moveTo>
                    <a:pt x="64" y="127"/>
                  </a:moveTo>
                  <a:lnTo>
                    <a:pt x="64" y="127"/>
                  </a:lnTo>
                  <a:lnTo>
                    <a:pt x="77" y="126"/>
                  </a:lnTo>
                  <a:lnTo>
                    <a:pt x="88" y="122"/>
                  </a:lnTo>
                  <a:lnTo>
                    <a:pt x="99" y="116"/>
                  </a:lnTo>
                  <a:lnTo>
                    <a:pt x="109" y="109"/>
                  </a:lnTo>
                  <a:lnTo>
                    <a:pt x="116" y="99"/>
                  </a:lnTo>
                  <a:lnTo>
                    <a:pt x="122" y="88"/>
                  </a:lnTo>
                  <a:lnTo>
                    <a:pt x="126" y="77"/>
                  </a:lnTo>
                  <a:lnTo>
                    <a:pt x="127" y="64"/>
                  </a:lnTo>
                  <a:lnTo>
                    <a:pt x="127" y="64"/>
                  </a:lnTo>
                  <a:lnTo>
                    <a:pt x="126" y="50"/>
                  </a:lnTo>
                  <a:lnTo>
                    <a:pt x="122" y="39"/>
                  </a:lnTo>
                  <a:lnTo>
                    <a:pt x="116" y="28"/>
                  </a:lnTo>
                  <a:lnTo>
                    <a:pt x="109" y="18"/>
                  </a:lnTo>
                  <a:lnTo>
                    <a:pt x="99" y="11"/>
                  </a:lnTo>
                  <a:lnTo>
                    <a:pt x="88" y="5"/>
                  </a:lnTo>
                  <a:lnTo>
                    <a:pt x="77" y="2"/>
                  </a:lnTo>
                  <a:lnTo>
                    <a:pt x="64" y="0"/>
                  </a:lnTo>
                  <a:lnTo>
                    <a:pt x="64" y="0"/>
                  </a:lnTo>
                  <a:lnTo>
                    <a:pt x="50" y="2"/>
                  </a:lnTo>
                  <a:lnTo>
                    <a:pt x="39" y="5"/>
                  </a:lnTo>
                  <a:lnTo>
                    <a:pt x="28" y="11"/>
                  </a:lnTo>
                  <a:lnTo>
                    <a:pt x="19" y="18"/>
                  </a:lnTo>
                  <a:lnTo>
                    <a:pt x="11" y="28"/>
                  </a:lnTo>
                  <a:lnTo>
                    <a:pt x="5" y="39"/>
                  </a:lnTo>
                  <a:lnTo>
                    <a:pt x="2" y="50"/>
                  </a:lnTo>
                  <a:lnTo>
                    <a:pt x="0" y="64"/>
                  </a:lnTo>
                  <a:lnTo>
                    <a:pt x="0" y="64"/>
                  </a:lnTo>
                  <a:lnTo>
                    <a:pt x="2" y="77"/>
                  </a:lnTo>
                  <a:lnTo>
                    <a:pt x="5" y="88"/>
                  </a:lnTo>
                  <a:lnTo>
                    <a:pt x="11" y="99"/>
                  </a:lnTo>
                  <a:lnTo>
                    <a:pt x="19" y="109"/>
                  </a:lnTo>
                  <a:lnTo>
                    <a:pt x="28" y="116"/>
                  </a:lnTo>
                  <a:lnTo>
                    <a:pt x="39" y="122"/>
                  </a:lnTo>
                  <a:lnTo>
                    <a:pt x="50" y="126"/>
                  </a:lnTo>
                  <a:lnTo>
                    <a:pt x="64" y="127"/>
                  </a:lnTo>
                  <a:lnTo>
                    <a:pt x="64" y="127"/>
                  </a:lnTo>
                  <a:close/>
                  <a:moveTo>
                    <a:pt x="34" y="64"/>
                  </a:moveTo>
                  <a:lnTo>
                    <a:pt x="34" y="64"/>
                  </a:lnTo>
                  <a:lnTo>
                    <a:pt x="34" y="58"/>
                  </a:lnTo>
                  <a:lnTo>
                    <a:pt x="35" y="52"/>
                  </a:lnTo>
                  <a:lnTo>
                    <a:pt x="41" y="43"/>
                  </a:lnTo>
                  <a:lnTo>
                    <a:pt x="52" y="35"/>
                  </a:lnTo>
                  <a:lnTo>
                    <a:pt x="58" y="34"/>
                  </a:lnTo>
                  <a:lnTo>
                    <a:pt x="64" y="34"/>
                  </a:lnTo>
                  <a:lnTo>
                    <a:pt x="64" y="34"/>
                  </a:lnTo>
                  <a:lnTo>
                    <a:pt x="69" y="34"/>
                  </a:lnTo>
                  <a:lnTo>
                    <a:pt x="75" y="35"/>
                  </a:lnTo>
                  <a:lnTo>
                    <a:pt x="84" y="43"/>
                  </a:lnTo>
                  <a:lnTo>
                    <a:pt x="92" y="52"/>
                  </a:lnTo>
                  <a:lnTo>
                    <a:pt x="92" y="58"/>
                  </a:lnTo>
                  <a:lnTo>
                    <a:pt x="94" y="64"/>
                  </a:lnTo>
                  <a:lnTo>
                    <a:pt x="94" y="64"/>
                  </a:lnTo>
                  <a:lnTo>
                    <a:pt x="92" y="69"/>
                  </a:lnTo>
                  <a:lnTo>
                    <a:pt x="92" y="75"/>
                  </a:lnTo>
                  <a:lnTo>
                    <a:pt x="84" y="84"/>
                  </a:lnTo>
                  <a:lnTo>
                    <a:pt x="75" y="92"/>
                  </a:lnTo>
                  <a:lnTo>
                    <a:pt x="69" y="94"/>
                  </a:lnTo>
                  <a:lnTo>
                    <a:pt x="64" y="94"/>
                  </a:lnTo>
                  <a:lnTo>
                    <a:pt x="64" y="94"/>
                  </a:lnTo>
                  <a:lnTo>
                    <a:pt x="58" y="94"/>
                  </a:lnTo>
                  <a:lnTo>
                    <a:pt x="52" y="92"/>
                  </a:lnTo>
                  <a:lnTo>
                    <a:pt x="41" y="84"/>
                  </a:lnTo>
                  <a:lnTo>
                    <a:pt x="35" y="75"/>
                  </a:lnTo>
                  <a:lnTo>
                    <a:pt x="34" y="69"/>
                  </a:lnTo>
                  <a:lnTo>
                    <a:pt x="34" y="64"/>
                  </a:lnTo>
                  <a:lnTo>
                    <a:pt x="34" y="64"/>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31" name="Freeform 199">
              <a:extLst>
                <a:ext uri="{FF2B5EF4-FFF2-40B4-BE49-F238E27FC236}">
                  <a16:creationId xmlns:a16="http://schemas.microsoft.com/office/drawing/2014/main" id="{CA39EC15-584F-9845-9993-7622E4D1D432}"/>
                </a:ext>
              </a:extLst>
            </p:cNvPr>
            <p:cNvSpPr>
              <a:spLocks/>
            </p:cNvSpPr>
            <p:nvPr/>
          </p:nvSpPr>
          <p:spPr bwMode="auto">
            <a:xfrm>
              <a:off x="3667125" y="11090276"/>
              <a:ext cx="352425" cy="207963"/>
            </a:xfrm>
            <a:custGeom>
              <a:avLst/>
              <a:gdLst>
                <a:gd name="T0" fmla="*/ 149 w 222"/>
                <a:gd name="T1" fmla="*/ 2 h 131"/>
                <a:gd name="T2" fmla="*/ 143 w 222"/>
                <a:gd name="T3" fmla="*/ 0 h 131"/>
                <a:gd name="T4" fmla="*/ 134 w 222"/>
                <a:gd name="T5" fmla="*/ 3 h 131"/>
                <a:gd name="T6" fmla="*/ 102 w 222"/>
                <a:gd name="T7" fmla="*/ 45 h 131"/>
                <a:gd name="T8" fmla="*/ 73 w 222"/>
                <a:gd name="T9" fmla="*/ 7 h 131"/>
                <a:gd name="T10" fmla="*/ 64 w 222"/>
                <a:gd name="T11" fmla="*/ 2 h 131"/>
                <a:gd name="T12" fmla="*/ 53 w 222"/>
                <a:gd name="T13" fmla="*/ 2 h 131"/>
                <a:gd name="T14" fmla="*/ 11 w 222"/>
                <a:gd name="T15" fmla="*/ 18 h 131"/>
                <a:gd name="T16" fmla="*/ 2 w 222"/>
                <a:gd name="T17" fmla="*/ 28 h 131"/>
                <a:gd name="T18" fmla="*/ 0 w 222"/>
                <a:gd name="T19" fmla="*/ 33 h 131"/>
                <a:gd name="T20" fmla="*/ 2 w 222"/>
                <a:gd name="T21" fmla="*/ 41 h 131"/>
                <a:gd name="T22" fmla="*/ 10 w 222"/>
                <a:gd name="T23" fmla="*/ 50 h 131"/>
                <a:gd name="T24" fmla="*/ 17 w 222"/>
                <a:gd name="T25" fmla="*/ 50 h 131"/>
                <a:gd name="T26" fmla="*/ 55 w 222"/>
                <a:gd name="T27" fmla="*/ 37 h 131"/>
                <a:gd name="T28" fmla="*/ 88 w 222"/>
                <a:gd name="T29" fmla="*/ 82 h 131"/>
                <a:gd name="T30" fmla="*/ 102 w 222"/>
                <a:gd name="T31" fmla="*/ 90 h 131"/>
                <a:gd name="T32" fmla="*/ 109 w 222"/>
                <a:gd name="T33" fmla="*/ 88 h 131"/>
                <a:gd name="T34" fmla="*/ 149 w 222"/>
                <a:gd name="T35" fmla="*/ 37 h 131"/>
                <a:gd name="T36" fmla="*/ 179 w 222"/>
                <a:gd name="T37" fmla="*/ 50 h 131"/>
                <a:gd name="T38" fmla="*/ 186 w 222"/>
                <a:gd name="T39" fmla="*/ 54 h 131"/>
                <a:gd name="T40" fmla="*/ 188 w 222"/>
                <a:gd name="T41" fmla="*/ 64 h 131"/>
                <a:gd name="T42" fmla="*/ 17 w 222"/>
                <a:gd name="T43" fmla="*/ 97 h 131"/>
                <a:gd name="T44" fmla="*/ 10 w 222"/>
                <a:gd name="T45" fmla="*/ 99 h 131"/>
                <a:gd name="T46" fmla="*/ 2 w 222"/>
                <a:gd name="T47" fmla="*/ 109 h 131"/>
                <a:gd name="T48" fmla="*/ 0 w 222"/>
                <a:gd name="T49" fmla="*/ 114 h 131"/>
                <a:gd name="T50" fmla="*/ 6 w 222"/>
                <a:gd name="T51" fmla="*/ 127 h 131"/>
                <a:gd name="T52" fmla="*/ 17 w 222"/>
                <a:gd name="T53" fmla="*/ 131 h 131"/>
                <a:gd name="T54" fmla="*/ 205 w 222"/>
                <a:gd name="T55" fmla="*/ 131 h 131"/>
                <a:gd name="T56" fmla="*/ 216 w 222"/>
                <a:gd name="T57" fmla="*/ 127 h 131"/>
                <a:gd name="T58" fmla="*/ 222 w 222"/>
                <a:gd name="T59" fmla="*/ 114 h 131"/>
                <a:gd name="T60" fmla="*/ 222 w 222"/>
                <a:gd name="T61" fmla="*/ 64 h 131"/>
                <a:gd name="T62" fmla="*/ 214 w 222"/>
                <a:gd name="T63" fmla="*/ 35 h 131"/>
                <a:gd name="T64" fmla="*/ 192 w 222"/>
                <a:gd name="T65" fmla="*/ 1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2" h="131">
                  <a:moveTo>
                    <a:pt x="192" y="18"/>
                  </a:moveTo>
                  <a:lnTo>
                    <a:pt x="149" y="2"/>
                  </a:lnTo>
                  <a:lnTo>
                    <a:pt x="149" y="2"/>
                  </a:lnTo>
                  <a:lnTo>
                    <a:pt x="143" y="0"/>
                  </a:lnTo>
                  <a:lnTo>
                    <a:pt x="137" y="2"/>
                  </a:lnTo>
                  <a:lnTo>
                    <a:pt x="134" y="3"/>
                  </a:lnTo>
                  <a:lnTo>
                    <a:pt x="130" y="7"/>
                  </a:lnTo>
                  <a:lnTo>
                    <a:pt x="102" y="45"/>
                  </a:lnTo>
                  <a:lnTo>
                    <a:pt x="73" y="7"/>
                  </a:lnTo>
                  <a:lnTo>
                    <a:pt x="73" y="7"/>
                  </a:lnTo>
                  <a:lnTo>
                    <a:pt x="70" y="3"/>
                  </a:lnTo>
                  <a:lnTo>
                    <a:pt x="64" y="2"/>
                  </a:lnTo>
                  <a:lnTo>
                    <a:pt x="58" y="0"/>
                  </a:lnTo>
                  <a:lnTo>
                    <a:pt x="53" y="2"/>
                  </a:lnTo>
                  <a:lnTo>
                    <a:pt x="11" y="18"/>
                  </a:lnTo>
                  <a:lnTo>
                    <a:pt x="11" y="18"/>
                  </a:lnTo>
                  <a:lnTo>
                    <a:pt x="6" y="22"/>
                  </a:lnTo>
                  <a:lnTo>
                    <a:pt x="2" y="28"/>
                  </a:lnTo>
                  <a:lnTo>
                    <a:pt x="2" y="28"/>
                  </a:lnTo>
                  <a:lnTo>
                    <a:pt x="0" y="33"/>
                  </a:lnTo>
                  <a:lnTo>
                    <a:pt x="2" y="41"/>
                  </a:lnTo>
                  <a:lnTo>
                    <a:pt x="2" y="41"/>
                  </a:lnTo>
                  <a:lnTo>
                    <a:pt x="4" y="47"/>
                  </a:lnTo>
                  <a:lnTo>
                    <a:pt x="10" y="50"/>
                  </a:lnTo>
                  <a:lnTo>
                    <a:pt x="10" y="50"/>
                  </a:lnTo>
                  <a:lnTo>
                    <a:pt x="17" y="50"/>
                  </a:lnTo>
                  <a:lnTo>
                    <a:pt x="23" y="50"/>
                  </a:lnTo>
                  <a:lnTo>
                    <a:pt x="55" y="37"/>
                  </a:lnTo>
                  <a:lnTo>
                    <a:pt x="88" y="82"/>
                  </a:lnTo>
                  <a:lnTo>
                    <a:pt x="88" y="82"/>
                  </a:lnTo>
                  <a:lnTo>
                    <a:pt x="94" y="88"/>
                  </a:lnTo>
                  <a:lnTo>
                    <a:pt x="102" y="90"/>
                  </a:lnTo>
                  <a:lnTo>
                    <a:pt x="102" y="90"/>
                  </a:lnTo>
                  <a:lnTo>
                    <a:pt x="109" y="88"/>
                  </a:lnTo>
                  <a:lnTo>
                    <a:pt x="115" y="82"/>
                  </a:lnTo>
                  <a:lnTo>
                    <a:pt x="149" y="37"/>
                  </a:lnTo>
                  <a:lnTo>
                    <a:pt x="179" y="50"/>
                  </a:lnTo>
                  <a:lnTo>
                    <a:pt x="179" y="50"/>
                  </a:lnTo>
                  <a:lnTo>
                    <a:pt x="182" y="52"/>
                  </a:lnTo>
                  <a:lnTo>
                    <a:pt x="186" y="54"/>
                  </a:lnTo>
                  <a:lnTo>
                    <a:pt x="188" y="58"/>
                  </a:lnTo>
                  <a:lnTo>
                    <a:pt x="188" y="64"/>
                  </a:lnTo>
                  <a:lnTo>
                    <a:pt x="188" y="97"/>
                  </a:lnTo>
                  <a:lnTo>
                    <a:pt x="17" y="97"/>
                  </a:lnTo>
                  <a:lnTo>
                    <a:pt x="17" y="97"/>
                  </a:lnTo>
                  <a:lnTo>
                    <a:pt x="10" y="99"/>
                  </a:lnTo>
                  <a:lnTo>
                    <a:pt x="6" y="103"/>
                  </a:lnTo>
                  <a:lnTo>
                    <a:pt x="2" y="109"/>
                  </a:lnTo>
                  <a:lnTo>
                    <a:pt x="0" y="114"/>
                  </a:lnTo>
                  <a:lnTo>
                    <a:pt x="0" y="114"/>
                  </a:lnTo>
                  <a:lnTo>
                    <a:pt x="2" y="122"/>
                  </a:lnTo>
                  <a:lnTo>
                    <a:pt x="6" y="127"/>
                  </a:lnTo>
                  <a:lnTo>
                    <a:pt x="10" y="129"/>
                  </a:lnTo>
                  <a:lnTo>
                    <a:pt x="17" y="131"/>
                  </a:lnTo>
                  <a:lnTo>
                    <a:pt x="205" y="131"/>
                  </a:lnTo>
                  <a:lnTo>
                    <a:pt x="205" y="131"/>
                  </a:lnTo>
                  <a:lnTo>
                    <a:pt x="212" y="129"/>
                  </a:lnTo>
                  <a:lnTo>
                    <a:pt x="216" y="127"/>
                  </a:lnTo>
                  <a:lnTo>
                    <a:pt x="220" y="122"/>
                  </a:lnTo>
                  <a:lnTo>
                    <a:pt x="222" y="114"/>
                  </a:lnTo>
                  <a:lnTo>
                    <a:pt x="222" y="64"/>
                  </a:lnTo>
                  <a:lnTo>
                    <a:pt x="222" y="64"/>
                  </a:lnTo>
                  <a:lnTo>
                    <a:pt x="220" y="49"/>
                  </a:lnTo>
                  <a:lnTo>
                    <a:pt x="214" y="35"/>
                  </a:lnTo>
                  <a:lnTo>
                    <a:pt x="205" y="26"/>
                  </a:lnTo>
                  <a:lnTo>
                    <a:pt x="192" y="18"/>
                  </a:lnTo>
                  <a:lnTo>
                    <a:pt x="192" y="18"/>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32" name="Freeform 200">
              <a:extLst>
                <a:ext uri="{FF2B5EF4-FFF2-40B4-BE49-F238E27FC236}">
                  <a16:creationId xmlns:a16="http://schemas.microsoft.com/office/drawing/2014/main" id="{96E505A2-16A8-BC48-BC16-A7484C0B9E56}"/>
                </a:ext>
              </a:extLst>
            </p:cNvPr>
            <p:cNvSpPr>
              <a:spLocks noEditPoints="1"/>
            </p:cNvSpPr>
            <p:nvPr/>
          </p:nvSpPr>
          <p:spPr bwMode="auto">
            <a:xfrm>
              <a:off x="2957512" y="10893426"/>
              <a:ext cx="200025" cy="201613"/>
            </a:xfrm>
            <a:custGeom>
              <a:avLst/>
              <a:gdLst>
                <a:gd name="T0" fmla="*/ 64 w 126"/>
                <a:gd name="T1" fmla="*/ 127 h 127"/>
                <a:gd name="T2" fmla="*/ 88 w 126"/>
                <a:gd name="T3" fmla="*/ 122 h 127"/>
                <a:gd name="T4" fmla="*/ 107 w 126"/>
                <a:gd name="T5" fmla="*/ 109 h 127"/>
                <a:gd name="T6" fmla="*/ 122 w 126"/>
                <a:gd name="T7" fmla="*/ 88 h 127"/>
                <a:gd name="T8" fmla="*/ 126 w 126"/>
                <a:gd name="T9" fmla="*/ 64 h 127"/>
                <a:gd name="T10" fmla="*/ 126 w 126"/>
                <a:gd name="T11" fmla="*/ 50 h 127"/>
                <a:gd name="T12" fmla="*/ 117 w 126"/>
                <a:gd name="T13" fmla="*/ 28 h 127"/>
                <a:gd name="T14" fmla="*/ 98 w 126"/>
                <a:gd name="T15" fmla="*/ 11 h 127"/>
                <a:gd name="T16" fmla="*/ 75 w 126"/>
                <a:gd name="T17" fmla="*/ 2 h 127"/>
                <a:gd name="T18" fmla="*/ 64 w 126"/>
                <a:gd name="T19" fmla="*/ 0 h 127"/>
                <a:gd name="T20" fmla="*/ 38 w 126"/>
                <a:gd name="T21" fmla="*/ 5 h 127"/>
                <a:gd name="T22" fmla="*/ 19 w 126"/>
                <a:gd name="T23" fmla="*/ 18 h 127"/>
                <a:gd name="T24" fmla="*/ 4 w 126"/>
                <a:gd name="T25" fmla="*/ 39 h 127"/>
                <a:gd name="T26" fmla="*/ 0 w 126"/>
                <a:gd name="T27" fmla="*/ 64 h 127"/>
                <a:gd name="T28" fmla="*/ 0 w 126"/>
                <a:gd name="T29" fmla="*/ 77 h 127"/>
                <a:gd name="T30" fmla="*/ 11 w 126"/>
                <a:gd name="T31" fmla="*/ 99 h 127"/>
                <a:gd name="T32" fmla="*/ 28 w 126"/>
                <a:gd name="T33" fmla="*/ 116 h 127"/>
                <a:gd name="T34" fmla="*/ 51 w 126"/>
                <a:gd name="T35" fmla="*/ 126 h 127"/>
                <a:gd name="T36" fmla="*/ 64 w 126"/>
                <a:gd name="T37" fmla="*/ 127 h 127"/>
                <a:gd name="T38" fmla="*/ 32 w 126"/>
                <a:gd name="T39" fmla="*/ 64 h 127"/>
                <a:gd name="T40" fmla="*/ 36 w 126"/>
                <a:gd name="T41" fmla="*/ 52 h 127"/>
                <a:gd name="T42" fmla="*/ 51 w 126"/>
                <a:gd name="T43" fmla="*/ 35 h 127"/>
                <a:gd name="T44" fmla="*/ 64 w 126"/>
                <a:gd name="T45" fmla="*/ 34 h 127"/>
                <a:gd name="T46" fmla="*/ 70 w 126"/>
                <a:gd name="T47" fmla="*/ 34 h 127"/>
                <a:gd name="T48" fmla="*/ 85 w 126"/>
                <a:gd name="T49" fmla="*/ 43 h 127"/>
                <a:gd name="T50" fmla="*/ 92 w 126"/>
                <a:gd name="T51" fmla="*/ 58 h 127"/>
                <a:gd name="T52" fmla="*/ 94 w 126"/>
                <a:gd name="T53" fmla="*/ 64 h 127"/>
                <a:gd name="T54" fmla="*/ 90 w 126"/>
                <a:gd name="T55" fmla="*/ 75 h 127"/>
                <a:gd name="T56" fmla="*/ 75 w 126"/>
                <a:gd name="T57" fmla="*/ 92 h 127"/>
                <a:gd name="T58" fmla="*/ 64 w 126"/>
                <a:gd name="T59" fmla="*/ 94 h 127"/>
                <a:gd name="T60" fmla="*/ 57 w 126"/>
                <a:gd name="T61" fmla="*/ 94 h 127"/>
                <a:gd name="T62" fmla="*/ 42 w 126"/>
                <a:gd name="T63" fmla="*/ 84 h 127"/>
                <a:gd name="T64" fmla="*/ 34 w 126"/>
                <a:gd name="T65" fmla="*/ 69 h 127"/>
                <a:gd name="T66" fmla="*/ 32 w 126"/>
                <a:gd name="T67" fmla="*/ 6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6" h="127">
                  <a:moveTo>
                    <a:pt x="64" y="127"/>
                  </a:moveTo>
                  <a:lnTo>
                    <a:pt x="64" y="127"/>
                  </a:lnTo>
                  <a:lnTo>
                    <a:pt x="75" y="126"/>
                  </a:lnTo>
                  <a:lnTo>
                    <a:pt x="88" y="122"/>
                  </a:lnTo>
                  <a:lnTo>
                    <a:pt x="98" y="116"/>
                  </a:lnTo>
                  <a:lnTo>
                    <a:pt x="107" y="109"/>
                  </a:lnTo>
                  <a:lnTo>
                    <a:pt x="117" y="99"/>
                  </a:lnTo>
                  <a:lnTo>
                    <a:pt x="122" y="88"/>
                  </a:lnTo>
                  <a:lnTo>
                    <a:pt x="126" y="77"/>
                  </a:lnTo>
                  <a:lnTo>
                    <a:pt x="126" y="64"/>
                  </a:lnTo>
                  <a:lnTo>
                    <a:pt x="126" y="64"/>
                  </a:lnTo>
                  <a:lnTo>
                    <a:pt x="126" y="50"/>
                  </a:lnTo>
                  <a:lnTo>
                    <a:pt x="122" y="39"/>
                  </a:lnTo>
                  <a:lnTo>
                    <a:pt x="117" y="28"/>
                  </a:lnTo>
                  <a:lnTo>
                    <a:pt x="107" y="18"/>
                  </a:lnTo>
                  <a:lnTo>
                    <a:pt x="98" y="11"/>
                  </a:lnTo>
                  <a:lnTo>
                    <a:pt x="88" y="5"/>
                  </a:lnTo>
                  <a:lnTo>
                    <a:pt x="75" y="2"/>
                  </a:lnTo>
                  <a:lnTo>
                    <a:pt x="64" y="0"/>
                  </a:lnTo>
                  <a:lnTo>
                    <a:pt x="64" y="0"/>
                  </a:lnTo>
                  <a:lnTo>
                    <a:pt x="51" y="2"/>
                  </a:lnTo>
                  <a:lnTo>
                    <a:pt x="38" y="5"/>
                  </a:lnTo>
                  <a:lnTo>
                    <a:pt x="28" y="11"/>
                  </a:lnTo>
                  <a:lnTo>
                    <a:pt x="19" y="18"/>
                  </a:lnTo>
                  <a:lnTo>
                    <a:pt x="11" y="28"/>
                  </a:lnTo>
                  <a:lnTo>
                    <a:pt x="4" y="39"/>
                  </a:lnTo>
                  <a:lnTo>
                    <a:pt x="0" y="50"/>
                  </a:lnTo>
                  <a:lnTo>
                    <a:pt x="0" y="64"/>
                  </a:lnTo>
                  <a:lnTo>
                    <a:pt x="0" y="64"/>
                  </a:lnTo>
                  <a:lnTo>
                    <a:pt x="0" y="77"/>
                  </a:lnTo>
                  <a:lnTo>
                    <a:pt x="4" y="88"/>
                  </a:lnTo>
                  <a:lnTo>
                    <a:pt x="11" y="99"/>
                  </a:lnTo>
                  <a:lnTo>
                    <a:pt x="19" y="109"/>
                  </a:lnTo>
                  <a:lnTo>
                    <a:pt x="28" y="116"/>
                  </a:lnTo>
                  <a:lnTo>
                    <a:pt x="38" y="122"/>
                  </a:lnTo>
                  <a:lnTo>
                    <a:pt x="51" y="126"/>
                  </a:lnTo>
                  <a:lnTo>
                    <a:pt x="64" y="127"/>
                  </a:lnTo>
                  <a:lnTo>
                    <a:pt x="64" y="127"/>
                  </a:lnTo>
                  <a:close/>
                  <a:moveTo>
                    <a:pt x="32" y="64"/>
                  </a:moveTo>
                  <a:lnTo>
                    <a:pt x="32" y="64"/>
                  </a:lnTo>
                  <a:lnTo>
                    <a:pt x="34" y="58"/>
                  </a:lnTo>
                  <a:lnTo>
                    <a:pt x="36" y="52"/>
                  </a:lnTo>
                  <a:lnTo>
                    <a:pt x="42" y="43"/>
                  </a:lnTo>
                  <a:lnTo>
                    <a:pt x="51" y="35"/>
                  </a:lnTo>
                  <a:lnTo>
                    <a:pt x="57" y="34"/>
                  </a:lnTo>
                  <a:lnTo>
                    <a:pt x="64" y="34"/>
                  </a:lnTo>
                  <a:lnTo>
                    <a:pt x="64" y="34"/>
                  </a:lnTo>
                  <a:lnTo>
                    <a:pt x="70" y="34"/>
                  </a:lnTo>
                  <a:lnTo>
                    <a:pt x="75" y="35"/>
                  </a:lnTo>
                  <a:lnTo>
                    <a:pt x="85" y="43"/>
                  </a:lnTo>
                  <a:lnTo>
                    <a:pt x="90" y="52"/>
                  </a:lnTo>
                  <a:lnTo>
                    <a:pt x="92" y="58"/>
                  </a:lnTo>
                  <a:lnTo>
                    <a:pt x="94" y="64"/>
                  </a:lnTo>
                  <a:lnTo>
                    <a:pt x="94" y="64"/>
                  </a:lnTo>
                  <a:lnTo>
                    <a:pt x="92" y="69"/>
                  </a:lnTo>
                  <a:lnTo>
                    <a:pt x="90" y="75"/>
                  </a:lnTo>
                  <a:lnTo>
                    <a:pt x="85" y="84"/>
                  </a:lnTo>
                  <a:lnTo>
                    <a:pt x="75" y="92"/>
                  </a:lnTo>
                  <a:lnTo>
                    <a:pt x="70" y="94"/>
                  </a:lnTo>
                  <a:lnTo>
                    <a:pt x="64" y="94"/>
                  </a:lnTo>
                  <a:lnTo>
                    <a:pt x="64" y="94"/>
                  </a:lnTo>
                  <a:lnTo>
                    <a:pt x="57" y="94"/>
                  </a:lnTo>
                  <a:lnTo>
                    <a:pt x="51" y="92"/>
                  </a:lnTo>
                  <a:lnTo>
                    <a:pt x="42" y="84"/>
                  </a:lnTo>
                  <a:lnTo>
                    <a:pt x="36" y="75"/>
                  </a:lnTo>
                  <a:lnTo>
                    <a:pt x="34" y="69"/>
                  </a:lnTo>
                  <a:lnTo>
                    <a:pt x="32" y="64"/>
                  </a:lnTo>
                  <a:lnTo>
                    <a:pt x="32" y="64"/>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33" name="Freeform 201">
              <a:extLst>
                <a:ext uri="{FF2B5EF4-FFF2-40B4-BE49-F238E27FC236}">
                  <a16:creationId xmlns:a16="http://schemas.microsoft.com/office/drawing/2014/main" id="{FFFFEA24-84AD-B449-97DA-A20AB1817DD1}"/>
                </a:ext>
              </a:extLst>
            </p:cNvPr>
            <p:cNvSpPr>
              <a:spLocks/>
            </p:cNvSpPr>
            <p:nvPr/>
          </p:nvSpPr>
          <p:spPr bwMode="auto">
            <a:xfrm>
              <a:off x="2865437" y="11090276"/>
              <a:ext cx="352425" cy="207963"/>
            </a:xfrm>
            <a:custGeom>
              <a:avLst/>
              <a:gdLst>
                <a:gd name="T0" fmla="*/ 222 w 222"/>
                <a:gd name="T1" fmla="*/ 114 h 131"/>
                <a:gd name="T2" fmla="*/ 218 w 222"/>
                <a:gd name="T3" fmla="*/ 103 h 131"/>
                <a:gd name="T4" fmla="*/ 205 w 222"/>
                <a:gd name="T5" fmla="*/ 97 h 131"/>
                <a:gd name="T6" fmla="*/ 34 w 222"/>
                <a:gd name="T7" fmla="*/ 64 h 131"/>
                <a:gd name="T8" fmla="*/ 34 w 222"/>
                <a:gd name="T9" fmla="*/ 58 h 131"/>
                <a:gd name="T10" fmla="*/ 39 w 222"/>
                <a:gd name="T11" fmla="*/ 52 h 131"/>
                <a:gd name="T12" fmla="*/ 73 w 222"/>
                <a:gd name="T13" fmla="*/ 37 h 131"/>
                <a:gd name="T14" fmla="*/ 107 w 222"/>
                <a:gd name="T15" fmla="*/ 82 h 131"/>
                <a:gd name="T16" fmla="*/ 122 w 222"/>
                <a:gd name="T17" fmla="*/ 90 h 131"/>
                <a:gd name="T18" fmla="*/ 122 w 222"/>
                <a:gd name="T19" fmla="*/ 90 h 131"/>
                <a:gd name="T20" fmla="*/ 130 w 222"/>
                <a:gd name="T21" fmla="*/ 88 h 131"/>
                <a:gd name="T22" fmla="*/ 169 w 222"/>
                <a:gd name="T23" fmla="*/ 37 h 131"/>
                <a:gd name="T24" fmla="*/ 199 w 222"/>
                <a:gd name="T25" fmla="*/ 50 h 131"/>
                <a:gd name="T26" fmla="*/ 212 w 222"/>
                <a:gd name="T27" fmla="*/ 50 h 131"/>
                <a:gd name="T28" fmla="*/ 218 w 222"/>
                <a:gd name="T29" fmla="*/ 47 h 131"/>
                <a:gd name="T30" fmla="*/ 222 w 222"/>
                <a:gd name="T31" fmla="*/ 41 h 131"/>
                <a:gd name="T32" fmla="*/ 222 w 222"/>
                <a:gd name="T33" fmla="*/ 28 h 131"/>
                <a:gd name="T34" fmla="*/ 212 w 222"/>
                <a:gd name="T35" fmla="*/ 18 h 131"/>
                <a:gd name="T36" fmla="*/ 169 w 222"/>
                <a:gd name="T37" fmla="*/ 2 h 131"/>
                <a:gd name="T38" fmla="*/ 158 w 222"/>
                <a:gd name="T39" fmla="*/ 2 h 131"/>
                <a:gd name="T40" fmla="*/ 150 w 222"/>
                <a:gd name="T41" fmla="*/ 7 h 131"/>
                <a:gd name="T42" fmla="*/ 94 w 222"/>
                <a:gd name="T43" fmla="*/ 7 h 131"/>
                <a:gd name="T44" fmla="*/ 88 w 222"/>
                <a:gd name="T45" fmla="*/ 3 h 131"/>
                <a:gd name="T46" fmla="*/ 79 w 222"/>
                <a:gd name="T47" fmla="*/ 0 h 131"/>
                <a:gd name="T48" fmla="*/ 30 w 222"/>
                <a:gd name="T49" fmla="*/ 18 h 131"/>
                <a:gd name="T50" fmla="*/ 19 w 222"/>
                <a:gd name="T51" fmla="*/ 26 h 131"/>
                <a:gd name="T52" fmla="*/ 2 w 222"/>
                <a:gd name="T53" fmla="*/ 49 h 131"/>
                <a:gd name="T54" fmla="*/ 0 w 222"/>
                <a:gd name="T55" fmla="*/ 114 h 131"/>
                <a:gd name="T56" fmla="*/ 2 w 222"/>
                <a:gd name="T57" fmla="*/ 122 h 131"/>
                <a:gd name="T58" fmla="*/ 11 w 222"/>
                <a:gd name="T59" fmla="*/ 129 h 131"/>
                <a:gd name="T60" fmla="*/ 205 w 222"/>
                <a:gd name="T61" fmla="*/ 131 h 131"/>
                <a:gd name="T62" fmla="*/ 212 w 222"/>
                <a:gd name="T63" fmla="*/ 129 h 131"/>
                <a:gd name="T64" fmla="*/ 222 w 222"/>
                <a:gd name="T65" fmla="*/ 122 h 131"/>
                <a:gd name="T66" fmla="*/ 222 w 222"/>
                <a:gd name="T67" fmla="*/ 114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2" h="131">
                  <a:moveTo>
                    <a:pt x="222" y="114"/>
                  </a:moveTo>
                  <a:lnTo>
                    <a:pt x="222" y="114"/>
                  </a:lnTo>
                  <a:lnTo>
                    <a:pt x="222" y="109"/>
                  </a:lnTo>
                  <a:lnTo>
                    <a:pt x="218" y="103"/>
                  </a:lnTo>
                  <a:lnTo>
                    <a:pt x="212" y="99"/>
                  </a:lnTo>
                  <a:lnTo>
                    <a:pt x="205" y="97"/>
                  </a:lnTo>
                  <a:lnTo>
                    <a:pt x="34" y="97"/>
                  </a:lnTo>
                  <a:lnTo>
                    <a:pt x="34" y="64"/>
                  </a:lnTo>
                  <a:lnTo>
                    <a:pt x="34" y="64"/>
                  </a:lnTo>
                  <a:lnTo>
                    <a:pt x="34" y="58"/>
                  </a:lnTo>
                  <a:lnTo>
                    <a:pt x="36" y="54"/>
                  </a:lnTo>
                  <a:lnTo>
                    <a:pt x="39" y="52"/>
                  </a:lnTo>
                  <a:lnTo>
                    <a:pt x="43" y="50"/>
                  </a:lnTo>
                  <a:lnTo>
                    <a:pt x="73" y="37"/>
                  </a:lnTo>
                  <a:lnTo>
                    <a:pt x="107" y="82"/>
                  </a:lnTo>
                  <a:lnTo>
                    <a:pt x="107" y="82"/>
                  </a:lnTo>
                  <a:lnTo>
                    <a:pt x="113" y="88"/>
                  </a:lnTo>
                  <a:lnTo>
                    <a:pt x="122" y="90"/>
                  </a:lnTo>
                  <a:lnTo>
                    <a:pt x="122" y="90"/>
                  </a:lnTo>
                  <a:lnTo>
                    <a:pt x="122" y="90"/>
                  </a:lnTo>
                  <a:lnTo>
                    <a:pt x="122" y="90"/>
                  </a:lnTo>
                  <a:lnTo>
                    <a:pt x="130" y="88"/>
                  </a:lnTo>
                  <a:lnTo>
                    <a:pt x="135" y="82"/>
                  </a:lnTo>
                  <a:lnTo>
                    <a:pt x="169" y="37"/>
                  </a:lnTo>
                  <a:lnTo>
                    <a:pt x="199" y="50"/>
                  </a:lnTo>
                  <a:lnTo>
                    <a:pt x="199" y="50"/>
                  </a:lnTo>
                  <a:lnTo>
                    <a:pt x="207" y="50"/>
                  </a:lnTo>
                  <a:lnTo>
                    <a:pt x="212" y="50"/>
                  </a:lnTo>
                  <a:lnTo>
                    <a:pt x="212" y="50"/>
                  </a:lnTo>
                  <a:lnTo>
                    <a:pt x="218" y="47"/>
                  </a:lnTo>
                  <a:lnTo>
                    <a:pt x="222" y="41"/>
                  </a:lnTo>
                  <a:lnTo>
                    <a:pt x="222" y="41"/>
                  </a:lnTo>
                  <a:lnTo>
                    <a:pt x="222" y="33"/>
                  </a:lnTo>
                  <a:lnTo>
                    <a:pt x="222" y="28"/>
                  </a:lnTo>
                  <a:lnTo>
                    <a:pt x="218" y="22"/>
                  </a:lnTo>
                  <a:lnTo>
                    <a:pt x="212" y="18"/>
                  </a:lnTo>
                  <a:lnTo>
                    <a:pt x="169" y="2"/>
                  </a:lnTo>
                  <a:lnTo>
                    <a:pt x="169" y="2"/>
                  </a:lnTo>
                  <a:lnTo>
                    <a:pt x="163" y="0"/>
                  </a:lnTo>
                  <a:lnTo>
                    <a:pt x="158" y="2"/>
                  </a:lnTo>
                  <a:lnTo>
                    <a:pt x="154" y="3"/>
                  </a:lnTo>
                  <a:lnTo>
                    <a:pt x="150" y="7"/>
                  </a:lnTo>
                  <a:lnTo>
                    <a:pt x="122" y="45"/>
                  </a:lnTo>
                  <a:lnTo>
                    <a:pt x="94" y="7"/>
                  </a:lnTo>
                  <a:lnTo>
                    <a:pt x="94" y="7"/>
                  </a:lnTo>
                  <a:lnTo>
                    <a:pt x="88" y="3"/>
                  </a:lnTo>
                  <a:lnTo>
                    <a:pt x="85" y="2"/>
                  </a:lnTo>
                  <a:lnTo>
                    <a:pt x="79" y="0"/>
                  </a:lnTo>
                  <a:lnTo>
                    <a:pt x="73" y="2"/>
                  </a:lnTo>
                  <a:lnTo>
                    <a:pt x="30" y="18"/>
                  </a:lnTo>
                  <a:lnTo>
                    <a:pt x="30" y="18"/>
                  </a:lnTo>
                  <a:lnTo>
                    <a:pt x="19" y="26"/>
                  </a:lnTo>
                  <a:lnTo>
                    <a:pt x="9" y="35"/>
                  </a:lnTo>
                  <a:lnTo>
                    <a:pt x="2" y="49"/>
                  </a:lnTo>
                  <a:lnTo>
                    <a:pt x="0" y="64"/>
                  </a:lnTo>
                  <a:lnTo>
                    <a:pt x="0" y="114"/>
                  </a:lnTo>
                  <a:lnTo>
                    <a:pt x="0" y="114"/>
                  </a:lnTo>
                  <a:lnTo>
                    <a:pt x="2" y="122"/>
                  </a:lnTo>
                  <a:lnTo>
                    <a:pt x="6" y="127"/>
                  </a:lnTo>
                  <a:lnTo>
                    <a:pt x="11" y="129"/>
                  </a:lnTo>
                  <a:lnTo>
                    <a:pt x="17" y="131"/>
                  </a:lnTo>
                  <a:lnTo>
                    <a:pt x="205" y="131"/>
                  </a:lnTo>
                  <a:lnTo>
                    <a:pt x="205" y="131"/>
                  </a:lnTo>
                  <a:lnTo>
                    <a:pt x="212" y="129"/>
                  </a:lnTo>
                  <a:lnTo>
                    <a:pt x="218" y="127"/>
                  </a:lnTo>
                  <a:lnTo>
                    <a:pt x="222" y="122"/>
                  </a:lnTo>
                  <a:lnTo>
                    <a:pt x="222" y="114"/>
                  </a:lnTo>
                  <a:lnTo>
                    <a:pt x="222" y="114"/>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34" name="Freeform 202">
              <a:extLst>
                <a:ext uri="{FF2B5EF4-FFF2-40B4-BE49-F238E27FC236}">
                  <a16:creationId xmlns:a16="http://schemas.microsoft.com/office/drawing/2014/main" id="{A28139BE-F761-3D46-9015-904B0801EB85}"/>
                </a:ext>
              </a:extLst>
            </p:cNvPr>
            <p:cNvSpPr>
              <a:spLocks noEditPoints="1"/>
            </p:cNvSpPr>
            <p:nvPr/>
          </p:nvSpPr>
          <p:spPr bwMode="auto">
            <a:xfrm>
              <a:off x="3343275" y="10893426"/>
              <a:ext cx="198438" cy="201613"/>
            </a:xfrm>
            <a:custGeom>
              <a:avLst/>
              <a:gdLst>
                <a:gd name="T0" fmla="*/ 63 w 125"/>
                <a:gd name="T1" fmla="*/ 127 h 127"/>
                <a:gd name="T2" fmla="*/ 88 w 125"/>
                <a:gd name="T3" fmla="*/ 122 h 127"/>
                <a:gd name="T4" fmla="*/ 108 w 125"/>
                <a:gd name="T5" fmla="*/ 109 h 127"/>
                <a:gd name="T6" fmla="*/ 122 w 125"/>
                <a:gd name="T7" fmla="*/ 88 h 127"/>
                <a:gd name="T8" fmla="*/ 125 w 125"/>
                <a:gd name="T9" fmla="*/ 64 h 127"/>
                <a:gd name="T10" fmla="*/ 125 w 125"/>
                <a:gd name="T11" fmla="*/ 50 h 127"/>
                <a:gd name="T12" fmla="*/ 116 w 125"/>
                <a:gd name="T13" fmla="*/ 28 h 127"/>
                <a:gd name="T14" fmla="*/ 99 w 125"/>
                <a:gd name="T15" fmla="*/ 11 h 127"/>
                <a:gd name="T16" fmla="*/ 75 w 125"/>
                <a:gd name="T17" fmla="*/ 2 h 127"/>
                <a:gd name="T18" fmla="*/ 63 w 125"/>
                <a:gd name="T19" fmla="*/ 0 h 127"/>
                <a:gd name="T20" fmla="*/ 39 w 125"/>
                <a:gd name="T21" fmla="*/ 5 h 127"/>
                <a:gd name="T22" fmla="*/ 18 w 125"/>
                <a:gd name="T23" fmla="*/ 18 h 127"/>
                <a:gd name="T24" fmla="*/ 5 w 125"/>
                <a:gd name="T25" fmla="*/ 39 h 127"/>
                <a:gd name="T26" fmla="*/ 0 w 125"/>
                <a:gd name="T27" fmla="*/ 64 h 127"/>
                <a:gd name="T28" fmla="*/ 1 w 125"/>
                <a:gd name="T29" fmla="*/ 77 h 127"/>
                <a:gd name="T30" fmla="*/ 11 w 125"/>
                <a:gd name="T31" fmla="*/ 99 h 127"/>
                <a:gd name="T32" fmla="*/ 28 w 125"/>
                <a:gd name="T33" fmla="*/ 116 h 127"/>
                <a:gd name="T34" fmla="*/ 50 w 125"/>
                <a:gd name="T35" fmla="*/ 126 h 127"/>
                <a:gd name="T36" fmla="*/ 63 w 125"/>
                <a:gd name="T37" fmla="*/ 127 h 127"/>
                <a:gd name="T38" fmla="*/ 33 w 125"/>
                <a:gd name="T39" fmla="*/ 64 h 127"/>
                <a:gd name="T40" fmla="*/ 35 w 125"/>
                <a:gd name="T41" fmla="*/ 52 h 127"/>
                <a:gd name="T42" fmla="*/ 50 w 125"/>
                <a:gd name="T43" fmla="*/ 35 h 127"/>
                <a:gd name="T44" fmla="*/ 63 w 125"/>
                <a:gd name="T45" fmla="*/ 34 h 127"/>
                <a:gd name="T46" fmla="*/ 69 w 125"/>
                <a:gd name="T47" fmla="*/ 34 h 127"/>
                <a:gd name="T48" fmla="*/ 84 w 125"/>
                <a:gd name="T49" fmla="*/ 43 h 127"/>
                <a:gd name="T50" fmla="*/ 92 w 125"/>
                <a:gd name="T51" fmla="*/ 58 h 127"/>
                <a:gd name="T52" fmla="*/ 93 w 125"/>
                <a:gd name="T53" fmla="*/ 64 h 127"/>
                <a:gd name="T54" fmla="*/ 90 w 125"/>
                <a:gd name="T55" fmla="*/ 75 h 127"/>
                <a:gd name="T56" fmla="*/ 75 w 125"/>
                <a:gd name="T57" fmla="*/ 92 h 127"/>
                <a:gd name="T58" fmla="*/ 63 w 125"/>
                <a:gd name="T59" fmla="*/ 94 h 127"/>
                <a:gd name="T60" fmla="*/ 56 w 125"/>
                <a:gd name="T61" fmla="*/ 94 h 127"/>
                <a:gd name="T62" fmla="*/ 41 w 125"/>
                <a:gd name="T63" fmla="*/ 84 h 127"/>
                <a:gd name="T64" fmla="*/ 33 w 125"/>
                <a:gd name="T65" fmla="*/ 69 h 127"/>
                <a:gd name="T66" fmla="*/ 33 w 125"/>
                <a:gd name="T67" fmla="*/ 6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5" h="127">
                  <a:moveTo>
                    <a:pt x="63" y="127"/>
                  </a:moveTo>
                  <a:lnTo>
                    <a:pt x="63" y="127"/>
                  </a:lnTo>
                  <a:lnTo>
                    <a:pt x="75" y="126"/>
                  </a:lnTo>
                  <a:lnTo>
                    <a:pt x="88" y="122"/>
                  </a:lnTo>
                  <a:lnTo>
                    <a:pt x="99" y="116"/>
                  </a:lnTo>
                  <a:lnTo>
                    <a:pt x="108" y="109"/>
                  </a:lnTo>
                  <a:lnTo>
                    <a:pt x="116" y="99"/>
                  </a:lnTo>
                  <a:lnTo>
                    <a:pt x="122" y="88"/>
                  </a:lnTo>
                  <a:lnTo>
                    <a:pt x="125" y="77"/>
                  </a:lnTo>
                  <a:lnTo>
                    <a:pt x="125" y="64"/>
                  </a:lnTo>
                  <a:lnTo>
                    <a:pt x="125" y="64"/>
                  </a:lnTo>
                  <a:lnTo>
                    <a:pt x="125" y="50"/>
                  </a:lnTo>
                  <a:lnTo>
                    <a:pt x="122" y="39"/>
                  </a:lnTo>
                  <a:lnTo>
                    <a:pt x="116" y="28"/>
                  </a:lnTo>
                  <a:lnTo>
                    <a:pt x="108" y="18"/>
                  </a:lnTo>
                  <a:lnTo>
                    <a:pt x="99" y="11"/>
                  </a:lnTo>
                  <a:lnTo>
                    <a:pt x="88" y="5"/>
                  </a:lnTo>
                  <a:lnTo>
                    <a:pt x="75" y="2"/>
                  </a:lnTo>
                  <a:lnTo>
                    <a:pt x="63" y="0"/>
                  </a:lnTo>
                  <a:lnTo>
                    <a:pt x="63" y="0"/>
                  </a:lnTo>
                  <a:lnTo>
                    <a:pt x="50" y="2"/>
                  </a:lnTo>
                  <a:lnTo>
                    <a:pt x="39" y="5"/>
                  </a:lnTo>
                  <a:lnTo>
                    <a:pt x="28" y="11"/>
                  </a:lnTo>
                  <a:lnTo>
                    <a:pt x="18" y="18"/>
                  </a:lnTo>
                  <a:lnTo>
                    <a:pt x="11" y="28"/>
                  </a:lnTo>
                  <a:lnTo>
                    <a:pt x="5" y="39"/>
                  </a:lnTo>
                  <a:lnTo>
                    <a:pt x="1" y="50"/>
                  </a:lnTo>
                  <a:lnTo>
                    <a:pt x="0" y="64"/>
                  </a:lnTo>
                  <a:lnTo>
                    <a:pt x="0" y="64"/>
                  </a:lnTo>
                  <a:lnTo>
                    <a:pt x="1" y="77"/>
                  </a:lnTo>
                  <a:lnTo>
                    <a:pt x="5" y="88"/>
                  </a:lnTo>
                  <a:lnTo>
                    <a:pt x="11" y="99"/>
                  </a:lnTo>
                  <a:lnTo>
                    <a:pt x="18" y="109"/>
                  </a:lnTo>
                  <a:lnTo>
                    <a:pt x="28" y="116"/>
                  </a:lnTo>
                  <a:lnTo>
                    <a:pt x="39" y="122"/>
                  </a:lnTo>
                  <a:lnTo>
                    <a:pt x="50" y="126"/>
                  </a:lnTo>
                  <a:lnTo>
                    <a:pt x="63" y="127"/>
                  </a:lnTo>
                  <a:lnTo>
                    <a:pt x="63" y="127"/>
                  </a:lnTo>
                  <a:close/>
                  <a:moveTo>
                    <a:pt x="33" y="64"/>
                  </a:moveTo>
                  <a:lnTo>
                    <a:pt x="33" y="64"/>
                  </a:lnTo>
                  <a:lnTo>
                    <a:pt x="33" y="58"/>
                  </a:lnTo>
                  <a:lnTo>
                    <a:pt x="35" y="52"/>
                  </a:lnTo>
                  <a:lnTo>
                    <a:pt x="41" y="43"/>
                  </a:lnTo>
                  <a:lnTo>
                    <a:pt x="50" y="35"/>
                  </a:lnTo>
                  <a:lnTo>
                    <a:pt x="56" y="34"/>
                  </a:lnTo>
                  <a:lnTo>
                    <a:pt x="63" y="34"/>
                  </a:lnTo>
                  <a:lnTo>
                    <a:pt x="63" y="34"/>
                  </a:lnTo>
                  <a:lnTo>
                    <a:pt x="69" y="34"/>
                  </a:lnTo>
                  <a:lnTo>
                    <a:pt x="75" y="35"/>
                  </a:lnTo>
                  <a:lnTo>
                    <a:pt x="84" y="43"/>
                  </a:lnTo>
                  <a:lnTo>
                    <a:pt x="90" y="52"/>
                  </a:lnTo>
                  <a:lnTo>
                    <a:pt x="92" y="58"/>
                  </a:lnTo>
                  <a:lnTo>
                    <a:pt x="93" y="64"/>
                  </a:lnTo>
                  <a:lnTo>
                    <a:pt x="93" y="64"/>
                  </a:lnTo>
                  <a:lnTo>
                    <a:pt x="92" y="69"/>
                  </a:lnTo>
                  <a:lnTo>
                    <a:pt x="90" y="75"/>
                  </a:lnTo>
                  <a:lnTo>
                    <a:pt x="84" y="84"/>
                  </a:lnTo>
                  <a:lnTo>
                    <a:pt x="75" y="92"/>
                  </a:lnTo>
                  <a:lnTo>
                    <a:pt x="69" y="94"/>
                  </a:lnTo>
                  <a:lnTo>
                    <a:pt x="63" y="94"/>
                  </a:lnTo>
                  <a:lnTo>
                    <a:pt x="63" y="94"/>
                  </a:lnTo>
                  <a:lnTo>
                    <a:pt x="56" y="94"/>
                  </a:lnTo>
                  <a:lnTo>
                    <a:pt x="50" y="92"/>
                  </a:lnTo>
                  <a:lnTo>
                    <a:pt x="41" y="84"/>
                  </a:lnTo>
                  <a:lnTo>
                    <a:pt x="35" y="75"/>
                  </a:lnTo>
                  <a:lnTo>
                    <a:pt x="33" y="69"/>
                  </a:lnTo>
                  <a:lnTo>
                    <a:pt x="33" y="64"/>
                  </a:lnTo>
                  <a:lnTo>
                    <a:pt x="33" y="64"/>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35" name="Freeform 203">
              <a:extLst>
                <a:ext uri="{FF2B5EF4-FFF2-40B4-BE49-F238E27FC236}">
                  <a16:creationId xmlns:a16="http://schemas.microsoft.com/office/drawing/2014/main" id="{C3AC090B-150C-A14A-ABD5-A8B45F1ED18E}"/>
                </a:ext>
              </a:extLst>
            </p:cNvPr>
            <p:cNvSpPr>
              <a:spLocks noEditPoints="1"/>
            </p:cNvSpPr>
            <p:nvPr/>
          </p:nvSpPr>
          <p:spPr bwMode="auto">
            <a:xfrm>
              <a:off x="3249612" y="11090276"/>
              <a:ext cx="385763" cy="207963"/>
            </a:xfrm>
            <a:custGeom>
              <a:avLst/>
              <a:gdLst>
                <a:gd name="T0" fmla="*/ 17 w 243"/>
                <a:gd name="T1" fmla="*/ 131 h 131"/>
                <a:gd name="T2" fmla="*/ 226 w 243"/>
                <a:gd name="T3" fmla="*/ 131 h 131"/>
                <a:gd name="T4" fmla="*/ 226 w 243"/>
                <a:gd name="T5" fmla="*/ 131 h 131"/>
                <a:gd name="T6" fmla="*/ 231 w 243"/>
                <a:gd name="T7" fmla="*/ 129 h 131"/>
                <a:gd name="T8" fmla="*/ 237 w 243"/>
                <a:gd name="T9" fmla="*/ 127 h 131"/>
                <a:gd name="T10" fmla="*/ 241 w 243"/>
                <a:gd name="T11" fmla="*/ 122 h 131"/>
                <a:gd name="T12" fmla="*/ 243 w 243"/>
                <a:gd name="T13" fmla="*/ 114 h 131"/>
                <a:gd name="T14" fmla="*/ 243 w 243"/>
                <a:gd name="T15" fmla="*/ 64 h 131"/>
                <a:gd name="T16" fmla="*/ 243 w 243"/>
                <a:gd name="T17" fmla="*/ 64 h 131"/>
                <a:gd name="T18" fmla="*/ 241 w 243"/>
                <a:gd name="T19" fmla="*/ 49 h 131"/>
                <a:gd name="T20" fmla="*/ 235 w 243"/>
                <a:gd name="T21" fmla="*/ 35 h 131"/>
                <a:gd name="T22" fmla="*/ 224 w 243"/>
                <a:gd name="T23" fmla="*/ 26 h 131"/>
                <a:gd name="T24" fmla="*/ 213 w 243"/>
                <a:gd name="T25" fmla="*/ 18 h 131"/>
                <a:gd name="T26" fmla="*/ 169 w 243"/>
                <a:gd name="T27" fmla="*/ 2 h 131"/>
                <a:gd name="T28" fmla="*/ 169 w 243"/>
                <a:gd name="T29" fmla="*/ 2 h 131"/>
                <a:gd name="T30" fmla="*/ 164 w 243"/>
                <a:gd name="T31" fmla="*/ 0 h 131"/>
                <a:gd name="T32" fmla="*/ 158 w 243"/>
                <a:gd name="T33" fmla="*/ 2 h 131"/>
                <a:gd name="T34" fmla="*/ 154 w 243"/>
                <a:gd name="T35" fmla="*/ 3 h 131"/>
                <a:gd name="T36" fmla="*/ 151 w 243"/>
                <a:gd name="T37" fmla="*/ 7 h 131"/>
                <a:gd name="T38" fmla="*/ 122 w 243"/>
                <a:gd name="T39" fmla="*/ 45 h 131"/>
                <a:gd name="T40" fmla="*/ 94 w 243"/>
                <a:gd name="T41" fmla="*/ 7 h 131"/>
                <a:gd name="T42" fmla="*/ 94 w 243"/>
                <a:gd name="T43" fmla="*/ 7 h 131"/>
                <a:gd name="T44" fmla="*/ 90 w 243"/>
                <a:gd name="T45" fmla="*/ 3 h 131"/>
                <a:gd name="T46" fmla="*/ 85 w 243"/>
                <a:gd name="T47" fmla="*/ 2 h 131"/>
                <a:gd name="T48" fmla="*/ 79 w 243"/>
                <a:gd name="T49" fmla="*/ 0 h 131"/>
                <a:gd name="T50" fmla="*/ 74 w 243"/>
                <a:gd name="T51" fmla="*/ 2 h 131"/>
                <a:gd name="T52" fmla="*/ 30 w 243"/>
                <a:gd name="T53" fmla="*/ 18 h 131"/>
                <a:gd name="T54" fmla="*/ 30 w 243"/>
                <a:gd name="T55" fmla="*/ 18 h 131"/>
                <a:gd name="T56" fmla="*/ 19 w 243"/>
                <a:gd name="T57" fmla="*/ 26 h 131"/>
                <a:gd name="T58" fmla="*/ 10 w 243"/>
                <a:gd name="T59" fmla="*/ 35 h 131"/>
                <a:gd name="T60" fmla="*/ 4 w 243"/>
                <a:gd name="T61" fmla="*/ 49 h 131"/>
                <a:gd name="T62" fmla="*/ 0 w 243"/>
                <a:gd name="T63" fmla="*/ 64 h 131"/>
                <a:gd name="T64" fmla="*/ 0 w 243"/>
                <a:gd name="T65" fmla="*/ 114 h 131"/>
                <a:gd name="T66" fmla="*/ 0 w 243"/>
                <a:gd name="T67" fmla="*/ 114 h 131"/>
                <a:gd name="T68" fmla="*/ 2 w 243"/>
                <a:gd name="T69" fmla="*/ 122 h 131"/>
                <a:gd name="T70" fmla="*/ 6 w 243"/>
                <a:gd name="T71" fmla="*/ 127 h 131"/>
                <a:gd name="T72" fmla="*/ 12 w 243"/>
                <a:gd name="T73" fmla="*/ 129 h 131"/>
                <a:gd name="T74" fmla="*/ 17 w 243"/>
                <a:gd name="T75" fmla="*/ 131 h 131"/>
                <a:gd name="T76" fmla="*/ 17 w 243"/>
                <a:gd name="T77" fmla="*/ 131 h 131"/>
                <a:gd name="T78" fmla="*/ 34 w 243"/>
                <a:gd name="T79" fmla="*/ 97 h 131"/>
                <a:gd name="T80" fmla="*/ 34 w 243"/>
                <a:gd name="T81" fmla="*/ 64 h 131"/>
                <a:gd name="T82" fmla="*/ 34 w 243"/>
                <a:gd name="T83" fmla="*/ 64 h 131"/>
                <a:gd name="T84" fmla="*/ 36 w 243"/>
                <a:gd name="T85" fmla="*/ 58 h 131"/>
                <a:gd name="T86" fmla="*/ 38 w 243"/>
                <a:gd name="T87" fmla="*/ 54 h 131"/>
                <a:gd name="T88" fmla="*/ 40 w 243"/>
                <a:gd name="T89" fmla="*/ 52 h 131"/>
                <a:gd name="T90" fmla="*/ 43 w 243"/>
                <a:gd name="T91" fmla="*/ 50 h 131"/>
                <a:gd name="T92" fmla="*/ 74 w 243"/>
                <a:gd name="T93" fmla="*/ 37 h 131"/>
                <a:gd name="T94" fmla="*/ 107 w 243"/>
                <a:gd name="T95" fmla="*/ 82 h 131"/>
                <a:gd name="T96" fmla="*/ 107 w 243"/>
                <a:gd name="T97" fmla="*/ 82 h 131"/>
                <a:gd name="T98" fmla="*/ 115 w 243"/>
                <a:gd name="T99" fmla="*/ 88 h 131"/>
                <a:gd name="T100" fmla="*/ 122 w 243"/>
                <a:gd name="T101" fmla="*/ 90 h 131"/>
                <a:gd name="T102" fmla="*/ 122 w 243"/>
                <a:gd name="T103" fmla="*/ 90 h 131"/>
                <a:gd name="T104" fmla="*/ 130 w 243"/>
                <a:gd name="T105" fmla="*/ 88 h 131"/>
                <a:gd name="T106" fmla="*/ 136 w 243"/>
                <a:gd name="T107" fmla="*/ 82 h 131"/>
                <a:gd name="T108" fmla="*/ 169 w 243"/>
                <a:gd name="T109" fmla="*/ 37 h 131"/>
                <a:gd name="T110" fmla="*/ 199 w 243"/>
                <a:gd name="T111" fmla="*/ 50 h 131"/>
                <a:gd name="T112" fmla="*/ 199 w 243"/>
                <a:gd name="T113" fmla="*/ 50 h 131"/>
                <a:gd name="T114" fmla="*/ 203 w 243"/>
                <a:gd name="T115" fmla="*/ 52 h 131"/>
                <a:gd name="T116" fmla="*/ 207 w 243"/>
                <a:gd name="T117" fmla="*/ 54 h 131"/>
                <a:gd name="T118" fmla="*/ 209 w 243"/>
                <a:gd name="T119" fmla="*/ 58 h 131"/>
                <a:gd name="T120" fmla="*/ 209 w 243"/>
                <a:gd name="T121" fmla="*/ 64 h 131"/>
                <a:gd name="T122" fmla="*/ 209 w 243"/>
                <a:gd name="T123" fmla="*/ 97 h 131"/>
                <a:gd name="T124" fmla="*/ 34 w 243"/>
                <a:gd name="T125" fmla="*/ 97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3" h="131">
                  <a:moveTo>
                    <a:pt x="17" y="131"/>
                  </a:moveTo>
                  <a:lnTo>
                    <a:pt x="226" y="131"/>
                  </a:lnTo>
                  <a:lnTo>
                    <a:pt x="226" y="131"/>
                  </a:lnTo>
                  <a:lnTo>
                    <a:pt x="231" y="129"/>
                  </a:lnTo>
                  <a:lnTo>
                    <a:pt x="237" y="127"/>
                  </a:lnTo>
                  <a:lnTo>
                    <a:pt x="241" y="122"/>
                  </a:lnTo>
                  <a:lnTo>
                    <a:pt x="243" y="114"/>
                  </a:lnTo>
                  <a:lnTo>
                    <a:pt x="243" y="64"/>
                  </a:lnTo>
                  <a:lnTo>
                    <a:pt x="243" y="64"/>
                  </a:lnTo>
                  <a:lnTo>
                    <a:pt x="241" y="49"/>
                  </a:lnTo>
                  <a:lnTo>
                    <a:pt x="235" y="35"/>
                  </a:lnTo>
                  <a:lnTo>
                    <a:pt x="224" y="26"/>
                  </a:lnTo>
                  <a:lnTo>
                    <a:pt x="213" y="18"/>
                  </a:lnTo>
                  <a:lnTo>
                    <a:pt x="169" y="2"/>
                  </a:lnTo>
                  <a:lnTo>
                    <a:pt x="169" y="2"/>
                  </a:lnTo>
                  <a:lnTo>
                    <a:pt x="164" y="0"/>
                  </a:lnTo>
                  <a:lnTo>
                    <a:pt x="158" y="2"/>
                  </a:lnTo>
                  <a:lnTo>
                    <a:pt x="154" y="3"/>
                  </a:lnTo>
                  <a:lnTo>
                    <a:pt x="151" y="7"/>
                  </a:lnTo>
                  <a:lnTo>
                    <a:pt x="122" y="45"/>
                  </a:lnTo>
                  <a:lnTo>
                    <a:pt x="94" y="7"/>
                  </a:lnTo>
                  <a:lnTo>
                    <a:pt x="94" y="7"/>
                  </a:lnTo>
                  <a:lnTo>
                    <a:pt x="90" y="3"/>
                  </a:lnTo>
                  <a:lnTo>
                    <a:pt x="85" y="2"/>
                  </a:lnTo>
                  <a:lnTo>
                    <a:pt x="79" y="0"/>
                  </a:lnTo>
                  <a:lnTo>
                    <a:pt x="74" y="2"/>
                  </a:lnTo>
                  <a:lnTo>
                    <a:pt x="30" y="18"/>
                  </a:lnTo>
                  <a:lnTo>
                    <a:pt x="30" y="18"/>
                  </a:lnTo>
                  <a:lnTo>
                    <a:pt x="19" y="26"/>
                  </a:lnTo>
                  <a:lnTo>
                    <a:pt x="10" y="35"/>
                  </a:lnTo>
                  <a:lnTo>
                    <a:pt x="4" y="49"/>
                  </a:lnTo>
                  <a:lnTo>
                    <a:pt x="0" y="64"/>
                  </a:lnTo>
                  <a:lnTo>
                    <a:pt x="0" y="114"/>
                  </a:lnTo>
                  <a:lnTo>
                    <a:pt x="0" y="114"/>
                  </a:lnTo>
                  <a:lnTo>
                    <a:pt x="2" y="122"/>
                  </a:lnTo>
                  <a:lnTo>
                    <a:pt x="6" y="127"/>
                  </a:lnTo>
                  <a:lnTo>
                    <a:pt x="12" y="129"/>
                  </a:lnTo>
                  <a:lnTo>
                    <a:pt x="17" y="131"/>
                  </a:lnTo>
                  <a:lnTo>
                    <a:pt x="17" y="131"/>
                  </a:lnTo>
                  <a:close/>
                  <a:moveTo>
                    <a:pt x="34" y="97"/>
                  </a:moveTo>
                  <a:lnTo>
                    <a:pt x="34" y="64"/>
                  </a:lnTo>
                  <a:lnTo>
                    <a:pt x="34" y="64"/>
                  </a:lnTo>
                  <a:lnTo>
                    <a:pt x="36" y="58"/>
                  </a:lnTo>
                  <a:lnTo>
                    <a:pt x="38" y="54"/>
                  </a:lnTo>
                  <a:lnTo>
                    <a:pt x="40" y="52"/>
                  </a:lnTo>
                  <a:lnTo>
                    <a:pt x="43" y="50"/>
                  </a:lnTo>
                  <a:lnTo>
                    <a:pt x="74" y="37"/>
                  </a:lnTo>
                  <a:lnTo>
                    <a:pt x="107" y="82"/>
                  </a:lnTo>
                  <a:lnTo>
                    <a:pt x="107" y="82"/>
                  </a:lnTo>
                  <a:lnTo>
                    <a:pt x="115" y="88"/>
                  </a:lnTo>
                  <a:lnTo>
                    <a:pt x="122" y="90"/>
                  </a:lnTo>
                  <a:lnTo>
                    <a:pt x="122" y="90"/>
                  </a:lnTo>
                  <a:lnTo>
                    <a:pt x="130" y="88"/>
                  </a:lnTo>
                  <a:lnTo>
                    <a:pt x="136" y="82"/>
                  </a:lnTo>
                  <a:lnTo>
                    <a:pt x="169" y="37"/>
                  </a:lnTo>
                  <a:lnTo>
                    <a:pt x="199" y="50"/>
                  </a:lnTo>
                  <a:lnTo>
                    <a:pt x="199" y="50"/>
                  </a:lnTo>
                  <a:lnTo>
                    <a:pt x="203" y="52"/>
                  </a:lnTo>
                  <a:lnTo>
                    <a:pt x="207" y="54"/>
                  </a:lnTo>
                  <a:lnTo>
                    <a:pt x="209" y="58"/>
                  </a:lnTo>
                  <a:lnTo>
                    <a:pt x="209" y="64"/>
                  </a:lnTo>
                  <a:lnTo>
                    <a:pt x="209" y="97"/>
                  </a:lnTo>
                  <a:lnTo>
                    <a:pt x="34" y="97"/>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36" name="Freeform 204">
              <a:extLst>
                <a:ext uri="{FF2B5EF4-FFF2-40B4-BE49-F238E27FC236}">
                  <a16:creationId xmlns:a16="http://schemas.microsoft.com/office/drawing/2014/main" id="{5DB8288D-1B57-9645-956A-C3041629D6A2}"/>
                </a:ext>
              </a:extLst>
            </p:cNvPr>
            <p:cNvSpPr>
              <a:spLocks/>
            </p:cNvSpPr>
            <p:nvPr/>
          </p:nvSpPr>
          <p:spPr bwMode="auto">
            <a:xfrm>
              <a:off x="3538537" y="10455276"/>
              <a:ext cx="369888" cy="425450"/>
            </a:xfrm>
            <a:custGeom>
              <a:avLst/>
              <a:gdLst>
                <a:gd name="T0" fmla="*/ 2 w 233"/>
                <a:gd name="T1" fmla="*/ 7 h 268"/>
                <a:gd name="T2" fmla="*/ 2 w 233"/>
                <a:gd name="T3" fmla="*/ 7 h 268"/>
                <a:gd name="T4" fmla="*/ 0 w 233"/>
                <a:gd name="T5" fmla="*/ 13 h 268"/>
                <a:gd name="T6" fmla="*/ 0 w 233"/>
                <a:gd name="T7" fmla="*/ 20 h 268"/>
                <a:gd name="T8" fmla="*/ 0 w 233"/>
                <a:gd name="T9" fmla="*/ 20 h 268"/>
                <a:gd name="T10" fmla="*/ 2 w 233"/>
                <a:gd name="T11" fmla="*/ 26 h 268"/>
                <a:gd name="T12" fmla="*/ 6 w 233"/>
                <a:gd name="T13" fmla="*/ 30 h 268"/>
                <a:gd name="T14" fmla="*/ 130 w 233"/>
                <a:gd name="T15" fmla="*/ 110 h 268"/>
                <a:gd name="T16" fmla="*/ 130 w 233"/>
                <a:gd name="T17" fmla="*/ 110 h 268"/>
                <a:gd name="T18" fmla="*/ 145 w 233"/>
                <a:gd name="T19" fmla="*/ 122 h 268"/>
                <a:gd name="T20" fmla="*/ 158 w 233"/>
                <a:gd name="T21" fmla="*/ 135 h 268"/>
                <a:gd name="T22" fmla="*/ 171 w 233"/>
                <a:gd name="T23" fmla="*/ 150 h 268"/>
                <a:gd name="T24" fmla="*/ 181 w 233"/>
                <a:gd name="T25" fmla="*/ 167 h 268"/>
                <a:gd name="T26" fmla="*/ 190 w 233"/>
                <a:gd name="T27" fmla="*/ 184 h 268"/>
                <a:gd name="T28" fmla="*/ 196 w 233"/>
                <a:gd name="T29" fmla="*/ 202 h 268"/>
                <a:gd name="T30" fmla="*/ 200 w 233"/>
                <a:gd name="T31" fmla="*/ 221 h 268"/>
                <a:gd name="T32" fmla="*/ 200 w 233"/>
                <a:gd name="T33" fmla="*/ 242 h 268"/>
                <a:gd name="T34" fmla="*/ 200 w 233"/>
                <a:gd name="T35" fmla="*/ 251 h 268"/>
                <a:gd name="T36" fmla="*/ 200 w 233"/>
                <a:gd name="T37" fmla="*/ 251 h 268"/>
                <a:gd name="T38" fmla="*/ 201 w 233"/>
                <a:gd name="T39" fmla="*/ 259 h 268"/>
                <a:gd name="T40" fmla="*/ 205 w 233"/>
                <a:gd name="T41" fmla="*/ 263 h 268"/>
                <a:gd name="T42" fmla="*/ 211 w 233"/>
                <a:gd name="T43" fmla="*/ 266 h 268"/>
                <a:gd name="T44" fmla="*/ 216 w 233"/>
                <a:gd name="T45" fmla="*/ 268 h 268"/>
                <a:gd name="T46" fmla="*/ 216 w 233"/>
                <a:gd name="T47" fmla="*/ 268 h 268"/>
                <a:gd name="T48" fmla="*/ 224 w 233"/>
                <a:gd name="T49" fmla="*/ 266 h 268"/>
                <a:gd name="T50" fmla="*/ 228 w 233"/>
                <a:gd name="T51" fmla="*/ 263 h 268"/>
                <a:gd name="T52" fmla="*/ 231 w 233"/>
                <a:gd name="T53" fmla="*/ 259 h 268"/>
                <a:gd name="T54" fmla="*/ 233 w 233"/>
                <a:gd name="T55" fmla="*/ 251 h 268"/>
                <a:gd name="T56" fmla="*/ 233 w 233"/>
                <a:gd name="T57" fmla="*/ 242 h 268"/>
                <a:gd name="T58" fmla="*/ 233 w 233"/>
                <a:gd name="T59" fmla="*/ 242 h 268"/>
                <a:gd name="T60" fmla="*/ 231 w 233"/>
                <a:gd name="T61" fmla="*/ 217 h 268"/>
                <a:gd name="T62" fmla="*/ 228 w 233"/>
                <a:gd name="T63" fmla="*/ 193 h 268"/>
                <a:gd name="T64" fmla="*/ 220 w 233"/>
                <a:gd name="T65" fmla="*/ 172 h 268"/>
                <a:gd name="T66" fmla="*/ 211 w 233"/>
                <a:gd name="T67" fmla="*/ 150 h 268"/>
                <a:gd name="T68" fmla="*/ 198 w 233"/>
                <a:gd name="T69" fmla="*/ 131 h 268"/>
                <a:gd name="T70" fmla="*/ 185 w 233"/>
                <a:gd name="T71" fmla="*/ 112 h 268"/>
                <a:gd name="T72" fmla="*/ 166 w 233"/>
                <a:gd name="T73" fmla="*/ 95 h 268"/>
                <a:gd name="T74" fmla="*/ 147 w 233"/>
                <a:gd name="T75" fmla="*/ 82 h 268"/>
                <a:gd name="T76" fmla="*/ 25 w 233"/>
                <a:gd name="T77" fmla="*/ 1 h 268"/>
                <a:gd name="T78" fmla="*/ 25 w 233"/>
                <a:gd name="T79" fmla="*/ 1 h 268"/>
                <a:gd name="T80" fmla="*/ 19 w 233"/>
                <a:gd name="T81" fmla="*/ 0 h 268"/>
                <a:gd name="T82" fmla="*/ 12 w 233"/>
                <a:gd name="T83" fmla="*/ 0 h 268"/>
                <a:gd name="T84" fmla="*/ 6 w 233"/>
                <a:gd name="T85" fmla="*/ 1 h 268"/>
                <a:gd name="T86" fmla="*/ 2 w 233"/>
                <a:gd name="T87" fmla="*/ 7 h 268"/>
                <a:gd name="T88" fmla="*/ 2 w 233"/>
                <a:gd name="T89" fmla="*/ 7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33" h="268">
                  <a:moveTo>
                    <a:pt x="2" y="7"/>
                  </a:moveTo>
                  <a:lnTo>
                    <a:pt x="2" y="7"/>
                  </a:lnTo>
                  <a:lnTo>
                    <a:pt x="0" y="13"/>
                  </a:lnTo>
                  <a:lnTo>
                    <a:pt x="0" y="20"/>
                  </a:lnTo>
                  <a:lnTo>
                    <a:pt x="0" y="20"/>
                  </a:lnTo>
                  <a:lnTo>
                    <a:pt x="2" y="26"/>
                  </a:lnTo>
                  <a:lnTo>
                    <a:pt x="6" y="30"/>
                  </a:lnTo>
                  <a:lnTo>
                    <a:pt x="130" y="110"/>
                  </a:lnTo>
                  <a:lnTo>
                    <a:pt x="130" y="110"/>
                  </a:lnTo>
                  <a:lnTo>
                    <a:pt x="145" y="122"/>
                  </a:lnTo>
                  <a:lnTo>
                    <a:pt x="158" y="135"/>
                  </a:lnTo>
                  <a:lnTo>
                    <a:pt x="171" y="150"/>
                  </a:lnTo>
                  <a:lnTo>
                    <a:pt x="181" y="167"/>
                  </a:lnTo>
                  <a:lnTo>
                    <a:pt x="190" y="184"/>
                  </a:lnTo>
                  <a:lnTo>
                    <a:pt x="196" y="202"/>
                  </a:lnTo>
                  <a:lnTo>
                    <a:pt x="200" y="221"/>
                  </a:lnTo>
                  <a:lnTo>
                    <a:pt x="200" y="242"/>
                  </a:lnTo>
                  <a:lnTo>
                    <a:pt x="200" y="251"/>
                  </a:lnTo>
                  <a:lnTo>
                    <a:pt x="200" y="251"/>
                  </a:lnTo>
                  <a:lnTo>
                    <a:pt x="201" y="259"/>
                  </a:lnTo>
                  <a:lnTo>
                    <a:pt x="205" y="263"/>
                  </a:lnTo>
                  <a:lnTo>
                    <a:pt x="211" y="266"/>
                  </a:lnTo>
                  <a:lnTo>
                    <a:pt x="216" y="268"/>
                  </a:lnTo>
                  <a:lnTo>
                    <a:pt x="216" y="268"/>
                  </a:lnTo>
                  <a:lnTo>
                    <a:pt x="224" y="266"/>
                  </a:lnTo>
                  <a:lnTo>
                    <a:pt x="228" y="263"/>
                  </a:lnTo>
                  <a:lnTo>
                    <a:pt x="231" y="259"/>
                  </a:lnTo>
                  <a:lnTo>
                    <a:pt x="233" y="251"/>
                  </a:lnTo>
                  <a:lnTo>
                    <a:pt x="233" y="242"/>
                  </a:lnTo>
                  <a:lnTo>
                    <a:pt x="233" y="242"/>
                  </a:lnTo>
                  <a:lnTo>
                    <a:pt x="231" y="217"/>
                  </a:lnTo>
                  <a:lnTo>
                    <a:pt x="228" y="193"/>
                  </a:lnTo>
                  <a:lnTo>
                    <a:pt x="220" y="172"/>
                  </a:lnTo>
                  <a:lnTo>
                    <a:pt x="211" y="150"/>
                  </a:lnTo>
                  <a:lnTo>
                    <a:pt x="198" y="131"/>
                  </a:lnTo>
                  <a:lnTo>
                    <a:pt x="185" y="112"/>
                  </a:lnTo>
                  <a:lnTo>
                    <a:pt x="166" y="95"/>
                  </a:lnTo>
                  <a:lnTo>
                    <a:pt x="147" y="82"/>
                  </a:lnTo>
                  <a:lnTo>
                    <a:pt x="25" y="1"/>
                  </a:lnTo>
                  <a:lnTo>
                    <a:pt x="25" y="1"/>
                  </a:lnTo>
                  <a:lnTo>
                    <a:pt x="19" y="0"/>
                  </a:lnTo>
                  <a:lnTo>
                    <a:pt x="12" y="0"/>
                  </a:lnTo>
                  <a:lnTo>
                    <a:pt x="6" y="1"/>
                  </a:lnTo>
                  <a:lnTo>
                    <a:pt x="2" y="7"/>
                  </a:lnTo>
                  <a:lnTo>
                    <a:pt x="2" y="7"/>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37" name="Freeform 205">
              <a:extLst>
                <a:ext uri="{FF2B5EF4-FFF2-40B4-BE49-F238E27FC236}">
                  <a16:creationId xmlns:a16="http://schemas.microsoft.com/office/drawing/2014/main" id="{6769AF09-67A1-A846-9BB4-DEBABB5D287A}"/>
                </a:ext>
              </a:extLst>
            </p:cNvPr>
            <p:cNvSpPr>
              <a:spLocks/>
            </p:cNvSpPr>
            <p:nvPr/>
          </p:nvSpPr>
          <p:spPr bwMode="auto">
            <a:xfrm>
              <a:off x="3538537" y="10585451"/>
              <a:ext cx="260350" cy="295275"/>
            </a:xfrm>
            <a:custGeom>
              <a:avLst/>
              <a:gdLst>
                <a:gd name="T0" fmla="*/ 130 w 164"/>
                <a:gd name="T1" fmla="*/ 160 h 186"/>
                <a:gd name="T2" fmla="*/ 130 w 164"/>
                <a:gd name="T3" fmla="*/ 169 h 186"/>
                <a:gd name="T4" fmla="*/ 130 w 164"/>
                <a:gd name="T5" fmla="*/ 169 h 186"/>
                <a:gd name="T6" fmla="*/ 132 w 164"/>
                <a:gd name="T7" fmla="*/ 177 h 186"/>
                <a:gd name="T8" fmla="*/ 136 w 164"/>
                <a:gd name="T9" fmla="*/ 181 h 186"/>
                <a:gd name="T10" fmla="*/ 141 w 164"/>
                <a:gd name="T11" fmla="*/ 184 h 186"/>
                <a:gd name="T12" fmla="*/ 147 w 164"/>
                <a:gd name="T13" fmla="*/ 186 h 186"/>
                <a:gd name="T14" fmla="*/ 147 w 164"/>
                <a:gd name="T15" fmla="*/ 186 h 186"/>
                <a:gd name="T16" fmla="*/ 154 w 164"/>
                <a:gd name="T17" fmla="*/ 184 h 186"/>
                <a:gd name="T18" fmla="*/ 160 w 164"/>
                <a:gd name="T19" fmla="*/ 181 h 186"/>
                <a:gd name="T20" fmla="*/ 164 w 164"/>
                <a:gd name="T21" fmla="*/ 177 h 186"/>
                <a:gd name="T22" fmla="*/ 164 w 164"/>
                <a:gd name="T23" fmla="*/ 169 h 186"/>
                <a:gd name="T24" fmla="*/ 164 w 164"/>
                <a:gd name="T25" fmla="*/ 160 h 186"/>
                <a:gd name="T26" fmla="*/ 164 w 164"/>
                <a:gd name="T27" fmla="*/ 160 h 186"/>
                <a:gd name="T28" fmla="*/ 164 w 164"/>
                <a:gd name="T29" fmla="*/ 143 h 186"/>
                <a:gd name="T30" fmla="*/ 160 w 164"/>
                <a:gd name="T31" fmla="*/ 130 h 186"/>
                <a:gd name="T32" fmla="*/ 156 w 164"/>
                <a:gd name="T33" fmla="*/ 115 h 186"/>
                <a:gd name="T34" fmla="*/ 149 w 164"/>
                <a:gd name="T35" fmla="*/ 102 h 186"/>
                <a:gd name="T36" fmla="*/ 141 w 164"/>
                <a:gd name="T37" fmla="*/ 89 h 186"/>
                <a:gd name="T38" fmla="*/ 132 w 164"/>
                <a:gd name="T39" fmla="*/ 77 h 186"/>
                <a:gd name="T40" fmla="*/ 123 w 164"/>
                <a:gd name="T41" fmla="*/ 68 h 186"/>
                <a:gd name="T42" fmla="*/ 109 w 164"/>
                <a:gd name="T43" fmla="*/ 58 h 186"/>
                <a:gd name="T44" fmla="*/ 25 w 164"/>
                <a:gd name="T45" fmla="*/ 2 h 186"/>
                <a:gd name="T46" fmla="*/ 25 w 164"/>
                <a:gd name="T47" fmla="*/ 2 h 186"/>
                <a:gd name="T48" fmla="*/ 19 w 164"/>
                <a:gd name="T49" fmla="*/ 0 h 186"/>
                <a:gd name="T50" fmla="*/ 12 w 164"/>
                <a:gd name="T51" fmla="*/ 0 h 186"/>
                <a:gd name="T52" fmla="*/ 6 w 164"/>
                <a:gd name="T53" fmla="*/ 2 h 186"/>
                <a:gd name="T54" fmla="*/ 2 w 164"/>
                <a:gd name="T55" fmla="*/ 8 h 186"/>
                <a:gd name="T56" fmla="*/ 2 w 164"/>
                <a:gd name="T57" fmla="*/ 8 h 186"/>
                <a:gd name="T58" fmla="*/ 0 w 164"/>
                <a:gd name="T59" fmla="*/ 13 h 186"/>
                <a:gd name="T60" fmla="*/ 0 w 164"/>
                <a:gd name="T61" fmla="*/ 21 h 186"/>
                <a:gd name="T62" fmla="*/ 0 w 164"/>
                <a:gd name="T63" fmla="*/ 21 h 186"/>
                <a:gd name="T64" fmla="*/ 2 w 164"/>
                <a:gd name="T65" fmla="*/ 27 h 186"/>
                <a:gd name="T66" fmla="*/ 6 w 164"/>
                <a:gd name="T67" fmla="*/ 30 h 186"/>
                <a:gd name="T68" fmla="*/ 91 w 164"/>
                <a:gd name="T69" fmla="*/ 87 h 186"/>
                <a:gd name="T70" fmla="*/ 91 w 164"/>
                <a:gd name="T71" fmla="*/ 87 h 186"/>
                <a:gd name="T72" fmla="*/ 100 w 164"/>
                <a:gd name="T73" fmla="*/ 92 h 186"/>
                <a:gd name="T74" fmla="*/ 108 w 164"/>
                <a:gd name="T75" fmla="*/ 100 h 186"/>
                <a:gd name="T76" fmla="*/ 115 w 164"/>
                <a:gd name="T77" fmla="*/ 109 h 186"/>
                <a:gd name="T78" fmla="*/ 121 w 164"/>
                <a:gd name="T79" fmla="*/ 117 h 186"/>
                <a:gd name="T80" fmla="*/ 124 w 164"/>
                <a:gd name="T81" fmla="*/ 128 h 186"/>
                <a:gd name="T82" fmla="*/ 128 w 164"/>
                <a:gd name="T83" fmla="*/ 137 h 186"/>
                <a:gd name="T84" fmla="*/ 130 w 164"/>
                <a:gd name="T85" fmla="*/ 149 h 186"/>
                <a:gd name="T86" fmla="*/ 130 w 164"/>
                <a:gd name="T87" fmla="*/ 160 h 186"/>
                <a:gd name="T88" fmla="*/ 130 w 164"/>
                <a:gd name="T89" fmla="*/ 16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4" h="186">
                  <a:moveTo>
                    <a:pt x="130" y="160"/>
                  </a:moveTo>
                  <a:lnTo>
                    <a:pt x="130" y="169"/>
                  </a:lnTo>
                  <a:lnTo>
                    <a:pt x="130" y="169"/>
                  </a:lnTo>
                  <a:lnTo>
                    <a:pt x="132" y="177"/>
                  </a:lnTo>
                  <a:lnTo>
                    <a:pt x="136" y="181"/>
                  </a:lnTo>
                  <a:lnTo>
                    <a:pt x="141" y="184"/>
                  </a:lnTo>
                  <a:lnTo>
                    <a:pt x="147" y="186"/>
                  </a:lnTo>
                  <a:lnTo>
                    <a:pt x="147" y="186"/>
                  </a:lnTo>
                  <a:lnTo>
                    <a:pt x="154" y="184"/>
                  </a:lnTo>
                  <a:lnTo>
                    <a:pt x="160" y="181"/>
                  </a:lnTo>
                  <a:lnTo>
                    <a:pt x="164" y="177"/>
                  </a:lnTo>
                  <a:lnTo>
                    <a:pt x="164" y="169"/>
                  </a:lnTo>
                  <a:lnTo>
                    <a:pt x="164" y="160"/>
                  </a:lnTo>
                  <a:lnTo>
                    <a:pt x="164" y="160"/>
                  </a:lnTo>
                  <a:lnTo>
                    <a:pt x="164" y="143"/>
                  </a:lnTo>
                  <a:lnTo>
                    <a:pt x="160" y="130"/>
                  </a:lnTo>
                  <a:lnTo>
                    <a:pt x="156" y="115"/>
                  </a:lnTo>
                  <a:lnTo>
                    <a:pt x="149" y="102"/>
                  </a:lnTo>
                  <a:lnTo>
                    <a:pt x="141" y="89"/>
                  </a:lnTo>
                  <a:lnTo>
                    <a:pt x="132" y="77"/>
                  </a:lnTo>
                  <a:lnTo>
                    <a:pt x="123" y="68"/>
                  </a:lnTo>
                  <a:lnTo>
                    <a:pt x="109" y="58"/>
                  </a:lnTo>
                  <a:lnTo>
                    <a:pt x="25" y="2"/>
                  </a:lnTo>
                  <a:lnTo>
                    <a:pt x="25" y="2"/>
                  </a:lnTo>
                  <a:lnTo>
                    <a:pt x="19" y="0"/>
                  </a:lnTo>
                  <a:lnTo>
                    <a:pt x="12" y="0"/>
                  </a:lnTo>
                  <a:lnTo>
                    <a:pt x="6" y="2"/>
                  </a:lnTo>
                  <a:lnTo>
                    <a:pt x="2" y="8"/>
                  </a:lnTo>
                  <a:lnTo>
                    <a:pt x="2" y="8"/>
                  </a:lnTo>
                  <a:lnTo>
                    <a:pt x="0" y="13"/>
                  </a:lnTo>
                  <a:lnTo>
                    <a:pt x="0" y="21"/>
                  </a:lnTo>
                  <a:lnTo>
                    <a:pt x="0" y="21"/>
                  </a:lnTo>
                  <a:lnTo>
                    <a:pt x="2" y="27"/>
                  </a:lnTo>
                  <a:lnTo>
                    <a:pt x="6" y="30"/>
                  </a:lnTo>
                  <a:lnTo>
                    <a:pt x="91" y="87"/>
                  </a:lnTo>
                  <a:lnTo>
                    <a:pt x="91" y="87"/>
                  </a:lnTo>
                  <a:lnTo>
                    <a:pt x="100" y="92"/>
                  </a:lnTo>
                  <a:lnTo>
                    <a:pt x="108" y="100"/>
                  </a:lnTo>
                  <a:lnTo>
                    <a:pt x="115" y="109"/>
                  </a:lnTo>
                  <a:lnTo>
                    <a:pt x="121" y="117"/>
                  </a:lnTo>
                  <a:lnTo>
                    <a:pt x="124" y="128"/>
                  </a:lnTo>
                  <a:lnTo>
                    <a:pt x="128" y="137"/>
                  </a:lnTo>
                  <a:lnTo>
                    <a:pt x="130" y="149"/>
                  </a:lnTo>
                  <a:lnTo>
                    <a:pt x="130" y="160"/>
                  </a:lnTo>
                  <a:lnTo>
                    <a:pt x="130" y="160"/>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38" name="Freeform 206">
              <a:extLst>
                <a:ext uri="{FF2B5EF4-FFF2-40B4-BE49-F238E27FC236}">
                  <a16:creationId xmlns:a16="http://schemas.microsoft.com/office/drawing/2014/main" id="{2F4B6CD2-3A1F-1B46-9958-A6110074D309}"/>
                </a:ext>
              </a:extLst>
            </p:cNvPr>
            <p:cNvSpPr>
              <a:spLocks/>
            </p:cNvSpPr>
            <p:nvPr/>
          </p:nvSpPr>
          <p:spPr bwMode="auto">
            <a:xfrm>
              <a:off x="3086100" y="10585451"/>
              <a:ext cx="261938" cy="295275"/>
            </a:xfrm>
            <a:custGeom>
              <a:avLst/>
              <a:gdLst>
                <a:gd name="T0" fmla="*/ 139 w 165"/>
                <a:gd name="T1" fmla="*/ 2 h 186"/>
                <a:gd name="T2" fmla="*/ 54 w 165"/>
                <a:gd name="T3" fmla="*/ 58 h 186"/>
                <a:gd name="T4" fmla="*/ 54 w 165"/>
                <a:gd name="T5" fmla="*/ 58 h 186"/>
                <a:gd name="T6" fmla="*/ 43 w 165"/>
                <a:gd name="T7" fmla="*/ 68 h 186"/>
                <a:gd name="T8" fmla="*/ 32 w 165"/>
                <a:gd name="T9" fmla="*/ 77 h 186"/>
                <a:gd name="T10" fmla="*/ 23 w 165"/>
                <a:gd name="T11" fmla="*/ 89 h 186"/>
                <a:gd name="T12" fmla="*/ 15 w 165"/>
                <a:gd name="T13" fmla="*/ 102 h 186"/>
                <a:gd name="T14" fmla="*/ 7 w 165"/>
                <a:gd name="T15" fmla="*/ 115 h 186"/>
                <a:gd name="T16" fmla="*/ 4 w 165"/>
                <a:gd name="T17" fmla="*/ 130 h 186"/>
                <a:gd name="T18" fmla="*/ 2 w 165"/>
                <a:gd name="T19" fmla="*/ 143 h 186"/>
                <a:gd name="T20" fmla="*/ 0 w 165"/>
                <a:gd name="T21" fmla="*/ 160 h 186"/>
                <a:gd name="T22" fmla="*/ 0 w 165"/>
                <a:gd name="T23" fmla="*/ 169 h 186"/>
                <a:gd name="T24" fmla="*/ 0 w 165"/>
                <a:gd name="T25" fmla="*/ 169 h 186"/>
                <a:gd name="T26" fmla="*/ 2 w 165"/>
                <a:gd name="T27" fmla="*/ 177 h 186"/>
                <a:gd name="T28" fmla="*/ 6 w 165"/>
                <a:gd name="T29" fmla="*/ 181 h 186"/>
                <a:gd name="T30" fmla="*/ 11 w 165"/>
                <a:gd name="T31" fmla="*/ 184 h 186"/>
                <a:gd name="T32" fmla="*/ 17 w 165"/>
                <a:gd name="T33" fmla="*/ 186 h 186"/>
                <a:gd name="T34" fmla="*/ 17 w 165"/>
                <a:gd name="T35" fmla="*/ 186 h 186"/>
                <a:gd name="T36" fmla="*/ 23 w 165"/>
                <a:gd name="T37" fmla="*/ 184 h 186"/>
                <a:gd name="T38" fmla="*/ 28 w 165"/>
                <a:gd name="T39" fmla="*/ 181 h 186"/>
                <a:gd name="T40" fmla="*/ 32 w 165"/>
                <a:gd name="T41" fmla="*/ 177 h 186"/>
                <a:gd name="T42" fmla="*/ 34 w 165"/>
                <a:gd name="T43" fmla="*/ 169 h 186"/>
                <a:gd name="T44" fmla="*/ 34 w 165"/>
                <a:gd name="T45" fmla="*/ 160 h 186"/>
                <a:gd name="T46" fmla="*/ 34 w 165"/>
                <a:gd name="T47" fmla="*/ 160 h 186"/>
                <a:gd name="T48" fmla="*/ 34 w 165"/>
                <a:gd name="T49" fmla="*/ 149 h 186"/>
                <a:gd name="T50" fmla="*/ 36 w 165"/>
                <a:gd name="T51" fmla="*/ 137 h 186"/>
                <a:gd name="T52" fmla="*/ 39 w 165"/>
                <a:gd name="T53" fmla="*/ 128 h 186"/>
                <a:gd name="T54" fmla="*/ 43 w 165"/>
                <a:gd name="T55" fmla="*/ 117 h 186"/>
                <a:gd name="T56" fmla="*/ 49 w 165"/>
                <a:gd name="T57" fmla="*/ 109 h 186"/>
                <a:gd name="T58" fmla="*/ 56 w 165"/>
                <a:gd name="T59" fmla="*/ 100 h 186"/>
                <a:gd name="T60" fmla="*/ 64 w 165"/>
                <a:gd name="T61" fmla="*/ 92 h 186"/>
                <a:gd name="T62" fmla="*/ 73 w 165"/>
                <a:gd name="T63" fmla="*/ 87 h 186"/>
                <a:gd name="T64" fmla="*/ 158 w 165"/>
                <a:gd name="T65" fmla="*/ 30 h 186"/>
                <a:gd name="T66" fmla="*/ 158 w 165"/>
                <a:gd name="T67" fmla="*/ 30 h 186"/>
                <a:gd name="T68" fmla="*/ 162 w 165"/>
                <a:gd name="T69" fmla="*/ 27 h 186"/>
                <a:gd name="T70" fmla="*/ 165 w 165"/>
                <a:gd name="T71" fmla="*/ 21 h 186"/>
                <a:gd name="T72" fmla="*/ 165 w 165"/>
                <a:gd name="T73" fmla="*/ 13 h 186"/>
                <a:gd name="T74" fmla="*/ 163 w 165"/>
                <a:gd name="T75" fmla="*/ 8 h 186"/>
                <a:gd name="T76" fmla="*/ 163 w 165"/>
                <a:gd name="T77" fmla="*/ 8 h 186"/>
                <a:gd name="T78" fmla="*/ 158 w 165"/>
                <a:gd name="T79" fmla="*/ 2 h 186"/>
                <a:gd name="T80" fmla="*/ 152 w 165"/>
                <a:gd name="T81" fmla="*/ 0 h 186"/>
                <a:gd name="T82" fmla="*/ 145 w 165"/>
                <a:gd name="T83" fmla="*/ 0 h 186"/>
                <a:gd name="T84" fmla="*/ 139 w 165"/>
                <a:gd name="T85" fmla="*/ 2 h 186"/>
                <a:gd name="T86" fmla="*/ 139 w 165"/>
                <a:gd name="T87" fmla="*/ 2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5" h="186">
                  <a:moveTo>
                    <a:pt x="139" y="2"/>
                  </a:moveTo>
                  <a:lnTo>
                    <a:pt x="54" y="58"/>
                  </a:lnTo>
                  <a:lnTo>
                    <a:pt x="54" y="58"/>
                  </a:lnTo>
                  <a:lnTo>
                    <a:pt x="43" y="68"/>
                  </a:lnTo>
                  <a:lnTo>
                    <a:pt x="32" y="77"/>
                  </a:lnTo>
                  <a:lnTo>
                    <a:pt x="23" y="89"/>
                  </a:lnTo>
                  <a:lnTo>
                    <a:pt x="15" y="102"/>
                  </a:lnTo>
                  <a:lnTo>
                    <a:pt x="7" y="115"/>
                  </a:lnTo>
                  <a:lnTo>
                    <a:pt x="4" y="130"/>
                  </a:lnTo>
                  <a:lnTo>
                    <a:pt x="2" y="143"/>
                  </a:lnTo>
                  <a:lnTo>
                    <a:pt x="0" y="160"/>
                  </a:lnTo>
                  <a:lnTo>
                    <a:pt x="0" y="169"/>
                  </a:lnTo>
                  <a:lnTo>
                    <a:pt x="0" y="169"/>
                  </a:lnTo>
                  <a:lnTo>
                    <a:pt x="2" y="177"/>
                  </a:lnTo>
                  <a:lnTo>
                    <a:pt x="6" y="181"/>
                  </a:lnTo>
                  <a:lnTo>
                    <a:pt x="11" y="184"/>
                  </a:lnTo>
                  <a:lnTo>
                    <a:pt x="17" y="186"/>
                  </a:lnTo>
                  <a:lnTo>
                    <a:pt x="17" y="186"/>
                  </a:lnTo>
                  <a:lnTo>
                    <a:pt x="23" y="184"/>
                  </a:lnTo>
                  <a:lnTo>
                    <a:pt x="28" y="181"/>
                  </a:lnTo>
                  <a:lnTo>
                    <a:pt x="32" y="177"/>
                  </a:lnTo>
                  <a:lnTo>
                    <a:pt x="34" y="169"/>
                  </a:lnTo>
                  <a:lnTo>
                    <a:pt x="34" y="160"/>
                  </a:lnTo>
                  <a:lnTo>
                    <a:pt x="34" y="160"/>
                  </a:lnTo>
                  <a:lnTo>
                    <a:pt x="34" y="149"/>
                  </a:lnTo>
                  <a:lnTo>
                    <a:pt x="36" y="137"/>
                  </a:lnTo>
                  <a:lnTo>
                    <a:pt x="39" y="128"/>
                  </a:lnTo>
                  <a:lnTo>
                    <a:pt x="43" y="117"/>
                  </a:lnTo>
                  <a:lnTo>
                    <a:pt x="49" y="109"/>
                  </a:lnTo>
                  <a:lnTo>
                    <a:pt x="56" y="100"/>
                  </a:lnTo>
                  <a:lnTo>
                    <a:pt x="64" y="92"/>
                  </a:lnTo>
                  <a:lnTo>
                    <a:pt x="73" y="87"/>
                  </a:lnTo>
                  <a:lnTo>
                    <a:pt x="158" y="30"/>
                  </a:lnTo>
                  <a:lnTo>
                    <a:pt x="158" y="30"/>
                  </a:lnTo>
                  <a:lnTo>
                    <a:pt x="162" y="27"/>
                  </a:lnTo>
                  <a:lnTo>
                    <a:pt x="165" y="21"/>
                  </a:lnTo>
                  <a:lnTo>
                    <a:pt x="165" y="13"/>
                  </a:lnTo>
                  <a:lnTo>
                    <a:pt x="163" y="8"/>
                  </a:lnTo>
                  <a:lnTo>
                    <a:pt x="163" y="8"/>
                  </a:lnTo>
                  <a:lnTo>
                    <a:pt x="158" y="2"/>
                  </a:lnTo>
                  <a:lnTo>
                    <a:pt x="152" y="0"/>
                  </a:lnTo>
                  <a:lnTo>
                    <a:pt x="145" y="0"/>
                  </a:lnTo>
                  <a:lnTo>
                    <a:pt x="139" y="2"/>
                  </a:lnTo>
                  <a:lnTo>
                    <a:pt x="139" y="2"/>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39" name="Freeform 207">
              <a:extLst>
                <a:ext uri="{FF2B5EF4-FFF2-40B4-BE49-F238E27FC236}">
                  <a16:creationId xmlns:a16="http://schemas.microsoft.com/office/drawing/2014/main" id="{B1FA9337-F5EA-5E41-AACC-7B0211CAF6BB}"/>
                </a:ext>
              </a:extLst>
            </p:cNvPr>
            <p:cNvSpPr>
              <a:spLocks/>
            </p:cNvSpPr>
            <p:nvPr/>
          </p:nvSpPr>
          <p:spPr bwMode="auto">
            <a:xfrm>
              <a:off x="2974975" y="10455276"/>
              <a:ext cx="373063" cy="425450"/>
            </a:xfrm>
            <a:custGeom>
              <a:avLst/>
              <a:gdLst>
                <a:gd name="T0" fmla="*/ 17 w 235"/>
                <a:gd name="T1" fmla="*/ 268 h 268"/>
                <a:gd name="T2" fmla="*/ 17 w 235"/>
                <a:gd name="T3" fmla="*/ 268 h 268"/>
                <a:gd name="T4" fmla="*/ 25 w 235"/>
                <a:gd name="T5" fmla="*/ 266 h 268"/>
                <a:gd name="T6" fmla="*/ 29 w 235"/>
                <a:gd name="T7" fmla="*/ 263 h 268"/>
                <a:gd name="T8" fmla="*/ 32 w 235"/>
                <a:gd name="T9" fmla="*/ 259 h 268"/>
                <a:gd name="T10" fmla="*/ 34 w 235"/>
                <a:gd name="T11" fmla="*/ 251 h 268"/>
                <a:gd name="T12" fmla="*/ 34 w 235"/>
                <a:gd name="T13" fmla="*/ 242 h 268"/>
                <a:gd name="T14" fmla="*/ 34 w 235"/>
                <a:gd name="T15" fmla="*/ 242 h 268"/>
                <a:gd name="T16" fmla="*/ 36 w 235"/>
                <a:gd name="T17" fmla="*/ 221 h 268"/>
                <a:gd name="T18" fmla="*/ 40 w 235"/>
                <a:gd name="T19" fmla="*/ 202 h 268"/>
                <a:gd name="T20" fmla="*/ 46 w 235"/>
                <a:gd name="T21" fmla="*/ 184 h 268"/>
                <a:gd name="T22" fmla="*/ 53 w 235"/>
                <a:gd name="T23" fmla="*/ 167 h 268"/>
                <a:gd name="T24" fmla="*/ 62 w 235"/>
                <a:gd name="T25" fmla="*/ 150 h 268"/>
                <a:gd name="T26" fmla="*/ 76 w 235"/>
                <a:gd name="T27" fmla="*/ 135 h 268"/>
                <a:gd name="T28" fmla="*/ 89 w 235"/>
                <a:gd name="T29" fmla="*/ 122 h 268"/>
                <a:gd name="T30" fmla="*/ 106 w 235"/>
                <a:gd name="T31" fmla="*/ 110 h 268"/>
                <a:gd name="T32" fmla="*/ 228 w 235"/>
                <a:gd name="T33" fmla="*/ 30 h 268"/>
                <a:gd name="T34" fmla="*/ 228 w 235"/>
                <a:gd name="T35" fmla="*/ 30 h 268"/>
                <a:gd name="T36" fmla="*/ 232 w 235"/>
                <a:gd name="T37" fmla="*/ 26 h 268"/>
                <a:gd name="T38" fmla="*/ 235 w 235"/>
                <a:gd name="T39" fmla="*/ 20 h 268"/>
                <a:gd name="T40" fmla="*/ 235 w 235"/>
                <a:gd name="T41" fmla="*/ 13 h 268"/>
                <a:gd name="T42" fmla="*/ 233 w 235"/>
                <a:gd name="T43" fmla="*/ 7 h 268"/>
                <a:gd name="T44" fmla="*/ 233 w 235"/>
                <a:gd name="T45" fmla="*/ 7 h 268"/>
                <a:gd name="T46" fmla="*/ 228 w 235"/>
                <a:gd name="T47" fmla="*/ 1 h 268"/>
                <a:gd name="T48" fmla="*/ 222 w 235"/>
                <a:gd name="T49" fmla="*/ 0 h 268"/>
                <a:gd name="T50" fmla="*/ 215 w 235"/>
                <a:gd name="T51" fmla="*/ 0 h 268"/>
                <a:gd name="T52" fmla="*/ 209 w 235"/>
                <a:gd name="T53" fmla="*/ 1 h 268"/>
                <a:gd name="T54" fmla="*/ 87 w 235"/>
                <a:gd name="T55" fmla="*/ 82 h 268"/>
                <a:gd name="T56" fmla="*/ 87 w 235"/>
                <a:gd name="T57" fmla="*/ 82 h 268"/>
                <a:gd name="T58" fmla="*/ 68 w 235"/>
                <a:gd name="T59" fmla="*/ 95 h 268"/>
                <a:gd name="T60" fmla="*/ 51 w 235"/>
                <a:gd name="T61" fmla="*/ 112 h 268"/>
                <a:gd name="T62" fmla="*/ 36 w 235"/>
                <a:gd name="T63" fmla="*/ 131 h 268"/>
                <a:gd name="T64" fmla="*/ 23 w 235"/>
                <a:gd name="T65" fmla="*/ 150 h 268"/>
                <a:gd name="T66" fmla="*/ 14 w 235"/>
                <a:gd name="T67" fmla="*/ 172 h 268"/>
                <a:gd name="T68" fmla="*/ 6 w 235"/>
                <a:gd name="T69" fmla="*/ 193 h 268"/>
                <a:gd name="T70" fmla="*/ 2 w 235"/>
                <a:gd name="T71" fmla="*/ 217 h 268"/>
                <a:gd name="T72" fmla="*/ 0 w 235"/>
                <a:gd name="T73" fmla="*/ 242 h 268"/>
                <a:gd name="T74" fmla="*/ 0 w 235"/>
                <a:gd name="T75" fmla="*/ 251 h 268"/>
                <a:gd name="T76" fmla="*/ 0 w 235"/>
                <a:gd name="T77" fmla="*/ 251 h 268"/>
                <a:gd name="T78" fmla="*/ 2 w 235"/>
                <a:gd name="T79" fmla="*/ 259 h 268"/>
                <a:gd name="T80" fmla="*/ 6 w 235"/>
                <a:gd name="T81" fmla="*/ 263 h 268"/>
                <a:gd name="T82" fmla="*/ 12 w 235"/>
                <a:gd name="T83" fmla="*/ 266 h 268"/>
                <a:gd name="T84" fmla="*/ 17 w 235"/>
                <a:gd name="T85" fmla="*/ 268 h 268"/>
                <a:gd name="T86" fmla="*/ 17 w 235"/>
                <a:gd name="T87" fmla="*/ 268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5" h="268">
                  <a:moveTo>
                    <a:pt x="17" y="268"/>
                  </a:moveTo>
                  <a:lnTo>
                    <a:pt x="17" y="268"/>
                  </a:lnTo>
                  <a:lnTo>
                    <a:pt x="25" y="266"/>
                  </a:lnTo>
                  <a:lnTo>
                    <a:pt x="29" y="263"/>
                  </a:lnTo>
                  <a:lnTo>
                    <a:pt x="32" y="259"/>
                  </a:lnTo>
                  <a:lnTo>
                    <a:pt x="34" y="251"/>
                  </a:lnTo>
                  <a:lnTo>
                    <a:pt x="34" y="242"/>
                  </a:lnTo>
                  <a:lnTo>
                    <a:pt x="34" y="242"/>
                  </a:lnTo>
                  <a:lnTo>
                    <a:pt x="36" y="221"/>
                  </a:lnTo>
                  <a:lnTo>
                    <a:pt x="40" y="202"/>
                  </a:lnTo>
                  <a:lnTo>
                    <a:pt x="46" y="184"/>
                  </a:lnTo>
                  <a:lnTo>
                    <a:pt x="53" y="167"/>
                  </a:lnTo>
                  <a:lnTo>
                    <a:pt x="62" y="150"/>
                  </a:lnTo>
                  <a:lnTo>
                    <a:pt x="76" y="135"/>
                  </a:lnTo>
                  <a:lnTo>
                    <a:pt x="89" y="122"/>
                  </a:lnTo>
                  <a:lnTo>
                    <a:pt x="106" y="110"/>
                  </a:lnTo>
                  <a:lnTo>
                    <a:pt x="228" y="30"/>
                  </a:lnTo>
                  <a:lnTo>
                    <a:pt x="228" y="30"/>
                  </a:lnTo>
                  <a:lnTo>
                    <a:pt x="232" y="26"/>
                  </a:lnTo>
                  <a:lnTo>
                    <a:pt x="235" y="20"/>
                  </a:lnTo>
                  <a:lnTo>
                    <a:pt x="235" y="13"/>
                  </a:lnTo>
                  <a:lnTo>
                    <a:pt x="233" y="7"/>
                  </a:lnTo>
                  <a:lnTo>
                    <a:pt x="233" y="7"/>
                  </a:lnTo>
                  <a:lnTo>
                    <a:pt x="228" y="1"/>
                  </a:lnTo>
                  <a:lnTo>
                    <a:pt x="222" y="0"/>
                  </a:lnTo>
                  <a:lnTo>
                    <a:pt x="215" y="0"/>
                  </a:lnTo>
                  <a:lnTo>
                    <a:pt x="209" y="1"/>
                  </a:lnTo>
                  <a:lnTo>
                    <a:pt x="87" y="82"/>
                  </a:lnTo>
                  <a:lnTo>
                    <a:pt x="87" y="82"/>
                  </a:lnTo>
                  <a:lnTo>
                    <a:pt x="68" y="95"/>
                  </a:lnTo>
                  <a:lnTo>
                    <a:pt x="51" y="112"/>
                  </a:lnTo>
                  <a:lnTo>
                    <a:pt x="36" y="131"/>
                  </a:lnTo>
                  <a:lnTo>
                    <a:pt x="23" y="150"/>
                  </a:lnTo>
                  <a:lnTo>
                    <a:pt x="14" y="172"/>
                  </a:lnTo>
                  <a:lnTo>
                    <a:pt x="6" y="193"/>
                  </a:lnTo>
                  <a:lnTo>
                    <a:pt x="2" y="217"/>
                  </a:lnTo>
                  <a:lnTo>
                    <a:pt x="0" y="242"/>
                  </a:lnTo>
                  <a:lnTo>
                    <a:pt x="0" y="251"/>
                  </a:lnTo>
                  <a:lnTo>
                    <a:pt x="0" y="251"/>
                  </a:lnTo>
                  <a:lnTo>
                    <a:pt x="2" y="259"/>
                  </a:lnTo>
                  <a:lnTo>
                    <a:pt x="6" y="263"/>
                  </a:lnTo>
                  <a:lnTo>
                    <a:pt x="12" y="266"/>
                  </a:lnTo>
                  <a:lnTo>
                    <a:pt x="17" y="268"/>
                  </a:lnTo>
                  <a:lnTo>
                    <a:pt x="17" y="268"/>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40" name="Freeform 208">
              <a:extLst>
                <a:ext uri="{FF2B5EF4-FFF2-40B4-BE49-F238E27FC236}">
                  <a16:creationId xmlns:a16="http://schemas.microsoft.com/office/drawing/2014/main" id="{42802F58-C504-3042-B48E-31320857F743}"/>
                </a:ext>
              </a:extLst>
            </p:cNvPr>
            <p:cNvSpPr>
              <a:spLocks/>
            </p:cNvSpPr>
            <p:nvPr/>
          </p:nvSpPr>
          <p:spPr bwMode="auto">
            <a:xfrm>
              <a:off x="3279775" y="10147301"/>
              <a:ext cx="322263" cy="733425"/>
            </a:xfrm>
            <a:custGeom>
              <a:avLst/>
              <a:gdLst>
                <a:gd name="T0" fmla="*/ 51 w 203"/>
                <a:gd name="T1" fmla="*/ 143 h 462"/>
                <a:gd name="T2" fmla="*/ 51 w 203"/>
                <a:gd name="T3" fmla="*/ 445 h 462"/>
                <a:gd name="T4" fmla="*/ 56 w 203"/>
                <a:gd name="T5" fmla="*/ 457 h 462"/>
                <a:gd name="T6" fmla="*/ 68 w 203"/>
                <a:gd name="T7" fmla="*/ 462 h 462"/>
                <a:gd name="T8" fmla="*/ 75 w 203"/>
                <a:gd name="T9" fmla="*/ 460 h 462"/>
                <a:gd name="T10" fmla="*/ 83 w 203"/>
                <a:gd name="T11" fmla="*/ 453 h 462"/>
                <a:gd name="T12" fmla="*/ 85 w 203"/>
                <a:gd name="T13" fmla="*/ 126 h 462"/>
                <a:gd name="T14" fmla="*/ 83 w 203"/>
                <a:gd name="T15" fmla="*/ 120 h 462"/>
                <a:gd name="T16" fmla="*/ 75 w 203"/>
                <a:gd name="T17" fmla="*/ 111 h 462"/>
                <a:gd name="T18" fmla="*/ 49 w 203"/>
                <a:gd name="T19" fmla="*/ 109 h 462"/>
                <a:gd name="T20" fmla="*/ 152 w 203"/>
                <a:gd name="T21" fmla="*/ 109 h 462"/>
                <a:gd name="T22" fmla="*/ 137 w 203"/>
                <a:gd name="T23" fmla="*/ 109 h 462"/>
                <a:gd name="T24" fmla="*/ 126 w 203"/>
                <a:gd name="T25" fmla="*/ 115 h 462"/>
                <a:gd name="T26" fmla="*/ 120 w 203"/>
                <a:gd name="T27" fmla="*/ 126 h 462"/>
                <a:gd name="T28" fmla="*/ 120 w 203"/>
                <a:gd name="T29" fmla="*/ 445 h 462"/>
                <a:gd name="T30" fmla="*/ 126 w 203"/>
                <a:gd name="T31" fmla="*/ 457 h 462"/>
                <a:gd name="T32" fmla="*/ 137 w 203"/>
                <a:gd name="T33" fmla="*/ 462 h 462"/>
                <a:gd name="T34" fmla="*/ 145 w 203"/>
                <a:gd name="T35" fmla="*/ 460 h 462"/>
                <a:gd name="T36" fmla="*/ 152 w 203"/>
                <a:gd name="T37" fmla="*/ 453 h 462"/>
                <a:gd name="T38" fmla="*/ 154 w 203"/>
                <a:gd name="T39" fmla="*/ 143 h 462"/>
                <a:gd name="T40" fmla="*/ 186 w 203"/>
                <a:gd name="T41" fmla="*/ 143 h 462"/>
                <a:gd name="T42" fmla="*/ 195 w 203"/>
                <a:gd name="T43" fmla="*/ 141 h 462"/>
                <a:gd name="T44" fmla="*/ 201 w 203"/>
                <a:gd name="T45" fmla="*/ 134 h 462"/>
                <a:gd name="T46" fmla="*/ 203 w 203"/>
                <a:gd name="T47" fmla="*/ 130 h 462"/>
                <a:gd name="T48" fmla="*/ 201 w 203"/>
                <a:gd name="T49" fmla="*/ 120 h 462"/>
                <a:gd name="T50" fmla="*/ 115 w 203"/>
                <a:gd name="T51" fmla="*/ 6 h 462"/>
                <a:gd name="T52" fmla="*/ 109 w 203"/>
                <a:gd name="T53" fmla="*/ 2 h 462"/>
                <a:gd name="T54" fmla="*/ 101 w 203"/>
                <a:gd name="T55" fmla="*/ 0 h 462"/>
                <a:gd name="T56" fmla="*/ 101 w 203"/>
                <a:gd name="T57" fmla="*/ 0 h 462"/>
                <a:gd name="T58" fmla="*/ 88 w 203"/>
                <a:gd name="T59" fmla="*/ 6 h 462"/>
                <a:gd name="T60" fmla="*/ 2 w 203"/>
                <a:gd name="T61" fmla="*/ 117 h 462"/>
                <a:gd name="T62" fmla="*/ 0 w 203"/>
                <a:gd name="T63" fmla="*/ 126 h 462"/>
                <a:gd name="T64" fmla="*/ 2 w 203"/>
                <a:gd name="T65" fmla="*/ 134 h 462"/>
                <a:gd name="T66" fmla="*/ 4 w 203"/>
                <a:gd name="T67" fmla="*/ 137 h 462"/>
                <a:gd name="T68" fmla="*/ 11 w 203"/>
                <a:gd name="T69" fmla="*/ 143 h 462"/>
                <a:gd name="T70" fmla="*/ 15 w 203"/>
                <a:gd name="T71" fmla="*/ 143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3" h="462">
                  <a:moveTo>
                    <a:pt x="15" y="143"/>
                  </a:moveTo>
                  <a:lnTo>
                    <a:pt x="51" y="143"/>
                  </a:lnTo>
                  <a:lnTo>
                    <a:pt x="51" y="445"/>
                  </a:lnTo>
                  <a:lnTo>
                    <a:pt x="51" y="445"/>
                  </a:lnTo>
                  <a:lnTo>
                    <a:pt x="53" y="453"/>
                  </a:lnTo>
                  <a:lnTo>
                    <a:pt x="56" y="457"/>
                  </a:lnTo>
                  <a:lnTo>
                    <a:pt x="62" y="460"/>
                  </a:lnTo>
                  <a:lnTo>
                    <a:pt x="68" y="462"/>
                  </a:lnTo>
                  <a:lnTo>
                    <a:pt x="68" y="462"/>
                  </a:lnTo>
                  <a:lnTo>
                    <a:pt x="75" y="460"/>
                  </a:lnTo>
                  <a:lnTo>
                    <a:pt x="79" y="457"/>
                  </a:lnTo>
                  <a:lnTo>
                    <a:pt x="83" y="453"/>
                  </a:lnTo>
                  <a:lnTo>
                    <a:pt x="85" y="445"/>
                  </a:lnTo>
                  <a:lnTo>
                    <a:pt x="85" y="126"/>
                  </a:lnTo>
                  <a:lnTo>
                    <a:pt x="85" y="126"/>
                  </a:lnTo>
                  <a:lnTo>
                    <a:pt x="83" y="120"/>
                  </a:lnTo>
                  <a:lnTo>
                    <a:pt x="79" y="115"/>
                  </a:lnTo>
                  <a:lnTo>
                    <a:pt x="75" y="111"/>
                  </a:lnTo>
                  <a:lnTo>
                    <a:pt x="68" y="109"/>
                  </a:lnTo>
                  <a:lnTo>
                    <a:pt x="49" y="109"/>
                  </a:lnTo>
                  <a:lnTo>
                    <a:pt x="101" y="43"/>
                  </a:lnTo>
                  <a:lnTo>
                    <a:pt x="152" y="109"/>
                  </a:lnTo>
                  <a:lnTo>
                    <a:pt x="137" y="109"/>
                  </a:lnTo>
                  <a:lnTo>
                    <a:pt x="137" y="109"/>
                  </a:lnTo>
                  <a:lnTo>
                    <a:pt x="132" y="111"/>
                  </a:lnTo>
                  <a:lnTo>
                    <a:pt x="126" y="115"/>
                  </a:lnTo>
                  <a:lnTo>
                    <a:pt x="122" y="120"/>
                  </a:lnTo>
                  <a:lnTo>
                    <a:pt x="120" y="126"/>
                  </a:lnTo>
                  <a:lnTo>
                    <a:pt x="120" y="445"/>
                  </a:lnTo>
                  <a:lnTo>
                    <a:pt x="120" y="445"/>
                  </a:lnTo>
                  <a:lnTo>
                    <a:pt x="122" y="453"/>
                  </a:lnTo>
                  <a:lnTo>
                    <a:pt x="126" y="457"/>
                  </a:lnTo>
                  <a:lnTo>
                    <a:pt x="132" y="460"/>
                  </a:lnTo>
                  <a:lnTo>
                    <a:pt x="137" y="462"/>
                  </a:lnTo>
                  <a:lnTo>
                    <a:pt x="137" y="462"/>
                  </a:lnTo>
                  <a:lnTo>
                    <a:pt x="145" y="460"/>
                  </a:lnTo>
                  <a:lnTo>
                    <a:pt x="148" y="457"/>
                  </a:lnTo>
                  <a:lnTo>
                    <a:pt x="152" y="453"/>
                  </a:lnTo>
                  <a:lnTo>
                    <a:pt x="154" y="445"/>
                  </a:lnTo>
                  <a:lnTo>
                    <a:pt x="154" y="143"/>
                  </a:lnTo>
                  <a:lnTo>
                    <a:pt x="186" y="143"/>
                  </a:lnTo>
                  <a:lnTo>
                    <a:pt x="186" y="143"/>
                  </a:lnTo>
                  <a:lnTo>
                    <a:pt x="190" y="143"/>
                  </a:lnTo>
                  <a:lnTo>
                    <a:pt x="195" y="141"/>
                  </a:lnTo>
                  <a:lnTo>
                    <a:pt x="197" y="137"/>
                  </a:lnTo>
                  <a:lnTo>
                    <a:pt x="201" y="134"/>
                  </a:lnTo>
                  <a:lnTo>
                    <a:pt x="201" y="134"/>
                  </a:lnTo>
                  <a:lnTo>
                    <a:pt x="203" y="130"/>
                  </a:lnTo>
                  <a:lnTo>
                    <a:pt x="203" y="126"/>
                  </a:lnTo>
                  <a:lnTo>
                    <a:pt x="201" y="120"/>
                  </a:lnTo>
                  <a:lnTo>
                    <a:pt x="199" y="117"/>
                  </a:lnTo>
                  <a:lnTo>
                    <a:pt x="115" y="6"/>
                  </a:lnTo>
                  <a:lnTo>
                    <a:pt x="115" y="6"/>
                  </a:lnTo>
                  <a:lnTo>
                    <a:pt x="109" y="2"/>
                  </a:lnTo>
                  <a:lnTo>
                    <a:pt x="101" y="0"/>
                  </a:lnTo>
                  <a:lnTo>
                    <a:pt x="101" y="0"/>
                  </a:lnTo>
                  <a:lnTo>
                    <a:pt x="101" y="0"/>
                  </a:lnTo>
                  <a:lnTo>
                    <a:pt x="101" y="0"/>
                  </a:lnTo>
                  <a:lnTo>
                    <a:pt x="94" y="2"/>
                  </a:lnTo>
                  <a:lnTo>
                    <a:pt x="88" y="6"/>
                  </a:lnTo>
                  <a:lnTo>
                    <a:pt x="2" y="117"/>
                  </a:lnTo>
                  <a:lnTo>
                    <a:pt x="2" y="117"/>
                  </a:lnTo>
                  <a:lnTo>
                    <a:pt x="0" y="120"/>
                  </a:lnTo>
                  <a:lnTo>
                    <a:pt x="0" y="126"/>
                  </a:lnTo>
                  <a:lnTo>
                    <a:pt x="0" y="130"/>
                  </a:lnTo>
                  <a:lnTo>
                    <a:pt x="2" y="134"/>
                  </a:lnTo>
                  <a:lnTo>
                    <a:pt x="2" y="134"/>
                  </a:lnTo>
                  <a:lnTo>
                    <a:pt x="4" y="137"/>
                  </a:lnTo>
                  <a:lnTo>
                    <a:pt x="8" y="141"/>
                  </a:lnTo>
                  <a:lnTo>
                    <a:pt x="11" y="143"/>
                  </a:lnTo>
                  <a:lnTo>
                    <a:pt x="15" y="143"/>
                  </a:lnTo>
                  <a:lnTo>
                    <a:pt x="15" y="143"/>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grpSp>
      <p:grpSp>
        <p:nvGrpSpPr>
          <p:cNvPr id="141" name="Group 140">
            <a:extLst>
              <a:ext uri="{FF2B5EF4-FFF2-40B4-BE49-F238E27FC236}">
                <a16:creationId xmlns:a16="http://schemas.microsoft.com/office/drawing/2014/main" id="{91190B57-FA6C-0C40-BB05-C7E5EABE6A33}"/>
              </a:ext>
            </a:extLst>
          </p:cNvPr>
          <p:cNvGrpSpPr/>
          <p:nvPr/>
        </p:nvGrpSpPr>
        <p:grpSpPr>
          <a:xfrm>
            <a:off x="2813543" y="4581427"/>
            <a:ext cx="4096529" cy="1506896"/>
            <a:chOff x="3303787" y="2468555"/>
            <a:chExt cx="2726102" cy="1506896"/>
          </a:xfrm>
        </p:grpSpPr>
        <p:grpSp>
          <p:nvGrpSpPr>
            <p:cNvPr id="142" name="Group 141">
              <a:extLst>
                <a:ext uri="{FF2B5EF4-FFF2-40B4-BE49-F238E27FC236}">
                  <a16:creationId xmlns:a16="http://schemas.microsoft.com/office/drawing/2014/main" id="{F75CCD3A-5656-2541-8B30-321B52D76DC2}"/>
                </a:ext>
              </a:extLst>
            </p:cNvPr>
            <p:cNvGrpSpPr/>
            <p:nvPr/>
          </p:nvGrpSpPr>
          <p:grpSpPr>
            <a:xfrm>
              <a:off x="3305321" y="2468555"/>
              <a:ext cx="2724568" cy="571500"/>
              <a:chOff x="360363" y="1709738"/>
              <a:chExt cx="5640387" cy="571500"/>
            </a:xfrm>
          </p:grpSpPr>
          <p:sp>
            <p:nvSpPr>
              <p:cNvPr id="144" name="Rectangle 143">
                <a:extLst>
                  <a:ext uri="{FF2B5EF4-FFF2-40B4-BE49-F238E27FC236}">
                    <a16:creationId xmlns:a16="http://schemas.microsoft.com/office/drawing/2014/main" id="{AA16F592-DC0F-4D46-9F58-D3849ECE001B}"/>
                  </a:ext>
                </a:extLst>
              </p:cNvPr>
              <p:cNvSpPr/>
              <p:nvPr/>
            </p:nvSpPr>
            <p:spPr>
              <a:xfrm>
                <a:off x="1299049" y="1709738"/>
                <a:ext cx="4701701" cy="571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91440" bIns="0" numCol="1" spcCol="0" rtlCol="0" fromWordArt="0" anchor="ctr" anchorCtr="0" forceAA="0" compatLnSpc="1">
                <a:prstTxWarp prst="textNoShape">
                  <a:avLst/>
                </a:prstTxWarp>
                <a:noAutofit/>
              </a:bodyPr>
              <a:lstStyle/>
              <a:p>
                <a:pPr fontAlgn="t"/>
                <a:r>
                  <a:rPr lang="en-US" sz="1600" b="1" cap="all" dirty="0">
                    <a:solidFill>
                      <a:schemeClr val="accent1"/>
                    </a:solidFill>
                    <a:latin typeface="Franklin Gothic Demi" panose="020B0603020102020204" pitchFamily="34" charset="0"/>
                  </a:rPr>
                  <a:t>Compass Value Added</a:t>
                </a:r>
              </a:p>
            </p:txBody>
          </p:sp>
          <p:cxnSp>
            <p:nvCxnSpPr>
              <p:cNvPr id="145" name="Straight Connector 144">
                <a:extLst>
                  <a:ext uri="{FF2B5EF4-FFF2-40B4-BE49-F238E27FC236}">
                    <a16:creationId xmlns:a16="http://schemas.microsoft.com/office/drawing/2014/main" id="{2E5EBDF7-9CDB-EC42-88AB-F7CBAAC264C8}"/>
                  </a:ext>
                </a:extLst>
              </p:cNvPr>
              <p:cNvCxnSpPr>
                <a:cxnSpLocks/>
              </p:cNvCxnSpPr>
              <p:nvPr/>
            </p:nvCxnSpPr>
            <p:spPr>
              <a:xfrm>
                <a:off x="360363" y="2281238"/>
                <a:ext cx="5640387" cy="0"/>
              </a:xfrm>
              <a:prstGeom prst="line">
                <a:avLst/>
              </a:prstGeom>
              <a:ln w="9525">
                <a:solidFill>
                  <a:schemeClr val="accent1"/>
                </a:solidFill>
                <a:tailEnd type="none"/>
              </a:ln>
            </p:spPr>
            <p:style>
              <a:lnRef idx="1">
                <a:schemeClr val="accent1"/>
              </a:lnRef>
              <a:fillRef idx="0">
                <a:schemeClr val="accent1"/>
              </a:fillRef>
              <a:effectRef idx="0">
                <a:schemeClr val="accent1"/>
              </a:effectRef>
              <a:fontRef idx="minor">
                <a:schemeClr val="tx1"/>
              </a:fontRef>
            </p:style>
          </p:cxnSp>
        </p:grpSp>
        <p:sp>
          <p:nvSpPr>
            <p:cNvPr id="143" name="Rectangle 142">
              <a:extLst>
                <a:ext uri="{FF2B5EF4-FFF2-40B4-BE49-F238E27FC236}">
                  <a16:creationId xmlns:a16="http://schemas.microsoft.com/office/drawing/2014/main" id="{91B118C1-9ED1-CD41-A458-AF327B6E0022}"/>
                </a:ext>
              </a:extLst>
            </p:cNvPr>
            <p:cNvSpPr/>
            <p:nvPr/>
          </p:nvSpPr>
          <p:spPr>
            <a:xfrm>
              <a:off x="3303787" y="3109952"/>
              <a:ext cx="2726101" cy="865499"/>
            </a:xfrm>
            <a:prstGeom prst="rect">
              <a:avLst/>
            </a:prstGeom>
          </p:spPr>
          <p:txBody>
            <a:bodyPr lIns="0">
              <a:noAutofit/>
            </a:bodyPr>
            <a:lstStyle/>
            <a:p>
              <a:pPr>
                <a:spcAft>
                  <a:spcPts val="600"/>
                </a:spcAft>
              </a:pPr>
              <a:r>
                <a:rPr lang="en-US" sz="1200" dirty="0"/>
                <a:t>Working with management to identify and consummate add-on acquisitions and expand capabilities through investment in technology center</a:t>
              </a:r>
            </a:p>
          </p:txBody>
        </p:sp>
      </p:grpSp>
      <p:grpSp>
        <p:nvGrpSpPr>
          <p:cNvPr id="146" name="Group 145">
            <a:extLst>
              <a:ext uri="{FF2B5EF4-FFF2-40B4-BE49-F238E27FC236}">
                <a16:creationId xmlns:a16="http://schemas.microsoft.com/office/drawing/2014/main" id="{01DB017C-B8B3-4949-92B7-006BA48F1511}"/>
              </a:ext>
            </a:extLst>
          </p:cNvPr>
          <p:cNvGrpSpPr/>
          <p:nvPr/>
        </p:nvGrpSpPr>
        <p:grpSpPr>
          <a:xfrm>
            <a:off x="2829227" y="2531859"/>
            <a:ext cx="486286" cy="417997"/>
            <a:chOff x="8126290" y="4738688"/>
            <a:chExt cx="1401763" cy="1204913"/>
          </a:xfrm>
        </p:grpSpPr>
        <p:sp>
          <p:nvSpPr>
            <p:cNvPr id="147" name="Freeform 27">
              <a:extLst>
                <a:ext uri="{FF2B5EF4-FFF2-40B4-BE49-F238E27FC236}">
                  <a16:creationId xmlns:a16="http://schemas.microsoft.com/office/drawing/2014/main" id="{CBF35B9A-D73D-3D48-98EF-9588CA3B2956}"/>
                </a:ext>
              </a:extLst>
            </p:cNvPr>
            <p:cNvSpPr>
              <a:spLocks/>
            </p:cNvSpPr>
            <p:nvPr/>
          </p:nvSpPr>
          <p:spPr bwMode="auto">
            <a:xfrm>
              <a:off x="8126290" y="4770438"/>
              <a:ext cx="1401763" cy="1173163"/>
            </a:xfrm>
            <a:custGeom>
              <a:avLst/>
              <a:gdLst>
                <a:gd name="T0" fmla="*/ 883 w 883"/>
                <a:gd name="T1" fmla="*/ 689 h 739"/>
                <a:gd name="T2" fmla="*/ 50 w 883"/>
                <a:gd name="T3" fmla="*/ 689 h 739"/>
                <a:gd name="T4" fmla="*/ 50 w 883"/>
                <a:gd name="T5" fmla="*/ 0 h 739"/>
                <a:gd name="T6" fmla="*/ 0 w 883"/>
                <a:gd name="T7" fmla="*/ 0 h 739"/>
                <a:gd name="T8" fmla="*/ 0 w 883"/>
                <a:gd name="T9" fmla="*/ 739 h 739"/>
                <a:gd name="T10" fmla="*/ 883 w 883"/>
                <a:gd name="T11" fmla="*/ 739 h 739"/>
                <a:gd name="T12" fmla="*/ 883 w 883"/>
                <a:gd name="T13" fmla="*/ 689 h 739"/>
              </a:gdLst>
              <a:ahLst/>
              <a:cxnLst>
                <a:cxn ang="0">
                  <a:pos x="T0" y="T1"/>
                </a:cxn>
                <a:cxn ang="0">
                  <a:pos x="T2" y="T3"/>
                </a:cxn>
                <a:cxn ang="0">
                  <a:pos x="T4" y="T5"/>
                </a:cxn>
                <a:cxn ang="0">
                  <a:pos x="T6" y="T7"/>
                </a:cxn>
                <a:cxn ang="0">
                  <a:pos x="T8" y="T9"/>
                </a:cxn>
                <a:cxn ang="0">
                  <a:pos x="T10" y="T11"/>
                </a:cxn>
                <a:cxn ang="0">
                  <a:pos x="T12" y="T13"/>
                </a:cxn>
              </a:cxnLst>
              <a:rect l="0" t="0" r="r" b="b"/>
              <a:pathLst>
                <a:path w="883" h="739">
                  <a:moveTo>
                    <a:pt x="883" y="689"/>
                  </a:moveTo>
                  <a:lnTo>
                    <a:pt x="50" y="689"/>
                  </a:lnTo>
                  <a:lnTo>
                    <a:pt x="50" y="0"/>
                  </a:lnTo>
                  <a:lnTo>
                    <a:pt x="0" y="0"/>
                  </a:lnTo>
                  <a:lnTo>
                    <a:pt x="0" y="739"/>
                  </a:lnTo>
                  <a:lnTo>
                    <a:pt x="883" y="739"/>
                  </a:lnTo>
                  <a:lnTo>
                    <a:pt x="883" y="689"/>
                  </a:lnTo>
                  <a:close/>
                </a:path>
              </a:pathLst>
            </a:custGeom>
            <a:solidFill>
              <a:schemeClr val="accent2"/>
            </a:solid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48" name="Freeform 28">
              <a:extLst>
                <a:ext uri="{FF2B5EF4-FFF2-40B4-BE49-F238E27FC236}">
                  <a16:creationId xmlns:a16="http://schemas.microsoft.com/office/drawing/2014/main" id="{BE41B067-1506-5642-932F-E6409E1E3ABE}"/>
                </a:ext>
              </a:extLst>
            </p:cNvPr>
            <p:cNvSpPr>
              <a:spLocks/>
            </p:cNvSpPr>
            <p:nvPr/>
          </p:nvSpPr>
          <p:spPr bwMode="auto">
            <a:xfrm>
              <a:off x="8323140" y="5380038"/>
              <a:ext cx="277813" cy="385763"/>
            </a:xfrm>
            <a:custGeom>
              <a:avLst/>
              <a:gdLst>
                <a:gd name="T0" fmla="*/ 80 w 282"/>
                <a:gd name="T1" fmla="*/ 112 h 389"/>
                <a:gd name="T2" fmla="*/ 112 w 282"/>
                <a:gd name="T3" fmla="*/ 80 h 389"/>
                <a:gd name="T4" fmla="*/ 171 w 282"/>
                <a:gd name="T5" fmla="*/ 80 h 389"/>
                <a:gd name="T6" fmla="*/ 202 w 282"/>
                <a:gd name="T7" fmla="*/ 112 h 389"/>
                <a:gd name="T8" fmla="*/ 202 w 282"/>
                <a:gd name="T9" fmla="*/ 389 h 389"/>
                <a:gd name="T10" fmla="*/ 282 w 282"/>
                <a:gd name="T11" fmla="*/ 389 h 389"/>
                <a:gd name="T12" fmla="*/ 282 w 282"/>
                <a:gd name="T13" fmla="*/ 112 h 389"/>
                <a:gd name="T14" fmla="*/ 171 w 282"/>
                <a:gd name="T15" fmla="*/ 0 h 389"/>
                <a:gd name="T16" fmla="*/ 112 w 282"/>
                <a:gd name="T17" fmla="*/ 0 h 389"/>
                <a:gd name="T18" fmla="*/ 0 w 282"/>
                <a:gd name="T19" fmla="*/ 112 h 389"/>
                <a:gd name="T20" fmla="*/ 0 w 282"/>
                <a:gd name="T21" fmla="*/ 389 h 389"/>
                <a:gd name="T22" fmla="*/ 80 w 282"/>
                <a:gd name="T23" fmla="*/ 389 h 389"/>
                <a:gd name="T24" fmla="*/ 80 w 282"/>
                <a:gd name="T25" fmla="*/ 112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389">
                  <a:moveTo>
                    <a:pt x="80" y="112"/>
                  </a:moveTo>
                  <a:cubicBezTo>
                    <a:pt x="80" y="94"/>
                    <a:pt x="94" y="80"/>
                    <a:pt x="112" y="80"/>
                  </a:cubicBezTo>
                  <a:cubicBezTo>
                    <a:pt x="171" y="80"/>
                    <a:pt x="171" y="80"/>
                    <a:pt x="171" y="80"/>
                  </a:cubicBezTo>
                  <a:cubicBezTo>
                    <a:pt x="188" y="80"/>
                    <a:pt x="202" y="94"/>
                    <a:pt x="202" y="112"/>
                  </a:cubicBezTo>
                  <a:cubicBezTo>
                    <a:pt x="202" y="389"/>
                    <a:pt x="202" y="389"/>
                    <a:pt x="202" y="389"/>
                  </a:cubicBezTo>
                  <a:cubicBezTo>
                    <a:pt x="282" y="389"/>
                    <a:pt x="282" y="389"/>
                    <a:pt x="282" y="389"/>
                  </a:cubicBezTo>
                  <a:cubicBezTo>
                    <a:pt x="282" y="112"/>
                    <a:pt x="282" y="112"/>
                    <a:pt x="282" y="112"/>
                  </a:cubicBezTo>
                  <a:cubicBezTo>
                    <a:pt x="282" y="50"/>
                    <a:pt x="232" y="0"/>
                    <a:pt x="171" y="0"/>
                  </a:cubicBezTo>
                  <a:cubicBezTo>
                    <a:pt x="112" y="0"/>
                    <a:pt x="112" y="0"/>
                    <a:pt x="112" y="0"/>
                  </a:cubicBezTo>
                  <a:cubicBezTo>
                    <a:pt x="50" y="0"/>
                    <a:pt x="0" y="50"/>
                    <a:pt x="0" y="112"/>
                  </a:cubicBezTo>
                  <a:cubicBezTo>
                    <a:pt x="0" y="389"/>
                    <a:pt x="0" y="389"/>
                    <a:pt x="0" y="389"/>
                  </a:cubicBezTo>
                  <a:cubicBezTo>
                    <a:pt x="80" y="389"/>
                    <a:pt x="80" y="389"/>
                    <a:pt x="80" y="389"/>
                  </a:cubicBezTo>
                  <a:lnTo>
                    <a:pt x="80" y="112"/>
                  </a:lnTo>
                  <a:close/>
                </a:path>
              </a:pathLst>
            </a:custGeom>
            <a:solidFill>
              <a:schemeClr val="accent2"/>
            </a:solid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49" name="Freeform 29">
              <a:extLst>
                <a:ext uri="{FF2B5EF4-FFF2-40B4-BE49-F238E27FC236}">
                  <a16:creationId xmlns:a16="http://schemas.microsoft.com/office/drawing/2014/main" id="{750FCDDF-9DC2-2443-8829-1A5F30413770}"/>
                </a:ext>
              </a:extLst>
            </p:cNvPr>
            <p:cNvSpPr>
              <a:spLocks/>
            </p:cNvSpPr>
            <p:nvPr/>
          </p:nvSpPr>
          <p:spPr bwMode="auto">
            <a:xfrm>
              <a:off x="8702553" y="5141913"/>
              <a:ext cx="280988" cy="623888"/>
            </a:xfrm>
            <a:custGeom>
              <a:avLst/>
              <a:gdLst>
                <a:gd name="T0" fmla="*/ 80 w 283"/>
                <a:gd name="T1" fmla="*/ 111 h 629"/>
                <a:gd name="T2" fmla="*/ 112 w 283"/>
                <a:gd name="T3" fmla="*/ 80 h 629"/>
                <a:gd name="T4" fmla="*/ 171 w 283"/>
                <a:gd name="T5" fmla="*/ 80 h 629"/>
                <a:gd name="T6" fmla="*/ 203 w 283"/>
                <a:gd name="T7" fmla="*/ 111 h 629"/>
                <a:gd name="T8" fmla="*/ 203 w 283"/>
                <a:gd name="T9" fmla="*/ 629 h 629"/>
                <a:gd name="T10" fmla="*/ 283 w 283"/>
                <a:gd name="T11" fmla="*/ 629 h 629"/>
                <a:gd name="T12" fmla="*/ 283 w 283"/>
                <a:gd name="T13" fmla="*/ 111 h 629"/>
                <a:gd name="T14" fmla="*/ 171 w 283"/>
                <a:gd name="T15" fmla="*/ 0 h 629"/>
                <a:gd name="T16" fmla="*/ 112 w 283"/>
                <a:gd name="T17" fmla="*/ 0 h 629"/>
                <a:gd name="T18" fmla="*/ 0 w 283"/>
                <a:gd name="T19" fmla="*/ 111 h 629"/>
                <a:gd name="T20" fmla="*/ 0 w 283"/>
                <a:gd name="T21" fmla="*/ 629 h 629"/>
                <a:gd name="T22" fmla="*/ 80 w 283"/>
                <a:gd name="T23" fmla="*/ 629 h 629"/>
                <a:gd name="T24" fmla="*/ 80 w 283"/>
                <a:gd name="T25" fmla="*/ 111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3" h="629">
                  <a:moveTo>
                    <a:pt x="80" y="111"/>
                  </a:moveTo>
                  <a:cubicBezTo>
                    <a:pt x="80" y="94"/>
                    <a:pt x="94" y="80"/>
                    <a:pt x="112" y="80"/>
                  </a:cubicBezTo>
                  <a:cubicBezTo>
                    <a:pt x="171" y="80"/>
                    <a:pt x="171" y="80"/>
                    <a:pt x="171" y="80"/>
                  </a:cubicBezTo>
                  <a:cubicBezTo>
                    <a:pt x="189" y="80"/>
                    <a:pt x="203" y="94"/>
                    <a:pt x="203" y="111"/>
                  </a:cubicBezTo>
                  <a:cubicBezTo>
                    <a:pt x="203" y="629"/>
                    <a:pt x="203" y="629"/>
                    <a:pt x="203" y="629"/>
                  </a:cubicBezTo>
                  <a:cubicBezTo>
                    <a:pt x="283" y="629"/>
                    <a:pt x="283" y="629"/>
                    <a:pt x="283" y="629"/>
                  </a:cubicBezTo>
                  <a:cubicBezTo>
                    <a:pt x="283" y="111"/>
                    <a:pt x="283" y="111"/>
                    <a:pt x="283" y="111"/>
                  </a:cubicBezTo>
                  <a:cubicBezTo>
                    <a:pt x="283" y="50"/>
                    <a:pt x="233" y="0"/>
                    <a:pt x="171" y="0"/>
                  </a:cubicBezTo>
                  <a:cubicBezTo>
                    <a:pt x="112" y="0"/>
                    <a:pt x="112" y="0"/>
                    <a:pt x="112" y="0"/>
                  </a:cubicBezTo>
                  <a:cubicBezTo>
                    <a:pt x="50" y="0"/>
                    <a:pt x="0" y="50"/>
                    <a:pt x="0" y="111"/>
                  </a:cubicBezTo>
                  <a:cubicBezTo>
                    <a:pt x="0" y="629"/>
                    <a:pt x="0" y="629"/>
                    <a:pt x="0" y="629"/>
                  </a:cubicBezTo>
                  <a:cubicBezTo>
                    <a:pt x="80" y="629"/>
                    <a:pt x="80" y="629"/>
                    <a:pt x="80" y="629"/>
                  </a:cubicBezTo>
                  <a:lnTo>
                    <a:pt x="80" y="111"/>
                  </a:lnTo>
                  <a:close/>
                </a:path>
              </a:pathLst>
            </a:custGeom>
            <a:solidFill>
              <a:schemeClr val="accent2"/>
            </a:solid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50" name="Freeform 30">
              <a:extLst>
                <a:ext uri="{FF2B5EF4-FFF2-40B4-BE49-F238E27FC236}">
                  <a16:creationId xmlns:a16="http://schemas.microsoft.com/office/drawing/2014/main" id="{58E7AC5E-EDBB-BD4A-B21E-F4E2A1257D72}"/>
                </a:ext>
              </a:extLst>
            </p:cNvPr>
            <p:cNvSpPr>
              <a:spLocks noEditPoints="1"/>
            </p:cNvSpPr>
            <p:nvPr/>
          </p:nvSpPr>
          <p:spPr bwMode="auto">
            <a:xfrm>
              <a:off x="9161340" y="4738688"/>
              <a:ext cx="273050" cy="273050"/>
            </a:xfrm>
            <a:custGeom>
              <a:avLst/>
              <a:gdLst>
                <a:gd name="T0" fmla="*/ 277 w 277"/>
                <a:gd name="T1" fmla="*/ 138 h 276"/>
                <a:gd name="T2" fmla="*/ 138 w 277"/>
                <a:gd name="T3" fmla="*/ 0 h 276"/>
                <a:gd name="T4" fmla="*/ 0 w 277"/>
                <a:gd name="T5" fmla="*/ 138 h 276"/>
                <a:gd name="T6" fmla="*/ 138 w 277"/>
                <a:gd name="T7" fmla="*/ 276 h 276"/>
                <a:gd name="T8" fmla="*/ 277 w 277"/>
                <a:gd name="T9" fmla="*/ 138 h 276"/>
                <a:gd name="T10" fmla="*/ 80 w 277"/>
                <a:gd name="T11" fmla="*/ 138 h 276"/>
                <a:gd name="T12" fmla="*/ 138 w 277"/>
                <a:gd name="T13" fmla="*/ 80 h 276"/>
                <a:gd name="T14" fmla="*/ 197 w 277"/>
                <a:gd name="T15" fmla="*/ 138 h 276"/>
                <a:gd name="T16" fmla="*/ 138 w 277"/>
                <a:gd name="T17" fmla="*/ 196 h 276"/>
                <a:gd name="T18" fmla="*/ 80 w 277"/>
                <a:gd name="T19" fmla="*/ 138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7" h="276">
                  <a:moveTo>
                    <a:pt x="277" y="138"/>
                  </a:moveTo>
                  <a:cubicBezTo>
                    <a:pt x="277" y="62"/>
                    <a:pt x="215" y="0"/>
                    <a:pt x="138" y="0"/>
                  </a:cubicBezTo>
                  <a:cubicBezTo>
                    <a:pt x="62" y="0"/>
                    <a:pt x="0" y="62"/>
                    <a:pt x="0" y="138"/>
                  </a:cubicBezTo>
                  <a:cubicBezTo>
                    <a:pt x="0" y="214"/>
                    <a:pt x="62" y="276"/>
                    <a:pt x="138" y="276"/>
                  </a:cubicBezTo>
                  <a:cubicBezTo>
                    <a:pt x="215" y="276"/>
                    <a:pt x="277" y="214"/>
                    <a:pt x="277" y="138"/>
                  </a:cubicBezTo>
                  <a:close/>
                  <a:moveTo>
                    <a:pt x="80" y="138"/>
                  </a:moveTo>
                  <a:cubicBezTo>
                    <a:pt x="80" y="106"/>
                    <a:pt x="106" y="80"/>
                    <a:pt x="138" y="80"/>
                  </a:cubicBezTo>
                  <a:cubicBezTo>
                    <a:pt x="170" y="80"/>
                    <a:pt x="197" y="106"/>
                    <a:pt x="197" y="138"/>
                  </a:cubicBezTo>
                  <a:cubicBezTo>
                    <a:pt x="197" y="170"/>
                    <a:pt x="170" y="196"/>
                    <a:pt x="138" y="196"/>
                  </a:cubicBezTo>
                  <a:cubicBezTo>
                    <a:pt x="106" y="196"/>
                    <a:pt x="80" y="170"/>
                    <a:pt x="80" y="138"/>
                  </a:cubicBezTo>
                  <a:close/>
                </a:path>
              </a:pathLst>
            </a:custGeom>
            <a:solidFill>
              <a:schemeClr val="accent2"/>
            </a:solid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51" name="Freeform 31">
              <a:extLst>
                <a:ext uri="{FF2B5EF4-FFF2-40B4-BE49-F238E27FC236}">
                  <a16:creationId xmlns:a16="http://schemas.microsoft.com/office/drawing/2014/main" id="{932B020A-6379-514E-ADFC-A294F1E61214}"/>
                </a:ext>
              </a:extLst>
            </p:cNvPr>
            <p:cNvSpPr>
              <a:spLocks/>
            </p:cNvSpPr>
            <p:nvPr/>
          </p:nvSpPr>
          <p:spPr bwMode="auto">
            <a:xfrm>
              <a:off x="9104190" y="5075238"/>
              <a:ext cx="387350" cy="690563"/>
            </a:xfrm>
            <a:custGeom>
              <a:avLst/>
              <a:gdLst>
                <a:gd name="T0" fmla="*/ 391 w 391"/>
                <a:gd name="T1" fmla="*/ 329 h 696"/>
                <a:gd name="T2" fmla="*/ 391 w 391"/>
                <a:gd name="T3" fmla="*/ 117 h 696"/>
                <a:gd name="T4" fmla="*/ 357 w 391"/>
                <a:gd name="T5" fmla="*/ 34 h 696"/>
                <a:gd name="T6" fmla="*/ 274 w 391"/>
                <a:gd name="T7" fmla="*/ 0 h 696"/>
                <a:gd name="T8" fmla="*/ 274 w 391"/>
                <a:gd name="T9" fmla="*/ 0 h 696"/>
                <a:gd name="T10" fmla="*/ 116 w 391"/>
                <a:gd name="T11" fmla="*/ 0 h 696"/>
                <a:gd name="T12" fmla="*/ 34 w 391"/>
                <a:gd name="T13" fmla="*/ 35 h 696"/>
                <a:gd name="T14" fmla="*/ 0 w 391"/>
                <a:gd name="T15" fmla="*/ 117 h 696"/>
                <a:gd name="T16" fmla="*/ 0 w 391"/>
                <a:gd name="T17" fmla="*/ 329 h 696"/>
                <a:gd name="T18" fmla="*/ 77 w 391"/>
                <a:gd name="T19" fmla="*/ 439 h 696"/>
                <a:gd name="T20" fmla="*/ 77 w 391"/>
                <a:gd name="T21" fmla="*/ 696 h 696"/>
                <a:gd name="T22" fmla="*/ 157 w 391"/>
                <a:gd name="T23" fmla="*/ 696 h 696"/>
                <a:gd name="T24" fmla="*/ 157 w 391"/>
                <a:gd name="T25" fmla="*/ 366 h 696"/>
                <a:gd name="T26" fmla="*/ 117 w 391"/>
                <a:gd name="T27" fmla="*/ 366 h 696"/>
                <a:gd name="T28" fmla="*/ 117 w 391"/>
                <a:gd name="T29" fmla="*/ 366 h 696"/>
                <a:gd name="T30" fmla="*/ 80 w 391"/>
                <a:gd name="T31" fmla="*/ 329 h 696"/>
                <a:gd name="T32" fmla="*/ 80 w 391"/>
                <a:gd name="T33" fmla="*/ 117 h 696"/>
                <a:gd name="T34" fmla="*/ 90 w 391"/>
                <a:gd name="T35" fmla="*/ 91 h 696"/>
                <a:gd name="T36" fmla="*/ 117 w 391"/>
                <a:gd name="T37" fmla="*/ 80 h 696"/>
                <a:gd name="T38" fmla="*/ 274 w 391"/>
                <a:gd name="T39" fmla="*/ 80 h 696"/>
                <a:gd name="T40" fmla="*/ 274 w 391"/>
                <a:gd name="T41" fmla="*/ 80 h 696"/>
                <a:gd name="T42" fmla="*/ 300 w 391"/>
                <a:gd name="T43" fmla="*/ 91 h 696"/>
                <a:gd name="T44" fmla="*/ 311 w 391"/>
                <a:gd name="T45" fmla="*/ 117 h 696"/>
                <a:gd name="T46" fmla="*/ 311 w 391"/>
                <a:gd name="T47" fmla="*/ 329 h 696"/>
                <a:gd name="T48" fmla="*/ 300 w 391"/>
                <a:gd name="T49" fmla="*/ 355 h 696"/>
                <a:gd name="T50" fmla="*/ 274 w 391"/>
                <a:gd name="T51" fmla="*/ 366 h 696"/>
                <a:gd name="T52" fmla="*/ 234 w 391"/>
                <a:gd name="T53" fmla="*/ 366 h 696"/>
                <a:gd name="T54" fmla="*/ 235 w 391"/>
                <a:gd name="T55" fmla="*/ 696 h 696"/>
                <a:gd name="T56" fmla="*/ 315 w 391"/>
                <a:gd name="T57" fmla="*/ 696 h 696"/>
                <a:gd name="T58" fmla="*/ 314 w 391"/>
                <a:gd name="T59" fmla="*/ 439 h 696"/>
                <a:gd name="T60" fmla="*/ 357 w 391"/>
                <a:gd name="T61" fmla="*/ 412 h 696"/>
                <a:gd name="T62" fmla="*/ 391 w 391"/>
                <a:gd name="T63" fmla="*/ 329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91" h="696">
                  <a:moveTo>
                    <a:pt x="391" y="329"/>
                  </a:moveTo>
                  <a:cubicBezTo>
                    <a:pt x="391" y="117"/>
                    <a:pt x="391" y="117"/>
                    <a:pt x="391" y="117"/>
                  </a:cubicBezTo>
                  <a:cubicBezTo>
                    <a:pt x="391" y="86"/>
                    <a:pt x="379" y="56"/>
                    <a:pt x="357" y="34"/>
                  </a:cubicBezTo>
                  <a:cubicBezTo>
                    <a:pt x="335" y="12"/>
                    <a:pt x="305" y="0"/>
                    <a:pt x="274" y="0"/>
                  </a:cubicBezTo>
                  <a:cubicBezTo>
                    <a:pt x="274" y="0"/>
                    <a:pt x="274" y="0"/>
                    <a:pt x="274" y="0"/>
                  </a:cubicBezTo>
                  <a:cubicBezTo>
                    <a:pt x="116" y="0"/>
                    <a:pt x="116" y="0"/>
                    <a:pt x="116" y="0"/>
                  </a:cubicBezTo>
                  <a:cubicBezTo>
                    <a:pt x="85" y="0"/>
                    <a:pt x="56" y="13"/>
                    <a:pt x="34" y="35"/>
                  </a:cubicBezTo>
                  <a:cubicBezTo>
                    <a:pt x="12" y="57"/>
                    <a:pt x="0" y="86"/>
                    <a:pt x="0" y="117"/>
                  </a:cubicBezTo>
                  <a:cubicBezTo>
                    <a:pt x="0" y="329"/>
                    <a:pt x="0" y="329"/>
                    <a:pt x="0" y="329"/>
                  </a:cubicBezTo>
                  <a:cubicBezTo>
                    <a:pt x="0" y="380"/>
                    <a:pt x="32" y="423"/>
                    <a:pt x="77" y="439"/>
                  </a:cubicBezTo>
                  <a:cubicBezTo>
                    <a:pt x="77" y="696"/>
                    <a:pt x="77" y="696"/>
                    <a:pt x="77" y="696"/>
                  </a:cubicBezTo>
                  <a:cubicBezTo>
                    <a:pt x="157" y="696"/>
                    <a:pt x="157" y="696"/>
                    <a:pt x="157" y="696"/>
                  </a:cubicBezTo>
                  <a:cubicBezTo>
                    <a:pt x="157" y="366"/>
                    <a:pt x="157" y="366"/>
                    <a:pt x="157" y="366"/>
                  </a:cubicBezTo>
                  <a:cubicBezTo>
                    <a:pt x="117" y="366"/>
                    <a:pt x="117" y="366"/>
                    <a:pt x="117" y="366"/>
                  </a:cubicBezTo>
                  <a:cubicBezTo>
                    <a:pt x="117" y="366"/>
                    <a:pt x="117" y="366"/>
                    <a:pt x="117" y="366"/>
                  </a:cubicBezTo>
                  <a:cubicBezTo>
                    <a:pt x="96" y="366"/>
                    <a:pt x="80" y="350"/>
                    <a:pt x="80" y="329"/>
                  </a:cubicBezTo>
                  <a:cubicBezTo>
                    <a:pt x="80" y="117"/>
                    <a:pt x="80" y="117"/>
                    <a:pt x="80" y="117"/>
                  </a:cubicBezTo>
                  <a:cubicBezTo>
                    <a:pt x="80" y="108"/>
                    <a:pt x="83" y="98"/>
                    <a:pt x="90" y="91"/>
                  </a:cubicBezTo>
                  <a:cubicBezTo>
                    <a:pt x="97" y="84"/>
                    <a:pt x="107" y="80"/>
                    <a:pt x="117" y="80"/>
                  </a:cubicBezTo>
                  <a:cubicBezTo>
                    <a:pt x="274" y="80"/>
                    <a:pt x="274" y="80"/>
                    <a:pt x="274" y="80"/>
                  </a:cubicBezTo>
                  <a:cubicBezTo>
                    <a:pt x="274" y="80"/>
                    <a:pt x="274" y="80"/>
                    <a:pt x="274" y="80"/>
                  </a:cubicBezTo>
                  <a:cubicBezTo>
                    <a:pt x="284" y="80"/>
                    <a:pt x="293" y="84"/>
                    <a:pt x="300" y="91"/>
                  </a:cubicBezTo>
                  <a:cubicBezTo>
                    <a:pt x="307" y="98"/>
                    <a:pt x="311" y="107"/>
                    <a:pt x="311" y="117"/>
                  </a:cubicBezTo>
                  <a:cubicBezTo>
                    <a:pt x="311" y="329"/>
                    <a:pt x="311" y="329"/>
                    <a:pt x="311" y="329"/>
                  </a:cubicBezTo>
                  <a:cubicBezTo>
                    <a:pt x="311" y="339"/>
                    <a:pt x="308" y="348"/>
                    <a:pt x="300" y="355"/>
                  </a:cubicBezTo>
                  <a:cubicBezTo>
                    <a:pt x="293" y="362"/>
                    <a:pt x="284" y="366"/>
                    <a:pt x="274" y="366"/>
                  </a:cubicBezTo>
                  <a:cubicBezTo>
                    <a:pt x="234" y="366"/>
                    <a:pt x="234" y="366"/>
                    <a:pt x="234" y="366"/>
                  </a:cubicBezTo>
                  <a:cubicBezTo>
                    <a:pt x="235" y="696"/>
                    <a:pt x="235" y="696"/>
                    <a:pt x="235" y="696"/>
                  </a:cubicBezTo>
                  <a:cubicBezTo>
                    <a:pt x="315" y="696"/>
                    <a:pt x="315" y="696"/>
                    <a:pt x="315" y="696"/>
                  </a:cubicBezTo>
                  <a:cubicBezTo>
                    <a:pt x="314" y="439"/>
                    <a:pt x="314" y="439"/>
                    <a:pt x="314" y="439"/>
                  </a:cubicBezTo>
                  <a:cubicBezTo>
                    <a:pt x="330" y="433"/>
                    <a:pt x="345" y="424"/>
                    <a:pt x="357" y="412"/>
                  </a:cubicBezTo>
                  <a:cubicBezTo>
                    <a:pt x="379" y="389"/>
                    <a:pt x="391" y="360"/>
                    <a:pt x="391" y="329"/>
                  </a:cubicBezTo>
                  <a:close/>
                </a:path>
              </a:pathLst>
            </a:custGeom>
            <a:solidFill>
              <a:schemeClr val="accent2"/>
            </a:solid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grpSp>
      <p:pic>
        <p:nvPicPr>
          <p:cNvPr id="5" name="Picture 4">
            <a:extLst>
              <a:ext uri="{FF2B5EF4-FFF2-40B4-BE49-F238E27FC236}">
                <a16:creationId xmlns:a16="http://schemas.microsoft.com/office/drawing/2014/main" id="{594F36F6-E94D-C647-B472-87F8449904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9589" y="1100496"/>
            <a:ext cx="2995813" cy="459358"/>
          </a:xfrm>
          <a:prstGeom prst="rect">
            <a:avLst/>
          </a:prstGeom>
        </p:spPr>
      </p:pic>
    </p:spTree>
    <p:extLst>
      <p:ext uri="{BB962C8B-B14F-4D97-AF65-F5344CB8AC3E}">
        <p14:creationId xmlns:p14="http://schemas.microsoft.com/office/powerpoint/2010/main" val="507689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0AFEB0F-71F9-804F-9794-533B5851A7D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60183"/>
            <a:ext cx="12192000" cy="2053101"/>
          </a:xfrm>
          <a:prstGeom prst="rect">
            <a:avLst/>
          </a:prstGeom>
        </p:spPr>
      </p:pic>
      <p:grpSp>
        <p:nvGrpSpPr>
          <p:cNvPr id="93" name="Group 92">
            <a:extLst>
              <a:ext uri="{FF2B5EF4-FFF2-40B4-BE49-F238E27FC236}">
                <a16:creationId xmlns:a16="http://schemas.microsoft.com/office/drawing/2014/main" id="{5EEB1266-AD30-254E-BD4F-AB44B3CF08F9}"/>
              </a:ext>
            </a:extLst>
          </p:cNvPr>
          <p:cNvGrpSpPr/>
          <p:nvPr/>
        </p:nvGrpSpPr>
        <p:grpSpPr>
          <a:xfrm>
            <a:off x="335836" y="2468555"/>
            <a:ext cx="2377621" cy="571500"/>
            <a:chOff x="360363" y="1709738"/>
            <a:chExt cx="4922139" cy="571500"/>
          </a:xfrm>
        </p:grpSpPr>
        <p:sp>
          <p:nvSpPr>
            <p:cNvPr id="104" name="Rectangle 103">
              <a:extLst>
                <a:ext uri="{FF2B5EF4-FFF2-40B4-BE49-F238E27FC236}">
                  <a16:creationId xmlns:a16="http://schemas.microsoft.com/office/drawing/2014/main" id="{95742126-4219-6E43-AF91-C627D7D96EE9}"/>
                </a:ext>
              </a:extLst>
            </p:cNvPr>
            <p:cNvSpPr/>
            <p:nvPr/>
          </p:nvSpPr>
          <p:spPr>
            <a:xfrm>
              <a:off x="1537066" y="1709738"/>
              <a:ext cx="3745436" cy="571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91440" bIns="0" numCol="1" spcCol="0" rtlCol="0" fromWordArt="0" anchor="ctr" anchorCtr="0" forceAA="0" compatLnSpc="1">
              <a:prstTxWarp prst="textNoShape">
                <a:avLst/>
              </a:prstTxWarp>
              <a:noAutofit/>
            </a:bodyPr>
            <a:lstStyle/>
            <a:p>
              <a:pPr fontAlgn="t"/>
              <a:r>
                <a:rPr lang="en-US" sz="1600" b="1" cap="all" dirty="0">
                  <a:solidFill>
                    <a:schemeClr val="accent1"/>
                  </a:solidFill>
                  <a:latin typeface="Franklin Gothic Demi" panose="020B0603020102020204" pitchFamily="34" charset="0"/>
                </a:rPr>
                <a:t>Purchase Price </a:t>
              </a:r>
              <a:r>
                <a:rPr lang="en-US" sz="1050" b="1" cap="all" dirty="0">
                  <a:solidFill>
                    <a:schemeClr val="accent1"/>
                  </a:solidFill>
                  <a:latin typeface="Franklin Gothic Demi" panose="020B0603020102020204" pitchFamily="34" charset="0"/>
                </a:rPr>
                <a:t>(MAY 2006)</a:t>
              </a:r>
              <a:endParaRPr lang="en-US" sz="1600" b="1" cap="all" dirty="0">
                <a:solidFill>
                  <a:schemeClr val="accent1"/>
                </a:solidFill>
                <a:latin typeface="Franklin Gothic Demi" panose="020B0603020102020204" pitchFamily="34" charset="0"/>
              </a:endParaRPr>
            </a:p>
          </p:txBody>
        </p:sp>
        <p:cxnSp>
          <p:nvCxnSpPr>
            <p:cNvPr id="105" name="Straight Connector 104">
              <a:extLst>
                <a:ext uri="{FF2B5EF4-FFF2-40B4-BE49-F238E27FC236}">
                  <a16:creationId xmlns:a16="http://schemas.microsoft.com/office/drawing/2014/main" id="{F6050344-145A-B94C-9DA8-48822E83362E}"/>
                </a:ext>
              </a:extLst>
            </p:cNvPr>
            <p:cNvCxnSpPr>
              <a:cxnSpLocks/>
            </p:cNvCxnSpPr>
            <p:nvPr/>
          </p:nvCxnSpPr>
          <p:spPr>
            <a:xfrm>
              <a:off x="360363" y="2281238"/>
              <a:ext cx="4083230" cy="0"/>
            </a:xfrm>
            <a:prstGeom prst="line">
              <a:avLst/>
            </a:prstGeom>
            <a:ln w="9525">
              <a:solidFill>
                <a:schemeClr val="accent1"/>
              </a:solidFill>
              <a:tailEnd type="none"/>
            </a:ln>
          </p:spPr>
          <p:style>
            <a:lnRef idx="1">
              <a:schemeClr val="accent1"/>
            </a:lnRef>
            <a:fillRef idx="0">
              <a:schemeClr val="accent1"/>
            </a:fillRef>
            <a:effectRef idx="0">
              <a:schemeClr val="accent1"/>
            </a:effectRef>
            <a:fontRef idx="minor">
              <a:schemeClr val="tx1"/>
            </a:fontRef>
          </p:style>
        </p:cxnSp>
      </p:grpSp>
      <p:sp>
        <p:nvSpPr>
          <p:cNvPr id="94" name="Rectangle 93">
            <a:extLst>
              <a:ext uri="{FF2B5EF4-FFF2-40B4-BE49-F238E27FC236}">
                <a16:creationId xmlns:a16="http://schemas.microsoft.com/office/drawing/2014/main" id="{F14F66F0-995C-F148-91A8-296B2E7C96F1}"/>
              </a:ext>
            </a:extLst>
          </p:cNvPr>
          <p:cNvSpPr/>
          <p:nvPr/>
        </p:nvSpPr>
        <p:spPr>
          <a:xfrm>
            <a:off x="334302" y="3109952"/>
            <a:ext cx="2031223" cy="865499"/>
          </a:xfrm>
          <a:prstGeom prst="rect">
            <a:avLst/>
          </a:prstGeom>
        </p:spPr>
        <p:txBody>
          <a:bodyPr lIns="0">
            <a:noAutofit/>
          </a:bodyPr>
          <a:lstStyle/>
          <a:p>
            <a:r>
              <a:rPr lang="en-US" sz="2800" baseline="30000" dirty="0"/>
              <a:t>$</a:t>
            </a:r>
            <a:r>
              <a:rPr lang="en-US" sz="2800" dirty="0"/>
              <a:t>81mm</a:t>
            </a:r>
          </a:p>
          <a:p>
            <a:pPr lvl="0"/>
            <a:r>
              <a:rPr lang="en-US" sz="1200" dirty="0">
                <a:solidFill>
                  <a:srgbClr val="4E5050"/>
                </a:solidFill>
              </a:rPr>
              <a:t>+$19mm add-on acquisition</a:t>
            </a:r>
          </a:p>
        </p:txBody>
      </p:sp>
      <p:sp>
        <p:nvSpPr>
          <p:cNvPr id="17" name="Freeform 16">
            <a:extLst>
              <a:ext uri="{FF2B5EF4-FFF2-40B4-BE49-F238E27FC236}">
                <a16:creationId xmlns:a16="http://schemas.microsoft.com/office/drawing/2014/main" id="{59EAFF74-EEC1-1445-8619-C8C03145432B}"/>
              </a:ext>
            </a:extLst>
          </p:cNvPr>
          <p:cNvSpPr/>
          <p:nvPr/>
        </p:nvSpPr>
        <p:spPr>
          <a:xfrm rot="16200000">
            <a:off x="11310247" y="326188"/>
            <a:ext cx="518216" cy="518217"/>
          </a:xfrm>
          <a:custGeom>
            <a:avLst/>
            <a:gdLst>
              <a:gd name="connsiteX0" fmla="*/ 471216 w 471216"/>
              <a:gd name="connsiteY0" fmla="*/ 0 h 471217"/>
              <a:gd name="connsiteX1" fmla="*/ 471216 w 471216"/>
              <a:gd name="connsiteY1" fmla="*/ 468044 h 471217"/>
              <a:gd name="connsiteX2" fmla="*/ 468043 w 471216"/>
              <a:gd name="connsiteY2" fmla="*/ 468044 h 471217"/>
              <a:gd name="connsiteX3" fmla="*/ 468043 w 471216"/>
              <a:gd name="connsiteY3" fmla="*/ 471217 h 471217"/>
              <a:gd name="connsiteX4" fmla="*/ 0 w 471216"/>
              <a:gd name="connsiteY4" fmla="*/ 471217 h 471217"/>
              <a:gd name="connsiteX5" fmla="*/ 0 w 471216"/>
              <a:gd name="connsiteY5" fmla="*/ 301629 h 471217"/>
              <a:gd name="connsiteX6" fmla="*/ 301628 w 471216"/>
              <a:gd name="connsiteY6" fmla="*/ 301629 h 471217"/>
              <a:gd name="connsiteX7" fmla="*/ 301628 w 471216"/>
              <a:gd name="connsiteY7" fmla="*/ 0 h 471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1216" h="471217">
                <a:moveTo>
                  <a:pt x="471216" y="0"/>
                </a:moveTo>
                <a:lnTo>
                  <a:pt x="471216" y="468044"/>
                </a:lnTo>
                <a:lnTo>
                  <a:pt x="468043" y="468044"/>
                </a:lnTo>
                <a:lnTo>
                  <a:pt x="468043" y="471217"/>
                </a:lnTo>
                <a:lnTo>
                  <a:pt x="0" y="471217"/>
                </a:lnTo>
                <a:lnTo>
                  <a:pt x="0" y="301629"/>
                </a:lnTo>
                <a:lnTo>
                  <a:pt x="301628" y="301629"/>
                </a:lnTo>
                <a:lnTo>
                  <a:pt x="301628" y="0"/>
                </a:lnTo>
                <a:close/>
              </a:path>
            </a:pathLst>
          </a:custGeom>
          <a:solidFill>
            <a:srgbClr val="DEB971">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sp>
        <p:nvSpPr>
          <p:cNvPr id="19" name="Rectangle 18">
            <a:extLst>
              <a:ext uri="{FF2B5EF4-FFF2-40B4-BE49-F238E27FC236}">
                <a16:creationId xmlns:a16="http://schemas.microsoft.com/office/drawing/2014/main" id="{FC5BF484-3C3F-4340-AA4F-0E40860D8C6A}"/>
              </a:ext>
            </a:extLst>
          </p:cNvPr>
          <p:cNvSpPr/>
          <p:nvPr/>
        </p:nvSpPr>
        <p:spPr>
          <a:xfrm>
            <a:off x="359998" y="376603"/>
            <a:ext cx="3363590" cy="18663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sp>
        <p:nvSpPr>
          <p:cNvPr id="47" name="TextBox 46">
            <a:extLst>
              <a:ext uri="{FF2B5EF4-FFF2-40B4-BE49-F238E27FC236}">
                <a16:creationId xmlns:a16="http://schemas.microsoft.com/office/drawing/2014/main" id="{3C43EA06-8F74-744A-8DE5-CD447069E5DF}"/>
              </a:ext>
            </a:extLst>
          </p:cNvPr>
          <p:cNvSpPr txBox="1"/>
          <p:nvPr/>
        </p:nvSpPr>
        <p:spPr>
          <a:xfrm>
            <a:off x="359999" y="6389957"/>
            <a:ext cx="969264" cy="201168"/>
          </a:xfrm>
          <a:prstGeom prst="rect">
            <a:avLst/>
          </a:prstGeom>
        </p:spPr>
        <p:txBody>
          <a:bodyPr vert="horz" lIns="0" tIns="0" rIns="0" bIns="0" rtlCol="0" anchor="ctr"/>
          <a:lstStyle>
            <a:defPPr>
              <a:defRPr lang="en-US"/>
            </a:defPPr>
            <a:lvl1pPr algn="r">
              <a:defRPr sz="1000"/>
            </a:lvl1pPr>
          </a:lstStyle>
          <a:p>
            <a:pPr lvl="0" algn="l"/>
            <a:fld id="{40852B0B-9EFB-4F41-802D-346EA0745C48}" type="slidenum">
              <a:rPr lang="en-US" smtClean="0"/>
              <a:pPr lvl="0" algn="l"/>
              <a:t>37</a:t>
            </a:fld>
            <a:endParaRPr lang="en-US" dirty="0"/>
          </a:p>
        </p:txBody>
      </p:sp>
      <p:graphicFrame>
        <p:nvGraphicFramePr>
          <p:cNvPr id="15" name="Table 14">
            <a:extLst>
              <a:ext uri="{FF2B5EF4-FFF2-40B4-BE49-F238E27FC236}">
                <a16:creationId xmlns:a16="http://schemas.microsoft.com/office/drawing/2014/main" id="{21D3ED88-F144-AF46-9E9B-F72BAC9425D9}"/>
              </a:ext>
            </a:extLst>
          </p:cNvPr>
          <p:cNvGraphicFramePr>
            <a:graphicFrameLocks noGrp="1"/>
          </p:cNvGraphicFramePr>
          <p:nvPr>
            <p:extLst>
              <p:ext uri="{D42A27DB-BD31-4B8C-83A1-F6EECF244321}">
                <p14:modId xmlns:p14="http://schemas.microsoft.com/office/powerpoint/2010/main" val="3579831651"/>
              </p:ext>
            </p:extLst>
          </p:nvPr>
        </p:nvGraphicFramePr>
        <p:xfrm>
          <a:off x="7162799" y="3174086"/>
          <a:ext cx="4665666" cy="2800370"/>
        </p:xfrm>
        <a:graphic>
          <a:graphicData uri="http://schemas.openxmlformats.org/drawingml/2006/table">
            <a:tbl>
              <a:tblPr firstRow="1" bandRow="1">
                <a:tableStyleId>{5C22544A-7EE6-4342-B048-85BDC9FD1C3A}</a:tableStyleId>
              </a:tblPr>
              <a:tblGrid>
                <a:gridCol w="1555222">
                  <a:extLst>
                    <a:ext uri="{9D8B030D-6E8A-4147-A177-3AD203B41FA5}">
                      <a16:colId xmlns:a16="http://schemas.microsoft.com/office/drawing/2014/main" val="3436549137"/>
                    </a:ext>
                  </a:extLst>
                </a:gridCol>
                <a:gridCol w="1555222">
                  <a:extLst>
                    <a:ext uri="{9D8B030D-6E8A-4147-A177-3AD203B41FA5}">
                      <a16:colId xmlns:a16="http://schemas.microsoft.com/office/drawing/2014/main" val="2225463696"/>
                    </a:ext>
                  </a:extLst>
                </a:gridCol>
                <a:gridCol w="1555222">
                  <a:extLst>
                    <a:ext uri="{9D8B030D-6E8A-4147-A177-3AD203B41FA5}">
                      <a16:colId xmlns:a16="http://schemas.microsoft.com/office/drawing/2014/main" val="4101375309"/>
                    </a:ext>
                  </a:extLst>
                </a:gridCol>
              </a:tblGrid>
              <a:tr h="387319">
                <a:tc>
                  <a:txBody>
                    <a:bodyPr/>
                    <a:lstStyle/>
                    <a:p>
                      <a:endParaRPr lang="en-US" sz="1400" dirty="0">
                        <a:latin typeface="+mn-lt"/>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latin typeface="+mn-lt"/>
                          <a:cs typeface="Arial" panose="020B0604020202020204" pitchFamily="34" charset="0"/>
                        </a:rPr>
                        <a:t>Revenue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dirty="0">
                          <a:solidFill>
                            <a:srgbClr val="000000"/>
                          </a:solidFill>
                          <a:latin typeface="+mn-lt"/>
                          <a:cs typeface="Arial" panose="020B0604020202020204" pitchFamily="34" charset="0"/>
                        </a:rPr>
                        <a:t>($ millions)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latin typeface="+mn-lt"/>
                          <a:cs typeface="Arial" panose="020B0604020202020204" pitchFamily="34" charset="0"/>
                        </a:rPr>
                        <a:t>Adjusted EBITDA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 millions)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2636232247"/>
                  </a:ext>
                </a:extLst>
              </a:tr>
              <a:tr h="4808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chemeClr val="tx1"/>
                          </a:solidFill>
                          <a:latin typeface="+mn-lt"/>
                          <a:cs typeface="Arial" panose="020B0604020202020204" pitchFamily="34" charset="0"/>
                        </a:rPr>
                        <a:t>Three Months Ended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chemeClr val="tx1"/>
                          </a:solidFill>
                          <a:latin typeface="+mn-lt"/>
                          <a:cs typeface="Arial" panose="020B0604020202020204" pitchFamily="34" charset="0"/>
                        </a:rPr>
                        <a:t>3/31/2021</a:t>
                      </a:r>
                    </a:p>
                  </a:txBody>
                  <a:tcPr marL="0" anchor="ctr">
                    <a:lnL w="12700" cmpd="sng">
                      <a:noFill/>
                    </a:lnL>
                    <a:lnR w="12700" cmpd="sng">
                      <a:noFill/>
                    </a:lnR>
                    <a:lnT w="38100" cmpd="sng">
                      <a:noFill/>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mn-lt"/>
                          <a:ea typeface="+mn-ea"/>
                          <a:cs typeface="Arial" panose="020B0604020202020204" pitchFamily="34" charset="0"/>
                        </a:rPr>
                        <a:t>$21.6</a:t>
                      </a:r>
                    </a:p>
                  </a:txBody>
                  <a:tcPr anchor="ctr">
                    <a:lnL w="12700" cmpd="sng">
                      <a:noFill/>
                    </a:lnL>
                    <a:lnR w="12700" cmpd="sng">
                      <a:noFill/>
                    </a:lnR>
                    <a:lnT w="38100" cmpd="sng">
                      <a:noFill/>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mn-lt"/>
                          <a:ea typeface="+mn-ea"/>
                          <a:cs typeface="Arial" panose="020B0604020202020204" pitchFamily="34" charset="0"/>
                        </a:rPr>
                        <a:t>$21.7</a:t>
                      </a:r>
                    </a:p>
                  </a:txBody>
                  <a:tcPr anchor="ctr">
                    <a:lnL w="12700" cmpd="sng">
                      <a:noFill/>
                    </a:lnL>
                    <a:lnR w="12700" cmpd="sng">
                      <a:noFill/>
                    </a:lnR>
                    <a:lnT w="38100" cmpd="sng">
                      <a:noFill/>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61888450"/>
                  </a:ext>
                </a:extLst>
              </a:tr>
              <a:tr h="4808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chemeClr val="tx1"/>
                          </a:solidFill>
                          <a:latin typeface="+mn-lt"/>
                          <a:cs typeface="Arial" panose="020B0604020202020204" pitchFamily="34" charset="0"/>
                        </a:rPr>
                        <a:t>Three Months Ended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chemeClr val="tx1"/>
                          </a:solidFill>
                          <a:latin typeface="+mn-lt"/>
                          <a:cs typeface="Arial" panose="020B0604020202020204" pitchFamily="34" charset="0"/>
                        </a:rPr>
                        <a:t>3/31/2020</a:t>
                      </a:r>
                    </a:p>
                  </a:txBody>
                  <a:tcPr marL="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mn-lt"/>
                          <a:ea typeface="+mn-ea"/>
                          <a:cs typeface="Arial" panose="020B0604020202020204" pitchFamily="34" charset="0"/>
                        </a:rPr>
                        <a:t>$6.3</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mn-lt"/>
                          <a:ea typeface="+mn-ea"/>
                          <a:cs typeface="Arial" panose="020B0604020202020204" pitchFamily="34" charset="0"/>
                        </a:rPr>
                        <a:t>$6.6</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36438286"/>
                  </a:ext>
                </a:extLst>
              </a:tr>
              <a:tr h="4808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chemeClr val="tx1"/>
                          </a:solidFill>
                          <a:latin typeface="+mn-lt"/>
                          <a:cs typeface="Arial" panose="020B0604020202020204" pitchFamily="34" charset="0"/>
                        </a:rPr>
                        <a:t>Year Ended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chemeClr val="tx1"/>
                          </a:solidFill>
                          <a:latin typeface="+mn-lt"/>
                          <a:cs typeface="Arial" panose="020B0604020202020204" pitchFamily="34" charset="0"/>
                        </a:rPr>
                        <a:t>12/31/2020</a:t>
                      </a:r>
                    </a:p>
                  </a:txBody>
                  <a:tcPr marL="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mn-lt"/>
                          <a:ea typeface="+mn-ea"/>
                          <a:cs typeface="Arial" panose="020B0604020202020204" pitchFamily="34" charset="0"/>
                        </a:rPr>
                        <a:t>$88.1</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mn-lt"/>
                          <a:ea typeface="+mn-ea"/>
                          <a:cs typeface="Arial" panose="020B0604020202020204" pitchFamily="34" charset="0"/>
                        </a:rPr>
                        <a:t>$26.3</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64292904"/>
                  </a:ext>
                </a:extLst>
              </a:tr>
              <a:tr h="4808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kern="1200" dirty="0">
                          <a:solidFill>
                            <a:schemeClr val="tx1"/>
                          </a:solidFill>
                          <a:latin typeface="+mn-lt"/>
                          <a:ea typeface="+mn-ea"/>
                          <a:cs typeface="Arial" panose="020B0604020202020204" pitchFamily="34" charset="0"/>
                        </a:rPr>
                        <a:t>Year Ended 12/31/2019</a:t>
                      </a:r>
                    </a:p>
                  </a:txBody>
                  <a:tcPr marL="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mn-lt"/>
                          <a:ea typeface="+mn-ea"/>
                          <a:cs typeface="Arial" panose="020B0604020202020204" pitchFamily="34" charset="0"/>
                        </a:rPr>
                        <a:t>$90.8</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mn-lt"/>
                          <a:ea typeface="+mn-ea"/>
                          <a:cs typeface="Arial" panose="020B0604020202020204" pitchFamily="34" charset="0"/>
                        </a:rPr>
                        <a:t>$28.9</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93553749"/>
                  </a:ext>
                </a:extLst>
              </a:tr>
              <a:tr h="4808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kern="1200" dirty="0">
                          <a:solidFill>
                            <a:schemeClr val="tx1"/>
                          </a:solidFill>
                          <a:latin typeface="+mn-lt"/>
                          <a:ea typeface="+mn-ea"/>
                          <a:cs typeface="Arial" panose="020B0604020202020204" pitchFamily="34" charset="0"/>
                        </a:rPr>
                        <a:t>Year Ended 12/31/2018</a:t>
                      </a:r>
                    </a:p>
                  </a:txBody>
                  <a:tcPr marL="0" anchor="ctr">
                    <a:lnL w="12700" cmpd="sng">
                      <a:noFill/>
                    </a:lnL>
                    <a:lnR w="12700" cmpd="sng">
                      <a:noFill/>
                    </a:lnR>
                    <a:lnT w="635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mn-lt"/>
                          <a:ea typeface="+mn-ea"/>
                          <a:cs typeface="Arial" panose="020B0604020202020204" pitchFamily="34" charset="0"/>
                        </a:rPr>
                        <a:t>$92.5</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latin typeface="+mn-lt"/>
                          <a:ea typeface="+mn-ea"/>
                          <a:cs typeface="Arial" panose="020B0604020202020204" pitchFamily="34" charset="0"/>
                        </a:rPr>
                        <a:t>$30.0</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61272986"/>
                  </a:ext>
                </a:extLst>
              </a:tr>
            </a:tbl>
          </a:graphicData>
        </a:graphic>
      </p:graphicFrame>
      <p:grpSp>
        <p:nvGrpSpPr>
          <p:cNvPr id="62" name="Group 61">
            <a:extLst>
              <a:ext uri="{FF2B5EF4-FFF2-40B4-BE49-F238E27FC236}">
                <a16:creationId xmlns:a16="http://schemas.microsoft.com/office/drawing/2014/main" id="{927E0054-5B5B-EC4B-A09E-3F7FC622E503}"/>
              </a:ext>
            </a:extLst>
          </p:cNvPr>
          <p:cNvGrpSpPr/>
          <p:nvPr/>
        </p:nvGrpSpPr>
        <p:grpSpPr>
          <a:xfrm>
            <a:off x="7162800" y="2468555"/>
            <a:ext cx="4665664" cy="571500"/>
            <a:chOff x="357188" y="1709738"/>
            <a:chExt cx="5643562" cy="571500"/>
          </a:xfrm>
        </p:grpSpPr>
        <p:sp>
          <p:nvSpPr>
            <p:cNvPr id="63" name="Rectangle 62">
              <a:extLst>
                <a:ext uri="{FF2B5EF4-FFF2-40B4-BE49-F238E27FC236}">
                  <a16:creationId xmlns:a16="http://schemas.microsoft.com/office/drawing/2014/main" id="{3118DFAF-39CE-5745-862B-BCB64EA6DD91}"/>
                </a:ext>
              </a:extLst>
            </p:cNvPr>
            <p:cNvSpPr/>
            <p:nvPr/>
          </p:nvSpPr>
          <p:spPr>
            <a:xfrm>
              <a:off x="357188" y="1709738"/>
              <a:ext cx="5643562" cy="571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91440" bIns="0" numCol="1" spcCol="0" rtlCol="0" fromWordArt="0" anchor="ctr" anchorCtr="0" forceAA="0" compatLnSpc="1">
              <a:prstTxWarp prst="textNoShape">
                <a:avLst/>
              </a:prstTxWarp>
              <a:noAutofit/>
            </a:bodyPr>
            <a:lstStyle/>
            <a:p>
              <a:pPr fontAlgn="t"/>
              <a:r>
                <a:rPr lang="en-US" sz="1600" b="1" cap="all" dirty="0">
                  <a:solidFill>
                    <a:schemeClr val="accent1"/>
                  </a:solidFill>
                  <a:latin typeface="Franklin Gothic Demi" panose="020B0603020102020204" pitchFamily="34" charset="0"/>
                </a:rPr>
                <a:t>Financials</a:t>
              </a:r>
            </a:p>
          </p:txBody>
        </p:sp>
        <p:cxnSp>
          <p:nvCxnSpPr>
            <p:cNvPr id="65" name="Straight Connector 64">
              <a:extLst>
                <a:ext uri="{FF2B5EF4-FFF2-40B4-BE49-F238E27FC236}">
                  <a16:creationId xmlns:a16="http://schemas.microsoft.com/office/drawing/2014/main" id="{7F60275E-635D-8D4F-A28D-73EF64FF0A4F}"/>
                </a:ext>
              </a:extLst>
            </p:cNvPr>
            <p:cNvCxnSpPr>
              <a:cxnSpLocks/>
            </p:cNvCxnSpPr>
            <p:nvPr/>
          </p:nvCxnSpPr>
          <p:spPr>
            <a:xfrm>
              <a:off x="360363" y="2281238"/>
              <a:ext cx="5640387" cy="0"/>
            </a:xfrm>
            <a:prstGeom prst="line">
              <a:avLst/>
            </a:prstGeom>
            <a:ln w="9525">
              <a:solidFill>
                <a:schemeClr val="accent1"/>
              </a:solidFill>
              <a:tailEnd type="none"/>
            </a:ln>
          </p:spPr>
          <p:style>
            <a:lnRef idx="1">
              <a:schemeClr val="accent1"/>
            </a:lnRef>
            <a:fillRef idx="0">
              <a:schemeClr val="accent1"/>
            </a:fillRef>
            <a:effectRef idx="0">
              <a:schemeClr val="accent1"/>
            </a:effectRef>
            <a:fontRef idx="minor">
              <a:schemeClr val="tx1"/>
            </a:fontRef>
          </p:style>
        </p:cxnSp>
      </p:grpSp>
      <p:cxnSp>
        <p:nvCxnSpPr>
          <p:cNvPr id="79" name="Straight Connector 78">
            <a:extLst>
              <a:ext uri="{FF2B5EF4-FFF2-40B4-BE49-F238E27FC236}">
                <a16:creationId xmlns:a16="http://schemas.microsoft.com/office/drawing/2014/main" id="{751B76CA-E7D6-6C4D-845A-1C41F38D6B0A}"/>
              </a:ext>
            </a:extLst>
          </p:cNvPr>
          <p:cNvCxnSpPr>
            <a:cxnSpLocks/>
          </p:cNvCxnSpPr>
          <p:nvPr/>
        </p:nvCxnSpPr>
        <p:spPr>
          <a:xfrm>
            <a:off x="7047029" y="2604281"/>
            <a:ext cx="0" cy="3445819"/>
          </a:xfrm>
          <a:prstGeom prst="line">
            <a:avLst/>
          </a:prstGeom>
          <a:ln w="12700">
            <a:solidFill>
              <a:schemeClr val="bg1">
                <a:lumMod val="85000"/>
              </a:schemeClr>
            </a:solidFill>
            <a:tailEnd type="none"/>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C85DD94C-414D-7F45-AE74-E7D80D8E1214}"/>
              </a:ext>
            </a:extLst>
          </p:cNvPr>
          <p:cNvGrpSpPr/>
          <p:nvPr/>
        </p:nvGrpSpPr>
        <p:grpSpPr>
          <a:xfrm>
            <a:off x="2830826" y="2468555"/>
            <a:ext cx="4216203" cy="1506896"/>
            <a:chOff x="3303787" y="2468555"/>
            <a:chExt cx="2805741" cy="1506896"/>
          </a:xfrm>
        </p:grpSpPr>
        <p:grpSp>
          <p:nvGrpSpPr>
            <p:cNvPr id="80" name="Group 79">
              <a:extLst>
                <a:ext uri="{FF2B5EF4-FFF2-40B4-BE49-F238E27FC236}">
                  <a16:creationId xmlns:a16="http://schemas.microsoft.com/office/drawing/2014/main" id="{22D15B42-2639-864B-8E5B-10734C60B343}"/>
                </a:ext>
              </a:extLst>
            </p:cNvPr>
            <p:cNvGrpSpPr/>
            <p:nvPr/>
          </p:nvGrpSpPr>
          <p:grpSpPr>
            <a:xfrm>
              <a:off x="3305321" y="2468555"/>
              <a:ext cx="2724568" cy="571500"/>
              <a:chOff x="360363" y="1709738"/>
              <a:chExt cx="5640387" cy="571500"/>
            </a:xfrm>
          </p:grpSpPr>
          <p:sp>
            <p:nvSpPr>
              <p:cNvPr id="81" name="Rectangle 80">
                <a:extLst>
                  <a:ext uri="{FF2B5EF4-FFF2-40B4-BE49-F238E27FC236}">
                    <a16:creationId xmlns:a16="http://schemas.microsoft.com/office/drawing/2014/main" id="{F4DA43E9-4834-474B-BB66-D88681117880}"/>
                  </a:ext>
                </a:extLst>
              </p:cNvPr>
              <p:cNvSpPr/>
              <p:nvPr/>
            </p:nvSpPr>
            <p:spPr>
              <a:xfrm>
                <a:off x="1275240" y="1709738"/>
                <a:ext cx="4725510" cy="571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91440" bIns="0" numCol="1" spcCol="0" rtlCol="0" fromWordArt="0" anchor="ctr" anchorCtr="0" forceAA="0" compatLnSpc="1">
                <a:prstTxWarp prst="textNoShape">
                  <a:avLst/>
                </a:prstTxWarp>
                <a:noAutofit/>
              </a:bodyPr>
              <a:lstStyle/>
              <a:p>
                <a:pPr fontAlgn="t"/>
                <a:r>
                  <a:rPr lang="en-US" sz="1600" b="1" cap="all" dirty="0">
                    <a:solidFill>
                      <a:schemeClr val="accent1"/>
                    </a:solidFill>
                    <a:latin typeface="Franklin Gothic Demi" panose="020B0603020102020204" pitchFamily="34" charset="0"/>
                  </a:rPr>
                  <a:t>Competitive Strengths</a:t>
                </a:r>
              </a:p>
            </p:txBody>
          </p:sp>
          <p:cxnSp>
            <p:nvCxnSpPr>
              <p:cNvPr id="82" name="Straight Connector 81">
                <a:extLst>
                  <a:ext uri="{FF2B5EF4-FFF2-40B4-BE49-F238E27FC236}">
                    <a16:creationId xmlns:a16="http://schemas.microsoft.com/office/drawing/2014/main" id="{6BD33C4E-B0C6-D748-B673-500002C185B1}"/>
                  </a:ext>
                </a:extLst>
              </p:cNvPr>
              <p:cNvCxnSpPr>
                <a:cxnSpLocks/>
              </p:cNvCxnSpPr>
              <p:nvPr/>
            </p:nvCxnSpPr>
            <p:spPr>
              <a:xfrm>
                <a:off x="360363" y="2281238"/>
                <a:ext cx="5640387" cy="0"/>
              </a:xfrm>
              <a:prstGeom prst="line">
                <a:avLst/>
              </a:prstGeom>
              <a:ln w="9525">
                <a:solidFill>
                  <a:schemeClr val="accent1"/>
                </a:solidFill>
                <a:tailEnd type="none"/>
              </a:ln>
            </p:spPr>
            <p:style>
              <a:lnRef idx="1">
                <a:schemeClr val="accent1"/>
              </a:lnRef>
              <a:fillRef idx="0">
                <a:schemeClr val="accent1"/>
              </a:fillRef>
              <a:effectRef idx="0">
                <a:schemeClr val="accent1"/>
              </a:effectRef>
              <a:fontRef idx="minor">
                <a:schemeClr val="tx1"/>
              </a:fontRef>
            </p:style>
          </p:cxnSp>
        </p:grpSp>
        <p:sp>
          <p:nvSpPr>
            <p:cNvPr id="20" name="Rectangle 19">
              <a:extLst>
                <a:ext uri="{FF2B5EF4-FFF2-40B4-BE49-F238E27FC236}">
                  <a16:creationId xmlns:a16="http://schemas.microsoft.com/office/drawing/2014/main" id="{53F5B9A0-B3D6-524E-83D5-B3BF513C48B8}"/>
                </a:ext>
              </a:extLst>
            </p:cNvPr>
            <p:cNvSpPr/>
            <p:nvPr/>
          </p:nvSpPr>
          <p:spPr>
            <a:xfrm>
              <a:off x="3303787" y="3109952"/>
              <a:ext cx="2805741" cy="865499"/>
            </a:xfrm>
            <a:prstGeom prst="rect">
              <a:avLst/>
            </a:prstGeom>
          </p:spPr>
          <p:txBody>
            <a:bodyPr lIns="0" numCol="2" spcCol="182880">
              <a:noAutofit/>
            </a:bodyPr>
            <a:lstStyle/>
            <a:p>
              <a:pPr marL="182880" indent="-182880">
                <a:spcAft>
                  <a:spcPts val="400"/>
                </a:spcAft>
                <a:buFont typeface="Arial" panose="020B0604020202020204" pitchFamily="34" charset="0"/>
                <a:buChar char="•"/>
              </a:pPr>
              <a:r>
                <a:rPr lang="en-US" sz="1100" dirty="0"/>
                <a:t>Insulated from Asian manufacturing due to small, customized order size and requirements for rapid turnaround</a:t>
              </a:r>
            </a:p>
            <a:p>
              <a:pPr marL="182880" indent="-182880">
                <a:spcAft>
                  <a:spcPts val="400"/>
                </a:spcAft>
                <a:buFont typeface="Arial" panose="020B0604020202020204" pitchFamily="34" charset="0"/>
                <a:buChar char="•"/>
              </a:pPr>
              <a:r>
                <a:rPr lang="en-US" sz="1100" dirty="0"/>
                <a:t>Largest quick turn manufacturer in the US; approximately 300 unique daily orders received</a:t>
              </a:r>
            </a:p>
            <a:p>
              <a:pPr marL="182880" indent="-182880">
                <a:spcAft>
                  <a:spcPts val="400"/>
                </a:spcAft>
                <a:buFont typeface="Arial" panose="020B0604020202020204" pitchFamily="34" charset="0"/>
                <a:buChar char="•"/>
              </a:pPr>
              <a:r>
                <a:rPr lang="en-US" sz="1100" dirty="0"/>
                <a:t>Manufacturing scale produces high margins</a:t>
              </a:r>
            </a:p>
            <a:p>
              <a:pPr marL="182880" indent="-182880">
                <a:spcAft>
                  <a:spcPts val="400"/>
                </a:spcAft>
                <a:buFont typeface="Arial" panose="020B0604020202020204" pitchFamily="34" charset="0"/>
                <a:buChar char="•"/>
              </a:pPr>
              <a:r>
                <a:rPr lang="en-US" sz="1100" dirty="0"/>
                <a:t>Completed accretive acquisitions of Circuit Express and UCI</a:t>
              </a:r>
            </a:p>
            <a:p>
              <a:pPr marL="182880" indent="-182880">
                <a:spcAft>
                  <a:spcPts val="400"/>
                </a:spcAft>
                <a:buFont typeface="Arial" panose="020B0604020202020204" pitchFamily="34" charset="0"/>
                <a:buChar char="•"/>
              </a:pPr>
              <a:r>
                <a:rPr lang="en-US" sz="1100" dirty="0"/>
                <a:t>Diverse customer base — 10,000 current customers</a:t>
              </a:r>
            </a:p>
            <a:p>
              <a:pPr marL="182880" indent="-182880">
                <a:spcAft>
                  <a:spcPts val="400"/>
                </a:spcAft>
                <a:buFont typeface="Arial" panose="020B0604020202020204" pitchFamily="34" charset="0"/>
                <a:buChar char="•"/>
              </a:pPr>
              <a:r>
                <a:rPr lang="en-US" sz="1100" dirty="0"/>
                <a:t>Approximate 30% EBITDA margins</a:t>
              </a:r>
            </a:p>
          </p:txBody>
        </p:sp>
      </p:grpSp>
      <p:cxnSp>
        <p:nvCxnSpPr>
          <p:cNvPr id="106" name="Straight Connector 105">
            <a:extLst>
              <a:ext uri="{FF2B5EF4-FFF2-40B4-BE49-F238E27FC236}">
                <a16:creationId xmlns:a16="http://schemas.microsoft.com/office/drawing/2014/main" id="{3796AE24-3C60-2A45-8D35-17C223BF69C2}"/>
              </a:ext>
            </a:extLst>
          </p:cNvPr>
          <p:cNvCxnSpPr>
            <a:cxnSpLocks/>
          </p:cNvCxnSpPr>
          <p:nvPr/>
        </p:nvCxnSpPr>
        <p:spPr>
          <a:xfrm>
            <a:off x="2626059" y="2633934"/>
            <a:ext cx="0" cy="3445819"/>
          </a:xfrm>
          <a:prstGeom prst="line">
            <a:avLst/>
          </a:prstGeom>
          <a:ln w="12700">
            <a:solidFill>
              <a:schemeClr val="bg1">
                <a:lumMod val="85000"/>
              </a:schemeClr>
            </a:solidFill>
            <a:tailEnd type="none"/>
          </a:ln>
        </p:spPr>
        <p:style>
          <a:lnRef idx="1">
            <a:schemeClr val="accent1"/>
          </a:lnRef>
          <a:fillRef idx="0">
            <a:schemeClr val="accent1"/>
          </a:fillRef>
          <a:effectRef idx="0">
            <a:schemeClr val="accent1"/>
          </a:effectRef>
          <a:fontRef idx="minor">
            <a:schemeClr val="tx1"/>
          </a:fontRef>
        </p:style>
      </p:cxnSp>
      <p:grpSp>
        <p:nvGrpSpPr>
          <p:cNvPr id="107" name="Group 4">
            <a:extLst>
              <a:ext uri="{FF2B5EF4-FFF2-40B4-BE49-F238E27FC236}">
                <a16:creationId xmlns:a16="http://schemas.microsoft.com/office/drawing/2014/main" id="{5AE1F3EE-844F-1E46-A690-1B5572BA3C02}"/>
              </a:ext>
            </a:extLst>
          </p:cNvPr>
          <p:cNvGrpSpPr>
            <a:grpSpLocks noChangeAspect="1"/>
          </p:cNvGrpSpPr>
          <p:nvPr/>
        </p:nvGrpSpPr>
        <p:grpSpPr bwMode="auto">
          <a:xfrm>
            <a:off x="335836" y="2590131"/>
            <a:ext cx="390745" cy="390745"/>
            <a:chOff x="1704" y="24"/>
            <a:chExt cx="4272" cy="4272"/>
          </a:xfrm>
          <a:solidFill>
            <a:schemeClr val="accent2"/>
          </a:solidFill>
        </p:grpSpPr>
        <p:sp>
          <p:nvSpPr>
            <p:cNvPr id="108" name="Freeform 5">
              <a:extLst>
                <a:ext uri="{FF2B5EF4-FFF2-40B4-BE49-F238E27FC236}">
                  <a16:creationId xmlns:a16="http://schemas.microsoft.com/office/drawing/2014/main" id="{7D6005C7-0542-6D4B-B35D-1FC3252B0393}"/>
                </a:ext>
              </a:extLst>
            </p:cNvPr>
            <p:cNvSpPr>
              <a:spLocks noEditPoints="1"/>
            </p:cNvSpPr>
            <p:nvPr/>
          </p:nvSpPr>
          <p:spPr bwMode="auto">
            <a:xfrm>
              <a:off x="2306" y="630"/>
              <a:ext cx="846" cy="842"/>
            </a:xfrm>
            <a:custGeom>
              <a:avLst/>
              <a:gdLst>
                <a:gd name="T0" fmla="*/ 382 w 846"/>
                <a:gd name="T1" fmla="*/ 840 h 842"/>
                <a:gd name="T2" fmla="*/ 262 w 846"/>
                <a:gd name="T3" fmla="*/ 810 h 842"/>
                <a:gd name="T4" fmla="*/ 154 w 846"/>
                <a:gd name="T5" fmla="*/ 746 h 842"/>
                <a:gd name="T6" fmla="*/ 96 w 846"/>
                <a:gd name="T7" fmla="*/ 688 h 842"/>
                <a:gd name="T8" fmla="*/ 32 w 846"/>
                <a:gd name="T9" fmla="*/ 582 h 842"/>
                <a:gd name="T10" fmla="*/ 2 w 846"/>
                <a:gd name="T11" fmla="*/ 462 h 842"/>
                <a:gd name="T12" fmla="*/ 2 w 846"/>
                <a:gd name="T13" fmla="*/ 378 h 842"/>
                <a:gd name="T14" fmla="*/ 32 w 846"/>
                <a:gd name="T15" fmla="*/ 256 h 842"/>
                <a:gd name="T16" fmla="*/ 96 w 846"/>
                <a:gd name="T17" fmla="*/ 150 h 842"/>
                <a:gd name="T18" fmla="*/ 156 w 846"/>
                <a:gd name="T19" fmla="*/ 92 h 842"/>
                <a:gd name="T20" fmla="*/ 262 w 846"/>
                <a:gd name="T21" fmla="*/ 30 h 842"/>
                <a:gd name="T22" fmla="*/ 382 w 846"/>
                <a:gd name="T23" fmla="*/ 2 h 842"/>
                <a:gd name="T24" fmla="*/ 504 w 846"/>
                <a:gd name="T25" fmla="*/ 8 h 842"/>
                <a:gd name="T26" fmla="*/ 622 w 846"/>
                <a:gd name="T27" fmla="*/ 46 h 842"/>
                <a:gd name="T28" fmla="*/ 722 w 846"/>
                <a:gd name="T29" fmla="*/ 120 h 842"/>
                <a:gd name="T30" fmla="*/ 776 w 846"/>
                <a:gd name="T31" fmla="*/ 186 h 842"/>
                <a:gd name="T32" fmla="*/ 830 w 846"/>
                <a:gd name="T33" fmla="*/ 298 h 842"/>
                <a:gd name="T34" fmla="*/ 846 w 846"/>
                <a:gd name="T35" fmla="*/ 420 h 842"/>
                <a:gd name="T36" fmla="*/ 830 w 846"/>
                <a:gd name="T37" fmla="*/ 540 h 842"/>
                <a:gd name="T38" fmla="*/ 776 w 846"/>
                <a:gd name="T39" fmla="*/ 652 h 842"/>
                <a:gd name="T40" fmla="*/ 722 w 846"/>
                <a:gd name="T41" fmla="*/ 718 h 842"/>
                <a:gd name="T42" fmla="*/ 622 w 846"/>
                <a:gd name="T43" fmla="*/ 794 h 842"/>
                <a:gd name="T44" fmla="*/ 506 w 846"/>
                <a:gd name="T45" fmla="*/ 834 h 842"/>
                <a:gd name="T46" fmla="*/ 424 w 846"/>
                <a:gd name="T47" fmla="*/ 842 h 842"/>
                <a:gd name="T48" fmla="*/ 404 w 846"/>
                <a:gd name="T49" fmla="*/ 232 h 842"/>
                <a:gd name="T50" fmla="*/ 352 w 846"/>
                <a:gd name="T51" fmla="*/ 246 h 842"/>
                <a:gd name="T52" fmla="*/ 304 w 846"/>
                <a:gd name="T53" fmla="*/ 274 h 842"/>
                <a:gd name="T54" fmla="*/ 278 w 846"/>
                <a:gd name="T55" fmla="*/ 300 h 842"/>
                <a:gd name="T56" fmla="*/ 250 w 846"/>
                <a:gd name="T57" fmla="*/ 348 h 842"/>
                <a:gd name="T58" fmla="*/ 236 w 846"/>
                <a:gd name="T59" fmla="*/ 400 h 842"/>
                <a:gd name="T60" fmla="*/ 236 w 846"/>
                <a:gd name="T61" fmla="*/ 438 h 842"/>
                <a:gd name="T62" fmla="*/ 250 w 846"/>
                <a:gd name="T63" fmla="*/ 492 h 842"/>
                <a:gd name="T64" fmla="*/ 278 w 846"/>
                <a:gd name="T65" fmla="*/ 538 h 842"/>
                <a:gd name="T66" fmla="*/ 304 w 846"/>
                <a:gd name="T67" fmla="*/ 564 h 842"/>
                <a:gd name="T68" fmla="*/ 352 w 846"/>
                <a:gd name="T69" fmla="*/ 592 h 842"/>
                <a:gd name="T70" fmla="*/ 406 w 846"/>
                <a:gd name="T71" fmla="*/ 604 h 842"/>
                <a:gd name="T72" fmla="*/ 460 w 846"/>
                <a:gd name="T73" fmla="*/ 602 h 842"/>
                <a:gd name="T74" fmla="*/ 512 w 846"/>
                <a:gd name="T75" fmla="*/ 584 h 842"/>
                <a:gd name="T76" fmla="*/ 556 w 846"/>
                <a:gd name="T77" fmla="*/ 552 h 842"/>
                <a:gd name="T78" fmla="*/ 580 w 846"/>
                <a:gd name="T79" fmla="*/ 522 h 842"/>
                <a:gd name="T80" fmla="*/ 604 w 846"/>
                <a:gd name="T81" fmla="*/ 472 h 842"/>
                <a:gd name="T82" fmla="*/ 612 w 846"/>
                <a:gd name="T83" fmla="*/ 420 h 842"/>
                <a:gd name="T84" fmla="*/ 604 w 846"/>
                <a:gd name="T85" fmla="*/ 366 h 842"/>
                <a:gd name="T86" fmla="*/ 580 w 846"/>
                <a:gd name="T87" fmla="*/ 316 h 842"/>
                <a:gd name="T88" fmla="*/ 556 w 846"/>
                <a:gd name="T89" fmla="*/ 286 h 842"/>
                <a:gd name="T90" fmla="*/ 512 w 846"/>
                <a:gd name="T91" fmla="*/ 252 h 842"/>
                <a:gd name="T92" fmla="*/ 460 w 846"/>
                <a:gd name="T93" fmla="*/ 234 h 842"/>
                <a:gd name="T94" fmla="*/ 424 w 846"/>
                <a:gd name="T95" fmla="*/ 230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46" h="842">
                  <a:moveTo>
                    <a:pt x="424" y="842"/>
                  </a:moveTo>
                  <a:lnTo>
                    <a:pt x="424" y="842"/>
                  </a:lnTo>
                  <a:lnTo>
                    <a:pt x="382" y="840"/>
                  </a:lnTo>
                  <a:lnTo>
                    <a:pt x="340" y="834"/>
                  </a:lnTo>
                  <a:lnTo>
                    <a:pt x="300" y="824"/>
                  </a:lnTo>
                  <a:lnTo>
                    <a:pt x="262" y="810"/>
                  </a:lnTo>
                  <a:lnTo>
                    <a:pt x="224" y="794"/>
                  </a:lnTo>
                  <a:lnTo>
                    <a:pt x="188" y="772"/>
                  </a:lnTo>
                  <a:lnTo>
                    <a:pt x="154" y="746"/>
                  </a:lnTo>
                  <a:lnTo>
                    <a:pt x="124" y="718"/>
                  </a:lnTo>
                  <a:lnTo>
                    <a:pt x="124" y="718"/>
                  </a:lnTo>
                  <a:lnTo>
                    <a:pt x="96" y="688"/>
                  </a:lnTo>
                  <a:lnTo>
                    <a:pt x="70" y="654"/>
                  </a:lnTo>
                  <a:lnTo>
                    <a:pt x="50" y="618"/>
                  </a:lnTo>
                  <a:lnTo>
                    <a:pt x="32" y="582"/>
                  </a:lnTo>
                  <a:lnTo>
                    <a:pt x="18" y="542"/>
                  </a:lnTo>
                  <a:lnTo>
                    <a:pt x="8" y="502"/>
                  </a:lnTo>
                  <a:lnTo>
                    <a:pt x="2" y="462"/>
                  </a:lnTo>
                  <a:lnTo>
                    <a:pt x="0" y="420"/>
                  </a:lnTo>
                  <a:lnTo>
                    <a:pt x="0" y="420"/>
                  </a:lnTo>
                  <a:lnTo>
                    <a:pt x="2" y="378"/>
                  </a:lnTo>
                  <a:lnTo>
                    <a:pt x="8" y="336"/>
                  </a:lnTo>
                  <a:lnTo>
                    <a:pt x="18" y="296"/>
                  </a:lnTo>
                  <a:lnTo>
                    <a:pt x="32" y="256"/>
                  </a:lnTo>
                  <a:lnTo>
                    <a:pt x="50" y="220"/>
                  </a:lnTo>
                  <a:lnTo>
                    <a:pt x="70" y="184"/>
                  </a:lnTo>
                  <a:lnTo>
                    <a:pt x="96" y="150"/>
                  </a:lnTo>
                  <a:lnTo>
                    <a:pt x="124" y="120"/>
                  </a:lnTo>
                  <a:lnTo>
                    <a:pt x="124" y="120"/>
                  </a:lnTo>
                  <a:lnTo>
                    <a:pt x="156" y="92"/>
                  </a:lnTo>
                  <a:lnTo>
                    <a:pt x="188" y="68"/>
                  </a:lnTo>
                  <a:lnTo>
                    <a:pt x="224" y="46"/>
                  </a:lnTo>
                  <a:lnTo>
                    <a:pt x="262" y="30"/>
                  </a:lnTo>
                  <a:lnTo>
                    <a:pt x="302" y="16"/>
                  </a:lnTo>
                  <a:lnTo>
                    <a:pt x="342" y="8"/>
                  </a:lnTo>
                  <a:lnTo>
                    <a:pt x="382" y="2"/>
                  </a:lnTo>
                  <a:lnTo>
                    <a:pt x="424" y="0"/>
                  </a:lnTo>
                  <a:lnTo>
                    <a:pt x="464" y="2"/>
                  </a:lnTo>
                  <a:lnTo>
                    <a:pt x="504" y="8"/>
                  </a:lnTo>
                  <a:lnTo>
                    <a:pt x="544" y="16"/>
                  </a:lnTo>
                  <a:lnTo>
                    <a:pt x="584" y="30"/>
                  </a:lnTo>
                  <a:lnTo>
                    <a:pt x="622" y="46"/>
                  </a:lnTo>
                  <a:lnTo>
                    <a:pt x="658" y="66"/>
                  </a:lnTo>
                  <a:lnTo>
                    <a:pt x="692" y="92"/>
                  </a:lnTo>
                  <a:lnTo>
                    <a:pt x="722" y="120"/>
                  </a:lnTo>
                  <a:lnTo>
                    <a:pt x="722" y="120"/>
                  </a:lnTo>
                  <a:lnTo>
                    <a:pt x="752" y="152"/>
                  </a:lnTo>
                  <a:lnTo>
                    <a:pt x="776" y="186"/>
                  </a:lnTo>
                  <a:lnTo>
                    <a:pt x="798" y="222"/>
                  </a:lnTo>
                  <a:lnTo>
                    <a:pt x="816" y="260"/>
                  </a:lnTo>
                  <a:lnTo>
                    <a:pt x="830" y="298"/>
                  </a:lnTo>
                  <a:lnTo>
                    <a:pt x="838" y="338"/>
                  </a:lnTo>
                  <a:lnTo>
                    <a:pt x="844" y="378"/>
                  </a:lnTo>
                  <a:lnTo>
                    <a:pt x="846" y="420"/>
                  </a:lnTo>
                  <a:lnTo>
                    <a:pt x="844" y="460"/>
                  </a:lnTo>
                  <a:lnTo>
                    <a:pt x="838" y="500"/>
                  </a:lnTo>
                  <a:lnTo>
                    <a:pt x="830" y="540"/>
                  </a:lnTo>
                  <a:lnTo>
                    <a:pt x="816" y="578"/>
                  </a:lnTo>
                  <a:lnTo>
                    <a:pt x="798" y="616"/>
                  </a:lnTo>
                  <a:lnTo>
                    <a:pt x="776" y="652"/>
                  </a:lnTo>
                  <a:lnTo>
                    <a:pt x="752" y="686"/>
                  </a:lnTo>
                  <a:lnTo>
                    <a:pt x="722" y="718"/>
                  </a:lnTo>
                  <a:lnTo>
                    <a:pt x="722" y="718"/>
                  </a:lnTo>
                  <a:lnTo>
                    <a:pt x="692" y="748"/>
                  </a:lnTo>
                  <a:lnTo>
                    <a:pt x="658" y="772"/>
                  </a:lnTo>
                  <a:lnTo>
                    <a:pt x="622" y="794"/>
                  </a:lnTo>
                  <a:lnTo>
                    <a:pt x="586" y="810"/>
                  </a:lnTo>
                  <a:lnTo>
                    <a:pt x="546" y="824"/>
                  </a:lnTo>
                  <a:lnTo>
                    <a:pt x="506" y="834"/>
                  </a:lnTo>
                  <a:lnTo>
                    <a:pt x="466" y="840"/>
                  </a:lnTo>
                  <a:lnTo>
                    <a:pt x="424" y="842"/>
                  </a:lnTo>
                  <a:lnTo>
                    <a:pt x="424" y="842"/>
                  </a:lnTo>
                  <a:close/>
                  <a:moveTo>
                    <a:pt x="424" y="230"/>
                  </a:moveTo>
                  <a:lnTo>
                    <a:pt x="424" y="230"/>
                  </a:lnTo>
                  <a:lnTo>
                    <a:pt x="404" y="232"/>
                  </a:lnTo>
                  <a:lnTo>
                    <a:pt x="386" y="234"/>
                  </a:lnTo>
                  <a:lnTo>
                    <a:pt x="368" y="238"/>
                  </a:lnTo>
                  <a:lnTo>
                    <a:pt x="352" y="246"/>
                  </a:lnTo>
                  <a:lnTo>
                    <a:pt x="334" y="252"/>
                  </a:lnTo>
                  <a:lnTo>
                    <a:pt x="320" y="262"/>
                  </a:lnTo>
                  <a:lnTo>
                    <a:pt x="304" y="274"/>
                  </a:lnTo>
                  <a:lnTo>
                    <a:pt x="290" y="286"/>
                  </a:lnTo>
                  <a:lnTo>
                    <a:pt x="290" y="286"/>
                  </a:lnTo>
                  <a:lnTo>
                    <a:pt x="278" y="300"/>
                  </a:lnTo>
                  <a:lnTo>
                    <a:pt x="266" y="314"/>
                  </a:lnTo>
                  <a:lnTo>
                    <a:pt x="258" y="330"/>
                  </a:lnTo>
                  <a:lnTo>
                    <a:pt x="250" y="348"/>
                  </a:lnTo>
                  <a:lnTo>
                    <a:pt x="244" y="364"/>
                  </a:lnTo>
                  <a:lnTo>
                    <a:pt x="238" y="382"/>
                  </a:lnTo>
                  <a:lnTo>
                    <a:pt x="236" y="400"/>
                  </a:lnTo>
                  <a:lnTo>
                    <a:pt x="236" y="420"/>
                  </a:lnTo>
                  <a:lnTo>
                    <a:pt x="236" y="420"/>
                  </a:lnTo>
                  <a:lnTo>
                    <a:pt x="236" y="438"/>
                  </a:lnTo>
                  <a:lnTo>
                    <a:pt x="238" y="456"/>
                  </a:lnTo>
                  <a:lnTo>
                    <a:pt x="244" y="474"/>
                  </a:lnTo>
                  <a:lnTo>
                    <a:pt x="250" y="492"/>
                  </a:lnTo>
                  <a:lnTo>
                    <a:pt x="258" y="508"/>
                  </a:lnTo>
                  <a:lnTo>
                    <a:pt x="266" y="524"/>
                  </a:lnTo>
                  <a:lnTo>
                    <a:pt x="278" y="538"/>
                  </a:lnTo>
                  <a:lnTo>
                    <a:pt x="290" y="552"/>
                  </a:lnTo>
                  <a:lnTo>
                    <a:pt x="290" y="552"/>
                  </a:lnTo>
                  <a:lnTo>
                    <a:pt x="304" y="564"/>
                  </a:lnTo>
                  <a:lnTo>
                    <a:pt x="320" y="576"/>
                  </a:lnTo>
                  <a:lnTo>
                    <a:pt x="336" y="584"/>
                  </a:lnTo>
                  <a:lnTo>
                    <a:pt x="352" y="592"/>
                  </a:lnTo>
                  <a:lnTo>
                    <a:pt x="370" y="598"/>
                  </a:lnTo>
                  <a:lnTo>
                    <a:pt x="386" y="602"/>
                  </a:lnTo>
                  <a:lnTo>
                    <a:pt x="406" y="604"/>
                  </a:lnTo>
                  <a:lnTo>
                    <a:pt x="424" y="606"/>
                  </a:lnTo>
                  <a:lnTo>
                    <a:pt x="442" y="604"/>
                  </a:lnTo>
                  <a:lnTo>
                    <a:pt x="460" y="602"/>
                  </a:lnTo>
                  <a:lnTo>
                    <a:pt x="478" y="598"/>
                  </a:lnTo>
                  <a:lnTo>
                    <a:pt x="494" y="592"/>
                  </a:lnTo>
                  <a:lnTo>
                    <a:pt x="512" y="584"/>
                  </a:lnTo>
                  <a:lnTo>
                    <a:pt x="528" y="576"/>
                  </a:lnTo>
                  <a:lnTo>
                    <a:pt x="542" y="564"/>
                  </a:lnTo>
                  <a:lnTo>
                    <a:pt x="556" y="552"/>
                  </a:lnTo>
                  <a:lnTo>
                    <a:pt x="556" y="552"/>
                  </a:lnTo>
                  <a:lnTo>
                    <a:pt x="570" y="538"/>
                  </a:lnTo>
                  <a:lnTo>
                    <a:pt x="580" y="522"/>
                  </a:lnTo>
                  <a:lnTo>
                    <a:pt x="590" y="506"/>
                  </a:lnTo>
                  <a:lnTo>
                    <a:pt x="598" y="490"/>
                  </a:lnTo>
                  <a:lnTo>
                    <a:pt x="604" y="472"/>
                  </a:lnTo>
                  <a:lnTo>
                    <a:pt x="608" y="456"/>
                  </a:lnTo>
                  <a:lnTo>
                    <a:pt x="610" y="438"/>
                  </a:lnTo>
                  <a:lnTo>
                    <a:pt x="612" y="420"/>
                  </a:lnTo>
                  <a:lnTo>
                    <a:pt x="610" y="402"/>
                  </a:lnTo>
                  <a:lnTo>
                    <a:pt x="608" y="384"/>
                  </a:lnTo>
                  <a:lnTo>
                    <a:pt x="604" y="366"/>
                  </a:lnTo>
                  <a:lnTo>
                    <a:pt x="598" y="348"/>
                  </a:lnTo>
                  <a:lnTo>
                    <a:pt x="590" y="332"/>
                  </a:lnTo>
                  <a:lnTo>
                    <a:pt x="580" y="316"/>
                  </a:lnTo>
                  <a:lnTo>
                    <a:pt x="570" y="300"/>
                  </a:lnTo>
                  <a:lnTo>
                    <a:pt x="556" y="286"/>
                  </a:lnTo>
                  <a:lnTo>
                    <a:pt x="556" y="286"/>
                  </a:lnTo>
                  <a:lnTo>
                    <a:pt x="542" y="274"/>
                  </a:lnTo>
                  <a:lnTo>
                    <a:pt x="528" y="262"/>
                  </a:lnTo>
                  <a:lnTo>
                    <a:pt x="512" y="252"/>
                  </a:lnTo>
                  <a:lnTo>
                    <a:pt x="496" y="246"/>
                  </a:lnTo>
                  <a:lnTo>
                    <a:pt x="478" y="238"/>
                  </a:lnTo>
                  <a:lnTo>
                    <a:pt x="460" y="234"/>
                  </a:lnTo>
                  <a:lnTo>
                    <a:pt x="442" y="232"/>
                  </a:lnTo>
                  <a:lnTo>
                    <a:pt x="424" y="230"/>
                  </a:lnTo>
                  <a:lnTo>
                    <a:pt x="424" y="230"/>
                  </a:lnTo>
                  <a:close/>
                </a:path>
              </a:pathLst>
            </a:custGeom>
            <a:grpFill/>
            <a:ln>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9" name="Freeform 6">
              <a:extLst>
                <a:ext uri="{FF2B5EF4-FFF2-40B4-BE49-F238E27FC236}">
                  <a16:creationId xmlns:a16="http://schemas.microsoft.com/office/drawing/2014/main" id="{81E627CC-5C08-A44D-8496-B81E429F6FB6}"/>
                </a:ext>
              </a:extLst>
            </p:cNvPr>
            <p:cNvSpPr>
              <a:spLocks/>
            </p:cNvSpPr>
            <p:nvPr/>
          </p:nvSpPr>
          <p:spPr bwMode="auto">
            <a:xfrm>
              <a:off x="3574" y="1462"/>
              <a:ext cx="1274" cy="1274"/>
            </a:xfrm>
            <a:custGeom>
              <a:avLst/>
              <a:gdLst>
                <a:gd name="T0" fmla="*/ 1158 w 1274"/>
                <a:gd name="T1" fmla="*/ 1274 h 1274"/>
                <a:gd name="T2" fmla="*/ 1158 w 1274"/>
                <a:gd name="T3" fmla="*/ 1274 h 1274"/>
                <a:gd name="T4" fmla="*/ 1134 w 1274"/>
                <a:gd name="T5" fmla="*/ 1272 h 1274"/>
                <a:gd name="T6" fmla="*/ 1112 w 1274"/>
                <a:gd name="T7" fmla="*/ 1266 h 1274"/>
                <a:gd name="T8" fmla="*/ 1092 w 1274"/>
                <a:gd name="T9" fmla="*/ 1254 h 1274"/>
                <a:gd name="T10" fmla="*/ 1082 w 1274"/>
                <a:gd name="T11" fmla="*/ 1248 h 1274"/>
                <a:gd name="T12" fmla="*/ 1074 w 1274"/>
                <a:gd name="T13" fmla="*/ 1240 h 1274"/>
                <a:gd name="T14" fmla="*/ 34 w 1274"/>
                <a:gd name="T15" fmla="*/ 200 h 1274"/>
                <a:gd name="T16" fmla="*/ 34 w 1274"/>
                <a:gd name="T17" fmla="*/ 200 h 1274"/>
                <a:gd name="T18" fmla="*/ 26 w 1274"/>
                <a:gd name="T19" fmla="*/ 192 h 1274"/>
                <a:gd name="T20" fmla="*/ 20 w 1274"/>
                <a:gd name="T21" fmla="*/ 182 h 1274"/>
                <a:gd name="T22" fmla="*/ 10 w 1274"/>
                <a:gd name="T23" fmla="*/ 162 h 1274"/>
                <a:gd name="T24" fmla="*/ 2 w 1274"/>
                <a:gd name="T25" fmla="*/ 140 h 1274"/>
                <a:gd name="T26" fmla="*/ 0 w 1274"/>
                <a:gd name="T27" fmla="*/ 118 h 1274"/>
                <a:gd name="T28" fmla="*/ 2 w 1274"/>
                <a:gd name="T29" fmla="*/ 94 h 1274"/>
                <a:gd name="T30" fmla="*/ 10 w 1274"/>
                <a:gd name="T31" fmla="*/ 74 h 1274"/>
                <a:gd name="T32" fmla="*/ 20 w 1274"/>
                <a:gd name="T33" fmla="*/ 52 h 1274"/>
                <a:gd name="T34" fmla="*/ 26 w 1274"/>
                <a:gd name="T35" fmla="*/ 44 h 1274"/>
                <a:gd name="T36" fmla="*/ 34 w 1274"/>
                <a:gd name="T37" fmla="*/ 34 h 1274"/>
                <a:gd name="T38" fmla="*/ 34 w 1274"/>
                <a:gd name="T39" fmla="*/ 34 h 1274"/>
                <a:gd name="T40" fmla="*/ 44 w 1274"/>
                <a:gd name="T41" fmla="*/ 26 h 1274"/>
                <a:gd name="T42" fmla="*/ 54 w 1274"/>
                <a:gd name="T43" fmla="*/ 20 h 1274"/>
                <a:gd name="T44" fmla="*/ 74 w 1274"/>
                <a:gd name="T45" fmla="*/ 8 h 1274"/>
                <a:gd name="T46" fmla="*/ 96 w 1274"/>
                <a:gd name="T47" fmla="*/ 2 h 1274"/>
                <a:gd name="T48" fmla="*/ 118 w 1274"/>
                <a:gd name="T49" fmla="*/ 0 h 1274"/>
                <a:gd name="T50" fmla="*/ 140 w 1274"/>
                <a:gd name="T51" fmla="*/ 2 h 1274"/>
                <a:gd name="T52" fmla="*/ 162 w 1274"/>
                <a:gd name="T53" fmla="*/ 8 h 1274"/>
                <a:gd name="T54" fmla="*/ 182 w 1274"/>
                <a:gd name="T55" fmla="*/ 20 h 1274"/>
                <a:gd name="T56" fmla="*/ 192 w 1274"/>
                <a:gd name="T57" fmla="*/ 26 h 1274"/>
                <a:gd name="T58" fmla="*/ 202 w 1274"/>
                <a:gd name="T59" fmla="*/ 34 h 1274"/>
                <a:gd name="T60" fmla="*/ 1240 w 1274"/>
                <a:gd name="T61" fmla="*/ 1074 h 1274"/>
                <a:gd name="T62" fmla="*/ 1240 w 1274"/>
                <a:gd name="T63" fmla="*/ 1074 h 1274"/>
                <a:gd name="T64" fmla="*/ 1248 w 1274"/>
                <a:gd name="T65" fmla="*/ 1082 h 1274"/>
                <a:gd name="T66" fmla="*/ 1256 w 1274"/>
                <a:gd name="T67" fmla="*/ 1092 h 1274"/>
                <a:gd name="T68" fmla="*/ 1266 w 1274"/>
                <a:gd name="T69" fmla="*/ 1112 h 1274"/>
                <a:gd name="T70" fmla="*/ 1272 w 1274"/>
                <a:gd name="T71" fmla="*/ 1134 h 1274"/>
                <a:gd name="T72" fmla="*/ 1274 w 1274"/>
                <a:gd name="T73" fmla="*/ 1156 h 1274"/>
                <a:gd name="T74" fmla="*/ 1272 w 1274"/>
                <a:gd name="T75" fmla="*/ 1178 h 1274"/>
                <a:gd name="T76" fmla="*/ 1266 w 1274"/>
                <a:gd name="T77" fmla="*/ 1200 h 1274"/>
                <a:gd name="T78" fmla="*/ 1256 w 1274"/>
                <a:gd name="T79" fmla="*/ 1222 h 1274"/>
                <a:gd name="T80" fmla="*/ 1248 w 1274"/>
                <a:gd name="T81" fmla="*/ 1230 h 1274"/>
                <a:gd name="T82" fmla="*/ 1240 w 1274"/>
                <a:gd name="T83" fmla="*/ 1240 h 1274"/>
                <a:gd name="T84" fmla="*/ 1240 w 1274"/>
                <a:gd name="T85" fmla="*/ 1240 h 1274"/>
                <a:gd name="T86" fmla="*/ 1232 w 1274"/>
                <a:gd name="T87" fmla="*/ 1248 h 1274"/>
                <a:gd name="T88" fmla="*/ 1222 w 1274"/>
                <a:gd name="T89" fmla="*/ 1254 h 1274"/>
                <a:gd name="T90" fmla="*/ 1202 w 1274"/>
                <a:gd name="T91" fmla="*/ 1266 h 1274"/>
                <a:gd name="T92" fmla="*/ 1180 w 1274"/>
                <a:gd name="T93" fmla="*/ 1272 h 1274"/>
                <a:gd name="T94" fmla="*/ 1158 w 1274"/>
                <a:gd name="T95" fmla="*/ 1274 h 1274"/>
                <a:gd name="T96" fmla="*/ 1158 w 1274"/>
                <a:gd name="T97" fmla="*/ 1274 h 1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74" h="1274">
                  <a:moveTo>
                    <a:pt x="1158" y="1274"/>
                  </a:moveTo>
                  <a:lnTo>
                    <a:pt x="1158" y="1274"/>
                  </a:lnTo>
                  <a:lnTo>
                    <a:pt x="1134" y="1272"/>
                  </a:lnTo>
                  <a:lnTo>
                    <a:pt x="1112" y="1266"/>
                  </a:lnTo>
                  <a:lnTo>
                    <a:pt x="1092" y="1254"/>
                  </a:lnTo>
                  <a:lnTo>
                    <a:pt x="1082" y="1248"/>
                  </a:lnTo>
                  <a:lnTo>
                    <a:pt x="1074" y="1240"/>
                  </a:lnTo>
                  <a:lnTo>
                    <a:pt x="34" y="200"/>
                  </a:lnTo>
                  <a:lnTo>
                    <a:pt x="34" y="200"/>
                  </a:lnTo>
                  <a:lnTo>
                    <a:pt x="26" y="192"/>
                  </a:lnTo>
                  <a:lnTo>
                    <a:pt x="20" y="182"/>
                  </a:lnTo>
                  <a:lnTo>
                    <a:pt x="10" y="162"/>
                  </a:lnTo>
                  <a:lnTo>
                    <a:pt x="2" y="140"/>
                  </a:lnTo>
                  <a:lnTo>
                    <a:pt x="0" y="118"/>
                  </a:lnTo>
                  <a:lnTo>
                    <a:pt x="2" y="94"/>
                  </a:lnTo>
                  <a:lnTo>
                    <a:pt x="10" y="74"/>
                  </a:lnTo>
                  <a:lnTo>
                    <a:pt x="20" y="52"/>
                  </a:lnTo>
                  <a:lnTo>
                    <a:pt x="26" y="44"/>
                  </a:lnTo>
                  <a:lnTo>
                    <a:pt x="34" y="34"/>
                  </a:lnTo>
                  <a:lnTo>
                    <a:pt x="34" y="34"/>
                  </a:lnTo>
                  <a:lnTo>
                    <a:pt x="44" y="26"/>
                  </a:lnTo>
                  <a:lnTo>
                    <a:pt x="54" y="20"/>
                  </a:lnTo>
                  <a:lnTo>
                    <a:pt x="74" y="8"/>
                  </a:lnTo>
                  <a:lnTo>
                    <a:pt x="96" y="2"/>
                  </a:lnTo>
                  <a:lnTo>
                    <a:pt x="118" y="0"/>
                  </a:lnTo>
                  <a:lnTo>
                    <a:pt x="140" y="2"/>
                  </a:lnTo>
                  <a:lnTo>
                    <a:pt x="162" y="8"/>
                  </a:lnTo>
                  <a:lnTo>
                    <a:pt x="182" y="20"/>
                  </a:lnTo>
                  <a:lnTo>
                    <a:pt x="192" y="26"/>
                  </a:lnTo>
                  <a:lnTo>
                    <a:pt x="202" y="34"/>
                  </a:lnTo>
                  <a:lnTo>
                    <a:pt x="1240" y="1074"/>
                  </a:lnTo>
                  <a:lnTo>
                    <a:pt x="1240" y="1074"/>
                  </a:lnTo>
                  <a:lnTo>
                    <a:pt x="1248" y="1082"/>
                  </a:lnTo>
                  <a:lnTo>
                    <a:pt x="1256" y="1092"/>
                  </a:lnTo>
                  <a:lnTo>
                    <a:pt x="1266" y="1112"/>
                  </a:lnTo>
                  <a:lnTo>
                    <a:pt x="1272" y="1134"/>
                  </a:lnTo>
                  <a:lnTo>
                    <a:pt x="1274" y="1156"/>
                  </a:lnTo>
                  <a:lnTo>
                    <a:pt x="1272" y="1178"/>
                  </a:lnTo>
                  <a:lnTo>
                    <a:pt x="1266" y="1200"/>
                  </a:lnTo>
                  <a:lnTo>
                    <a:pt x="1256" y="1222"/>
                  </a:lnTo>
                  <a:lnTo>
                    <a:pt x="1248" y="1230"/>
                  </a:lnTo>
                  <a:lnTo>
                    <a:pt x="1240" y="1240"/>
                  </a:lnTo>
                  <a:lnTo>
                    <a:pt x="1240" y="1240"/>
                  </a:lnTo>
                  <a:lnTo>
                    <a:pt x="1232" y="1248"/>
                  </a:lnTo>
                  <a:lnTo>
                    <a:pt x="1222" y="1254"/>
                  </a:lnTo>
                  <a:lnTo>
                    <a:pt x="1202" y="1266"/>
                  </a:lnTo>
                  <a:lnTo>
                    <a:pt x="1180" y="1272"/>
                  </a:lnTo>
                  <a:lnTo>
                    <a:pt x="1158" y="1274"/>
                  </a:lnTo>
                  <a:lnTo>
                    <a:pt x="1158" y="1274"/>
                  </a:lnTo>
                  <a:close/>
                </a:path>
              </a:pathLst>
            </a:custGeom>
            <a:grpFill/>
            <a:ln>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0" name="Freeform 7">
              <a:extLst>
                <a:ext uri="{FF2B5EF4-FFF2-40B4-BE49-F238E27FC236}">
                  <a16:creationId xmlns:a16="http://schemas.microsoft.com/office/drawing/2014/main" id="{D996A5B5-3411-6040-A59A-47E248593588}"/>
                </a:ext>
              </a:extLst>
            </p:cNvPr>
            <p:cNvSpPr>
              <a:spLocks/>
            </p:cNvSpPr>
            <p:nvPr/>
          </p:nvSpPr>
          <p:spPr bwMode="auto">
            <a:xfrm>
              <a:off x="3142" y="1894"/>
              <a:ext cx="1274" cy="1274"/>
            </a:xfrm>
            <a:custGeom>
              <a:avLst/>
              <a:gdLst>
                <a:gd name="T0" fmla="*/ 1156 w 1274"/>
                <a:gd name="T1" fmla="*/ 1274 h 1274"/>
                <a:gd name="T2" fmla="*/ 1156 w 1274"/>
                <a:gd name="T3" fmla="*/ 1274 h 1274"/>
                <a:gd name="T4" fmla="*/ 1134 w 1274"/>
                <a:gd name="T5" fmla="*/ 1272 h 1274"/>
                <a:gd name="T6" fmla="*/ 1112 w 1274"/>
                <a:gd name="T7" fmla="*/ 1266 h 1274"/>
                <a:gd name="T8" fmla="*/ 1092 w 1274"/>
                <a:gd name="T9" fmla="*/ 1256 h 1274"/>
                <a:gd name="T10" fmla="*/ 1082 w 1274"/>
                <a:gd name="T11" fmla="*/ 1248 h 1274"/>
                <a:gd name="T12" fmla="*/ 1074 w 1274"/>
                <a:gd name="T13" fmla="*/ 1240 h 1274"/>
                <a:gd name="T14" fmla="*/ 34 w 1274"/>
                <a:gd name="T15" fmla="*/ 202 h 1274"/>
                <a:gd name="T16" fmla="*/ 34 w 1274"/>
                <a:gd name="T17" fmla="*/ 202 h 1274"/>
                <a:gd name="T18" fmla="*/ 26 w 1274"/>
                <a:gd name="T19" fmla="*/ 192 h 1274"/>
                <a:gd name="T20" fmla="*/ 20 w 1274"/>
                <a:gd name="T21" fmla="*/ 182 h 1274"/>
                <a:gd name="T22" fmla="*/ 8 w 1274"/>
                <a:gd name="T23" fmla="*/ 162 h 1274"/>
                <a:gd name="T24" fmla="*/ 2 w 1274"/>
                <a:gd name="T25" fmla="*/ 140 h 1274"/>
                <a:gd name="T26" fmla="*/ 0 w 1274"/>
                <a:gd name="T27" fmla="*/ 118 h 1274"/>
                <a:gd name="T28" fmla="*/ 2 w 1274"/>
                <a:gd name="T29" fmla="*/ 96 h 1274"/>
                <a:gd name="T30" fmla="*/ 8 w 1274"/>
                <a:gd name="T31" fmla="*/ 74 h 1274"/>
                <a:gd name="T32" fmla="*/ 20 w 1274"/>
                <a:gd name="T33" fmla="*/ 54 h 1274"/>
                <a:gd name="T34" fmla="*/ 26 w 1274"/>
                <a:gd name="T35" fmla="*/ 44 h 1274"/>
                <a:gd name="T36" fmla="*/ 34 w 1274"/>
                <a:gd name="T37" fmla="*/ 34 h 1274"/>
                <a:gd name="T38" fmla="*/ 34 w 1274"/>
                <a:gd name="T39" fmla="*/ 34 h 1274"/>
                <a:gd name="T40" fmla="*/ 44 w 1274"/>
                <a:gd name="T41" fmla="*/ 26 h 1274"/>
                <a:gd name="T42" fmla="*/ 52 w 1274"/>
                <a:gd name="T43" fmla="*/ 20 h 1274"/>
                <a:gd name="T44" fmla="*/ 74 w 1274"/>
                <a:gd name="T45" fmla="*/ 10 h 1274"/>
                <a:gd name="T46" fmla="*/ 96 w 1274"/>
                <a:gd name="T47" fmla="*/ 2 h 1274"/>
                <a:gd name="T48" fmla="*/ 118 w 1274"/>
                <a:gd name="T49" fmla="*/ 0 h 1274"/>
                <a:gd name="T50" fmla="*/ 140 w 1274"/>
                <a:gd name="T51" fmla="*/ 2 h 1274"/>
                <a:gd name="T52" fmla="*/ 162 w 1274"/>
                <a:gd name="T53" fmla="*/ 10 h 1274"/>
                <a:gd name="T54" fmla="*/ 182 w 1274"/>
                <a:gd name="T55" fmla="*/ 20 h 1274"/>
                <a:gd name="T56" fmla="*/ 192 w 1274"/>
                <a:gd name="T57" fmla="*/ 26 h 1274"/>
                <a:gd name="T58" fmla="*/ 200 w 1274"/>
                <a:gd name="T59" fmla="*/ 34 h 1274"/>
                <a:gd name="T60" fmla="*/ 1240 w 1274"/>
                <a:gd name="T61" fmla="*/ 1074 h 1274"/>
                <a:gd name="T62" fmla="*/ 1240 w 1274"/>
                <a:gd name="T63" fmla="*/ 1074 h 1274"/>
                <a:gd name="T64" fmla="*/ 1248 w 1274"/>
                <a:gd name="T65" fmla="*/ 1082 h 1274"/>
                <a:gd name="T66" fmla="*/ 1254 w 1274"/>
                <a:gd name="T67" fmla="*/ 1092 h 1274"/>
                <a:gd name="T68" fmla="*/ 1266 w 1274"/>
                <a:gd name="T69" fmla="*/ 1112 h 1274"/>
                <a:gd name="T70" fmla="*/ 1272 w 1274"/>
                <a:gd name="T71" fmla="*/ 1134 h 1274"/>
                <a:gd name="T72" fmla="*/ 1274 w 1274"/>
                <a:gd name="T73" fmla="*/ 1156 h 1274"/>
                <a:gd name="T74" fmla="*/ 1272 w 1274"/>
                <a:gd name="T75" fmla="*/ 1180 h 1274"/>
                <a:gd name="T76" fmla="*/ 1266 w 1274"/>
                <a:gd name="T77" fmla="*/ 1202 h 1274"/>
                <a:gd name="T78" fmla="*/ 1254 w 1274"/>
                <a:gd name="T79" fmla="*/ 1222 h 1274"/>
                <a:gd name="T80" fmla="*/ 1248 w 1274"/>
                <a:gd name="T81" fmla="*/ 1232 h 1274"/>
                <a:gd name="T82" fmla="*/ 1240 w 1274"/>
                <a:gd name="T83" fmla="*/ 1240 h 1274"/>
                <a:gd name="T84" fmla="*/ 1240 w 1274"/>
                <a:gd name="T85" fmla="*/ 1240 h 1274"/>
                <a:gd name="T86" fmla="*/ 1230 w 1274"/>
                <a:gd name="T87" fmla="*/ 1248 h 1274"/>
                <a:gd name="T88" fmla="*/ 1222 w 1274"/>
                <a:gd name="T89" fmla="*/ 1256 h 1274"/>
                <a:gd name="T90" fmla="*/ 1200 w 1274"/>
                <a:gd name="T91" fmla="*/ 1266 h 1274"/>
                <a:gd name="T92" fmla="*/ 1178 w 1274"/>
                <a:gd name="T93" fmla="*/ 1272 h 1274"/>
                <a:gd name="T94" fmla="*/ 1156 w 1274"/>
                <a:gd name="T95" fmla="*/ 1274 h 1274"/>
                <a:gd name="T96" fmla="*/ 1156 w 1274"/>
                <a:gd name="T97" fmla="*/ 1274 h 1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74" h="1274">
                  <a:moveTo>
                    <a:pt x="1156" y="1274"/>
                  </a:moveTo>
                  <a:lnTo>
                    <a:pt x="1156" y="1274"/>
                  </a:lnTo>
                  <a:lnTo>
                    <a:pt x="1134" y="1272"/>
                  </a:lnTo>
                  <a:lnTo>
                    <a:pt x="1112" y="1266"/>
                  </a:lnTo>
                  <a:lnTo>
                    <a:pt x="1092" y="1256"/>
                  </a:lnTo>
                  <a:lnTo>
                    <a:pt x="1082" y="1248"/>
                  </a:lnTo>
                  <a:lnTo>
                    <a:pt x="1074" y="1240"/>
                  </a:lnTo>
                  <a:lnTo>
                    <a:pt x="34" y="202"/>
                  </a:lnTo>
                  <a:lnTo>
                    <a:pt x="34" y="202"/>
                  </a:lnTo>
                  <a:lnTo>
                    <a:pt x="26" y="192"/>
                  </a:lnTo>
                  <a:lnTo>
                    <a:pt x="20" y="182"/>
                  </a:lnTo>
                  <a:lnTo>
                    <a:pt x="8" y="162"/>
                  </a:lnTo>
                  <a:lnTo>
                    <a:pt x="2" y="140"/>
                  </a:lnTo>
                  <a:lnTo>
                    <a:pt x="0" y="118"/>
                  </a:lnTo>
                  <a:lnTo>
                    <a:pt x="2" y="96"/>
                  </a:lnTo>
                  <a:lnTo>
                    <a:pt x="8" y="74"/>
                  </a:lnTo>
                  <a:lnTo>
                    <a:pt x="20" y="54"/>
                  </a:lnTo>
                  <a:lnTo>
                    <a:pt x="26" y="44"/>
                  </a:lnTo>
                  <a:lnTo>
                    <a:pt x="34" y="34"/>
                  </a:lnTo>
                  <a:lnTo>
                    <a:pt x="34" y="34"/>
                  </a:lnTo>
                  <a:lnTo>
                    <a:pt x="44" y="26"/>
                  </a:lnTo>
                  <a:lnTo>
                    <a:pt x="52" y="20"/>
                  </a:lnTo>
                  <a:lnTo>
                    <a:pt x="74" y="10"/>
                  </a:lnTo>
                  <a:lnTo>
                    <a:pt x="96" y="2"/>
                  </a:lnTo>
                  <a:lnTo>
                    <a:pt x="118" y="0"/>
                  </a:lnTo>
                  <a:lnTo>
                    <a:pt x="140" y="2"/>
                  </a:lnTo>
                  <a:lnTo>
                    <a:pt x="162" y="10"/>
                  </a:lnTo>
                  <a:lnTo>
                    <a:pt x="182" y="20"/>
                  </a:lnTo>
                  <a:lnTo>
                    <a:pt x="192" y="26"/>
                  </a:lnTo>
                  <a:lnTo>
                    <a:pt x="200" y="34"/>
                  </a:lnTo>
                  <a:lnTo>
                    <a:pt x="1240" y="1074"/>
                  </a:lnTo>
                  <a:lnTo>
                    <a:pt x="1240" y="1074"/>
                  </a:lnTo>
                  <a:lnTo>
                    <a:pt x="1248" y="1082"/>
                  </a:lnTo>
                  <a:lnTo>
                    <a:pt x="1254" y="1092"/>
                  </a:lnTo>
                  <a:lnTo>
                    <a:pt x="1266" y="1112"/>
                  </a:lnTo>
                  <a:lnTo>
                    <a:pt x="1272" y="1134"/>
                  </a:lnTo>
                  <a:lnTo>
                    <a:pt x="1274" y="1156"/>
                  </a:lnTo>
                  <a:lnTo>
                    <a:pt x="1272" y="1180"/>
                  </a:lnTo>
                  <a:lnTo>
                    <a:pt x="1266" y="1202"/>
                  </a:lnTo>
                  <a:lnTo>
                    <a:pt x="1254" y="1222"/>
                  </a:lnTo>
                  <a:lnTo>
                    <a:pt x="1248" y="1232"/>
                  </a:lnTo>
                  <a:lnTo>
                    <a:pt x="1240" y="1240"/>
                  </a:lnTo>
                  <a:lnTo>
                    <a:pt x="1240" y="1240"/>
                  </a:lnTo>
                  <a:lnTo>
                    <a:pt x="1230" y="1248"/>
                  </a:lnTo>
                  <a:lnTo>
                    <a:pt x="1222" y="1256"/>
                  </a:lnTo>
                  <a:lnTo>
                    <a:pt x="1200" y="1266"/>
                  </a:lnTo>
                  <a:lnTo>
                    <a:pt x="1178" y="1272"/>
                  </a:lnTo>
                  <a:lnTo>
                    <a:pt x="1156" y="1274"/>
                  </a:lnTo>
                  <a:lnTo>
                    <a:pt x="1156" y="1274"/>
                  </a:lnTo>
                  <a:close/>
                </a:path>
              </a:pathLst>
            </a:custGeom>
            <a:grpFill/>
            <a:ln>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1" name="Freeform 8">
              <a:extLst>
                <a:ext uri="{FF2B5EF4-FFF2-40B4-BE49-F238E27FC236}">
                  <a16:creationId xmlns:a16="http://schemas.microsoft.com/office/drawing/2014/main" id="{9C36B85A-DF6A-0C4F-89D0-1B7394D3A188}"/>
                </a:ext>
              </a:extLst>
            </p:cNvPr>
            <p:cNvSpPr>
              <a:spLocks noEditPoints="1"/>
            </p:cNvSpPr>
            <p:nvPr/>
          </p:nvSpPr>
          <p:spPr bwMode="auto">
            <a:xfrm>
              <a:off x="1704" y="24"/>
              <a:ext cx="4272" cy="4272"/>
            </a:xfrm>
            <a:custGeom>
              <a:avLst/>
              <a:gdLst>
                <a:gd name="T0" fmla="*/ 2358 w 4272"/>
                <a:gd name="T1" fmla="*/ 4272 h 4272"/>
                <a:gd name="T2" fmla="*/ 2358 w 4272"/>
                <a:gd name="T3" fmla="*/ 4272 h 4272"/>
                <a:gd name="T4" fmla="*/ 2334 w 4272"/>
                <a:gd name="T5" fmla="*/ 4270 h 4272"/>
                <a:gd name="T6" fmla="*/ 2312 w 4272"/>
                <a:gd name="T7" fmla="*/ 4264 h 4272"/>
                <a:gd name="T8" fmla="*/ 2292 w 4272"/>
                <a:gd name="T9" fmla="*/ 4252 h 4272"/>
                <a:gd name="T10" fmla="*/ 2282 w 4272"/>
                <a:gd name="T11" fmla="*/ 4246 h 4272"/>
                <a:gd name="T12" fmla="*/ 2274 w 4272"/>
                <a:gd name="T13" fmla="*/ 4238 h 4272"/>
                <a:gd name="T14" fmla="*/ 34 w 4272"/>
                <a:gd name="T15" fmla="*/ 1998 h 4272"/>
                <a:gd name="T16" fmla="*/ 34 w 4272"/>
                <a:gd name="T17" fmla="*/ 1998 h 4272"/>
                <a:gd name="T18" fmla="*/ 20 w 4272"/>
                <a:gd name="T19" fmla="*/ 1980 h 4272"/>
                <a:gd name="T20" fmla="*/ 8 w 4272"/>
                <a:gd name="T21" fmla="*/ 1960 h 4272"/>
                <a:gd name="T22" fmla="*/ 2 w 4272"/>
                <a:gd name="T23" fmla="*/ 1938 h 4272"/>
                <a:gd name="T24" fmla="*/ 0 w 4272"/>
                <a:gd name="T25" fmla="*/ 1914 h 4272"/>
                <a:gd name="T26" fmla="*/ 0 w 4272"/>
                <a:gd name="T27" fmla="*/ 118 h 4272"/>
                <a:gd name="T28" fmla="*/ 0 w 4272"/>
                <a:gd name="T29" fmla="*/ 118 h 4272"/>
                <a:gd name="T30" fmla="*/ 0 w 4272"/>
                <a:gd name="T31" fmla="*/ 106 h 4272"/>
                <a:gd name="T32" fmla="*/ 2 w 4272"/>
                <a:gd name="T33" fmla="*/ 94 h 4272"/>
                <a:gd name="T34" fmla="*/ 10 w 4272"/>
                <a:gd name="T35" fmla="*/ 72 h 4272"/>
                <a:gd name="T36" fmla="*/ 20 w 4272"/>
                <a:gd name="T37" fmla="*/ 52 h 4272"/>
                <a:gd name="T38" fmla="*/ 34 w 4272"/>
                <a:gd name="T39" fmla="*/ 34 h 4272"/>
                <a:gd name="T40" fmla="*/ 52 w 4272"/>
                <a:gd name="T41" fmla="*/ 20 h 4272"/>
                <a:gd name="T42" fmla="*/ 72 w 4272"/>
                <a:gd name="T43" fmla="*/ 10 h 4272"/>
                <a:gd name="T44" fmla="*/ 94 w 4272"/>
                <a:gd name="T45" fmla="*/ 2 h 4272"/>
                <a:gd name="T46" fmla="*/ 106 w 4272"/>
                <a:gd name="T47" fmla="*/ 0 h 4272"/>
                <a:gd name="T48" fmla="*/ 118 w 4272"/>
                <a:gd name="T49" fmla="*/ 0 h 4272"/>
                <a:gd name="T50" fmla="*/ 1916 w 4272"/>
                <a:gd name="T51" fmla="*/ 0 h 4272"/>
                <a:gd name="T52" fmla="*/ 1916 w 4272"/>
                <a:gd name="T53" fmla="*/ 0 h 4272"/>
                <a:gd name="T54" fmla="*/ 1938 w 4272"/>
                <a:gd name="T55" fmla="*/ 2 h 4272"/>
                <a:gd name="T56" fmla="*/ 1960 w 4272"/>
                <a:gd name="T57" fmla="*/ 8 h 4272"/>
                <a:gd name="T58" fmla="*/ 1980 w 4272"/>
                <a:gd name="T59" fmla="*/ 20 h 4272"/>
                <a:gd name="T60" fmla="*/ 1998 w 4272"/>
                <a:gd name="T61" fmla="*/ 34 h 4272"/>
                <a:gd name="T62" fmla="*/ 4238 w 4272"/>
                <a:gd name="T63" fmla="*/ 2274 h 4272"/>
                <a:gd name="T64" fmla="*/ 4238 w 4272"/>
                <a:gd name="T65" fmla="*/ 2274 h 4272"/>
                <a:gd name="T66" fmla="*/ 4246 w 4272"/>
                <a:gd name="T67" fmla="*/ 2282 h 4272"/>
                <a:gd name="T68" fmla="*/ 4252 w 4272"/>
                <a:gd name="T69" fmla="*/ 2292 h 4272"/>
                <a:gd name="T70" fmla="*/ 4264 w 4272"/>
                <a:gd name="T71" fmla="*/ 2312 h 4272"/>
                <a:gd name="T72" fmla="*/ 4270 w 4272"/>
                <a:gd name="T73" fmla="*/ 2334 h 4272"/>
                <a:gd name="T74" fmla="*/ 4272 w 4272"/>
                <a:gd name="T75" fmla="*/ 2356 h 4272"/>
                <a:gd name="T76" fmla="*/ 4270 w 4272"/>
                <a:gd name="T77" fmla="*/ 2380 h 4272"/>
                <a:gd name="T78" fmla="*/ 4264 w 4272"/>
                <a:gd name="T79" fmla="*/ 2402 h 4272"/>
                <a:gd name="T80" fmla="*/ 4252 w 4272"/>
                <a:gd name="T81" fmla="*/ 2422 h 4272"/>
                <a:gd name="T82" fmla="*/ 4246 w 4272"/>
                <a:gd name="T83" fmla="*/ 2432 h 4272"/>
                <a:gd name="T84" fmla="*/ 4238 w 4272"/>
                <a:gd name="T85" fmla="*/ 2440 h 4272"/>
                <a:gd name="T86" fmla="*/ 2440 w 4272"/>
                <a:gd name="T87" fmla="*/ 4238 h 4272"/>
                <a:gd name="T88" fmla="*/ 2440 w 4272"/>
                <a:gd name="T89" fmla="*/ 4238 h 4272"/>
                <a:gd name="T90" fmla="*/ 2432 w 4272"/>
                <a:gd name="T91" fmla="*/ 4246 h 4272"/>
                <a:gd name="T92" fmla="*/ 2422 w 4272"/>
                <a:gd name="T93" fmla="*/ 4252 h 4272"/>
                <a:gd name="T94" fmla="*/ 2402 w 4272"/>
                <a:gd name="T95" fmla="*/ 4264 h 4272"/>
                <a:gd name="T96" fmla="*/ 2380 w 4272"/>
                <a:gd name="T97" fmla="*/ 4270 h 4272"/>
                <a:gd name="T98" fmla="*/ 2358 w 4272"/>
                <a:gd name="T99" fmla="*/ 4272 h 4272"/>
                <a:gd name="T100" fmla="*/ 2358 w 4272"/>
                <a:gd name="T101" fmla="*/ 4272 h 4272"/>
                <a:gd name="T102" fmla="*/ 236 w 4272"/>
                <a:gd name="T103" fmla="*/ 1866 h 4272"/>
                <a:gd name="T104" fmla="*/ 2358 w 4272"/>
                <a:gd name="T105" fmla="*/ 3988 h 4272"/>
                <a:gd name="T106" fmla="*/ 3988 w 4272"/>
                <a:gd name="T107" fmla="*/ 2356 h 4272"/>
                <a:gd name="T108" fmla="*/ 1866 w 4272"/>
                <a:gd name="T109" fmla="*/ 236 h 4272"/>
                <a:gd name="T110" fmla="*/ 236 w 4272"/>
                <a:gd name="T111" fmla="*/ 236 h 4272"/>
                <a:gd name="T112" fmla="*/ 236 w 4272"/>
                <a:gd name="T113" fmla="*/ 1866 h 4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272" h="4272">
                  <a:moveTo>
                    <a:pt x="2358" y="4272"/>
                  </a:moveTo>
                  <a:lnTo>
                    <a:pt x="2358" y="4272"/>
                  </a:lnTo>
                  <a:lnTo>
                    <a:pt x="2334" y="4270"/>
                  </a:lnTo>
                  <a:lnTo>
                    <a:pt x="2312" y="4264"/>
                  </a:lnTo>
                  <a:lnTo>
                    <a:pt x="2292" y="4252"/>
                  </a:lnTo>
                  <a:lnTo>
                    <a:pt x="2282" y="4246"/>
                  </a:lnTo>
                  <a:lnTo>
                    <a:pt x="2274" y="4238"/>
                  </a:lnTo>
                  <a:lnTo>
                    <a:pt x="34" y="1998"/>
                  </a:lnTo>
                  <a:lnTo>
                    <a:pt x="34" y="1998"/>
                  </a:lnTo>
                  <a:lnTo>
                    <a:pt x="20" y="1980"/>
                  </a:lnTo>
                  <a:lnTo>
                    <a:pt x="8" y="1960"/>
                  </a:lnTo>
                  <a:lnTo>
                    <a:pt x="2" y="1938"/>
                  </a:lnTo>
                  <a:lnTo>
                    <a:pt x="0" y="1914"/>
                  </a:lnTo>
                  <a:lnTo>
                    <a:pt x="0" y="118"/>
                  </a:lnTo>
                  <a:lnTo>
                    <a:pt x="0" y="118"/>
                  </a:lnTo>
                  <a:lnTo>
                    <a:pt x="0" y="106"/>
                  </a:lnTo>
                  <a:lnTo>
                    <a:pt x="2" y="94"/>
                  </a:lnTo>
                  <a:lnTo>
                    <a:pt x="10" y="72"/>
                  </a:lnTo>
                  <a:lnTo>
                    <a:pt x="20" y="52"/>
                  </a:lnTo>
                  <a:lnTo>
                    <a:pt x="34" y="34"/>
                  </a:lnTo>
                  <a:lnTo>
                    <a:pt x="52" y="20"/>
                  </a:lnTo>
                  <a:lnTo>
                    <a:pt x="72" y="10"/>
                  </a:lnTo>
                  <a:lnTo>
                    <a:pt x="94" y="2"/>
                  </a:lnTo>
                  <a:lnTo>
                    <a:pt x="106" y="0"/>
                  </a:lnTo>
                  <a:lnTo>
                    <a:pt x="118" y="0"/>
                  </a:lnTo>
                  <a:lnTo>
                    <a:pt x="1916" y="0"/>
                  </a:lnTo>
                  <a:lnTo>
                    <a:pt x="1916" y="0"/>
                  </a:lnTo>
                  <a:lnTo>
                    <a:pt x="1938" y="2"/>
                  </a:lnTo>
                  <a:lnTo>
                    <a:pt x="1960" y="8"/>
                  </a:lnTo>
                  <a:lnTo>
                    <a:pt x="1980" y="20"/>
                  </a:lnTo>
                  <a:lnTo>
                    <a:pt x="1998" y="34"/>
                  </a:lnTo>
                  <a:lnTo>
                    <a:pt x="4238" y="2274"/>
                  </a:lnTo>
                  <a:lnTo>
                    <a:pt x="4238" y="2274"/>
                  </a:lnTo>
                  <a:lnTo>
                    <a:pt x="4246" y="2282"/>
                  </a:lnTo>
                  <a:lnTo>
                    <a:pt x="4252" y="2292"/>
                  </a:lnTo>
                  <a:lnTo>
                    <a:pt x="4264" y="2312"/>
                  </a:lnTo>
                  <a:lnTo>
                    <a:pt x="4270" y="2334"/>
                  </a:lnTo>
                  <a:lnTo>
                    <a:pt x="4272" y="2356"/>
                  </a:lnTo>
                  <a:lnTo>
                    <a:pt x="4270" y="2380"/>
                  </a:lnTo>
                  <a:lnTo>
                    <a:pt x="4264" y="2402"/>
                  </a:lnTo>
                  <a:lnTo>
                    <a:pt x="4252" y="2422"/>
                  </a:lnTo>
                  <a:lnTo>
                    <a:pt x="4246" y="2432"/>
                  </a:lnTo>
                  <a:lnTo>
                    <a:pt x="4238" y="2440"/>
                  </a:lnTo>
                  <a:lnTo>
                    <a:pt x="2440" y="4238"/>
                  </a:lnTo>
                  <a:lnTo>
                    <a:pt x="2440" y="4238"/>
                  </a:lnTo>
                  <a:lnTo>
                    <a:pt x="2432" y="4246"/>
                  </a:lnTo>
                  <a:lnTo>
                    <a:pt x="2422" y="4252"/>
                  </a:lnTo>
                  <a:lnTo>
                    <a:pt x="2402" y="4264"/>
                  </a:lnTo>
                  <a:lnTo>
                    <a:pt x="2380" y="4270"/>
                  </a:lnTo>
                  <a:lnTo>
                    <a:pt x="2358" y="4272"/>
                  </a:lnTo>
                  <a:lnTo>
                    <a:pt x="2358" y="4272"/>
                  </a:lnTo>
                  <a:close/>
                  <a:moveTo>
                    <a:pt x="236" y="1866"/>
                  </a:moveTo>
                  <a:lnTo>
                    <a:pt x="2358" y="3988"/>
                  </a:lnTo>
                  <a:lnTo>
                    <a:pt x="3988" y="2356"/>
                  </a:lnTo>
                  <a:lnTo>
                    <a:pt x="1866" y="236"/>
                  </a:lnTo>
                  <a:lnTo>
                    <a:pt x="236" y="236"/>
                  </a:lnTo>
                  <a:lnTo>
                    <a:pt x="236" y="1866"/>
                  </a:lnTo>
                  <a:close/>
                </a:path>
              </a:pathLst>
            </a:custGeom>
            <a:grpFill/>
            <a:ln>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15" name="Group 114">
            <a:extLst>
              <a:ext uri="{FF2B5EF4-FFF2-40B4-BE49-F238E27FC236}">
                <a16:creationId xmlns:a16="http://schemas.microsoft.com/office/drawing/2014/main" id="{90146183-1FAA-0440-B60D-31945DF971F2}"/>
              </a:ext>
            </a:extLst>
          </p:cNvPr>
          <p:cNvGrpSpPr/>
          <p:nvPr/>
        </p:nvGrpSpPr>
        <p:grpSpPr>
          <a:xfrm>
            <a:off x="335836" y="4565757"/>
            <a:ext cx="2740339" cy="1506896"/>
            <a:chOff x="345760" y="2371804"/>
            <a:chExt cx="2740339" cy="1506896"/>
          </a:xfrm>
        </p:grpSpPr>
        <p:grpSp>
          <p:nvGrpSpPr>
            <p:cNvPr id="116" name="Group 115">
              <a:extLst>
                <a:ext uri="{FF2B5EF4-FFF2-40B4-BE49-F238E27FC236}">
                  <a16:creationId xmlns:a16="http://schemas.microsoft.com/office/drawing/2014/main" id="{34B6AB91-9099-4445-A322-C35EDA63F42B}"/>
                </a:ext>
              </a:extLst>
            </p:cNvPr>
            <p:cNvGrpSpPr/>
            <p:nvPr/>
          </p:nvGrpSpPr>
          <p:grpSpPr>
            <a:xfrm>
              <a:off x="361532" y="2371804"/>
              <a:ext cx="2724567" cy="571500"/>
              <a:chOff x="360363" y="1709738"/>
              <a:chExt cx="5640385" cy="571500"/>
            </a:xfrm>
          </p:grpSpPr>
          <p:sp>
            <p:nvSpPr>
              <p:cNvPr id="127" name="Rectangle 126">
                <a:extLst>
                  <a:ext uri="{FF2B5EF4-FFF2-40B4-BE49-F238E27FC236}">
                    <a16:creationId xmlns:a16="http://schemas.microsoft.com/office/drawing/2014/main" id="{2F628C76-9E1A-5846-B28C-51F2686CE8B9}"/>
                  </a:ext>
                </a:extLst>
              </p:cNvPr>
              <p:cNvSpPr/>
              <p:nvPr/>
            </p:nvSpPr>
            <p:spPr>
              <a:xfrm>
                <a:off x="1537067" y="1709738"/>
                <a:ext cx="4463681" cy="571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91440" bIns="0" numCol="1" spcCol="0" rtlCol="0" fromWordArt="0" anchor="ctr" anchorCtr="0" forceAA="0" compatLnSpc="1">
                <a:prstTxWarp prst="textNoShape">
                  <a:avLst/>
                </a:prstTxWarp>
                <a:noAutofit/>
              </a:bodyPr>
              <a:lstStyle/>
              <a:p>
                <a:pPr fontAlgn="t"/>
                <a:r>
                  <a:rPr lang="en-US" sz="1600" b="1" cap="all" dirty="0">
                    <a:solidFill>
                      <a:schemeClr val="accent1"/>
                    </a:solidFill>
                    <a:latin typeface="Franklin Gothic Demi" panose="020B0603020102020204" pitchFamily="34" charset="0"/>
                  </a:rPr>
                  <a:t>Industry</a:t>
                </a:r>
              </a:p>
            </p:txBody>
          </p:sp>
          <p:cxnSp>
            <p:nvCxnSpPr>
              <p:cNvPr id="128" name="Straight Connector 127">
                <a:extLst>
                  <a:ext uri="{FF2B5EF4-FFF2-40B4-BE49-F238E27FC236}">
                    <a16:creationId xmlns:a16="http://schemas.microsoft.com/office/drawing/2014/main" id="{D0D869DC-3587-C74D-8553-7079E516E62A}"/>
                  </a:ext>
                </a:extLst>
              </p:cNvPr>
              <p:cNvCxnSpPr>
                <a:cxnSpLocks/>
              </p:cNvCxnSpPr>
              <p:nvPr/>
            </p:nvCxnSpPr>
            <p:spPr>
              <a:xfrm>
                <a:off x="360363" y="2281238"/>
                <a:ext cx="4050579" cy="0"/>
              </a:xfrm>
              <a:prstGeom prst="line">
                <a:avLst/>
              </a:prstGeom>
              <a:ln w="9525">
                <a:solidFill>
                  <a:schemeClr val="accent1"/>
                </a:solidFill>
                <a:tailEnd type="none"/>
              </a:ln>
            </p:spPr>
            <p:style>
              <a:lnRef idx="1">
                <a:schemeClr val="accent1"/>
              </a:lnRef>
              <a:fillRef idx="0">
                <a:schemeClr val="accent1"/>
              </a:fillRef>
              <a:effectRef idx="0">
                <a:schemeClr val="accent1"/>
              </a:effectRef>
              <a:fontRef idx="minor">
                <a:schemeClr val="tx1"/>
              </a:fontRef>
            </p:style>
          </p:cxnSp>
        </p:grpSp>
        <p:sp>
          <p:nvSpPr>
            <p:cNvPr id="117" name="Rectangle 116">
              <a:extLst>
                <a:ext uri="{FF2B5EF4-FFF2-40B4-BE49-F238E27FC236}">
                  <a16:creationId xmlns:a16="http://schemas.microsoft.com/office/drawing/2014/main" id="{E10FFFE7-1CF3-B94D-9897-0275FC227B1B}"/>
                </a:ext>
              </a:extLst>
            </p:cNvPr>
            <p:cNvSpPr/>
            <p:nvPr/>
          </p:nvSpPr>
          <p:spPr>
            <a:xfrm>
              <a:off x="359998" y="3013201"/>
              <a:ext cx="2157590" cy="865499"/>
            </a:xfrm>
            <a:prstGeom prst="rect">
              <a:avLst/>
            </a:prstGeom>
          </p:spPr>
          <p:txBody>
            <a:bodyPr lIns="0">
              <a:noAutofit/>
            </a:bodyPr>
            <a:lstStyle/>
            <a:p>
              <a:r>
                <a:rPr lang="en-US" sz="1200" dirty="0"/>
                <a:t>Quick-turn production printed circuit board (“PCB”) manufacturing</a:t>
              </a:r>
            </a:p>
          </p:txBody>
        </p:sp>
        <p:grpSp>
          <p:nvGrpSpPr>
            <p:cNvPr id="118" name="Group 117">
              <a:extLst>
                <a:ext uri="{FF2B5EF4-FFF2-40B4-BE49-F238E27FC236}">
                  <a16:creationId xmlns:a16="http://schemas.microsoft.com/office/drawing/2014/main" id="{3B4A5333-8661-294A-837A-761849CB65B8}"/>
                </a:ext>
              </a:extLst>
            </p:cNvPr>
            <p:cNvGrpSpPr/>
            <p:nvPr/>
          </p:nvGrpSpPr>
          <p:grpSpPr>
            <a:xfrm>
              <a:off x="345760" y="2460322"/>
              <a:ext cx="465779" cy="454044"/>
              <a:chOff x="-5589588" y="-1792288"/>
              <a:chExt cx="1638300" cy="1597025"/>
            </a:xfrm>
            <a:solidFill>
              <a:schemeClr val="accent2"/>
            </a:solidFill>
          </p:grpSpPr>
          <p:sp>
            <p:nvSpPr>
              <p:cNvPr id="119" name="Freeform 29">
                <a:extLst>
                  <a:ext uri="{FF2B5EF4-FFF2-40B4-BE49-F238E27FC236}">
                    <a16:creationId xmlns:a16="http://schemas.microsoft.com/office/drawing/2014/main" id="{F6B9C7E9-A71F-0341-9F8C-055CB0B2E4E4}"/>
                  </a:ext>
                </a:extLst>
              </p:cNvPr>
              <p:cNvSpPr>
                <a:spLocks noEditPoints="1"/>
              </p:cNvSpPr>
              <p:nvPr/>
            </p:nvSpPr>
            <p:spPr bwMode="auto">
              <a:xfrm>
                <a:off x="-4627563" y="-1792288"/>
                <a:ext cx="676275" cy="1597025"/>
              </a:xfrm>
              <a:custGeom>
                <a:avLst/>
                <a:gdLst>
                  <a:gd name="T0" fmla="*/ 507 w 851"/>
                  <a:gd name="T1" fmla="*/ 1130 h 2012"/>
                  <a:gd name="T2" fmla="*/ 593 w 851"/>
                  <a:gd name="T3" fmla="*/ 1191 h 2012"/>
                  <a:gd name="T4" fmla="*/ 696 w 851"/>
                  <a:gd name="T5" fmla="*/ 1198 h 2012"/>
                  <a:gd name="T6" fmla="*/ 807 w 851"/>
                  <a:gd name="T7" fmla="*/ 1130 h 2012"/>
                  <a:gd name="T8" fmla="*/ 851 w 851"/>
                  <a:gd name="T9" fmla="*/ 1006 h 2012"/>
                  <a:gd name="T10" fmla="*/ 818 w 851"/>
                  <a:gd name="T11" fmla="*/ 898 h 2012"/>
                  <a:gd name="T12" fmla="*/ 714 w 851"/>
                  <a:gd name="T13" fmla="*/ 820 h 2012"/>
                  <a:gd name="T14" fmla="*/ 609 w 851"/>
                  <a:gd name="T15" fmla="*/ 818 h 2012"/>
                  <a:gd name="T16" fmla="*/ 517 w 851"/>
                  <a:gd name="T17" fmla="*/ 872 h 2012"/>
                  <a:gd name="T18" fmla="*/ 315 w 851"/>
                  <a:gd name="T19" fmla="*/ 950 h 2012"/>
                  <a:gd name="T20" fmla="*/ 497 w 851"/>
                  <a:gd name="T21" fmla="*/ 307 h 2012"/>
                  <a:gd name="T22" fmla="*/ 580 w 851"/>
                  <a:gd name="T23" fmla="*/ 374 h 2012"/>
                  <a:gd name="T24" fmla="*/ 676 w 851"/>
                  <a:gd name="T25" fmla="*/ 389 h 2012"/>
                  <a:gd name="T26" fmla="*/ 794 w 851"/>
                  <a:gd name="T27" fmla="*/ 333 h 2012"/>
                  <a:gd name="T28" fmla="*/ 850 w 851"/>
                  <a:gd name="T29" fmla="*/ 216 h 2012"/>
                  <a:gd name="T30" fmla="*/ 828 w 851"/>
                  <a:gd name="T31" fmla="*/ 103 h 2012"/>
                  <a:gd name="T32" fmla="*/ 732 w 851"/>
                  <a:gd name="T33" fmla="*/ 16 h 2012"/>
                  <a:gd name="T34" fmla="*/ 624 w 851"/>
                  <a:gd name="T35" fmla="*/ 3 h 2012"/>
                  <a:gd name="T36" fmla="*/ 527 w 851"/>
                  <a:gd name="T37" fmla="*/ 49 h 2012"/>
                  <a:gd name="T38" fmla="*/ 470 w 851"/>
                  <a:gd name="T39" fmla="*/ 139 h 2012"/>
                  <a:gd name="T40" fmla="*/ 211 w 851"/>
                  <a:gd name="T41" fmla="*/ 164 h 2012"/>
                  <a:gd name="T42" fmla="*/ 202 w 851"/>
                  <a:gd name="T43" fmla="*/ 1063 h 2012"/>
                  <a:gd name="T44" fmla="*/ 227 w 851"/>
                  <a:gd name="T45" fmla="*/ 1864 h 2012"/>
                  <a:gd name="T46" fmla="*/ 481 w 851"/>
                  <a:gd name="T47" fmla="*/ 1903 h 2012"/>
                  <a:gd name="T48" fmla="*/ 552 w 851"/>
                  <a:gd name="T49" fmla="*/ 1981 h 2012"/>
                  <a:gd name="T50" fmla="*/ 656 w 851"/>
                  <a:gd name="T51" fmla="*/ 2012 h 2012"/>
                  <a:gd name="T52" fmla="*/ 765 w 851"/>
                  <a:gd name="T53" fmla="*/ 1979 h 2012"/>
                  <a:gd name="T54" fmla="*/ 843 w 851"/>
                  <a:gd name="T55" fmla="*/ 1875 h 2012"/>
                  <a:gd name="T56" fmla="*/ 843 w 851"/>
                  <a:gd name="T57" fmla="*/ 1760 h 2012"/>
                  <a:gd name="T58" fmla="*/ 765 w 851"/>
                  <a:gd name="T59" fmla="*/ 1656 h 2012"/>
                  <a:gd name="T60" fmla="*/ 656 w 851"/>
                  <a:gd name="T61" fmla="*/ 1623 h 2012"/>
                  <a:gd name="T62" fmla="*/ 552 w 851"/>
                  <a:gd name="T63" fmla="*/ 1653 h 2012"/>
                  <a:gd name="T64" fmla="*/ 481 w 851"/>
                  <a:gd name="T65" fmla="*/ 1733 h 2012"/>
                  <a:gd name="T66" fmla="*/ 656 w 851"/>
                  <a:gd name="T67" fmla="*/ 924 h 2012"/>
                  <a:gd name="T68" fmla="*/ 708 w 851"/>
                  <a:gd name="T69" fmla="*/ 943 h 2012"/>
                  <a:gd name="T70" fmla="*/ 737 w 851"/>
                  <a:gd name="T71" fmla="*/ 990 h 2012"/>
                  <a:gd name="T72" fmla="*/ 732 w 851"/>
                  <a:gd name="T73" fmla="*/ 1038 h 2012"/>
                  <a:gd name="T74" fmla="*/ 696 w 851"/>
                  <a:gd name="T75" fmla="*/ 1078 h 2012"/>
                  <a:gd name="T76" fmla="*/ 648 w 851"/>
                  <a:gd name="T77" fmla="*/ 1088 h 2012"/>
                  <a:gd name="T78" fmla="*/ 599 w 851"/>
                  <a:gd name="T79" fmla="*/ 1064 h 2012"/>
                  <a:gd name="T80" fmla="*/ 575 w 851"/>
                  <a:gd name="T81" fmla="*/ 1015 h 2012"/>
                  <a:gd name="T82" fmla="*/ 584 w 851"/>
                  <a:gd name="T83" fmla="*/ 967 h 2012"/>
                  <a:gd name="T84" fmla="*/ 624 w 851"/>
                  <a:gd name="T85" fmla="*/ 931 h 2012"/>
                  <a:gd name="T86" fmla="*/ 656 w 851"/>
                  <a:gd name="T87" fmla="*/ 113 h 2012"/>
                  <a:gd name="T88" fmla="*/ 708 w 851"/>
                  <a:gd name="T89" fmla="*/ 132 h 2012"/>
                  <a:gd name="T90" fmla="*/ 737 w 851"/>
                  <a:gd name="T91" fmla="*/ 179 h 2012"/>
                  <a:gd name="T92" fmla="*/ 732 w 851"/>
                  <a:gd name="T93" fmla="*/ 227 h 2012"/>
                  <a:gd name="T94" fmla="*/ 696 w 851"/>
                  <a:gd name="T95" fmla="*/ 267 h 2012"/>
                  <a:gd name="T96" fmla="*/ 648 w 851"/>
                  <a:gd name="T97" fmla="*/ 277 h 2012"/>
                  <a:gd name="T98" fmla="*/ 599 w 851"/>
                  <a:gd name="T99" fmla="*/ 253 h 2012"/>
                  <a:gd name="T100" fmla="*/ 575 w 851"/>
                  <a:gd name="T101" fmla="*/ 204 h 2012"/>
                  <a:gd name="T102" fmla="*/ 584 w 851"/>
                  <a:gd name="T103" fmla="*/ 156 h 2012"/>
                  <a:gd name="T104" fmla="*/ 624 w 851"/>
                  <a:gd name="T105" fmla="*/ 120 h 2012"/>
                  <a:gd name="T106" fmla="*/ 656 w 851"/>
                  <a:gd name="T107" fmla="*/ 1736 h 2012"/>
                  <a:gd name="T108" fmla="*/ 708 w 851"/>
                  <a:gd name="T109" fmla="*/ 1754 h 2012"/>
                  <a:gd name="T110" fmla="*/ 737 w 851"/>
                  <a:gd name="T111" fmla="*/ 1801 h 2012"/>
                  <a:gd name="T112" fmla="*/ 732 w 851"/>
                  <a:gd name="T113" fmla="*/ 1849 h 2012"/>
                  <a:gd name="T114" fmla="*/ 696 w 851"/>
                  <a:gd name="T115" fmla="*/ 1890 h 2012"/>
                  <a:gd name="T116" fmla="*/ 648 w 851"/>
                  <a:gd name="T117" fmla="*/ 1899 h 2012"/>
                  <a:gd name="T118" fmla="*/ 599 w 851"/>
                  <a:gd name="T119" fmla="*/ 1875 h 2012"/>
                  <a:gd name="T120" fmla="*/ 575 w 851"/>
                  <a:gd name="T121" fmla="*/ 1826 h 2012"/>
                  <a:gd name="T122" fmla="*/ 584 w 851"/>
                  <a:gd name="T123" fmla="*/ 1778 h 2012"/>
                  <a:gd name="T124" fmla="*/ 624 w 851"/>
                  <a:gd name="T125" fmla="*/ 1742 h 2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51" h="2012">
                    <a:moveTo>
                      <a:pt x="470" y="1063"/>
                    </a:moveTo>
                    <a:lnTo>
                      <a:pt x="470" y="1063"/>
                    </a:lnTo>
                    <a:lnTo>
                      <a:pt x="475" y="1078"/>
                    </a:lnTo>
                    <a:lnTo>
                      <a:pt x="481" y="1092"/>
                    </a:lnTo>
                    <a:lnTo>
                      <a:pt x="488" y="1105"/>
                    </a:lnTo>
                    <a:lnTo>
                      <a:pt x="497" y="1118"/>
                    </a:lnTo>
                    <a:lnTo>
                      <a:pt x="507" y="1130"/>
                    </a:lnTo>
                    <a:lnTo>
                      <a:pt x="517" y="1142"/>
                    </a:lnTo>
                    <a:lnTo>
                      <a:pt x="527" y="1152"/>
                    </a:lnTo>
                    <a:lnTo>
                      <a:pt x="540" y="1162"/>
                    </a:lnTo>
                    <a:lnTo>
                      <a:pt x="552" y="1170"/>
                    </a:lnTo>
                    <a:lnTo>
                      <a:pt x="565" y="1178"/>
                    </a:lnTo>
                    <a:lnTo>
                      <a:pt x="580" y="1185"/>
                    </a:lnTo>
                    <a:lnTo>
                      <a:pt x="593" y="1191"/>
                    </a:lnTo>
                    <a:lnTo>
                      <a:pt x="609" y="1196"/>
                    </a:lnTo>
                    <a:lnTo>
                      <a:pt x="624" y="1199"/>
                    </a:lnTo>
                    <a:lnTo>
                      <a:pt x="640" y="1200"/>
                    </a:lnTo>
                    <a:lnTo>
                      <a:pt x="656" y="1201"/>
                    </a:lnTo>
                    <a:lnTo>
                      <a:pt x="656" y="1201"/>
                    </a:lnTo>
                    <a:lnTo>
                      <a:pt x="676" y="1200"/>
                    </a:lnTo>
                    <a:lnTo>
                      <a:pt x="696" y="1198"/>
                    </a:lnTo>
                    <a:lnTo>
                      <a:pt x="714" y="1192"/>
                    </a:lnTo>
                    <a:lnTo>
                      <a:pt x="732" y="1186"/>
                    </a:lnTo>
                    <a:lnTo>
                      <a:pt x="750" y="1177"/>
                    </a:lnTo>
                    <a:lnTo>
                      <a:pt x="765" y="1168"/>
                    </a:lnTo>
                    <a:lnTo>
                      <a:pt x="780" y="1157"/>
                    </a:lnTo>
                    <a:lnTo>
                      <a:pt x="794" y="1144"/>
                    </a:lnTo>
                    <a:lnTo>
                      <a:pt x="807" y="1130"/>
                    </a:lnTo>
                    <a:lnTo>
                      <a:pt x="818" y="1116"/>
                    </a:lnTo>
                    <a:lnTo>
                      <a:pt x="828" y="1100"/>
                    </a:lnTo>
                    <a:lnTo>
                      <a:pt x="836" y="1083"/>
                    </a:lnTo>
                    <a:lnTo>
                      <a:pt x="843" y="1064"/>
                    </a:lnTo>
                    <a:lnTo>
                      <a:pt x="848" y="1046"/>
                    </a:lnTo>
                    <a:lnTo>
                      <a:pt x="850" y="1027"/>
                    </a:lnTo>
                    <a:lnTo>
                      <a:pt x="851" y="1006"/>
                    </a:lnTo>
                    <a:lnTo>
                      <a:pt x="851" y="1006"/>
                    </a:lnTo>
                    <a:lnTo>
                      <a:pt x="850" y="987"/>
                    </a:lnTo>
                    <a:lnTo>
                      <a:pt x="848" y="967"/>
                    </a:lnTo>
                    <a:lnTo>
                      <a:pt x="843" y="949"/>
                    </a:lnTo>
                    <a:lnTo>
                      <a:pt x="836" y="931"/>
                    </a:lnTo>
                    <a:lnTo>
                      <a:pt x="828" y="914"/>
                    </a:lnTo>
                    <a:lnTo>
                      <a:pt x="818" y="898"/>
                    </a:lnTo>
                    <a:lnTo>
                      <a:pt x="807" y="883"/>
                    </a:lnTo>
                    <a:lnTo>
                      <a:pt x="794" y="869"/>
                    </a:lnTo>
                    <a:lnTo>
                      <a:pt x="780" y="857"/>
                    </a:lnTo>
                    <a:lnTo>
                      <a:pt x="765" y="845"/>
                    </a:lnTo>
                    <a:lnTo>
                      <a:pt x="750" y="835"/>
                    </a:lnTo>
                    <a:lnTo>
                      <a:pt x="732" y="827"/>
                    </a:lnTo>
                    <a:lnTo>
                      <a:pt x="714" y="820"/>
                    </a:lnTo>
                    <a:lnTo>
                      <a:pt x="696" y="816"/>
                    </a:lnTo>
                    <a:lnTo>
                      <a:pt x="676" y="812"/>
                    </a:lnTo>
                    <a:lnTo>
                      <a:pt x="656" y="811"/>
                    </a:lnTo>
                    <a:lnTo>
                      <a:pt x="656" y="811"/>
                    </a:lnTo>
                    <a:lnTo>
                      <a:pt x="640" y="812"/>
                    </a:lnTo>
                    <a:lnTo>
                      <a:pt x="624" y="814"/>
                    </a:lnTo>
                    <a:lnTo>
                      <a:pt x="609" y="818"/>
                    </a:lnTo>
                    <a:lnTo>
                      <a:pt x="593" y="822"/>
                    </a:lnTo>
                    <a:lnTo>
                      <a:pt x="580" y="827"/>
                    </a:lnTo>
                    <a:lnTo>
                      <a:pt x="565" y="834"/>
                    </a:lnTo>
                    <a:lnTo>
                      <a:pt x="552" y="842"/>
                    </a:lnTo>
                    <a:lnTo>
                      <a:pt x="540" y="851"/>
                    </a:lnTo>
                    <a:lnTo>
                      <a:pt x="527" y="860"/>
                    </a:lnTo>
                    <a:lnTo>
                      <a:pt x="517" y="872"/>
                    </a:lnTo>
                    <a:lnTo>
                      <a:pt x="507" y="883"/>
                    </a:lnTo>
                    <a:lnTo>
                      <a:pt x="497" y="894"/>
                    </a:lnTo>
                    <a:lnTo>
                      <a:pt x="488" y="908"/>
                    </a:lnTo>
                    <a:lnTo>
                      <a:pt x="481" y="921"/>
                    </a:lnTo>
                    <a:lnTo>
                      <a:pt x="475" y="935"/>
                    </a:lnTo>
                    <a:lnTo>
                      <a:pt x="470" y="950"/>
                    </a:lnTo>
                    <a:lnTo>
                      <a:pt x="315" y="950"/>
                    </a:lnTo>
                    <a:lnTo>
                      <a:pt x="315" y="252"/>
                    </a:lnTo>
                    <a:lnTo>
                      <a:pt x="470" y="252"/>
                    </a:lnTo>
                    <a:lnTo>
                      <a:pt x="470" y="252"/>
                    </a:lnTo>
                    <a:lnTo>
                      <a:pt x="475" y="267"/>
                    </a:lnTo>
                    <a:lnTo>
                      <a:pt x="481" y="281"/>
                    </a:lnTo>
                    <a:lnTo>
                      <a:pt x="488" y="294"/>
                    </a:lnTo>
                    <a:lnTo>
                      <a:pt x="497" y="307"/>
                    </a:lnTo>
                    <a:lnTo>
                      <a:pt x="507" y="319"/>
                    </a:lnTo>
                    <a:lnTo>
                      <a:pt x="517" y="331"/>
                    </a:lnTo>
                    <a:lnTo>
                      <a:pt x="527" y="341"/>
                    </a:lnTo>
                    <a:lnTo>
                      <a:pt x="540" y="351"/>
                    </a:lnTo>
                    <a:lnTo>
                      <a:pt x="552" y="359"/>
                    </a:lnTo>
                    <a:lnTo>
                      <a:pt x="565" y="367"/>
                    </a:lnTo>
                    <a:lnTo>
                      <a:pt x="580" y="374"/>
                    </a:lnTo>
                    <a:lnTo>
                      <a:pt x="593" y="380"/>
                    </a:lnTo>
                    <a:lnTo>
                      <a:pt x="609" y="384"/>
                    </a:lnTo>
                    <a:lnTo>
                      <a:pt x="624" y="388"/>
                    </a:lnTo>
                    <a:lnTo>
                      <a:pt x="640" y="389"/>
                    </a:lnTo>
                    <a:lnTo>
                      <a:pt x="656" y="390"/>
                    </a:lnTo>
                    <a:lnTo>
                      <a:pt x="656" y="390"/>
                    </a:lnTo>
                    <a:lnTo>
                      <a:pt x="676" y="389"/>
                    </a:lnTo>
                    <a:lnTo>
                      <a:pt x="696" y="387"/>
                    </a:lnTo>
                    <a:lnTo>
                      <a:pt x="714" y="381"/>
                    </a:lnTo>
                    <a:lnTo>
                      <a:pt x="732" y="375"/>
                    </a:lnTo>
                    <a:lnTo>
                      <a:pt x="750" y="366"/>
                    </a:lnTo>
                    <a:lnTo>
                      <a:pt x="765" y="357"/>
                    </a:lnTo>
                    <a:lnTo>
                      <a:pt x="780" y="346"/>
                    </a:lnTo>
                    <a:lnTo>
                      <a:pt x="794" y="333"/>
                    </a:lnTo>
                    <a:lnTo>
                      <a:pt x="807" y="319"/>
                    </a:lnTo>
                    <a:lnTo>
                      <a:pt x="818" y="305"/>
                    </a:lnTo>
                    <a:lnTo>
                      <a:pt x="828" y="289"/>
                    </a:lnTo>
                    <a:lnTo>
                      <a:pt x="836" y="271"/>
                    </a:lnTo>
                    <a:lnTo>
                      <a:pt x="843" y="253"/>
                    </a:lnTo>
                    <a:lnTo>
                      <a:pt x="848" y="235"/>
                    </a:lnTo>
                    <a:lnTo>
                      <a:pt x="850" y="216"/>
                    </a:lnTo>
                    <a:lnTo>
                      <a:pt x="851" y="195"/>
                    </a:lnTo>
                    <a:lnTo>
                      <a:pt x="851" y="195"/>
                    </a:lnTo>
                    <a:lnTo>
                      <a:pt x="850" y="176"/>
                    </a:lnTo>
                    <a:lnTo>
                      <a:pt x="848" y="156"/>
                    </a:lnTo>
                    <a:lnTo>
                      <a:pt x="843" y="137"/>
                    </a:lnTo>
                    <a:lnTo>
                      <a:pt x="836" y="120"/>
                    </a:lnTo>
                    <a:lnTo>
                      <a:pt x="828" y="103"/>
                    </a:lnTo>
                    <a:lnTo>
                      <a:pt x="818" y="87"/>
                    </a:lnTo>
                    <a:lnTo>
                      <a:pt x="807" y="72"/>
                    </a:lnTo>
                    <a:lnTo>
                      <a:pt x="794" y="57"/>
                    </a:lnTo>
                    <a:lnTo>
                      <a:pt x="780" y="44"/>
                    </a:lnTo>
                    <a:lnTo>
                      <a:pt x="765" y="34"/>
                    </a:lnTo>
                    <a:lnTo>
                      <a:pt x="750" y="24"/>
                    </a:lnTo>
                    <a:lnTo>
                      <a:pt x="732" y="16"/>
                    </a:lnTo>
                    <a:lnTo>
                      <a:pt x="714" y="9"/>
                    </a:lnTo>
                    <a:lnTo>
                      <a:pt x="696" y="5"/>
                    </a:lnTo>
                    <a:lnTo>
                      <a:pt x="676" y="1"/>
                    </a:lnTo>
                    <a:lnTo>
                      <a:pt x="656" y="0"/>
                    </a:lnTo>
                    <a:lnTo>
                      <a:pt x="656" y="0"/>
                    </a:lnTo>
                    <a:lnTo>
                      <a:pt x="640" y="1"/>
                    </a:lnTo>
                    <a:lnTo>
                      <a:pt x="624" y="3"/>
                    </a:lnTo>
                    <a:lnTo>
                      <a:pt x="609" y="7"/>
                    </a:lnTo>
                    <a:lnTo>
                      <a:pt x="593" y="10"/>
                    </a:lnTo>
                    <a:lnTo>
                      <a:pt x="580" y="16"/>
                    </a:lnTo>
                    <a:lnTo>
                      <a:pt x="565" y="23"/>
                    </a:lnTo>
                    <a:lnTo>
                      <a:pt x="552" y="31"/>
                    </a:lnTo>
                    <a:lnTo>
                      <a:pt x="540" y="40"/>
                    </a:lnTo>
                    <a:lnTo>
                      <a:pt x="527" y="49"/>
                    </a:lnTo>
                    <a:lnTo>
                      <a:pt x="517" y="60"/>
                    </a:lnTo>
                    <a:lnTo>
                      <a:pt x="507" y="72"/>
                    </a:lnTo>
                    <a:lnTo>
                      <a:pt x="497" y="83"/>
                    </a:lnTo>
                    <a:lnTo>
                      <a:pt x="488" y="96"/>
                    </a:lnTo>
                    <a:lnTo>
                      <a:pt x="481" y="110"/>
                    </a:lnTo>
                    <a:lnTo>
                      <a:pt x="475" y="124"/>
                    </a:lnTo>
                    <a:lnTo>
                      <a:pt x="470" y="139"/>
                    </a:lnTo>
                    <a:lnTo>
                      <a:pt x="258" y="139"/>
                    </a:lnTo>
                    <a:lnTo>
                      <a:pt x="258" y="139"/>
                    </a:lnTo>
                    <a:lnTo>
                      <a:pt x="246" y="140"/>
                    </a:lnTo>
                    <a:lnTo>
                      <a:pt x="236" y="144"/>
                    </a:lnTo>
                    <a:lnTo>
                      <a:pt x="227" y="148"/>
                    </a:lnTo>
                    <a:lnTo>
                      <a:pt x="218" y="155"/>
                    </a:lnTo>
                    <a:lnTo>
                      <a:pt x="211" y="164"/>
                    </a:lnTo>
                    <a:lnTo>
                      <a:pt x="207" y="173"/>
                    </a:lnTo>
                    <a:lnTo>
                      <a:pt x="203" y="184"/>
                    </a:lnTo>
                    <a:lnTo>
                      <a:pt x="202" y="195"/>
                    </a:lnTo>
                    <a:lnTo>
                      <a:pt x="202" y="950"/>
                    </a:lnTo>
                    <a:lnTo>
                      <a:pt x="0" y="950"/>
                    </a:lnTo>
                    <a:lnTo>
                      <a:pt x="0" y="1063"/>
                    </a:lnTo>
                    <a:lnTo>
                      <a:pt x="202" y="1063"/>
                    </a:lnTo>
                    <a:lnTo>
                      <a:pt x="202" y="1817"/>
                    </a:lnTo>
                    <a:lnTo>
                      <a:pt x="202" y="1817"/>
                    </a:lnTo>
                    <a:lnTo>
                      <a:pt x="203" y="1829"/>
                    </a:lnTo>
                    <a:lnTo>
                      <a:pt x="207" y="1840"/>
                    </a:lnTo>
                    <a:lnTo>
                      <a:pt x="211" y="1849"/>
                    </a:lnTo>
                    <a:lnTo>
                      <a:pt x="218" y="1857"/>
                    </a:lnTo>
                    <a:lnTo>
                      <a:pt x="227" y="1864"/>
                    </a:lnTo>
                    <a:lnTo>
                      <a:pt x="236" y="1870"/>
                    </a:lnTo>
                    <a:lnTo>
                      <a:pt x="246" y="1873"/>
                    </a:lnTo>
                    <a:lnTo>
                      <a:pt x="258" y="1874"/>
                    </a:lnTo>
                    <a:lnTo>
                      <a:pt x="470" y="1874"/>
                    </a:lnTo>
                    <a:lnTo>
                      <a:pt x="470" y="1874"/>
                    </a:lnTo>
                    <a:lnTo>
                      <a:pt x="475" y="1889"/>
                    </a:lnTo>
                    <a:lnTo>
                      <a:pt x="481" y="1903"/>
                    </a:lnTo>
                    <a:lnTo>
                      <a:pt x="488" y="1916"/>
                    </a:lnTo>
                    <a:lnTo>
                      <a:pt x="497" y="1929"/>
                    </a:lnTo>
                    <a:lnTo>
                      <a:pt x="507" y="1942"/>
                    </a:lnTo>
                    <a:lnTo>
                      <a:pt x="517" y="1953"/>
                    </a:lnTo>
                    <a:lnTo>
                      <a:pt x="527" y="1963"/>
                    </a:lnTo>
                    <a:lnTo>
                      <a:pt x="540" y="1973"/>
                    </a:lnTo>
                    <a:lnTo>
                      <a:pt x="552" y="1981"/>
                    </a:lnTo>
                    <a:lnTo>
                      <a:pt x="565" y="1989"/>
                    </a:lnTo>
                    <a:lnTo>
                      <a:pt x="580" y="1996"/>
                    </a:lnTo>
                    <a:lnTo>
                      <a:pt x="593" y="2002"/>
                    </a:lnTo>
                    <a:lnTo>
                      <a:pt x="609" y="2007"/>
                    </a:lnTo>
                    <a:lnTo>
                      <a:pt x="624" y="2010"/>
                    </a:lnTo>
                    <a:lnTo>
                      <a:pt x="640" y="2012"/>
                    </a:lnTo>
                    <a:lnTo>
                      <a:pt x="656" y="2012"/>
                    </a:lnTo>
                    <a:lnTo>
                      <a:pt x="656" y="2012"/>
                    </a:lnTo>
                    <a:lnTo>
                      <a:pt x="676" y="2011"/>
                    </a:lnTo>
                    <a:lnTo>
                      <a:pt x="696" y="2009"/>
                    </a:lnTo>
                    <a:lnTo>
                      <a:pt x="714" y="2003"/>
                    </a:lnTo>
                    <a:lnTo>
                      <a:pt x="732" y="1997"/>
                    </a:lnTo>
                    <a:lnTo>
                      <a:pt x="750" y="1989"/>
                    </a:lnTo>
                    <a:lnTo>
                      <a:pt x="765" y="1979"/>
                    </a:lnTo>
                    <a:lnTo>
                      <a:pt x="780" y="1968"/>
                    </a:lnTo>
                    <a:lnTo>
                      <a:pt x="794" y="1955"/>
                    </a:lnTo>
                    <a:lnTo>
                      <a:pt x="807" y="1942"/>
                    </a:lnTo>
                    <a:lnTo>
                      <a:pt x="818" y="1927"/>
                    </a:lnTo>
                    <a:lnTo>
                      <a:pt x="828" y="1911"/>
                    </a:lnTo>
                    <a:lnTo>
                      <a:pt x="836" y="1894"/>
                    </a:lnTo>
                    <a:lnTo>
                      <a:pt x="843" y="1875"/>
                    </a:lnTo>
                    <a:lnTo>
                      <a:pt x="848" y="1857"/>
                    </a:lnTo>
                    <a:lnTo>
                      <a:pt x="850" y="1838"/>
                    </a:lnTo>
                    <a:lnTo>
                      <a:pt x="851" y="1817"/>
                    </a:lnTo>
                    <a:lnTo>
                      <a:pt x="851" y="1817"/>
                    </a:lnTo>
                    <a:lnTo>
                      <a:pt x="850" y="1798"/>
                    </a:lnTo>
                    <a:lnTo>
                      <a:pt x="848" y="1778"/>
                    </a:lnTo>
                    <a:lnTo>
                      <a:pt x="843" y="1760"/>
                    </a:lnTo>
                    <a:lnTo>
                      <a:pt x="836" y="1742"/>
                    </a:lnTo>
                    <a:lnTo>
                      <a:pt x="828" y="1725"/>
                    </a:lnTo>
                    <a:lnTo>
                      <a:pt x="818" y="1709"/>
                    </a:lnTo>
                    <a:lnTo>
                      <a:pt x="807" y="1694"/>
                    </a:lnTo>
                    <a:lnTo>
                      <a:pt x="794" y="1680"/>
                    </a:lnTo>
                    <a:lnTo>
                      <a:pt x="780" y="1668"/>
                    </a:lnTo>
                    <a:lnTo>
                      <a:pt x="765" y="1656"/>
                    </a:lnTo>
                    <a:lnTo>
                      <a:pt x="750" y="1646"/>
                    </a:lnTo>
                    <a:lnTo>
                      <a:pt x="732" y="1638"/>
                    </a:lnTo>
                    <a:lnTo>
                      <a:pt x="714" y="1631"/>
                    </a:lnTo>
                    <a:lnTo>
                      <a:pt x="696" y="1627"/>
                    </a:lnTo>
                    <a:lnTo>
                      <a:pt x="676" y="1623"/>
                    </a:lnTo>
                    <a:lnTo>
                      <a:pt x="656" y="1623"/>
                    </a:lnTo>
                    <a:lnTo>
                      <a:pt x="656" y="1623"/>
                    </a:lnTo>
                    <a:lnTo>
                      <a:pt x="640" y="1623"/>
                    </a:lnTo>
                    <a:lnTo>
                      <a:pt x="624" y="1626"/>
                    </a:lnTo>
                    <a:lnTo>
                      <a:pt x="609" y="1629"/>
                    </a:lnTo>
                    <a:lnTo>
                      <a:pt x="593" y="1634"/>
                    </a:lnTo>
                    <a:lnTo>
                      <a:pt x="580" y="1639"/>
                    </a:lnTo>
                    <a:lnTo>
                      <a:pt x="565" y="1645"/>
                    </a:lnTo>
                    <a:lnTo>
                      <a:pt x="552" y="1653"/>
                    </a:lnTo>
                    <a:lnTo>
                      <a:pt x="540" y="1662"/>
                    </a:lnTo>
                    <a:lnTo>
                      <a:pt x="527" y="1671"/>
                    </a:lnTo>
                    <a:lnTo>
                      <a:pt x="517" y="1683"/>
                    </a:lnTo>
                    <a:lnTo>
                      <a:pt x="507" y="1694"/>
                    </a:lnTo>
                    <a:lnTo>
                      <a:pt x="497" y="1705"/>
                    </a:lnTo>
                    <a:lnTo>
                      <a:pt x="488" y="1719"/>
                    </a:lnTo>
                    <a:lnTo>
                      <a:pt x="481" y="1733"/>
                    </a:lnTo>
                    <a:lnTo>
                      <a:pt x="475" y="1746"/>
                    </a:lnTo>
                    <a:lnTo>
                      <a:pt x="470" y="1761"/>
                    </a:lnTo>
                    <a:lnTo>
                      <a:pt x="315" y="1761"/>
                    </a:lnTo>
                    <a:lnTo>
                      <a:pt x="315" y="1063"/>
                    </a:lnTo>
                    <a:lnTo>
                      <a:pt x="470" y="1063"/>
                    </a:lnTo>
                    <a:close/>
                    <a:moveTo>
                      <a:pt x="656" y="924"/>
                    </a:moveTo>
                    <a:lnTo>
                      <a:pt x="656" y="924"/>
                    </a:lnTo>
                    <a:lnTo>
                      <a:pt x="665" y="925"/>
                    </a:lnTo>
                    <a:lnTo>
                      <a:pt x="673" y="926"/>
                    </a:lnTo>
                    <a:lnTo>
                      <a:pt x="681" y="929"/>
                    </a:lnTo>
                    <a:lnTo>
                      <a:pt x="688" y="931"/>
                    </a:lnTo>
                    <a:lnTo>
                      <a:pt x="696" y="934"/>
                    </a:lnTo>
                    <a:lnTo>
                      <a:pt x="703" y="939"/>
                    </a:lnTo>
                    <a:lnTo>
                      <a:pt x="708" y="943"/>
                    </a:lnTo>
                    <a:lnTo>
                      <a:pt x="714" y="949"/>
                    </a:lnTo>
                    <a:lnTo>
                      <a:pt x="720" y="955"/>
                    </a:lnTo>
                    <a:lnTo>
                      <a:pt x="724" y="961"/>
                    </a:lnTo>
                    <a:lnTo>
                      <a:pt x="729" y="967"/>
                    </a:lnTo>
                    <a:lnTo>
                      <a:pt x="732" y="974"/>
                    </a:lnTo>
                    <a:lnTo>
                      <a:pt x="735" y="982"/>
                    </a:lnTo>
                    <a:lnTo>
                      <a:pt x="737" y="990"/>
                    </a:lnTo>
                    <a:lnTo>
                      <a:pt x="738" y="998"/>
                    </a:lnTo>
                    <a:lnTo>
                      <a:pt x="738" y="1006"/>
                    </a:lnTo>
                    <a:lnTo>
                      <a:pt x="738" y="1006"/>
                    </a:lnTo>
                    <a:lnTo>
                      <a:pt x="738" y="1015"/>
                    </a:lnTo>
                    <a:lnTo>
                      <a:pt x="737" y="1023"/>
                    </a:lnTo>
                    <a:lnTo>
                      <a:pt x="735" y="1031"/>
                    </a:lnTo>
                    <a:lnTo>
                      <a:pt x="732" y="1038"/>
                    </a:lnTo>
                    <a:lnTo>
                      <a:pt x="729" y="1045"/>
                    </a:lnTo>
                    <a:lnTo>
                      <a:pt x="724" y="1052"/>
                    </a:lnTo>
                    <a:lnTo>
                      <a:pt x="720" y="1059"/>
                    </a:lnTo>
                    <a:lnTo>
                      <a:pt x="714" y="1064"/>
                    </a:lnTo>
                    <a:lnTo>
                      <a:pt x="708" y="1070"/>
                    </a:lnTo>
                    <a:lnTo>
                      <a:pt x="703" y="1075"/>
                    </a:lnTo>
                    <a:lnTo>
                      <a:pt x="696" y="1078"/>
                    </a:lnTo>
                    <a:lnTo>
                      <a:pt x="688" y="1081"/>
                    </a:lnTo>
                    <a:lnTo>
                      <a:pt x="681" y="1085"/>
                    </a:lnTo>
                    <a:lnTo>
                      <a:pt x="673" y="1087"/>
                    </a:lnTo>
                    <a:lnTo>
                      <a:pt x="665" y="1088"/>
                    </a:lnTo>
                    <a:lnTo>
                      <a:pt x="656" y="1088"/>
                    </a:lnTo>
                    <a:lnTo>
                      <a:pt x="656" y="1088"/>
                    </a:lnTo>
                    <a:lnTo>
                      <a:pt x="648" y="1088"/>
                    </a:lnTo>
                    <a:lnTo>
                      <a:pt x="640" y="1087"/>
                    </a:lnTo>
                    <a:lnTo>
                      <a:pt x="632" y="1085"/>
                    </a:lnTo>
                    <a:lnTo>
                      <a:pt x="624" y="1081"/>
                    </a:lnTo>
                    <a:lnTo>
                      <a:pt x="617" y="1078"/>
                    </a:lnTo>
                    <a:lnTo>
                      <a:pt x="610" y="1075"/>
                    </a:lnTo>
                    <a:lnTo>
                      <a:pt x="605" y="1070"/>
                    </a:lnTo>
                    <a:lnTo>
                      <a:pt x="599" y="1064"/>
                    </a:lnTo>
                    <a:lnTo>
                      <a:pt x="593" y="1059"/>
                    </a:lnTo>
                    <a:lnTo>
                      <a:pt x="589" y="1052"/>
                    </a:lnTo>
                    <a:lnTo>
                      <a:pt x="584" y="1045"/>
                    </a:lnTo>
                    <a:lnTo>
                      <a:pt x="581" y="1038"/>
                    </a:lnTo>
                    <a:lnTo>
                      <a:pt x="578" y="1031"/>
                    </a:lnTo>
                    <a:lnTo>
                      <a:pt x="576" y="1023"/>
                    </a:lnTo>
                    <a:lnTo>
                      <a:pt x="575" y="1015"/>
                    </a:lnTo>
                    <a:lnTo>
                      <a:pt x="575" y="1006"/>
                    </a:lnTo>
                    <a:lnTo>
                      <a:pt x="575" y="1006"/>
                    </a:lnTo>
                    <a:lnTo>
                      <a:pt x="575" y="998"/>
                    </a:lnTo>
                    <a:lnTo>
                      <a:pt x="576" y="990"/>
                    </a:lnTo>
                    <a:lnTo>
                      <a:pt x="578" y="982"/>
                    </a:lnTo>
                    <a:lnTo>
                      <a:pt x="581" y="974"/>
                    </a:lnTo>
                    <a:lnTo>
                      <a:pt x="584" y="967"/>
                    </a:lnTo>
                    <a:lnTo>
                      <a:pt x="589" y="961"/>
                    </a:lnTo>
                    <a:lnTo>
                      <a:pt x="593" y="955"/>
                    </a:lnTo>
                    <a:lnTo>
                      <a:pt x="599" y="949"/>
                    </a:lnTo>
                    <a:lnTo>
                      <a:pt x="605" y="943"/>
                    </a:lnTo>
                    <a:lnTo>
                      <a:pt x="610" y="939"/>
                    </a:lnTo>
                    <a:lnTo>
                      <a:pt x="617" y="934"/>
                    </a:lnTo>
                    <a:lnTo>
                      <a:pt x="624" y="931"/>
                    </a:lnTo>
                    <a:lnTo>
                      <a:pt x="632" y="929"/>
                    </a:lnTo>
                    <a:lnTo>
                      <a:pt x="640" y="926"/>
                    </a:lnTo>
                    <a:lnTo>
                      <a:pt x="648" y="925"/>
                    </a:lnTo>
                    <a:lnTo>
                      <a:pt x="656" y="924"/>
                    </a:lnTo>
                    <a:lnTo>
                      <a:pt x="656" y="924"/>
                    </a:lnTo>
                    <a:close/>
                    <a:moveTo>
                      <a:pt x="656" y="113"/>
                    </a:moveTo>
                    <a:lnTo>
                      <a:pt x="656" y="113"/>
                    </a:lnTo>
                    <a:lnTo>
                      <a:pt x="665" y="114"/>
                    </a:lnTo>
                    <a:lnTo>
                      <a:pt x="673" y="115"/>
                    </a:lnTo>
                    <a:lnTo>
                      <a:pt x="681" y="117"/>
                    </a:lnTo>
                    <a:lnTo>
                      <a:pt x="688" y="120"/>
                    </a:lnTo>
                    <a:lnTo>
                      <a:pt x="696" y="123"/>
                    </a:lnTo>
                    <a:lnTo>
                      <a:pt x="703" y="128"/>
                    </a:lnTo>
                    <a:lnTo>
                      <a:pt x="708" y="132"/>
                    </a:lnTo>
                    <a:lnTo>
                      <a:pt x="714" y="137"/>
                    </a:lnTo>
                    <a:lnTo>
                      <a:pt x="720" y="144"/>
                    </a:lnTo>
                    <a:lnTo>
                      <a:pt x="724" y="149"/>
                    </a:lnTo>
                    <a:lnTo>
                      <a:pt x="729" y="156"/>
                    </a:lnTo>
                    <a:lnTo>
                      <a:pt x="732" y="163"/>
                    </a:lnTo>
                    <a:lnTo>
                      <a:pt x="735" y="171"/>
                    </a:lnTo>
                    <a:lnTo>
                      <a:pt x="737" y="179"/>
                    </a:lnTo>
                    <a:lnTo>
                      <a:pt x="738" y="187"/>
                    </a:lnTo>
                    <a:lnTo>
                      <a:pt x="738" y="195"/>
                    </a:lnTo>
                    <a:lnTo>
                      <a:pt x="738" y="195"/>
                    </a:lnTo>
                    <a:lnTo>
                      <a:pt x="738" y="204"/>
                    </a:lnTo>
                    <a:lnTo>
                      <a:pt x="737" y="212"/>
                    </a:lnTo>
                    <a:lnTo>
                      <a:pt x="735" y="220"/>
                    </a:lnTo>
                    <a:lnTo>
                      <a:pt x="732" y="227"/>
                    </a:lnTo>
                    <a:lnTo>
                      <a:pt x="729" y="234"/>
                    </a:lnTo>
                    <a:lnTo>
                      <a:pt x="724" y="241"/>
                    </a:lnTo>
                    <a:lnTo>
                      <a:pt x="720" y="248"/>
                    </a:lnTo>
                    <a:lnTo>
                      <a:pt x="714" y="253"/>
                    </a:lnTo>
                    <a:lnTo>
                      <a:pt x="708" y="259"/>
                    </a:lnTo>
                    <a:lnTo>
                      <a:pt x="703" y="264"/>
                    </a:lnTo>
                    <a:lnTo>
                      <a:pt x="696" y="267"/>
                    </a:lnTo>
                    <a:lnTo>
                      <a:pt x="688" y="270"/>
                    </a:lnTo>
                    <a:lnTo>
                      <a:pt x="681" y="274"/>
                    </a:lnTo>
                    <a:lnTo>
                      <a:pt x="673" y="276"/>
                    </a:lnTo>
                    <a:lnTo>
                      <a:pt x="665" y="277"/>
                    </a:lnTo>
                    <a:lnTo>
                      <a:pt x="656" y="277"/>
                    </a:lnTo>
                    <a:lnTo>
                      <a:pt x="656" y="277"/>
                    </a:lnTo>
                    <a:lnTo>
                      <a:pt x="648" y="277"/>
                    </a:lnTo>
                    <a:lnTo>
                      <a:pt x="640" y="276"/>
                    </a:lnTo>
                    <a:lnTo>
                      <a:pt x="632" y="274"/>
                    </a:lnTo>
                    <a:lnTo>
                      <a:pt x="624" y="270"/>
                    </a:lnTo>
                    <a:lnTo>
                      <a:pt x="617" y="267"/>
                    </a:lnTo>
                    <a:lnTo>
                      <a:pt x="610" y="264"/>
                    </a:lnTo>
                    <a:lnTo>
                      <a:pt x="605" y="259"/>
                    </a:lnTo>
                    <a:lnTo>
                      <a:pt x="599" y="253"/>
                    </a:lnTo>
                    <a:lnTo>
                      <a:pt x="593" y="248"/>
                    </a:lnTo>
                    <a:lnTo>
                      <a:pt x="589" y="241"/>
                    </a:lnTo>
                    <a:lnTo>
                      <a:pt x="584" y="234"/>
                    </a:lnTo>
                    <a:lnTo>
                      <a:pt x="581" y="227"/>
                    </a:lnTo>
                    <a:lnTo>
                      <a:pt x="578" y="220"/>
                    </a:lnTo>
                    <a:lnTo>
                      <a:pt x="576" y="212"/>
                    </a:lnTo>
                    <a:lnTo>
                      <a:pt x="575" y="204"/>
                    </a:lnTo>
                    <a:lnTo>
                      <a:pt x="575" y="195"/>
                    </a:lnTo>
                    <a:lnTo>
                      <a:pt x="575" y="195"/>
                    </a:lnTo>
                    <a:lnTo>
                      <a:pt x="575" y="187"/>
                    </a:lnTo>
                    <a:lnTo>
                      <a:pt x="576" y="179"/>
                    </a:lnTo>
                    <a:lnTo>
                      <a:pt x="578" y="171"/>
                    </a:lnTo>
                    <a:lnTo>
                      <a:pt x="581" y="163"/>
                    </a:lnTo>
                    <a:lnTo>
                      <a:pt x="584" y="156"/>
                    </a:lnTo>
                    <a:lnTo>
                      <a:pt x="589" y="149"/>
                    </a:lnTo>
                    <a:lnTo>
                      <a:pt x="593" y="144"/>
                    </a:lnTo>
                    <a:lnTo>
                      <a:pt x="599" y="137"/>
                    </a:lnTo>
                    <a:lnTo>
                      <a:pt x="605" y="132"/>
                    </a:lnTo>
                    <a:lnTo>
                      <a:pt x="610" y="128"/>
                    </a:lnTo>
                    <a:lnTo>
                      <a:pt x="617" y="123"/>
                    </a:lnTo>
                    <a:lnTo>
                      <a:pt x="624" y="120"/>
                    </a:lnTo>
                    <a:lnTo>
                      <a:pt x="632" y="117"/>
                    </a:lnTo>
                    <a:lnTo>
                      <a:pt x="640" y="115"/>
                    </a:lnTo>
                    <a:lnTo>
                      <a:pt x="648" y="114"/>
                    </a:lnTo>
                    <a:lnTo>
                      <a:pt x="656" y="113"/>
                    </a:lnTo>
                    <a:lnTo>
                      <a:pt x="656" y="113"/>
                    </a:lnTo>
                    <a:close/>
                    <a:moveTo>
                      <a:pt x="656" y="1736"/>
                    </a:moveTo>
                    <a:lnTo>
                      <a:pt x="656" y="1736"/>
                    </a:lnTo>
                    <a:lnTo>
                      <a:pt x="665" y="1736"/>
                    </a:lnTo>
                    <a:lnTo>
                      <a:pt x="673" y="1737"/>
                    </a:lnTo>
                    <a:lnTo>
                      <a:pt x="681" y="1740"/>
                    </a:lnTo>
                    <a:lnTo>
                      <a:pt x="688" y="1742"/>
                    </a:lnTo>
                    <a:lnTo>
                      <a:pt x="696" y="1745"/>
                    </a:lnTo>
                    <a:lnTo>
                      <a:pt x="703" y="1750"/>
                    </a:lnTo>
                    <a:lnTo>
                      <a:pt x="708" y="1754"/>
                    </a:lnTo>
                    <a:lnTo>
                      <a:pt x="714" y="1760"/>
                    </a:lnTo>
                    <a:lnTo>
                      <a:pt x="720" y="1766"/>
                    </a:lnTo>
                    <a:lnTo>
                      <a:pt x="724" y="1772"/>
                    </a:lnTo>
                    <a:lnTo>
                      <a:pt x="729" y="1778"/>
                    </a:lnTo>
                    <a:lnTo>
                      <a:pt x="732" y="1785"/>
                    </a:lnTo>
                    <a:lnTo>
                      <a:pt x="735" y="1793"/>
                    </a:lnTo>
                    <a:lnTo>
                      <a:pt x="737" y="1801"/>
                    </a:lnTo>
                    <a:lnTo>
                      <a:pt x="738" y="1809"/>
                    </a:lnTo>
                    <a:lnTo>
                      <a:pt x="738" y="1817"/>
                    </a:lnTo>
                    <a:lnTo>
                      <a:pt x="738" y="1817"/>
                    </a:lnTo>
                    <a:lnTo>
                      <a:pt x="738" y="1826"/>
                    </a:lnTo>
                    <a:lnTo>
                      <a:pt x="737" y="1834"/>
                    </a:lnTo>
                    <a:lnTo>
                      <a:pt x="735" y="1842"/>
                    </a:lnTo>
                    <a:lnTo>
                      <a:pt x="732" y="1849"/>
                    </a:lnTo>
                    <a:lnTo>
                      <a:pt x="729" y="1857"/>
                    </a:lnTo>
                    <a:lnTo>
                      <a:pt x="724" y="1863"/>
                    </a:lnTo>
                    <a:lnTo>
                      <a:pt x="720" y="1870"/>
                    </a:lnTo>
                    <a:lnTo>
                      <a:pt x="714" y="1875"/>
                    </a:lnTo>
                    <a:lnTo>
                      <a:pt x="708" y="1881"/>
                    </a:lnTo>
                    <a:lnTo>
                      <a:pt x="703" y="1886"/>
                    </a:lnTo>
                    <a:lnTo>
                      <a:pt x="696" y="1890"/>
                    </a:lnTo>
                    <a:lnTo>
                      <a:pt x="688" y="1894"/>
                    </a:lnTo>
                    <a:lnTo>
                      <a:pt x="681" y="1896"/>
                    </a:lnTo>
                    <a:lnTo>
                      <a:pt x="673" y="1898"/>
                    </a:lnTo>
                    <a:lnTo>
                      <a:pt x="665" y="1899"/>
                    </a:lnTo>
                    <a:lnTo>
                      <a:pt x="656" y="1899"/>
                    </a:lnTo>
                    <a:lnTo>
                      <a:pt x="656" y="1899"/>
                    </a:lnTo>
                    <a:lnTo>
                      <a:pt x="648" y="1899"/>
                    </a:lnTo>
                    <a:lnTo>
                      <a:pt x="640" y="1898"/>
                    </a:lnTo>
                    <a:lnTo>
                      <a:pt x="632" y="1896"/>
                    </a:lnTo>
                    <a:lnTo>
                      <a:pt x="624" y="1894"/>
                    </a:lnTo>
                    <a:lnTo>
                      <a:pt x="617" y="1890"/>
                    </a:lnTo>
                    <a:lnTo>
                      <a:pt x="610" y="1886"/>
                    </a:lnTo>
                    <a:lnTo>
                      <a:pt x="605" y="1881"/>
                    </a:lnTo>
                    <a:lnTo>
                      <a:pt x="599" y="1875"/>
                    </a:lnTo>
                    <a:lnTo>
                      <a:pt x="593" y="1870"/>
                    </a:lnTo>
                    <a:lnTo>
                      <a:pt x="589" y="1863"/>
                    </a:lnTo>
                    <a:lnTo>
                      <a:pt x="584" y="1857"/>
                    </a:lnTo>
                    <a:lnTo>
                      <a:pt x="581" y="1849"/>
                    </a:lnTo>
                    <a:lnTo>
                      <a:pt x="578" y="1842"/>
                    </a:lnTo>
                    <a:lnTo>
                      <a:pt x="576" y="1834"/>
                    </a:lnTo>
                    <a:lnTo>
                      <a:pt x="575" y="1826"/>
                    </a:lnTo>
                    <a:lnTo>
                      <a:pt x="575" y="1817"/>
                    </a:lnTo>
                    <a:lnTo>
                      <a:pt x="575" y="1817"/>
                    </a:lnTo>
                    <a:lnTo>
                      <a:pt x="575" y="1809"/>
                    </a:lnTo>
                    <a:lnTo>
                      <a:pt x="576" y="1801"/>
                    </a:lnTo>
                    <a:lnTo>
                      <a:pt x="578" y="1793"/>
                    </a:lnTo>
                    <a:lnTo>
                      <a:pt x="581" y="1785"/>
                    </a:lnTo>
                    <a:lnTo>
                      <a:pt x="584" y="1778"/>
                    </a:lnTo>
                    <a:lnTo>
                      <a:pt x="589" y="1772"/>
                    </a:lnTo>
                    <a:lnTo>
                      <a:pt x="593" y="1766"/>
                    </a:lnTo>
                    <a:lnTo>
                      <a:pt x="599" y="1760"/>
                    </a:lnTo>
                    <a:lnTo>
                      <a:pt x="605" y="1754"/>
                    </a:lnTo>
                    <a:lnTo>
                      <a:pt x="610" y="1750"/>
                    </a:lnTo>
                    <a:lnTo>
                      <a:pt x="617" y="1745"/>
                    </a:lnTo>
                    <a:lnTo>
                      <a:pt x="624" y="1742"/>
                    </a:lnTo>
                    <a:lnTo>
                      <a:pt x="632" y="1740"/>
                    </a:lnTo>
                    <a:lnTo>
                      <a:pt x="640" y="1737"/>
                    </a:lnTo>
                    <a:lnTo>
                      <a:pt x="648" y="1736"/>
                    </a:lnTo>
                    <a:lnTo>
                      <a:pt x="656" y="1736"/>
                    </a:lnTo>
                    <a:lnTo>
                      <a:pt x="656" y="1736"/>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20" name="Freeform 30">
                <a:extLst>
                  <a:ext uri="{FF2B5EF4-FFF2-40B4-BE49-F238E27FC236}">
                    <a16:creationId xmlns:a16="http://schemas.microsoft.com/office/drawing/2014/main" id="{B163EB2F-3398-3D4F-989F-3CA0E0D085A8}"/>
                  </a:ext>
                </a:extLst>
              </p:cNvPr>
              <p:cNvSpPr>
                <a:spLocks noEditPoints="1"/>
              </p:cNvSpPr>
              <p:nvPr/>
            </p:nvSpPr>
            <p:spPr bwMode="auto">
              <a:xfrm>
                <a:off x="-5589588" y="-1630363"/>
                <a:ext cx="1008063" cy="1328738"/>
              </a:xfrm>
              <a:custGeom>
                <a:avLst/>
                <a:gdLst>
                  <a:gd name="T0" fmla="*/ 1086 w 1271"/>
                  <a:gd name="T1" fmla="*/ 133 h 1675"/>
                  <a:gd name="T2" fmla="*/ 1086 w 1271"/>
                  <a:gd name="T3" fmla="*/ 119 h 1675"/>
                  <a:gd name="T4" fmla="*/ 1081 w 1271"/>
                  <a:gd name="T5" fmla="*/ 93 h 1675"/>
                  <a:gd name="T6" fmla="*/ 1070 w 1271"/>
                  <a:gd name="T7" fmla="*/ 69 h 1675"/>
                  <a:gd name="T8" fmla="*/ 1057 w 1271"/>
                  <a:gd name="T9" fmla="*/ 48 h 1675"/>
                  <a:gd name="T10" fmla="*/ 1039 w 1271"/>
                  <a:gd name="T11" fmla="*/ 30 h 1675"/>
                  <a:gd name="T12" fmla="*/ 1017 w 1271"/>
                  <a:gd name="T13" fmla="*/ 16 h 1675"/>
                  <a:gd name="T14" fmla="*/ 994 w 1271"/>
                  <a:gd name="T15" fmla="*/ 6 h 1675"/>
                  <a:gd name="T16" fmla="*/ 968 w 1271"/>
                  <a:gd name="T17" fmla="*/ 0 h 1675"/>
                  <a:gd name="T18" fmla="*/ 308 w 1271"/>
                  <a:gd name="T19" fmla="*/ 0 h 1675"/>
                  <a:gd name="T20" fmla="*/ 295 w 1271"/>
                  <a:gd name="T21" fmla="*/ 0 h 1675"/>
                  <a:gd name="T22" fmla="*/ 269 w 1271"/>
                  <a:gd name="T23" fmla="*/ 6 h 1675"/>
                  <a:gd name="T24" fmla="*/ 245 w 1271"/>
                  <a:gd name="T25" fmla="*/ 16 h 1675"/>
                  <a:gd name="T26" fmla="*/ 224 w 1271"/>
                  <a:gd name="T27" fmla="*/ 30 h 1675"/>
                  <a:gd name="T28" fmla="*/ 206 w 1271"/>
                  <a:gd name="T29" fmla="*/ 48 h 1675"/>
                  <a:gd name="T30" fmla="*/ 191 w 1271"/>
                  <a:gd name="T31" fmla="*/ 69 h 1675"/>
                  <a:gd name="T32" fmla="*/ 182 w 1271"/>
                  <a:gd name="T33" fmla="*/ 93 h 1675"/>
                  <a:gd name="T34" fmla="*/ 176 w 1271"/>
                  <a:gd name="T35" fmla="*/ 119 h 1675"/>
                  <a:gd name="T36" fmla="*/ 175 w 1271"/>
                  <a:gd name="T37" fmla="*/ 1542 h 1675"/>
                  <a:gd name="T38" fmla="*/ 176 w 1271"/>
                  <a:gd name="T39" fmla="*/ 1553 h 1675"/>
                  <a:gd name="T40" fmla="*/ 0 w 1271"/>
                  <a:gd name="T41" fmla="*/ 1562 h 1675"/>
                  <a:gd name="T42" fmla="*/ 308 w 1271"/>
                  <a:gd name="T43" fmla="*/ 1675 h 1675"/>
                  <a:gd name="T44" fmla="*/ 1271 w 1271"/>
                  <a:gd name="T45" fmla="*/ 1675 h 1675"/>
                  <a:gd name="T46" fmla="*/ 1085 w 1271"/>
                  <a:gd name="T47" fmla="*/ 1562 h 1675"/>
                  <a:gd name="T48" fmla="*/ 1086 w 1271"/>
                  <a:gd name="T49" fmla="*/ 1553 h 1675"/>
                  <a:gd name="T50" fmla="*/ 1086 w 1271"/>
                  <a:gd name="T51" fmla="*/ 1542 h 1675"/>
                  <a:gd name="T52" fmla="*/ 530 w 1271"/>
                  <a:gd name="T53" fmla="*/ 1385 h 1675"/>
                  <a:gd name="T54" fmla="*/ 733 w 1271"/>
                  <a:gd name="T55" fmla="*/ 1548 h 1675"/>
                  <a:gd name="T56" fmla="*/ 846 w 1271"/>
                  <a:gd name="T57" fmla="*/ 1562 h 1675"/>
                  <a:gd name="T58" fmla="*/ 846 w 1271"/>
                  <a:gd name="T59" fmla="*/ 1329 h 1675"/>
                  <a:gd name="T60" fmla="*/ 841 w 1271"/>
                  <a:gd name="T61" fmla="*/ 1306 h 1675"/>
                  <a:gd name="T62" fmla="*/ 829 w 1271"/>
                  <a:gd name="T63" fmla="*/ 1289 h 1675"/>
                  <a:gd name="T64" fmla="*/ 812 w 1271"/>
                  <a:gd name="T65" fmla="*/ 1277 h 1675"/>
                  <a:gd name="T66" fmla="*/ 789 w 1271"/>
                  <a:gd name="T67" fmla="*/ 1272 h 1675"/>
                  <a:gd name="T68" fmla="*/ 473 w 1271"/>
                  <a:gd name="T69" fmla="*/ 1272 h 1675"/>
                  <a:gd name="T70" fmla="*/ 451 w 1271"/>
                  <a:gd name="T71" fmla="*/ 1277 h 1675"/>
                  <a:gd name="T72" fmla="*/ 433 w 1271"/>
                  <a:gd name="T73" fmla="*/ 1289 h 1675"/>
                  <a:gd name="T74" fmla="*/ 421 w 1271"/>
                  <a:gd name="T75" fmla="*/ 1306 h 1675"/>
                  <a:gd name="T76" fmla="*/ 417 w 1271"/>
                  <a:gd name="T77" fmla="*/ 1329 h 1675"/>
                  <a:gd name="T78" fmla="*/ 308 w 1271"/>
                  <a:gd name="T79" fmla="*/ 1562 h 1675"/>
                  <a:gd name="T80" fmla="*/ 304 w 1271"/>
                  <a:gd name="T81" fmla="*/ 1562 h 1675"/>
                  <a:gd name="T82" fmla="*/ 297 w 1271"/>
                  <a:gd name="T83" fmla="*/ 1558 h 1675"/>
                  <a:gd name="T84" fmla="*/ 291 w 1271"/>
                  <a:gd name="T85" fmla="*/ 1553 h 1675"/>
                  <a:gd name="T86" fmla="*/ 289 w 1271"/>
                  <a:gd name="T87" fmla="*/ 1546 h 1675"/>
                  <a:gd name="T88" fmla="*/ 288 w 1271"/>
                  <a:gd name="T89" fmla="*/ 133 h 1675"/>
                  <a:gd name="T90" fmla="*/ 289 w 1271"/>
                  <a:gd name="T91" fmla="*/ 128 h 1675"/>
                  <a:gd name="T92" fmla="*/ 291 w 1271"/>
                  <a:gd name="T93" fmla="*/ 121 h 1675"/>
                  <a:gd name="T94" fmla="*/ 297 w 1271"/>
                  <a:gd name="T95" fmla="*/ 115 h 1675"/>
                  <a:gd name="T96" fmla="*/ 304 w 1271"/>
                  <a:gd name="T97" fmla="*/ 113 h 1675"/>
                  <a:gd name="T98" fmla="*/ 954 w 1271"/>
                  <a:gd name="T99" fmla="*/ 112 h 1675"/>
                  <a:gd name="T100" fmla="*/ 958 w 1271"/>
                  <a:gd name="T101" fmla="*/ 113 h 1675"/>
                  <a:gd name="T102" fmla="*/ 966 w 1271"/>
                  <a:gd name="T103" fmla="*/ 115 h 1675"/>
                  <a:gd name="T104" fmla="*/ 970 w 1271"/>
                  <a:gd name="T105" fmla="*/ 121 h 1675"/>
                  <a:gd name="T106" fmla="*/ 973 w 1271"/>
                  <a:gd name="T107" fmla="*/ 128 h 1675"/>
                  <a:gd name="T108" fmla="*/ 973 w 1271"/>
                  <a:gd name="T109" fmla="*/ 1542 h 1675"/>
                  <a:gd name="T110" fmla="*/ 973 w 1271"/>
                  <a:gd name="T111" fmla="*/ 1546 h 1675"/>
                  <a:gd name="T112" fmla="*/ 970 w 1271"/>
                  <a:gd name="T113" fmla="*/ 1553 h 1675"/>
                  <a:gd name="T114" fmla="*/ 966 w 1271"/>
                  <a:gd name="T115" fmla="*/ 1558 h 1675"/>
                  <a:gd name="T116" fmla="*/ 958 w 1271"/>
                  <a:gd name="T117" fmla="*/ 1562 h 1675"/>
                  <a:gd name="T118" fmla="*/ 846 w 1271"/>
                  <a:gd name="T119" fmla="*/ 1562 h 1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71" h="1675">
                    <a:moveTo>
                      <a:pt x="1086" y="1542"/>
                    </a:moveTo>
                    <a:lnTo>
                      <a:pt x="1086" y="133"/>
                    </a:lnTo>
                    <a:lnTo>
                      <a:pt x="1086" y="133"/>
                    </a:lnTo>
                    <a:lnTo>
                      <a:pt x="1086" y="119"/>
                    </a:lnTo>
                    <a:lnTo>
                      <a:pt x="1084" y="105"/>
                    </a:lnTo>
                    <a:lnTo>
                      <a:pt x="1081" y="93"/>
                    </a:lnTo>
                    <a:lnTo>
                      <a:pt x="1076" y="81"/>
                    </a:lnTo>
                    <a:lnTo>
                      <a:pt x="1070" y="69"/>
                    </a:lnTo>
                    <a:lnTo>
                      <a:pt x="1064" y="58"/>
                    </a:lnTo>
                    <a:lnTo>
                      <a:pt x="1057" y="48"/>
                    </a:lnTo>
                    <a:lnTo>
                      <a:pt x="1048" y="39"/>
                    </a:lnTo>
                    <a:lnTo>
                      <a:pt x="1039" y="30"/>
                    </a:lnTo>
                    <a:lnTo>
                      <a:pt x="1028" y="22"/>
                    </a:lnTo>
                    <a:lnTo>
                      <a:pt x="1017" y="16"/>
                    </a:lnTo>
                    <a:lnTo>
                      <a:pt x="1005" y="10"/>
                    </a:lnTo>
                    <a:lnTo>
                      <a:pt x="994" y="6"/>
                    </a:lnTo>
                    <a:lnTo>
                      <a:pt x="980" y="2"/>
                    </a:lnTo>
                    <a:lnTo>
                      <a:pt x="968" y="0"/>
                    </a:lnTo>
                    <a:lnTo>
                      <a:pt x="954" y="0"/>
                    </a:lnTo>
                    <a:lnTo>
                      <a:pt x="308" y="0"/>
                    </a:lnTo>
                    <a:lnTo>
                      <a:pt x="308" y="0"/>
                    </a:lnTo>
                    <a:lnTo>
                      <a:pt x="295" y="0"/>
                    </a:lnTo>
                    <a:lnTo>
                      <a:pt x="281" y="2"/>
                    </a:lnTo>
                    <a:lnTo>
                      <a:pt x="269" y="6"/>
                    </a:lnTo>
                    <a:lnTo>
                      <a:pt x="256" y="10"/>
                    </a:lnTo>
                    <a:lnTo>
                      <a:pt x="245" y="16"/>
                    </a:lnTo>
                    <a:lnTo>
                      <a:pt x="234" y="22"/>
                    </a:lnTo>
                    <a:lnTo>
                      <a:pt x="224" y="30"/>
                    </a:lnTo>
                    <a:lnTo>
                      <a:pt x="215" y="39"/>
                    </a:lnTo>
                    <a:lnTo>
                      <a:pt x="206" y="48"/>
                    </a:lnTo>
                    <a:lnTo>
                      <a:pt x="198" y="58"/>
                    </a:lnTo>
                    <a:lnTo>
                      <a:pt x="191" y="69"/>
                    </a:lnTo>
                    <a:lnTo>
                      <a:pt x="186" y="81"/>
                    </a:lnTo>
                    <a:lnTo>
                      <a:pt x="182" y="93"/>
                    </a:lnTo>
                    <a:lnTo>
                      <a:pt x="178" y="105"/>
                    </a:lnTo>
                    <a:lnTo>
                      <a:pt x="176" y="119"/>
                    </a:lnTo>
                    <a:lnTo>
                      <a:pt x="175" y="133"/>
                    </a:lnTo>
                    <a:lnTo>
                      <a:pt x="175" y="1542"/>
                    </a:lnTo>
                    <a:lnTo>
                      <a:pt x="175" y="1542"/>
                    </a:lnTo>
                    <a:lnTo>
                      <a:pt x="176" y="1553"/>
                    </a:lnTo>
                    <a:lnTo>
                      <a:pt x="177" y="1562"/>
                    </a:lnTo>
                    <a:lnTo>
                      <a:pt x="0" y="1562"/>
                    </a:lnTo>
                    <a:lnTo>
                      <a:pt x="0" y="1675"/>
                    </a:lnTo>
                    <a:lnTo>
                      <a:pt x="308" y="1675"/>
                    </a:lnTo>
                    <a:lnTo>
                      <a:pt x="954" y="1675"/>
                    </a:lnTo>
                    <a:lnTo>
                      <a:pt x="1271" y="1675"/>
                    </a:lnTo>
                    <a:lnTo>
                      <a:pt x="1271" y="1562"/>
                    </a:lnTo>
                    <a:lnTo>
                      <a:pt x="1085" y="1562"/>
                    </a:lnTo>
                    <a:lnTo>
                      <a:pt x="1085" y="1562"/>
                    </a:lnTo>
                    <a:lnTo>
                      <a:pt x="1086" y="1553"/>
                    </a:lnTo>
                    <a:lnTo>
                      <a:pt x="1086" y="1542"/>
                    </a:lnTo>
                    <a:lnTo>
                      <a:pt x="1086" y="1542"/>
                    </a:lnTo>
                    <a:close/>
                    <a:moveTo>
                      <a:pt x="530" y="1548"/>
                    </a:moveTo>
                    <a:lnTo>
                      <a:pt x="530" y="1385"/>
                    </a:lnTo>
                    <a:lnTo>
                      <a:pt x="733" y="1385"/>
                    </a:lnTo>
                    <a:lnTo>
                      <a:pt x="733" y="1548"/>
                    </a:lnTo>
                    <a:lnTo>
                      <a:pt x="530" y="1548"/>
                    </a:lnTo>
                    <a:close/>
                    <a:moveTo>
                      <a:pt x="846" y="1562"/>
                    </a:moveTo>
                    <a:lnTo>
                      <a:pt x="846" y="1329"/>
                    </a:lnTo>
                    <a:lnTo>
                      <a:pt x="846" y="1329"/>
                    </a:lnTo>
                    <a:lnTo>
                      <a:pt x="845" y="1318"/>
                    </a:lnTo>
                    <a:lnTo>
                      <a:pt x="841" y="1306"/>
                    </a:lnTo>
                    <a:lnTo>
                      <a:pt x="835" y="1297"/>
                    </a:lnTo>
                    <a:lnTo>
                      <a:pt x="829" y="1289"/>
                    </a:lnTo>
                    <a:lnTo>
                      <a:pt x="821" y="1282"/>
                    </a:lnTo>
                    <a:lnTo>
                      <a:pt x="812" y="1277"/>
                    </a:lnTo>
                    <a:lnTo>
                      <a:pt x="800" y="1273"/>
                    </a:lnTo>
                    <a:lnTo>
                      <a:pt x="789" y="1272"/>
                    </a:lnTo>
                    <a:lnTo>
                      <a:pt x="473" y="1272"/>
                    </a:lnTo>
                    <a:lnTo>
                      <a:pt x="473" y="1272"/>
                    </a:lnTo>
                    <a:lnTo>
                      <a:pt x="461" y="1273"/>
                    </a:lnTo>
                    <a:lnTo>
                      <a:pt x="451" y="1277"/>
                    </a:lnTo>
                    <a:lnTo>
                      <a:pt x="442" y="1282"/>
                    </a:lnTo>
                    <a:lnTo>
                      <a:pt x="433" y="1289"/>
                    </a:lnTo>
                    <a:lnTo>
                      <a:pt x="426" y="1297"/>
                    </a:lnTo>
                    <a:lnTo>
                      <a:pt x="421" y="1306"/>
                    </a:lnTo>
                    <a:lnTo>
                      <a:pt x="418" y="1318"/>
                    </a:lnTo>
                    <a:lnTo>
                      <a:pt x="417" y="1329"/>
                    </a:lnTo>
                    <a:lnTo>
                      <a:pt x="417" y="1562"/>
                    </a:lnTo>
                    <a:lnTo>
                      <a:pt x="308" y="1562"/>
                    </a:lnTo>
                    <a:lnTo>
                      <a:pt x="308" y="1562"/>
                    </a:lnTo>
                    <a:lnTo>
                      <a:pt x="304" y="1562"/>
                    </a:lnTo>
                    <a:lnTo>
                      <a:pt x="300" y="1561"/>
                    </a:lnTo>
                    <a:lnTo>
                      <a:pt x="297" y="1558"/>
                    </a:lnTo>
                    <a:lnTo>
                      <a:pt x="295" y="1556"/>
                    </a:lnTo>
                    <a:lnTo>
                      <a:pt x="291" y="1553"/>
                    </a:lnTo>
                    <a:lnTo>
                      <a:pt x="290" y="1549"/>
                    </a:lnTo>
                    <a:lnTo>
                      <a:pt x="289" y="1546"/>
                    </a:lnTo>
                    <a:lnTo>
                      <a:pt x="288" y="1542"/>
                    </a:lnTo>
                    <a:lnTo>
                      <a:pt x="288" y="133"/>
                    </a:lnTo>
                    <a:lnTo>
                      <a:pt x="288" y="133"/>
                    </a:lnTo>
                    <a:lnTo>
                      <a:pt x="289" y="128"/>
                    </a:lnTo>
                    <a:lnTo>
                      <a:pt x="290" y="125"/>
                    </a:lnTo>
                    <a:lnTo>
                      <a:pt x="291" y="121"/>
                    </a:lnTo>
                    <a:lnTo>
                      <a:pt x="295" y="119"/>
                    </a:lnTo>
                    <a:lnTo>
                      <a:pt x="297" y="115"/>
                    </a:lnTo>
                    <a:lnTo>
                      <a:pt x="300" y="114"/>
                    </a:lnTo>
                    <a:lnTo>
                      <a:pt x="304" y="113"/>
                    </a:lnTo>
                    <a:lnTo>
                      <a:pt x="308" y="112"/>
                    </a:lnTo>
                    <a:lnTo>
                      <a:pt x="954" y="112"/>
                    </a:lnTo>
                    <a:lnTo>
                      <a:pt x="954" y="112"/>
                    </a:lnTo>
                    <a:lnTo>
                      <a:pt x="958" y="113"/>
                    </a:lnTo>
                    <a:lnTo>
                      <a:pt x="962" y="114"/>
                    </a:lnTo>
                    <a:lnTo>
                      <a:pt x="966" y="115"/>
                    </a:lnTo>
                    <a:lnTo>
                      <a:pt x="968" y="119"/>
                    </a:lnTo>
                    <a:lnTo>
                      <a:pt x="970" y="121"/>
                    </a:lnTo>
                    <a:lnTo>
                      <a:pt x="972" y="125"/>
                    </a:lnTo>
                    <a:lnTo>
                      <a:pt x="973" y="128"/>
                    </a:lnTo>
                    <a:lnTo>
                      <a:pt x="973" y="133"/>
                    </a:lnTo>
                    <a:lnTo>
                      <a:pt x="973" y="1542"/>
                    </a:lnTo>
                    <a:lnTo>
                      <a:pt x="973" y="1542"/>
                    </a:lnTo>
                    <a:lnTo>
                      <a:pt x="973" y="1546"/>
                    </a:lnTo>
                    <a:lnTo>
                      <a:pt x="972" y="1549"/>
                    </a:lnTo>
                    <a:lnTo>
                      <a:pt x="970" y="1553"/>
                    </a:lnTo>
                    <a:lnTo>
                      <a:pt x="968" y="1556"/>
                    </a:lnTo>
                    <a:lnTo>
                      <a:pt x="966" y="1558"/>
                    </a:lnTo>
                    <a:lnTo>
                      <a:pt x="962" y="1561"/>
                    </a:lnTo>
                    <a:lnTo>
                      <a:pt x="958" y="1562"/>
                    </a:lnTo>
                    <a:lnTo>
                      <a:pt x="954" y="1562"/>
                    </a:lnTo>
                    <a:lnTo>
                      <a:pt x="846" y="1562"/>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21" name="Rectangle 31">
                <a:extLst>
                  <a:ext uri="{FF2B5EF4-FFF2-40B4-BE49-F238E27FC236}">
                    <a16:creationId xmlns:a16="http://schemas.microsoft.com/office/drawing/2014/main" id="{4197B363-8342-BC44-B82B-D478B78368F6}"/>
                  </a:ext>
                </a:extLst>
              </p:cNvPr>
              <p:cNvSpPr>
                <a:spLocks noChangeArrowheads="1"/>
              </p:cNvSpPr>
              <p:nvPr/>
            </p:nvSpPr>
            <p:spPr bwMode="auto">
              <a:xfrm>
                <a:off x="-5243513" y="-1346200"/>
                <a:ext cx="104775" cy="104775"/>
              </a:xfrm>
              <a:prstGeom prst="rect">
                <a:avLst/>
              </a:pr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22" name="Rectangle 32">
                <a:extLst>
                  <a:ext uri="{FF2B5EF4-FFF2-40B4-BE49-F238E27FC236}">
                    <a16:creationId xmlns:a16="http://schemas.microsoft.com/office/drawing/2014/main" id="{633E8271-38C1-6247-92D8-C27C857A137B}"/>
                  </a:ext>
                </a:extLst>
              </p:cNvPr>
              <p:cNvSpPr>
                <a:spLocks noChangeArrowheads="1"/>
              </p:cNvSpPr>
              <p:nvPr/>
            </p:nvSpPr>
            <p:spPr bwMode="auto">
              <a:xfrm>
                <a:off x="-5040313" y="-1346200"/>
                <a:ext cx="104775" cy="104775"/>
              </a:xfrm>
              <a:prstGeom prst="rect">
                <a:avLst/>
              </a:pr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23" name="Rectangle 33">
                <a:extLst>
                  <a:ext uri="{FF2B5EF4-FFF2-40B4-BE49-F238E27FC236}">
                    <a16:creationId xmlns:a16="http://schemas.microsoft.com/office/drawing/2014/main" id="{AF9CDA51-1C4C-A740-9FA7-B40CAEA570F7}"/>
                  </a:ext>
                </a:extLst>
              </p:cNvPr>
              <p:cNvSpPr>
                <a:spLocks noChangeArrowheads="1"/>
              </p:cNvSpPr>
              <p:nvPr/>
            </p:nvSpPr>
            <p:spPr bwMode="auto">
              <a:xfrm>
                <a:off x="-5243513" y="-1120775"/>
                <a:ext cx="104775" cy="104775"/>
              </a:xfrm>
              <a:prstGeom prst="rect">
                <a:avLst/>
              </a:pr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24" name="Rectangle 34">
                <a:extLst>
                  <a:ext uri="{FF2B5EF4-FFF2-40B4-BE49-F238E27FC236}">
                    <a16:creationId xmlns:a16="http://schemas.microsoft.com/office/drawing/2014/main" id="{F815C8A6-82AF-3944-82F3-3229CB25B35E}"/>
                  </a:ext>
                </a:extLst>
              </p:cNvPr>
              <p:cNvSpPr>
                <a:spLocks noChangeArrowheads="1"/>
              </p:cNvSpPr>
              <p:nvPr/>
            </p:nvSpPr>
            <p:spPr bwMode="auto">
              <a:xfrm>
                <a:off x="-5040313" y="-1120775"/>
                <a:ext cx="104775" cy="104775"/>
              </a:xfrm>
              <a:prstGeom prst="rect">
                <a:avLst/>
              </a:pr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25" name="Rectangle 35">
                <a:extLst>
                  <a:ext uri="{FF2B5EF4-FFF2-40B4-BE49-F238E27FC236}">
                    <a16:creationId xmlns:a16="http://schemas.microsoft.com/office/drawing/2014/main" id="{1884471F-F4AB-BE4E-AB8A-B0828700237C}"/>
                  </a:ext>
                </a:extLst>
              </p:cNvPr>
              <p:cNvSpPr>
                <a:spLocks noChangeArrowheads="1"/>
              </p:cNvSpPr>
              <p:nvPr/>
            </p:nvSpPr>
            <p:spPr bwMode="auto">
              <a:xfrm>
                <a:off x="-5243513" y="-889000"/>
                <a:ext cx="104775" cy="104775"/>
              </a:xfrm>
              <a:prstGeom prst="rect">
                <a:avLst/>
              </a:pr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26" name="Rectangle 36">
                <a:extLst>
                  <a:ext uri="{FF2B5EF4-FFF2-40B4-BE49-F238E27FC236}">
                    <a16:creationId xmlns:a16="http://schemas.microsoft.com/office/drawing/2014/main" id="{A88A200B-5B7B-F24E-9096-02CF8783DAE9}"/>
                  </a:ext>
                </a:extLst>
              </p:cNvPr>
              <p:cNvSpPr>
                <a:spLocks noChangeArrowheads="1"/>
              </p:cNvSpPr>
              <p:nvPr/>
            </p:nvSpPr>
            <p:spPr bwMode="auto">
              <a:xfrm>
                <a:off x="-5040313" y="-889000"/>
                <a:ext cx="104775" cy="104775"/>
              </a:xfrm>
              <a:prstGeom prst="rect">
                <a:avLst/>
              </a:pr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grpSp>
      </p:grpSp>
      <p:sp>
        <p:nvSpPr>
          <p:cNvPr id="23" name="TextBox 22">
            <a:extLst>
              <a:ext uri="{FF2B5EF4-FFF2-40B4-BE49-F238E27FC236}">
                <a16:creationId xmlns:a16="http://schemas.microsoft.com/office/drawing/2014/main" id="{60927249-B3A1-3345-87A4-ADB8A25FA8F9}"/>
              </a:ext>
            </a:extLst>
          </p:cNvPr>
          <p:cNvSpPr txBox="1"/>
          <p:nvPr/>
        </p:nvSpPr>
        <p:spPr>
          <a:xfrm>
            <a:off x="-876693" y="4581427"/>
            <a:ext cx="65" cy="246221"/>
          </a:xfrm>
          <a:prstGeom prst="rect">
            <a:avLst/>
          </a:prstGeom>
          <a:noFill/>
        </p:spPr>
        <p:txBody>
          <a:bodyPr wrap="none" lIns="0" tIns="0" rIns="0" bIns="0" rtlCol="0">
            <a:spAutoFit/>
          </a:bodyPr>
          <a:lstStyle/>
          <a:p>
            <a:endParaRPr lang="en-US" sz="1600" dirty="0"/>
          </a:p>
        </p:txBody>
      </p:sp>
      <p:grpSp>
        <p:nvGrpSpPr>
          <p:cNvPr id="129" name="Group 128">
            <a:extLst>
              <a:ext uri="{FF2B5EF4-FFF2-40B4-BE49-F238E27FC236}">
                <a16:creationId xmlns:a16="http://schemas.microsoft.com/office/drawing/2014/main" id="{E063E983-D044-5046-9398-39C38DE9C9F3}"/>
              </a:ext>
            </a:extLst>
          </p:cNvPr>
          <p:cNvGrpSpPr/>
          <p:nvPr/>
        </p:nvGrpSpPr>
        <p:grpSpPr>
          <a:xfrm>
            <a:off x="2848284" y="4940011"/>
            <a:ext cx="480201" cy="478880"/>
            <a:chOff x="2865437" y="10147301"/>
            <a:chExt cx="1154113" cy="1150938"/>
          </a:xfrm>
          <a:solidFill>
            <a:schemeClr val="accent2"/>
          </a:solidFill>
        </p:grpSpPr>
        <p:sp>
          <p:nvSpPr>
            <p:cNvPr id="130" name="Freeform 198">
              <a:extLst>
                <a:ext uri="{FF2B5EF4-FFF2-40B4-BE49-F238E27FC236}">
                  <a16:creationId xmlns:a16="http://schemas.microsoft.com/office/drawing/2014/main" id="{A49F9DEF-9474-5D40-9868-50042720E1F4}"/>
                </a:ext>
              </a:extLst>
            </p:cNvPr>
            <p:cNvSpPr>
              <a:spLocks noEditPoints="1"/>
            </p:cNvSpPr>
            <p:nvPr/>
          </p:nvSpPr>
          <p:spPr bwMode="auto">
            <a:xfrm>
              <a:off x="3727450" y="10893426"/>
              <a:ext cx="201613" cy="201613"/>
            </a:xfrm>
            <a:custGeom>
              <a:avLst/>
              <a:gdLst>
                <a:gd name="T0" fmla="*/ 64 w 127"/>
                <a:gd name="T1" fmla="*/ 127 h 127"/>
                <a:gd name="T2" fmla="*/ 88 w 127"/>
                <a:gd name="T3" fmla="*/ 122 h 127"/>
                <a:gd name="T4" fmla="*/ 109 w 127"/>
                <a:gd name="T5" fmla="*/ 109 h 127"/>
                <a:gd name="T6" fmla="*/ 122 w 127"/>
                <a:gd name="T7" fmla="*/ 88 h 127"/>
                <a:gd name="T8" fmla="*/ 127 w 127"/>
                <a:gd name="T9" fmla="*/ 64 h 127"/>
                <a:gd name="T10" fmla="*/ 126 w 127"/>
                <a:gd name="T11" fmla="*/ 50 h 127"/>
                <a:gd name="T12" fmla="*/ 116 w 127"/>
                <a:gd name="T13" fmla="*/ 28 h 127"/>
                <a:gd name="T14" fmla="*/ 99 w 127"/>
                <a:gd name="T15" fmla="*/ 11 h 127"/>
                <a:gd name="T16" fmla="*/ 77 w 127"/>
                <a:gd name="T17" fmla="*/ 2 h 127"/>
                <a:gd name="T18" fmla="*/ 64 w 127"/>
                <a:gd name="T19" fmla="*/ 0 h 127"/>
                <a:gd name="T20" fmla="*/ 39 w 127"/>
                <a:gd name="T21" fmla="*/ 5 h 127"/>
                <a:gd name="T22" fmla="*/ 19 w 127"/>
                <a:gd name="T23" fmla="*/ 18 h 127"/>
                <a:gd name="T24" fmla="*/ 5 w 127"/>
                <a:gd name="T25" fmla="*/ 39 h 127"/>
                <a:gd name="T26" fmla="*/ 0 w 127"/>
                <a:gd name="T27" fmla="*/ 64 h 127"/>
                <a:gd name="T28" fmla="*/ 2 w 127"/>
                <a:gd name="T29" fmla="*/ 77 h 127"/>
                <a:gd name="T30" fmla="*/ 11 w 127"/>
                <a:gd name="T31" fmla="*/ 99 h 127"/>
                <a:gd name="T32" fmla="*/ 28 w 127"/>
                <a:gd name="T33" fmla="*/ 116 h 127"/>
                <a:gd name="T34" fmla="*/ 50 w 127"/>
                <a:gd name="T35" fmla="*/ 126 h 127"/>
                <a:gd name="T36" fmla="*/ 64 w 127"/>
                <a:gd name="T37" fmla="*/ 127 h 127"/>
                <a:gd name="T38" fmla="*/ 34 w 127"/>
                <a:gd name="T39" fmla="*/ 64 h 127"/>
                <a:gd name="T40" fmla="*/ 35 w 127"/>
                <a:gd name="T41" fmla="*/ 52 h 127"/>
                <a:gd name="T42" fmla="*/ 52 w 127"/>
                <a:gd name="T43" fmla="*/ 35 h 127"/>
                <a:gd name="T44" fmla="*/ 64 w 127"/>
                <a:gd name="T45" fmla="*/ 34 h 127"/>
                <a:gd name="T46" fmla="*/ 69 w 127"/>
                <a:gd name="T47" fmla="*/ 34 h 127"/>
                <a:gd name="T48" fmla="*/ 84 w 127"/>
                <a:gd name="T49" fmla="*/ 43 h 127"/>
                <a:gd name="T50" fmla="*/ 92 w 127"/>
                <a:gd name="T51" fmla="*/ 58 h 127"/>
                <a:gd name="T52" fmla="*/ 94 w 127"/>
                <a:gd name="T53" fmla="*/ 64 h 127"/>
                <a:gd name="T54" fmla="*/ 92 w 127"/>
                <a:gd name="T55" fmla="*/ 75 h 127"/>
                <a:gd name="T56" fmla="*/ 75 w 127"/>
                <a:gd name="T57" fmla="*/ 92 h 127"/>
                <a:gd name="T58" fmla="*/ 64 w 127"/>
                <a:gd name="T59" fmla="*/ 94 h 127"/>
                <a:gd name="T60" fmla="*/ 58 w 127"/>
                <a:gd name="T61" fmla="*/ 94 h 127"/>
                <a:gd name="T62" fmla="*/ 41 w 127"/>
                <a:gd name="T63" fmla="*/ 84 h 127"/>
                <a:gd name="T64" fmla="*/ 34 w 127"/>
                <a:gd name="T65" fmla="*/ 69 h 127"/>
                <a:gd name="T66" fmla="*/ 34 w 127"/>
                <a:gd name="T67" fmla="*/ 6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27">
                  <a:moveTo>
                    <a:pt x="64" y="127"/>
                  </a:moveTo>
                  <a:lnTo>
                    <a:pt x="64" y="127"/>
                  </a:lnTo>
                  <a:lnTo>
                    <a:pt x="77" y="126"/>
                  </a:lnTo>
                  <a:lnTo>
                    <a:pt x="88" y="122"/>
                  </a:lnTo>
                  <a:lnTo>
                    <a:pt x="99" y="116"/>
                  </a:lnTo>
                  <a:lnTo>
                    <a:pt x="109" y="109"/>
                  </a:lnTo>
                  <a:lnTo>
                    <a:pt x="116" y="99"/>
                  </a:lnTo>
                  <a:lnTo>
                    <a:pt x="122" y="88"/>
                  </a:lnTo>
                  <a:lnTo>
                    <a:pt x="126" y="77"/>
                  </a:lnTo>
                  <a:lnTo>
                    <a:pt x="127" y="64"/>
                  </a:lnTo>
                  <a:lnTo>
                    <a:pt x="127" y="64"/>
                  </a:lnTo>
                  <a:lnTo>
                    <a:pt x="126" y="50"/>
                  </a:lnTo>
                  <a:lnTo>
                    <a:pt x="122" y="39"/>
                  </a:lnTo>
                  <a:lnTo>
                    <a:pt x="116" y="28"/>
                  </a:lnTo>
                  <a:lnTo>
                    <a:pt x="109" y="18"/>
                  </a:lnTo>
                  <a:lnTo>
                    <a:pt x="99" y="11"/>
                  </a:lnTo>
                  <a:lnTo>
                    <a:pt x="88" y="5"/>
                  </a:lnTo>
                  <a:lnTo>
                    <a:pt x="77" y="2"/>
                  </a:lnTo>
                  <a:lnTo>
                    <a:pt x="64" y="0"/>
                  </a:lnTo>
                  <a:lnTo>
                    <a:pt x="64" y="0"/>
                  </a:lnTo>
                  <a:lnTo>
                    <a:pt x="50" y="2"/>
                  </a:lnTo>
                  <a:lnTo>
                    <a:pt x="39" y="5"/>
                  </a:lnTo>
                  <a:lnTo>
                    <a:pt x="28" y="11"/>
                  </a:lnTo>
                  <a:lnTo>
                    <a:pt x="19" y="18"/>
                  </a:lnTo>
                  <a:lnTo>
                    <a:pt x="11" y="28"/>
                  </a:lnTo>
                  <a:lnTo>
                    <a:pt x="5" y="39"/>
                  </a:lnTo>
                  <a:lnTo>
                    <a:pt x="2" y="50"/>
                  </a:lnTo>
                  <a:lnTo>
                    <a:pt x="0" y="64"/>
                  </a:lnTo>
                  <a:lnTo>
                    <a:pt x="0" y="64"/>
                  </a:lnTo>
                  <a:lnTo>
                    <a:pt x="2" y="77"/>
                  </a:lnTo>
                  <a:lnTo>
                    <a:pt x="5" y="88"/>
                  </a:lnTo>
                  <a:lnTo>
                    <a:pt x="11" y="99"/>
                  </a:lnTo>
                  <a:lnTo>
                    <a:pt x="19" y="109"/>
                  </a:lnTo>
                  <a:lnTo>
                    <a:pt x="28" y="116"/>
                  </a:lnTo>
                  <a:lnTo>
                    <a:pt x="39" y="122"/>
                  </a:lnTo>
                  <a:lnTo>
                    <a:pt x="50" y="126"/>
                  </a:lnTo>
                  <a:lnTo>
                    <a:pt x="64" y="127"/>
                  </a:lnTo>
                  <a:lnTo>
                    <a:pt x="64" y="127"/>
                  </a:lnTo>
                  <a:close/>
                  <a:moveTo>
                    <a:pt x="34" y="64"/>
                  </a:moveTo>
                  <a:lnTo>
                    <a:pt x="34" y="64"/>
                  </a:lnTo>
                  <a:lnTo>
                    <a:pt x="34" y="58"/>
                  </a:lnTo>
                  <a:lnTo>
                    <a:pt x="35" y="52"/>
                  </a:lnTo>
                  <a:lnTo>
                    <a:pt x="41" y="43"/>
                  </a:lnTo>
                  <a:lnTo>
                    <a:pt x="52" y="35"/>
                  </a:lnTo>
                  <a:lnTo>
                    <a:pt x="58" y="34"/>
                  </a:lnTo>
                  <a:lnTo>
                    <a:pt x="64" y="34"/>
                  </a:lnTo>
                  <a:lnTo>
                    <a:pt x="64" y="34"/>
                  </a:lnTo>
                  <a:lnTo>
                    <a:pt x="69" y="34"/>
                  </a:lnTo>
                  <a:lnTo>
                    <a:pt x="75" y="35"/>
                  </a:lnTo>
                  <a:lnTo>
                    <a:pt x="84" y="43"/>
                  </a:lnTo>
                  <a:lnTo>
                    <a:pt x="92" y="52"/>
                  </a:lnTo>
                  <a:lnTo>
                    <a:pt x="92" y="58"/>
                  </a:lnTo>
                  <a:lnTo>
                    <a:pt x="94" y="64"/>
                  </a:lnTo>
                  <a:lnTo>
                    <a:pt x="94" y="64"/>
                  </a:lnTo>
                  <a:lnTo>
                    <a:pt x="92" y="69"/>
                  </a:lnTo>
                  <a:lnTo>
                    <a:pt x="92" y="75"/>
                  </a:lnTo>
                  <a:lnTo>
                    <a:pt x="84" y="84"/>
                  </a:lnTo>
                  <a:lnTo>
                    <a:pt x="75" y="92"/>
                  </a:lnTo>
                  <a:lnTo>
                    <a:pt x="69" y="94"/>
                  </a:lnTo>
                  <a:lnTo>
                    <a:pt x="64" y="94"/>
                  </a:lnTo>
                  <a:lnTo>
                    <a:pt x="64" y="94"/>
                  </a:lnTo>
                  <a:lnTo>
                    <a:pt x="58" y="94"/>
                  </a:lnTo>
                  <a:lnTo>
                    <a:pt x="52" y="92"/>
                  </a:lnTo>
                  <a:lnTo>
                    <a:pt x="41" y="84"/>
                  </a:lnTo>
                  <a:lnTo>
                    <a:pt x="35" y="75"/>
                  </a:lnTo>
                  <a:lnTo>
                    <a:pt x="34" y="69"/>
                  </a:lnTo>
                  <a:lnTo>
                    <a:pt x="34" y="64"/>
                  </a:lnTo>
                  <a:lnTo>
                    <a:pt x="34" y="64"/>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31" name="Freeform 199">
              <a:extLst>
                <a:ext uri="{FF2B5EF4-FFF2-40B4-BE49-F238E27FC236}">
                  <a16:creationId xmlns:a16="http://schemas.microsoft.com/office/drawing/2014/main" id="{CA39EC15-584F-9845-9993-7622E4D1D432}"/>
                </a:ext>
              </a:extLst>
            </p:cNvPr>
            <p:cNvSpPr>
              <a:spLocks/>
            </p:cNvSpPr>
            <p:nvPr/>
          </p:nvSpPr>
          <p:spPr bwMode="auto">
            <a:xfrm>
              <a:off x="3667125" y="11090276"/>
              <a:ext cx="352425" cy="207963"/>
            </a:xfrm>
            <a:custGeom>
              <a:avLst/>
              <a:gdLst>
                <a:gd name="T0" fmla="*/ 149 w 222"/>
                <a:gd name="T1" fmla="*/ 2 h 131"/>
                <a:gd name="T2" fmla="*/ 143 w 222"/>
                <a:gd name="T3" fmla="*/ 0 h 131"/>
                <a:gd name="T4" fmla="*/ 134 w 222"/>
                <a:gd name="T5" fmla="*/ 3 h 131"/>
                <a:gd name="T6" fmla="*/ 102 w 222"/>
                <a:gd name="T7" fmla="*/ 45 h 131"/>
                <a:gd name="T8" fmla="*/ 73 w 222"/>
                <a:gd name="T9" fmla="*/ 7 h 131"/>
                <a:gd name="T10" fmla="*/ 64 w 222"/>
                <a:gd name="T11" fmla="*/ 2 h 131"/>
                <a:gd name="T12" fmla="*/ 53 w 222"/>
                <a:gd name="T13" fmla="*/ 2 h 131"/>
                <a:gd name="T14" fmla="*/ 11 w 222"/>
                <a:gd name="T15" fmla="*/ 18 h 131"/>
                <a:gd name="T16" fmla="*/ 2 w 222"/>
                <a:gd name="T17" fmla="*/ 28 h 131"/>
                <a:gd name="T18" fmla="*/ 0 w 222"/>
                <a:gd name="T19" fmla="*/ 33 h 131"/>
                <a:gd name="T20" fmla="*/ 2 w 222"/>
                <a:gd name="T21" fmla="*/ 41 h 131"/>
                <a:gd name="T22" fmla="*/ 10 w 222"/>
                <a:gd name="T23" fmla="*/ 50 h 131"/>
                <a:gd name="T24" fmla="*/ 17 w 222"/>
                <a:gd name="T25" fmla="*/ 50 h 131"/>
                <a:gd name="T26" fmla="*/ 55 w 222"/>
                <a:gd name="T27" fmla="*/ 37 h 131"/>
                <a:gd name="T28" fmla="*/ 88 w 222"/>
                <a:gd name="T29" fmla="*/ 82 h 131"/>
                <a:gd name="T30" fmla="*/ 102 w 222"/>
                <a:gd name="T31" fmla="*/ 90 h 131"/>
                <a:gd name="T32" fmla="*/ 109 w 222"/>
                <a:gd name="T33" fmla="*/ 88 h 131"/>
                <a:gd name="T34" fmla="*/ 149 w 222"/>
                <a:gd name="T35" fmla="*/ 37 h 131"/>
                <a:gd name="T36" fmla="*/ 179 w 222"/>
                <a:gd name="T37" fmla="*/ 50 h 131"/>
                <a:gd name="T38" fmla="*/ 186 w 222"/>
                <a:gd name="T39" fmla="*/ 54 h 131"/>
                <a:gd name="T40" fmla="*/ 188 w 222"/>
                <a:gd name="T41" fmla="*/ 64 h 131"/>
                <a:gd name="T42" fmla="*/ 17 w 222"/>
                <a:gd name="T43" fmla="*/ 97 h 131"/>
                <a:gd name="T44" fmla="*/ 10 w 222"/>
                <a:gd name="T45" fmla="*/ 99 h 131"/>
                <a:gd name="T46" fmla="*/ 2 w 222"/>
                <a:gd name="T47" fmla="*/ 109 h 131"/>
                <a:gd name="T48" fmla="*/ 0 w 222"/>
                <a:gd name="T49" fmla="*/ 114 h 131"/>
                <a:gd name="T50" fmla="*/ 6 w 222"/>
                <a:gd name="T51" fmla="*/ 127 h 131"/>
                <a:gd name="T52" fmla="*/ 17 w 222"/>
                <a:gd name="T53" fmla="*/ 131 h 131"/>
                <a:gd name="T54" fmla="*/ 205 w 222"/>
                <a:gd name="T55" fmla="*/ 131 h 131"/>
                <a:gd name="T56" fmla="*/ 216 w 222"/>
                <a:gd name="T57" fmla="*/ 127 h 131"/>
                <a:gd name="T58" fmla="*/ 222 w 222"/>
                <a:gd name="T59" fmla="*/ 114 h 131"/>
                <a:gd name="T60" fmla="*/ 222 w 222"/>
                <a:gd name="T61" fmla="*/ 64 h 131"/>
                <a:gd name="T62" fmla="*/ 214 w 222"/>
                <a:gd name="T63" fmla="*/ 35 h 131"/>
                <a:gd name="T64" fmla="*/ 192 w 222"/>
                <a:gd name="T65" fmla="*/ 1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2" h="131">
                  <a:moveTo>
                    <a:pt x="192" y="18"/>
                  </a:moveTo>
                  <a:lnTo>
                    <a:pt x="149" y="2"/>
                  </a:lnTo>
                  <a:lnTo>
                    <a:pt x="149" y="2"/>
                  </a:lnTo>
                  <a:lnTo>
                    <a:pt x="143" y="0"/>
                  </a:lnTo>
                  <a:lnTo>
                    <a:pt x="137" y="2"/>
                  </a:lnTo>
                  <a:lnTo>
                    <a:pt x="134" y="3"/>
                  </a:lnTo>
                  <a:lnTo>
                    <a:pt x="130" y="7"/>
                  </a:lnTo>
                  <a:lnTo>
                    <a:pt x="102" y="45"/>
                  </a:lnTo>
                  <a:lnTo>
                    <a:pt x="73" y="7"/>
                  </a:lnTo>
                  <a:lnTo>
                    <a:pt x="73" y="7"/>
                  </a:lnTo>
                  <a:lnTo>
                    <a:pt x="70" y="3"/>
                  </a:lnTo>
                  <a:lnTo>
                    <a:pt x="64" y="2"/>
                  </a:lnTo>
                  <a:lnTo>
                    <a:pt x="58" y="0"/>
                  </a:lnTo>
                  <a:lnTo>
                    <a:pt x="53" y="2"/>
                  </a:lnTo>
                  <a:lnTo>
                    <a:pt x="11" y="18"/>
                  </a:lnTo>
                  <a:lnTo>
                    <a:pt x="11" y="18"/>
                  </a:lnTo>
                  <a:lnTo>
                    <a:pt x="6" y="22"/>
                  </a:lnTo>
                  <a:lnTo>
                    <a:pt x="2" y="28"/>
                  </a:lnTo>
                  <a:lnTo>
                    <a:pt x="2" y="28"/>
                  </a:lnTo>
                  <a:lnTo>
                    <a:pt x="0" y="33"/>
                  </a:lnTo>
                  <a:lnTo>
                    <a:pt x="2" y="41"/>
                  </a:lnTo>
                  <a:lnTo>
                    <a:pt x="2" y="41"/>
                  </a:lnTo>
                  <a:lnTo>
                    <a:pt x="4" y="47"/>
                  </a:lnTo>
                  <a:lnTo>
                    <a:pt x="10" y="50"/>
                  </a:lnTo>
                  <a:lnTo>
                    <a:pt x="10" y="50"/>
                  </a:lnTo>
                  <a:lnTo>
                    <a:pt x="17" y="50"/>
                  </a:lnTo>
                  <a:lnTo>
                    <a:pt x="23" y="50"/>
                  </a:lnTo>
                  <a:lnTo>
                    <a:pt x="55" y="37"/>
                  </a:lnTo>
                  <a:lnTo>
                    <a:pt x="88" y="82"/>
                  </a:lnTo>
                  <a:lnTo>
                    <a:pt x="88" y="82"/>
                  </a:lnTo>
                  <a:lnTo>
                    <a:pt x="94" y="88"/>
                  </a:lnTo>
                  <a:lnTo>
                    <a:pt x="102" y="90"/>
                  </a:lnTo>
                  <a:lnTo>
                    <a:pt x="102" y="90"/>
                  </a:lnTo>
                  <a:lnTo>
                    <a:pt x="109" y="88"/>
                  </a:lnTo>
                  <a:lnTo>
                    <a:pt x="115" y="82"/>
                  </a:lnTo>
                  <a:lnTo>
                    <a:pt x="149" y="37"/>
                  </a:lnTo>
                  <a:lnTo>
                    <a:pt x="179" y="50"/>
                  </a:lnTo>
                  <a:lnTo>
                    <a:pt x="179" y="50"/>
                  </a:lnTo>
                  <a:lnTo>
                    <a:pt x="182" y="52"/>
                  </a:lnTo>
                  <a:lnTo>
                    <a:pt x="186" y="54"/>
                  </a:lnTo>
                  <a:lnTo>
                    <a:pt x="188" y="58"/>
                  </a:lnTo>
                  <a:lnTo>
                    <a:pt x="188" y="64"/>
                  </a:lnTo>
                  <a:lnTo>
                    <a:pt x="188" y="97"/>
                  </a:lnTo>
                  <a:lnTo>
                    <a:pt x="17" y="97"/>
                  </a:lnTo>
                  <a:lnTo>
                    <a:pt x="17" y="97"/>
                  </a:lnTo>
                  <a:lnTo>
                    <a:pt x="10" y="99"/>
                  </a:lnTo>
                  <a:lnTo>
                    <a:pt x="6" y="103"/>
                  </a:lnTo>
                  <a:lnTo>
                    <a:pt x="2" y="109"/>
                  </a:lnTo>
                  <a:lnTo>
                    <a:pt x="0" y="114"/>
                  </a:lnTo>
                  <a:lnTo>
                    <a:pt x="0" y="114"/>
                  </a:lnTo>
                  <a:lnTo>
                    <a:pt x="2" y="122"/>
                  </a:lnTo>
                  <a:lnTo>
                    <a:pt x="6" y="127"/>
                  </a:lnTo>
                  <a:lnTo>
                    <a:pt x="10" y="129"/>
                  </a:lnTo>
                  <a:lnTo>
                    <a:pt x="17" y="131"/>
                  </a:lnTo>
                  <a:lnTo>
                    <a:pt x="205" y="131"/>
                  </a:lnTo>
                  <a:lnTo>
                    <a:pt x="205" y="131"/>
                  </a:lnTo>
                  <a:lnTo>
                    <a:pt x="212" y="129"/>
                  </a:lnTo>
                  <a:lnTo>
                    <a:pt x="216" y="127"/>
                  </a:lnTo>
                  <a:lnTo>
                    <a:pt x="220" y="122"/>
                  </a:lnTo>
                  <a:lnTo>
                    <a:pt x="222" y="114"/>
                  </a:lnTo>
                  <a:lnTo>
                    <a:pt x="222" y="64"/>
                  </a:lnTo>
                  <a:lnTo>
                    <a:pt x="222" y="64"/>
                  </a:lnTo>
                  <a:lnTo>
                    <a:pt x="220" y="49"/>
                  </a:lnTo>
                  <a:lnTo>
                    <a:pt x="214" y="35"/>
                  </a:lnTo>
                  <a:lnTo>
                    <a:pt x="205" y="26"/>
                  </a:lnTo>
                  <a:lnTo>
                    <a:pt x="192" y="18"/>
                  </a:lnTo>
                  <a:lnTo>
                    <a:pt x="192" y="18"/>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32" name="Freeform 200">
              <a:extLst>
                <a:ext uri="{FF2B5EF4-FFF2-40B4-BE49-F238E27FC236}">
                  <a16:creationId xmlns:a16="http://schemas.microsoft.com/office/drawing/2014/main" id="{96E505A2-16A8-BC48-BC16-A7484C0B9E56}"/>
                </a:ext>
              </a:extLst>
            </p:cNvPr>
            <p:cNvSpPr>
              <a:spLocks noEditPoints="1"/>
            </p:cNvSpPr>
            <p:nvPr/>
          </p:nvSpPr>
          <p:spPr bwMode="auto">
            <a:xfrm>
              <a:off x="2957512" y="10893426"/>
              <a:ext cx="200025" cy="201613"/>
            </a:xfrm>
            <a:custGeom>
              <a:avLst/>
              <a:gdLst>
                <a:gd name="T0" fmla="*/ 64 w 126"/>
                <a:gd name="T1" fmla="*/ 127 h 127"/>
                <a:gd name="T2" fmla="*/ 88 w 126"/>
                <a:gd name="T3" fmla="*/ 122 h 127"/>
                <a:gd name="T4" fmla="*/ 107 w 126"/>
                <a:gd name="T5" fmla="*/ 109 h 127"/>
                <a:gd name="T6" fmla="*/ 122 w 126"/>
                <a:gd name="T7" fmla="*/ 88 h 127"/>
                <a:gd name="T8" fmla="*/ 126 w 126"/>
                <a:gd name="T9" fmla="*/ 64 h 127"/>
                <a:gd name="T10" fmla="*/ 126 w 126"/>
                <a:gd name="T11" fmla="*/ 50 h 127"/>
                <a:gd name="T12" fmla="*/ 117 w 126"/>
                <a:gd name="T13" fmla="*/ 28 h 127"/>
                <a:gd name="T14" fmla="*/ 98 w 126"/>
                <a:gd name="T15" fmla="*/ 11 h 127"/>
                <a:gd name="T16" fmla="*/ 75 w 126"/>
                <a:gd name="T17" fmla="*/ 2 h 127"/>
                <a:gd name="T18" fmla="*/ 64 w 126"/>
                <a:gd name="T19" fmla="*/ 0 h 127"/>
                <a:gd name="T20" fmla="*/ 38 w 126"/>
                <a:gd name="T21" fmla="*/ 5 h 127"/>
                <a:gd name="T22" fmla="*/ 19 w 126"/>
                <a:gd name="T23" fmla="*/ 18 h 127"/>
                <a:gd name="T24" fmla="*/ 4 w 126"/>
                <a:gd name="T25" fmla="*/ 39 h 127"/>
                <a:gd name="T26" fmla="*/ 0 w 126"/>
                <a:gd name="T27" fmla="*/ 64 h 127"/>
                <a:gd name="T28" fmla="*/ 0 w 126"/>
                <a:gd name="T29" fmla="*/ 77 h 127"/>
                <a:gd name="T30" fmla="*/ 11 w 126"/>
                <a:gd name="T31" fmla="*/ 99 h 127"/>
                <a:gd name="T32" fmla="*/ 28 w 126"/>
                <a:gd name="T33" fmla="*/ 116 h 127"/>
                <a:gd name="T34" fmla="*/ 51 w 126"/>
                <a:gd name="T35" fmla="*/ 126 h 127"/>
                <a:gd name="T36" fmla="*/ 64 w 126"/>
                <a:gd name="T37" fmla="*/ 127 h 127"/>
                <a:gd name="T38" fmla="*/ 32 w 126"/>
                <a:gd name="T39" fmla="*/ 64 h 127"/>
                <a:gd name="T40" fmla="*/ 36 w 126"/>
                <a:gd name="T41" fmla="*/ 52 h 127"/>
                <a:gd name="T42" fmla="*/ 51 w 126"/>
                <a:gd name="T43" fmla="*/ 35 h 127"/>
                <a:gd name="T44" fmla="*/ 64 w 126"/>
                <a:gd name="T45" fmla="*/ 34 h 127"/>
                <a:gd name="T46" fmla="*/ 70 w 126"/>
                <a:gd name="T47" fmla="*/ 34 h 127"/>
                <a:gd name="T48" fmla="*/ 85 w 126"/>
                <a:gd name="T49" fmla="*/ 43 h 127"/>
                <a:gd name="T50" fmla="*/ 92 w 126"/>
                <a:gd name="T51" fmla="*/ 58 h 127"/>
                <a:gd name="T52" fmla="*/ 94 w 126"/>
                <a:gd name="T53" fmla="*/ 64 h 127"/>
                <a:gd name="T54" fmla="*/ 90 w 126"/>
                <a:gd name="T55" fmla="*/ 75 h 127"/>
                <a:gd name="T56" fmla="*/ 75 w 126"/>
                <a:gd name="T57" fmla="*/ 92 h 127"/>
                <a:gd name="T58" fmla="*/ 64 w 126"/>
                <a:gd name="T59" fmla="*/ 94 h 127"/>
                <a:gd name="T60" fmla="*/ 57 w 126"/>
                <a:gd name="T61" fmla="*/ 94 h 127"/>
                <a:gd name="T62" fmla="*/ 42 w 126"/>
                <a:gd name="T63" fmla="*/ 84 h 127"/>
                <a:gd name="T64" fmla="*/ 34 w 126"/>
                <a:gd name="T65" fmla="*/ 69 h 127"/>
                <a:gd name="T66" fmla="*/ 32 w 126"/>
                <a:gd name="T67" fmla="*/ 6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6" h="127">
                  <a:moveTo>
                    <a:pt x="64" y="127"/>
                  </a:moveTo>
                  <a:lnTo>
                    <a:pt x="64" y="127"/>
                  </a:lnTo>
                  <a:lnTo>
                    <a:pt x="75" y="126"/>
                  </a:lnTo>
                  <a:lnTo>
                    <a:pt x="88" y="122"/>
                  </a:lnTo>
                  <a:lnTo>
                    <a:pt x="98" y="116"/>
                  </a:lnTo>
                  <a:lnTo>
                    <a:pt x="107" y="109"/>
                  </a:lnTo>
                  <a:lnTo>
                    <a:pt x="117" y="99"/>
                  </a:lnTo>
                  <a:lnTo>
                    <a:pt x="122" y="88"/>
                  </a:lnTo>
                  <a:lnTo>
                    <a:pt x="126" y="77"/>
                  </a:lnTo>
                  <a:lnTo>
                    <a:pt x="126" y="64"/>
                  </a:lnTo>
                  <a:lnTo>
                    <a:pt x="126" y="64"/>
                  </a:lnTo>
                  <a:lnTo>
                    <a:pt x="126" y="50"/>
                  </a:lnTo>
                  <a:lnTo>
                    <a:pt x="122" y="39"/>
                  </a:lnTo>
                  <a:lnTo>
                    <a:pt x="117" y="28"/>
                  </a:lnTo>
                  <a:lnTo>
                    <a:pt x="107" y="18"/>
                  </a:lnTo>
                  <a:lnTo>
                    <a:pt x="98" y="11"/>
                  </a:lnTo>
                  <a:lnTo>
                    <a:pt x="88" y="5"/>
                  </a:lnTo>
                  <a:lnTo>
                    <a:pt x="75" y="2"/>
                  </a:lnTo>
                  <a:lnTo>
                    <a:pt x="64" y="0"/>
                  </a:lnTo>
                  <a:lnTo>
                    <a:pt x="64" y="0"/>
                  </a:lnTo>
                  <a:lnTo>
                    <a:pt x="51" y="2"/>
                  </a:lnTo>
                  <a:lnTo>
                    <a:pt x="38" y="5"/>
                  </a:lnTo>
                  <a:lnTo>
                    <a:pt x="28" y="11"/>
                  </a:lnTo>
                  <a:lnTo>
                    <a:pt x="19" y="18"/>
                  </a:lnTo>
                  <a:lnTo>
                    <a:pt x="11" y="28"/>
                  </a:lnTo>
                  <a:lnTo>
                    <a:pt x="4" y="39"/>
                  </a:lnTo>
                  <a:lnTo>
                    <a:pt x="0" y="50"/>
                  </a:lnTo>
                  <a:lnTo>
                    <a:pt x="0" y="64"/>
                  </a:lnTo>
                  <a:lnTo>
                    <a:pt x="0" y="64"/>
                  </a:lnTo>
                  <a:lnTo>
                    <a:pt x="0" y="77"/>
                  </a:lnTo>
                  <a:lnTo>
                    <a:pt x="4" y="88"/>
                  </a:lnTo>
                  <a:lnTo>
                    <a:pt x="11" y="99"/>
                  </a:lnTo>
                  <a:lnTo>
                    <a:pt x="19" y="109"/>
                  </a:lnTo>
                  <a:lnTo>
                    <a:pt x="28" y="116"/>
                  </a:lnTo>
                  <a:lnTo>
                    <a:pt x="38" y="122"/>
                  </a:lnTo>
                  <a:lnTo>
                    <a:pt x="51" y="126"/>
                  </a:lnTo>
                  <a:lnTo>
                    <a:pt x="64" y="127"/>
                  </a:lnTo>
                  <a:lnTo>
                    <a:pt x="64" y="127"/>
                  </a:lnTo>
                  <a:close/>
                  <a:moveTo>
                    <a:pt x="32" y="64"/>
                  </a:moveTo>
                  <a:lnTo>
                    <a:pt x="32" y="64"/>
                  </a:lnTo>
                  <a:lnTo>
                    <a:pt x="34" y="58"/>
                  </a:lnTo>
                  <a:lnTo>
                    <a:pt x="36" y="52"/>
                  </a:lnTo>
                  <a:lnTo>
                    <a:pt x="42" y="43"/>
                  </a:lnTo>
                  <a:lnTo>
                    <a:pt x="51" y="35"/>
                  </a:lnTo>
                  <a:lnTo>
                    <a:pt x="57" y="34"/>
                  </a:lnTo>
                  <a:lnTo>
                    <a:pt x="64" y="34"/>
                  </a:lnTo>
                  <a:lnTo>
                    <a:pt x="64" y="34"/>
                  </a:lnTo>
                  <a:lnTo>
                    <a:pt x="70" y="34"/>
                  </a:lnTo>
                  <a:lnTo>
                    <a:pt x="75" y="35"/>
                  </a:lnTo>
                  <a:lnTo>
                    <a:pt x="85" y="43"/>
                  </a:lnTo>
                  <a:lnTo>
                    <a:pt x="90" y="52"/>
                  </a:lnTo>
                  <a:lnTo>
                    <a:pt x="92" y="58"/>
                  </a:lnTo>
                  <a:lnTo>
                    <a:pt x="94" y="64"/>
                  </a:lnTo>
                  <a:lnTo>
                    <a:pt x="94" y="64"/>
                  </a:lnTo>
                  <a:lnTo>
                    <a:pt x="92" y="69"/>
                  </a:lnTo>
                  <a:lnTo>
                    <a:pt x="90" y="75"/>
                  </a:lnTo>
                  <a:lnTo>
                    <a:pt x="85" y="84"/>
                  </a:lnTo>
                  <a:lnTo>
                    <a:pt x="75" y="92"/>
                  </a:lnTo>
                  <a:lnTo>
                    <a:pt x="70" y="94"/>
                  </a:lnTo>
                  <a:lnTo>
                    <a:pt x="64" y="94"/>
                  </a:lnTo>
                  <a:lnTo>
                    <a:pt x="64" y="94"/>
                  </a:lnTo>
                  <a:lnTo>
                    <a:pt x="57" y="94"/>
                  </a:lnTo>
                  <a:lnTo>
                    <a:pt x="51" y="92"/>
                  </a:lnTo>
                  <a:lnTo>
                    <a:pt x="42" y="84"/>
                  </a:lnTo>
                  <a:lnTo>
                    <a:pt x="36" y="75"/>
                  </a:lnTo>
                  <a:lnTo>
                    <a:pt x="34" y="69"/>
                  </a:lnTo>
                  <a:lnTo>
                    <a:pt x="32" y="64"/>
                  </a:lnTo>
                  <a:lnTo>
                    <a:pt x="32" y="64"/>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33" name="Freeform 201">
              <a:extLst>
                <a:ext uri="{FF2B5EF4-FFF2-40B4-BE49-F238E27FC236}">
                  <a16:creationId xmlns:a16="http://schemas.microsoft.com/office/drawing/2014/main" id="{FFFFEA24-84AD-B449-97DA-A20AB1817DD1}"/>
                </a:ext>
              </a:extLst>
            </p:cNvPr>
            <p:cNvSpPr>
              <a:spLocks/>
            </p:cNvSpPr>
            <p:nvPr/>
          </p:nvSpPr>
          <p:spPr bwMode="auto">
            <a:xfrm>
              <a:off x="2865437" y="11090276"/>
              <a:ext cx="352425" cy="207963"/>
            </a:xfrm>
            <a:custGeom>
              <a:avLst/>
              <a:gdLst>
                <a:gd name="T0" fmla="*/ 222 w 222"/>
                <a:gd name="T1" fmla="*/ 114 h 131"/>
                <a:gd name="T2" fmla="*/ 218 w 222"/>
                <a:gd name="T3" fmla="*/ 103 h 131"/>
                <a:gd name="T4" fmla="*/ 205 w 222"/>
                <a:gd name="T5" fmla="*/ 97 h 131"/>
                <a:gd name="T6" fmla="*/ 34 w 222"/>
                <a:gd name="T7" fmla="*/ 64 h 131"/>
                <a:gd name="T8" fmla="*/ 34 w 222"/>
                <a:gd name="T9" fmla="*/ 58 h 131"/>
                <a:gd name="T10" fmla="*/ 39 w 222"/>
                <a:gd name="T11" fmla="*/ 52 h 131"/>
                <a:gd name="T12" fmla="*/ 73 w 222"/>
                <a:gd name="T13" fmla="*/ 37 h 131"/>
                <a:gd name="T14" fmla="*/ 107 w 222"/>
                <a:gd name="T15" fmla="*/ 82 h 131"/>
                <a:gd name="T16" fmla="*/ 122 w 222"/>
                <a:gd name="T17" fmla="*/ 90 h 131"/>
                <a:gd name="T18" fmla="*/ 122 w 222"/>
                <a:gd name="T19" fmla="*/ 90 h 131"/>
                <a:gd name="T20" fmla="*/ 130 w 222"/>
                <a:gd name="T21" fmla="*/ 88 h 131"/>
                <a:gd name="T22" fmla="*/ 169 w 222"/>
                <a:gd name="T23" fmla="*/ 37 h 131"/>
                <a:gd name="T24" fmla="*/ 199 w 222"/>
                <a:gd name="T25" fmla="*/ 50 h 131"/>
                <a:gd name="T26" fmla="*/ 212 w 222"/>
                <a:gd name="T27" fmla="*/ 50 h 131"/>
                <a:gd name="T28" fmla="*/ 218 w 222"/>
                <a:gd name="T29" fmla="*/ 47 h 131"/>
                <a:gd name="T30" fmla="*/ 222 w 222"/>
                <a:gd name="T31" fmla="*/ 41 h 131"/>
                <a:gd name="T32" fmla="*/ 222 w 222"/>
                <a:gd name="T33" fmla="*/ 28 h 131"/>
                <a:gd name="T34" fmla="*/ 212 w 222"/>
                <a:gd name="T35" fmla="*/ 18 h 131"/>
                <a:gd name="T36" fmla="*/ 169 w 222"/>
                <a:gd name="T37" fmla="*/ 2 h 131"/>
                <a:gd name="T38" fmla="*/ 158 w 222"/>
                <a:gd name="T39" fmla="*/ 2 h 131"/>
                <a:gd name="T40" fmla="*/ 150 w 222"/>
                <a:gd name="T41" fmla="*/ 7 h 131"/>
                <a:gd name="T42" fmla="*/ 94 w 222"/>
                <a:gd name="T43" fmla="*/ 7 h 131"/>
                <a:gd name="T44" fmla="*/ 88 w 222"/>
                <a:gd name="T45" fmla="*/ 3 h 131"/>
                <a:gd name="T46" fmla="*/ 79 w 222"/>
                <a:gd name="T47" fmla="*/ 0 h 131"/>
                <a:gd name="T48" fmla="*/ 30 w 222"/>
                <a:gd name="T49" fmla="*/ 18 h 131"/>
                <a:gd name="T50" fmla="*/ 19 w 222"/>
                <a:gd name="T51" fmla="*/ 26 h 131"/>
                <a:gd name="T52" fmla="*/ 2 w 222"/>
                <a:gd name="T53" fmla="*/ 49 h 131"/>
                <a:gd name="T54" fmla="*/ 0 w 222"/>
                <a:gd name="T55" fmla="*/ 114 h 131"/>
                <a:gd name="T56" fmla="*/ 2 w 222"/>
                <a:gd name="T57" fmla="*/ 122 h 131"/>
                <a:gd name="T58" fmla="*/ 11 w 222"/>
                <a:gd name="T59" fmla="*/ 129 h 131"/>
                <a:gd name="T60" fmla="*/ 205 w 222"/>
                <a:gd name="T61" fmla="*/ 131 h 131"/>
                <a:gd name="T62" fmla="*/ 212 w 222"/>
                <a:gd name="T63" fmla="*/ 129 h 131"/>
                <a:gd name="T64" fmla="*/ 222 w 222"/>
                <a:gd name="T65" fmla="*/ 122 h 131"/>
                <a:gd name="T66" fmla="*/ 222 w 222"/>
                <a:gd name="T67" fmla="*/ 114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2" h="131">
                  <a:moveTo>
                    <a:pt x="222" y="114"/>
                  </a:moveTo>
                  <a:lnTo>
                    <a:pt x="222" y="114"/>
                  </a:lnTo>
                  <a:lnTo>
                    <a:pt x="222" y="109"/>
                  </a:lnTo>
                  <a:lnTo>
                    <a:pt x="218" y="103"/>
                  </a:lnTo>
                  <a:lnTo>
                    <a:pt x="212" y="99"/>
                  </a:lnTo>
                  <a:lnTo>
                    <a:pt x="205" y="97"/>
                  </a:lnTo>
                  <a:lnTo>
                    <a:pt x="34" y="97"/>
                  </a:lnTo>
                  <a:lnTo>
                    <a:pt x="34" y="64"/>
                  </a:lnTo>
                  <a:lnTo>
                    <a:pt x="34" y="64"/>
                  </a:lnTo>
                  <a:lnTo>
                    <a:pt x="34" y="58"/>
                  </a:lnTo>
                  <a:lnTo>
                    <a:pt x="36" y="54"/>
                  </a:lnTo>
                  <a:lnTo>
                    <a:pt x="39" y="52"/>
                  </a:lnTo>
                  <a:lnTo>
                    <a:pt x="43" y="50"/>
                  </a:lnTo>
                  <a:lnTo>
                    <a:pt x="73" y="37"/>
                  </a:lnTo>
                  <a:lnTo>
                    <a:pt x="107" y="82"/>
                  </a:lnTo>
                  <a:lnTo>
                    <a:pt x="107" y="82"/>
                  </a:lnTo>
                  <a:lnTo>
                    <a:pt x="113" y="88"/>
                  </a:lnTo>
                  <a:lnTo>
                    <a:pt x="122" y="90"/>
                  </a:lnTo>
                  <a:lnTo>
                    <a:pt x="122" y="90"/>
                  </a:lnTo>
                  <a:lnTo>
                    <a:pt x="122" y="90"/>
                  </a:lnTo>
                  <a:lnTo>
                    <a:pt x="122" y="90"/>
                  </a:lnTo>
                  <a:lnTo>
                    <a:pt x="130" y="88"/>
                  </a:lnTo>
                  <a:lnTo>
                    <a:pt x="135" y="82"/>
                  </a:lnTo>
                  <a:lnTo>
                    <a:pt x="169" y="37"/>
                  </a:lnTo>
                  <a:lnTo>
                    <a:pt x="199" y="50"/>
                  </a:lnTo>
                  <a:lnTo>
                    <a:pt x="199" y="50"/>
                  </a:lnTo>
                  <a:lnTo>
                    <a:pt x="207" y="50"/>
                  </a:lnTo>
                  <a:lnTo>
                    <a:pt x="212" y="50"/>
                  </a:lnTo>
                  <a:lnTo>
                    <a:pt x="212" y="50"/>
                  </a:lnTo>
                  <a:lnTo>
                    <a:pt x="218" y="47"/>
                  </a:lnTo>
                  <a:lnTo>
                    <a:pt x="222" y="41"/>
                  </a:lnTo>
                  <a:lnTo>
                    <a:pt x="222" y="41"/>
                  </a:lnTo>
                  <a:lnTo>
                    <a:pt x="222" y="33"/>
                  </a:lnTo>
                  <a:lnTo>
                    <a:pt x="222" y="28"/>
                  </a:lnTo>
                  <a:lnTo>
                    <a:pt x="218" y="22"/>
                  </a:lnTo>
                  <a:lnTo>
                    <a:pt x="212" y="18"/>
                  </a:lnTo>
                  <a:lnTo>
                    <a:pt x="169" y="2"/>
                  </a:lnTo>
                  <a:lnTo>
                    <a:pt x="169" y="2"/>
                  </a:lnTo>
                  <a:lnTo>
                    <a:pt x="163" y="0"/>
                  </a:lnTo>
                  <a:lnTo>
                    <a:pt x="158" y="2"/>
                  </a:lnTo>
                  <a:lnTo>
                    <a:pt x="154" y="3"/>
                  </a:lnTo>
                  <a:lnTo>
                    <a:pt x="150" y="7"/>
                  </a:lnTo>
                  <a:lnTo>
                    <a:pt x="122" y="45"/>
                  </a:lnTo>
                  <a:lnTo>
                    <a:pt x="94" y="7"/>
                  </a:lnTo>
                  <a:lnTo>
                    <a:pt x="94" y="7"/>
                  </a:lnTo>
                  <a:lnTo>
                    <a:pt x="88" y="3"/>
                  </a:lnTo>
                  <a:lnTo>
                    <a:pt x="85" y="2"/>
                  </a:lnTo>
                  <a:lnTo>
                    <a:pt x="79" y="0"/>
                  </a:lnTo>
                  <a:lnTo>
                    <a:pt x="73" y="2"/>
                  </a:lnTo>
                  <a:lnTo>
                    <a:pt x="30" y="18"/>
                  </a:lnTo>
                  <a:lnTo>
                    <a:pt x="30" y="18"/>
                  </a:lnTo>
                  <a:lnTo>
                    <a:pt x="19" y="26"/>
                  </a:lnTo>
                  <a:lnTo>
                    <a:pt x="9" y="35"/>
                  </a:lnTo>
                  <a:lnTo>
                    <a:pt x="2" y="49"/>
                  </a:lnTo>
                  <a:lnTo>
                    <a:pt x="0" y="64"/>
                  </a:lnTo>
                  <a:lnTo>
                    <a:pt x="0" y="114"/>
                  </a:lnTo>
                  <a:lnTo>
                    <a:pt x="0" y="114"/>
                  </a:lnTo>
                  <a:lnTo>
                    <a:pt x="2" y="122"/>
                  </a:lnTo>
                  <a:lnTo>
                    <a:pt x="6" y="127"/>
                  </a:lnTo>
                  <a:lnTo>
                    <a:pt x="11" y="129"/>
                  </a:lnTo>
                  <a:lnTo>
                    <a:pt x="17" y="131"/>
                  </a:lnTo>
                  <a:lnTo>
                    <a:pt x="205" y="131"/>
                  </a:lnTo>
                  <a:lnTo>
                    <a:pt x="205" y="131"/>
                  </a:lnTo>
                  <a:lnTo>
                    <a:pt x="212" y="129"/>
                  </a:lnTo>
                  <a:lnTo>
                    <a:pt x="218" y="127"/>
                  </a:lnTo>
                  <a:lnTo>
                    <a:pt x="222" y="122"/>
                  </a:lnTo>
                  <a:lnTo>
                    <a:pt x="222" y="114"/>
                  </a:lnTo>
                  <a:lnTo>
                    <a:pt x="222" y="114"/>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34" name="Freeform 202">
              <a:extLst>
                <a:ext uri="{FF2B5EF4-FFF2-40B4-BE49-F238E27FC236}">
                  <a16:creationId xmlns:a16="http://schemas.microsoft.com/office/drawing/2014/main" id="{A28139BE-F761-3D46-9015-904B0801EB85}"/>
                </a:ext>
              </a:extLst>
            </p:cNvPr>
            <p:cNvSpPr>
              <a:spLocks noEditPoints="1"/>
            </p:cNvSpPr>
            <p:nvPr/>
          </p:nvSpPr>
          <p:spPr bwMode="auto">
            <a:xfrm>
              <a:off x="3343275" y="10893426"/>
              <a:ext cx="198438" cy="201613"/>
            </a:xfrm>
            <a:custGeom>
              <a:avLst/>
              <a:gdLst>
                <a:gd name="T0" fmla="*/ 63 w 125"/>
                <a:gd name="T1" fmla="*/ 127 h 127"/>
                <a:gd name="T2" fmla="*/ 88 w 125"/>
                <a:gd name="T3" fmla="*/ 122 h 127"/>
                <a:gd name="T4" fmla="*/ 108 w 125"/>
                <a:gd name="T5" fmla="*/ 109 h 127"/>
                <a:gd name="T6" fmla="*/ 122 w 125"/>
                <a:gd name="T7" fmla="*/ 88 h 127"/>
                <a:gd name="T8" fmla="*/ 125 w 125"/>
                <a:gd name="T9" fmla="*/ 64 h 127"/>
                <a:gd name="T10" fmla="*/ 125 w 125"/>
                <a:gd name="T11" fmla="*/ 50 h 127"/>
                <a:gd name="T12" fmla="*/ 116 w 125"/>
                <a:gd name="T13" fmla="*/ 28 h 127"/>
                <a:gd name="T14" fmla="*/ 99 w 125"/>
                <a:gd name="T15" fmla="*/ 11 h 127"/>
                <a:gd name="T16" fmla="*/ 75 w 125"/>
                <a:gd name="T17" fmla="*/ 2 h 127"/>
                <a:gd name="T18" fmla="*/ 63 w 125"/>
                <a:gd name="T19" fmla="*/ 0 h 127"/>
                <a:gd name="T20" fmla="*/ 39 w 125"/>
                <a:gd name="T21" fmla="*/ 5 h 127"/>
                <a:gd name="T22" fmla="*/ 18 w 125"/>
                <a:gd name="T23" fmla="*/ 18 h 127"/>
                <a:gd name="T24" fmla="*/ 5 w 125"/>
                <a:gd name="T25" fmla="*/ 39 h 127"/>
                <a:gd name="T26" fmla="*/ 0 w 125"/>
                <a:gd name="T27" fmla="*/ 64 h 127"/>
                <a:gd name="T28" fmla="*/ 1 w 125"/>
                <a:gd name="T29" fmla="*/ 77 h 127"/>
                <a:gd name="T30" fmla="*/ 11 w 125"/>
                <a:gd name="T31" fmla="*/ 99 h 127"/>
                <a:gd name="T32" fmla="*/ 28 w 125"/>
                <a:gd name="T33" fmla="*/ 116 h 127"/>
                <a:gd name="T34" fmla="*/ 50 w 125"/>
                <a:gd name="T35" fmla="*/ 126 h 127"/>
                <a:gd name="T36" fmla="*/ 63 w 125"/>
                <a:gd name="T37" fmla="*/ 127 h 127"/>
                <a:gd name="T38" fmla="*/ 33 w 125"/>
                <a:gd name="T39" fmla="*/ 64 h 127"/>
                <a:gd name="T40" fmla="*/ 35 w 125"/>
                <a:gd name="T41" fmla="*/ 52 h 127"/>
                <a:gd name="T42" fmla="*/ 50 w 125"/>
                <a:gd name="T43" fmla="*/ 35 h 127"/>
                <a:gd name="T44" fmla="*/ 63 w 125"/>
                <a:gd name="T45" fmla="*/ 34 h 127"/>
                <a:gd name="T46" fmla="*/ 69 w 125"/>
                <a:gd name="T47" fmla="*/ 34 h 127"/>
                <a:gd name="T48" fmla="*/ 84 w 125"/>
                <a:gd name="T49" fmla="*/ 43 h 127"/>
                <a:gd name="T50" fmla="*/ 92 w 125"/>
                <a:gd name="T51" fmla="*/ 58 h 127"/>
                <a:gd name="T52" fmla="*/ 93 w 125"/>
                <a:gd name="T53" fmla="*/ 64 h 127"/>
                <a:gd name="T54" fmla="*/ 90 w 125"/>
                <a:gd name="T55" fmla="*/ 75 h 127"/>
                <a:gd name="T56" fmla="*/ 75 w 125"/>
                <a:gd name="T57" fmla="*/ 92 h 127"/>
                <a:gd name="T58" fmla="*/ 63 w 125"/>
                <a:gd name="T59" fmla="*/ 94 h 127"/>
                <a:gd name="T60" fmla="*/ 56 w 125"/>
                <a:gd name="T61" fmla="*/ 94 h 127"/>
                <a:gd name="T62" fmla="*/ 41 w 125"/>
                <a:gd name="T63" fmla="*/ 84 h 127"/>
                <a:gd name="T64" fmla="*/ 33 w 125"/>
                <a:gd name="T65" fmla="*/ 69 h 127"/>
                <a:gd name="T66" fmla="*/ 33 w 125"/>
                <a:gd name="T67" fmla="*/ 6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5" h="127">
                  <a:moveTo>
                    <a:pt x="63" y="127"/>
                  </a:moveTo>
                  <a:lnTo>
                    <a:pt x="63" y="127"/>
                  </a:lnTo>
                  <a:lnTo>
                    <a:pt x="75" y="126"/>
                  </a:lnTo>
                  <a:lnTo>
                    <a:pt x="88" y="122"/>
                  </a:lnTo>
                  <a:lnTo>
                    <a:pt x="99" y="116"/>
                  </a:lnTo>
                  <a:lnTo>
                    <a:pt x="108" y="109"/>
                  </a:lnTo>
                  <a:lnTo>
                    <a:pt x="116" y="99"/>
                  </a:lnTo>
                  <a:lnTo>
                    <a:pt x="122" y="88"/>
                  </a:lnTo>
                  <a:lnTo>
                    <a:pt x="125" y="77"/>
                  </a:lnTo>
                  <a:lnTo>
                    <a:pt x="125" y="64"/>
                  </a:lnTo>
                  <a:lnTo>
                    <a:pt x="125" y="64"/>
                  </a:lnTo>
                  <a:lnTo>
                    <a:pt x="125" y="50"/>
                  </a:lnTo>
                  <a:lnTo>
                    <a:pt x="122" y="39"/>
                  </a:lnTo>
                  <a:lnTo>
                    <a:pt x="116" y="28"/>
                  </a:lnTo>
                  <a:lnTo>
                    <a:pt x="108" y="18"/>
                  </a:lnTo>
                  <a:lnTo>
                    <a:pt x="99" y="11"/>
                  </a:lnTo>
                  <a:lnTo>
                    <a:pt x="88" y="5"/>
                  </a:lnTo>
                  <a:lnTo>
                    <a:pt x="75" y="2"/>
                  </a:lnTo>
                  <a:lnTo>
                    <a:pt x="63" y="0"/>
                  </a:lnTo>
                  <a:lnTo>
                    <a:pt x="63" y="0"/>
                  </a:lnTo>
                  <a:lnTo>
                    <a:pt x="50" y="2"/>
                  </a:lnTo>
                  <a:lnTo>
                    <a:pt x="39" y="5"/>
                  </a:lnTo>
                  <a:lnTo>
                    <a:pt x="28" y="11"/>
                  </a:lnTo>
                  <a:lnTo>
                    <a:pt x="18" y="18"/>
                  </a:lnTo>
                  <a:lnTo>
                    <a:pt x="11" y="28"/>
                  </a:lnTo>
                  <a:lnTo>
                    <a:pt x="5" y="39"/>
                  </a:lnTo>
                  <a:lnTo>
                    <a:pt x="1" y="50"/>
                  </a:lnTo>
                  <a:lnTo>
                    <a:pt x="0" y="64"/>
                  </a:lnTo>
                  <a:lnTo>
                    <a:pt x="0" y="64"/>
                  </a:lnTo>
                  <a:lnTo>
                    <a:pt x="1" y="77"/>
                  </a:lnTo>
                  <a:lnTo>
                    <a:pt x="5" y="88"/>
                  </a:lnTo>
                  <a:lnTo>
                    <a:pt x="11" y="99"/>
                  </a:lnTo>
                  <a:lnTo>
                    <a:pt x="18" y="109"/>
                  </a:lnTo>
                  <a:lnTo>
                    <a:pt x="28" y="116"/>
                  </a:lnTo>
                  <a:lnTo>
                    <a:pt x="39" y="122"/>
                  </a:lnTo>
                  <a:lnTo>
                    <a:pt x="50" y="126"/>
                  </a:lnTo>
                  <a:lnTo>
                    <a:pt x="63" y="127"/>
                  </a:lnTo>
                  <a:lnTo>
                    <a:pt x="63" y="127"/>
                  </a:lnTo>
                  <a:close/>
                  <a:moveTo>
                    <a:pt x="33" y="64"/>
                  </a:moveTo>
                  <a:lnTo>
                    <a:pt x="33" y="64"/>
                  </a:lnTo>
                  <a:lnTo>
                    <a:pt x="33" y="58"/>
                  </a:lnTo>
                  <a:lnTo>
                    <a:pt x="35" y="52"/>
                  </a:lnTo>
                  <a:lnTo>
                    <a:pt x="41" y="43"/>
                  </a:lnTo>
                  <a:lnTo>
                    <a:pt x="50" y="35"/>
                  </a:lnTo>
                  <a:lnTo>
                    <a:pt x="56" y="34"/>
                  </a:lnTo>
                  <a:lnTo>
                    <a:pt x="63" y="34"/>
                  </a:lnTo>
                  <a:lnTo>
                    <a:pt x="63" y="34"/>
                  </a:lnTo>
                  <a:lnTo>
                    <a:pt x="69" y="34"/>
                  </a:lnTo>
                  <a:lnTo>
                    <a:pt x="75" y="35"/>
                  </a:lnTo>
                  <a:lnTo>
                    <a:pt x="84" y="43"/>
                  </a:lnTo>
                  <a:lnTo>
                    <a:pt x="90" y="52"/>
                  </a:lnTo>
                  <a:lnTo>
                    <a:pt x="92" y="58"/>
                  </a:lnTo>
                  <a:lnTo>
                    <a:pt x="93" y="64"/>
                  </a:lnTo>
                  <a:lnTo>
                    <a:pt x="93" y="64"/>
                  </a:lnTo>
                  <a:lnTo>
                    <a:pt x="92" y="69"/>
                  </a:lnTo>
                  <a:lnTo>
                    <a:pt x="90" y="75"/>
                  </a:lnTo>
                  <a:lnTo>
                    <a:pt x="84" y="84"/>
                  </a:lnTo>
                  <a:lnTo>
                    <a:pt x="75" y="92"/>
                  </a:lnTo>
                  <a:lnTo>
                    <a:pt x="69" y="94"/>
                  </a:lnTo>
                  <a:lnTo>
                    <a:pt x="63" y="94"/>
                  </a:lnTo>
                  <a:lnTo>
                    <a:pt x="63" y="94"/>
                  </a:lnTo>
                  <a:lnTo>
                    <a:pt x="56" y="94"/>
                  </a:lnTo>
                  <a:lnTo>
                    <a:pt x="50" y="92"/>
                  </a:lnTo>
                  <a:lnTo>
                    <a:pt x="41" y="84"/>
                  </a:lnTo>
                  <a:lnTo>
                    <a:pt x="35" y="75"/>
                  </a:lnTo>
                  <a:lnTo>
                    <a:pt x="33" y="69"/>
                  </a:lnTo>
                  <a:lnTo>
                    <a:pt x="33" y="64"/>
                  </a:lnTo>
                  <a:lnTo>
                    <a:pt x="33" y="64"/>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35" name="Freeform 203">
              <a:extLst>
                <a:ext uri="{FF2B5EF4-FFF2-40B4-BE49-F238E27FC236}">
                  <a16:creationId xmlns:a16="http://schemas.microsoft.com/office/drawing/2014/main" id="{C3AC090B-150C-A14A-ABD5-A8B45F1ED18E}"/>
                </a:ext>
              </a:extLst>
            </p:cNvPr>
            <p:cNvSpPr>
              <a:spLocks noEditPoints="1"/>
            </p:cNvSpPr>
            <p:nvPr/>
          </p:nvSpPr>
          <p:spPr bwMode="auto">
            <a:xfrm>
              <a:off x="3249612" y="11090276"/>
              <a:ext cx="385763" cy="207963"/>
            </a:xfrm>
            <a:custGeom>
              <a:avLst/>
              <a:gdLst>
                <a:gd name="T0" fmla="*/ 17 w 243"/>
                <a:gd name="T1" fmla="*/ 131 h 131"/>
                <a:gd name="T2" fmla="*/ 226 w 243"/>
                <a:gd name="T3" fmla="*/ 131 h 131"/>
                <a:gd name="T4" fmla="*/ 226 w 243"/>
                <a:gd name="T5" fmla="*/ 131 h 131"/>
                <a:gd name="T6" fmla="*/ 231 w 243"/>
                <a:gd name="T7" fmla="*/ 129 h 131"/>
                <a:gd name="T8" fmla="*/ 237 w 243"/>
                <a:gd name="T9" fmla="*/ 127 h 131"/>
                <a:gd name="T10" fmla="*/ 241 w 243"/>
                <a:gd name="T11" fmla="*/ 122 h 131"/>
                <a:gd name="T12" fmla="*/ 243 w 243"/>
                <a:gd name="T13" fmla="*/ 114 h 131"/>
                <a:gd name="T14" fmla="*/ 243 w 243"/>
                <a:gd name="T15" fmla="*/ 64 h 131"/>
                <a:gd name="T16" fmla="*/ 243 w 243"/>
                <a:gd name="T17" fmla="*/ 64 h 131"/>
                <a:gd name="T18" fmla="*/ 241 w 243"/>
                <a:gd name="T19" fmla="*/ 49 h 131"/>
                <a:gd name="T20" fmla="*/ 235 w 243"/>
                <a:gd name="T21" fmla="*/ 35 h 131"/>
                <a:gd name="T22" fmla="*/ 224 w 243"/>
                <a:gd name="T23" fmla="*/ 26 h 131"/>
                <a:gd name="T24" fmla="*/ 213 w 243"/>
                <a:gd name="T25" fmla="*/ 18 h 131"/>
                <a:gd name="T26" fmla="*/ 169 w 243"/>
                <a:gd name="T27" fmla="*/ 2 h 131"/>
                <a:gd name="T28" fmla="*/ 169 w 243"/>
                <a:gd name="T29" fmla="*/ 2 h 131"/>
                <a:gd name="T30" fmla="*/ 164 w 243"/>
                <a:gd name="T31" fmla="*/ 0 h 131"/>
                <a:gd name="T32" fmla="*/ 158 w 243"/>
                <a:gd name="T33" fmla="*/ 2 h 131"/>
                <a:gd name="T34" fmla="*/ 154 w 243"/>
                <a:gd name="T35" fmla="*/ 3 h 131"/>
                <a:gd name="T36" fmla="*/ 151 w 243"/>
                <a:gd name="T37" fmla="*/ 7 h 131"/>
                <a:gd name="T38" fmla="*/ 122 w 243"/>
                <a:gd name="T39" fmla="*/ 45 h 131"/>
                <a:gd name="T40" fmla="*/ 94 w 243"/>
                <a:gd name="T41" fmla="*/ 7 h 131"/>
                <a:gd name="T42" fmla="*/ 94 w 243"/>
                <a:gd name="T43" fmla="*/ 7 h 131"/>
                <a:gd name="T44" fmla="*/ 90 w 243"/>
                <a:gd name="T45" fmla="*/ 3 h 131"/>
                <a:gd name="T46" fmla="*/ 85 w 243"/>
                <a:gd name="T47" fmla="*/ 2 h 131"/>
                <a:gd name="T48" fmla="*/ 79 w 243"/>
                <a:gd name="T49" fmla="*/ 0 h 131"/>
                <a:gd name="T50" fmla="*/ 74 w 243"/>
                <a:gd name="T51" fmla="*/ 2 h 131"/>
                <a:gd name="T52" fmla="*/ 30 w 243"/>
                <a:gd name="T53" fmla="*/ 18 h 131"/>
                <a:gd name="T54" fmla="*/ 30 w 243"/>
                <a:gd name="T55" fmla="*/ 18 h 131"/>
                <a:gd name="T56" fmla="*/ 19 w 243"/>
                <a:gd name="T57" fmla="*/ 26 h 131"/>
                <a:gd name="T58" fmla="*/ 10 w 243"/>
                <a:gd name="T59" fmla="*/ 35 h 131"/>
                <a:gd name="T60" fmla="*/ 4 w 243"/>
                <a:gd name="T61" fmla="*/ 49 h 131"/>
                <a:gd name="T62" fmla="*/ 0 w 243"/>
                <a:gd name="T63" fmla="*/ 64 h 131"/>
                <a:gd name="T64" fmla="*/ 0 w 243"/>
                <a:gd name="T65" fmla="*/ 114 h 131"/>
                <a:gd name="T66" fmla="*/ 0 w 243"/>
                <a:gd name="T67" fmla="*/ 114 h 131"/>
                <a:gd name="T68" fmla="*/ 2 w 243"/>
                <a:gd name="T69" fmla="*/ 122 h 131"/>
                <a:gd name="T70" fmla="*/ 6 w 243"/>
                <a:gd name="T71" fmla="*/ 127 h 131"/>
                <a:gd name="T72" fmla="*/ 12 w 243"/>
                <a:gd name="T73" fmla="*/ 129 h 131"/>
                <a:gd name="T74" fmla="*/ 17 w 243"/>
                <a:gd name="T75" fmla="*/ 131 h 131"/>
                <a:gd name="T76" fmla="*/ 17 w 243"/>
                <a:gd name="T77" fmla="*/ 131 h 131"/>
                <a:gd name="T78" fmla="*/ 34 w 243"/>
                <a:gd name="T79" fmla="*/ 97 h 131"/>
                <a:gd name="T80" fmla="*/ 34 w 243"/>
                <a:gd name="T81" fmla="*/ 64 h 131"/>
                <a:gd name="T82" fmla="*/ 34 w 243"/>
                <a:gd name="T83" fmla="*/ 64 h 131"/>
                <a:gd name="T84" fmla="*/ 36 w 243"/>
                <a:gd name="T85" fmla="*/ 58 h 131"/>
                <a:gd name="T86" fmla="*/ 38 w 243"/>
                <a:gd name="T87" fmla="*/ 54 h 131"/>
                <a:gd name="T88" fmla="*/ 40 w 243"/>
                <a:gd name="T89" fmla="*/ 52 h 131"/>
                <a:gd name="T90" fmla="*/ 43 w 243"/>
                <a:gd name="T91" fmla="*/ 50 h 131"/>
                <a:gd name="T92" fmla="*/ 74 w 243"/>
                <a:gd name="T93" fmla="*/ 37 h 131"/>
                <a:gd name="T94" fmla="*/ 107 w 243"/>
                <a:gd name="T95" fmla="*/ 82 h 131"/>
                <a:gd name="T96" fmla="*/ 107 w 243"/>
                <a:gd name="T97" fmla="*/ 82 h 131"/>
                <a:gd name="T98" fmla="*/ 115 w 243"/>
                <a:gd name="T99" fmla="*/ 88 h 131"/>
                <a:gd name="T100" fmla="*/ 122 w 243"/>
                <a:gd name="T101" fmla="*/ 90 h 131"/>
                <a:gd name="T102" fmla="*/ 122 w 243"/>
                <a:gd name="T103" fmla="*/ 90 h 131"/>
                <a:gd name="T104" fmla="*/ 130 w 243"/>
                <a:gd name="T105" fmla="*/ 88 h 131"/>
                <a:gd name="T106" fmla="*/ 136 w 243"/>
                <a:gd name="T107" fmla="*/ 82 h 131"/>
                <a:gd name="T108" fmla="*/ 169 w 243"/>
                <a:gd name="T109" fmla="*/ 37 h 131"/>
                <a:gd name="T110" fmla="*/ 199 w 243"/>
                <a:gd name="T111" fmla="*/ 50 h 131"/>
                <a:gd name="T112" fmla="*/ 199 w 243"/>
                <a:gd name="T113" fmla="*/ 50 h 131"/>
                <a:gd name="T114" fmla="*/ 203 w 243"/>
                <a:gd name="T115" fmla="*/ 52 h 131"/>
                <a:gd name="T116" fmla="*/ 207 w 243"/>
                <a:gd name="T117" fmla="*/ 54 h 131"/>
                <a:gd name="T118" fmla="*/ 209 w 243"/>
                <a:gd name="T119" fmla="*/ 58 h 131"/>
                <a:gd name="T120" fmla="*/ 209 w 243"/>
                <a:gd name="T121" fmla="*/ 64 h 131"/>
                <a:gd name="T122" fmla="*/ 209 w 243"/>
                <a:gd name="T123" fmla="*/ 97 h 131"/>
                <a:gd name="T124" fmla="*/ 34 w 243"/>
                <a:gd name="T125" fmla="*/ 97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3" h="131">
                  <a:moveTo>
                    <a:pt x="17" y="131"/>
                  </a:moveTo>
                  <a:lnTo>
                    <a:pt x="226" y="131"/>
                  </a:lnTo>
                  <a:lnTo>
                    <a:pt x="226" y="131"/>
                  </a:lnTo>
                  <a:lnTo>
                    <a:pt x="231" y="129"/>
                  </a:lnTo>
                  <a:lnTo>
                    <a:pt x="237" y="127"/>
                  </a:lnTo>
                  <a:lnTo>
                    <a:pt x="241" y="122"/>
                  </a:lnTo>
                  <a:lnTo>
                    <a:pt x="243" y="114"/>
                  </a:lnTo>
                  <a:lnTo>
                    <a:pt x="243" y="64"/>
                  </a:lnTo>
                  <a:lnTo>
                    <a:pt x="243" y="64"/>
                  </a:lnTo>
                  <a:lnTo>
                    <a:pt x="241" y="49"/>
                  </a:lnTo>
                  <a:lnTo>
                    <a:pt x="235" y="35"/>
                  </a:lnTo>
                  <a:lnTo>
                    <a:pt x="224" y="26"/>
                  </a:lnTo>
                  <a:lnTo>
                    <a:pt x="213" y="18"/>
                  </a:lnTo>
                  <a:lnTo>
                    <a:pt x="169" y="2"/>
                  </a:lnTo>
                  <a:lnTo>
                    <a:pt x="169" y="2"/>
                  </a:lnTo>
                  <a:lnTo>
                    <a:pt x="164" y="0"/>
                  </a:lnTo>
                  <a:lnTo>
                    <a:pt x="158" y="2"/>
                  </a:lnTo>
                  <a:lnTo>
                    <a:pt x="154" y="3"/>
                  </a:lnTo>
                  <a:lnTo>
                    <a:pt x="151" y="7"/>
                  </a:lnTo>
                  <a:lnTo>
                    <a:pt x="122" y="45"/>
                  </a:lnTo>
                  <a:lnTo>
                    <a:pt x="94" y="7"/>
                  </a:lnTo>
                  <a:lnTo>
                    <a:pt x="94" y="7"/>
                  </a:lnTo>
                  <a:lnTo>
                    <a:pt x="90" y="3"/>
                  </a:lnTo>
                  <a:lnTo>
                    <a:pt x="85" y="2"/>
                  </a:lnTo>
                  <a:lnTo>
                    <a:pt x="79" y="0"/>
                  </a:lnTo>
                  <a:lnTo>
                    <a:pt x="74" y="2"/>
                  </a:lnTo>
                  <a:lnTo>
                    <a:pt x="30" y="18"/>
                  </a:lnTo>
                  <a:lnTo>
                    <a:pt x="30" y="18"/>
                  </a:lnTo>
                  <a:lnTo>
                    <a:pt x="19" y="26"/>
                  </a:lnTo>
                  <a:lnTo>
                    <a:pt x="10" y="35"/>
                  </a:lnTo>
                  <a:lnTo>
                    <a:pt x="4" y="49"/>
                  </a:lnTo>
                  <a:lnTo>
                    <a:pt x="0" y="64"/>
                  </a:lnTo>
                  <a:lnTo>
                    <a:pt x="0" y="114"/>
                  </a:lnTo>
                  <a:lnTo>
                    <a:pt x="0" y="114"/>
                  </a:lnTo>
                  <a:lnTo>
                    <a:pt x="2" y="122"/>
                  </a:lnTo>
                  <a:lnTo>
                    <a:pt x="6" y="127"/>
                  </a:lnTo>
                  <a:lnTo>
                    <a:pt x="12" y="129"/>
                  </a:lnTo>
                  <a:lnTo>
                    <a:pt x="17" y="131"/>
                  </a:lnTo>
                  <a:lnTo>
                    <a:pt x="17" y="131"/>
                  </a:lnTo>
                  <a:close/>
                  <a:moveTo>
                    <a:pt x="34" y="97"/>
                  </a:moveTo>
                  <a:lnTo>
                    <a:pt x="34" y="64"/>
                  </a:lnTo>
                  <a:lnTo>
                    <a:pt x="34" y="64"/>
                  </a:lnTo>
                  <a:lnTo>
                    <a:pt x="36" y="58"/>
                  </a:lnTo>
                  <a:lnTo>
                    <a:pt x="38" y="54"/>
                  </a:lnTo>
                  <a:lnTo>
                    <a:pt x="40" y="52"/>
                  </a:lnTo>
                  <a:lnTo>
                    <a:pt x="43" y="50"/>
                  </a:lnTo>
                  <a:lnTo>
                    <a:pt x="74" y="37"/>
                  </a:lnTo>
                  <a:lnTo>
                    <a:pt x="107" y="82"/>
                  </a:lnTo>
                  <a:lnTo>
                    <a:pt x="107" y="82"/>
                  </a:lnTo>
                  <a:lnTo>
                    <a:pt x="115" y="88"/>
                  </a:lnTo>
                  <a:lnTo>
                    <a:pt x="122" y="90"/>
                  </a:lnTo>
                  <a:lnTo>
                    <a:pt x="122" y="90"/>
                  </a:lnTo>
                  <a:lnTo>
                    <a:pt x="130" y="88"/>
                  </a:lnTo>
                  <a:lnTo>
                    <a:pt x="136" y="82"/>
                  </a:lnTo>
                  <a:lnTo>
                    <a:pt x="169" y="37"/>
                  </a:lnTo>
                  <a:lnTo>
                    <a:pt x="199" y="50"/>
                  </a:lnTo>
                  <a:lnTo>
                    <a:pt x="199" y="50"/>
                  </a:lnTo>
                  <a:lnTo>
                    <a:pt x="203" y="52"/>
                  </a:lnTo>
                  <a:lnTo>
                    <a:pt x="207" y="54"/>
                  </a:lnTo>
                  <a:lnTo>
                    <a:pt x="209" y="58"/>
                  </a:lnTo>
                  <a:lnTo>
                    <a:pt x="209" y="64"/>
                  </a:lnTo>
                  <a:lnTo>
                    <a:pt x="209" y="97"/>
                  </a:lnTo>
                  <a:lnTo>
                    <a:pt x="34" y="97"/>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36" name="Freeform 204">
              <a:extLst>
                <a:ext uri="{FF2B5EF4-FFF2-40B4-BE49-F238E27FC236}">
                  <a16:creationId xmlns:a16="http://schemas.microsoft.com/office/drawing/2014/main" id="{5DB8288D-1B57-9645-956A-C3041629D6A2}"/>
                </a:ext>
              </a:extLst>
            </p:cNvPr>
            <p:cNvSpPr>
              <a:spLocks/>
            </p:cNvSpPr>
            <p:nvPr/>
          </p:nvSpPr>
          <p:spPr bwMode="auto">
            <a:xfrm>
              <a:off x="3538537" y="10455276"/>
              <a:ext cx="369888" cy="425450"/>
            </a:xfrm>
            <a:custGeom>
              <a:avLst/>
              <a:gdLst>
                <a:gd name="T0" fmla="*/ 2 w 233"/>
                <a:gd name="T1" fmla="*/ 7 h 268"/>
                <a:gd name="T2" fmla="*/ 2 w 233"/>
                <a:gd name="T3" fmla="*/ 7 h 268"/>
                <a:gd name="T4" fmla="*/ 0 w 233"/>
                <a:gd name="T5" fmla="*/ 13 h 268"/>
                <a:gd name="T6" fmla="*/ 0 w 233"/>
                <a:gd name="T7" fmla="*/ 20 h 268"/>
                <a:gd name="T8" fmla="*/ 0 w 233"/>
                <a:gd name="T9" fmla="*/ 20 h 268"/>
                <a:gd name="T10" fmla="*/ 2 w 233"/>
                <a:gd name="T11" fmla="*/ 26 h 268"/>
                <a:gd name="T12" fmla="*/ 6 w 233"/>
                <a:gd name="T13" fmla="*/ 30 h 268"/>
                <a:gd name="T14" fmla="*/ 130 w 233"/>
                <a:gd name="T15" fmla="*/ 110 h 268"/>
                <a:gd name="T16" fmla="*/ 130 w 233"/>
                <a:gd name="T17" fmla="*/ 110 h 268"/>
                <a:gd name="T18" fmla="*/ 145 w 233"/>
                <a:gd name="T19" fmla="*/ 122 h 268"/>
                <a:gd name="T20" fmla="*/ 158 w 233"/>
                <a:gd name="T21" fmla="*/ 135 h 268"/>
                <a:gd name="T22" fmla="*/ 171 w 233"/>
                <a:gd name="T23" fmla="*/ 150 h 268"/>
                <a:gd name="T24" fmla="*/ 181 w 233"/>
                <a:gd name="T25" fmla="*/ 167 h 268"/>
                <a:gd name="T26" fmla="*/ 190 w 233"/>
                <a:gd name="T27" fmla="*/ 184 h 268"/>
                <a:gd name="T28" fmla="*/ 196 w 233"/>
                <a:gd name="T29" fmla="*/ 202 h 268"/>
                <a:gd name="T30" fmla="*/ 200 w 233"/>
                <a:gd name="T31" fmla="*/ 221 h 268"/>
                <a:gd name="T32" fmla="*/ 200 w 233"/>
                <a:gd name="T33" fmla="*/ 242 h 268"/>
                <a:gd name="T34" fmla="*/ 200 w 233"/>
                <a:gd name="T35" fmla="*/ 251 h 268"/>
                <a:gd name="T36" fmla="*/ 200 w 233"/>
                <a:gd name="T37" fmla="*/ 251 h 268"/>
                <a:gd name="T38" fmla="*/ 201 w 233"/>
                <a:gd name="T39" fmla="*/ 259 h 268"/>
                <a:gd name="T40" fmla="*/ 205 w 233"/>
                <a:gd name="T41" fmla="*/ 263 h 268"/>
                <a:gd name="T42" fmla="*/ 211 w 233"/>
                <a:gd name="T43" fmla="*/ 266 h 268"/>
                <a:gd name="T44" fmla="*/ 216 w 233"/>
                <a:gd name="T45" fmla="*/ 268 h 268"/>
                <a:gd name="T46" fmla="*/ 216 w 233"/>
                <a:gd name="T47" fmla="*/ 268 h 268"/>
                <a:gd name="T48" fmla="*/ 224 w 233"/>
                <a:gd name="T49" fmla="*/ 266 h 268"/>
                <a:gd name="T50" fmla="*/ 228 w 233"/>
                <a:gd name="T51" fmla="*/ 263 h 268"/>
                <a:gd name="T52" fmla="*/ 231 w 233"/>
                <a:gd name="T53" fmla="*/ 259 h 268"/>
                <a:gd name="T54" fmla="*/ 233 w 233"/>
                <a:gd name="T55" fmla="*/ 251 h 268"/>
                <a:gd name="T56" fmla="*/ 233 w 233"/>
                <a:gd name="T57" fmla="*/ 242 h 268"/>
                <a:gd name="T58" fmla="*/ 233 w 233"/>
                <a:gd name="T59" fmla="*/ 242 h 268"/>
                <a:gd name="T60" fmla="*/ 231 w 233"/>
                <a:gd name="T61" fmla="*/ 217 h 268"/>
                <a:gd name="T62" fmla="*/ 228 w 233"/>
                <a:gd name="T63" fmla="*/ 193 h 268"/>
                <a:gd name="T64" fmla="*/ 220 w 233"/>
                <a:gd name="T65" fmla="*/ 172 h 268"/>
                <a:gd name="T66" fmla="*/ 211 w 233"/>
                <a:gd name="T67" fmla="*/ 150 h 268"/>
                <a:gd name="T68" fmla="*/ 198 w 233"/>
                <a:gd name="T69" fmla="*/ 131 h 268"/>
                <a:gd name="T70" fmla="*/ 185 w 233"/>
                <a:gd name="T71" fmla="*/ 112 h 268"/>
                <a:gd name="T72" fmla="*/ 166 w 233"/>
                <a:gd name="T73" fmla="*/ 95 h 268"/>
                <a:gd name="T74" fmla="*/ 147 w 233"/>
                <a:gd name="T75" fmla="*/ 82 h 268"/>
                <a:gd name="T76" fmla="*/ 25 w 233"/>
                <a:gd name="T77" fmla="*/ 1 h 268"/>
                <a:gd name="T78" fmla="*/ 25 w 233"/>
                <a:gd name="T79" fmla="*/ 1 h 268"/>
                <a:gd name="T80" fmla="*/ 19 w 233"/>
                <a:gd name="T81" fmla="*/ 0 h 268"/>
                <a:gd name="T82" fmla="*/ 12 w 233"/>
                <a:gd name="T83" fmla="*/ 0 h 268"/>
                <a:gd name="T84" fmla="*/ 6 w 233"/>
                <a:gd name="T85" fmla="*/ 1 h 268"/>
                <a:gd name="T86" fmla="*/ 2 w 233"/>
                <a:gd name="T87" fmla="*/ 7 h 268"/>
                <a:gd name="T88" fmla="*/ 2 w 233"/>
                <a:gd name="T89" fmla="*/ 7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33" h="268">
                  <a:moveTo>
                    <a:pt x="2" y="7"/>
                  </a:moveTo>
                  <a:lnTo>
                    <a:pt x="2" y="7"/>
                  </a:lnTo>
                  <a:lnTo>
                    <a:pt x="0" y="13"/>
                  </a:lnTo>
                  <a:lnTo>
                    <a:pt x="0" y="20"/>
                  </a:lnTo>
                  <a:lnTo>
                    <a:pt x="0" y="20"/>
                  </a:lnTo>
                  <a:lnTo>
                    <a:pt x="2" y="26"/>
                  </a:lnTo>
                  <a:lnTo>
                    <a:pt x="6" y="30"/>
                  </a:lnTo>
                  <a:lnTo>
                    <a:pt x="130" y="110"/>
                  </a:lnTo>
                  <a:lnTo>
                    <a:pt x="130" y="110"/>
                  </a:lnTo>
                  <a:lnTo>
                    <a:pt x="145" y="122"/>
                  </a:lnTo>
                  <a:lnTo>
                    <a:pt x="158" y="135"/>
                  </a:lnTo>
                  <a:lnTo>
                    <a:pt x="171" y="150"/>
                  </a:lnTo>
                  <a:lnTo>
                    <a:pt x="181" y="167"/>
                  </a:lnTo>
                  <a:lnTo>
                    <a:pt x="190" y="184"/>
                  </a:lnTo>
                  <a:lnTo>
                    <a:pt x="196" y="202"/>
                  </a:lnTo>
                  <a:lnTo>
                    <a:pt x="200" y="221"/>
                  </a:lnTo>
                  <a:lnTo>
                    <a:pt x="200" y="242"/>
                  </a:lnTo>
                  <a:lnTo>
                    <a:pt x="200" y="251"/>
                  </a:lnTo>
                  <a:lnTo>
                    <a:pt x="200" y="251"/>
                  </a:lnTo>
                  <a:lnTo>
                    <a:pt x="201" y="259"/>
                  </a:lnTo>
                  <a:lnTo>
                    <a:pt x="205" y="263"/>
                  </a:lnTo>
                  <a:lnTo>
                    <a:pt x="211" y="266"/>
                  </a:lnTo>
                  <a:lnTo>
                    <a:pt x="216" y="268"/>
                  </a:lnTo>
                  <a:lnTo>
                    <a:pt x="216" y="268"/>
                  </a:lnTo>
                  <a:lnTo>
                    <a:pt x="224" y="266"/>
                  </a:lnTo>
                  <a:lnTo>
                    <a:pt x="228" y="263"/>
                  </a:lnTo>
                  <a:lnTo>
                    <a:pt x="231" y="259"/>
                  </a:lnTo>
                  <a:lnTo>
                    <a:pt x="233" y="251"/>
                  </a:lnTo>
                  <a:lnTo>
                    <a:pt x="233" y="242"/>
                  </a:lnTo>
                  <a:lnTo>
                    <a:pt x="233" y="242"/>
                  </a:lnTo>
                  <a:lnTo>
                    <a:pt x="231" y="217"/>
                  </a:lnTo>
                  <a:lnTo>
                    <a:pt x="228" y="193"/>
                  </a:lnTo>
                  <a:lnTo>
                    <a:pt x="220" y="172"/>
                  </a:lnTo>
                  <a:lnTo>
                    <a:pt x="211" y="150"/>
                  </a:lnTo>
                  <a:lnTo>
                    <a:pt x="198" y="131"/>
                  </a:lnTo>
                  <a:lnTo>
                    <a:pt x="185" y="112"/>
                  </a:lnTo>
                  <a:lnTo>
                    <a:pt x="166" y="95"/>
                  </a:lnTo>
                  <a:lnTo>
                    <a:pt x="147" y="82"/>
                  </a:lnTo>
                  <a:lnTo>
                    <a:pt x="25" y="1"/>
                  </a:lnTo>
                  <a:lnTo>
                    <a:pt x="25" y="1"/>
                  </a:lnTo>
                  <a:lnTo>
                    <a:pt x="19" y="0"/>
                  </a:lnTo>
                  <a:lnTo>
                    <a:pt x="12" y="0"/>
                  </a:lnTo>
                  <a:lnTo>
                    <a:pt x="6" y="1"/>
                  </a:lnTo>
                  <a:lnTo>
                    <a:pt x="2" y="7"/>
                  </a:lnTo>
                  <a:lnTo>
                    <a:pt x="2" y="7"/>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37" name="Freeform 205">
              <a:extLst>
                <a:ext uri="{FF2B5EF4-FFF2-40B4-BE49-F238E27FC236}">
                  <a16:creationId xmlns:a16="http://schemas.microsoft.com/office/drawing/2014/main" id="{6769AF09-67A1-A846-9BB4-DEBABB5D287A}"/>
                </a:ext>
              </a:extLst>
            </p:cNvPr>
            <p:cNvSpPr>
              <a:spLocks/>
            </p:cNvSpPr>
            <p:nvPr/>
          </p:nvSpPr>
          <p:spPr bwMode="auto">
            <a:xfrm>
              <a:off x="3538537" y="10585451"/>
              <a:ext cx="260350" cy="295275"/>
            </a:xfrm>
            <a:custGeom>
              <a:avLst/>
              <a:gdLst>
                <a:gd name="T0" fmla="*/ 130 w 164"/>
                <a:gd name="T1" fmla="*/ 160 h 186"/>
                <a:gd name="T2" fmla="*/ 130 w 164"/>
                <a:gd name="T3" fmla="*/ 169 h 186"/>
                <a:gd name="T4" fmla="*/ 130 w 164"/>
                <a:gd name="T5" fmla="*/ 169 h 186"/>
                <a:gd name="T6" fmla="*/ 132 w 164"/>
                <a:gd name="T7" fmla="*/ 177 h 186"/>
                <a:gd name="T8" fmla="*/ 136 w 164"/>
                <a:gd name="T9" fmla="*/ 181 h 186"/>
                <a:gd name="T10" fmla="*/ 141 w 164"/>
                <a:gd name="T11" fmla="*/ 184 h 186"/>
                <a:gd name="T12" fmla="*/ 147 w 164"/>
                <a:gd name="T13" fmla="*/ 186 h 186"/>
                <a:gd name="T14" fmla="*/ 147 w 164"/>
                <a:gd name="T15" fmla="*/ 186 h 186"/>
                <a:gd name="T16" fmla="*/ 154 w 164"/>
                <a:gd name="T17" fmla="*/ 184 h 186"/>
                <a:gd name="T18" fmla="*/ 160 w 164"/>
                <a:gd name="T19" fmla="*/ 181 h 186"/>
                <a:gd name="T20" fmla="*/ 164 w 164"/>
                <a:gd name="T21" fmla="*/ 177 h 186"/>
                <a:gd name="T22" fmla="*/ 164 w 164"/>
                <a:gd name="T23" fmla="*/ 169 h 186"/>
                <a:gd name="T24" fmla="*/ 164 w 164"/>
                <a:gd name="T25" fmla="*/ 160 h 186"/>
                <a:gd name="T26" fmla="*/ 164 w 164"/>
                <a:gd name="T27" fmla="*/ 160 h 186"/>
                <a:gd name="T28" fmla="*/ 164 w 164"/>
                <a:gd name="T29" fmla="*/ 143 h 186"/>
                <a:gd name="T30" fmla="*/ 160 w 164"/>
                <a:gd name="T31" fmla="*/ 130 h 186"/>
                <a:gd name="T32" fmla="*/ 156 w 164"/>
                <a:gd name="T33" fmla="*/ 115 h 186"/>
                <a:gd name="T34" fmla="*/ 149 w 164"/>
                <a:gd name="T35" fmla="*/ 102 h 186"/>
                <a:gd name="T36" fmla="*/ 141 w 164"/>
                <a:gd name="T37" fmla="*/ 89 h 186"/>
                <a:gd name="T38" fmla="*/ 132 w 164"/>
                <a:gd name="T39" fmla="*/ 77 h 186"/>
                <a:gd name="T40" fmla="*/ 123 w 164"/>
                <a:gd name="T41" fmla="*/ 68 h 186"/>
                <a:gd name="T42" fmla="*/ 109 w 164"/>
                <a:gd name="T43" fmla="*/ 58 h 186"/>
                <a:gd name="T44" fmla="*/ 25 w 164"/>
                <a:gd name="T45" fmla="*/ 2 h 186"/>
                <a:gd name="T46" fmla="*/ 25 w 164"/>
                <a:gd name="T47" fmla="*/ 2 h 186"/>
                <a:gd name="T48" fmla="*/ 19 w 164"/>
                <a:gd name="T49" fmla="*/ 0 h 186"/>
                <a:gd name="T50" fmla="*/ 12 w 164"/>
                <a:gd name="T51" fmla="*/ 0 h 186"/>
                <a:gd name="T52" fmla="*/ 6 w 164"/>
                <a:gd name="T53" fmla="*/ 2 h 186"/>
                <a:gd name="T54" fmla="*/ 2 w 164"/>
                <a:gd name="T55" fmla="*/ 8 h 186"/>
                <a:gd name="T56" fmla="*/ 2 w 164"/>
                <a:gd name="T57" fmla="*/ 8 h 186"/>
                <a:gd name="T58" fmla="*/ 0 w 164"/>
                <a:gd name="T59" fmla="*/ 13 h 186"/>
                <a:gd name="T60" fmla="*/ 0 w 164"/>
                <a:gd name="T61" fmla="*/ 21 h 186"/>
                <a:gd name="T62" fmla="*/ 0 w 164"/>
                <a:gd name="T63" fmla="*/ 21 h 186"/>
                <a:gd name="T64" fmla="*/ 2 w 164"/>
                <a:gd name="T65" fmla="*/ 27 h 186"/>
                <a:gd name="T66" fmla="*/ 6 w 164"/>
                <a:gd name="T67" fmla="*/ 30 h 186"/>
                <a:gd name="T68" fmla="*/ 91 w 164"/>
                <a:gd name="T69" fmla="*/ 87 h 186"/>
                <a:gd name="T70" fmla="*/ 91 w 164"/>
                <a:gd name="T71" fmla="*/ 87 h 186"/>
                <a:gd name="T72" fmla="*/ 100 w 164"/>
                <a:gd name="T73" fmla="*/ 92 h 186"/>
                <a:gd name="T74" fmla="*/ 108 w 164"/>
                <a:gd name="T75" fmla="*/ 100 h 186"/>
                <a:gd name="T76" fmla="*/ 115 w 164"/>
                <a:gd name="T77" fmla="*/ 109 h 186"/>
                <a:gd name="T78" fmla="*/ 121 w 164"/>
                <a:gd name="T79" fmla="*/ 117 h 186"/>
                <a:gd name="T80" fmla="*/ 124 w 164"/>
                <a:gd name="T81" fmla="*/ 128 h 186"/>
                <a:gd name="T82" fmla="*/ 128 w 164"/>
                <a:gd name="T83" fmla="*/ 137 h 186"/>
                <a:gd name="T84" fmla="*/ 130 w 164"/>
                <a:gd name="T85" fmla="*/ 149 h 186"/>
                <a:gd name="T86" fmla="*/ 130 w 164"/>
                <a:gd name="T87" fmla="*/ 160 h 186"/>
                <a:gd name="T88" fmla="*/ 130 w 164"/>
                <a:gd name="T89" fmla="*/ 16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4" h="186">
                  <a:moveTo>
                    <a:pt x="130" y="160"/>
                  </a:moveTo>
                  <a:lnTo>
                    <a:pt x="130" y="169"/>
                  </a:lnTo>
                  <a:lnTo>
                    <a:pt x="130" y="169"/>
                  </a:lnTo>
                  <a:lnTo>
                    <a:pt x="132" y="177"/>
                  </a:lnTo>
                  <a:lnTo>
                    <a:pt x="136" y="181"/>
                  </a:lnTo>
                  <a:lnTo>
                    <a:pt x="141" y="184"/>
                  </a:lnTo>
                  <a:lnTo>
                    <a:pt x="147" y="186"/>
                  </a:lnTo>
                  <a:lnTo>
                    <a:pt x="147" y="186"/>
                  </a:lnTo>
                  <a:lnTo>
                    <a:pt x="154" y="184"/>
                  </a:lnTo>
                  <a:lnTo>
                    <a:pt x="160" y="181"/>
                  </a:lnTo>
                  <a:lnTo>
                    <a:pt x="164" y="177"/>
                  </a:lnTo>
                  <a:lnTo>
                    <a:pt x="164" y="169"/>
                  </a:lnTo>
                  <a:lnTo>
                    <a:pt x="164" y="160"/>
                  </a:lnTo>
                  <a:lnTo>
                    <a:pt x="164" y="160"/>
                  </a:lnTo>
                  <a:lnTo>
                    <a:pt x="164" y="143"/>
                  </a:lnTo>
                  <a:lnTo>
                    <a:pt x="160" y="130"/>
                  </a:lnTo>
                  <a:lnTo>
                    <a:pt x="156" y="115"/>
                  </a:lnTo>
                  <a:lnTo>
                    <a:pt x="149" y="102"/>
                  </a:lnTo>
                  <a:lnTo>
                    <a:pt x="141" y="89"/>
                  </a:lnTo>
                  <a:lnTo>
                    <a:pt x="132" y="77"/>
                  </a:lnTo>
                  <a:lnTo>
                    <a:pt x="123" y="68"/>
                  </a:lnTo>
                  <a:lnTo>
                    <a:pt x="109" y="58"/>
                  </a:lnTo>
                  <a:lnTo>
                    <a:pt x="25" y="2"/>
                  </a:lnTo>
                  <a:lnTo>
                    <a:pt x="25" y="2"/>
                  </a:lnTo>
                  <a:lnTo>
                    <a:pt x="19" y="0"/>
                  </a:lnTo>
                  <a:lnTo>
                    <a:pt x="12" y="0"/>
                  </a:lnTo>
                  <a:lnTo>
                    <a:pt x="6" y="2"/>
                  </a:lnTo>
                  <a:lnTo>
                    <a:pt x="2" y="8"/>
                  </a:lnTo>
                  <a:lnTo>
                    <a:pt x="2" y="8"/>
                  </a:lnTo>
                  <a:lnTo>
                    <a:pt x="0" y="13"/>
                  </a:lnTo>
                  <a:lnTo>
                    <a:pt x="0" y="21"/>
                  </a:lnTo>
                  <a:lnTo>
                    <a:pt x="0" y="21"/>
                  </a:lnTo>
                  <a:lnTo>
                    <a:pt x="2" y="27"/>
                  </a:lnTo>
                  <a:lnTo>
                    <a:pt x="6" y="30"/>
                  </a:lnTo>
                  <a:lnTo>
                    <a:pt x="91" y="87"/>
                  </a:lnTo>
                  <a:lnTo>
                    <a:pt x="91" y="87"/>
                  </a:lnTo>
                  <a:lnTo>
                    <a:pt x="100" y="92"/>
                  </a:lnTo>
                  <a:lnTo>
                    <a:pt x="108" y="100"/>
                  </a:lnTo>
                  <a:lnTo>
                    <a:pt x="115" y="109"/>
                  </a:lnTo>
                  <a:lnTo>
                    <a:pt x="121" y="117"/>
                  </a:lnTo>
                  <a:lnTo>
                    <a:pt x="124" y="128"/>
                  </a:lnTo>
                  <a:lnTo>
                    <a:pt x="128" y="137"/>
                  </a:lnTo>
                  <a:lnTo>
                    <a:pt x="130" y="149"/>
                  </a:lnTo>
                  <a:lnTo>
                    <a:pt x="130" y="160"/>
                  </a:lnTo>
                  <a:lnTo>
                    <a:pt x="130" y="160"/>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38" name="Freeform 206">
              <a:extLst>
                <a:ext uri="{FF2B5EF4-FFF2-40B4-BE49-F238E27FC236}">
                  <a16:creationId xmlns:a16="http://schemas.microsoft.com/office/drawing/2014/main" id="{2F4B6CD2-3A1F-1B46-9958-A6110074D309}"/>
                </a:ext>
              </a:extLst>
            </p:cNvPr>
            <p:cNvSpPr>
              <a:spLocks/>
            </p:cNvSpPr>
            <p:nvPr/>
          </p:nvSpPr>
          <p:spPr bwMode="auto">
            <a:xfrm>
              <a:off x="3086100" y="10585451"/>
              <a:ext cx="261938" cy="295275"/>
            </a:xfrm>
            <a:custGeom>
              <a:avLst/>
              <a:gdLst>
                <a:gd name="T0" fmla="*/ 139 w 165"/>
                <a:gd name="T1" fmla="*/ 2 h 186"/>
                <a:gd name="T2" fmla="*/ 54 w 165"/>
                <a:gd name="T3" fmla="*/ 58 h 186"/>
                <a:gd name="T4" fmla="*/ 54 w 165"/>
                <a:gd name="T5" fmla="*/ 58 h 186"/>
                <a:gd name="T6" fmla="*/ 43 w 165"/>
                <a:gd name="T7" fmla="*/ 68 h 186"/>
                <a:gd name="T8" fmla="*/ 32 w 165"/>
                <a:gd name="T9" fmla="*/ 77 h 186"/>
                <a:gd name="T10" fmla="*/ 23 w 165"/>
                <a:gd name="T11" fmla="*/ 89 h 186"/>
                <a:gd name="T12" fmla="*/ 15 w 165"/>
                <a:gd name="T13" fmla="*/ 102 h 186"/>
                <a:gd name="T14" fmla="*/ 7 w 165"/>
                <a:gd name="T15" fmla="*/ 115 h 186"/>
                <a:gd name="T16" fmla="*/ 4 w 165"/>
                <a:gd name="T17" fmla="*/ 130 h 186"/>
                <a:gd name="T18" fmla="*/ 2 w 165"/>
                <a:gd name="T19" fmla="*/ 143 h 186"/>
                <a:gd name="T20" fmla="*/ 0 w 165"/>
                <a:gd name="T21" fmla="*/ 160 h 186"/>
                <a:gd name="T22" fmla="*/ 0 w 165"/>
                <a:gd name="T23" fmla="*/ 169 h 186"/>
                <a:gd name="T24" fmla="*/ 0 w 165"/>
                <a:gd name="T25" fmla="*/ 169 h 186"/>
                <a:gd name="T26" fmla="*/ 2 w 165"/>
                <a:gd name="T27" fmla="*/ 177 h 186"/>
                <a:gd name="T28" fmla="*/ 6 w 165"/>
                <a:gd name="T29" fmla="*/ 181 h 186"/>
                <a:gd name="T30" fmla="*/ 11 w 165"/>
                <a:gd name="T31" fmla="*/ 184 h 186"/>
                <a:gd name="T32" fmla="*/ 17 w 165"/>
                <a:gd name="T33" fmla="*/ 186 h 186"/>
                <a:gd name="T34" fmla="*/ 17 w 165"/>
                <a:gd name="T35" fmla="*/ 186 h 186"/>
                <a:gd name="T36" fmla="*/ 23 w 165"/>
                <a:gd name="T37" fmla="*/ 184 h 186"/>
                <a:gd name="T38" fmla="*/ 28 w 165"/>
                <a:gd name="T39" fmla="*/ 181 h 186"/>
                <a:gd name="T40" fmla="*/ 32 w 165"/>
                <a:gd name="T41" fmla="*/ 177 h 186"/>
                <a:gd name="T42" fmla="*/ 34 w 165"/>
                <a:gd name="T43" fmla="*/ 169 h 186"/>
                <a:gd name="T44" fmla="*/ 34 w 165"/>
                <a:gd name="T45" fmla="*/ 160 h 186"/>
                <a:gd name="T46" fmla="*/ 34 w 165"/>
                <a:gd name="T47" fmla="*/ 160 h 186"/>
                <a:gd name="T48" fmla="*/ 34 w 165"/>
                <a:gd name="T49" fmla="*/ 149 h 186"/>
                <a:gd name="T50" fmla="*/ 36 w 165"/>
                <a:gd name="T51" fmla="*/ 137 h 186"/>
                <a:gd name="T52" fmla="*/ 39 w 165"/>
                <a:gd name="T53" fmla="*/ 128 h 186"/>
                <a:gd name="T54" fmla="*/ 43 w 165"/>
                <a:gd name="T55" fmla="*/ 117 h 186"/>
                <a:gd name="T56" fmla="*/ 49 w 165"/>
                <a:gd name="T57" fmla="*/ 109 h 186"/>
                <a:gd name="T58" fmla="*/ 56 w 165"/>
                <a:gd name="T59" fmla="*/ 100 h 186"/>
                <a:gd name="T60" fmla="*/ 64 w 165"/>
                <a:gd name="T61" fmla="*/ 92 h 186"/>
                <a:gd name="T62" fmla="*/ 73 w 165"/>
                <a:gd name="T63" fmla="*/ 87 h 186"/>
                <a:gd name="T64" fmla="*/ 158 w 165"/>
                <a:gd name="T65" fmla="*/ 30 h 186"/>
                <a:gd name="T66" fmla="*/ 158 w 165"/>
                <a:gd name="T67" fmla="*/ 30 h 186"/>
                <a:gd name="T68" fmla="*/ 162 w 165"/>
                <a:gd name="T69" fmla="*/ 27 h 186"/>
                <a:gd name="T70" fmla="*/ 165 w 165"/>
                <a:gd name="T71" fmla="*/ 21 h 186"/>
                <a:gd name="T72" fmla="*/ 165 w 165"/>
                <a:gd name="T73" fmla="*/ 13 h 186"/>
                <a:gd name="T74" fmla="*/ 163 w 165"/>
                <a:gd name="T75" fmla="*/ 8 h 186"/>
                <a:gd name="T76" fmla="*/ 163 w 165"/>
                <a:gd name="T77" fmla="*/ 8 h 186"/>
                <a:gd name="T78" fmla="*/ 158 w 165"/>
                <a:gd name="T79" fmla="*/ 2 h 186"/>
                <a:gd name="T80" fmla="*/ 152 w 165"/>
                <a:gd name="T81" fmla="*/ 0 h 186"/>
                <a:gd name="T82" fmla="*/ 145 w 165"/>
                <a:gd name="T83" fmla="*/ 0 h 186"/>
                <a:gd name="T84" fmla="*/ 139 w 165"/>
                <a:gd name="T85" fmla="*/ 2 h 186"/>
                <a:gd name="T86" fmla="*/ 139 w 165"/>
                <a:gd name="T87" fmla="*/ 2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5" h="186">
                  <a:moveTo>
                    <a:pt x="139" y="2"/>
                  </a:moveTo>
                  <a:lnTo>
                    <a:pt x="54" y="58"/>
                  </a:lnTo>
                  <a:lnTo>
                    <a:pt x="54" y="58"/>
                  </a:lnTo>
                  <a:lnTo>
                    <a:pt x="43" y="68"/>
                  </a:lnTo>
                  <a:lnTo>
                    <a:pt x="32" y="77"/>
                  </a:lnTo>
                  <a:lnTo>
                    <a:pt x="23" y="89"/>
                  </a:lnTo>
                  <a:lnTo>
                    <a:pt x="15" y="102"/>
                  </a:lnTo>
                  <a:lnTo>
                    <a:pt x="7" y="115"/>
                  </a:lnTo>
                  <a:lnTo>
                    <a:pt x="4" y="130"/>
                  </a:lnTo>
                  <a:lnTo>
                    <a:pt x="2" y="143"/>
                  </a:lnTo>
                  <a:lnTo>
                    <a:pt x="0" y="160"/>
                  </a:lnTo>
                  <a:lnTo>
                    <a:pt x="0" y="169"/>
                  </a:lnTo>
                  <a:lnTo>
                    <a:pt x="0" y="169"/>
                  </a:lnTo>
                  <a:lnTo>
                    <a:pt x="2" y="177"/>
                  </a:lnTo>
                  <a:lnTo>
                    <a:pt x="6" y="181"/>
                  </a:lnTo>
                  <a:lnTo>
                    <a:pt x="11" y="184"/>
                  </a:lnTo>
                  <a:lnTo>
                    <a:pt x="17" y="186"/>
                  </a:lnTo>
                  <a:lnTo>
                    <a:pt x="17" y="186"/>
                  </a:lnTo>
                  <a:lnTo>
                    <a:pt x="23" y="184"/>
                  </a:lnTo>
                  <a:lnTo>
                    <a:pt x="28" y="181"/>
                  </a:lnTo>
                  <a:lnTo>
                    <a:pt x="32" y="177"/>
                  </a:lnTo>
                  <a:lnTo>
                    <a:pt x="34" y="169"/>
                  </a:lnTo>
                  <a:lnTo>
                    <a:pt x="34" y="160"/>
                  </a:lnTo>
                  <a:lnTo>
                    <a:pt x="34" y="160"/>
                  </a:lnTo>
                  <a:lnTo>
                    <a:pt x="34" y="149"/>
                  </a:lnTo>
                  <a:lnTo>
                    <a:pt x="36" y="137"/>
                  </a:lnTo>
                  <a:lnTo>
                    <a:pt x="39" y="128"/>
                  </a:lnTo>
                  <a:lnTo>
                    <a:pt x="43" y="117"/>
                  </a:lnTo>
                  <a:lnTo>
                    <a:pt x="49" y="109"/>
                  </a:lnTo>
                  <a:lnTo>
                    <a:pt x="56" y="100"/>
                  </a:lnTo>
                  <a:lnTo>
                    <a:pt x="64" y="92"/>
                  </a:lnTo>
                  <a:lnTo>
                    <a:pt x="73" y="87"/>
                  </a:lnTo>
                  <a:lnTo>
                    <a:pt x="158" y="30"/>
                  </a:lnTo>
                  <a:lnTo>
                    <a:pt x="158" y="30"/>
                  </a:lnTo>
                  <a:lnTo>
                    <a:pt x="162" y="27"/>
                  </a:lnTo>
                  <a:lnTo>
                    <a:pt x="165" y="21"/>
                  </a:lnTo>
                  <a:lnTo>
                    <a:pt x="165" y="13"/>
                  </a:lnTo>
                  <a:lnTo>
                    <a:pt x="163" y="8"/>
                  </a:lnTo>
                  <a:lnTo>
                    <a:pt x="163" y="8"/>
                  </a:lnTo>
                  <a:lnTo>
                    <a:pt x="158" y="2"/>
                  </a:lnTo>
                  <a:lnTo>
                    <a:pt x="152" y="0"/>
                  </a:lnTo>
                  <a:lnTo>
                    <a:pt x="145" y="0"/>
                  </a:lnTo>
                  <a:lnTo>
                    <a:pt x="139" y="2"/>
                  </a:lnTo>
                  <a:lnTo>
                    <a:pt x="139" y="2"/>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39" name="Freeform 207">
              <a:extLst>
                <a:ext uri="{FF2B5EF4-FFF2-40B4-BE49-F238E27FC236}">
                  <a16:creationId xmlns:a16="http://schemas.microsoft.com/office/drawing/2014/main" id="{B1FA9337-F5EA-5E41-AACC-7B0211CAF6BB}"/>
                </a:ext>
              </a:extLst>
            </p:cNvPr>
            <p:cNvSpPr>
              <a:spLocks/>
            </p:cNvSpPr>
            <p:nvPr/>
          </p:nvSpPr>
          <p:spPr bwMode="auto">
            <a:xfrm>
              <a:off x="2974975" y="10455276"/>
              <a:ext cx="373063" cy="425450"/>
            </a:xfrm>
            <a:custGeom>
              <a:avLst/>
              <a:gdLst>
                <a:gd name="T0" fmla="*/ 17 w 235"/>
                <a:gd name="T1" fmla="*/ 268 h 268"/>
                <a:gd name="T2" fmla="*/ 17 w 235"/>
                <a:gd name="T3" fmla="*/ 268 h 268"/>
                <a:gd name="T4" fmla="*/ 25 w 235"/>
                <a:gd name="T5" fmla="*/ 266 h 268"/>
                <a:gd name="T6" fmla="*/ 29 w 235"/>
                <a:gd name="T7" fmla="*/ 263 h 268"/>
                <a:gd name="T8" fmla="*/ 32 w 235"/>
                <a:gd name="T9" fmla="*/ 259 h 268"/>
                <a:gd name="T10" fmla="*/ 34 w 235"/>
                <a:gd name="T11" fmla="*/ 251 h 268"/>
                <a:gd name="T12" fmla="*/ 34 w 235"/>
                <a:gd name="T13" fmla="*/ 242 h 268"/>
                <a:gd name="T14" fmla="*/ 34 w 235"/>
                <a:gd name="T15" fmla="*/ 242 h 268"/>
                <a:gd name="T16" fmla="*/ 36 w 235"/>
                <a:gd name="T17" fmla="*/ 221 h 268"/>
                <a:gd name="T18" fmla="*/ 40 w 235"/>
                <a:gd name="T19" fmla="*/ 202 h 268"/>
                <a:gd name="T20" fmla="*/ 46 w 235"/>
                <a:gd name="T21" fmla="*/ 184 h 268"/>
                <a:gd name="T22" fmla="*/ 53 w 235"/>
                <a:gd name="T23" fmla="*/ 167 h 268"/>
                <a:gd name="T24" fmla="*/ 62 w 235"/>
                <a:gd name="T25" fmla="*/ 150 h 268"/>
                <a:gd name="T26" fmla="*/ 76 w 235"/>
                <a:gd name="T27" fmla="*/ 135 h 268"/>
                <a:gd name="T28" fmla="*/ 89 w 235"/>
                <a:gd name="T29" fmla="*/ 122 h 268"/>
                <a:gd name="T30" fmla="*/ 106 w 235"/>
                <a:gd name="T31" fmla="*/ 110 h 268"/>
                <a:gd name="T32" fmla="*/ 228 w 235"/>
                <a:gd name="T33" fmla="*/ 30 h 268"/>
                <a:gd name="T34" fmla="*/ 228 w 235"/>
                <a:gd name="T35" fmla="*/ 30 h 268"/>
                <a:gd name="T36" fmla="*/ 232 w 235"/>
                <a:gd name="T37" fmla="*/ 26 h 268"/>
                <a:gd name="T38" fmla="*/ 235 w 235"/>
                <a:gd name="T39" fmla="*/ 20 h 268"/>
                <a:gd name="T40" fmla="*/ 235 w 235"/>
                <a:gd name="T41" fmla="*/ 13 h 268"/>
                <a:gd name="T42" fmla="*/ 233 w 235"/>
                <a:gd name="T43" fmla="*/ 7 h 268"/>
                <a:gd name="T44" fmla="*/ 233 w 235"/>
                <a:gd name="T45" fmla="*/ 7 h 268"/>
                <a:gd name="T46" fmla="*/ 228 w 235"/>
                <a:gd name="T47" fmla="*/ 1 h 268"/>
                <a:gd name="T48" fmla="*/ 222 w 235"/>
                <a:gd name="T49" fmla="*/ 0 h 268"/>
                <a:gd name="T50" fmla="*/ 215 w 235"/>
                <a:gd name="T51" fmla="*/ 0 h 268"/>
                <a:gd name="T52" fmla="*/ 209 w 235"/>
                <a:gd name="T53" fmla="*/ 1 h 268"/>
                <a:gd name="T54" fmla="*/ 87 w 235"/>
                <a:gd name="T55" fmla="*/ 82 h 268"/>
                <a:gd name="T56" fmla="*/ 87 w 235"/>
                <a:gd name="T57" fmla="*/ 82 h 268"/>
                <a:gd name="T58" fmla="*/ 68 w 235"/>
                <a:gd name="T59" fmla="*/ 95 h 268"/>
                <a:gd name="T60" fmla="*/ 51 w 235"/>
                <a:gd name="T61" fmla="*/ 112 h 268"/>
                <a:gd name="T62" fmla="*/ 36 w 235"/>
                <a:gd name="T63" fmla="*/ 131 h 268"/>
                <a:gd name="T64" fmla="*/ 23 w 235"/>
                <a:gd name="T65" fmla="*/ 150 h 268"/>
                <a:gd name="T66" fmla="*/ 14 w 235"/>
                <a:gd name="T67" fmla="*/ 172 h 268"/>
                <a:gd name="T68" fmla="*/ 6 w 235"/>
                <a:gd name="T69" fmla="*/ 193 h 268"/>
                <a:gd name="T70" fmla="*/ 2 w 235"/>
                <a:gd name="T71" fmla="*/ 217 h 268"/>
                <a:gd name="T72" fmla="*/ 0 w 235"/>
                <a:gd name="T73" fmla="*/ 242 h 268"/>
                <a:gd name="T74" fmla="*/ 0 w 235"/>
                <a:gd name="T75" fmla="*/ 251 h 268"/>
                <a:gd name="T76" fmla="*/ 0 w 235"/>
                <a:gd name="T77" fmla="*/ 251 h 268"/>
                <a:gd name="T78" fmla="*/ 2 w 235"/>
                <a:gd name="T79" fmla="*/ 259 h 268"/>
                <a:gd name="T80" fmla="*/ 6 w 235"/>
                <a:gd name="T81" fmla="*/ 263 h 268"/>
                <a:gd name="T82" fmla="*/ 12 w 235"/>
                <a:gd name="T83" fmla="*/ 266 h 268"/>
                <a:gd name="T84" fmla="*/ 17 w 235"/>
                <a:gd name="T85" fmla="*/ 268 h 268"/>
                <a:gd name="T86" fmla="*/ 17 w 235"/>
                <a:gd name="T87" fmla="*/ 268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5" h="268">
                  <a:moveTo>
                    <a:pt x="17" y="268"/>
                  </a:moveTo>
                  <a:lnTo>
                    <a:pt x="17" y="268"/>
                  </a:lnTo>
                  <a:lnTo>
                    <a:pt x="25" y="266"/>
                  </a:lnTo>
                  <a:lnTo>
                    <a:pt x="29" y="263"/>
                  </a:lnTo>
                  <a:lnTo>
                    <a:pt x="32" y="259"/>
                  </a:lnTo>
                  <a:lnTo>
                    <a:pt x="34" y="251"/>
                  </a:lnTo>
                  <a:lnTo>
                    <a:pt x="34" y="242"/>
                  </a:lnTo>
                  <a:lnTo>
                    <a:pt x="34" y="242"/>
                  </a:lnTo>
                  <a:lnTo>
                    <a:pt x="36" y="221"/>
                  </a:lnTo>
                  <a:lnTo>
                    <a:pt x="40" y="202"/>
                  </a:lnTo>
                  <a:lnTo>
                    <a:pt x="46" y="184"/>
                  </a:lnTo>
                  <a:lnTo>
                    <a:pt x="53" y="167"/>
                  </a:lnTo>
                  <a:lnTo>
                    <a:pt x="62" y="150"/>
                  </a:lnTo>
                  <a:lnTo>
                    <a:pt x="76" y="135"/>
                  </a:lnTo>
                  <a:lnTo>
                    <a:pt x="89" y="122"/>
                  </a:lnTo>
                  <a:lnTo>
                    <a:pt x="106" y="110"/>
                  </a:lnTo>
                  <a:lnTo>
                    <a:pt x="228" y="30"/>
                  </a:lnTo>
                  <a:lnTo>
                    <a:pt x="228" y="30"/>
                  </a:lnTo>
                  <a:lnTo>
                    <a:pt x="232" y="26"/>
                  </a:lnTo>
                  <a:lnTo>
                    <a:pt x="235" y="20"/>
                  </a:lnTo>
                  <a:lnTo>
                    <a:pt x="235" y="13"/>
                  </a:lnTo>
                  <a:lnTo>
                    <a:pt x="233" y="7"/>
                  </a:lnTo>
                  <a:lnTo>
                    <a:pt x="233" y="7"/>
                  </a:lnTo>
                  <a:lnTo>
                    <a:pt x="228" y="1"/>
                  </a:lnTo>
                  <a:lnTo>
                    <a:pt x="222" y="0"/>
                  </a:lnTo>
                  <a:lnTo>
                    <a:pt x="215" y="0"/>
                  </a:lnTo>
                  <a:lnTo>
                    <a:pt x="209" y="1"/>
                  </a:lnTo>
                  <a:lnTo>
                    <a:pt x="87" y="82"/>
                  </a:lnTo>
                  <a:lnTo>
                    <a:pt x="87" y="82"/>
                  </a:lnTo>
                  <a:lnTo>
                    <a:pt x="68" y="95"/>
                  </a:lnTo>
                  <a:lnTo>
                    <a:pt x="51" y="112"/>
                  </a:lnTo>
                  <a:lnTo>
                    <a:pt x="36" y="131"/>
                  </a:lnTo>
                  <a:lnTo>
                    <a:pt x="23" y="150"/>
                  </a:lnTo>
                  <a:lnTo>
                    <a:pt x="14" y="172"/>
                  </a:lnTo>
                  <a:lnTo>
                    <a:pt x="6" y="193"/>
                  </a:lnTo>
                  <a:lnTo>
                    <a:pt x="2" y="217"/>
                  </a:lnTo>
                  <a:lnTo>
                    <a:pt x="0" y="242"/>
                  </a:lnTo>
                  <a:lnTo>
                    <a:pt x="0" y="251"/>
                  </a:lnTo>
                  <a:lnTo>
                    <a:pt x="0" y="251"/>
                  </a:lnTo>
                  <a:lnTo>
                    <a:pt x="2" y="259"/>
                  </a:lnTo>
                  <a:lnTo>
                    <a:pt x="6" y="263"/>
                  </a:lnTo>
                  <a:lnTo>
                    <a:pt x="12" y="266"/>
                  </a:lnTo>
                  <a:lnTo>
                    <a:pt x="17" y="268"/>
                  </a:lnTo>
                  <a:lnTo>
                    <a:pt x="17" y="268"/>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40" name="Freeform 208">
              <a:extLst>
                <a:ext uri="{FF2B5EF4-FFF2-40B4-BE49-F238E27FC236}">
                  <a16:creationId xmlns:a16="http://schemas.microsoft.com/office/drawing/2014/main" id="{42802F58-C504-3042-B48E-31320857F743}"/>
                </a:ext>
              </a:extLst>
            </p:cNvPr>
            <p:cNvSpPr>
              <a:spLocks/>
            </p:cNvSpPr>
            <p:nvPr/>
          </p:nvSpPr>
          <p:spPr bwMode="auto">
            <a:xfrm>
              <a:off x="3279775" y="10147301"/>
              <a:ext cx="322263" cy="733425"/>
            </a:xfrm>
            <a:custGeom>
              <a:avLst/>
              <a:gdLst>
                <a:gd name="T0" fmla="*/ 51 w 203"/>
                <a:gd name="T1" fmla="*/ 143 h 462"/>
                <a:gd name="T2" fmla="*/ 51 w 203"/>
                <a:gd name="T3" fmla="*/ 445 h 462"/>
                <a:gd name="T4" fmla="*/ 56 w 203"/>
                <a:gd name="T5" fmla="*/ 457 h 462"/>
                <a:gd name="T6" fmla="*/ 68 w 203"/>
                <a:gd name="T7" fmla="*/ 462 h 462"/>
                <a:gd name="T8" fmla="*/ 75 w 203"/>
                <a:gd name="T9" fmla="*/ 460 h 462"/>
                <a:gd name="T10" fmla="*/ 83 w 203"/>
                <a:gd name="T11" fmla="*/ 453 h 462"/>
                <a:gd name="T12" fmla="*/ 85 w 203"/>
                <a:gd name="T13" fmla="*/ 126 h 462"/>
                <a:gd name="T14" fmla="*/ 83 w 203"/>
                <a:gd name="T15" fmla="*/ 120 h 462"/>
                <a:gd name="T16" fmla="*/ 75 w 203"/>
                <a:gd name="T17" fmla="*/ 111 h 462"/>
                <a:gd name="T18" fmla="*/ 49 w 203"/>
                <a:gd name="T19" fmla="*/ 109 h 462"/>
                <a:gd name="T20" fmla="*/ 152 w 203"/>
                <a:gd name="T21" fmla="*/ 109 h 462"/>
                <a:gd name="T22" fmla="*/ 137 w 203"/>
                <a:gd name="T23" fmla="*/ 109 h 462"/>
                <a:gd name="T24" fmla="*/ 126 w 203"/>
                <a:gd name="T25" fmla="*/ 115 h 462"/>
                <a:gd name="T26" fmla="*/ 120 w 203"/>
                <a:gd name="T27" fmla="*/ 126 h 462"/>
                <a:gd name="T28" fmla="*/ 120 w 203"/>
                <a:gd name="T29" fmla="*/ 445 h 462"/>
                <a:gd name="T30" fmla="*/ 126 w 203"/>
                <a:gd name="T31" fmla="*/ 457 h 462"/>
                <a:gd name="T32" fmla="*/ 137 w 203"/>
                <a:gd name="T33" fmla="*/ 462 h 462"/>
                <a:gd name="T34" fmla="*/ 145 w 203"/>
                <a:gd name="T35" fmla="*/ 460 h 462"/>
                <a:gd name="T36" fmla="*/ 152 w 203"/>
                <a:gd name="T37" fmla="*/ 453 h 462"/>
                <a:gd name="T38" fmla="*/ 154 w 203"/>
                <a:gd name="T39" fmla="*/ 143 h 462"/>
                <a:gd name="T40" fmla="*/ 186 w 203"/>
                <a:gd name="T41" fmla="*/ 143 h 462"/>
                <a:gd name="T42" fmla="*/ 195 w 203"/>
                <a:gd name="T43" fmla="*/ 141 h 462"/>
                <a:gd name="T44" fmla="*/ 201 w 203"/>
                <a:gd name="T45" fmla="*/ 134 h 462"/>
                <a:gd name="T46" fmla="*/ 203 w 203"/>
                <a:gd name="T47" fmla="*/ 130 h 462"/>
                <a:gd name="T48" fmla="*/ 201 w 203"/>
                <a:gd name="T49" fmla="*/ 120 h 462"/>
                <a:gd name="T50" fmla="*/ 115 w 203"/>
                <a:gd name="T51" fmla="*/ 6 h 462"/>
                <a:gd name="T52" fmla="*/ 109 w 203"/>
                <a:gd name="T53" fmla="*/ 2 h 462"/>
                <a:gd name="T54" fmla="*/ 101 w 203"/>
                <a:gd name="T55" fmla="*/ 0 h 462"/>
                <a:gd name="T56" fmla="*/ 101 w 203"/>
                <a:gd name="T57" fmla="*/ 0 h 462"/>
                <a:gd name="T58" fmla="*/ 88 w 203"/>
                <a:gd name="T59" fmla="*/ 6 h 462"/>
                <a:gd name="T60" fmla="*/ 2 w 203"/>
                <a:gd name="T61" fmla="*/ 117 h 462"/>
                <a:gd name="T62" fmla="*/ 0 w 203"/>
                <a:gd name="T63" fmla="*/ 126 h 462"/>
                <a:gd name="T64" fmla="*/ 2 w 203"/>
                <a:gd name="T65" fmla="*/ 134 h 462"/>
                <a:gd name="T66" fmla="*/ 4 w 203"/>
                <a:gd name="T67" fmla="*/ 137 h 462"/>
                <a:gd name="T68" fmla="*/ 11 w 203"/>
                <a:gd name="T69" fmla="*/ 143 h 462"/>
                <a:gd name="T70" fmla="*/ 15 w 203"/>
                <a:gd name="T71" fmla="*/ 143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3" h="462">
                  <a:moveTo>
                    <a:pt x="15" y="143"/>
                  </a:moveTo>
                  <a:lnTo>
                    <a:pt x="51" y="143"/>
                  </a:lnTo>
                  <a:lnTo>
                    <a:pt x="51" y="445"/>
                  </a:lnTo>
                  <a:lnTo>
                    <a:pt x="51" y="445"/>
                  </a:lnTo>
                  <a:lnTo>
                    <a:pt x="53" y="453"/>
                  </a:lnTo>
                  <a:lnTo>
                    <a:pt x="56" y="457"/>
                  </a:lnTo>
                  <a:lnTo>
                    <a:pt x="62" y="460"/>
                  </a:lnTo>
                  <a:lnTo>
                    <a:pt x="68" y="462"/>
                  </a:lnTo>
                  <a:lnTo>
                    <a:pt x="68" y="462"/>
                  </a:lnTo>
                  <a:lnTo>
                    <a:pt x="75" y="460"/>
                  </a:lnTo>
                  <a:lnTo>
                    <a:pt x="79" y="457"/>
                  </a:lnTo>
                  <a:lnTo>
                    <a:pt x="83" y="453"/>
                  </a:lnTo>
                  <a:lnTo>
                    <a:pt x="85" y="445"/>
                  </a:lnTo>
                  <a:lnTo>
                    <a:pt x="85" y="126"/>
                  </a:lnTo>
                  <a:lnTo>
                    <a:pt x="85" y="126"/>
                  </a:lnTo>
                  <a:lnTo>
                    <a:pt x="83" y="120"/>
                  </a:lnTo>
                  <a:lnTo>
                    <a:pt x="79" y="115"/>
                  </a:lnTo>
                  <a:lnTo>
                    <a:pt x="75" y="111"/>
                  </a:lnTo>
                  <a:lnTo>
                    <a:pt x="68" y="109"/>
                  </a:lnTo>
                  <a:lnTo>
                    <a:pt x="49" y="109"/>
                  </a:lnTo>
                  <a:lnTo>
                    <a:pt x="101" y="43"/>
                  </a:lnTo>
                  <a:lnTo>
                    <a:pt x="152" y="109"/>
                  </a:lnTo>
                  <a:lnTo>
                    <a:pt x="137" y="109"/>
                  </a:lnTo>
                  <a:lnTo>
                    <a:pt x="137" y="109"/>
                  </a:lnTo>
                  <a:lnTo>
                    <a:pt x="132" y="111"/>
                  </a:lnTo>
                  <a:lnTo>
                    <a:pt x="126" y="115"/>
                  </a:lnTo>
                  <a:lnTo>
                    <a:pt x="122" y="120"/>
                  </a:lnTo>
                  <a:lnTo>
                    <a:pt x="120" y="126"/>
                  </a:lnTo>
                  <a:lnTo>
                    <a:pt x="120" y="445"/>
                  </a:lnTo>
                  <a:lnTo>
                    <a:pt x="120" y="445"/>
                  </a:lnTo>
                  <a:lnTo>
                    <a:pt x="122" y="453"/>
                  </a:lnTo>
                  <a:lnTo>
                    <a:pt x="126" y="457"/>
                  </a:lnTo>
                  <a:lnTo>
                    <a:pt x="132" y="460"/>
                  </a:lnTo>
                  <a:lnTo>
                    <a:pt x="137" y="462"/>
                  </a:lnTo>
                  <a:lnTo>
                    <a:pt x="137" y="462"/>
                  </a:lnTo>
                  <a:lnTo>
                    <a:pt x="145" y="460"/>
                  </a:lnTo>
                  <a:lnTo>
                    <a:pt x="148" y="457"/>
                  </a:lnTo>
                  <a:lnTo>
                    <a:pt x="152" y="453"/>
                  </a:lnTo>
                  <a:lnTo>
                    <a:pt x="154" y="445"/>
                  </a:lnTo>
                  <a:lnTo>
                    <a:pt x="154" y="143"/>
                  </a:lnTo>
                  <a:lnTo>
                    <a:pt x="186" y="143"/>
                  </a:lnTo>
                  <a:lnTo>
                    <a:pt x="186" y="143"/>
                  </a:lnTo>
                  <a:lnTo>
                    <a:pt x="190" y="143"/>
                  </a:lnTo>
                  <a:lnTo>
                    <a:pt x="195" y="141"/>
                  </a:lnTo>
                  <a:lnTo>
                    <a:pt x="197" y="137"/>
                  </a:lnTo>
                  <a:lnTo>
                    <a:pt x="201" y="134"/>
                  </a:lnTo>
                  <a:lnTo>
                    <a:pt x="201" y="134"/>
                  </a:lnTo>
                  <a:lnTo>
                    <a:pt x="203" y="130"/>
                  </a:lnTo>
                  <a:lnTo>
                    <a:pt x="203" y="126"/>
                  </a:lnTo>
                  <a:lnTo>
                    <a:pt x="201" y="120"/>
                  </a:lnTo>
                  <a:lnTo>
                    <a:pt x="199" y="117"/>
                  </a:lnTo>
                  <a:lnTo>
                    <a:pt x="115" y="6"/>
                  </a:lnTo>
                  <a:lnTo>
                    <a:pt x="115" y="6"/>
                  </a:lnTo>
                  <a:lnTo>
                    <a:pt x="109" y="2"/>
                  </a:lnTo>
                  <a:lnTo>
                    <a:pt x="101" y="0"/>
                  </a:lnTo>
                  <a:lnTo>
                    <a:pt x="101" y="0"/>
                  </a:lnTo>
                  <a:lnTo>
                    <a:pt x="101" y="0"/>
                  </a:lnTo>
                  <a:lnTo>
                    <a:pt x="101" y="0"/>
                  </a:lnTo>
                  <a:lnTo>
                    <a:pt x="94" y="2"/>
                  </a:lnTo>
                  <a:lnTo>
                    <a:pt x="88" y="6"/>
                  </a:lnTo>
                  <a:lnTo>
                    <a:pt x="2" y="117"/>
                  </a:lnTo>
                  <a:lnTo>
                    <a:pt x="2" y="117"/>
                  </a:lnTo>
                  <a:lnTo>
                    <a:pt x="0" y="120"/>
                  </a:lnTo>
                  <a:lnTo>
                    <a:pt x="0" y="126"/>
                  </a:lnTo>
                  <a:lnTo>
                    <a:pt x="0" y="130"/>
                  </a:lnTo>
                  <a:lnTo>
                    <a:pt x="2" y="134"/>
                  </a:lnTo>
                  <a:lnTo>
                    <a:pt x="2" y="134"/>
                  </a:lnTo>
                  <a:lnTo>
                    <a:pt x="4" y="137"/>
                  </a:lnTo>
                  <a:lnTo>
                    <a:pt x="8" y="141"/>
                  </a:lnTo>
                  <a:lnTo>
                    <a:pt x="11" y="143"/>
                  </a:lnTo>
                  <a:lnTo>
                    <a:pt x="15" y="143"/>
                  </a:lnTo>
                  <a:lnTo>
                    <a:pt x="15" y="143"/>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grpSp>
      <p:grpSp>
        <p:nvGrpSpPr>
          <p:cNvPr id="141" name="Group 140">
            <a:extLst>
              <a:ext uri="{FF2B5EF4-FFF2-40B4-BE49-F238E27FC236}">
                <a16:creationId xmlns:a16="http://schemas.microsoft.com/office/drawing/2014/main" id="{91190B57-FA6C-0C40-BB05-C7E5EABE6A33}"/>
              </a:ext>
            </a:extLst>
          </p:cNvPr>
          <p:cNvGrpSpPr/>
          <p:nvPr/>
        </p:nvGrpSpPr>
        <p:grpSpPr>
          <a:xfrm>
            <a:off x="2813543" y="4940011"/>
            <a:ext cx="4096529" cy="1506896"/>
            <a:chOff x="3303787" y="2468555"/>
            <a:chExt cx="2726102" cy="1506896"/>
          </a:xfrm>
        </p:grpSpPr>
        <p:grpSp>
          <p:nvGrpSpPr>
            <p:cNvPr id="142" name="Group 141">
              <a:extLst>
                <a:ext uri="{FF2B5EF4-FFF2-40B4-BE49-F238E27FC236}">
                  <a16:creationId xmlns:a16="http://schemas.microsoft.com/office/drawing/2014/main" id="{F75CCD3A-5656-2541-8B30-321B52D76DC2}"/>
                </a:ext>
              </a:extLst>
            </p:cNvPr>
            <p:cNvGrpSpPr/>
            <p:nvPr/>
          </p:nvGrpSpPr>
          <p:grpSpPr>
            <a:xfrm>
              <a:off x="3305321" y="2468555"/>
              <a:ext cx="2724568" cy="571500"/>
              <a:chOff x="360363" y="1709738"/>
              <a:chExt cx="5640387" cy="571500"/>
            </a:xfrm>
          </p:grpSpPr>
          <p:sp>
            <p:nvSpPr>
              <p:cNvPr id="144" name="Rectangle 143">
                <a:extLst>
                  <a:ext uri="{FF2B5EF4-FFF2-40B4-BE49-F238E27FC236}">
                    <a16:creationId xmlns:a16="http://schemas.microsoft.com/office/drawing/2014/main" id="{AA16F592-DC0F-4D46-9F58-D3849ECE001B}"/>
                  </a:ext>
                </a:extLst>
              </p:cNvPr>
              <p:cNvSpPr/>
              <p:nvPr/>
            </p:nvSpPr>
            <p:spPr>
              <a:xfrm>
                <a:off x="1299049" y="1709738"/>
                <a:ext cx="4701701" cy="571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91440" bIns="0" numCol="1" spcCol="0" rtlCol="0" fromWordArt="0" anchor="ctr" anchorCtr="0" forceAA="0" compatLnSpc="1">
                <a:prstTxWarp prst="textNoShape">
                  <a:avLst/>
                </a:prstTxWarp>
                <a:noAutofit/>
              </a:bodyPr>
              <a:lstStyle/>
              <a:p>
                <a:pPr fontAlgn="t"/>
                <a:r>
                  <a:rPr lang="en-US" sz="1600" b="1" cap="all" dirty="0">
                    <a:solidFill>
                      <a:schemeClr val="accent1"/>
                    </a:solidFill>
                    <a:latin typeface="Franklin Gothic Demi" panose="020B0603020102020204" pitchFamily="34" charset="0"/>
                  </a:rPr>
                  <a:t>Compass Value Added</a:t>
                </a:r>
              </a:p>
            </p:txBody>
          </p:sp>
          <p:cxnSp>
            <p:nvCxnSpPr>
              <p:cNvPr id="145" name="Straight Connector 144">
                <a:extLst>
                  <a:ext uri="{FF2B5EF4-FFF2-40B4-BE49-F238E27FC236}">
                    <a16:creationId xmlns:a16="http://schemas.microsoft.com/office/drawing/2014/main" id="{2E5EBDF7-9CDB-EC42-88AB-F7CBAAC264C8}"/>
                  </a:ext>
                </a:extLst>
              </p:cNvPr>
              <p:cNvCxnSpPr>
                <a:cxnSpLocks/>
              </p:cNvCxnSpPr>
              <p:nvPr/>
            </p:nvCxnSpPr>
            <p:spPr>
              <a:xfrm>
                <a:off x="360363" y="2281238"/>
                <a:ext cx="5640387" cy="0"/>
              </a:xfrm>
              <a:prstGeom prst="line">
                <a:avLst/>
              </a:prstGeom>
              <a:ln w="9525">
                <a:solidFill>
                  <a:schemeClr val="accent1"/>
                </a:solidFill>
                <a:tailEnd type="none"/>
              </a:ln>
            </p:spPr>
            <p:style>
              <a:lnRef idx="1">
                <a:schemeClr val="accent1"/>
              </a:lnRef>
              <a:fillRef idx="0">
                <a:schemeClr val="accent1"/>
              </a:fillRef>
              <a:effectRef idx="0">
                <a:schemeClr val="accent1"/>
              </a:effectRef>
              <a:fontRef idx="minor">
                <a:schemeClr val="tx1"/>
              </a:fontRef>
            </p:style>
          </p:cxnSp>
        </p:grpSp>
        <p:sp>
          <p:nvSpPr>
            <p:cNvPr id="143" name="Rectangle 142">
              <a:extLst>
                <a:ext uri="{FF2B5EF4-FFF2-40B4-BE49-F238E27FC236}">
                  <a16:creationId xmlns:a16="http://schemas.microsoft.com/office/drawing/2014/main" id="{91B118C1-9ED1-CD41-A458-AF327B6E0022}"/>
                </a:ext>
              </a:extLst>
            </p:cNvPr>
            <p:cNvSpPr/>
            <p:nvPr/>
          </p:nvSpPr>
          <p:spPr>
            <a:xfrm>
              <a:off x="3303787" y="3109952"/>
              <a:ext cx="2726101" cy="865499"/>
            </a:xfrm>
            <a:prstGeom prst="rect">
              <a:avLst/>
            </a:prstGeom>
          </p:spPr>
          <p:txBody>
            <a:bodyPr lIns="0">
              <a:noAutofit/>
            </a:bodyPr>
            <a:lstStyle/>
            <a:p>
              <a:pPr>
                <a:spcAft>
                  <a:spcPts val="600"/>
                </a:spcAft>
              </a:pPr>
              <a:r>
                <a:rPr lang="en-US" sz="1100" dirty="0"/>
                <a:t>Working with management to identify and consummate add-on acquisitions and build complementary quick turn assembly business</a:t>
              </a:r>
            </a:p>
          </p:txBody>
        </p:sp>
      </p:grpSp>
      <p:grpSp>
        <p:nvGrpSpPr>
          <p:cNvPr id="146" name="Group 145">
            <a:extLst>
              <a:ext uri="{FF2B5EF4-FFF2-40B4-BE49-F238E27FC236}">
                <a16:creationId xmlns:a16="http://schemas.microsoft.com/office/drawing/2014/main" id="{01DB017C-B8B3-4949-92B7-006BA48F1511}"/>
              </a:ext>
            </a:extLst>
          </p:cNvPr>
          <p:cNvGrpSpPr/>
          <p:nvPr/>
        </p:nvGrpSpPr>
        <p:grpSpPr>
          <a:xfrm>
            <a:off x="2829227" y="2531859"/>
            <a:ext cx="486286" cy="417997"/>
            <a:chOff x="8126290" y="4738688"/>
            <a:chExt cx="1401763" cy="1204913"/>
          </a:xfrm>
        </p:grpSpPr>
        <p:sp>
          <p:nvSpPr>
            <p:cNvPr id="147" name="Freeform 27">
              <a:extLst>
                <a:ext uri="{FF2B5EF4-FFF2-40B4-BE49-F238E27FC236}">
                  <a16:creationId xmlns:a16="http://schemas.microsoft.com/office/drawing/2014/main" id="{CBF35B9A-D73D-3D48-98EF-9588CA3B2956}"/>
                </a:ext>
              </a:extLst>
            </p:cNvPr>
            <p:cNvSpPr>
              <a:spLocks/>
            </p:cNvSpPr>
            <p:nvPr/>
          </p:nvSpPr>
          <p:spPr bwMode="auto">
            <a:xfrm>
              <a:off x="8126290" y="4770438"/>
              <a:ext cx="1401763" cy="1173163"/>
            </a:xfrm>
            <a:custGeom>
              <a:avLst/>
              <a:gdLst>
                <a:gd name="T0" fmla="*/ 883 w 883"/>
                <a:gd name="T1" fmla="*/ 689 h 739"/>
                <a:gd name="T2" fmla="*/ 50 w 883"/>
                <a:gd name="T3" fmla="*/ 689 h 739"/>
                <a:gd name="T4" fmla="*/ 50 w 883"/>
                <a:gd name="T5" fmla="*/ 0 h 739"/>
                <a:gd name="T6" fmla="*/ 0 w 883"/>
                <a:gd name="T7" fmla="*/ 0 h 739"/>
                <a:gd name="T8" fmla="*/ 0 w 883"/>
                <a:gd name="T9" fmla="*/ 739 h 739"/>
                <a:gd name="T10" fmla="*/ 883 w 883"/>
                <a:gd name="T11" fmla="*/ 739 h 739"/>
                <a:gd name="T12" fmla="*/ 883 w 883"/>
                <a:gd name="T13" fmla="*/ 689 h 739"/>
              </a:gdLst>
              <a:ahLst/>
              <a:cxnLst>
                <a:cxn ang="0">
                  <a:pos x="T0" y="T1"/>
                </a:cxn>
                <a:cxn ang="0">
                  <a:pos x="T2" y="T3"/>
                </a:cxn>
                <a:cxn ang="0">
                  <a:pos x="T4" y="T5"/>
                </a:cxn>
                <a:cxn ang="0">
                  <a:pos x="T6" y="T7"/>
                </a:cxn>
                <a:cxn ang="0">
                  <a:pos x="T8" y="T9"/>
                </a:cxn>
                <a:cxn ang="0">
                  <a:pos x="T10" y="T11"/>
                </a:cxn>
                <a:cxn ang="0">
                  <a:pos x="T12" y="T13"/>
                </a:cxn>
              </a:cxnLst>
              <a:rect l="0" t="0" r="r" b="b"/>
              <a:pathLst>
                <a:path w="883" h="739">
                  <a:moveTo>
                    <a:pt x="883" y="689"/>
                  </a:moveTo>
                  <a:lnTo>
                    <a:pt x="50" y="689"/>
                  </a:lnTo>
                  <a:lnTo>
                    <a:pt x="50" y="0"/>
                  </a:lnTo>
                  <a:lnTo>
                    <a:pt x="0" y="0"/>
                  </a:lnTo>
                  <a:lnTo>
                    <a:pt x="0" y="739"/>
                  </a:lnTo>
                  <a:lnTo>
                    <a:pt x="883" y="739"/>
                  </a:lnTo>
                  <a:lnTo>
                    <a:pt x="883" y="689"/>
                  </a:lnTo>
                  <a:close/>
                </a:path>
              </a:pathLst>
            </a:custGeom>
            <a:solidFill>
              <a:schemeClr val="accent2"/>
            </a:solid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48" name="Freeform 28">
              <a:extLst>
                <a:ext uri="{FF2B5EF4-FFF2-40B4-BE49-F238E27FC236}">
                  <a16:creationId xmlns:a16="http://schemas.microsoft.com/office/drawing/2014/main" id="{BE41B067-1506-5642-932F-E6409E1E3ABE}"/>
                </a:ext>
              </a:extLst>
            </p:cNvPr>
            <p:cNvSpPr>
              <a:spLocks/>
            </p:cNvSpPr>
            <p:nvPr/>
          </p:nvSpPr>
          <p:spPr bwMode="auto">
            <a:xfrm>
              <a:off x="8323140" y="5380038"/>
              <a:ext cx="277813" cy="385763"/>
            </a:xfrm>
            <a:custGeom>
              <a:avLst/>
              <a:gdLst>
                <a:gd name="T0" fmla="*/ 80 w 282"/>
                <a:gd name="T1" fmla="*/ 112 h 389"/>
                <a:gd name="T2" fmla="*/ 112 w 282"/>
                <a:gd name="T3" fmla="*/ 80 h 389"/>
                <a:gd name="T4" fmla="*/ 171 w 282"/>
                <a:gd name="T5" fmla="*/ 80 h 389"/>
                <a:gd name="T6" fmla="*/ 202 w 282"/>
                <a:gd name="T7" fmla="*/ 112 h 389"/>
                <a:gd name="T8" fmla="*/ 202 w 282"/>
                <a:gd name="T9" fmla="*/ 389 h 389"/>
                <a:gd name="T10" fmla="*/ 282 w 282"/>
                <a:gd name="T11" fmla="*/ 389 h 389"/>
                <a:gd name="T12" fmla="*/ 282 w 282"/>
                <a:gd name="T13" fmla="*/ 112 h 389"/>
                <a:gd name="T14" fmla="*/ 171 w 282"/>
                <a:gd name="T15" fmla="*/ 0 h 389"/>
                <a:gd name="T16" fmla="*/ 112 w 282"/>
                <a:gd name="T17" fmla="*/ 0 h 389"/>
                <a:gd name="T18" fmla="*/ 0 w 282"/>
                <a:gd name="T19" fmla="*/ 112 h 389"/>
                <a:gd name="T20" fmla="*/ 0 w 282"/>
                <a:gd name="T21" fmla="*/ 389 h 389"/>
                <a:gd name="T22" fmla="*/ 80 w 282"/>
                <a:gd name="T23" fmla="*/ 389 h 389"/>
                <a:gd name="T24" fmla="*/ 80 w 282"/>
                <a:gd name="T25" fmla="*/ 112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389">
                  <a:moveTo>
                    <a:pt x="80" y="112"/>
                  </a:moveTo>
                  <a:cubicBezTo>
                    <a:pt x="80" y="94"/>
                    <a:pt x="94" y="80"/>
                    <a:pt x="112" y="80"/>
                  </a:cubicBezTo>
                  <a:cubicBezTo>
                    <a:pt x="171" y="80"/>
                    <a:pt x="171" y="80"/>
                    <a:pt x="171" y="80"/>
                  </a:cubicBezTo>
                  <a:cubicBezTo>
                    <a:pt x="188" y="80"/>
                    <a:pt x="202" y="94"/>
                    <a:pt x="202" y="112"/>
                  </a:cubicBezTo>
                  <a:cubicBezTo>
                    <a:pt x="202" y="389"/>
                    <a:pt x="202" y="389"/>
                    <a:pt x="202" y="389"/>
                  </a:cubicBezTo>
                  <a:cubicBezTo>
                    <a:pt x="282" y="389"/>
                    <a:pt x="282" y="389"/>
                    <a:pt x="282" y="389"/>
                  </a:cubicBezTo>
                  <a:cubicBezTo>
                    <a:pt x="282" y="112"/>
                    <a:pt x="282" y="112"/>
                    <a:pt x="282" y="112"/>
                  </a:cubicBezTo>
                  <a:cubicBezTo>
                    <a:pt x="282" y="50"/>
                    <a:pt x="232" y="0"/>
                    <a:pt x="171" y="0"/>
                  </a:cubicBezTo>
                  <a:cubicBezTo>
                    <a:pt x="112" y="0"/>
                    <a:pt x="112" y="0"/>
                    <a:pt x="112" y="0"/>
                  </a:cubicBezTo>
                  <a:cubicBezTo>
                    <a:pt x="50" y="0"/>
                    <a:pt x="0" y="50"/>
                    <a:pt x="0" y="112"/>
                  </a:cubicBezTo>
                  <a:cubicBezTo>
                    <a:pt x="0" y="389"/>
                    <a:pt x="0" y="389"/>
                    <a:pt x="0" y="389"/>
                  </a:cubicBezTo>
                  <a:cubicBezTo>
                    <a:pt x="80" y="389"/>
                    <a:pt x="80" y="389"/>
                    <a:pt x="80" y="389"/>
                  </a:cubicBezTo>
                  <a:lnTo>
                    <a:pt x="80" y="112"/>
                  </a:lnTo>
                  <a:close/>
                </a:path>
              </a:pathLst>
            </a:custGeom>
            <a:solidFill>
              <a:schemeClr val="accent2"/>
            </a:solid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49" name="Freeform 29">
              <a:extLst>
                <a:ext uri="{FF2B5EF4-FFF2-40B4-BE49-F238E27FC236}">
                  <a16:creationId xmlns:a16="http://schemas.microsoft.com/office/drawing/2014/main" id="{750FCDDF-9DC2-2443-8829-1A5F30413770}"/>
                </a:ext>
              </a:extLst>
            </p:cNvPr>
            <p:cNvSpPr>
              <a:spLocks/>
            </p:cNvSpPr>
            <p:nvPr/>
          </p:nvSpPr>
          <p:spPr bwMode="auto">
            <a:xfrm>
              <a:off x="8702553" y="5141913"/>
              <a:ext cx="280988" cy="623888"/>
            </a:xfrm>
            <a:custGeom>
              <a:avLst/>
              <a:gdLst>
                <a:gd name="T0" fmla="*/ 80 w 283"/>
                <a:gd name="T1" fmla="*/ 111 h 629"/>
                <a:gd name="T2" fmla="*/ 112 w 283"/>
                <a:gd name="T3" fmla="*/ 80 h 629"/>
                <a:gd name="T4" fmla="*/ 171 w 283"/>
                <a:gd name="T5" fmla="*/ 80 h 629"/>
                <a:gd name="T6" fmla="*/ 203 w 283"/>
                <a:gd name="T7" fmla="*/ 111 h 629"/>
                <a:gd name="T8" fmla="*/ 203 w 283"/>
                <a:gd name="T9" fmla="*/ 629 h 629"/>
                <a:gd name="T10" fmla="*/ 283 w 283"/>
                <a:gd name="T11" fmla="*/ 629 h 629"/>
                <a:gd name="T12" fmla="*/ 283 w 283"/>
                <a:gd name="T13" fmla="*/ 111 h 629"/>
                <a:gd name="T14" fmla="*/ 171 w 283"/>
                <a:gd name="T15" fmla="*/ 0 h 629"/>
                <a:gd name="T16" fmla="*/ 112 w 283"/>
                <a:gd name="T17" fmla="*/ 0 h 629"/>
                <a:gd name="T18" fmla="*/ 0 w 283"/>
                <a:gd name="T19" fmla="*/ 111 h 629"/>
                <a:gd name="T20" fmla="*/ 0 w 283"/>
                <a:gd name="T21" fmla="*/ 629 h 629"/>
                <a:gd name="T22" fmla="*/ 80 w 283"/>
                <a:gd name="T23" fmla="*/ 629 h 629"/>
                <a:gd name="T24" fmla="*/ 80 w 283"/>
                <a:gd name="T25" fmla="*/ 111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3" h="629">
                  <a:moveTo>
                    <a:pt x="80" y="111"/>
                  </a:moveTo>
                  <a:cubicBezTo>
                    <a:pt x="80" y="94"/>
                    <a:pt x="94" y="80"/>
                    <a:pt x="112" y="80"/>
                  </a:cubicBezTo>
                  <a:cubicBezTo>
                    <a:pt x="171" y="80"/>
                    <a:pt x="171" y="80"/>
                    <a:pt x="171" y="80"/>
                  </a:cubicBezTo>
                  <a:cubicBezTo>
                    <a:pt x="189" y="80"/>
                    <a:pt x="203" y="94"/>
                    <a:pt x="203" y="111"/>
                  </a:cubicBezTo>
                  <a:cubicBezTo>
                    <a:pt x="203" y="629"/>
                    <a:pt x="203" y="629"/>
                    <a:pt x="203" y="629"/>
                  </a:cubicBezTo>
                  <a:cubicBezTo>
                    <a:pt x="283" y="629"/>
                    <a:pt x="283" y="629"/>
                    <a:pt x="283" y="629"/>
                  </a:cubicBezTo>
                  <a:cubicBezTo>
                    <a:pt x="283" y="111"/>
                    <a:pt x="283" y="111"/>
                    <a:pt x="283" y="111"/>
                  </a:cubicBezTo>
                  <a:cubicBezTo>
                    <a:pt x="283" y="50"/>
                    <a:pt x="233" y="0"/>
                    <a:pt x="171" y="0"/>
                  </a:cubicBezTo>
                  <a:cubicBezTo>
                    <a:pt x="112" y="0"/>
                    <a:pt x="112" y="0"/>
                    <a:pt x="112" y="0"/>
                  </a:cubicBezTo>
                  <a:cubicBezTo>
                    <a:pt x="50" y="0"/>
                    <a:pt x="0" y="50"/>
                    <a:pt x="0" y="111"/>
                  </a:cubicBezTo>
                  <a:cubicBezTo>
                    <a:pt x="0" y="629"/>
                    <a:pt x="0" y="629"/>
                    <a:pt x="0" y="629"/>
                  </a:cubicBezTo>
                  <a:cubicBezTo>
                    <a:pt x="80" y="629"/>
                    <a:pt x="80" y="629"/>
                    <a:pt x="80" y="629"/>
                  </a:cubicBezTo>
                  <a:lnTo>
                    <a:pt x="80" y="111"/>
                  </a:lnTo>
                  <a:close/>
                </a:path>
              </a:pathLst>
            </a:custGeom>
            <a:solidFill>
              <a:schemeClr val="accent2"/>
            </a:solid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50" name="Freeform 30">
              <a:extLst>
                <a:ext uri="{FF2B5EF4-FFF2-40B4-BE49-F238E27FC236}">
                  <a16:creationId xmlns:a16="http://schemas.microsoft.com/office/drawing/2014/main" id="{58E7AC5E-EDBB-BD4A-B21E-F4E2A1257D72}"/>
                </a:ext>
              </a:extLst>
            </p:cNvPr>
            <p:cNvSpPr>
              <a:spLocks noEditPoints="1"/>
            </p:cNvSpPr>
            <p:nvPr/>
          </p:nvSpPr>
          <p:spPr bwMode="auto">
            <a:xfrm>
              <a:off x="9161340" y="4738688"/>
              <a:ext cx="273050" cy="273050"/>
            </a:xfrm>
            <a:custGeom>
              <a:avLst/>
              <a:gdLst>
                <a:gd name="T0" fmla="*/ 277 w 277"/>
                <a:gd name="T1" fmla="*/ 138 h 276"/>
                <a:gd name="T2" fmla="*/ 138 w 277"/>
                <a:gd name="T3" fmla="*/ 0 h 276"/>
                <a:gd name="T4" fmla="*/ 0 w 277"/>
                <a:gd name="T5" fmla="*/ 138 h 276"/>
                <a:gd name="T6" fmla="*/ 138 w 277"/>
                <a:gd name="T7" fmla="*/ 276 h 276"/>
                <a:gd name="T8" fmla="*/ 277 w 277"/>
                <a:gd name="T9" fmla="*/ 138 h 276"/>
                <a:gd name="T10" fmla="*/ 80 w 277"/>
                <a:gd name="T11" fmla="*/ 138 h 276"/>
                <a:gd name="T12" fmla="*/ 138 w 277"/>
                <a:gd name="T13" fmla="*/ 80 h 276"/>
                <a:gd name="T14" fmla="*/ 197 w 277"/>
                <a:gd name="T15" fmla="*/ 138 h 276"/>
                <a:gd name="T16" fmla="*/ 138 w 277"/>
                <a:gd name="T17" fmla="*/ 196 h 276"/>
                <a:gd name="T18" fmla="*/ 80 w 277"/>
                <a:gd name="T19" fmla="*/ 138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7" h="276">
                  <a:moveTo>
                    <a:pt x="277" y="138"/>
                  </a:moveTo>
                  <a:cubicBezTo>
                    <a:pt x="277" y="62"/>
                    <a:pt x="215" y="0"/>
                    <a:pt x="138" y="0"/>
                  </a:cubicBezTo>
                  <a:cubicBezTo>
                    <a:pt x="62" y="0"/>
                    <a:pt x="0" y="62"/>
                    <a:pt x="0" y="138"/>
                  </a:cubicBezTo>
                  <a:cubicBezTo>
                    <a:pt x="0" y="214"/>
                    <a:pt x="62" y="276"/>
                    <a:pt x="138" y="276"/>
                  </a:cubicBezTo>
                  <a:cubicBezTo>
                    <a:pt x="215" y="276"/>
                    <a:pt x="277" y="214"/>
                    <a:pt x="277" y="138"/>
                  </a:cubicBezTo>
                  <a:close/>
                  <a:moveTo>
                    <a:pt x="80" y="138"/>
                  </a:moveTo>
                  <a:cubicBezTo>
                    <a:pt x="80" y="106"/>
                    <a:pt x="106" y="80"/>
                    <a:pt x="138" y="80"/>
                  </a:cubicBezTo>
                  <a:cubicBezTo>
                    <a:pt x="170" y="80"/>
                    <a:pt x="197" y="106"/>
                    <a:pt x="197" y="138"/>
                  </a:cubicBezTo>
                  <a:cubicBezTo>
                    <a:pt x="197" y="170"/>
                    <a:pt x="170" y="196"/>
                    <a:pt x="138" y="196"/>
                  </a:cubicBezTo>
                  <a:cubicBezTo>
                    <a:pt x="106" y="196"/>
                    <a:pt x="80" y="170"/>
                    <a:pt x="80" y="138"/>
                  </a:cubicBezTo>
                  <a:close/>
                </a:path>
              </a:pathLst>
            </a:custGeom>
            <a:solidFill>
              <a:schemeClr val="accent2"/>
            </a:solid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51" name="Freeform 31">
              <a:extLst>
                <a:ext uri="{FF2B5EF4-FFF2-40B4-BE49-F238E27FC236}">
                  <a16:creationId xmlns:a16="http://schemas.microsoft.com/office/drawing/2014/main" id="{932B020A-6379-514E-ADFC-A294F1E61214}"/>
                </a:ext>
              </a:extLst>
            </p:cNvPr>
            <p:cNvSpPr>
              <a:spLocks/>
            </p:cNvSpPr>
            <p:nvPr/>
          </p:nvSpPr>
          <p:spPr bwMode="auto">
            <a:xfrm>
              <a:off x="9104190" y="5075238"/>
              <a:ext cx="387350" cy="690563"/>
            </a:xfrm>
            <a:custGeom>
              <a:avLst/>
              <a:gdLst>
                <a:gd name="T0" fmla="*/ 391 w 391"/>
                <a:gd name="T1" fmla="*/ 329 h 696"/>
                <a:gd name="T2" fmla="*/ 391 w 391"/>
                <a:gd name="T3" fmla="*/ 117 h 696"/>
                <a:gd name="T4" fmla="*/ 357 w 391"/>
                <a:gd name="T5" fmla="*/ 34 h 696"/>
                <a:gd name="T6" fmla="*/ 274 w 391"/>
                <a:gd name="T7" fmla="*/ 0 h 696"/>
                <a:gd name="T8" fmla="*/ 274 w 391"/>
                <a:gd name="T9" fmla="*/ 0 h 696"/>
                <a:gd name="T10" fmla="*/ 116 w 391"/>
                <a:gd name="T11" fmla="*/ 0 h 696"/>
                <a:gd name="T12" fmla="*/ 34 w 391"/>
                <a:gd name="T13" fmla="*/ 35 h 696"/>
                <a:gd name="T14" fmla="*/ 0 w 391"/>
                <a:gd name="T15" fmla="*/ 117 h 696"/>
                <a:gd name="T16" fmla="*/ 0 w 391"/>
                <a:gd name="T17" fmla="*/ 329 h 696"/>
                <a:gd name="T18" fmla="*/ 77 w 391"/>
                <a:gd name="T19" fmla="*/ 439 h 696"/>
                <a:gd name="T20" fmla="*/ 77 w 391"/>
                <a:gd name="T21" fmla="*/ 696 h 696"/>
                <a:gd name="T22" fmla="*/ 157 w 391"/>
                <a:gd name="T23" fmla="*/ 696 h 696"/>
                <a:gd name="T24" fmla="*/ 157 w 391"/>
                <a:gd name="T25" fmla="*/ 366 h 696"/>
                <a:gd name="T26" fmla="*/ 117 w 391"/>
                <a:gd name="T27" fmla="*/ 366 h 696"/>
                <a:gd name="T28" fmla="*/ 117 w 391"/>
                <a:gd name="T29" fmla="*/ 366 h 696"/>
                <a:gd name="T30" fmla="*/ 80 w 391"/>
                <a:gd name="T31" fmla="*/ 329 h 696"/>
                <a:gd name="T32" fmla="*/ 80 w 391"/>
                <a:gd name="T33" fmla="*/ 117 h 696"/>
                <a:gd name="T34" fmla="*/ 90 w 391"/>
                <a:gd name="T35" fmla="*/ 91 h 696"/>
                <a:gd name="T36" fmla="*/ 117 w 391"/>
                <a:gd name="T37" fmla="*/ 80 h 696"/>
                <a:gd name="T38" fmla="*/ 274 w 391"/>
                <a:gd name="T39" fmla="*/ 80 h 696"/>
                <a:gd name="T40" fmla="*/ 274 w 391"/>
                <a:gd name="T41" fmla="*/ 80 h 696"/>
                <a:gd name="T42" fmla="*/ 300 w 391"/>
                <a:gd name="T43" fmla="*/ 91 h 696"/>
                <a:gd name="T44" fmla="*/ 311 w 391"/>
                <a:gd name="T45" fmla="*/ 117 h 696"/>
                <a:gd name="T46" fmla="*/ 311 w 391"/>
                <a:gd name="T47" fmla="*/ 329 h 696"/>
                <a:gd name="T48" fmla="*/ 300 w 391"/>
                <a:gd name="T49" fmla="*/ 355 h 696"/>
                <a:gd name="T50" fmla="*/ 274 w 391"/>
                <a:gd name="T51" fmla="*/ 366 h 696"/>
                <a:gd name="T52" fmla="*/ 234 w 391"/>
                <a:gd name="T53" fmla="*/ 366 h 696"/>
                <a:gd name="T54" fmla="*/ 235 w 391"/>
                <a:gd name="T55" fmla="*/ 696 h 696"/>
                <a:gd name="T56" fmla="*/ 315 w 391"/>
                <a:gd name="T57" fmla="*/ 696 h 696"/>
                <a:gd name="T58" fmla="*/ 314 w 391"/>
                <a:gd name="T59" fmla="*/ 439 h 696"/>
                <a:gd name="T60" fmla="*/ 357 w 391"/>
                <a:gd name="T61" fmla="*/ 412 h 696"/>
                <a:gd name="T62" fmla="*/ 391 w 391"/>
                <a:gd name="T63" fmla="*/ 329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91" h="696">
                  <a:moveTo>
                    <a:pt x="391" y="329"/>
                  </a:moveTo>
                  <a:cubicBezTo>
                    <a:pt x="391" y="117"/>
                    <a:pt x="391" y="117"/>
                    <a:pt x="391" y="117"/>
                  </a:cubicBezTo>
                  <a:cubicBezTo>
                    <a:pt x="391" y="86"/>
                    <a:pt x="379" y="56"/>
                    <a:pt x="357" y="34"/>
                  </a:cubicBezTo>
                  <a:cubicBezTo>
                    <a:pt x="335" y="12"/>
                    <a:pt x="305" y="0"/>
                    <a:pt x="274" y="0"/>
                  </a:cubicBezTo>
                  <a:cubicBezTo>
                    <a:pt x="274" y="0"/>
                    <a:pt x="274" y="0"/>
                    <a:pt x="274" y="0"/>
                  </a:cubicBezTo>
                  <a:cubicBezTo>
                    <a:pt x="116" y="0"/>
                    <a:pt x="116" y="0"/>
                    <a:pt x="116" y="0"/>
                  </a:cubicBezTo>
                  <a:cubicBezTo>
                    <a:pt x="85" y="0"/>
                    <a:pt x="56" y="13"/>
                    <a:pt x="34" y="35"/>
                  </a:cubicBezTo>
                  <a:cubicBezTo>
                    <a:pt x="12" y="57"/>
                    <a:pt x="0" y="86"/>
                    <a:pt x="0" y="117"/>
                  </a:cubicBezTo>
                  <a:cubicBezTo>
                    <a:pt x="0" y="329"/>
                    <a:pt x="0" y="329"/>
                    <a:pt x="0" y="329"/>
                  </a:cubicBezTo>
                  <a:cubicBezTo>
                    <a:pt x="0" y="380"/>
                    <a:pt x="32" y="423"/>
                    <a:pt x="77" y="439"/>
                  </a:cubicBezTo>
                  <a:cubicBezTo>
                    <a:pt x="77" y="696"/>
                    <a:pt x="77" y="696"/>
                    <a:pt x="77" y="696"/>
                  </a:cubicBezTo>
                  <a:cubicBezTo>
                    <a:pt x="157" y="696"/>
                    <a:pt x="157" y="696"/>
                    <a:pt x="157" y="696"/>
                  </a:cubicBezTo>
                  <a:cubicBezTo>
                    <a:pt x="157" y="366"/>
                    <a:pt x="157" y="366"/>
                    <a:pt x="157" y="366"/>
                  </a:cubicBezTo>
                  <a:cubicBezTo>
                    <a:pt x="117" y="366"/>
                    <a:pt x="117" y="366"/>
                    <a:pt x="117" y="366"/>
                  </a:cubicBezTo>
                  <a:cubicBezTo>
                    <a:pt x="117" y="366"/>
                    <a:pt x="117" y="366"/>
                    <a:pt x="117" y="366"/>
                  </a:cubicBezTo>
                  <a:cubicBezTo>
                    <a:pt x="96" y="366"/>
                    <a:pt x="80" y="350"/>
                    <a:pt x="80" y="329"/>
                  </a:cubicBezTo>
                  <a:cubicBezTo>
                    <a:pt x="80" y="117"/>
                    <a:pt x="80" y="117"/>
                    <a:pt x="80" y="117"/>
                  </a:cubicBezTo>
                  <a:cubicBezTo>
                    <a:pt x="80" y="108"/>
                    <a:pt x="83" y="98"/>
                    <a:pt x="90" y="91"/>
                  </a:cubicBezTo>
                  <a:cubicBezTo>
                    <a:pt x="97" y="84"/>
                    <a:pt x="107" y="80"/>
                    <a:pt x="117" y="80"/>
                  </a:cubicBezTo>
                  <a:cubicBezTo>
                    <a:pt x="274" y="80"/>
                    <a:pt x="274" y="80"/>
                    <a:pt x="274" y="80"/>
                  </a:cubicBezTo>
                  <a:cubicBezTo>
                    <a:pt x="274" y="80"/>
                    <a:pt x="274" y="80"/>
                    <a:pt x="274" y="80"/>
                  </a:cubicBezTo>
                  <a:cubicBezTo>
                    <a:pt x="284" y="80"/>
                    <a:pt x="293" y="84"/>
                    <a:pt x="300" y="91"/>
                  </a:cubicBezTo>
                  <a:cubicBezTo>
                    <a:pt x="307" y="98"/>
                    <a:pt x="311" y="107"/>
                    <a:pt x="311" y="117"/>
                  </a:cubicBezTo>
                  <a:cubicBezTo>
                    <a:pt x="311" y="329"/>
                    <a:pt x="311" y="329"/>
                    <a:pt x="311" y="329"/>
                  </a:cubicBezTo>
                  <a:cubicBezTo>
                    <a:pt x="311" y="339"/>
                    <a:pt x="308" y="348"/>
                    <a:pt x="300" y="355"/>
                  </a:cubicBezTo>
                  <a:cubicBezTo>
                    <a:pt x="293" y="362"/>
                    <a:pt x="284" y="366"/>
                    <a:pt x="274" y="366"/>
                  </a:cubicBezTo>
                  <a:cubicBezTo>
                    <a:pt x="234" y="366"/>
                    <a:pt x="234" y="366"/>
                    <a:pt x="234" y="366"/>
                  </a:cubicBezTo>
                  <a:cubicBezTo>
                    <a:pt x="235" y="696"/>
                    <a:pt x="235" y="696"/>
                    <a:pt x="235" y="696"/>
                  </a:cubicBezTo>
                  <a:cubicBezTo>
                    <a:pt x="315" y="696"/>
                    <a:pt x="315" y="696"/>
                    <a:pt x="315" y="696"/>
                  </a:cubicBezTo>
                  <a:cubicBezTo>
                    <a:pt x="314" y="439"/>
                    <a:pt x="314" y="439"/>
                    <a:pt x="314" y="439"/>
                  </a:cubicBezTo>
                  <a:cubicBezTo>
                    <a:pt x="330" y="433"/>
                    <a:pt x="345" y="424"/>
                    <a:pt x="357" y="412"/>
                  </a:cubicBezTo>
                  <a:cubicBezTo>
                    <a:pt x="379" y="389"/>
                    <a:pt x="391" y="360"/>
                    <a:pt x="391" y="329"/>
                  </a:cubicBezTo>
                  <a:close/>
                </a:path>
              </a:pathLst>
            </a:custGeom>
            <a:solidFill>
              <a:schemeClr val="accent2"/>
            </a:solid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grpSp>
      <p:pic>
        <p:nvPicPr>
          <p:cNvPr id="4" name="Picture 3">
            <a:extLst>
              <a:ext uri="{FF2B5EF4-FFF2-40B4-BE49-F238E27FC236}">
                <a16:creationId xmlns:a16="http://schemas.microsoft.com/office/drawing/2014/main" id="{9100EA54-CC38-A449-B413-91CA81552875}"/>
              </a:ext>
            </a:extLst>
          </p:cNvPr>
          <p:cNvPicPr>
            <a:picLocks noChangeAspect="1"/>
          </p:cNvPicPr>
          <p:nvPr/>
        </p:nvPicPr>
        <p:blipFill>
          <a:blip r:embed="rId4"/>
          <a:stretch>
            <a:fillRect/>
          </a:stretch>
        </p:blipFill>
        <p:spPr>
          <a:xfrm>
            <a:off x="659413" y="1028466"/>
            <a:ext cx="2554389" cy="715229"/>
          </a:xfrm>
          <a:prstGeom prst="rect">
            <a:avLst/>
          </a:prstGeom>
        </p:spPr>
      </p:pic>
    </p:spTree>
    <p:extLst>
      <p:ext uri="{BB962C8B-B14F-4D97-AF65-F5344CB8AC3E}">
        <p14:creationId xmlns:p14="http://schemas.microsoft.com/office/powerpoint/2010/main" val="2981999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AD68A0-886F-194C-A7B4-8B7B8FA9C10B}"/>
              </a:ext>
            </a:extLst>
          </p:cNvPr>
          <p:cNvSpPr/>
          <p:nvPr/>
        </p:nvSpPr>
        <p:spPr>
          <a:xfrm>
            <a:off x="0" y="228600"/>
            <a:ext cx="11709400" cy="6045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pic>
        <p:nvPicPr>
          <p:cNvPr id="12" name="Picture Placeholder 11">
            <a:extLst>
              <a:ext uri="{FF2B5EF4-FFF2-40B4-BE49-F238E27FC236}">
                <a16:creationId xmlns:a16="http://schemas.microsoft.com/office/drawing/2014/main" id="{C70F3A07-83C1-7F4A-9E1F-6427F44A4CB6}"/>
              </a:ext>
            </a:extLst>
          </p:cNvPr>
          <p:cNvPicPr>
            <a:picLocks noGrp="1" noChangeAspect="1"/>
          </p:cNvPicPr>
          <p:nvPr>
            <p:ph type="pic" sz="quarter" idx="18"/>
          </p:nvPr>
        </p:nvPicPr>
        <p:blipFill rotWithShape="1">
          <a:blip r:embed="rId3" cstate="screen">
            <a:extLst>
              <a:ext uri="{28A0092B-C50C-407E-A947-70E740481C1C}">
                <a14:useLocalDpi xmlns:a14="http://schemas.microsoft.com/office/drawing/2010/main"/>
              </a:ext>
            </a:extLst>
          </a:blip>
          <a:srcRect/>
          <a:stretch/>
        </p:blipFill>
        <p:spPr/>
      </p:pic>
      <p:sp>
        <p:nvSpPr>
          <p:cNvPr id="21" name="Rectangle 20">
            <a:extLst>
              <a:ext uri="{FF2B5EF4-FFF2-40B4-BE49-F238E27FC236}">
                <a16:creationId xmlns:a16="http://schemas.microsoft.com/office/drawing/2014/main" id="{B5C9F6B1-352E-1241-977B-53D21D7EF2FB}"/>
              </a:ext>
            </a:extLst>
          </p:cNvPr>
          <p:cNvSpPr/>
          <p:nvPr/>
        </p:nvSpPr>
        <p:spPr>
          <a:xfrm>
            <a:off x="0" y="1410329"/>
            <a:ext cx="4584700" cy="3542671"/>
          </a:xfrm>
          <a:prstGeom prst="rect">
            <a:avLst/>
          </a:prstGeom>
          <a:solidFill>
            <a:srgbClr val="DEB971">
              <a:alpha val="95000"/>
            </a:srgbClr>
          </a:solidFill>
          <a:ln>
            <a:noFill/>
          </a:ln>
          <a:effectLst>
            <a:innerShdw blurRad="139700" dist="508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sp>
        <p:nvSpPr>
          <p:cNvPr id="13" name="Freeform 12">
            <a:extLst>
              <a:ext uri="{FF2B5EF4-FFF2-40B4-BE49-F238E27FC236}">
                <a16:creationId xmlns:a16="http://schemas.microsoft.com/office/drawing/2014/main" id="{8CB69232-6F0D-0142-8D55-7E08D1BB45AB}"/>
              </a:ext>
            </a:extLst>
          </p:cNvPr>
          <p:cNvSpPr/>
          <p:nvPr/>
        </p:nvSpPr>
        <p:spPr>
          <a:xfrm rot="16200000">
            <a:off x="10410412" y="430716"/>
            <a:ext cx="781502" cy="781505"/>
          </a:xfrm>
          <a:custGeom>
            <a:avLst/>
            <a:gdLst>
              <a:gd name="connsiteX0" fmla="*/ 471216 w 471216"/>
              <a:gd name="connsiteY0" fmla="*/ 0 h 471217"/>
              <a:gd name="connsiteX1" fmla="*/ 471216 w 471216"/>
              <a:gd name="connsiteY1" fmla="*/ 468044 h 471217"/>
              <a:gd name="connsiteX2" fmla="*/ 468043 w 471216"/>
              <a:gd name="connsiteY2" fmla="*/ 468044 h 471217"/>
              <a:gd name="connsiteX3" fmla="*/ 468043 w 471216"/>
              <a:gd name="connsiteY3" fmla="*/ 471217 h 471217"/>
              <a:gd name="connsiteX4" fmla="*/ 0 w 471216"/>
              <a:gd name="connsiteY4" fmla="*/ 471217 h 471217"/>
              <a:gd name="connsiteX5" fmla="*/ 0 w 471216"/>
              <a:gd name="connsiteY5" fmla="*/ 301629 h 471217"/>
              <a:gd name="connsiteX6" fmla="*/ 301628 w 471216"/>
              <a:gd name="connsiteY6" fmla="*/ 301629 h 471217"/>
              <a:gd name="connsiteX7" fmla="*/ 301628 w 471216"/>
              <a:gd name="connsiteY7" fmla="*/ 0 h 471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1216" h="471217">
                <a:moveTo>
                  <a:pt x="471216" y="0"/>
                </a:moveTo>
                <a:lnTo>
                  <a:pt x="471216" y="468044"/>
                </a:lnTo>
                <a:lnTo>
                  <a:pt x="468043" y="468044"/>
                </a:lnTo>
                <a:lnTo>
                  <a:pt x="468043" y="471217"/>
                </a:lnTo>
                <a:lnTo>
                  <a:pt x="0" y="471217"/>
                </a:lnTo>
                <a:lnTo>
                  <a:pt x="0" y="301629"/>
                </a:lnTo>
                <a:lnTo>
                  <a:pt x="301628" y="301629"/>
                </a:lnTo>
                <a:lnTo>
                  <a:pt x="301628" y="0"/>
                </a:lnTo>
                <a:close/>
              </a:path>
            </a:pathLst>
          </a:custGeom>
          <a:solidFill>
            <a:schemeClr val="accent4">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sp>
        <p:nvSpPr>
          <p:cNvPr id="5" name="Text Placeholder 4">
            <a:extLst>
              <a:ext uri="{FF2B5EF4-FFF2-40B4-BE49-F238E27FC236}">
                <a16:creationId xmlns:a16="http://schemas.microsoft.com/office/drawing/2014/main" id="{0F13FE89-AA89-714F-8F65-AC02D1761177}"/>
              </a:ext>
            </a:extLst>
          </p:cNvPr>
          <p:cNvSpPr>
            <a:spLocks noGrp="1"/>
          </p:cNvSpPr>
          <p:nvPr>
            <p:ph type="body" sz="quarter" idx="15"/>
          </p:nvPr>
        </p:nvSpPr>
        <p:spPr>
          <a:xfrm>
            <a:off x="360363" y="2657215"/>
            <a:ext cx="5265522" cy="1585557"/>
          </a:xfrm>
        </p:spPr>
        <p:txBody>
          <a:bodyPr/>
          <a:lstStyle/>
          <a:p>
            <a:r>
              <a:rPr lang="en-US" dirty="0"/>
              <a:t>Financials </a:t>
            </a:r>
          </a:p>
        </p:txBody>
      </p:sp>
      <p:cxnSp>
        <p:nvCxnSpPr>
          <p:cNvPr id="20" name="Straight Connector 19">
            <a:extLst>
              <a:ext uri="{FF2B5EF4-FFF2-40B4-BE49-F238E27FC236}">
                <a16:creationId xmlns:a16="http://schemas.microsoft.com/office/drawing/2014/main" id="{A86D1ECD-7DF0-894B-879E-20D2A9272331}"/>
              </a:ext>
            </a:extLst>
          </p:cNvPr>
          <p:cNvCxnSpPr/>
          <p:nvPr/>
        </p:nvCxnSpPr>
        <p:spPr>
          <a:xfrm>
            <a:off x="360363" y="3416300"/>
            <a:ext cx="3086100" cy="0"/>
          </a:xfrm>
          <a:prstGeom prst="line">
            <a:avLst/>
          </a:prstGeom>
          <a:ln w="12700">
            <a:solidFill>
              <a:schemeClr val="accent3">
                <a:lumMod val="75000"/>
              </a:schemeClr>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3514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93C7D-057A-9C48-96F7-A78A17233013}"/>
              </a:ext>
            </a:extLst>
          </p:cNvPr>
          <p:cNvSpPr>
            <a:spLocks noGrp="1"/>
          </p:cNvSpPr>
          <p:nvPr>
            <p:ph type="title"/>
          </p:nvPr>
        </p:nvSpPr>
        <p:spPr/>
        <p:txBody>
          <a:bodyPr/>
          <a:lstStyle/>
          <a:p>
            <a:r>
              <a:rPr lang="en-US" dirty="0"/>
              <a:t>Balance Sheet — Condensed (000’s)</a:t>
            </a:r>
            <a:br>
              <a:rPr lang="en-US" dirty="0"/>
            </a:br>
            <a:endParaRPr lang="en-US" dirty="0"/>
          </a:p>
        </p:txBody>
      </p:sp>
      <p:sp>
        <p:nvSpPr>
          <p:cNvPr id="7" name="Text Placeholder 6">
            <a:extLst>
              <a:ext uri="{FF2B5EF4-FFF2-40B4-BE49-F238E27FC236}">
                <a16:creationId xmlns:a16="http://schemas.microsoft.com/office/drawing/2014/main" id="{9C41B274-2390-3742-BE09-20B0C6F32E6F}"/>
              </a:ext>
            </a:extLst>
          </p:cNvPr>
          <p:cNvSpPr>
            <a:spLocks noGrp="1"/>
          </p:cNvSpPr>
          <p:nvPr>
            <p:ph type="body" sz="quarter" idx="16"/>
          </p:nvPr>
        </p:nvSpPr>
        <p:spPr/>
        <p:txBody>
          <a:bodyPr/>
          <a:lstStyle/>
          <a:p>
            <a:r>
              <a:rPr lang="en-US" dirty="0"/>
              <a:t>March 31, 2021</a:t>
            </a:r>
          </a:p>
          <a:p>
            <a:endParaRPr lang="en-US" dirty="0"/>
          </a:p>
        </p:txBody>
      </p:sp>
      <p:graphicFrame>
        <p:nvGraphicFramePr>
          <p:cNvPr id="12" name="Table 11">
            <a:extLst>
              <a:ext uri="{FF2B5EF4-FFF2-40B4-BE49-F238E27FC236}">
                <a16:creationId xmlns:a16="http://schemas.microsoft.com/office/drawing/2014/main" id="{B878DA2C-6A56-5944-AFBA-B08EC1E0DA12}"/>
              </a:ext>
            </a:extLst>
          </p:cNvPr>
          <p:cNvGraphicFramePr>
            <a:graphicFrameLocks noGrp="1"/>
          </p:cNvGraphicFramePr>
          <p:nvPr>
            <p:extLst>
              <p:ext uri="{D42A27DB-BD31-4B8C-83A1-F6EECF244321}">
                <p14:modId xmlns:p14="http://schemas.microsoft.com/office/powerpoint/2010/main" val="1813147442"/>
              </p:ext>
            </p:extLst>
          </p:nvPr>
        </p:nvGraphicFramePr>
        <p:xfrm>
          <a:off x="360361" y="1709738"/>
          <a:ext cx="11474157" cy="4410080"/>
        </p:xfrm>
        <a:graphic>
          <a:graphicData uri="http://schemas.openxmlformats.org/drawingml/2006/table">
            <a:tbl>
              <a:tblPr firstRow="1" bandRow="1">
                <a:tableStyleId>{5C22544A-7EE6-4342-B048-85BDC9FD1C3A}</a:tableStyleId>
              </a:tblPr>
              <a:tblGrid>
                <a:gridCol w="10199251">
                  <a:extLst>
                    <a:ext uri="{9D8B030D-6E8A-4147-A177-3AD203B41FA5}">
                      <a16:colId xmlns:a16="http://schemas.microsoft.com/office/drawing/2014/main" val="20000"/>
                    </a:ext>
                  </a:extLst>
                </a:gridCol>
                <a:gridCol w="152227">
                  <a:extLst>
                    <a:ext uri="{9D8B030D-6E8A-4147-A177-3AD203B41FA5}">
                      <a16:colId xmlns:a16="http://schemas.microsoft.com/office/drawing/2014/main" val="20001"/>
                    </a:ext>
                  </a:extLst>
                </a:gridCol>
                <a:gridCol w="1122679">
                  <a:extLst>
                    <a:ext uri="{9D8B030D-6E8A-4147-A177-3AD203B41FA5}">
                      <a16:colId xmlns:a16="http://schemas.microsoft.com/office/drawing/2014/main" val="20002"/>
                    </a:ext>
                  </a:extLst>
                </a:gridCol>
              </a:tblGrid>
              <a:tr h="261224">
                <a:tc>
                  <a:txBody>
                    <a:bodyPr/>
                    <a:lstStyle/>
                    <a:p>
                      <a:pPr algn="l">
                        <a:lnSpc>
                          <a:spcPct val="83000"/>
                        </a:lnSpc>
                      </a:pPr>
                      <a:r>
                        <a:rPr sz="1050" b="1" i="0" dirty="0">
                          <a:solidFill>
                            <a:srgbClr val="000000"/>
                          </a:solidFill>
                          <a:latin typeface="+mn-lt"/>
                        </a:rPr>
                        <a:t>Current Assets:</a:t>
                      </a:r>
                    </a:p>
                  </a:txBody>
                  <a:tcPr marL="38100" marR="38100" marT="12700" marB="25400" anchor="b">
                    <a:lnL>
                      <a:noFill/>
                    </a:lnL>
                    <a:lnR>
                      <a:noFill/>
                    </a:lnR>
                    <a:lnT>
                      <a:noFill/>
                    </a:lnT>
                    <a:lnB>
                      <a:noFill/>
                    </a:lnB>
                    <a:noFill/>
                  </a:tcPr>
                </a:tc>
                <a:tc gridSpan="2">
                  <a:txBody>
                    <a:bodyPr/>
                    <a:lstStyle/>
                    <a:p>
                      <a:pPr algn="ctr"/>
                      <a:endParaRPr sz="1050" dirty="0">
                        <a:latin typeface="+mn-lt"/>
                      </a:endParaRPr>
                    </a:p>
                  </a:txBody>
                  <a:tcPr marL="0" marR="0" marT="0" marB="0" anchor="b">
                    <a:lnL>
                      <a:noFill/>
                    </a:lnL>
                    <a:lnR>
                      <a:noFill/>
                    </a:lnR>
                    <a:lnT>
                      <a:noFill/>
                    </a:lnT>
                    <a:lnB>
                      <a:noFill/>
                    </a:lnB>
                    <a:noFill/>
                  </a:tcPr>
                </a:tc>
                <a:tc hMerge="1">
                  <a:txBody>
                    <a:bodyPr/>
                    <a:lstStyle/>
                    <a:p>
                      <a:endParaRPr sz="100" dirty="0"/>
                    </a:p>
                  </a:txBody>
                  <a:tcPr marL="0" marR="0" marT="0" marB="0" anchor="b">
                    <a:lnL>
                      <a:noFill/>
                    </a:lnL>
                    <a:lnR>
                      <a:noFill/>
                    </a:lnR>
                    <a:lnT>
                      <a:noFill/>
                    </a:lnT>
                    <a:lnB>
                      <a:noFill/>
                    </a:lnB>
                    <a:noFill/>
                  </a:tcPr>
                </a:tc>
                <a:extLst>
                  <a:ext uri="{0D108BD9-81ED-4DB2-BD59-A6C34878D82A}">
                    <a16:rowId xmlns:a16="http://schemas.microsoft.com/office/drawing/2014/main" val="10003"/>
                  </a:ext>
                </a:extLst>
              </a:tr>
              <a:tr h="230492">
                <a:tc>
                  <a:txBody>
                    <a:bodyPr/>
                    <a:lstStyle/>
                    <a:p>
                      <a:pPr algn="l">
                        <a:lnSpc>
                          <a:spcPct val="83000"/>
                        </a:lnSpc>
                      </a:pPr>
                      <a:r>
                        <a:rPr sz="1050" b="0" i="0" dirty="0">
                          <a:solidFill>
                            <a:srgbClr val="000000"/>
                          </a:solidFill>
                          <a:latin typeface="+mn-lt"/>
                        </a:rPr>
                        <a:t>Cash and cash equivalents</a:t>
                      </a:r>
                    </a:p>
                  </a:txBody>
                  <a:tcPr marL="190500" marR="38100" marT="12700" marB="25400" anchor="b">
                    <a:lnL>
                      <a:noFill/>
                    </a:lnL>
                    <a:lnR>
                      <a:noFill/>
                    </a:lnR>
                    <a:lnT>
                      <a:noFill/>
                    </a:lnT>
                    <a:lnB>
                      <a:noFill/>
                    </a:lnB>
                    <a:solidFill>
                      <a:schemeClr val="bg1">
                        <a:lumMod val="95000"/>
                      </a:schemeClr>
                    </a:solidFill>
                  </a:tcPr>
                </a:tc>
                <a:tc>
                  <a:txBody>
                    <a:bodyPr/>
                    <a:lstStyle/>
                    <a:p>
                      <a:pPr algn="l">
                        <a:lnSpc>
                          <a:spcPct val="83000"/>
                        </a:lnSpc>
                      </a:pPr>
                      <a:r>
                        <a:rPr sz="1050" b="0" i="0" dirty="0">
                          <a:solidFill>
                            <a:srgbClr val="000000"/>
                          </a:solidFill>
                          <a:latin typeface="+mn-lt"/>
                        </a:rPr>
                        <a:t>$</a:t>
                      </a:r>
                    </a:p>
                  </a:txBody>
                  <a:tcPr marL="12700" marR="0" marT="12700" marB="25400" anchor="b">
                    <a:lnL>
                      <a:noFill/>
                    </a:lnL>
                    <a:lnR>
                      <a:noFill/>
                    </a:lnR>
                    <a:lnT>
                      <a:noFill/>
                    </a:lnT>
                    <a:lnB>
                      <a:noFill/>
                    </a:lnB>
                    <a:solidFill>
                      <a:schemeClr val="bg1">
                        <a:lumMod val="95000"/>
                      </a:schemeClr>
                    </a:solidFill>
                  </a:tcPr>
                </a:tc>
                <a:tc>
                  <a:txBody>
                    <a:bodyPr/>
                    <a:lstStyle/>
                    <a:p>
                      <a:pPr algn="ctr">
                        <a:lnSpc>
                          <a:spcPct val="83000"/>
                        </a:lnSpc>
                      </a:pPr>
                      <a:r>
                        <a:rPr lang="en-US" sz="1050" b="0" i="0" dirty="0">
                          <a:solidFill>
                            <a:srgbClr val="000000"/>
                          </a:solidFill>
                          <a:latin typeface="+mn-lt"/>
                        </a:rPr>
                        <a:t>63,193</a:t>
                      </a:r>
                      <a:endParaRPr sz="1050" b="0" i="0" dirty="0">
                        <a:solidFill>
                          <a:srgbClr val="000000"/>
                        </a:solidFill>
                        <a:latin typeface="+mn-lt"/>
                      </a:endParaRPr>
                    </a:p>
                  </a:txBody>
                  <a:tcPr marL="0" marR="0" marT="12700" marB="25400" anchor="b">
                    <a:lnL>
                      <a:noFill/>
                    </a:lnL>
                    <a:lnR>
                      <a:noFill/>
                    </a:lnR>
                    <a:lnT>
                      <a:noFill/>
                    </a:lnT>
                    <a:lnB>
                      <a:noFill/>
                    </a:lnB>
                    <a:solidFill>
                      <a:schemeClr val="bg1">
                        <a:lumMod val="95000"/>
                      </a:schemeClr>
                    </a:solidFill>
                  </a:tcPr>
                </a:tc>
                <a:extLst>
                  <a:ext uri="{0D108BD9-81ED-4DB2-BD59-A6C34878D82A}">
                    <a16:rowId xmlns:a16="http://schemas.microsoft.com/office/drawing/2014/main" val="10004"/>
                  </a:ext>
                </a:extLst>
              </a:tr>
              <a:tr h="230492">
                <a:tc>
                  <a:txBody>
                    <a:bodyPr/>
                    <a:lstStyle/>
                    <a:p>
                      <a:pPr algn="l">
                        <a:lnSpc>
                          <a:spcPct val="83000"/>
                        </a:lnSpc>
                      </a:pPr>
                      <a:r>
                        <a:rPr sz="1050" b="0" i="0" dirty="0">
                          <a:solidFill>
                            <a:srgbClr val="000000"/>
                          </a:solidFill>
                          <a:latin typeface="+mn-lt"/>
                        </a:rPr>
                        <a:t>Other current assets</a:t>
                      </a:r>
                    </a:p>
                  </a:txBody>
                  <a:tcPr marL="190500" marR="38100" marT="12700" marB="25400" anchor="b">
                    <a:lnL>
                      <a:noFill/>
                    </a:lnL>
                    <a:lnR>
                      <a:noFill/>
                    </a:lnR>
                    <a:lnT>
                      <a:noFill/>
                    </a:lnT>
                    <a:lnB>
                      <a:noFill/>
                    </a:lnB>
                    <a:noFill/>
                  </a:tcPr>
                </a:tc>
                <a:tc>
                  <a:txBody>
                    <a:bodyPr/>
                    <a:lstStyle/>
                    <a:p>
                      <a:endParaRPr sz="1050" dirty="0">
                        <a:latin typeface="+mn-lt"/>
                      </a:endParaRPr>
                    </a:p>
                  </a:txBody>
                  <a:tcPr marL="12700" marR="0" marT="12700" marB="25400" anchor="b">
                    <a:lnL>
                      <a:noFill/>
                    </a:lnL>
                    <a:lnR>
                      <a:noFill/>
                    </a:lnR>
                    <a:lnT>
                      <a:noFill/>
                    </a:lnT>
                    <a:lnB w="12700" cmpd="sng">
                      <a:solidFill>
                        <a:srgbClr val="000000"/>
                      </a:solidFill>
                      <a:prstDash val="solid"/>
                    </a:lnB>
                    <a:noFill/>
                  </a:tcPr>
                </a:tc>
                <a:tc>
                  <a:txBody>
                    <a:bodyPr/>
                    <a:lstStyle/>
                    <a:p>
                      <a:pPr algn="ctr">
                        <a:lnSpc>
                          <a:spcPct val="83000"/>
                        </a:lnSpc>
                      </a:pPr>
                      <a:r>
                        <a:rPr lang="en-US" sz="1050" b="0" i="0" dirty="0">
                          <a:solidFill>
                            <a:srgbClr val="000000"/>
                          </a:solidFill>
                          <a:latin typeface="+mn-lt"/>
                        </a:rPr>
                        <a:t>1,317,803</a:t>
                      </a:r>
                      <a:endParaRPr sz="1050" b="0" i="0" dirty="0">
                        <a:solidFill>
                          <a:srgbClr val="000000"/>
                        </a:solidFill>
                        <a:latin typeface="+mn-lt"/>
                      </a:endParaRPr>
                    </a:p>
                  </a:txBody>
                  <a:tcPr marL="0" marR="0" marT="12700" marB="25400" anchor="b">
                    <a:lnL>
                      <a:noFill/>
                    </a:lnL>
                    <a:lnR>
                      <a:noFill/>
                    </a:lnR>
                    <a:lnT>
                      <a:noFill/>
                    </a:lnT>
                    <a:lnB w="12700" cmpd="sng">
                      <a:solidFill>
                        <a:srgbClr val="000000"/>
                      </a:solidFill>
                      <a:prstDash val="solid"/>
                    </a:lnB>
                    <a:noFill/>
                  </a:tcPr>
                </a:tc>
                <a:extLst>
                  <a:ext uri="{0D108BD9-81ED-4DB2-BD59-A6C34878D82A}">
                    <a16:rowId xmlns:a16="http://schemas.microsoft.com/office/drawing/2014/main" val="10005"/>
                  </a:ext>
                </a:extLst>
              </a:tr>
              <a:tr h="230492">
                <a:tc>
                  <a:txBody>
                    <a:bodyPr/>
                    <a:lstStyle/>
                    <a:p>
                      <a:pPr algn="l">
                        <a:lnSpc>
                          <a:spcPct val="83000"/>
                        </a:lnSpc>
                      </a:pPr>
                      <a:r>
                        <a:rPr sz="1050" b="0" i="0" dirty="0">
                          <a:solidFill>
                            <a:srgbClr val="000000"/>
                          </a:solidFill>
                          <a:latin typeface="+mn-lt"/>
                        </a:rPr>
                        <a:t>Total current assets</a:t>
                      </a:r>
                    </a:p>
                  </a:txBody>
                  <a:tcPr marL="342900" marR="38100" marT="12700" marB="25400" anchor="b">
                    <a:lnL>
                      <a:noFill/>
                    </a:lnL>
                    <a:lnR>
                      <a:noFill/>
                    </a:lnR>
                    <a:lnT>
                      <a:noFill/>
                    </a:lnT>
                    <a:lnB>
                      <a:noFill/>
                    </a:lnB>
                    <a:solidFill>
                      <a:schemeClr val="bg1">
                        <a:lumMod val="95000"/>
                      </a:schemeClr>
                    </a:solidFill>
                  </a:tcPr>
                </a:tc>
                <a:tc>
                  <a:txBody>
                    <a:bodyPr/>
                    <a:lstStyle/>
                    <a:p>
                      <a:endParaRPr sz="1050" dirty="0">
                        <a:latin typeface="+mn-lt"/>
                      </a:endParaRPr>
                    </a:p>
                  </a:txBody>
                  <a:tcPr marL="12700" marR="0" marT="12700" marB="25400" anchor="b">
                    <a:lnL>
                      <a:noFill/>
                    </a:lnL>
                    <a:lnR>
                      <a:noFill/>
                    </a:lnR>
                    <a:lnT w="12700" cmpd="sng">
                      <a:solidFill>
                        <a:srgbClr val="000000"/>
                      </a:solidFill>
                      <a:prstDash val="solid"/>
                    </a:lnT>
                    <a:lnB>
                      <a:noFill/>
                    </a:lnB>
                    <a:solidFill>
                      <a:schemeClr val="bg1">
                        <a:lumMod val="95000"/>
                      </a:schemeClr>
                    </a:solidFill>
                  </a:tcPr>
                </a:tc>
                <a:tc>
                  <a:txBody>
                    <a:bodyPr/>
                    <a:lstStyle/>
                    <a:p>
                      <a:pPr algn="ctr">
                        <a:lnSpc>
                          <a:spcPct val="83000"/>
                        </a:lnSpc>
                      </a:pPr>
                      <a:r>
                        <a:rPr lang="en-US" sz="1050" b="0" i="0" dirty="0">
                          <a:solidFill>
                            <a:srgbClr val="000000"/>
                          </a:solidFill>
                          <a:latin typeface="+mn-lt"/>
                        </a:rPr>
                        <a:t>1,380,996</a:t>
                      </a:r>
                      <a:endParaRPr sz="1050" b="0" i="0" dirty="0">
                        <a:solidFill>
                          <a:srgbClr val="000000"/>
                        </a:solidFill>
                        <a:latin typeface="+mn-lt"/>
                      </a:endParaRPr>
                    </a:p>
                  </a:txBody>
                  <a:tcPr marL="0" marR="0" marT="12700" marB="25400" anchor="b">
                    <a:lnL>
                      <a:noFill/>
                    </a:lnL>
                    <a:lnR>
                      <a:noFill/>
                    </a:lnR>
                    <a:lnT w="12700" cmpd="sng">
                      <a:solidFill>
                        <a:srgbClr val="000000"/>
                      </a:solidFill>
                      <a:prstDash val="solid"/>
                    </a:lnT>
                    <a:lnB>
                      <a:noFill/>
                    </a:lnB>
                    <a:solidFill>
                      <a:schemeClr val="bg1">
                        <a:lumMod val="95000"/>
                      </a:schemeClr>
                    </a:solidFill>
                  </a:tcPr>
                </a:tc>
                <a:extLst>
                  <a:ext uri="{0D108BD9-81ED-4DB2-BD59-A6C34878D82A}">
                    <a16:rowId xmlns:a16="http://schemas.microsoft.com/office/drawing/2014/main" val="10006"/>
                  </a:ext>
                </a:extLst>
              </a:tr>
              <a:tr h="230492">
                <a:tc>
                  <a:txBody>
                    <a:bodyPr/>
                    <a:lstStyle/>
                    <a:p>
                      <a:pPr algn="l">
                        <a:lnSpc>
                          <a:spcPct val="83000"/>
                        </a:lnSpc>
                      </a:pPr>
                      <a:r>
                        <a:rPr sz="1050" b="0" i="0" dirty="0">
                          <a:solidFill>
                            <a:srgbClr val="000000"/>
                          </a:solidFill>
                          <a:latin typeface="+mn-lt"/>
                        </a:rPr>
                        <a:t>Property, plant and equipment</a:t>
                      </a:r>
                    </a:p>
                  </a:txBody>
                  <a:tcPr marL="190500" marR="38100" marT="12700" marB="25400" anchor="b">
                    <a:lnL>
                      <a:noFill/>
                    </a:lnL>
                    <a:lnR>
                      <a:noFill/>
                    </a:lnR>
                    <a:lnT>
                      <a:noFill/>
                    </a:lnT>
                    <a:lnB>
                      <a:noFill/>
                    </a:lnB>
                    <a:noFill/>
                  </a:tcPr>
                </a:tc>
                <a:tc>
                  <a:txBody>
                    <a:bodyPr/>
                    <a:lstStyle/>
                    <a:p>
                      <a:endParaRPr sz="1050" dirty="0">
                        <a:latin typeface="+mn-lt"/>
                      </a:endParaRPr>
                    </a:p>
                  </a:txBody>
                  <a:tcPr marL="12700" marR="0" marT="12700" marB="25400" anchor="b">
                    <a:lnL>
                      <a:noFill/>
                    </a:lnL>
                    <a:lnR>
                      <a:noFill/>
                    </a:lnR>
                    <a:lnT>
                      <a:noFill/>
                    </a:lnT>
                    <a:lnB>
                      <a:noFill/>
                    </a:lnB>
                    <a:noFill/>
                  </a:tcPr>
                </a:tc>
                <a:tc>
                  <a:txBody>
                    <a:bodyPr/>
                    <a:lstStyle/>
                    <a:p>
                      <a:pPr algn="ctr">
                        <a:lnSpc>
                          <a:spcPct val="83000"/>
                        </a:lnSpc>
                      </a:pPr>
                      <a:r>
                        <a:rPr lang="en-US" sz="1050" b="0" i="0" dirty="0">
                          <a:solidFill>
                            <a:srgbClr val="000000"/>
                          </a:solidFill>
                          <a:latin typeface="+mn-lt"/>
                        </a:rPr>
                        <a:t>177,307</a:t>
                      </a:r>
                      <a:endParaRPr sz="1050" b="0" i="0" dirty="0">
                        <a:solidFill>
                          <a:srgbClr val="000000"/>
                        </a:solidFill>
                        <a:latin typeface="+mn-lt"/>
                      </a:endParaRPr>
                    </a:p>
                  </a:txBody>
                  <a:tcPr marL="0" marR="0" marT="12700" marB="25400" anchor="b">
                    <a:lnL>
                      <a:noFill/>
                    </a:lnL>
                    <a:lnR>
                      <a:noFill/>
                    </a:lnR>
                    <a:lnT>
                      <a:noFill/>
                    </a:lnT>
                    <a:lnB>
                      <a:noFill/>
                    </a:lnB>
                    <a:noFill/>
                  </a:tcPr>
                </a:tc>
                <a:extLst>
                  <a:ext uri="{0D108BD9-81ED-4DB2-BD59-A6C34878D82A}">
                    <a16:rowId xmlns:a16="http://schemas.microsoft.com/office/drawing/2014/main" val="10007"/>
                  </a:ext>
                </a:extLst>
              </a:tr>
              <a:tr h="230492">
                <a:tc>
                  <a:txBody>
                    <a:bodyPr/>
                    <a:lstStyle/>
                    <a:p>
                      <a:pPr algn="l">
                        <a:lnSpc>
                          <a:spcPct val="83000"/>
                        </a:lnSpc>
                      </a:pPr>
                      <a:r>
                        <a:rPr sz="1050" b="0" i="0" dirty="0">
                          <a:solidFill>
                            <a:srgbClr val="000000"/>
                          </a:solidFill>
                          <a:latin typeface="+mn-lt"/>
                        </a:rPr>
                        <a:t>Goodwill, intangibles and other assets</a:t>
                      </a:r>
                    </a:p>
                  </a:txBody>
                  <a:tcPr marL="190500" marR="38100" marT="12700" marB="25400" anchor="b">
                    <a:lnL>
                      <a:noFill/>
                    </a:lnL>
                    <a:lnR>
                      <a:noFill/>
                    </a:lnR>
                    <a:lnT>
                      <a:noFill/>
                    </a:lnT>
                    <a:lnB>
                      <a:noFill/>
                    </a:lnB>
                    <a:solidFill>
                      <a:schemeClr val="bg1">
                        <a:lumMod val="95000"/>
                      </a:schemeClr>
                    </a:solidFill>
                  </a:tcPr>
                </a:tc>
                <a:tc>
                  <a:txBody>
                    <a:bodyPr/>
                    <a:lstStyle/>
                    <a:p>
                      <a:endParaRPr sz="1050" dirty="0">
                        <a:latin typeface="+mn-lt"/>
                      </a:endParaRPr>
                    </a:p>
                  </a:txBody>
                  <a:tcPr marL="12700" marR="0" marT="12700" marB="25400" anchor="b">
                    <a:lnL>
                      <a:noFill/>
                    </a:lnL>
                    <a:lnR>
                      <a:noFill/>
                    </a:lnR>
                    <a:lnT>
                      <a:noFill/>
                    </a:lnT>
                    <a:lnB w="12700" cmpd="sng">
                      <a:solidFill>
                        <a:srgbClr val="000000"/>
                      </a:solidFill>
                      <a:prstDash val="solid"/>
                    </a:lnB>
                    <a:solidFill>
                      <a:schemeClr val="bg1">
                        <a:lumMod val="95000"/>
                      </a:schemeClr>
                    </a:solidFill>
                  </a:tcPr>
                </a:tc>
                <a:tc>
                  <a:txBody>
                    <a:bodyPr/>
                    <a:lstStyle/>
                    <a:p>
                      <a:pPr algn="ctr">
                        <a:lnSpc>
                          <a:spcPct val="83000"/>
                        </a:lnSpc>
                      </a:pPr>
                      <a:r>
                        <a:rPr lang="en-US" sz="1050" b="0" i="0" dirty="0">
                          <a:solidFill>
                            <a:srgbClr val="000000"/>
                          </a:solidFill>
                          <a:latin typeface="+mn-lt"/>
                        </a:rPr>
                        <a:t>1,732,861</a:t>
                      </a:r>
                      <a:endParaRPr sz="1050" b="0" i="0" dirty="0">
                        <a:solidFill>
                          <a:srgbClr val="000000"/>
                        </a:solidFill>
                        <a:latin typeface="+mn-lt"/>
                      </a:endParaRPr>
                    </a:p>
                  </a:txBody>
                  <a:tcPr marL="0" marR="0" marT="12700" marB="25400" anchor="b">
                    <a:lnL>
                      <a:noFill/>
                    </a:lnL>
                    <a:lnR>
                      <a:noFill/>
                    </a:lnR>
                    <a:lnT>
                      <a:noFill/>
                    </a:lnT>
                    <a:lnB w="12700" cmpd="sng">
                      <a:solidFill>
                        <a:srgbClr val="000000"/>
                      </a:solidFill>
                      <a:prstDash val="solid"/>
                    </a:lnB>
                    <a:solidFill>
                      <a:schemeClr val="bg1">
                        <a:lumMod val="95000"/>
                      </a:schemeClr>
                    </a:solidFill>
                  </a:tcPr>
                </a:tc>
                <a:extLst>
                  <a:ext uri="{0D108BD9-81ED-4DB2-BD59-A6C34878D82A}">
                    <a16:rowId xmlns:a16="http://schemas.microsoft.com/office/drawing/2014/main" val="10008"/>
                  </a:ext>
                </a:extLst>
              </a:tr>
              <a:tr h="230492">
                <a:tc>
                  <a:txBody>
                    <a:bodyPr/>
                    <a:lstStyle/>
                    <a:p>
                      <a:pPr algn="l">
                        <a:lnSpc>
                          <a:spcPct val="83000"/>
                        </a:lnSpc>
                      </a:pPr>
                      <a:r>
                        <a:rPr sz="1050" b="0" i="0" dirty="0">
                          <a:solidFill>
                            <a:srgbClr val="000000"/>
                          </a:solidFill>
                          <a:latin typeface="+mn-lt"/>
                        </a:rPr>
                        <a:t>Total assets</a:t>
                      </a:r>
                    </a:p>
                  </a:txBody>
                  <a:tcPr marL="342900" marR="38100" marT="12700" marB="25400" anchor="b">
                    <a:lnL>
                      <a:noFill/>
                    </a:lnL>
                    <a:lnR>
                      <a:noFill/>
                    </a:lnR>
                    <a:lnT>
                      <a:noFill/>
                    </a:lnT>
                    <a:lnB>
                      <a:noFill/>
                    </a:lnB>
                    <a:noFill/>
                  </a:tcPr>
                </a:tc>
                <a:tc>
                  <a:txBody>
                    <a:bodyPr/>
                    <a:lstStyle/>
                    <a:p>
                      <a:pPr algn="l">
                        <a:lnSpc>
                          <a:spcPct val="83000"/>
                        </a:lnSpc>
                      </a:pPr>
                      <a:r>
                        <a:rPr sz="1050" b="0" i="0" dirty="0">
                          <a:solidFill>
                            <a:srgbClr val="000000"/>
                          </a:solidFill>
                          <a:latin typeface="+mn-lt"/>
                        </a:rPr>
                        <a:t>$</a:t>
                      </a:r>
                    </a:p>
                  </a:txBody>
                  <a:tcPr marL="12700" marR="0" marT="12700" marB="25400" anchor="b">
                    <a:lnL>
                      <a:noFill/>
                    </a:lnL>
                    <a:lnR>
                      <a:noFill/>
                    </a:lnR>
                    <a:lnT w="12700" cmpd="sng">
                      <a:solidFill>
                        <a:srgbClr val="000000"/>
                      </a:solidFill>
                      <a:prstDash val="solid"/>
                    </a:lnT>
                    <a:lnB w="12700" cmpd="sng">
                      <a:solidFill>
                        <a:srgbClr val="000000"/>
                      </a:solidFill>
                      <a:prstDash val="solid"/>
                    </a:lnB>
                    <a:noFill/>
                  </a:tcPr>
                </a:tc>
                <a:tc>
                  <a:txBody>
                    <a:bodyPr/>
                    <a:lstStyle/>
                    <a:p>
                      <a:pPr algn="ctr">
                        <a:lnSpc>
                          <a:spcPct val="83000"/>
                        </a:lnSpc>
                      </a:pPr>
                      <a:r>
                        <a:rPr lang="en-US" sz="1050" b="0" i="0" dirty="0">
                          <a:solidFill>
                            <a:srgbClr val="000000"/>
                          </a:solidFill>
                          <a:latin typeface="+mn-lt"/>
                        </a:rPr>
                        <a:t>3,291,164</a:t>
                      </a:r>
                      <a:endParaRPr sz="1050" b="0" i="0" dirty="0">
                        <a:solidFill>
                          <a:srgbClr val="000000"/>
                        </a:solidFill>
                        <a:latin typeface="+mn-lt"/>
                      </a:endParaRPr>
                    </a:p>
                  </a:txBody>
                  <a:tcPr marL="0" marR="0" marT="12700" marB="25400" anchor="b">
                    <a:lnL>
                      <a:noFill/>
                    </a:lnL>
                    <a:lnR>
                      <a:noFill/>
                    </a:lnR>
                    <a:lnT w="12700" cmpd="sng">
                      <a:solidFill>
                        <a:srgbClr val="000000"/>
                      </a:solidFill>
                      <a:prstDash val="solid"/>
                    </a:lnT>
                    <a:lnB w="12700" cmpd="sng">
                      <a:solidFill>
                        <a:srgbClr val="000000"/>
                      </a:solidFill>
                      <a:prstDash val="solid"/>
                    </a:lnB>
                    <a:noFill/>
                  </a:tcPr>
                </a:tc>
                <a:extLst>
                  <a:ext uri="{0D108BD9-81ED-4DB2-BD59-A6C34878D82A}">
                    <a16:rowId xmlns:a16="http://schemas.microsoft.com/office/drawing/2014/main" val="10009"/>
                  </a:ext>
                </a:extLst>
              </a:tr>
              <a:tr h="230492">
                <a:tc>
                  <a:txBody>
                    <a:bodyPr/>
                    <a:lstStyle/>
                    <a:p>
                      <a:pPr algn="l">
                        <a:lnSpc>
                          <a:spcPct val="83000"/>
                        </a:lnSpc>
                      </a:pPr>
                      <a:r>
                        <a:rPr sz="1050" b="1" i="0" dirty="0">
                          <a:solidFill>
                            <a:srgbClr val="000000"/>
                          </a:solidFill>
                          <a:latin typeface="+mn-lt"/>
                        </a:rPr>
                        <a:t>Current Liabilities:</a:t>
                      </a:r>
                    </a:p>
                  </a:txBody>
                  <a:tcPr marL="38100" marR="38100" marT="12700" marB="25400" anchor="b">
                    <a:lnL>
                      <a:noFill/>
                    </a:lnL>
                    <a:lnR>
                      <a:noFill/>
                    </a:lnR>
                    <a:lnT>
                      <a:noFill/>
                    </a:lnT>
                    <a:lnB>
                      <a:noFill/>
                    </a:lnB>
                    <a:solidFill>
                      <a:schemeClr val="bg1">
                        <a:lumMod val="95000"/>
                      </a:schemeClr>
                    </a:solidFill>
                  </a:tcPr>
                </a:tc>
                <a:tc gridSpan="2">
                  <a:txBody>
                    <a:bodyPr/>
                    <a:lstStyle/>
                    <a:p>
                      <a:pPr algn="ctr"/>
                      <a:endParaRPr sz="1050" dirty="0">
                        <a:latin typeface="+mn-lt"/>
                      </a:endParaRPr>
                    </a:p>
                  </a:txBody>
                  <a:tcPr marL="0" marR="0" marT="0" marB="0" anchor="b">
                    <a:lnL>
                      <a:noFill/>
                    </a:lnL>
                    <a:lnR>
                      <a:noFill/>
                    </a:lnR>
                    <a:lnT w="12700" cmpd="sng">
                      <a:solidFill>
                        <a:srgbClr val="000000"/>
                      </a:solidFill>
                      <a:prstDash val="solid"/>
                    </a:lnT>
                    <a:lnB>
                      <a:noFill/>
                    </a:lnB>
                    <a:solidFill>
                      <a:schemeClr val="bg1">
                        <a:lumMod val="95000"/>
                      </a:schemeClr>
                    </a:solidFill>
                  </a:tcPr>
                </a:tc>
                <a:tc hMerge="1">
                  <a:txBody>
                    <a:bodyPr/>
                    <a:lstStyle/>
                    <a:p>
                      <a:endParaRPr sz="100" dirty="0"/>
                    </a:p>
                  </a:txBody>
                  <a:tcPr marL="0" marR="0" marT="0" marB="0" anchor="b">
                    <a:lnL>
                      <a:noFill/>
                    </a:lnL>
                    <a:lnR>
                      <a:noFill/>
                    </a:lnR>
                    <a:lnT w="12700" cmpd="sng">
                      <a:solidFill>
                        <a:srgbClr val="000000"/>
                      </a:solidFill>
                      <a:prstDash val="solid"/>
                    </a:lnT>
                    <a:lnB>
                      <a:noFill/>
                    </a:lnB>
                    <a:noFill/>
                  </a:tcPr>
                </a:tc>
                <a:extLst>
                  <a:ext uri="{0D108BD9-81ED-4DB2-BD59-A6C34878D82A}">
                    <a16:rowId xmlns:a16="http://schemas.microsoft.com/office/drawing/2014/main" val="10010"/>
                  </a:ext>
                </a:extLst>
              </a:tr>
              <a:tr h="230492">
                <a:tc>
                  <a:txBody>
                    <a:bodyPr/>
                    <a:lstStyle/>
                    <a:p>
                      <a:pPr algn="l">
                        <a:lnSpc>
                          <a:spcPct val="83000"/>
                        </a:lnSpc>
                      </a:pPr>
                      <a:r>
                        <a:rPr sz="1050" b="0" i="0" dirty="0">
                          <a:solidFill>
                            <a:srgbClr val="000000"/>
                          </a:solidFill>
                          <a:latin typeface="+mn-lt"/>
                        </a:rPr>
                        <a:t>Current portion of debt</a:t>
                      </a:r>
                    </a:p>
                  </a:txBody>
                  <a:tcPr marL="190500" marR="38100" marT="12700" marB="25400" anchor="b">
                    <a:lnL>
                      <a:noFill/>
                    </a:lnL>
                    <a:lnR>
                      <a:noFill/>
                    </a:lnR>
                    <a:lnT>
                      <a:noFill/>
                    </a:lnT>
                    <a:lnB>
                      <a:noFill/>
                    </a:lnB>
                    <a:noFill/>
                  </a:tcPr>
                </a:tc>
                <a:tc>
                  <a:txBody>
                    <a:bodyPr/>
                    <a:lstStyle/>
                    <a:p>
                      <a:pPr algn="l">
                        <a:lnSpc>
                          <a:spcPct val="83000"/>
                        </a:lnSpc>
                      </a:pPr>
                      <a:r>
                        <a:rPr sz="1050" b="0" i="0" dirty="0">
                          <a:solidFill>
                            <a:srgbClr val="000000"/>
                          </a:solidFill>
                          <a:latin typeface="+mn-lt"/>
                        </a:rPr>
                        <a:t>$</a:t>
                      </a:r>
                    </a:p>
                  </a:txBody>
                  <a:tcPr marL="12700" marR="0" marT="12700" marB="25400" anchor="b">
                    <a:lnL>
                      <a:noFill/>
                    </a:lnL>
                    <a:lnR>
                      <a:noFill/>
                    </a:lnR>
                    <a:lnT>
                      <a:noFill/>
                    </a:lnT>
                    <a:lnB>
                      <a:noFill/>
                    </a:lnB>
                    <a:noFill/>
                  </a:tcPr>
                </a:tc>
                <a:tc>
                  <a:txBody>
                    <a:bodyPr/>
                    <a:lstStyle/>
                    <a:p>
                      <a:pPr algn="ctr">
                        <a:lnSpc>
                          <a:spcPct val="83000"/>
                        </a:lnSpc>
                      </a:pPr>
                      <a:r>
                        <a:rPr lang="en-US" sz="1050" b="0" i="0" dirty="0">
                          <a:solidFill>
                            <a:srgbClr val="000000"/>
                          </a:solidFill>
                          <a:latin typeface="+mn-lt"/>
                        </a:rPr>
                        <a:t>600,000</a:t>
                      </a:r>
                      <a:endParaRPr sz="1050" b="0" i="0" dirty="0">
                        <a:solidFill>
                          <a:srgbClr val="000000"/>
                        </a:solidFill>
                        <a:latin typeface="+mn-lt"/>
                      </a:endParaRPr>
                    </a:p>
                  </a:txBody>
                  <a:tcPr marL="0" marR="0" marT="12700" marB="25400" anchor="b">
                    <a:lnL>
                      <a:noFill/>
                    </a:lnL>
                    <a:lnR>
                      <a:noFill/>
                    </a:lnR>
                    <a:lnT>
                      <a:noFill/>
                    </a:lnT>
                    <a:lnB>
                      <a:noFill/>
                    </a:lnB>
                    <a:noFill/>
                  </a:tcPr>
                </a:tc>
                <a:extLst>
                  <a:ext uri="{0D108BD9-81ED-4DB2-BD59-A6C34878D82A}">
                    <a16:rowId xmlns:a16="http://schemas.microsoft.com/office/drawing/2014/main" val="10011"/>
                  </a:ext>
                </a:extLst>
              </a:tr>
              <a:tr h="230492">
                <a:tc>
                  <a:txBody>
                    <a:bodyPr/>
                    <a:lstStyle/>
                    <a:p>
                      <a:pPr algn="l">
                        <a:lnSpc>
                          <a:spcPct val="83000"/>
                        </a:lnSpc>
                      </a:pPr>
                      <a:r>
                        <a:rPr sz="1050" b="0" i="0" dirty="0">
                          <a:solidFill>
                            <a:srgbClr val="000000"/>
                          </a:solidFill>
                          <a:latin typeface="+mn-lt"/>
                        </a:rPr>
                        <a:t>Other current liabilities</a:t>
                      </a:r>
                    </a:p>
                  </a:txBody>
                  <a:tcPr marL="190500" marR="38100" marT="12700" marB="25400" anchor="b">
                    <a:lnL>
                      <a:noFill/>
                    </a:lnL>
                    <a:lnR>
                      <a:noFill/>
                    </a:lnR>
                    <a:lnT>
                      <a:noFill/>
                    </a:lnT>
                    <a:lnB>
                      <a:noFill/>
                    </a:lnB>
                    <a:solidFill>
                      <a:schemeClr val="bg1">
                        <a:lumMod val="95000"/>
                      </a:schemeClr>
                    </a:solidFill>
                  </a:tcPr>
                </a:tc>
                <a:tc>
                  <a:txBody>
                    <a:bodyPr/>
                    <a:lstStyle/>
                    <a:p>
                      <a:endParaRPr sz="1050" dirty="0">
                        <a:latin typeface="+mn-lt"/>
                      </a:endParaRPr>
                    </a:p>
                  </a:txBody>
                  <a:tcPr marL="12700" marR="0" marT="12700" marB="25400" anchor="b">
                    <a:lnL>
                      <a:noFill/>
                    </a:lnL>
                    <a:lnR>
                      <a:noFill/>
                    </a:lnR>
                    <a:lnT>
                      <a:noFill/>
                    </a:lnT>
                    <a:lnB w="12700" cmpd="sng">
                      <a:solidFill>
                        <a:srgbClr val="000000"/>
                      </a:solidFill>
                      <a:prstDash val="solid"/>
                    </a:lnB>
                    <a:solidFill>
                      <a:schemeClr val="bg1">
                        <a:lumMod val="95000"/>
                      </a:schemeClr>
                    </a:solidFill>
                  </a:tcPr>
                </a:tc>
                <a:tc>
                  <a:txBody>
                    <a:bodyPr/>
                    <a:lstStyle/>
                    <a:p>
                      <a:pPr algn="ctr">
                        <a:lnSpc>
                          <a:spcPct val="83000"/>
                        </a:lnSpc>
                      </a:pPr>
                      <a:r>
                        <a:rPr lang="en-US" sz="1050" b="0" i="0" dirty="0">
                          <a:solidFill>
                            <a:srgbClr val="000000"/>
                          </a:solidFill>
                          <a:latin typeface="+mn-lt"/>
                        </a:rPr>
                        <a:t>304,417</a:t>
                      </a:r>
                      <a:endParaRPr sz="1050" b="0" i="0" dirty="0">
                        <a:solidFill>
                          <a:srgbClr val="000000"/>
                        </a:solidFill>
                        <a:latin typeface="+mn-lt"/>
                      </a:endParaRPr>
                    </a:p>
                  </a:txBody>
                  <a:tcPr marL="0" marR="0" marT="12700" marB="25400" anchor="b">
                    <a:lnL>
                      <a:noFill/>
                    </a:lnL>
                    <a:lnR>
                      <a:noFill/>
                    </a:lnR>
                    <a:lnT>
                      <a:noFill/>
                    </a:lnT>
                    <a:lnB w="12700" cmpd="sng">
                      <a:solidFill>
                        <a:srgbClr val="000000"/>
                      </a:solidFill>
                      <a:prstDash val="solid"/>
                    </a:lnB>
                    <a:solidFill>
                      <a:schemeClr val="bg1">
                        <a:lumMod val="95000"/>
                      </a:schemeClr>
                    </a:solidFill>
                  </a:tcPr>
                </a:tc>
                <a:extLst>
                  <a:ext uri="{0D108BD9-81ED-4DB2-BD59-A6C34878D82A}">
                    <a16:rowId xmlns:a16="http://schemas.microsoft.com/office/drawing/2014/main" val="10012"/>
                  </a:ext>
                </a:extLst>
              </a:tr>
              <a:tr h="230492">
                <a:tc>
                  <a:txBody>
                    <a:bodyPr/>
                    <a:lstStyle/>
                    <a:p>
                      <a:pPr algn="l">
                        <a:lnSpc>
                          <a:spcPct val="83000"/>
                        </a:lnSpc>
                      </a:pPr>
                      <a:r>
                        <a:rPr sz="1050" b="0" i="0" dirty="0">
                          <a:solidFill>
                            <a:srgbClr val="000000"/>
                          </a:solidFill>
                          <a:latin typeface="+mn-lt"/>
                        </a:rPr>
                        <a:t>Total current liabilities</a:t>
                      </a:r>
                    </a:p>
                  </a:txBody>
                  <a:tcPr marL="342900" marR="38100" marT="12700" marB="25400" anchor="b">
                    <a:lnL>
                      <a:noFill/>
                    </a:lnL>
                    <a:lnR>
                      <a:noFill/>
                    </a:lnR>
                    <a:lnT>
                      <a:noFill/>
                    </a:lnT>
                    <a:lnB>
                      <a:noFill/>
                    </a:lnB>
                    <a:noFill/>
                  </a:tcPr>
                </a:tc>
                <a:tc>
                  <a:txBody>
                    <a:bodyPr/>
                    <a:lstStyle/>
                    <a:p>
                      <a:endParaRPr sz="1050" dirty="0">
                        <a:latin typeface="+mn-lt"/>
                      </a:endParaRPr>
                    </a:p>
                  </a:txBody>
                  <a:tcPr marL="12700" marR="0" marT="12700" marB="25400" anchor="b">
                    <a:lnL>
                      <a:noFill/>
                    </a:lnL>
                    <a:lnR>
                      <a:noFill/>
                    </a:lnR>
                    <a:lnT w="12700" cmpd="sng">
                      <a:solidFill>
                        <a:srgbClr val="000000"/>
                      </a:solidFill>
                      <a:prstDash val="solid"/>
                    </a:lnT>
                    <a:lnB>
                      <a:noFill/>
                    </a:lnB>
                    <a:noFill/>
                  </a:tcPr>
                </a:tc>
                <a:tc>
                  <a:txBody>
                    <a:bodyPr/>
                    <a:lstStyle/>
                    <a:p>
                      <a:pPr algn="ctr">
                        <a:lnSpc>
                          <a:spcPct val="83000"/>
                        </a:lnSpc>
                      </a:pPr>
                      <a:r>
                        <a:rPr lang="en-US" sz="1050" b="0" i="0" dirty="0">
                          <a:solidFill>
                            <a:srgbClr val="000000"/>
                          </a:solidFill>
                          <a:latin typeface="+mn-lt"/>
                        </a:rPr>
                        <a:t>904,417</a:t>
                      </a:r>
                      <a:endParaRPr sz="1050" b="0" i="0" dirty="0">
                        <a:solidFill>
                          <a:srgbClr val="000000"/>
                        </a:solidFill>
                        <a:latin typeface="+mn-lt"/>
                      </a:endParaRPr>
                    </a:p>
                  </a:txBody>
                  <a:tcPr marL="0" marR="0" marT="12700" marB="25400" anchor="b">
                    <a:lnL>
                      <a:noFill/>
                    </a:lnL>
                    <a:lnR>
                      <a:noFill/>
                    </a:lnR>
                    <a:lnT w="12700" cmpd="sng">
                      <a:solidFill>
                        <a:srgbClr val="000000"/>
                      </a:solidFill>
                      <a:prstDash val="solid"/>
                    </a:lnT>
                    <a:lnB>
                      <a:noFill/>
                    </a:lnB>
                    <a:noFill/>
                  </a:tcPr>
                </a:tc>
                <a:extLst>
                  <a:ext uri="{0D108BD9-81ED-4DB2-BD59-A6C34878D82A}">
                    <a16:rowId xmlns:a16="http://schemas.microsoft.com/office/drawing/2014/main" val="10013"/>
                  </a:ext>
                </a:extLst>
              </a:tr>
              <a:tr h="230492">
                <a:tc>
                  <a:txBody>
                    <a:bodyPr/>
                    <a:lstStyle/>
                    <a:p>
                      <a:pPr algn="l">
                        <a:lnSpc>
                          <a:spcPct val="83000"/>
                        </a:lnSpc>
                      </a:pPr>
                      <a:r>
                        <a:rPr sz="1050" b="0" i="0" dirty="0">
                          <a:solidFill>
                            <a:srgbClr val="000000"/>
                          </a:solidFill>
                          <a:latin typeface="+mn-lt"/>
                        </a:rPr>
                        <a:t>Long-term debt</a:t>
                      </a:r>
                    </a:p>
                  </a:txBody>
                  <a:tcPr marL="190500" marR="38100" marT="12700" marB="25400" anchor="b">
                    <a:lnL>
                      <a:noFill/>
                    </a:lnL>
                    <a:lnR>
                      <a:noFill/>
                    </a:lnR>
                    <a:lnT>
                      <a:noFill/>
                    </a:lnT>
                    <a:lnB>
                      <a:noFill/>
                    </a:lnB>
                    <a:solidFill>
                      <a:schemeClr val="bg1">
                        <a:lumMod val="95000"/>
                      </a:schemeClr>
                    </a:solidFill>
                  </a:tcPr>
                </a:tc>
                <a:tc>
                  <a:txBody>
                    <a:bodyPr/>
                    <a:lstStyle/>
                    <a:p>
                      <a:endParaRPr sz="1050" dirty="0">
                        <a:latin typeface="+mn-lt"/>
                      </a:endParaRPr>
                    </a:p>
                  </a:txBody>
                  <a:tcPr marL="12700" marR="0" marT="12700" marB="25400" anchor="b">
                    <a:lnL>
                      <a:noFill/>
                    </a:lnL>
                    <a:lnR>
                      <a:noFill/>
                    </a:lnR>
                    <a:lnT>
                      <a:noFill/>
                    </a:lnT>
                    <a:lnB>
                      <a:noFill/>
                    </a:lnB>
                    <a:solidFill>
                      <a:schemeClr val="bg1">
                        <a:lumMod val="95000"/>
                      </a:schemeClr>
                    </a:solidFill>
                  </a:tcPr>
                </a:tc>
                <a:tc>
                  <a:txBody>
                    <a:bodyPr/>
                    <a:lstStyle/>
                    <a:p>
                      <a:pPr algn="ctr">
                        <a:lnSpc>
                          <a:spcPct val="83000"/>
                        </a:lnSpc>
                      </a:pPr>
                      <a:r>
                        <a:rPr lang="en-US" sz="1050" b="0" i="0" dirty="0">
                          <a:solidFill>
                            <a:srgbClr val="000000"/>
                          </a:solidFill>
                          <a:latin typeface="+mn-lt"/>
                        </a:rPr>
                        <a:t>986,059</a:t>
                      </a:r>
                      <a:endParaRPr sz="1050" b="0" i="0" dirty="0">
                        <a:solidFill>
                          <a:srgbClr val="000000"/>
                        </a:solidFill>
                        <a:latin typeface="+mn-lt"/>
                      </a:endParaRPr>
                    </a:p>
                  </a:txBody>
                  <a:tcPr marL="0" marR="0" marT="12700" marB="25400" anchor="b">
                    <a:lnL>
                      <a:noFill/>
                    </a:lnL>
                    <a:lnR>
                      <a:noFill/>
                    </a:lnR>
                    <a:lnT>
                      <a:noFill/>
                    </a:lnT>
                    <a:lnB>
                      <a:noFill/>
                    </a:lnB>
                    <a:solidFill>
                      <a:schemeClr val="bg1">
                        <a:lumMod val="95000"/>
                      </a:schemeClr>
                    </a:solidFill>
                  </a:tcPr>
                </a:tc>
                <a:extLst>
                  <a:ext uri="{0D108BD9-81ED-4DB2-BD59-A6C34878D82A}">
                    <a16:rowId xmlns:a16="http://schemas.microsoft.com/office/drawing/2014/main" val="10014"/>
                  </a:ext>
                </a:extLst>
              </a:tr>
              <a:tr h="230492">
                <a:tc>
                  <a:txBody>
                    <a:bodyPr/>
                    <a:lstStyle/>
                    <a:p>
                      <a:pPr algn="l">
                        <a:lnSpc>
                          <a:spcPct val="83000"/>
                        </a:lnSpc>
                      </a:pPr>
                      <a:r>
                        <a:rPr sz="1050" b="0" i="0" dirty="0">
                          <a:solidFill>
                            <a:srgbClr val="000000"/>
                          </a:solidFill>
                          <a:latin typeface="+mn-lt"/>
                        </a:rPr>
                        <a:t>Other liabilities</a:t>
                      </a:r>
                    </a:p>
                  </a:txBody>
                  <a:tcPr marL="190500" marR="38100" marT="12700" marB="25400" anchor="b">
                    <a:lnL>
                      <a:noFill/>
                    </a:lnL>
                    <a:lnR>
                      <a:noFill/>
                    </a:lnR>
                    <a:lnT>
                      <a:noFill/>
                    </a:lnT>
                    <a:lnB>
                      <a:noFill/>
                    </a:lnB>
                    <a:noFill/>
                  </a:tcPr>
                </a:tc>
                <a:tc>
                  <a:txBody>
                    <a:bodyPr/>
                    <a:lstStyle/>
                    <a:p>
                      <a:endParaRPr sz="1050" dirty="0">
                        <a:latin typeface="+mn-lt"/>
                      </a:endParaRPr>
                    </a:p>
                  </a:txBody>
                  <a:tcPr marL="12700" marR="0" marT="12700" marB="25400" anchor="b">
                    <a:lnL>
                      <a:noFill/>
                    </a:lnL>
                    <a:lnR>
                      <a:noFill/>
                    </a:lnR>
                    <a:lnT>
                      <a:noFill/>
                    </a:lnT>
                    <a:lnB w="12700" cmpd="sng">
                      <a:solidFill>
                        <a:srgbClr val="000000"/>
                      </a:solidFill>
                      <a:prstDash val="solid"/>
                    </a:lnB>
                    <a:noFill/>
                  </a:tcPr>
                </a:tc>
                <a:tc>
                  <a:txBody>
                    <a:bodyPr/>
                    <a:lstStyle/>
                    <a:p>
                      <a:pPr algn="ctr">
                        <a:lnSpc>
                          <a:spcPct val="83000"/>
                        </a:lnSpc>
                      </a:pPr>
                      <a:r>
                        <a:rPr lang="en-US" sz="1050" b="0" i="0" dirty="0">
                          <a:solidFill>
                            <a:srgbClr val="000000"/>
                          </a:solidFill>
                          <a:latin typeface="+mn-lt"/>
                        </a:rPr>
                        <a:t>189,844</a:t>
                      </a:r>
                      <a:endParaRPr sz="1050" b="0" i="0" dirty="0">
                        <a:solidFill>
                          <a:srgbClr val="000000"/>
                        </a:solidFill>
                        <a:latin typeface="+mn-lt"/>
                      </a:endParaRPr>
                    </a:p>
                  </a:txBody>
                  <a:tcPr marL="0" marR="0" marT="12700" marB="25400" anchor="b">
                    <a:lnL>
                      <a:noFill/>
                    </a:lnL>
                    <a:lnR>
                      <a:noFill/>
                    </a:lnR>
                    <a:lnT>
                      <a:noFill/>
                    </a:lnT>
                    <a:lnB w="12700" cmpd="sng">
                      <a:solidFill>
                        <a:srgbClr val="000000"/>
                      </a:solidFill>
                      <a:prstDash val="solid"/>
                    </a:lnB>
                    <a:noFill/>
                  </a:tcPr>
                </a:tc>
                <a:extLst>
                  <a:ext uri="{0D108BD9-81ED-4DB2-BD59-A6C34878D82A}">
                    <a16:rowId xmlns:a16="http://schemas.microsoft.com/office/drawing/2014/main" val="10015"/>
                  </a:ext>
                </a:extLst>
              </a:tr>
              <a:tr h="230492">
                <a:tc>
                  <a:txBody>
                    <a:bodyPr/>
                    <a:lstStyle/>
                    <a:p>
                      <a:pPr algn="l">
                        <a:lnSpc>
                          <a:spcPct val="83000"/>
                        </a:lnSpc>
                      </a:pPr>
                      <a:r>
                        <a:rPr sz="1050" b="0" i="0" dirty="0">
                          <a:solidFill>
                            <a:srgbClr val="000000"/>
                          </a:solidFill>
                          <a:latin typeface="+mn-lt"/>
                        </a:rPr>
                        <a:t>Total liabilities</a:t>
                      </a:r>
                    </a:p>
                  </a:txBody>
                  <a:tcPr marL="342900" marR="38100" marT="12700" marB="25400" anchor="b">
                    <a:lnL>
                      <a:noFill/>
                    </a:lnL>
                    <a:lnR>
                      <a:noFill/>
                    </a:lnR>
                    <a:lnT>
                      <a:noFill/>
                    </a:lnT>
                    <a:lnB>
                      <a:noFill/>
                    </a:lnB>
                    <a:solidFill>
                      <a:schemeClr val="bg1">
                        <a:lumMod val="95000"/>
                      </a:schemeClr>
                    </a:solidFill>
                  </a:tcPr>
                </a:tc>
                <a:tc>
                  <a:txBody>
                    <a:bodyPr/>
                    <a:lstStyle/>
                    <a:p>
                      <a:endParaRPr sz="1050" dirty="0">
                        <a:latin typeface="+mn-lt"/>
                      </a:endParaRPr>
                    </a:p>
                  </a:txBody>
                  <a:tcPr marL="12700" marR="0" marT="12700" marB="25400" anchor="b">
                    <a:lnL>
                      <a:noFill/>
                    </a:lnL>
                    <a:lnR>
                      <a:noFill/>
                    </a:lnR>
                    <a:lnT w="12700" cmpd="sng">
                      <a:solidFill>
                        <a:srgbClr val="000000"/>
                      </a:solidFill>
                      <a:prstDash val="solid"/>
                    </a:lnT>
                    <a:lnB>
                      <a:noFill/>
                    </a:lnB>
                    <a:solidFill>
                      <a:schemeClr val="bg1">
                        <a:lumMod val="95000"/>
                      </a:schemeClr>
                    </a:solidFill>
                  </a:tcPr>
                </a:tc>
                <a:tc>
                  <a:txBody>
                    <a:bodyPr/>
                    <a:lstStyle/>
                    <a:p>
                      <a:pPr algn="ctr">
                        <a:lnSpc>
                          <a:spcPct val="83000"/>
                        </a:lnSpc>
                      </a:pPr>
                      <a:r>
                        <a:rPr lang="en-US" sz="1050" b="0" i="0" dirty="0">
                          <a:solidFill>
                            <a:srgbClr val="000000"/>
                          </a:solidFill>
                          <a:latin typeface="+mn-lt"/>
                        </a:rPr>
                        <a:t>2,080,320</a:t>
                      </a:r>
                      <a:endParaRPr sz="1050" b="0" i="0" dirty="0">
                        <a:solidFill>
                          <a:srgbClr val="000000"/>
                        </a:solidFill>
                        <a:latin typeface="+mn-lt"/>
                      </a:endParaRPr>
                    </a:p>
                  </a:txBody>
                  <a:tcPr marL="0" marR="0" marT="12700" marB="25400" anchor="b">
                    <a:lnL>
                      <a:noFill/>
                    </a:lnL>
                    <a:lnR>
                      <a:noFill/>
                    </a:lnR>
                    <a:lnT w="12700" cmpd="sng">
                      <a:solidFill>
                        <a:srgbClr val="000000"/>
                      </a:solidFill>
                      <a:prstDash val="solid"/>
                    </a:lnT>
                    <a:lnB>
                      <a:noFill/>
                    </a:lnB>
                    <a:solidFill>
                      <a:schemeClr val="bg1">
                        <a:lumMod val="95000"/>
                      </a:schemeClr>
                    </a:solidFill>
                  </a:tcPr>
                </a:tc>
                <a:extLst>
                  <a:ext uri="{0D108BD9-81ED-4DB2-BD59-A6C34878D82A}">
                    <a16:rowId xmlns:a16="http://schemas.microsoft.com/office/drawing/2014/main" val="10016"/>
                  </a:ext>
                </a:extLst>
              </a:tr>
              <a:tr h="230492">
                <a:tc>
                  <a:txBody>
                    <a:bodyPr/>
                    <a:lstStyle/>
                    <a:p>
                      <a:pPr algn="l">
                        <a:lnSpc>
                          <a:spcPct val="83000"/>
                        </a:lnSpc>
                      </a:pPr>
                      <a:r>
                        <a:rPr sz="1050" b="1" i="0" dirty="0">
                          <a:solidFill>
                            <a:srgbClr val="000000"/>
                          </a:solidFill>
                          <a:latin typeface="+mn-lt"/>
                        </a:rPr>
                        <a:t>Stockholders’ Equity:</a:t>
                      </a:r>
                    </a:p>
                  </a:txBody>
                  <a:tcPr marL="38100" marR="38100" marT="12700" marB="25400" anchor="b">
                    <a:lnL>
                      <a:noFill/>
                    </a:lnL>
                    <a:lnR>
                      <a:noFill/>
                    </a:lnR>
                    <a:lnT>
                      <a:noFill/>
                    </a:lnT>
                    <a:lnB>
                      <a:noFill/>
                    </a:lnB>
                    <a:noFill/>
                  </a:tcPr>
                </a:tc>
                <a:tc gridSpan="2">
                  <a:txBody>
                    <a:bodyPr/>
                    <a:lstStyle/>
                    <a:p>
                      <a:pPr algn="ctr"/>
                      <a:endParaRPr sz="1050" dirty="0">
                        <a:latin typeface="+mn-lt"/>
                      </a:endParaRPr>
                    </a:p>
                  </a:txBody>
                  <a:tcPr marL="0" marR="0" marT="0" marB="0" anchor="b">
                    <a:lnL>
                      <a:noFill/>
                    </a:lnL>
                    <a:lnR>
                      <a:noFill/>
                    </a:lnR>
                    <a:lnT>
                      <a:noFill/>
                    </a:lnT>
                    <a:lnB>
                      <a:noFill/>
                    </a:lnB>
                    <a:noFill/>
                  </a:tcPr>
                </a:tc>
                <a:tc hMerge="1">
                  <a:txBody>
                    <a:bodyPr/>
                    <a:lstStyle/>
                    <a:p>
                      <a:endParaRPr sz="100" dirty="0"/>
                    </a:p>
                  </a:txBody>
                  <a:tcPr marL="0" marR="0" marT="0" marB="0" anchor="b">
                    <a:lnL>
                      <a:noFill/>
                    </a:lnL>
                    <a:lnR>
                      <a:noFill/>
                    </a:lnR>
                    <a:lnT>
                      <a:noFill/>
                    </a:lnT>
                    <a:lnB>
                      <a:noFill/>
                    </a:lnB>
                    <a:noFill/>
                  </a:tcPr>
                </a:tc>
                <a:extLst>
                  <a:ext uri="{0D108BD9-81ED-4DB2-BD59-A6C34878D82A}">
                    <a16:rowId xmlns:a16="http://schemas.microsoft.com/office/drawing/2014/main" val="10017"/>
                  </a:ext>
                </a:extLst>
              </a:tr>
              <a:tr h="230492">
                <a:tc>
                  <a:txBody>
                    <a:bodyPr/>
                    <a:lstStyle/>
                    <a:p>
                      <a:pPr algn="l">
                        <a:lnSpc>
                          <a:spcPct val="83000"/>
                        </a:lnSpc>
                      </a:pPr>
                      <a:r>
                        <a:rPr lang="en-US" sz="1050" b="0" i="0" dirty="0">
                          <a:solidFill>
                            <a:srgbClr val="000000"/>
                          </a:solidFill>
                          <a:latin typeface="+mn-lt"/>
                        </a:rPr>
                        <a:t>Controlling</a:t>
                      </a:r>
                      <a:r>
                        <a:rPr sz="1050" b="0" i="0" dirty="0">
                          <a:solidFill>
                            <a:srgbClr val="000000"/>
                          </a:solidFill>
                          <a:latin typeface="+mn-lt"/>
                        </a:rPr>
                        <a:t> interest</a:t>
                      </a:r>
                    </a:p>
                  </a:txBody>
                  <a:tcPr marL="190500" marR="38100" marT="12700" marB="25400" anchor="b">
                    <a:lnL>
                      <a:noFill/>
                    </a:lnL>
                    <a:lnR>
                      <a:noFill/>
                    </a:lnR>
                    <a:lnT>
                      <a:noFill/>
                    </a:lnT>
                    <a:lnB>
                      <a:noFill/>
                    </a:lnB>
                    <a:solidFill>
                      <a:schemeClr val="bg1">
                        <a:lumMod val="95000"/>
                      </a:schemeClr>
                    </a:solidFill>
                  </a:tcPr>
                </a:tc>
                <a:tc>
                  <a:txBody>
                    <a:bodyPr/>
                    <a:lstStyle/>
                    <a:p>
                      <a:endParaRPr sz="1050" dirty="0">
                        <a:latin typeface="+mn-lt"/>
                      </a:endParaRPr>
                    </a:p>
                  </a:txBody>
                  <a:tcPr marL="12700" marR="0" marT="12700" marB="25400" anchor="b">
                    <a:lnL>
                      <a:noFill/>
                    </a:lnL>
                    <a:lnR>
                      <a:noFill/>
                    </a:lnR>
                    <a:lnT>
                      <a:noFill/>
                    </a:lnT>
                    <a:lnB>
                      <a:noFill/>
                    </a:lnB>
                    <a:solidFill>
                      <a:schemeClr val="bg1">
                        <a:lumMod val="95000"/>
                      </a:schemeClr>
                    </a:solidFill>
                  </a:tcPr>
                </a:tc>
                <a:tc>
                  <a:txBody>
                    <a:bodyPr/>
                    <a:lstStyle/>
                    <a:p>
                      <a:pPr algn="ctr">
                        <a:lnSpc>
                          <a:spcPct val="83000"/>
                        </a:lnSpc>
                      </a:pPr>
                      <a:r>
                        <a:rPr lang="en-US" sz="1050" b="0" i="0" dirty="0">
                          <a:solidFill>
                            <a:srgbClr val="000000"/>
                          </a:solidFill>
                          <a:latin typeface="+mn-lt"/>
                        </a:rPr>
                        <a:t>1,084,877</a:t>
                      </a:r>
                      <a:endParaRPr sz="1050" b="0" i="0" dirty="0">
                        <a:solidFill>
                          <a:srgbClr val="000000"/>
                        </a:solidFill>
                        <a:latin typeface="+mn-lt"/>
                      </a:endParaRPr>
                    </a:p>
                  </a:txBody>
                  <a:tcPr marL="0" marR="0" marT="12700" marB="25400" anchor="b">
                    <a:lnL>
                      <a:noFill/>
                    </a:lnL>
                    <a:lnR>
                      <a:noFill/>
                    </a:lnR>
                    <a:lnT>
                      <a:noFill/>
                    </a:lnT>
                    <a:lnB>
                      <a:noFill/>
                    </a:lnB>
                    <a:solidFill>
                      <a:schemeClr val="bg1">
                        <a:lumMod val="95000"/>
                      </a:schemeClr>
                    </a:solidFill>
                  </a:tcPr>
                </a:tc>
                <a:extLst>
                  <a:ext uri="{0D108BD9-81ED-4DB2-BD59-A6C34878D82A}">
                    <a16:rowId xmlns:a16="http://schemas.microsoft.com/office/drawing/2014/main" val="10018"/>
                  </a:ext>
                </a:extLst>
              </a:tr>
              <a:tr h="230492">
                <a:tc>
                  <a:txBody>
                    <a:bodyPr/>
                    <a:lstStyle/>
                    <a:p>
                      <a:pPr algn="l">
                        <a:lnSpc>
                          <a:spcPct val="83000"/>
                        </a:lnSpc>
                      </a:pPr>
                      <a:r>
                        <a:rPr lang="en-US" sz="1050" b="0" i="0" dirty="0">
                          <a:solidFill>
                            <a:srgbClr val="000000"/>
                          </a:solidFill>
                          <a:latin typeface="+mn-lt"/>
                        </a:rPr>
                        <a:t>Non-controlling interest</a:t>
                      </a:r>
                    </a:p>
                  </a:txBody>
                  <a:tcPr marL="190500" marR="38100" marT="12700" marB="25400" anchor="b">
                    <a:lnL>
                      <a:noFill/>
                    </a:lnL>
                    <a:lnR>
                      <a:noFill/>
                    </a:lnR>
                    <a:lnT>
                      <a:noFill/>
                    </a:lnT>
                    <a:lnB>
                      <a:noFill/>
                    </a:lnB>
                    <a:noFill/>
                  </a:tcPr>
                </a:tc>
                <a:tc>
                  <a:txBody>
                    <a:bodyPr/>
                    <a:lstStyle/>
                    <a:p>
                      <a:endParaRPr sz="1050" dirty="0">
                        <a:latin typeface="+mn-lt"/>
                      </a:endParaRPr>
                    </a:p>
                  </a:txBody>
                  <a:tcPr marL="12700" marR="0" marT="12700" marB="25400" anchor="b">
                    <a:lnL>
                      <a:noFill/>
                    </a:lnL>
                    <a:lnR>
                      <a:noFill/>
                    </a:lnR>
                    <a:lnT>
                      <a:noFill/>
                    </a:lnT>
                    <a:lnB w="12700" cmpd="sng">
                      <a:solidFill>
                        <a:srgbClr val="000000"/>
                      </a:solidFill>
                      <a:prstDash val="solid"/>
                    </a:lnB>
                    <a:noFill/>
                  </a:tcPr>
                </a:tc>
                <a:tc>
                  <a:txBody>
                    <a:bodyPr/>
                    <a:lstStyle/>
                    <a:p>
                      <a:pPr algn="ctr">
                        <a:lnSpc>
                          <a:spcPct val="83000"/>
                        </a:lnSpc>
                      </a:pPr>
                      <a:r>
                        <a:rPr lang="en-US" sz="1050" b="0" i="0" dirty="0">
                          <a:solidFill>
                            <a:srgbClr val="000000"/>
                          </a:solidFill>
                          <a:latin typeface="+mn-lt"/>
                        </a:rPr>
                        <a:t>125,967</a:t>
                      </a:r>
                      <a:endParaRPr sz="1050" b="0" i="0" dirty="0">
                        <a:solidFill>
                          <a:srgbClr val="000000"/>
                        </a:solidFill>
                        <a:latin typeface="+mn-lt"/>
                      </a:endParaRPr>
                    </a:p>
                  </a:txBody>
                  <a:tcPr marL="0" marR="0" marT="12700" marB="25400" anchor="b">
                    <a:lnL>
                      <a:noFill/>
                    </a:lnL>
                    <a:lnR>
                      <a:noFill/>
                    </a:lnR>
                    <a:lnT>
                      <a:noFill/>
                    </a:lnT>
                    <a:lnB w="12700" cmpd="sng">
                      <a:solidFill>
                        <a:srgbClr val="000000"/>
                      </a:solidFill>
                      <a:prstDash val="solid"/>
                    </a:lnB>
                    <a:noFill/>
                  </a:tcPr>
                </a:tc>
                <a:extLst>
                  <a:ext uri="{0D108BD9-81ED-4DB2-BD59-A6C34878D82A}">
                    <a16:rowId xmlns:a16="http://schemas.microsoft.com/office/drawing/2014/main" val="10019"/>
                  </a:ext>
                </a:extLst>
              </a:tr>
              <a:tr h="230492">
                <a:tc>
                  <a:txBody>
                    <a:bodyPr/>
                    <a:lstStyle/>
                    <a:p>
                      <a:pPr algn="l">
                        <a:lnSpc>
                          <a:spcPct val="83000"/>
                        </a:lnSpc>
                      </a:pPr>
                      <a:r>
                        <a:rPr sz="1050" b="0" i="0" dirty="0">
                          <a:solidFill>
                            <a:srgbClr val="000000"/>
                          </a:solidFill>
                          <a:latin typeface="+mn-lt"/>
                        </a:rPr>
                        <a:t>Total stockholders’ equity</a:t>
                      </a:r>
                    </a:p>
                  </a:txBody>
                  <a:tcPr marL="342900" marR="38100" marT="12700" marB="25400" anchor="b">
                    <a:lnL>
                      <a:noFill/>
                    </a:lnL>
                    <a:lnR>
                      <a:noFill/>
                    </a:lnR>
                    <a:lnT>
                      <a:noFill/>
                    </a:lnT>
                    <a:lnB>
                      <a:noFill/>
                    </a:lnB>
                    <a:solidFill>
                      <a:schemeClr val="bg1">
                        <a:lumMod val="95000"/>
                      </a:schemeClr>
                    </a:solidFill>
                  </a:tcPr>
                </a:tc>
                <a:tc>
                  <a:txBody>
                    <a:bodyPr/>
                    <a:lstStyle/>
                    <a:p>
                      <a:endParaRPr sz="1050" dirty="0">
                        <a:latin typeface="+mn-lt"/>
                      </a:endParaRPr>
                    </a:p>
                  </a:txBody>
                  <a:tcPr marL="12700" marR="0" marT="12700" marB="25400" anchor="b">
                    <a:lnL>
                      <a:noFill/>
                    </a:lnL>
                    <a:lnR>
                      <a:noFill/>
                    </a:lnR>
                    <a:lnT w="12700" cmpd="sng">
                      <a:solidFill>
                        <a:srgbClr val="000000"/>
                      </a:solidFill>
                      <a:prstDash val="solid"/>
                    </a:lnT>
                    <a:lnB w="12700" cmpd="sng">
                      <a:solidFill>
                        <a:srgbClr val="000000"/>
                      </a:solidFill>
                      <a:prstDash val="solid"/>
                    </a:lnB>
                    <a:solidFill>
                      <a:schemeClr val="bg1">
                        <a:lumMod val="95000"/>
                      </a:schemeClr>
                    </a:solidFill>
                  </a:tcPr>
                </a:tc>
                <a:tc>
                  <a:txBody>
                    <a:bodyPr/>
                    <a:lstStyle/>
                    <a:p>
                      <a:pPr algn="ctr">
                        <a:lnSpc>
                          <a:spcPct val="83000"/>
                        </a:lnSpc>
                      </a:pPr>
                      <a:r>
                        <a:rPr lang="en-US" sz="1050" b="0" i="0" dirty="0">
                          <a:solidFill>
                            <a:srgbClr val="000000"/>
                          </a:solidFill>
                          <a:latin typeface="+mn-lt"/>
                        </a:rPr>
                        <a:t>1,210,844</a:t>
                      </a:r>
                      <a:endParaRPr sz="1050" b="0" i="0" dirty="0">
                        <a:solidFill>
                          <a:srgbClr val="000000"/>
                        </a:solidFill>
                        <a:latin typeface="+mn-lt"/>
                      </a:endParaRPr>
                    </a:p>
                  </a:txBody>
                  <a:tcPr marL="0" marR="0" marT="12700" marB="25400" anchor="b">
                    <a:lnL>
                      <a:noFill/>
                    </a:lnL>
                    <a:lnR>
                      <a:noFill/>
                    </a:lnR>
                    <a:lnT w="12700" cmpd="sng">
                      <a:solidFill>
                        <a:srgbClr val="000000"/>
                      </a:solidFill>
                      <a:prstDash val="solid"/>
                    </a:lnT>
                    <a:lnB w="12700" cmpd="sng">
                      <a:solidFill>
                        <a:srgbClr val="000000"/>
                      </a:solidFill>
                      <a:prstDash val="solid"/>
                    </a:lnB>
                    <a:solidFill>
                      <a:schemeClr val="bg1">
                        <a:lumMod val="95000"/>
                      </a:schemeClr>
                    </a:solidFill>
                  </a:tcPr>
                </a:tc>
                <a:extLst>
                  <a:ext uri="{0D108BD9-81ED-4DB2-BD59-A6C34878D82A}">
                    <a16:rowId xmlns:a16="http://schemas.microsoft.com/office/drawing/2014/main" val="10020"/>
                  </a:ext>
                </a:extLst>
              </a:tr>
              <a:tr h="230492">
                <a:tc>
                  <a:txBody>
                    <a:bodyPr/>
                    <a:lstStyle/>
                    <a:p>
                      <a:pPr algn="l">
                        <a:lnSpc>
                          <a:spcPct val="83000"/>
                        </a:lnSpc>
                      </a:pPr>
                      <a:r>
                        <a:rPr sz="1050" b="0" i="0" dirty="0">
                          <a:solidFill>
                            <a:srgbClr val="000000"/>
                          </a:solidFill>
                          <a:latin typeface="+mn-lt"/>
                        </a:rPr>
                        <a:t>Total liabilities and stockholders’ equity</a:t>
                      </a:r>
                    </a:p>
                  </a:txBody>
                  <a:tcPr marL="342900" marR="38100" marT="12700" marB="25400" anchor="b">
                    <a:lnL>
                      <a:noFill/>
                    </a:lnL>
                    <a:lnR>
                      <a:noFill/>
                    </a:lnR>
                    <a:lnT>
                      <a:noFill/>
                    </a:lnT>
                    <a:lnB>
                      <a:noFill/>
                    </a:lnB>
                    <a:noFill/>
                  </a:tcPr>
                </a:tc>
                <a:tc>
                  <a:txBody>
                    <a:bodyPr/>
                    <a:lstStyle/>
                    <a:p>
                      <a:pPr algn="l">
                        <a:lnSpc>
                          <a:spcPct val="83000"/>
                        </a:lnSpc>
                      </a:pPr>
                      <a:r>
                        <a:rPr sz="1050" b="0" i="0" dirty="0">
                          <a:solidFill>
                            <a:srgbClr val="000000"/>
                          </a:solidFill>
                          <a:latin typeface="+mn-lt"/>
                        </a:rPr>
                        <a:t>$</a:t>
                      </a:r>
                    </a:p>
                  </a:txBody>
                  <a:tcPr marL="12700" marR="0" marT="12700" marB="25400" anchor="b">
                    <a:lnL>
                      <a:noFill/>
                    </a:lnL>
                    <a:lnR>
                      <a:noFill/>
                    </a:lnR>
                    <a:lnT w="12700" cmpd="sng">
                      <a:solidFill>
                        <a:srgbClr val="000000"/>
                      </a:solidFill>
                      <a:prstDash val="solid"/>
                    </a:lnT>
                    <a:lnB w="12700" cmpd="sng">
                      <a:solidFill>
                        <a:srgbClr val="000000"/>
                      </a:solidFill>
                      <a:prstDash val="solid"/>
                    </a:lnB>
                    <a:noFill/>
                  </a:tcPr>
                </a:tc>
                <a:tc>
                  <a:txBody>
                    <a:bodyPr/>
                    <a:lstStyle/>
                    <a:p>
                      <a:pPr algn="ctr">
                        <a:lnSpc>
                          <a:spcPct val="83000"/>
                        </a:lnSpc>
                      </a:pPr>
                      <a:r>
                        <a:rPr lang="en-US" sz="1050" b="0" i="0" dirty="0">
                          <a:solidFill>
                            <a:srgbClr val="000000"/>
                          </a:solidFill>
                          <a:latin typeface="+mn-lt"/>
                        </a:rPr>
                        <a:t>3,291,164</a:t>
                      </a:r>
                      <a:endParaRPr sz="1050" b="0" i="0" dirty="0">
                        <a:solidFill>
                          <a:srgbClr val="000000"/>
                        </a:solidFill>
                        <a:latin typeface="+mn-lt"/>
                      </a:endParaRPr>
                    </a:p>
                  </a:txBody>
                  <a:tcPr marL="0" marR="0" marT="12700" marB="25400" anchor="b">
                    <a:lnL>
                      <a:noFill/>
                    </a:lnL>
                    <a:lnR>
                      <a:noFill/>
                    </a:lnR>
                    <a:lnT w="12700" cmpd="sng">
                      <a:solidFill>
                        <a:srgbClr val="000000"/>
                      </a:solidFill>
                      <a:prstDash val="solid"/>
                    </a:lnT>
                    <a:lnB w="12700" cmpd="sng">
                      <a:solidFill>
                        <a:srgbClr val="000000"/>
                      </a:solidFill>
                      <a:prstDash val="solid"/>
                    </a:lnB>
                    <a:noFill/>
                  </a:tcPr>
                </a:tc>
                <a:extLst>
                  <a:ext uri="{0D108BD9-81ED-4DB2-BD59-A6C34878D82A}">
                    <a16:rowId xmlns:a16="http://schemas.microsoft.com/office/drawing/2014/main" val="10021"/>
                  </a:ext>
                </a:extLst>
              </a:tr>
            </a:tbl>
          </a:graphicData>
        </a:graphic>
      </p:graphicFrame>
    </p:spTree>
    <p:extLst>
      <p:ext uri="{BB962C8B-B14F-4D97-AF65-F5344CB8AC3E}">
        <p14:creationId xmlns:p14="http://schemas.microsoft.com/office/powerpoint/2010/main" val="4030702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C689F7D-C29E-B54D-BB3C-94A851202784}"/>
              </a:ext>
            </a:extLst>
          </p:cNvPr>
          <p:cNvSpPr/>
          <p:nvPr/>
        </p:nvSpPr>
        <p:spPr>
          <a:xfrm>
            <a:off x="0" y="3814354"/>
            <a:ext cx="12192000" cy="2954745"/>
          </a:xfrm>
          <a:prstGeom prst="rect">
            <a:avLst/>
          </a:prstGeom>
          <a:solidFill>
            <a:schemeClr val="accent5">
              <a:lumMod val="20000"/>
              <a:lumOff val="80000"/>
            </a:schemeClr>
          </a:solidFill>
          <a:ln>
            <a:noFill/>
          </a:ln>
          <a:effectLst>
            <a:innerShdw blurRad="63500" dist="50800" dir="16200000">
              <a:prstClr val="black">
                <a:alpha val="1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274320" rIns="91440" bIns="45720" numCol="1" spcCol="0" rtlCol="0" fromWordArt="0" anchor="t" anchorCtr="0" forceAA="0" compatLnSpc="1">
            <a:prstTxWarp prst="textNoShape">
              <a:avLst/>
            </a:prstTxWarp>
            <a:noAutofit/>
          </a:bodyPr>
          <a:lstStyle/>
          <a:p>
            <a:pPr algn="ctr" fontAlgn="t"/>
            <a:r>
              <a:rPr lang="en-US" sz="1600" b="1" cap="all" dirty="0">
                <a:solidFill>
                  <a:schemeClr val="accent1"/>
                </a:solidFill>
                <a:latin typeface="Franklin Gothic Demi" panose="020B0603020102020204" pitchFamily="34" charset="0"/>
              </a:rPr>
              <a:t>Company Management Team </a:t>
            </a:r>
          </a:p>
        </p:txBody>
      </p:sp>
      <p:sp>
        <p:nvSpPr>
          <p:cNvPr id="2" name="Title 1">
            <a:extLst>
              <a:ext uri="{FF2B5EF4-FFF2-40B4-BE49-F238E27FC236}">
                <a16:creationId xmlns:a16="http://schemas.microsoft.com/office/drawing/2014/main" id="{889F5C17-3953-6942-838D-B57FEA7DF0A2}"/>
              </a:ext>
            </a:extLst>
          </p:cNvPr>
          <p:cNvSpPr>
            <a:spLocks noGrp="1"/>
          </p:cNvSpPr>
          <p:nvPr>
            <p:ph type="title"/>
          </p:nvPr>
        </p:nvSpPr>
        <p:spPr/>
        <p:txBody>
          <a:bodyPr/>
          <a:lstStyle/>
          <a:p>
            <a:r>
              <a:rPr lang="en-US" dirty="0"/>
              <a:t>Experienced Leadership Team </a:t>
            </a:r>
            <a:br>
              <a:rPr lang="en-US" dirty="0"/>
            </a:br>
            <a:endParaRPr lang="en-US" dirty="0"/>
          </a:p>
        </p:txBody>
      </p:sp>
      <p:pic>
        <p:nvPicPr>
          <p:cNvPr id="9" name="Picture 8">
            <a:extLst>
              <a:ext uri="{FF2B5EF4-FFF2-40B4-BE49-F238E27FC236}">
                <a16:creationId xmlns:a16="http://schemas.microsoft.com/office/drawing/2014/main" id="{AC5B3E4C-F482-A44D-AA1B-D7BC3C1A115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49686" y="6232763"/>
            <a:ext cx="1319200" cy="471143"/>
          </a:xfrm>
          <a:prstGeom prst="rect">
            <a:avLst/>
          </a:prstGeom>
        </p:spPr>
      </p:pic>
      <p:sp>
        <p:nvSpPr>
          <p:cNvPr id="11" name="TextBox 10">
            <a:extLst>
              <a:ext uri="{FF2B5EF4-FFF2-40B4-BE49-F238E27FC236}">
                <a16:creationId xmlns:a16="http://schemas.microsoft.com/office/drawing/2014/main" id="{F2242508-DD4C-B640-8079-154536E5C42E}"/>
              </a:ext>
            </a:extLst>
          </p:cNvPr>
          <p:cNvSpPr txBox="1"/>
          <p:nvPr/>
        </p:nvSpPr>
        <p:spPr>
          <a:xfrm>
            <a:off x="359999" y="6389957"/>
            <a:ext cx="969264" cy="201168"/>
          </a:xfrm>
          <a:prstGeom prst="rect">
            <a:avLst/>
          </a:prstGeom>
        </p:spPr>
        <p:txBody>
          <a:bodyPr vert="horz" lIns="0" tIns="0" rIns="0" bIns="0" rtlCol="0" anchor="ctr"/>
          <a:lstStyle>
            <a:defPPr>
              <a:defRPr lang="en-US"/>
            </a:defPPr>
            <a:lvl1pPr algn="r">
              <a:defRPr sz="1000"/>
            </a:lvl1pPr>
          </a:lstStyle>
          <a:p>
            <a:pPr lvl="0" algn="l"/>
            <a:fld id="{40852B0B-9EFB-4F41-802D-346EA0745C48}" type="slidenum">
              <a:rPr lang="en-US" smtClean="0"/>
              <a:pPr lvl="0" algn="l"/>
              <a:t>4</a:t>
            </a:fld>
            <a:endParaRPr lang="en-US" dirty="0"/>
          </a:p>
        </p:txBody>
      </p:sp>
      <p:cxnSp>
        <p:nvCxnSpPr>
          <p:cNvPr id="12" name="Straight Connector 11">
            <a:extLst>
              <a:ext uri="{FF2B5EF4-FFF2-40B4-BE49-F238E27FC236}">
                <a16:creationId xmlns:a16="http://schemas.microsoft.com/office/drawing/2014/main" id="{70CA1092-A966-DD40-882F-837F4949541B}"/>
              </a:ext>
            </a:extLst>
          </p:cNvPr>
          <p:cNvCxnSpPr>
            <a:cxnSpLocks/>
          </p:cNvCxnSpPr>
          <p:nvPr/>
        </p:nvCxnSpPr>
        <p:spPr>
          <a:xfrm>
            <a:off x="359999" y="4218905"/>
            <a:ext cx="4244876" cy="0"/>
          </a:xfrm>
          <a:prstGeom prst="line">
            <a:avLst/>
          </a:prstGeom>
          <a:ln w="12700">
            <a:solidFill>
              <a:schemeClr val="accent1"/>
            </a:solidFill>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8543338-CCDB-534D-B8CA-749726063C35}"/>
              </a:ext>
            </a:extLst>
          </p:cNvPr>
          <p:cNvCxnSpPr>
            <a:cxnSpLocks/>
          </p:cNvCxnSpPr>
          <p:nvPr/>
        </p:nvCxnSpPr>
        <p:spPr>
          <a:xfrm>
            <a:off x="7576004" y="4218905"/>
            <a:ext cx="4244876" cy="0"/>
          </a:xfrm>
          <a:prstGeom prst="line">
            <a:avLst/>
          </a:prstGeom>
          <a:ln w="12700">
            <a:solidFill>
              <a:schemeClr val="accent1"/>
            </a:solidFill>
            <a:tailEnd type="none"/>
          </a:ln>
        </p:spPr>
        <p:style>
          <a:lnRef idx="1">
            <a:schemeClr val="accent1"/>
          </a:lnRef>
          <a:fillRef idx="0">
            <a:schemeClr val="accent1"/>
          </a:fillRef>
          <a:effectRef idx="0">
            <a:schemeClr val="accent1"/>
          </a:effectRef>
          <a:fontRef idx="minor">
            <a:schemeClr val="tx1"/>
          </a:fontRef>
        </p:style>
      </p:cxnSp>
      <p:graphicFrame>
        <p:nvGraphicFramePr>
          <p:cNvPr id="15" name="Table 14">
            <a:extLst>
              <a:ext uri="{FF2B5EF4-FFF2-40B4-BE49-F238E27FC236}">
                <a16:creationId xmlns:a16="http://schemas.microsoft.com/office/drawing/2014/main" id="{E42413DE-FAEC-4C41-9EBB-751CB6FB03D8}"/>
              </a:ext>
            </a:extLst>
          </p:cNvPr>
          <p:cNvGraphicFramePr>
            <a:graphicFrameLocks noGrp="1"/>
          </p:cNvGraphicFramePr>
          <p:nvPr>
            <p:extLst>
              <p:ext uri="{D42A27DB-BD31-4B8C-83A1-F6EECF244321}">
                <p14:modId xmlns:p14="http://schemas.microsoft.com/office/powerpoint/2010/main" val="2622279446"/>
              </p:ext>
            </p:extLst>
          </p:nvPr>
        </p:nvGraphicFramePr>
        <p:xfrm>
          <a:off x="359998" y="4856083"/>
          <a:ext cx="11460880" cy="1376680"/>
        </p:xfrm>
        <a:graphic>
          <a:graphicData uri="http://schemas.openxmlformats.org/drawingml/2006/table">
            <a:tbl>
              <a:tblPr firstRow="1" bandRow="1">
                <a:tableStyleId>{5C22544A-7EE6-4342-B048-85BDC9FD1C3A}</a:tableStyleId>
              </a:tblPr>
              <a:tblGrid>
                <a:gridCol w="2865220">
                  <a:extLst>
                    <a:ext uri="{9D8B030D-6E8A-4147-A177-3AD203B41FA5}">
                      <a16:colId xmlns:a16="http://schemas.microsoft.com/office/drawing/2014/main" val="3836715427"/>
                    </a:ext>
                  </a:extLst>
                </a:gridCol>
                <a:gridCol w="2865220">
                  <a:extLst>
                    <a:ext uri="{9D8B030D-6E8A-4147-A177-3AD203B41FA5}">
                      <a16:colId xmlns:a16="http://schemas.microsoft.com/office/drawing/2014/main" val="3420353161"/>
                    </a:ext>
                  </a:extLst>
                </a:gridCol>
                <a:gridCol w="2865220">
                  <a:extLst>
                    <a:ext uri="{9D8B030D-6E8A-4147-A177-3AD203B41FA5}">
                      <a16:colId xmlns:a16="http://schemas.microsoft.com/office/drawing/2014/main" val="1831959613"/>
                    </a:ext>
                  </a:extLst>
                </a:gridCol>
                <a:gridCol w="2865220">
                  <a:extLst>
                    <a:ext uri="{9D8B030D-6E8A-4147-A177-3AD203B41FA5}">
                      <a16:colId xmlns:a16="http://schemas.microsoft.com/office/drawing/2014/main" val="1704891688"/>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0" dirty="0">
                        <a:solidFill>
                          <a:schemeClr val="accent1"/>
                        </a:solidFill>
                        <a:latin typeface="+mn-lt"/>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0" dirty="0">
                        <a:solidFill>
                          <a:schemeClr val="accent1"/>
                        </a:solidFill>
                        <a:latin typeface="+mn-lt"/>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US" sz="1200" b="0" dirty="0">
                        <a:solidFill>
                          <a:schemeClr val="accent1"/>
                        </a:solidFill>
                        <a:latin typeface="+mn-lt"/>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US" sz="1200" b="0" dirty="0">
                        <a:solidFill>
                          <a:schemeClr val="accent1"/>
                        </a:solidFill>
                        <a:latin typeface="+mn-lt"/>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41044291"/>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accent1"/>
                          </a:solidFill>
                          <a:latin typeface="+mn-lt"/>
                        </a:rPr>
                        <a:t>CODI has been executing the same strategy for more than 23 years and has consistently generated superior results </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accent1"/>
                          </a:solidFill>
                          <a:latin typeface="+mn-lt"/>
                        </a:rPr>
                        <a:t>Private equity-like compensation structure aligns interest of shareholders and management team and allows for recruitment of top-level talent</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accent1"/>
                          </a:solidFill>
                          <a:latin typeface="+mn-lt"/>
                        </a:rPr>
                        <a:t> 15+ year history as a public company manager, patient deployer of capital, willing to net divest </a:t>
                      </a:r>
                    </a:p>
                    <a:p>
                      <a:pPr algn="ctr"/>
                      <a:endParaRPr lang="en-US" sz="1200" b="0" dirty="0">
                        <a:solidFill>
                          <a:schemeClr val="accent1"/>
                        </a:solidFill>
                        <a:latin typeface="+mn-lt"/>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accent1"/>
                          </a:solidFill>
                          <a:latin typeface="+mn-lt"/>
                        </a:rPr>
                        <a:t>Highly accountable organization </a:t>
                      </a:r>
                      <a:br>
                        <a:rPr lang="en-US" sz="1200" b="0" dirty="0">
                          <a:solidFill>
                            <a:schemeClr val="accent1"/>
                          </a:solidFill>
                          <a:latin typeface="+mn-lt"/>
                        </a:rPr>
                      </a:br>
                      <a:r>
                        <a:rPr lang="en-US" sz="1200" b="0" dirty="0">
                          <a:solidFill>
                            <a:schemeClr val="accent1"/>
                          </a:solidFill>
                          <a:latin typeface="+mn-lt"/>
                        </a:rPr>
                        <a:t>focused on consistently exceeding our weighted average cost of capital on all invested capital </a:t>
                      </a:r>
                    </a:p>
                    <a:p>
                      <a:pPr algn="ctr"/>
                      <a:endParaRPr lang="en-US" sz="1200" b="0" dirty="0">
                        <a:solidFill>
                          <a:schemeClr val="accent1"/>
                        </a:solidFill>
                        <a:latin typeface="+mn-lt"/>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57974257"/>
                  </a:ext>
                </a:extLst>
              </a:tr>
            </a:tbl>
          </a:graphicData>
        </a:graphic>
      </p:graphicFrame>
      <p:cxnSp>
        <p:nvCxnSpPr>
          <p:cNvPr id="16" name="Straight Connector 15">
            <a:extLst>
              <a:ext uri="{FF2B5EF4-FFF2-40B4-BE49-F238E27FC236}">
                <a16:creationId xmlns:a16="http://schemas.microsoft.com/office/drawing/2014/main" id="{3516865F-E694-E94E-A3CF-696762CE3BF8}"/>
              </a:ext>
            </a:extLst>
          </p:cNvPr>
          <p:cNvCxnSpPr>
            <a:cxnSpLocks/>
          </p:cNvCxnSpPr>
          <p:nvPr/>
        </p:nvCxnSpPr>
        <p:spPr>
          <a:xfrm>
            <a:off x="844631" y="5128951"/>
            <a:ext cx="1831195" cy="0"/>
          </a:xfrm>
          <a:prstGeom prst="line">
            <a:avLst/>
          </a:prstGeom>
          <a:ln w="12700">
            <a:solidFill>
              <a:schemeClr val="accent4"/>
            </a:solidFill>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DC27F8C-587C-4B45-A691-ED273BE13CB7}"/>
              </a:ext>
            </a:extLst>
          </p:cNvPr>
          <p:cNvCxnSpPr>
            <a:cxnSpLocks/>
          </p:cNvCxnSpPr>
          <p:nvPr/>
        </p:nvCxnSpPr>
        <p:spPr>
          <a:xfrm>
            <a:off x="9426931" y="5128951"/>
            <a:ext cx="1831195" cy="0"/>
          </a:xfrm>
          <a:prstGeom prst="line">
            <a:avLst/>
          </a:prstGeom>
          <a:ln w="12700">
            <a:solidFill>
              <a:schemeClr val="accent4"/>
            </a:solidFill>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9E71B1A-66A4-9E46-9D6D-A0867870BA11}"/>
              </a:ext>
            </a:extLst>
          </p:cNvPr>
          <p:cNvCxnSpPr>
            <a:cxnSpLocks/>
          </p:cNvCxnSpPr>
          <p:nvPr/>
        </p:nvCxnSpPr>
        <p:spPr>
          <a:xfrm>
            <a:off x="6554201" y="5132907"/>
            <a:ext cx="1831195" cy="0"/>
          </a:xfrm>
          <a:prstGeom prst="line">
            <a:avLst/>
          </a:prstGeom>
          <a:ln w="12700">
            <a:solidFill>
              <a:schemeClr val="accent4"/>
            </a:solidFill>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B655EAE-A45A-0B44-B390-8F5AB78FB7D0}"/>
              </a:ext>
            </a:extLst>
          </p:cNvPr>
          <p:cNvCxnSpPr>
            <a:cxnSpLocks/>
          </p:cNvCxnSpPr>
          <p:nvPr/>
        </p:nvCxnSpPr>
        <p:spPr>
          <a:xfrm>
            <a:off x="3757542" y="5128951"/>
            <a:ext cx="1831195" cy="0"/>
          </a:xfrm>
          <a:prstGeom prst="line">
            <a:avLst/>
          </a:prstGeom>
          <a:ln w="12700">
            <a:solidFill>
              <a:schemeClr val="accent4"/>
            </a:solidFill>
            <a:tailEnd type="none"/>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50DB7E1F-AFFD-CC4C-A11B-9ED29031F455}"/>
              </a:ext>
            </a:extLst>
          </p:cNvPr>
          <p:cNvGrpSpPr/>
          <p:nvPr/>
        </p:nvGrpSpPr>
        <p:grpSpPr>
          <a:xfrm>
            <a:off x="1351577" y="4491773"/>
            <a:ext cx="678889" cy="547371"/>
            <a:chOff x="3957638" y="9631363"/>
            <a:chExt cx="1163638" cy="938212"/>
          </a:xfrm>
          <a:solidFill>
            <a:schemeClr val="accent1"/>
          </a:solidFill>
        </p:grpSpPr>
        <p:sp>
          <p:nvSpPr>
            <p:cNvPr id="23" name="Freeform 23">
              <a:extLst>
                <a:ext uri="{FF2B5EF4-FFF2-40B4-BE49-F238E27FC236}">
                  <a16:creationId xmlns:a16="http://schemas.microsoft.com/office/drawing/2014/main" id="{A9596674-B03B-5140-920A-CB82F0107E87}"/>
                </a:ext>
              </a:extLst>
            </p:cNvPr>
            <p:cNvSpPr>
              <a:spLocks noEditPoints="1"/>
            </p:cNvSpPr>
            <p:nvPr/>
          </p:nvSpPr>
          <p:spPr bwMode="auto">
            <a:xfrm>
              <a:off x="3957638" y="9631363"/>
              <a:ext cx="596900" cy="890588"/>
            </a:xfrm>
            <a:custGeom>
              <a:avLst/>
              <a:gdLst>
                <a:gd name="T0" fmla="*/ 206 w 376"/>
                <a:gd name="T1" fmla="*/ 403 h 561"/>
                <a:gd name="T2" fmla="*/ 168 w 376"/>
                <a:gd name="T3" fmla="*/ 356 h 561"/>
                <a:gd name="T4" fmla="*/ 269 w 376"/>
                <a:gd name="T5" fmla="*/ 341 h 561"/>
                <a:gd name="T6" fmla="*/ 372 w 376"/>
                <a:gd name="T7" fmla="*/ 300 h 561"/>
                <a:gd name="T8" fmla="*/ 304 w 376"/>
                <a:gd name="T9" fmla="*/ 268 h 561"/>
                <a:gd name="T10" fmla="*/ 311 w 376"/>
                <a:gd name="T11" fmla="*/ 160 h 561"/>
                <a:gd name="T12" fmla="*/ 311 w 376"/>
                <a:gd name="T13" fmla="*/ 135 h 561"/>
                <a:gd name="T14" fmla="*/ 314 w 376"/>
                <a:gd name="T15" fmla="*/ 43 h 561"/>
                <a:gd name="T16" fmla="*/ 345 w 376"/>
                <a:gd name="T17" fmla="*/ 65 h 561"/>
                <a:gd name="T18" fmla="*/ 376 w 376"/>
                <a:gd name="T19" fmla="*/ 15 h 561"/>
                <a:gd name="T20" fmla="*/ 309 w 376"/>
                <a:gd name="T21" fmla="*/ 1 h 561"/>
                <a:gd name="T22" fmla="*/ 258 w 376"/>
                <a:gd name="T23" fmla="*/ 2 h 561"/>
                <a:gd name="T24" fmla="*/ 202 w 376"/>
                <a:gd name="T25" fmla="*/ 13 h 561"/>
                <a:gd name="T26" fmla="*/ 150 w 376"/>
                <a:gd name="T27" fmla="*/ 35 h 561"/>
                <a:gd name="T28" fmla="*/ 104 w 376"/>
                <a:gd name="T29" fmla="*/ 65 h 561"/>
                <a:gd name="T30" fmla="*/ 66 w 376"/>
                <a:gd name="T31" fmla="*/ 105 h 561"/>
                <a:gd name="T32" fmla="*/ 35 w 376"/>
                <a:gd name="T33" fmla="*/ 150 h 561"/>
                <a:gd name="T34" fmla="*/ 13 w 376"/>
                <a:gd name="T35" fmla="*/ 202 h 561"/>
                <a:gd name="T36" fmla="*/ 2 w 376"/>
                <a:gd name="T37" fmla="*/ 258 h 561"/>
                <a:gd name="T38" fmla="*/ 1 w 376"/>
                <a:gd name="T39" fmla="*/ 311 h 561"/>
                <a:gd name="T40" fmla="*/ 24 w 376"/>
                <a:gd name="T41" fmla="*/ 401 h 561"/>
                <a:gd name="T42" fmla="*/ 72 w 376"/>
                <a:gd name="T43" fmla="*/ 476 h 561"/>
                <a:gd name="T44" fmla="*/ 142 w 376"/>
                <a:gd name="T45" fmla="*/ 533 h 561"/>
                <a:gd name="T46" fmla="*/ 204 w 376"/>
                <a:gd name="T47" fmla="*/ 561 h 561"/>
                <a:gd name="T48" fmla="*/ 195 w 376"/>
                <a:gd name="T49" fmla="*/ 455 h 561"/>
                <a:gd name="T50" fmla="*/ 269 w 376"/>
                <a:gd name="T51" fmla="*/ 268 h 561"/>
                <a:gd name="T52" fmla="*/ 168 w 376"/>
                <a:gd name="T53" fmla="*/ 217 h 561"/>
                <a:gd name="T54" fmla="*/ 269 w 376"/>
                <a:gd name="T55" fmla="*/ 268 h 561"/>
                <a:gd name="T56" fmla="*/ 188 w 376"/>
                <a:gd name="T57" fmla="*/ 135 h 561"/>
                <a:gd name="T58" fmla="*/ 223 w 376"/>
                <a:gd name="T59" fmla="*/ 71 h 561"/>
                <a:gd name="T60" fmla="*/ 269 w 376"/>
                <a:gd name="T61" fmla="*/ 39 h 561"/>
                <a:gd name="T62" fmla="*/ 179 w 376"/>
                <a:gd name="T63" fmla="*/ 72 h 561"/>
                <a:gd name="T64" fmla="*/ 88 w 376"/>
                <a:gd name="T65" fmla="*/ 135 h 561"/>
                <a:gd name="T66" fmla="*/ 121 w 376"/>
                <a:gd name="T67" fmla="*/ 98 h 561"/>
                <a:gd name="T68" fmla="*/ 176 w 376"/>
                <a:gd name="T69" fmla="*/ 62 h 561"/>
                <a:gd name="T70" fmla="*/ 140 w 376"/>
                <a:gd name="T71" fmla="*/ 171 h 561"/>
                <a:gd name="T72" fmla="*/ 128 w 376"/>
                <a:gd name="T73" fmla="*/ 242 h 561"/>
                <a:gd name="T74" fmla="*/ 38 w 376"/>
                <a:gd name="T75" fmla="*/ 256 h 561"/>
                <a:gd name="T76" fmla="*/ 50 w 376"/>
                <a:gd name="T77" fmla="*/ 205 h 561"/>
                <a:gd name="T78" fmla="*/ 65 w 376"/>
                <a:gd name="T79" fmla="*/ 171 h 561"/>
                <a:gd name="T80" fmla="*/ 55 w 376"/>
                <a:gd name="T81" fmla="*/ 380 h 561"/>
                <a:gd name="T82" fmla="*/ 40 w 376"/>
                <a:gd name="T83" fmla="*/ 330 h 561"/>
                <a:gd name="T84" fmla="*/ 126 w 376"/>
                <a:gd name="T85" fmla="*/ 304 h 561"/>
                <a:gd name="T86" fmla="*/ 140 w 376"/>
                <a:gd name="T87" fmla="*/ 403 h 561"/>
                <a:gd name="T88" fmla="*/ 176 w 376"/>
                <a:gd name="T89" fmla="*/ 511 h 561"/>
                <a:gd name="T90" fmla="*/ 121 w 376"/>
                <a:gd name="T91" fmla="*/ 474 h 561"/>
                <a:gd name="T92" fmla="*/ 150 w 376"/>
                <a:gd name="T93" fmla="*/ 439 h 561"/>
                <a:gd name="T94" fmla="*/ 179 w 376"/>
                <a:gd name="T95" fmla="*/ 501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76" h="561">
                  <a:moveTo>
                    <a:pt x="204" y="421"/>
                  </a:moveTo>
                  <a:lnTo>
                    <a:pt x="204" y="421"/>
                  </a:lnTo>
                  <a:lnTo>
                    <a:pt x="205" y="412"/>
                  </a:lnTo>
                  <a:lnTo>
                    <a:pt x="206" y="403"/>
                  </a:lnTo>
                  <a:lnTo>
                    <a:pt x="177" y="403"/>
                  </a:lnTo>
                  <a:lnTo>
                    <a:pt x="177" y="403"/>
                  </a:lnTo>
                  <a:lnTo>
                    <a:pt x="172" y="380"/>
                  </a:lnTo>
                  <a:lnTo>
                    <a:pt x="168" y="356"/>
                  </a:lnTo>
                  <a:lnTo>
                    <a:pt x="164" y="330"/>
                  </a:lnTo>
                  <a:lnTo>
                    <a:pt x="162" y="304"/>
                  </a:lnTo>
                  <a:lnTo>
                    <a:pt x="269" y="304"/>
                  </a:lnTo>
                  <a:lnTo>
                    <a:pt x="269" y="341"/>
                  </a:lnTo>
                  <a:lnTo>
                    <a:pt x="304" y="326"/>
                  </a:lnTo>
                  <a:lnTo>
                    <a:pt x="304" y="304"/>
                  </a:lnTo>
                  <a:lnTo>
                    <a:pt x="361" y="304"/>
                  </a:lnTo>
                  <a:lnTo>
                    <a:pt x="372" y="300"/>
                  </a:lnTo>
                  <a:lnTo>
                    <a:pt x="372" y="300"/>
                  </a:lnTo>
                  <a:lnTo>
                    <a:pt x="364" y="285"/>
                  </a:lnTo>
                  <a:lnTo>
                    <a:pt x="356" y="268"/>
                  </a:lnTo>
                  <a:lnTo>
                    <a:pt x="304" y="268"/>
                  </a:lnTo>
                  <a:lnTo>
                    <a:pt x="304" y="171"/>
                  </a:lnTo>
                  <a:lnTo>
                    <a:pt x="311" y="171"/>
                  </a:lnTo>
                  <a:lnTo>
                    <a:pt x="311" y="171"/>
                  </a:lnTo>
                  <a:lnTo>
                    <a:pt x="311" y="160"/>
                  </a:lnTo>
                  <a:lnTo>
                    <a:pt x="310" y="151"/>
                  </a:lnTo>
                  <a:lnTo>
                    <a:pt x="310" y="151"/>
                  </a:lnTo>
                  <a:lnTo>
                    <a:pt x="311" y="143"/>
                  </a:lnTo>
                  <a:lnTo>
                    <a:pt x="311" y="135"/>
                  </a:lnTo>
                  <a:lnTo>
                    <a:pt x="304" y="135"/>
                  </a:lnTo>
                  <a:lnTo>
                    <a:pt x="304" y="39"/>
                  </a:lnTo>
                  <a:lnTo>
                    <a:pt x="304" y="39"/>
                  </a:lnTo>
                  <a:lnTo>
                    <a:pt x="314" y="43"/>
                  </a:lnTo>
                  <a:lnTo>
                    <a:pt x="325" y="49"/>
                  </a:lnTo>
                  <a:lnTo>
                    <a:pt x="334" y="57"/>
                  </a:lnTo>
                  <a:lnTo>
                    <a:pt x="345" y="65"/>
                  </a:lnTo>
                  <a:lnTo>
                    <a:pt x="345" y="65"/>
                  </a:lnTo>
                  <a:lnTo>
                    <a:pt x="351" y="52"/>
                  </a:lnTo>
                  <a:lnTo>
                    <a:pt x="358" y="38"/>
                  </a:lnTo>
                  <a:lnTo>
                    <a:pt x="366" y="26"/>
                  </a:lnTo>
                  <a:lnTo>
                    <a:pt x="376" y="15"/>
                  </a:lnTo>
                  <a:lnTo>
                    <a:pt x="376" y="15"/>
                  </a:lnTo>
                  <a:lnTo>
                    <a:pt x="355" y="8"/>
                  </a:lnTo>
                  <a:lnTo>
                    <a:pt x="332" y="4"/>
                  </a:lnTo>
                  <a:lnTo>
                    <a:pt x="309" y="1"/>
                  </a:lnTo>
                  <a:lnTo>
                    <a:pt x="287" y="0"/>
                  </a:lnTo>
                  <a:lnTo>
                    <a:pt x="287" y="0"/>
                  </a:lnTo>
                  <a:lnTo>
                    <a:pt x="272" y="1"/>
                  </a:lnTo>
                  <a:lnTo>
                    <a:pt x="258" y="2"/>
                  </a:lnTo>
                  <a:lnTo>
                    <a:pt x="243" y="3"/>
                  </a:lnTo>
                  <a:lnTo>
                    <a:pt x="229" y="6"/>
                  </a:lnTo>
                  <a:lnTo>
                    <a:pt x="215" y="9"/>
                  </a:lnTo>
                  <a:lnTo>
                    <a:pt x="202" y="13"/>
                  </a:lnTo>
                  <a:lnTo>
                    <a:pt x="188" y="18"/>
                  </a:lnTo>
                  <a:lnTo>
                    <a:pt x="175" y="23"/>
                  </a:lnTo>
                  <a:lnTo>
                    <a:pt x="162" y="29"/>
                  </a:lnTo>
                  <a:lnTo>
                    <a:pt x="150" y="35"/>
                  </a:lnTo>
                  <a:lnTo>
                    <a:pt x="139" y="41"/>
                  </a:lnTo>
                  <a:lnTo>
                    <a:pt x="126" y="50"/>
                  </a:lnTo>
                  <a:lnTo>
                    <a:pt x="116" y="57"/>
                  </a:lnTo>
                  <a:lnTo>
                    <a:pt x="104" y="65"/>
                  </a:lnTo>
                  <a:lnTo>
                    <a:pt x="94" y="75"/>
                  </a:lnTo>
                  <a:lnTo>
                    <a:pt x="84" y="84"/>
                  </a:lnTo>
                  <a:lnTo>
                    <a:pt x="74" y="94"/>
                  </a:lnTo>
                  <a:lnTo>
                    <a:pt x="66" y="105"/>
                  </a:lnTo>
                  <a:lnTo>
                    <a:pt x="57" y="115"/>
                  </a:lnTo>
                  <a:lnTo>
                    <a:pt x="50" y="126"/>
                  </a:lnTo>
                  <a:lnTo>
                    <a:pt x="41" y="139"/>
                  </a:lnTo>
                  <a:lnTo>
                    <a:pt x="35" y="150"/>
                  </a:lnTo>
                  <a:lnTo>
                    <a:pt x="29" y="163"/>
                  </a:lnTo>
                  <a:lnTo>
                    <a:pt x="23" y="175"/>
                  </a:lnTo>
                  <a:lnTo>
                    <a:pt x="18" y="188"/>
                  </a:lnTo>
                  <a:lnTo>
                    <a:pt x="13" y="202"/>
                  </a:lnTo>
                  <a:lnTo>
                    <a:pt x="9" y="215"/>
                  </a:lnTo>
                  <a:lnTo>
                    <a:pt x="6" y="229"/>
                  </a:lnTo>
                  <a:lnTo>
                    <a:pt x="4" y="243"/>
                  </a:lnTo>
                  <a:lnTo>
                    <a:pt x="2" y="258"/>
                  </a:lnTo>
                  <a:lnTo>
                    <a:pt x="1" y="272"/>
                  </a:lnTo>
                  <a:lnTo>
                    <a:pt x="0" y="287"/>
                  </a:lnTo>
                  <a:lnTo>
                    <a:pt x="0" y="287"/>
                  </a:lnTo>
                  <a:lnTo>
                    <a:pt x="1" y="311"/>
                  </a:lnTo>
                  <a:lnTo>
                    <a:pt x="4" y="334"/>
                  </a:lnTo>
                  <a:lnTo>
                    <a:pt x="9" y="357"/>
                  </a:lnTo>
                  <a:lnTo>
                    <a:pt x="15" y="379"/>
                  </a:lnTo>
                  <a:lnTo>
                    <a:pt x="24" y="401"/>
                  </a:lnTo>
                  <a:lnTo>
                    <a:pt x="34" y="420"/>
                  </a:lnTo>
                  <a:lnTo>
                    <a:pt x="45" y="440"/>
                  </a:lnTo>
                  <a:lnTo>
                    <a:pt x="58" y="459"/>
                  </a:lnTo>
                  <a:lnTo>
                    <a:pt x="72" y="476"/>
                  </a:lnTo>
                  <a:lnTo>
                    <a:pt x="88" y="493"/>
                  </a:lnTo>
                  <a:lnTo>
                    <a:pt x="104" y="507"/>
                  </a:lnTo>
                  <a:lnTo>
                    <a:pt x="122" y="521"/>
                  </a:lnTo>
                  <a:lnTo>
                    <a:pt x="142" y="533"/>
                  </a:lnTo>
                  <a:lnTo>
                    <a:pt x="161" y="544"/>
                  </a:lnTo>
                  <a:lnTo>
                    <a:pt x="182" y="553"/>
                  </a:lnTo>
                  <a:lnTo>
                    <a:pt x="204" y="561"/>
                  </a:lnTo>
                  <a:lnTo>
                    <a:pt x="204" y="561"/>
                  </a:lnTo>
                  <a:lnTo>
                    <a:pt x="204" y="556"/>
                  </a:lnTo>
                  <a:lnTo>
                    <a:pt x="204" y="471"/>
                  </a:lnTo>
                  <a:lnTo>
                    <a:pt x="204" y="471"/>
                  </a:lnTo>
                  <a:lnTo>
                    <a:pt x="195" y="455"/>
                  </a:lnTo>
                  <a:lnTo>
                    <a:pt x="188" y="439"/>
                  </a:lnTo>
                  <a:lnTo>
                    <a:pt x="204" y="439"/>
                  </a:lnTo>
                  <a:lnTo>
                    <a:pt x="204" y="421"/>
                  </a:lnTo>
                  <a:close/>
                  <a:moveTo>
                    <a:pt x="269" y="268"/>
                  </a:moveTo>
                  <a:lnTo>
                    <a:pt x="162" y="268"/>
                  </a:lnTo>
                  <a:lnTo>
                    <a:pt x="162" y="268"/>
                  </a:lnTo>
                  <a:lnTo>
                    <a:pt x="164" y="242"/>
                  </a:lnTo>
                  <a:lnTo>
                    <a:pt x="168" y="217"/>
                  </a:lnTo>
                  <a:lnTo>
                    <a:pt x="172" y="194"/>
                  </a:lnTo>
                  <a:lnTo>
                    <a:pt x="177" y="171"/>
                  </a:lnTo>
                  <a:lnTo>
                    <a:pt x="269" y="171"/>
                  </a:lnTo>
                  <a:lnTo>
                    <a:pt x="269" y="268"/>
                  </a:lnTo>
                  <a:close/>
                  <a:moveTo>
                    <a:pt x="269" y="39"/>
                  </a:moveTo>
                  <a:lnTo>
                    <a:pt x="269" y="135"/>
                  </a:lnTo>
                  <a:lnTo>
                    <a:pt x="188" y="135"/>
                  </a:lnTo>
                  <a:lnTo>
                    <a:pt x="188" y="135"/>
                  </a:lnTo>
                  <a:lnTo>
                    <a:pt x="197" y="116"/>
                  </a:lnTo>
                  <a:lnTo>
                    <a:pt x="205" y="99"/>
                  </a:lnTo>
                  <a:lnTo>
                    <a:pt x="214" y="85"/>
                  </a:lnTo>
                  <a:lnTo>
                    <a:pt x="223" y="71"/>
                  </a:lnTo>
                  <a:lnTo>
                    <a:pt x="234" y="60"/>
                  </a:lnTo>
                  <a:lnTo>
                    <a:pt x="245" y="51"/>
                  </a:lnTo>
                  <a:lnTo>
                    <a:pt x="257" y="43"/>
                  </a:lnTo>
                  <a:lnTo>
                    <a:pt x="269" y="39"/>
                  </a:lnTo>
                  <a:lnTo>
                    <a:pt x="269" y="39"/>
                  </a:lnTo>
                  <a:close/>
                  <a:moveTo>
                    <a:pt x="191" y="55"/>
                  </a:moveTo>
                  <a:lnTo>
                    <a:pt x="191" y="55"/>
                  </a:lnTo>
                  <a:lnTo>
                    <a:pt x="179" y="72"/>
                  </a:lnTo>
                  <a:lnTo>
                    <a:pt x="169" y="91"/>
                  </a:lnTo>
                  <a:lnTo>
                    <a:pt x="158" y="112"/>
                  </a:lnTo>
                  <a:lnTo>
                    <a:pt x="150" y="135"/>
                  </a:lnTo>
                  <a:lnTo>
                    <a:pt x="88" y="135"/>
                  </a:lnTo>
                  <a:lnTo>
                    <a:pt x="88" y="135"/>
                  </a:lnTo>
                  <a:lnTo>
                    <a:pt x="98" y="122"/>
                  </a:lnTo>
                  <a:lnTo>
                    <a:pt x="110" y="110"/>
                  </a:lnTo>
                  <a:lnTo>
                    <a:pt x="121" y="98"/>
                  </a:lnTo>
                  <a:lnTo>
                    <a:pt x="134" y="88"/>
                  </a:lnTo>
                  <a:lnTo>
                    <a:pt x="148" y="79"/>
                  </a:lnTo>
                  <a:lnTo>
                    <a:pt x="161" y="69"/>
                  </a:lnTo>
                  <a:lnTo>
                    <a:pt x="176" y="62"/>
                  </a:lnTo>
                  <a:lnTo>
                    <a:pt x="191" y="55"/>
                  </a:lnTo>
                  <a:lnTo>
                    <a:pt x="191" y="55"/>
                  </a:lnTo>
                  <a:close/>
                  <a:moveTo>
                    <a:pt x="65" y="171"/>
                  </a:moveTo>
                  <a:lnTo>
                    <a:pt x="140" y="171"/>
                  </a:lnTo>
                  <a:lnTo>
                    <a:pt x="140" y="171"/>
                  </a:lnTo>
                  <a:lnTo>
                    <a:pt x="134" y="194"/>
                  </a:lnTo>
                  <a:lnTo>
                    <a:pt x="130" y="217"/>
                  </a:lnTo>
                  <a:lnTo>
                    <a:pt x="128" y="242"/>
                  </a:lnTo>
                  <a:lnTo>
                    <a:pt x="126" y="268"/>
                  </a:lnTo>
                  <a:lnTo>
                    <a:pt x="37" y="268"/>
                  </a:lnTo>
                  <a:lnTo>
                    <a:pt x="37" y="268"/>
                  </a:lnTo>
                  <a:lnTo>
                    <a:pt x="38" y="256"/>
                  </a:lnTo>
                  <a:lnTo>
                    <a:pt x="40" y="242"/>
                  </a:lnTo>
                  <a:lnTo>
                    <a:pt x="42" y="230"/>
                  </a:lnTo>
                  <a:lnTo>
                    <a:pt x="45" y="217"/>
                  </a:lnTo>
                  <a:lnTo>
                    <a:pt x="50" y="205"/>
                  </a:lnTo>
                  <a:lnTo>
                    <a:pt x="55" y="194"/>
                  </a:lnTo>
                  <a:lnTo>
                    <a:pt x="59" y="181"/>
                  </a:lnTo>
                  <a:lnTo>
                    <a:pt x="65" y="171"/>
                  </a:lnTo>
                  <a:lnTo>
                    <a:pt x="65" y="171"/>
                  </a:lnTo>
                  <a:close/>
                  <a:moveTo>
                    <a:pt x="65" y="403"/>
                  </a:moveTo>
                  <a:lnTo>
                    <a:pt x="65" y="403"/>
                  </a:lnTo>
                  <a:lnTo>
                    <a:pt x="59" y="391"/>
                  </a:lnTo>
                  <a:lnTo>
                    <a:pt x="55" y="380"/>
                  </a:lnTo>
                  <a:lnTo>
                    <a:pt x="50" y="367"/>
                  </a:lnTo>
                  <a:lnTo>
                    <a:pt x="45" y="356"/>
                  </a:lnTo>
                  <a:lnTo>
                    <a:pt x="42" y="344"/>
                  </a:lnTo>
                  <a:lnTo>
                    <a:pt x="40" y="330"/>
                  </a:lnTo>
                  <a:lnTo>
                    <a:pt x="38" y="318"/>
                  </a:lnTo>
                  <a:lnTo>
                    <a:pt x="37" y="304"/>
                  </a:lnTo>
                  <a:lnTo>
                    <a:pt x="126" y="304"/>
                  </a:lnTo>
                  <a:lnTo>
                    <a:pt x="126" y="304"/>
                  </a:lnTo>
                  <a:lnTo>
                    <a:pt x="128" y="330"/>
                  </a:lnTo>
                  <a:lnTo>
                    <a:pt x="130" y="355"/>
                  </a:lnTo>
                  <a:lnTo>
                    <a:pt x="134" y="380"/>
                  </a:lnTo>
                  <a:lnTo>
                    <a:pt x="140" y="403"/>
                  </a:lnTo>
                  <a:lnTo>
                    <a:pt x="65" y="403"/>
                  </a:lnTo>
                  <a:close/>
                  <a:moveTo>
                    <a:pt x="191" y="518"/>
                  </a:moveTo>
                  <a:lnTo>
                    <a:pt x="191" y="518"/>
                  </a:lnTo>
                  <a:lnTo>
                    <a:pt x="176" y="511"/>
                  </a:lnTo>
                  <a:lnTo>
                    <a:pt x="161" y="503"/>
                  </a:lnTo>
                  <a:lnTo>
                    <a:pt x="148" y="495"/>
                  </a:lnTo>
                  <a:lnTo>
                    <a:pt x="134" y="485"/>
                  </a:lnTo>
                  <a:lnTo>
                    <a:pt x="121" y="474"/>
                  </a:lnTo>
                  <a:lnTo>
                    <a:pt x="110" y="464"/>
                  </a:lnTo>
                  <a:lnTo>
                    <a:pt x="98" y="451"/>
                  </a:lnTo>
                  <a:lnTo>
                    <a:pt x="88" y="439"/>
                  </a:lnTo>
                  <a:lnTo>
                    <a:pt x="150" y="439"/>
                  </a:lnTo>
                  <a:lnTo>
                    <a:pt x="150" y="439"/>
                  </a:lnTo>
                  <a:lnTo>
                    <a:pt x="158" y="462"/>
                  </a:lnTo>
                  <a:lnTo>
                    <a:pt x="169" y="482"/>
                  </a:lnTo>
                  <a:lnTo>
                    <a:pt x="179" y="501"/>
                  </a:lnTo>
                  <a:lnTo>
                    <a:pt x="191" y="518"/>
                  </a:lnTo>
                  <a:lnTo>
                    <a:pt x="191" y="518"/>
                  </a:lnTo>
                  <a:close/>
                </a:path>
              </a:pathLst>
            </a:custGeom>
            <a:grpFill/>
            <a:ln>
              <a:solidFill>
                <a:schemeClr val="accent2"/>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24">
              <a:extLst>
                <a:ext uri="{FF2B5EF4-FFF2-40B4-BE49-F238E27FC236}">
                  <a16:creationId xmlns:a16="http://schemas.microsoft.com/office/drawing/2014/main" id="{7BECC959-79F5-3544-98B6-5048DEC41969}"/>
                </a:ext>
              </a:extLst>
            </p:cNvPr>
            <p:cNvSpPr>
              <a:spLocks/>
            </p:cNvSpPr>
            <p:nvPr/>
          </p:nvSpPr>
          <p:spPr bwMode="auto">
            <a:xfrm>
              <a:off x="4370388" y="10193338"/>
              <a:ext cx="285750" cy="346075"/>
            </a:xfrm>
            <a:custGeom>
              <a:avLst/>
              <a:gdLst>
                <a:gd name="T0" fmla="*/ 36 w 180"/>
                <a:gd name="T1" fmla="*/ 182 h 218"/>
                <a:gd name="T2" fmla="*/ 36 w 180"/>
                <a:gd name="T3" fmla="*/ 75 h 218"/>
                <a:gd name="T4" fmla="*/ 131 w 180"/>
                <a:gd name="T5" fmla="*/ 38 h 218"/>
                <a:gd name="T6" fmla="*/ 131 w 180"/>
                <a:gd name="T7" fmla="*/ 0 h 218"/>
                <a:gd name="T8" fmla="*/ 15 w 180"/>
                <a:gd name="T9" fmla="*/ 44 h 218"/>
                <a:gd name="T10" fmla="*/ 15 w 180"/>
                <a:gd name="T11" fmla="*/ 44 h 218"/>
                <a:gd name="T12" fmla="*/ 10 w 180"/>
                <a:gd name="T13" fmla="*/ 48 h 218"/>
                <a:gd name="T14" fmla="*/ 5 w 180"/>
                <a:gd name="T15" fmla="*/ 54 h 218"/>
                <a:gd name="T16" fmla="*/ 2 w 180"/>
                <a:gd name="T17" fmla="*/ 60 h 218"/>
                <a:gd name="T18" fmla="*/ 0 w 180"/>
                <a:gd name="T19" fmla="*/ 67 h 218"/>
                <a:gd name="T20" fmla="*/ 0 w 180"/>
                <a:gd name="T21" fmla="*/ 202 h 218"/>
                <a:gd name="T22" fmla="*/ 0 w 180"/>
                <a:gd name="T23" fmla="*/ 202 h 218"/>
                <a:gd name="T24" fmla="*/ 1 w 180"/>
                <a:gd name="T25" fmla="*/ 205 h 218"/>
                <a:gd name="T26" fmla="*/ 2 w 180"/>
                <a:gd name="T27" fmla="*/ 208 h 218"/>
                <a:gd name="T28" fmla="*/ 5 w 180"/>
                <a:gd name="T29" fmla="*/ 213 h 218"/>
                <a:gd name="T30" fmla="*/ 10 w 180"/>
                <a:gd name="T31" fmla="*/ 217 h 218"/>
                <a:gd name="T32" fmla="*/ 13 w 180"/>
                <a:gd name="T33" fmla="*/ 218 h 218"/>
                <a:gd name="T34" fmla="*/ 16 w 180"/>
                <a:gd name="T35" fmla="*/ 218 h 218"/>
                <a:gd name="T36" fmla="*/ 180 w 180"/>
                <a:gd name="T37" fmla="*/ 218 h 218"/>
                <a:gd name="T38" fmla="*/ 147 w 180"/>
                <a:gd name="T39" fmla="*/ 182 h 218"/>
                <a:gd name="T40" fmla="*/ 36 w 180"/>
                <a:gd name="T41" fmla="*/ 182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0" h="218">
                  <a:moveTo>
                    <a:pt x="36" y="182"/>
                  </a:moveTo>
                  <a:lnTo>
                    <a:pt x="36" y="75"/>
                  </a:lnTo>
                  <a:lnTo>
                    <a:pt x="131" y="38"/>
                  </a:lnTo>
                  <a:lnTo>
                    <a:pt x="131" y="0"/>
                  </a:lnTo>
                  <a:lnTo>
                    <a:pt x="15" y="44"/>
                  </a:lnTo>
                  <a:lnTo>
                    <a:pt x="15" y="44"/>
                  </a:lnTo>
                  <a:lnTo>
                    <a:pt x="10" y="48"/>
                  </a:lnTo>
                  <a:lnTo>
                    <a:pt x="5" y="54"/>
                  </a:lnTo>
                  <a:lnTo>
                    <a:pt x="2" y="60"/>
                  </a:lnTo>
                  <a:lnTo>
                    <a:pt x="0" y="67"/>
                  </a:lnTo>
                  <a:lnTo>
                    <a:pt x="0" y="202"/>
                  </a:lnTo>
                  <a:lnTo>
                    <a:pt x="0" y="202"/>
                  </a:lnTo>
                  <a:lnTo>
                    <a:pt x="1" y="205"/>
                  </a:lnTo>
                  <a:lnTo>
                    <a:pt x="2" y="208"/>
                  </a:lnTo>
                  <a:lnTo>
                    <a:pt x="5" y="213"/>
                  </a:lnTo>
                  <a:lnTo>
                    <a:pt x="10" y="217"/>
                  </a:lnTo>
                  <a:lnTo>
                    <a:pt x="13" y="218"/>
                  </a:lnTo>
                  <a:lnTo>
                    <a:pt x="16" y="218"/>
                  </a:lnTo>
                  <a:lnTo>
                    <a:pt x="180" y="218"/>
                  </a:lnTo>
                  <a:lnTo>
                    <a:pt x="147" y="182"/>
                  </a:lnTo>
                  <a:lnTo>
                    <a:pt x="36" y="182"/>
                  </a:lnTo>
                  <a:close/>
                </a:path>
              </a:pathLst>
            </a:custGeom>
            <a:grpFill/>
            <a:ln>
              <a:solidFill>
                <a:schemeClr val="accent2"/>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25">
              <a:extLst>
                <a:ext uri="{FF2B5EF4-FFF2-40B4-BE49-F238E27FC236}">
                  <a16:creationId xmlns:a16="http://schemas.microsoft.com/office/drawing/2014/main" id="{66C0CAF2-28FA-3144-BAC9-C1C3EFE6E064}"/>
                </a:ext>
              </a:extLst>
            </p:cNvPr>
            <p:cNvSpPr>
              <a:spLocks/>
            </p:cNvSpPr>
            <p:nvPr/>
          </p:nvSpPr>
          <p:spPr bwMode="auto">
            <a:xfrm>
              <a:off x="4837113" y="10190163"/>
              <a:ext cx="284163" cy="349250"/>
            </a:xfrm>
            <a:custGeom>
              <a:avLst/>
              <a:gdLst>
                <a:gd name="T0" fmla="*/ 164 w 179"/>
                <a:gd name="T1" fmla="*/ 46 h 220"/>
                <a:gd name="T2" fmla="*/ 52 w 179"/>
                <a:gd name="T3" fmla="*/ 1 h 220"/>
                <a:gd name="T4" fmla="*/ 52 w 179"/>
                <a:gd name="T5" fmla="*/ 1 h 220"/>
                <a:gd name="T6" fmla="*/ 48 w 179"/>
                <a:gd name="T7" fmla="*/ 0 h 220"/>
                <a:gd name="T8" fmla="*/ 48 w 179"/>
                <a:gd name="T9" fmla="*/ 38 h 220"/>
                <a:gd name="T10" fmla="*/ 143 w 179"/>
                <a:gd name="T11" fmla="*/ 77 h 220"/>
                <a:gd name="T12" fmla="*/ 143 w 179"/>
                <a:gd name="T13" fmla="*/ 184 h 220"/>
                <a:gd name="T14" fmla="*/ 33 w 179"/>
                <a:gd name="T15" fmla="*/ 184 h 220"/>
                <a:gd name="T16" fmla="*/ 0 w 179"/>
                <a:gd name="T17" fmla="*/ 220 h 220"/>
                <a:gd name="T18" fmla="*/ 162 w 179"/>
                <a:gd name="T19" fmla="*/ 220 h 220"/>
                <a:gd name="T20" fmla="*/ 162 w 179"/>
                <a:gd name="T21" fmla="*/ 220 h 220"/>
                <a:gd name="T22" fmla="*/ 166 w 179"/>
                <a:gd name="T23" fmla="*/ 220 h 220"/>
                <a:gd name="T24" fmla="*/ 169 w 179"/>
                <a:gd name="T25" fmla="*/ 219 h 220"/>
                <a:gd name="T26" fmla="*/ 174 w 179"/>
                <a:gd name="T27" fmla="*/ 215 h 220"/>
                <a:gd name="T28" fmla="*/ 178 w 179"/>
                <a:gd name="T29" fmla="*/ 210 h 220"/>
                <a:gd name="T30" fmla="*/ 179 w 179"/>
                <a:gd name="T31" fmla="*/ 207 h 220"/>
                <a:gd name="T32" fmla="*/ 179 w 179"/>
                <a:gd name="T33" fmla="*/ 204 h 220"/>
                <a:gd name="T34" fmla="*/ 179 w 179"/>
                <a:gd name="T35" fmla="*/ 69 h 220"/>
                <a:gd name="T36" fmla="*/ 179 w 179"/>
                <a:gd name="T37" fmla="*/ 69 h 220"/>
                <a:gd name="T38" fmla="*/ 178 w 179"/>
                <a:gd name="T39" fmla="*/ 62 h 220"/>
                <a:gd name="T40" fmla="*/ 174 w 179"/>
                <a:gd name="T41" fmla="*/ 56 h 220"/>
                <a:gd name="T42" fmla="*/ 169 w 179"/>
                <a:gd name="T43" fmla="*/ 50 h 220"/>
                <a:gd name="T44" fmla="*/ 164 w 179"/>
                <a:gd name="T45" fmla="*/ 46 h 220"/>
                <a:gd name="T46" fmla="*/ 164 w 179"/>
                <a:gd name="T47" fmla="*/ 46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9" h="220">
                  <a:moveTo>
                    <a:pt x="164" y="46"/>
                  </a:moveTo>
                  <a:lnTo>
                    <a:pt x="52" y="1"/>
                  </a:lnTo>
                  <a:lnTo>
                    <a:pt x="52" y="1"/>
                  </a:lnTo>
                  <a:lnTo>
                    <a:pt x="48" y="0"/>
                  </a:lnTo>
                  <a:lnTo>
                    <a:pt x="48" y="38"/>
                  </a:lnTo>
                  <a:lnTo>
                    <a:pt x="143" y="77"/>
                  </a:lnTo>
                  <a:lnTo>
                    <a:pt x="143" y="184"/>
                  </a:lnTo>
                  <a:lnTo>
                    <a:pt x="33" y="184"/>
                  </a:lnTo>
                  <a:lnTo>
                    <a:pt x="0" y="220"/>
                  </a:lnTo>
                  <a:lnTo>
                    <a:pt x="162" y="220"/>
                  </a:lnTo>
                  <a:lnTo>
                    <a:pt x="162" y="220"/>
                  </a:lnTo>
                  <a:lnTo>
                    <a:pt x="166" y="220"/>
                  </a:lnTo>
                  <a:lnTo>
                    <a:pt x="169" y="219"/>
                  </a:lnTo>
                  <a:lnTo>
                    <a:pt x="174" y="215"/>
                  </a:lnTo>
                  <a:lnTo>
                    <a:pt x="178" y="210"/>
                  </a:lnTo>
                  <a:lnTo>
                    <a:pt x="179" y="207"/>
                  </a:lnTo>
                  <a:lnTo>
                    <a:pt x="179" y="204"/>
                  </a:lnTo>
                  <a:lnTo>
                    <a:pt x="179" y="69"/>
                  </a:lnTo>
                  <a:lnTo>
                    <a:pt x="179" y="69"/>
                  </a:lnTo>
                  <a:lnTo>
                    <a:pt x="178" y="62"/>
                  </a:lnTo>
                  <a:lnTo>
                    <a:pt x="174" y="56"/>
                  </a:lnTo>
                  <a:lnTo>
                    <a:pt x="169" y="50"/>
                  </a:lnTo>
                  <a:lnTo>
                    <a:pt x="164" y="46"/>
                  </a:lnTo>
                  <a:lnTo>
                    <a:pt x="164" y="46"/>
                  </a:lnTo>
                  <a:close/>
                </a:path>
              </a:pathLst>
            </a:custGeom>
            <a:grpFill/>
            <a:ln>
              <a:solidFill>
                <a:schemeClr val="accent2"/>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26">
              <a:extLst>
                <a:ext uri="{FF2B5EF4-FFF2-40B4-BE49-F238E27FC236}">
                  <a16:creationId xmlns:a16="http://schemas.microsoft.com/office/drawing/2014/main" id="{1517C598-65EB-734C-83F2-6AF694106014}"/>
                </a:ext>
              </a:extLst>
            </p:cNvPr>
            <p:cNvSpPr>
              <a:spLocks noEditPoints="1"/>
            </p:cNvSpPr>
            <p:nvPr/>
          </p:nvSpPr>
          <p:spPr bwMode="auto">
            <a:xfrm>
              <a:off x="4511675" y="9640888"/>
              <a:ext cx="468313" cy="523875"/>
            </a:xfrm>
            <a:custGeom>
              <a:avLst/>
              <a:gdLst>
                <a:gd name="T0" fmla="*/ 3 w 295"/>
                <a:gd name="T1" fmla="*/ 171 h 330"/>
                <a:gd name="T2" fmla="*/ 20 w 295"/>
                <a:gd name="T3" fmla="*/ 202 h 330"/>
                <a:gd name="T4" fmla="*/ 34 w 295"/>
                <a:gd name="T5" fmla="*/ 223 h 330"/>
                <a:gd name="T6" fmla="*/ 54 w 295"/>
                <a:gd name="T7" fmla="*/ 271 h 330"/>
                <a:gd name="T8" fmla="*/ 83 w 295"/>
                <a:gd name="T9" fmla="*/ 306 h 330"/>
                <a:gd name="T10" fmla="*/ 118 w 295"/>
                <a:gd name="T11" fmla="*/ 326 h 330"/>
                <a:gd name="T12" fmla="*/ 148 w 295"/>
                <a:gd name="T13" fmla="*/ 330 h 330"/>
                <a:gd name="T14" fmla="*/ 186 w 295"/>
                <a:gd name="T15" fmla="*/ 322 h 330"/>
                <a:gd name="T16" fmla="*/ 220 w 295"/>
                <a:gd name="T17" fmla="*/ 298 h 330"/>
                <a:gd name="T18" fmla="*/ 246 w 295"/>
                <a:gd name="T19" fmla="*/ 260 h 330"/>
                <a:gd name="T20" fmla="*/ 265 w 295"/>
                <a:gd name="T21" fmla="*/ 209 h 330"/>
                <a:gd name="T22" fmla="*/ 280 w 295"/>
                <a:gd name="T23" fmla="*/ 197 h 330"/>
                <a:gd name="T24" fmla="*/ 295 w 295"/>
                <a:gd name="T25" fmla="*/ 160 h 330"/>
                <a:gd name="T26" fmla="*/ 292 w 295"/>
                <a:gd name="T27" fmla="*/ 128 h 330"/>
                <a:gd name="T28" fmla="*/ 280 w 295"/>
                <a:gd name="T29" fmla="*/ 105 h 330"/>
                <a:gd name="T30" fmla="*/ 269 w 295"/>
                <a:gd name="T31" fmla="*/ 86 h 330"/>
                <a:gd name="T32" fmla="*/ 250 w 295"/>
                <a:gd name="T33" fmla="*/ 48 h 330"/>
                <a:gd name="T34" fmla="*/ 221 w 295"/>
                <a:gd name="T35" fmla="*/ 20 h 330"/>
                <a:gd name="T36" fmla="*/ 183 w 295"/>
                <a:gd name="T37" fmla="*/ 3 h 330"/>
                <a:gd name="T38" fmla="*/ 148 w 295"/>
                <a:gd name="T39" fmla="*/ 0 h 330"/>
                <a:gd name="T40" fmla="*/ 102 w 295"/>
                <a:gd name="T41" fmla="*/ 6 h 330"/>
                <a:gd name="T42" fmla="*/ 66 w 295"/>
                <a:gd name="T43" fmla="*/ 26 h 330"/>
                <a:gd name="T44" fmla="*/ 39 w 295"/>
                <a:gd name="T45" fmla="*/ 56 h 330"/>
                <a:gd name="T46" fmla="*/ 23 w 295"/>
                <a:gd name="T47" fmla="*/ 98 h 330"/>
                <a:gd name="T48" fmla="*/ 11 w 295"/>
                <a:gd name="T49" fmla="*/ 109 h 330"/>
                <a:gd name="T50" fmla="*/ 1 w 295"/>
                <a:gd name="T51" fmla="*/ 136 h 330"/>
                <a:gd name="T52" fmla="*/ 56 w 295"/>
                <a:gd name="T53" fmla="*/ 132 h 330"/>
                <a:gd name="T54" fmla="*/ 63 w 295"/>
                <a:gd name="T55" fmla="*/ 91 h 330"/>
                <a:gd name="T56" fmla="*/ 82 w 295"/>
                <a:gd name="T57" fmla="*/ 59 h 330"/>
                <a:gd name="T58" fmla="*/ 108 w 295"/>
                <a:gd name="T59" fmla="*/ 43 h 330"/>
                <a:gd name="T60" fmla="*/ 148 w 295"/>
                <a:gd name="T61" fmla="*/ 35 h 330"/>
                <a:gd name="T62" fmla="*/ 194 w 295"/>
                <a:gd name="T63" fmla="*/ 46 h 330"/>
                <a:gd name="T64" fmla="*/ 219 w 295"/>
                <a:gd name="T65" fmla="*/ 65 h 330"/>
                <a:gd name="T66" fmla="*/ 236 w 295"/>
                <a:gd name="T67" fmla="*/ 102 h 330"/>
                <a:gd name="T68" fmla="*/ 255 w 295"/>
                <a:gd name="T69" fmla="*/ 130 h 330"/>
                <a:gd name="T70" fmla="*/ 259 w 295"/>
                <a:gd name="T71" fmla="*/ 145 h 330"/>
                <a:gd name="T72" fmla="*/ 256 w 295"/>
                <a:gd name="T73" fmla="*/ 165 h 330"/>
                <a:gd name="T74" fmla="*/ 236 w 295"/>
                <a:gd name="T75" fmla="*/ 176 h 330"/>
                <a:gd name="T76" fmla="*/ 225 w 295"/>
                <a:gd name="T77" fmla="*/ 219 h 330"/>
                <a:gd name="T78" fmla="*/ 198 w 295"/>
                <a:gd name="T79" fmla="*/ 268 h 330"/>
                <a:gd name="T80" fmla="*/ 167 w 295"/>
                <a:gd name="T81" fmla="*/ 291 h 330"/>
                <a:gd name="T82" fmla="*/ 137 w 295"/>
                <a:gd name="T83" fmla="*/ 294 h 330"/>
                <a:gd name="T84" fmla="*/ 103 w 295"/>
                <a:gd name="T85" fmla="*/ 276 h 330"/>
                <a:gd name="T86" fmla="*/ 76 w 295"/>
                <a:gd name="T87" fmla="*/ 235 h 330"/>
                <a:gd name="T88" fmla="*/ 60 w 295"/>
                <a:gd name="T89" fmla="*/ 178 h 330"/>
                <a:gd name="T90" fmla="*/ 41 w 295"/>
                <a:gd name="T91" fmla="*/ 172 h 330"/>
                <a:gd name="T92" fmla="*/ 36 w 295"/>
                <a:gd name="T93" fmla="*/ 145 h 330"/>
                <a:gd name="T94" fmla="*/ 39 w 295"/>
                <a:gd name="T95" fmla="*/ 131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95" h="330">
                  <a:moveTo>
                    <a:pt x="0" y="145"/>
                  </a:moveTo>
                  <a:lnTo>
                    <a:pt x="0" y="145"/>
                  </a:lnTo>
                  <a:lnTo>
                    <a:pt x="1" y="160"/>
                  </a:lnTo>
                  <a:lnTo>
                    <a:pt x="3" y="171"/>
                  </a:lnTo>
                  <a:lnTo>
                    <a:pt x="6" y="181"/>
                  </a:lnTo>
                  <a:lnTo>
                    <a:pt x="10" y="190"/>
                  </a:lnTo>
                  <a:lnTo>
                    <a:pt x="15" y="197"/>
                  </a:lnTo>
                  <a:lnTo>
                    <a:pt x="20" y="202"/>
                  </a:lnTo>
                  <a:lnTo>
                    <a:pt x="26" y="206"/>
                  </a:lnTo>
                  <a:lnTo>
                    <a:pt x="30" y="209"/>
                  </a:lnTo>
                  <a:lnTo>
                    <a:pt x="30" y="209"/>
                  </a:lnTo>
                  <a:lnTo>
                    <a:pt x="34" y="223"/>
                  </a:lnTo>
                  <a:lnTo>
                    <a:pt x="38" y="236"/>
                  </a:lnTo>
                  <a:lnTo>
                    <a:pt x="43" y="249"/>
                  </a:lnTo>
                  <a:lnTo>
                    <a:pt x="48" y="260"/>
                  </a:lnTo>
                  <a:lnTo>
                    <a:pt x="54" y="271"/>
                  </a:lnTo>
                  <a:lnTo>
                    <a:pt x="61" y="282"/>
                  </a:lnTo>
                  <a:lnTo>
                    <a:pt x="68" y="290"/>
                  </a:lnTo>
                  <a:lnTo>
                    <a:pt x="75" y="298"/>
                  </a:lnTo>
                  <a:lnTo>
                    <a:pt x="83" y="306"/>
                  </a:lnTo>
                  <a:lnTo>
                    <a:pt x="92" y="313"/>
                  </a:lnTo>
                  <a:lnTo>
                    <a:pt x="100" y="318"/>
                  </a:lnTo>
                  <a:lnTo>
                    <a:pt x="108" y="322"/>
                  </a:lnTo>
                  <a:lnTo>
                    <a:pt x="118" y="326"/>
                  </a:lnTo>
                  <a:lnTo>
                    <a:pt x="128" y="328"/>
                  </a:lnTo>
                  <a:lnTo>
                    <a:pt x="137" y="330"/>
                  </a:lnTo>
                  <a:lnTo>
                    <a:pt x="148" y="330"/>
                  </a:lnTo>
                  <a:lnTo>
                    <a:pt x="148" y="330"/>
                  </a:lnTo>
                  <a:lnTo>
                    <a:pt x="158" y="330"/>
                  </a:lnTo>
                  <a:lnTo>
                    <a:pt x="167" y="328"/>
                  </a:lnTo>
                  <a:lnTo>
                    <a:pt x="178" y="326"/>
                  </a:lnTo>
                  <a:lnTo>
                    <a:pt x="186" y="322"/>
                  </a:lnTo>
                  <a:lnTo>
                    <a:pt x="195" y="318"/>
                  </a:lnTo>
                  <a:lnTo>
                    <a:pt x="203" y="313"/>
                  </a:lnTo>
                  <a:lnTo>
                    <a:pt x="212" y="306"/>
                  </a:lnTo>
                  <a:lnTo>
                    <a:pt x="220" y="298"/>
                  </a:lnTo>
                  <a:lnTo>
                    <a:pt x="227" y="290"/>
                  </a:lnTo>
                  <a:lnTo>
                    <a:pt x="234" y="282"/>
                  </a:lnTo>
                  <a:lnTo>
                    <a:pt x="241" y="271"/>
                  </a:lnTo>
                  <a:lnTo>
                    <a:pt x="246" y="260"/>
                  </a:lnTo>
                  <a:lnTo>
                    <a:pt x="252" y="249"/>
                  </a:lnTo>
                  <a:lnTo>
                    <a:pt x="256" y="236"/>
                  </a:lnTo>
                  <a:lnTo>
                    <a:pt x="261" y="223"/>
                  </a:lnTo>
                  <a:lnTo>
                    <a:pt x="265" y="209"/>
                  </a:lnTo>
                  <a:lnTo>
                    <a:pt x="265" y="209"/>
                  </a:lnTo>
                  <a:lnTo>
                    <a:pt x="270" y="206"/>
                  </a:lnTo>
                  <a:lnTo>
                    <a:pt x="275" y="202"/>
                  </a:lnTo>
                  <a:lnTo>
                    <a:pt x="280" y="197"/>
                  </a:lnTo>
                  <a:lnTo>
                    <a:pt x="285" y="190"/>
                  </a:lnTo>
                  <a:lnTo>
                    <a:pt x="289" y="181"/>
                  </a:lnTo>
                  <a:lnTo>
                    <a:pt x="292" y="171"/>
                  </a:lnTo>
                  <a:lnTo>
                    <a:pt x="295" y="160"/>
                  </a:lnTo>
                  <a:lnTo>
                    <a:pt x="295" y="145"/>
                  </a:lnTo>
                  <a:lnTo>
                    <a:pt x="295" y="145"/>
                  </a:lnTo>
                  <a:lnTo>
                    <a:pt x="295" y="136"/>
                  </a:lnTo>
                  <a:lnTo>
                    <a:pt x="292" y="128"/>
                  </a:lnTo>
                  <a:lnTo>
                    <a:pt x="290" y="120"/>
                  </a:lnTo>
                  <a:lnTo>
                    <a:pt x="287" y="114"/>
                  </a:lnTo>
                  <a:lnTo>
                    <a:pt x="284" y="109"/>
                  </a:lnTo>
                  <a:lnTo>
                    <a:pt x="280" y="105"/>
                  </a:lnTo>
                  <a:lnTo>
                    <a:pt x="276" y="101"/>
                  </a:lnTo>
                  <a:lnTo>
                    <a:pt x="271" y="98"/>
                  </a:lnTo>
                  <a:lnTo>
                    <a:pt x="271" y="98"/>
                  </a:lnTo>
                  <a:lnTo>
                    <a:pt x="269" y="86"/>
                  </a:lnTo>
                  <a:lnTo>
                    <a:pt x="265" y="76"/>
                  </a:lnTo>
                  <a:lnTo>
                    <a:pt x="260" y="65"/>
                  </a:lnTo>
                  <a:lnTo>
                    <a:pt x="256" y="56"/>
                  </a:lnTo>
                  <a:lnTo>
                    <a:pt x="250" y="48"/>
                  </a:lnTo>
                  <a:lnTo>
                    <a:pt x="244" y="40"/>
                  </a:lnTo>
                  <a:lnTo>
                    <a:pt x="238" y="32"/>
                  </a:lnTo>
                  <a:lnTo>
                    <a:pt x="229" y="26"/>
                  </a:lnTo>
                  <a:lnTo>
                    <a:pt x="221" y="20"/>
                  </a:lnTo>
                  <a:lnTo>
                    <a:pt x="213" y="15"/>
                  </a:lnTo>
                  <a:lnTo>
                    <a:pt x="203" y="10"/>
                  </a:lnTo>
                  <a:lnTo>
                    <a:pt x="193" y="6"/>
                  </a:lnTo>
                  <a:lnTo>
                    <a:pt x="183" y="3"/>
                  </a:lnTo>
                  <a:lnTo>
                    <a:pt x="171" y="1"/>
                  </a:lnTo>
                  <a:lnTo>
                    <a:pt x="160" y="0"/>
                  </a:lnTo>
                  <a:lnTo>
                    <a:pt x="148" y="0"/>
                  </a:lnTo>
                  <a:lnTo>
                    <a:pt x="148" y="0"/>
                  </a:lnTo>
                  <a:lnTo>
                    <a:pt x="135" y="0"/>
                  </a:lnTo>
                  <a:lnTo>
                    <a:pt x="124" y="1"/>
                  </a:lnTo>
                  <a:lnTo>
                    <a:pt x="112" y="3"/>
                  </a:lnTo>
                  <a:lnTo>
                    <a:pt x="102" y="6"/>
                  </a:lnTo>
                  <a:lnTo>
                    <a:pt x="92" y="10"/>
                  </a:lnTo>
                  <a:lnTo>
                    <a:pt x="82" y="15"/>
                  </a:lnTo>
                  <a:lnTo>
                    <a:pt x="74" y="20"/>
                  </a:lnTo>
                  <a:lnTo>
                    <a:pt x="66" y="26"/>
                  </a:lnTo>
                  <a:lnTo>
                    <a:pt x="58" y="32"/>
                  </a:lnTo>
                  <a:lnTo>
                    <a:pt x="51" y="40"/>
                  </a:lnTo>
                  <a:lnTo>
                    <a:pt x="44" y="48"/>
                  </a:lnTo>
                  <a:lnTo>
                    <a:pt x="39" y="56"/>
                  </a:lnTo>
                  <a:lnTo>
                    <a:pt x="34" y="65"/>
                  </a:lnTo>
                  <a:lnTo>
                    <a:pt x="30" y="76"/>
                  </a:lnTo>
                  <a:lnTo>
                    <a:pt x="27" y="86"/>
                  </a:lnTo>
                  <a:lnTo>
                    <a:pt x="23" y="98"/>
                  </a:lnTo>
                  <a:lnTo>
                    <a:pt x="23" y="98"/>
                  </a:lnTo>
                  <a:lnTo>
                    <a:pt x="19" y="101"/>
                  </a:lnTo>
                  <a:lnTo>
                    <a:pt x="15" y="105"/>
                  </a:lnTo>
                  <a:lnTo>
                    <a:pt x="11" y="109"/>
                  </a:lnTo>
                  <a:lnTo>
                    <a:pt x="7" y="114"/>
                  </a:lnTo>
                  <a:lnTo>
                    <a:pt x="5" y="120"/>
                  </a:lnTo>
                  <a:lnTo>
                    <a:pt x="2" y="128"/>
                  </a:lnTo>
                  <a:lnTo>
                    <a:pt x="1" y="136"/>
                  </a:lnTo>
                  <a:lnTo>
                    <a:pt x="0" y="145"/>
                  </a:lnTo>
                  <a:lnTo>
                    <a:pt x="0" y="145"/>
                  </a:lnTo>
                  <a:close/>
                  <a:moveTo>
                    <a:pt x="40" y="130"/>
                  </a:moveTo>
                  <a:lnTo>
                    <a:pt x="56" y="132"/>
                  </a:lnTo>
                  <a:lnTo>
                    <a:pt x="58" y="114"/>
                  </a:lnTo>
                  <a:lnTo>
                    <a:pt x="58" y="114"/>
                  </a:lnTo>
                  <a:lnTo>
                    <a:pt x="60" y="102"/>
                  </a:lnTo>
                  <a:lnTo>
                    <a:pt x="63" y="91"/>
                  </a:lnTo>
                  <a:lnTo>
                    <a:pt x="67" y="81"/>
                  </a:lnTo>
                  <a:lnTo>
                    <a:pt x="71" y="73"/>
                  </a:lnTo>
                  <a:lnTo>
                    <a:pt x="76" y="65"/>
                  </a:lnTo>
                  <a:lnTo>
                    <a:pt x="82" y="59"/>
                  </a:lnTo>
                  <a:lnTo>
                    <a:pt x="88" y="54"/>
                  </a:lnTo>
                  <a:lnTo>
                    <a:pt x="95" y="49"/>
                  </a:lnTo>
                  <a:lnTo>
                    <a:pt x="101" y="46"/>
                  </a:lnTo>
                  <a:lnTo>
                    <a:pt x="108" y="43"/>
                  </a:lnTo>
                  <a:lnTo>
                    <a:pt x="122" y="39"/>
                  </a:lnTo>
                  <a:lnTo>
                    <a:pt x="135" y="36"/>
                  </a:lnTo>
                  <a:lnTo>
                    <a:pt x="148" y="35"/>
                  </a:lnTo>
                  <a:lnTo>
                    <a:pt x="148" y="35"/>
                  </a:lnTo>
                  <a:lnTo>
                    <a:pt x="160" y="36"/>
                  </a:lnTo>
                  <a:lnTo>
                    <a:pt x="173" y="39"/>
                  </a:lnTo>
                  <a:lnTo>
                    <a:pt x="187" y="43"/>
                  </a:lnTo>
                  <a:lnTo>
                    <a:pt x="194" y="46"/>
                  </a:lnTo>
                  <a:lnTo>
                    <a:pt x="200" y="49"/>
                  </a:lnTo>
                  <a:lnTo>
                    <a:pt x="207" y="54"/>
                  </a:lnTo>
                  <a:lnTo>
                    <a:pt x="213" y="59"/>
                  </a:lnTo>
                  <a:lnTo>
                    <a:pt x="219" y="65"/>
                  </a:lnTo>
                  <a:lnTo>
                    <a:pt x="224" y="73"/>
                  </a:lnTo>
                  <a:lnTo>
                    <a:pt x="228" y="81"/>
                  </a:lnTo>
                  <a:lnTo>
                    <a:pt x="232" y="91"/>
                  </a:lnTo>
                  <a:lnTo>
                    <a:pt x="236" y="102"/>
                  </a:lnTo>
                  <a:lnTo>
                    <a:pt x="238" y="114"/>
                  </a:lnTo>
                  <a:lnTo>
                    <a:pt x="239" y="130"/>
                  </a:lnTo>
                  <a:lnTo>
                    <a:pt x="255" y="130"/>
                  </a:lnTo>
                  <a:lnTo>
                    <a:pt x="255" y="130"/>
                  </a:lnTo>
                  <a:lnTo>
                    <a:pt x="255" y="131"/>
                  </a:lnTo>
                  <a:lnTo>
                    <a:pt x="257" y="133"/>
                  </a:lnTo>
                  <a:lnTo>
                    <a:pt x="258" y="137"/>
                  </a:lnTo>
                  <a:lnTo>
                    <a:pt x="259" y="145"/>
                  </a:lnTo>
                  <a:lnTo>
                    <a:pt x="259" y="145"/>
                  </a:lnTo>
                  <a:lnTo>
                    <a:pt x="258" y="152"/>
                  </a:lnTo>
                  <a:lnTo>
                    <a:pt x="258" y="160"/>
                  </a:lnTo>
                  <a:lnTo>
                    <a:pt x="256" y="165"/>
                  </a:lnTo>
                  <a:lnTo>
                    <a:pt x="255" y="169"/>
                  </a:lnTo>
                  <a:lnTo>
                    <a:pt x="251" y="175"/>
                  </a:lnTo>
                  <a:lnTo>
                    <a:pt x="248" y="177"/>
                  </a:lnTo>
                  <a:lnTo>
                    <a:pt x="236" y="176"/>
                  </a:lnTo>
                  <a:lnTo>
                    <a:pt x="232" y="192"/>
                  </a:lnTo>
                  <a:lnTo>
                    <a:pt x="232" y="192"/>
                  </a:lnTo>
                  <a:lnTo>
                    <a:pt x="229" y="203"/>
                  </a:lnTo>
                  <a:lnTo>
                    <a:pt x="225" y="219"/>
                  </a:lnTo>
                  <a:lnTo>
                    <a:pt x="218" y="235"/>
                  </a:lnTo>
                  <a:lnTo>
                    <a:pt x="210" y="253"/>
                  </a:lnTo>
                  <a:lnTo>
                    <a:pt x="205" y="261"/>
                  </a:lnTo>
                  <a:lnTo>
                    <a:pt x="198" y="268"/>
                  </a:lnTo>
                  <a:lnTo>
                    <a:pt x="192" y="276"/>
                  </a:lnTo>
                  <a:lnTo>
                    <a:pt x="185" y="282"/>
                  </a:lnTo>
                  <a:lnTo>
                    <a:pt x="177" y="287"/>
                  </a:lnTo>
                  <a:lnTo>
                    <a:pt x="167" y="291"/>
                  </a:lnTo>
                  <a:lnTo>
                    <a:pt x="158" y="294"/>
                  </a:lnTo>
                  <a:lnTo>
                    <a:pt x="148" y="295"/>
                  </a:lnTo>
                  <a:lnTo>
                    <a:pt x="148" y="295"/>
                  </a:lnTo>
                  <a:lnTo>
                    <a:pt x="137" y="294"/>
                  </a:lnTo>
                  <a:lnTo>
                    <a:pt x="128" y="291"/>
                  </a:lnTo>
                  <a:lnTo>
                    <a:pt x="119" y="287"/>
                  </a:lnTo>
                  <a:lnTo>
                    <a:pt x="110" y="282"/>
                  </a:lnTo>
                  <a:lnTo>
                    <a:pt x="103" y="276"/>
                  </a:lnTo>
                  <a:lnTo>
                    <a:pt x="97" y="268"/>
                  </a:lnTo>
                  <a:lnTo>
                    <a:pt x="91" y="261"/>
                  </a:lnTo>
                  <a:lnTo>
                    <a:pt x="86" y="253"/>
                  </a:lnTo>
                  <a:lnTo>
                    <a:pt x="76" y="235"/>
                  </a:lnTo>
                  <a:lnTo>
                    <a:pt x="70" y="219"/>
                  </a:lnTo>
                  <a:lnTo>
                    <a:pt x="66" y="203"/>
                  </a:lnTo>
                  <a:lnTo>
                    <a:pt x="63" y="192"/>
                  </a:lnTo>
                  <a:lnTo>
                    <a:pt x="60" y="178"/>
                  </a:lnTo>
                  <a:lnTo>
                    <a:pt x="46" y="178"/>
                  </a:lnTo>
                  <a:lnTo>
                    <a:pt x="46" y="178"/>
                  </a:lnTo>
                  <a:lnTo>
                    <a:pt x="45" y="176"/>
                  </a:lnTo>
                  <a:lnTo>
                    <a:pt x="41" y="172"/>
                  </a:lnTo>
                  <a:lnTo>
                    <a:pt x="39" y="168"/>
                  </a:lnTo>
                  <a:lnTo>
                    <a:pt x="38" y="162"/>
                  </a:lnTo>
                  <a:lnTo>
                    <a:pt x="37" y="154"/>
                  </a:lnTo>
                  <a:lnTo>
                    <a:pt x="36" y="145"/>
                  </a:lnTo>
                  <a:lnTo>
                    <a:pt x="36" y="145"/>
                  </a:lnTo>
                  <a:lnTo>
                    <a:pt x="37" y="138"/>
                  </a:lnTo>
                  <a:lnTo>
                    <a:pt x="38" y="134"/>
                  </a:lnTo>
                  <a:lnTo>
                    <a:pt x="39" y="131"/>
                  </a:lnTo>
                  <a:lnTo>
                    <a:pt x="40" y="130"/>
                  </a:lnTo>
                  <a:lnTo>
                    <a:pt x="40" y="130"/>
                  </a:lnTo>
                  <a:close/>
                </a:path>
              </a:pathLst>
            </a:custGeom>
            <a:grpFill/>
            <a:ln>
              <a:solidFill>
                <a:schemeClr val="accent2"/>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27">
              <a:extLst>
                <a:ext uri="{FF2B5EF4-FFF2-40B4-BE49-F238E27FC236}">
                  <a16:creationId xmlns:a16="http://schemas.microsoft.com/office/drawing/2014/main" id="{0977937C-71D7-8847-A3B0-5693B84E4141}"/>
                </a:ext>
              </a:extLst>
            </p:cNvPr>
            <p:cNvSpPr>
              <a:spLocks/>
            </p:cNvSpPr>
            <p:nvPr/>
          </p:nvSpPr>
          <p:spPr bwMode="auto">
            <a:xfrm>
              <a:off x="4635500" y="10233025"/>
              <a:ext cx="220663" cy="336550"/>
            </a:xfrm>
            <a:custGeom>
              <a:avLst/>
              <a:gdLst>
                <a:gd name="T0" fmla="*/ 139 w 139"/>
                <a:gd name="T1" fmla="*/ 139 h 212"/>
                <a:gd name="T2" fmla="*/ 118 w 139"/>
                <a:gd name="T3" fmla="*/ 0 h 212"/>
                <a:gd name="T4" fmla="*/ 82 w 139"/>
                <a:gd name="T5" fmla="*/ 6 h 212"/>
                <a:gd name="T6" fmla="*/ 102 w 139"/>
                <a:gd name="T7" fmla="*/ 134 h 212"/>
                <a:gd name="T8" fmla="*/ 70 w 139"/>
                <a:gd name="T9" fmla="*/ 167 h 212"/>
                <a:gd name="T10" fmla="*/ 38 w 139"/>
                <a:gd name="T11" fmla="*/ 134 h 212"/>
                <a:gd name="T12" fmla="*/ 56 w 139"/>
                <a:gd name="T13" fmla="*/ 6 h 212"/>
                <a:gd name="T14" fmla="*/ 21 w 139"/>
                <a:gd name="T15" fmla="*/ 0 h 212"/>
                <a:gd name="T16" fmla="*/ 0 w 139"/>
                <a:gd name="T17" fmla="*/ 139 h 212"/>
                <a:gd name="T18" fmla="*/ 0 w 139"/>
                <a:gd name="T19" fmla="*/ 139 h 212"/>
                <a:gd name="T20" fmla="*/ 0 w 139"/>
                <a:gd name="T21" fmla="*/ 143 h 212"/>
                <a:gd name="T22" fmla="*/ 1 w 139"/>
                <a:gd name="T23" fmla="*/ 147 h 212"/>
                <a:gd name="T24" fmla="*/ 2 w 139"/>
                <a:gd name="T25" fmla="*/ 150 h 212"/>
                <a:gd name="T26" fmla="*/ 5 w 139"/>
                <a:gd name="T27" fmla="*/ 154 h 212"/>
                <a:gd name="T28" fmla="*/ 57 w 139"/>
                <a:gd name="T29" fmla="*/ 206 h 212"/>
                <a:gd name="T30" fmla="*/ 57 w 139"/>
                <a:gd name="T31" fmla="*/ 206 h 212"/>
                <a:gd name="T32" fmla="*/ 59 w 139"/>
                <a:gd name="T33" fmla="*/ 209 h 212"/>
                <a:gd name="T34" fmla="*/ 62 w 139"/>
                <a:gd name="T35" fmla="*/ 210 h 212"/>
                <a:gd name="T36" fmla="*/ 67 w 139"/>
                <a:gd name="T37" fmla="*/ 211 h 212"/>
                <a:gd name="T38" fmla="*/ 70 w 139"/>
                <a:gd name="T39" fmla="*/ 212 h 212"/>
                <a:gd name="T40" fmla="*/ 70 w 139"/>
                <a:gd name="T41" fmla="*/ 212 h 212"/>
                <a:gd name="T42" fmla="*/ 73 w 139"/>
                <a:gd name="T43" fmla="*/ 211 h 212"/>
                <a:gd name="T44" fmla="*/ 77 w 139"/>
                <a:gd name="T45" fmla="*/ 210 h 212"/>
                <a:gd name="T46" fmla="*/ 80 w 139"/>
                <a:gd name="T47" fmla="*/ 209 h 212"/>
                <a:gd name="T48" fmla="*/ 82 w 139"/>
                <a:gd name="T49" fmla="*/ 206 h 212"/>
                <a:gd name="T50" fmla="*/ 134 w 139"/>
                <a:gd name="T51" fmla="*/ 154 h 212"/>
                <a:gd name="T52" fmla="*/ 134 w 139"/>
                <a:gd name="T53" fmla="*/ 154 h 212"/>
                <a:gd name="T54" fmla="*/ 137 w 139"/>
                <a:gd name="T55" fmla="*/ 150 h 212"/>
                <a:gd name="T56" fmla="*/ 138 w 139"/>
                <a:gd name="T57" fmla="*/ 147 h 212"/>
                <a:gd name="T58" fmla="*/ 139 w 139"/>
                <a:gd name="T59" fmla="*/ 143 h 212"/>
                <a:gd name="T60" fmla="*/ 139 w 139"/>
                <a:gd name="T61" fmla="*/ 139 h 212"/>
                <a:gd name="T62" fmla="*/ 139 w 139"/>
                <a:gd name="T63" fmla="*/ 139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9" h="212">
                  <a:moveTo>
                    <a:pt x="139" y="139"/>
                  </a:moveTo>
                  <a:lnTo>
                    <a:pt x="118" y="0"/>
                  </a:lnTo>
                  <a:lnTo>
                    <a:pt x="82" y="6"/>
                  </a:lnTo>
                  <a:lnTo>
                    <a:pt x="102" y="134"/>
                  </a:lnTo>
                  <a:lnTo>
                    <a:pt x="70" y="167"/>
                  </a:lnTo>
                  <a:lnTo>
                    <a:pt x="38" y="134"/>
                  </a:lnTo>
                  <a:lnTo>
                    <a:pt x="56" y="6"/>
                  </a:lnTo>
                  <a:lnTo>
                    <a:pt x="21" y="0"/>
                  </a:lnTo>
                  <a:lnTo>
                    <a:pt x="0" y="139"/>
                  </a:lnTo>
                  <a:lnTo>
                    <a:pt x="0" y="139"/>
                  </a:lnTo>
                  <a:lnTo>
                    <a:pt x="0" y="143"/>
                  </a:lnTo>
                  <a:lnTo>
                    <a:pt x="1" y="147"/>
                  </a:lnTo>
                  <a:lnTo>
                    <a:pt x="2" y="150"/>
                  </a:lnTo>
                  <a:lnTo>
                    <a:pt x="5" y="154"/>
                  </a:lnTo>
                  <a:lnTo>
                    <a:pt x="57" y="206"/>
                  </a:lnTo>
                  <a:lnTo>
                    <a:pt x="57" y="206"/>
                  </a:lnTo>
                  <a:lnTo>
                    <a:pt x="59" y="209"/>
                  </a:lnTo>
                  <a:lnTo>
                    <a:pt x="62" y="210"/>
                  </a:lnTo>
                  <a:lnTo>
                    <a:pt x="67" y="211"/>
                  </a:lnTo>
                  <a:lnTo>
                    <a:pt x="70" y="212"/>
                  </a:lnTo>
                  <a:lnTo>
                    <a:pt x="70" y="212"/>
                  </a:lnTo>
                  <a:lnTo>
                    <a:pt x="73" y="211"/>
                  </a:lnTo>
                  <a:lnTo>
                    <a:pt x="77" y="210"/>
                  </a:lnTo>
                  <a:lnTo>
                    <a:pt x="80" y="209"/>
                  </a:lnTo>
                  <a:lnTo>
                    <a:pt x="82" y="206"/>
                  </a:lnTo>
                  <a:lnTo>
                    <a:pt x="134" y="154"/>
                  </a:lnTo>
                  <a:lnTo>
                    <a:pt x="134" y="154"/>
                  </a:lnTo>
                  <a:lnTo>
                    <a:pt x="137" y="150"/>
                  </a:lnTo>
                  <a:lnTo>
                    <a:pt x="138" y="147"/>
                  </a:lnTo>
                  <a:lnTo>
                    <a:pt x="139" y="143"/>
                  </a:lnTo>
                  <a:lnTo>
                    <a:pt x="139" y="139"/>
                  </a:lnTo>
                  <a:lnTo>
                    <a:pt x="139" y="139"/>
                  </a:lnTo>
                  <a:close/>
                </a:path>
              </a:pathLst>
            </a:custGeom>
            <a:grpFill/>
            <a:ln>
              <a:solidFill>
                <a:schemeClr val="accent2"/>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28" name="Group 27">
            <a:extLst>
              <a:ext uri="{FF2B5EF4-FFF2-40B4-BE49-F238E27FC236}">
                <a16:creationId xmlns:a16="http://schemas.microsoft.com/office/drawing/2014/main" id="{E3C8930F-3B4F-8A47-8EB6-0630E2A20B49}"/>
              </a:ext>
            </a:extLst>
          </p:cNvPr>
          <p:cNvGrpSpPr/>
          <p:nvPr/>
        </p:nvGrpSpPr>
        <p:grpSpPr>
          <a:xfrm>
            <a:off x="4386109" y="4491774"/>
            <a:ext cx="582149" cy="567483"/>
            <a:chOff x="-5589588" y="-1792288"/>
            <a:chExt cx="1638300" cy="1597025"/>
          </a:xfrm>
          <a:solidFill>
            <a:schemeClr val="accent1"/>
          </a:solidFill>
        </p:grpSpPr>
        <p:sp>
          <p:nvSpPr>
            <p:cNvPr id="29" name="Freeform 29">
              <a:extLst>
                <a:ext uri="{FF2B5EF4-FFF2-40B4-BE49-F238E27FC236}">
                  <a16:creationId xmlns:a16="http://schemas.microsoft.com/office/drawing/2014/main" id="{74FBE7A7-83FB-5846-B342-B82B20262D9D}"/>
                </a:ext>
              </a:extLst>
            </p:cNvPr>
            <p:cNvSpPr>
              <a:spLocks noEditPoints="1"/>
            </p:cNvSpPr>
            <p:nvPr/>
          </p:nvSpPr>
          <p:spPr bwMode="auto">
            <a:xfrm>
              <a:off x="-4627563" y="-1792288"/>
              <a:ext cx="676275" cy="1597025"/>
            </a:xfrm>
            <a:custGeom>
              <a:avLst/>
              <a:gdLst>
                <a:gd name="T0" fmla="*/ 507 w 851"/>
                <a:gd name="T1" fmla="*/ 1130 h 2012"/>
                <a:gd name="T2" fmla="*/ 593 w 851"/>
                <a:gd name="T3" fmla="*/ 1191 h 2012"/>
                <a:gd name="T4" fmla="*/ 696 w 851"/>
                <a:gd name="T5" fmla="*/ 1198 h 2012"/>
                <a:gd name="T6" fmla="*/ 807 w 851"/>
                <a:gd name="T7" fmla="*/ 1130 h 2012"/>
                <a:gd name="T8" fmla="*/ 851 w 851"/>
                <a:gd name="T9" fmla="*/ 1006 h 2012"/>
                <a:gd name="T10" fmla="*/ 818 w 851"/>
                <a:gd name="T11" fmla="*/ 898 h 2012"/>
                <a:gd name="T12" fmla="*/ 714 w 851"/>
                <a:gd name="T13" fmla="*/ 820 h 2012"/>
                <a:gd name="T14" fmla="*/ 609 w 851"/>
                <a:gd name="T15" fmla="*/ 818 h 2012"/>
                <a:gd name="T16" fmla="*/ 517 w 851"/>
                <a:gd name="T17" fmla="*/ 872 h 2012"/>
                <a:gd name="T18" fmla="*/ 315 w 851"/>
                <a:gd name="T19" fmla="*/ 950 h 2012"/>
                <a:gd name="T20" fmla="*/ 497 w 851"/>
                <a:gd name="T21" fmla="*/ 307 h 2012"/>
                <a:gd name="T22" fmla="*/ 580 w 851"/>
                <a:gd name="T23" fmla="*/ 374 h 2012"/>
                <a:gd name="T24" fmla="*/ 676 w 851"/>
                <a:gd name="T25" fmla="*/ 389 h 2012"/>
                <a:gd name="T26" fmla="*/ 794 w 851"/>
                <a:gd name="T27" fmla="*/ 333 h 2012"/>
                <a:gd name="T28" fmla="*/ 850 w 851"/>
                <a:gd name="T29" fmla="*/ 216 h 2012"/>
                <a:gd name="T30" fmla="*/ 828 w 851"/>
                <a:gd name="T31" fmla="*/ 103 h 2012"/>
                <a:gd name="T32" fmla="*/ 732 w 851"/>
                <a:gd name="T33" fmla="*/ 16 h 2012"/>
                <a:gd name="T34" fmla="*/ 624 w 851"/>
                <a:gd name="T35" fmla="*/ 3 h 2012"/>
                <a:gd name="T36" fmla="*/ 527 w 851"/>
                <a:gd name="T37" fmla="*/ 49 h 2012"/>
                <a:gd name="T38" fmla="*/ 470 w 851"/>
                <a:gd name="T39" fmla="*/ 139 h 2012"/>
                <a:gd name="T40" fmla="*/ 211 w 851"/>
                <a:gd name="T41" fmla="*/ 164 h 2012"/>
                <a:gd name="T42" fmla="*/ 202 w 851"/>
                <a:gd name="T43" fmla="*/ 1063 h 2012"/>
                <a:gd name="T44" fmla="*/ 227 w 851"/>
                <a:gd name="T45" fmla="*/ 1864 h 2012"/>
                <a:gd name="T46" fmla="*/ 481 w 851"/>
                <a:gd name="T47" fmla="*/ 1903 h 2012"/>
                <a:gd name="T48" fmla="*/ 552 w 851"/>
                <a:gd name="T49" fmla="*/ 1981 h 2012"/>
                <a:gd name="T50" fmla="*/ 656 w 851"/>
                <a:gd name="T51" fmla="*/ 2012 h 2012"/>
                <a:gd name="T52" fmla="*/ 765 w 851"/>
                <a:gd name="T53" fmla="*/ 1979 h 2012"/>
                <a:gd name="T54" fmla="*/ 843 w 851"/>
                <a:gd name="T55" fmla="*/ 1875 h 2012"/>
                <a:gd name="T56" fmla="*/ 843 w 851"/>
                <a:gd name="T57" fmla="*/ 1760 h 2012"/>
                <a:gd name="T58" fmla="*/ 765 w 851"/>
                <a:gd name="T59" fmla="*/ 1656 h 2012"/>
                <a:gd name="T60" fmla="*/ 656 w 851"/>
                <a:gd name="T61" fmla="*/ 1623 h 2012"/>
                <a:gd name="T62" fmla="*/ 552 w 851"/>
                <a:gd name="T63" fmla="*/ 1653 h 2012"/>
                <a:gd name="T64" fmla="*/ 481 w 851"/>
                <a:gd name="T65" fmla="*/ 1733 h 2012"/>
                <a:gd name="T66" fmla="*/ 656 w 851"/>
                <a:gd name="T67" fmla="*/ 924 h 2012"/>
                <a:gd name="T68" fmla="*/ 708 w 851"/>
                <a:gd name="T69" fmla="*/ 943 h 2012"/>
                <a:gd name="T70" fmla="*/ 737 w 851"/>
                <a:gd name="T71" fmla="*/ 990 h 2012"/>
                <a:gd name="T72" fmla="*/ 732 w 851"/>
                <a:gd name="T73" fmla="*/ 1038 h 2012"/>
                <a:gd name="T74" fmla="*/ 696 w 851"/>
                <a:gd name="T75" fmla="*/ 1078 h 2012"/>
                <a:gd name="T76" fmla="*/ 648 w 851"/>
                <a:gd name="T77" fmla="*/ 1088 h 2012"/>
                <a:gd name="T78" fmla="*/ 599 w 851"/>
                <a:gd name="T79" fmla="*/ 1064 h 2012"/>
                <a:gd name="T80" fmla="*/ 575 w 851"/>
                <a:gd name="T81" fmla="*/ 1015 h 2012"/>
                <a:gd name="T82" fmla="*/ 584 w 851"/>
                <a:gd name="T83" fmla="*/ 967 h 2012"/>
                <a:gd name="T84" fmla="*/ 624 w 851"/>
                <a:gd name="T85" fmla="*/ 931 h 2012"/>
                <a:gd name="T86" fmla="*/ 656 w 851"/>
                <a:gd name="T87" fmla="*/ 113 h 2012"/>
                <a:gd name="T88" fmla="*/ 708 w 851"/>
                <a:gd name="T89" fmla="*/ 132 h 2012"/>
                <a:gd name="T90" fmla="*/ 737 w 851"/>
                <a:gd name="T91" fmla="*/ 179 h 2012"/>
                <a:gd name="T92" fmla="*/ 732 w 851"/>
                <a:gd name="T93" fmla="*/ 227 h 2012"/>
                <a:gd name="T94" fmla="*/ 696 w 851"/>
                <a:gd name="T95" fmla="*/ 267 h 2012"/>
                <a:gd name="T96" fmla="*/ 648 w 851"/>
                <a:gd name="T97" fmla="*/ 277 h 2012"/>
                <a:gd name="T98" fmla="*/ 599 w 851"/>
                <a:gd name="T99" fmla="*/ 253 h 2012"/>
                <a:gd name="T100" fmla="*/ 575 w 851"/>
                <a:gd name="T101" fmla="*/ 204 h 2012"/>
                <a:gd name="T102" fmla="*/ 584 w 851"/>
                <a:gd name="T103" fmla="*/ 156 h 2012"/>
                <a:gd name="T104" fmla="*/ 624 w 851"/>
                <a:gd name="T105" fmla="*/ 120 h 2012"/>
                <a:gd name="T106" fmla="*/ 656 w 851"/>
                <a:gd name="T107" fmla="*/ 1736 h 2012"/>
                <a:gd name="T108" fmla="*/ 708 w 851"/>
                <a:gd name="T109" fmla="*/ 1754 h 2012"/>
                <a:gd name="T110" fmla="*/ 737 w 851"/>
                <a:gd name="T111" fmla="*/ 1801 h 2012"/>
                <a:gd name="T112" fmla="*/ 732 w 851"/>
                <a:gd name="T113" fmla="*/ 1849 h 2012"/>
                <a:gd name="T114" fmla="*/ 696 w 851"/>
                <a:gd name="T115" fmla="*/ 1890 h 2012"/>
                <a:gd name="T116" fmla="*/ 648 w 851"/>
                <a:gd name="T117" fmla="*/ 1899 h 2012"/>
                <a:gd name="T118" fmla="*/ 599 w 851"/>
                <a:gd name="T119" fmla="*/ 1875 h 2012"/>
                <a:gd name="T120" fmla="*/ 575 w 851"/>
                <a:gd name="T121" fmla="*/ 1826 h 2012"/>
                <a:gd name="T122" fmla="*/ 584 w 851"/>
                <a:gd name="T123" fmla="*/ 1778 h 2012"/>
                <a:gd name="T124" fmla="*/ 624 w 851"/>
                <a:gd name="T125" fmla="*/ 1742 h 2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51" h="2012">
                  <a:moveTo>
                    <a:pt x="470" y="1063"/>
                  </a:moveTo>
                  <a:lnTo>
                    <a:pt x="470" y="1063"/>
                  </a:lnTo>
                  <a:lnTo>
                    <a:pt x="475" y="1078"/>
                  </a:lnTo>
                  <a:lnTo>
                    <a:pt x="481" y="1092"/>
                  </a:lnTo>
                  <a:lnTo>
                    <a:pt x="488" y="1105"/>
                  </a:lnTo>
                  <a:lnTo>
                    <a:pt x="497" y="1118"/>
                  </a:lnTo>
                  <a:lnTo>
                    <a:pt x="507" y="1130"/>
                  </a:lnTo>
                  <a:lnTo>
                    <a:pt x="517" y="1142"/>
                  </a:lnTo>
                  <a:lnTo>
                    <a:pt x="527" y="1152"/>
                  </a:lnTo>
                  <a:lnTo>
                    <a:pt x="540" y="1162"/>
                  </a:lnTo>
                  <a:lnTo>
                    <a:pt x="552" y="1170"/>
                  </a:lnTo>
                  <a:lnTo>
                    <a:pt x="565" y="1178"/>
                  </a:lnTo>
                  <a:lnTo>
                    <a:pt x="580" y="1185"/>
                  </a:lnTo>
                  <a:lnTo>
                    <a:pt x="593" y="1191"/>
                  </a:lnTo>
                  <a:lnTo>
                    <a:pt x="609" y="1196"/>
                  </a:lnTo>
                  <a:lnTo>
                    <a:pt x="624" y="1199"/>
                  </a:lnTo>
                  <a:lnTo>
                    <a:pt x="640" y="1200"/>
                  </a:lnTo>
                  <a:lnTo>
                    <a:pt x="656" y="1201"/>
                  </a:lnTo>
                  <a:lnTo>
                    <a:pt x="656" y="1201"/>
                  </a:lnTo>
                  <a:lnTo>
                    <a:pt x="676" y="1200"/>
                  </a:lnTo>
                  <a:lnTo>
                    <a:pt x="696" y="1198"/>
                  </a:lnTo>
                  <a:lnTo>
                    <a:pt x="714" y="1192"/>
                  </a:lnTo>
                  <a:lnTo>
                    <a:pt x="732" y="1186"/>
                  </a:lnTo>
                  <a:lnTo>
                    <a:pt x="750" y="1177"/>
                  </a:lnTo>
                  <a:lnTo>
                    <a:pt x="765" y="1168"/>
                  </a:lnTo>
                  <a:lnTo>
                    <a:pt x="780" y="1157"/>
                  </a:lnTo>
                  <a:lnTo>
                    <a:pt x="794" y="1144"/>
                  </a:lnTo>
                  <a:lnTo>
                    <a:pt x="807" y="1130"/>
                  </a:lnTo>
                  <a:lnTo>
                    <a:pt x="818" y="1116"/>
                  </a:lnTo>
                  <a:lnTo>
                    <a:pt x="828" y="1100"/>
                  </a:lnTo>
                  <a:lnTo>
                    <a:pt x="836" y="1083"/>
                  </a:lnTo>
                  <a:lnTo>
                    <a:pt x="843" y="1064"/>
                  </a:lnTo>
                  <a:lnTo>
                    <a:pt x="848" y="1046"/>
                  </a:lnTo>
                  <a:lnTo>
                    <a:pt x="850" y="1027"/>
                  </a:lnTo>
                  <a:lnTo>
                    <a:pt x="851" y="1006"/>
                  </a:lnTo>
                  <a:lnTo>
                    <a:pt x="851" y="1006"/>
                  </a:lnTo>
                  <a:lnTo>
                    <a:pt x="850" y="987"/>
                  </a:lnTo>
                  <a:lnTo>
                    <a:pt x="848" y="967"/>
                  </a:lnTo>
                  <a:lnTo>
                    <a:pt x="843" y="949"/>
                  </a:lnTo>
                  <a:lnTo>
                    <a:pt x="836" y="931"/>
                  </a:lnTo>
                  <a:lnTo>
                    <a:pt x="828" y="914"/>
                  </a:lnTo>
                  <a:lnTo>
                    <a:pt x="818" y="898"/>
                  </a:lnTo>
                  <a:lnTo>
                    <a:pt x="807" y="883"/>
                  </a:lnTo>
                  <a:lnTo>
                    <a:pt x="794" y="869"/>
                  </a:lnTo>
                  <a:lnTo>
                    <a:pt x="780" y="857"/>
                  </a:lnTo>
                  <a:lnTo>
                    <a:pt x="765" y="845"/>
                  </a:lnTo>
                  <a:lnTo>
                    <a:pt x="750" y="835"/>
                  </a:lnTo>
                  <a:lnTo>
                    <a:pt x="732" y="827"/>
                  </a:lnTo>
                  <a:lnTo>
                    <a:pt x="714" y="820"/>
                  </a:lnTo>
                  <a:lnTo>
                    <a:pt x="696" y="816"/>
                  </a:lnTo>
                  <a:lnTo>
                    <a:pt x="676" y="812"/>
                  </a:lnTo>
                  <a:lnTo>
                    <a:pt x="656" y="811"/>
                  </a:lnTo>
                  <a:lnTo>
                    <a:pt x="656" y="811"/>
                  </a:lnTo>
                  <a:lnTo>
                    <a:pt x="640" y="812"/>
                  </a:lnTo>
                  <a:lnTo>
                    <a:pt x="624" y="814"/>
                  </a:lnTo>
                  <a:lnTo>
                    <a:pt x="609" y="818"/>
                  </a:lnTo>
                  <a:lnTo>
                    <a:pt x="593" y="822"/>
                  </a:lnTo>
                  <a:lnTo>
                    <a:pt x="580" y="827"/>
                  </a:lnTo>
                  <a:lnTo>
                    <a:pt x="565" y="834"/>
                  </a:lnTo>
                  <a:lnTo>
                    <a:pt x="552" y="842"/>
                  </a:lnTo>
                  <a:lnTo>
                    <a:pt x="540" y="851"/>
                  </a:lnTo>
                  <a:lnTo>
                    <a:pt x="527" y="860"/>
                  </a:lnTo>
                  <a:lnTo>
                    <a:pt x="517" y="872"/>
                  </a:lnTo>
                  <a:lnTo>
                    <a:pt x="507" y="883"/>
                  </a:lnTo>
                  <a:lnTo>
                    <a:pt x="497" y="894"/>
                  </a:lnTo>
                  <a:lnTo>
                    <a:pt x="488" y="908"/>
                  </a:lnTo>
                  <a:lnTo>
                    <a:pt x="481" y="921"/>
                  </a:lnTo>
                  <a:lnTo>
                    <a:pt x="475" y="935"/>
                  </a:lnTo>
                  <a:lnTo>
                    <a:pt x="470" y="950"/>
                  </a:lnTo>
                  <a:lnTo>
                    <a:pt x="315" y="950"/>
                  </a:lnTo>
                  <a:lnTo>
                    <a:pt x="315" y="252"/>
                  </a:lnTo>
                  <a:lnTo>
                    <a:pt x="470" y="252"/>
                  </a:lnTo>
                  <a:lnTo>
                    <a:pt x="470" y="252"/>
                  </a:lnTo>
                  <a:lnTo>
                    <a:pt x="475" y="267"/>
                  </a:lnTo>
                  <a:lnTo>
                    <a:pt x="481" y="281"/>
                  </a:lnTo>
                  <a:lnTo>
                    <a:pt x="488" y="294"/>
                  </a:lnTo>
                  <a:lnTo>
                    <a:pt x="497" y="307"/>
                  </a:lnTo>
                  <a:lnTo>
                    <a:pt x="507" y="319"/>
                  </a:lnTo>
                  <a:lnTo>
                    <a:pt x="517" y="331"/>
                  </a:lnTo>
                  <a:lnTo>
                    <a:pt x="527" y="341"/>
                  </a:lnTo>
                  <a:lnTo>
                    <a:pt x="540" y="351"/>
                  </a:lnTo>
                  <a:lnTo>
                    <a:pt x="552" y="359"/>
                  </a:lnTo>
                  <a:lnTo>
                    <a:pt x="565" y="367"/>
                  </a:lnTo>
                  <a:lnTo>
                    <a:pt x="580" y="374"/>
                  </a:lnTo>
                  <a:lnTo>
                    <a:pt x="593" y="380"/>
                  </a:lnTo>
                  <a:lnTo>
                    <a:pt x="609" y="384"/>
                  </a:lnTo>
                  <a:lnTo>
                    <a:pt x="624" y="388"/>
                  </a:lnTo>
                  <a:lnTo>
                    <a:pt x="640" y="389"/>
                  </a:lnTo>
                  <a:lnTo>
                    <a:pt x="656" y="390"/>
                  </a:lnTo>
                  <a:lnTo>
                    <a:pt x="656" y="390"/>
                  </a:lnTo>
                  <a:lnTo>
                    <a:pt x="676" y="389"/>
                  </a:lnTo>
                  <a:lnTo>
                    <a:pt x="696" y="387"/>
                  </a:lnTo>
                  <a:lnTo>
                    <a:pt x="714" y="381"/>
                  </a:lnTo>
                  <a:lnTo>
                    <a:pt x="732" y="375"/>
                  </a:lnTo>
                  <a:lnTo>
                    <a:pt x="750" y="366"/>
                  </a:lnTo>
                  <a:lnTo>
                    <a:pt x="765" y="357"/>
                  </a:lnTo>
                  <a:lnTo>
                    <a:pt x="780" y="346"/>
                  </a:lnTo>
                  <a:lnTo>
                    <a:pt x="794" y="333"/>
                  </a:lnTo>
                  <a:lnTo>
                    <a:pt x="807" y="319"/>
                  </a:lnTo>
                  <a:lnTo>
                    <a:pt x="818" y="305"/>
                  </a:lnTo>
                  <a:lnTo>
                    <a:pt x="828" y="289"/>
                  </a:lnTo>
                  <a:lnTo>
                    <a:pt x="836" y="271"/>
                  </a:lnTo>
                  <a:lnTo>
                    <a:pt x="843" y="253"/>
                  </a:lnTo>
                  <a:lnTo>
                    <a:pt x="848" y="235"/>
                  </a:lnTo>
                  <a:lnTo>
                    <a:pt x="850" y="216"/>
                  </a:lnTo>
                  <a:lnTo>
                    <a:pt x="851" y="195"/>
                  </a:lnTo>
                  <a:lnTo>
                    <a:pt x="851" y="195"/>
                  </a:lnTo>
                  <a:lnTo>
                    <a:pt x="850" y="176"/>
                  </a:lnTo>
                  <a:lnTo>
                    <a:pt x="848" y="156"/>
                  </a:lnTo>
                  <a:lnTo>
                    <a:pt x="843" y="137"/>
                  </a:lnTo>
                  <a:lnTo>
                    <a:pt x="836" y="120"/>
                  </a:lnTo>
                  <a:lnTo>
                    <a:pt x="828" y="103"/>
                  </a:lnTo>
                  <a:lnTo>
                    <a:pt x="818" y="87"/>
                  </a:lnTo>
                  <a:lnTo>
                    <a:pt x="807" y="72"/>
                  </a:lnTo>
                  <a:lnTo>
                    <a:pt x="794" y="57"/>
                  </a:lnTo>
                  <a:lnTo>
                    <a:pt x="780" y="44"/>
                  </a:lnTo>
                  <a:lnTo>
                    <a:pt x="765" y="34"/>
                  </a:lnTo>
                  <a:lnTo>
                    <a:pt x="750" y="24"/>
                  </a:lnTo>
                  <a:lnTo>
                    <a:pt x="732" y="16"/>
                  </a:lnTo>
                  <a:lnTo>
                    <a:pt x="714" y="9"/>
                  </a:lnTo>
                  <a:lnTo>
                    <a:pt x="696" y="5"/>
                  </a:lnTo>
                  <a:lnTo>
                    <a:pt x="676" y="1"/>
                  </a:lnTo>
                  <a:lnTo>
                    <a:pt x="656" y="0"/>
                  </a:lnTo>
                  <a:lnTo>
                    <a:pt x="656" y="0"/>
                  </a:lnTo>
                  <a:lnTo>
                    <a:pt x="640" y="1"/>
                  </a:lnTo>
                  <a:lnTo>
                    <a:pt x="624" y="3"/>
                  </a:lnTo>
                  <a:lnTo>
                    <a:pt x="609" y="7"/>
                  </a:lnTo>
                  <a:lnTo>
                    <a:pt x="593" y="10"/>
                  </a:lnTo>
                  <a:lnTo>
                    <a:pt x="580" y="16"/>
                  </a:lnTo>
                  <a:lnTo>
                    <a:pt x="565" y="23"/>
                  </a:lnTo>
                  <a:lnTo>
                    <a:pt x="552" y="31"/>
                  </a:lnTo>
                  <a:lnTo>
                    <a:pt x="540" y="40"/>
                  </a:lnTo>
                  <a:lnTo>
                    <a:pt x="527" y="49"/>
                  </a:lnTo>
                  <a:lnTo>
                    <a:pt x="517" y="60"/>
                  </a:lnTo>
                  <a:lnTo>
                    <a:pt x="507" y="72"/>
                  </a:lnTo>
                  <a:lnTo>
                    <a:pt x="497" y="83"/>
                  </a:lnTo>
                  <a:lnTo>
                    <a:pt x="488" y="96"/>
                  </a:lnTo>
                  <a:lnTo>
                    <a:pt x="481" y="110"/>
                  </a:lnTo>
                  <a:lnTo>
                    <a:pt x="475" y="124"/>
                  </a:lnTo>
                  <a:lnTo>
                    <a:pt x="470" y="139"/>
                  </a:lnTo>
                  <a:lnTo>
                    <a:pt x="258" y="139"/>
                  </a:lnTo>
                  <a:lnTo>
                    <a:pt x="258" y="139"/>
                  </a:lnTo>
                  <a:lnTo>
                    <a:pt x="246" y="140"/>
                  </a:lnTo>
                  <a:lnTo>
                    <a:pt x="236" y="144"/>
                  </a:lnTo>
                  <a:lnTo>
                    <a:pt x="227" y="148"/>
                  </a:lnTo>
                  <a:lnTo>
                    <a:pt x="218" y="155"/>
                  </a:lnTo>
                  <a:lnTo>
                    <a:pt x="211" y="164"/>
                  </a:lnTo>
                  <a:lnTo>
                    <a:pt x="207" y="173"/>
                  </a:lnTo>
                  <a:lnTo>
                    <a:pt x="203" y="184"/>
                  </a:lnTo>
                  <a:lnTo>
                    <a:pt x="202" y="195"/>
                  </a:lnTo>
                  <a:lnTo>
                    <a:pt x="202" y="950"/>
                  </a:lnTo>
                  <a:lnTo>
                    <a:pt x="0" y="950"/>
                  </a:lnTo>
                  <a:lnTo>
                    <a:pt x="0" y="1063"/>
                  </a:lnTo>
                  <a:lnTo>
                    <a:pt x="202" y="1063"/>
                  </a:lnTo>
                  <a:lnTo>
                    <a:pt x="202" y="1817"/>
                  </a:lnTo>
                  <a:lnTo>
                    <a:pt x="202" y="1817"/>
                  </a:lnTo>
                  <a:lnTo>
                    <a:pt x="203" y="1829"/>
                  </a:lnTo>
                  <a:lnTo>
                    <a:pt x="207" y="1840"/>
                  </a:lnTo>
                  <a:lnTo>
                    <a:pt x="211" y="1849"/>
                  </a:lnTo>
                  <a:lnTo>
                    <a:pt x="218" y="1857"/>
                  </a:lnTo>
                  <a:lnTo>
                    <a:pt x="227" y="1864"/>
                  </a:lnTo>
                  <a:lnTo>
                    <a:pt x="236" y="1870"/>
                  </a:lnTo>
                  <a:lnTo>
                    <a:pt x="246" y="1873"/>
                  </a:lnTo>
                  <a:lnTo>
                    <a:pt x="258" y="1874"/>
                  </a:lnTo>
                  <a:lnTo>
                    <a:pt x="470" y="1874"/>
                  </a:lnTo>
                  <a:lnTo>
                    <a:pt x="470" y="1874"/>
                  </a:lnTo>
                  <a:lnTo>
                    <a:pt x="475" y="1889"/>
                  </a:lnTo>
                  <a:lnTo>
                    <a:pt x="481" y="1903"/>
                  </a:lnTo>
                  <a:lnTo>
                    <a:pt x="488" y="1916"/>
                  </a:lnTo>
                  <a:lnTo>
                    <a:pt x="497" y="1929"/>
                  </a:lnTo>
                  <a:lnTo>
                    <a:pt x="507" y="1942"/>
                  </a:lnTo>
                  <a:lnTo>
                    <a:pt x="517" y="1953"/>
                  </a:lnTo>
                  <a:lnTo>
                    <a:pt x="527" y="1963"/>
                  </a:lnTo>
                  <a:lnTo>
                    <a:pt x="540" y="1973"/>
                  </a:lnTo>
                  <a:lnTo>
                    <a:pt x="552" y="1981"/>
                  </a:lnTo>
                  <a:lnTo>
                    <a:pt x="565" y="1989"/>
                  </a:lnTo>
                  <a:lnTo>
                    <a:pt x="580" y="1996"/>
                  </a:lnTo>
                  <a:lnTo>
                    <a:pt x="593" y="2002"/>
                  </a:lnTo>
                  <a:lnTo>
                    <a:pt x="609" y="2007"/>
                  </a:lnTo>
                  <a:lnTo>
                    <a:pt x="624" y="2010"/>
                  </a:lnTo>
                  <a:lnTo>
                    <a:pt x="640" y="2012"/>
                  </a:lnTo>
                  <a:lnTo>
                    <a:pt x="656" y="2012"/>
                  </a:lnTo>
                  <a:lnTo>
                    <a:pt x="656" y="2012"/>
                  </a:lnTo>
                  <a:lnTo>
                    <a:pt x="676" y="2011"/>
                  </a:lnTo>
                  <a:lnTo>
                    <a:pt x="696" y="2009"/>
                  </a:lnTo>
                  <a:lnTo>
                    <a:pt x="714" y="2003"/>
                  </a:lnTo>
                  <a:lnTo>
                    <a:pt x="732" y="1997"/>
                  </a:lnTo>
                  <a:lnTo>
                    <a:pt x="750" y="1989"/>
                  </a:lnTo>
                  <a:lnTo>
                    <a:pt x="765" y="1979"/>
                  </a:lnTo>
                  <a:lnTo>
                    <a:pt x="780" y="1968"/>
                  </a:lnTo>
                  <a:lnTo>
                    <a:pt x="794" y="1955"/>
                  </a:lnTo>
                  <a:lnTo>
                    <a:pt x="807" y="1942"/>
                  </a:lnTo>
                  <a:lnTo>
                    <a:pt x="818" y="1927"/>
                  </a:lnTo>
                  <a:lnTo>
                    <a:pt x="828" y="1911"/>
                  </a:lnTo>
                  <a:lnTo>
                    <a:pt x="836" y="1894"/>
                  </a:lnTo>
                  <a:lnTo>
                    <a:pt x="843" y="1875"/>
                  </a:lnTo>
                  <a:lnTo>
                    <a:pt x="848" y="1857"/>
                  </a:lnTo>
                  <a:lnTo>
                    <a:pt x="850" y="1838"/>
                  </a:lnTo>
                  <a:lnTo>
                    <a:pt x="851" y="1817"/>
                  </a:lnTo>
                  <a:lnTo>
                    <a:pt x="851" y="1817"/>
                  </a:lnTo>
                  <a:lnTo>
                    <a:pt x="850" y="1798"/>
                  </a:lnTo>
                  <a:lnTo>
                    <a:pt x="848" y="1778"/>
                  </a:lnTo>
                  <a:lnTo>
                    <a:pt x="843" y="1760"/>
                  </a:lnTo>
                  <a:lnTo>
                    <a:pt x="836" y="1742"/>
                  </a:lnTo>
                  <a:lnTo>
                    <a:pt x="828" y="1725"/>
                  </a:lnTo>
                  <a:lnTo>
                    <a:pt x="818" y="1709"/>
                  </a:lnTo>
                  <a:lnTo>
                    <a:pt x="807" y="1694"/>
                  </a:lnTo>
                  <a:lnTo>
                    <a:pt x="794" y="1680"/>
                  </a:lnTo>
                  <a:lnTo>
                    <a:pt x="780" y="1668"/>
                  </a:lnTo>
                  <a:lnTo>
                    <a:pt x="765" y="1656"/>
                  </a:lnTo>
                  <a:lnTo>
                    <a:pt x="750" y="1646"/>
                  </a:lnTo>
                  <a:lnTo>
                    <a:pt x="732" y="1638"/>
                  </a:lnTo>
                  <a:lnTo>
                    <a:pt x="714" y="1631"/>
                  </a:lnTo>
                  <a:lnTo>
                    <a:pt x="696" y="1627"/>
                  </a:lnTo>
                  <a:lnTo>
                    <a:pt x="676" y="1623"/>
                  </a:lnTo>
                  <a:lnTo>
                    <a:pt x="656" y="1623"/>
                  </a:lnTo>
                  <a:lnTo>
                    <a:pt x="656" y="1623"/>
                  </a:lnTo>
                  <a:lnTo>
                    <a:pt x="640" y="1623"/>
                  </a:lnTo>
                  <a:lnTo>
                    <a:pt x="624" y="1626"/>
                  </a:lnTo>
                  <a:lnTo>
                    <a:pt x="609" y="1629"/>
                  </a:lnTo>
                  <a:lnTo>
                    <a:pt x="593" y="1634"/>
                  </a:lnTo>
                  <a:lnTo>
                    <a:pt x="580" y="1639"/>
                  </a:lnTo>
                  <a:lnTo>
                    <a:pt x="565" y="1645"/>
                  </a:lnTo>
                  <a:lnTo>
                    <a:pt x="552" y="1653"/>
                  </a:lnTo>
                  <a:lnTo>
                    <a:pt x="540" y="1662"/>
                  </a:lnTo>
                  <a:lnTo>
                    <a:pt x="527" y="1671"/>
                  </a:lnTo>
                  <a:lnTo>
                    <a:pt x="517" y="1683"/>
                  </a:lnTo>
                  <a:lnTo>
                    <a:pt x="507" y="1694"/>
                  </a:lnTo>
                  <a:lnTo>
                    <a:pt x="497" y="1705"/>
                  </a:lnTo>
                  <a:lnTo>
                    <a:pt x="488" y="1719"/>
                  </a:lnTo>
                  <a:lnTo>
                    <a:pt x="481" y="1733"/>
                  </a:lnTo>
                  <a:lnTo>
                    <a:pt x="475" y="1746"/>
                  </a:lnTo>
                  <a:lnTo>
                    <a:pt x="470" y="1761"/>
                  </a:lnTo>
                  <a:lnTo>
                    <a:pt x="315" y="1761"/>
                  </a:lnTo>
                  <a:lnTo>
                    <a:pt x="315" y="1063"/>
                  </a:lnTo>
                  <a:lnTo>
                    <a:pt x="470" y="1063"/>
                  </a:lnTo>
                  <a:close/>
                  <a:moveTo>
                    <a:pt x="656" y="924"/>
                  </a:moveTo>
                  <a:lnTo>
                    <a:pt x="656" y="924"/>
                  </a:lnTo>
                  <a:lnTo>
                    <a:pt x="665" y="925"/>
                  </a:lnTo>
                  <a:lnTo>
                    <a:pt x="673" y="926"/>
                  </a:lnTo>
                  <a:lnTo>
                    <a:pt x="681" y="929"/>
                  </a:lnTo>
                  <a:lnTo>
                    <a:pt x="688" y="931"/>
                  </a:lnTo>
                  <a:lnTo>
                    <a:pt x="696" y="934"/>
                  </a:lnTo>
                  <a:lnTo>
                    <a:pt x="703" y="939"/>
                  </a:lnTo>
                  <a:lnTo>
                    <a:pt x="708" y="943"/>
                  </a:lnTo>
                  <a:lnTo>
                    <a:pt x="714" y="949"/>
                  </a:lnTo>
                  <a:lnTo>
                    <a:pt x="720" y="955"/>
                  </a:lnTo>
                  <a:lnTo>
                    <a:pt x="724" y="961"/>
                  </a:lnTo>
                  <a:lnTo>
                    <a:pt x="729" y="967"/>
                  </a:lnTo>
                  <a:lnTo>
                    <a:pt x="732" y="974"/>
                  </a:lnTo>
                  <a:lnTo>
                    <a:pt x="735" y="982"/>
                  </a:lnTo>
                  <a:lnTo>
                    <a:pt x="737" y="990"/>
                  </a:lnTo>
                  <a:lnTo>
                    <a:pt x="738" y="998"/>
                  </a:lnTo>
                  <a:lnTo>
                    <a:pt x="738" y="1006"/>
                  </a:lnTo>
                  <a:lnTo>
                    <a:pt x="738" y="1006"/>
                  </a:lnTo>
                  <a:lnTo>
                    <a:pt x="738" y="1015"/>
                  </a:lnTo>
                  <a:lnTo>
                    <a:pt x="737" y="1023"/>
                  </a:lnTo>
                  <a:lnTo>
                    <a:pt x="735" y="1031"/>
                  </a:lnTo>
                  <a:lnTo>
                    <a:pt x="732" y="1038"/>
                  </a:lnTo>
                  <a:lnTo>
                    <a:pt x="729" y="1045"/>
                  </a:lnTo>
                  <a:lnTo>
                    <a:pt x="724" y="1052"/>
                  </a:lnTo>
                  <a:lnTo>
                    <a:pt x="720" y="1059"/>
                  </a:lnTo>
                  <a:lnTo>
                    <a:pt x="714" y="1064"/>
                  </a:lnTo>
                  <a:lnTo>
                    <a:pt x="708" y="1070"/>
                  </a:lnTo>
                  <a:lnTo>
                    <a:pt x="703" y="1075"/>
                  </a:lnTo>
                  <a:lnTo>
                    <a:pt x="696" y="1078"/>
                  </a:lnTo>
                  <a:lnTo>
                    <a:pt x="688" y="1081"/>
                  </a:lnTo>
                  <a:lnTo>
                    <a:pt x="681" y="1085"/>
                  </a:lnTo>
                  <a:lnTo>
                    <a:pt x="673" y="1087"/>
                  </a:lnTo>
                  <a:lnTo>
                    <a:pt x="665" y="1088"/>
                  </a:lnTo>
                  <a:lnTo>
                    <a:pt x="656" y="1088"/>
                  </a:lnTo>
                  <a:lnTo>
                    <a:pt x="656" y="1088"/>
                  </a:lnTo>
                  <a:lnTo>
                    <a:pt x="648" y="1088"/>
                  </a:lnTo>
                  <a:lnTo>
                    <a:pt x="640" y="1087"/>
                  </a:lnTo>
                  <a:lnTo>
                    <a:pt x="632" y="1085"/>
                  </a:lnTo>
                  <a:lnTo>
                    <a:pt x="624" y="1081"/>
                  </a:lnTo>
                  <a:lnTo>
                    <a:pt x="617" y="1078"/>
                  </a:lnTo>
                  <a:lnTo>
                    <a:pt x="610" y="1075"/>
                  </a:lnTo>
                  <a:lnTo>
                    <a:pt x="605" y="1070"/>
                  </a:lnTo>
                  <a:lnTo>
                    <a:pt x="599" y="1064"/>
                  </a:lnTo>
                  <a:lnTo>
                    <a:pt x="593" y="1059"/>
                  </a:lnTo>
                  <a:lnTo>
                    <a:pt x="589" y="1052"/>
                  </a:lnTo>
                  <a:lnTo>
                    <a:pt x="584" y="1045"/>
                  </a:lnTo>
                  <a:lnTo>
                    <a:pt x="581" y="1038"/>
                  </a:lnTo>
                  <a:lnTo>
                    <a:pt x="578" y="1031"/>
                  </a:lnTo>
                  <a:lnTo>
                    <a:pt x="576" y="1023"/>
                  </a:lnTo>
                  <a:lnTo>
                    <a:pt x="575" y="1015"/>
                  </a:lnTo>
                  <a:lnTo>
                    <a:pt x="575" y="1006"/>
                  </a:lnTo>
                  <a:lnTo>
                    <a:pt x="575" y="1006"/>
                  </a:lnTo>
                  <a:lnTo>
                    <a:pt x="575" y="998"/>
                  </a:lnTo>
                  <a:lnTo>
                    <a:pt x="576" y="990"/>
                  </a:lnTo>
                  <a:lnTo>
                    <a:pt x="578" y="982"/>
                  </a:lnTo>
                  <a:lnTo>
                    <a:pt x="581" y="974"/>
                  </a:lnTo>
                  <a:lnTo>
                    <a:pt x="584" y="967"/>
                  </a:lnTo>
                  <a:lnTo>
                    <a:pt x="589" y="961"/>
                  </a:lnTo>
                  <a:lnTo>
                    <a:pt x="593" y="955"/>
                  </a:lnTo>
                  <a:lnTo>
                    <a:pt x="599" y="949"/>
                  </a:lnTo>
                  <a:lnTo>
                    <a:pt x="605" y="943"/>
                  </a:lnTo>
                  <a:lnTo>
                    <a:pt x="610" y="939"/>
                  </a:lnTo>
                  <a:lnTo>
                    <a:pt x="617" y="934"/>
                  </a:lnTo>
                  <a:lnTo>
                    <a:pt x="624" y="931"/>
                  </a:lnTo>
                  <a:lnTo>
                    <a:pt x="632" y="929"/>
                  </a:lnTo>
                  <a:lnTo>
                    <a:pt x="640" y="926"/>
                  </a:lnTo>
                  <a:lnTo>
                    <a:pt x="648" y="925"/>
                  </a:lnTo>
                  <a:lnTo>
                    <a:pt x="656" y="924"/>
                  </a:lnTo>
                  <a:lnTo>
                    <a:pt x="656" y="924"/>
                  </a:lnTo>
                  <a:close/>
                  <a:moveTo>
                    <a:pt x="656" y="113"/>
                  </a:moveTo>
                  <a:lnTo>
                    <a:pt x="656" y="113"/>
                  </a:lnTo>
                  <a:lnTo>
                    <a:pt x="665" y="114"/>
                  </a:lnTo>
                  <a:lnTo>
                    <a:pt x="673" y="115"/>
                  </a:lnTo>
                  <a:lnTo>
                    <a:pt x="681" y="117"/>
                  </a:lnTo>
                  <a:lnTo>
                    <a:pt x="688" y="120"/>
                  </a:lnTo>
                  <a:lnTo>
                    <a:pt x="696" y="123"/>
                  </a:lnTo>
                  <a:lnTo>
                    <a:pt x="703" y="128"/>
                  </a:lnTo>
                  <a:lnTo>
                    <a:pt x="708" y="132"/>
                  </a:lnTo>
                  <a:lnTo>
                    <a:pt x="714" y="137"/>
                  </a:lnTo>
                  <a:lnTo>
                    <a:pt x="720" y="144"/>
                  </a:lnTo>
                  <a:lnTo>
                    <a:pt x="724" y="149"/>
                  </a:lnTo>
                  <a:lnTo>
                    <a:pt x="729" y="156"/>
                  </a:lnTo>
                  <a:lnTo>
                    <a:pt x="732" y="163"/>
                  </a:lnTo>
                  <a:lnTo>
                    <a:pt x="735" y="171"/>
                  </a:lnTo>
                  <a:lnTo>
                    <a:pt x="737" y="179"/>
                  </a:lnTo>
                  <a:lnTo>
                    <a:pt x="738" y="187"/>
                  </a:lnTo>
                  <a:lnTo>
                    <a:pt x="738" y="195"/>
                  </a:lnTo>
                  <a:lnTo>
                    <a:pt x="738" y="195"/>
                  </a:lnTo>
                  <a:lnTo>
                    <a:pt x="738" y="204"/>
                  </a:lnTo>
                  <a:lnTo>
                    <a:pt x="737" y="212"/>
                  </a:lnTo>
                  <a:lnTo>
                    <a:pt x="735" y="220"/>
                  </a:lnTo>
                  <a:lnTo>
                    <a:pt x="732" y="227"/>
                  </a:lnTo>
                  <a:lnTo>
                    <a:pt x="729" y="234"/>
                  </a:lnTo>
                  <a:lnTo>
                    <a:pt x="724" y="241"/>
                  </a:lnTo>
                  <a:lnTo>
                    <a:pt x="720" y="248"/>
                  </a:lnTo>
                  <a:lnTo>
                    <a:pt x="714" y="253"/>
                  </a:lnTo>
                  <a:lnTo>
                    <a:pt x="708" y="259"/>
                  </a:lnTo>
                  <a:lnTo>
                    <a:pt x="703" y="264"/>
                  </a:lnTo>
                  <a:lnTo>
                    <a:pt x="696" y="267"/>
                  </a:lnTo>
                  <a:lnTo>
                    <a:pt x="688" y="270"/>
                  </a:lnTo>
                  <a:lnTo>
                    <a:pt x="681" y="274"/>
                  </a:lnTo>
                  <a:lnTo>
                    <a:pt x="673" y="276"/>
                  </a:lnTo>
                  <a:lnTo>
                    <a:pt x="665" y="277"/>
                  </a:lnTo>
                  <a:lnTo>
                    <a:pt x="656" y="277"/>
                  </a:lnTo>
                  <a:lnTo>
                    <a:pt x="656" y="277"/>
                  </a:lnTo>
                  <a:lnTo>
                    <a:pt x="648" y="277"/>
                  </a:lnTo>
                  <a:lnTo>
                    <a:pt x="640" y="276"/>
                  </a:lnTo>
                  <a:lnTo>
                    <a:pt x="632" y="274"/>
                  </a:lnTo>
                  <a:lnTo>
                    <a:pt x="624" y="270"/>
                  </a:lnTo>
                  <a:lnTo>
                    <a:pt x="617" y="267"/>
                  </a:lnTo>
                  <a:lnTo>
                    <a:pt x="610" y="264"/>
                  </a:lnTo>
                  <a:lnTo>
                    <a:pt x="605" y="259"/>
                  </a:lnTo>
                  <a:lnTo>
                    <a:pt x="599" y="253"/>
                  </a:lnTo>
                  <a:lnTo>
                    <a:pt x="593" y="248"/>
                  </a:lnTo>
                  <a:lnTo>
                    <a:pt x="589" y="241"/>
                  </a:lnTo>
                  <a:lnTo>
                    <a:pt x="584" y="234"/>
                  </a:lnTo>
                  <a:lnTo>
                    <a:pt x="581" y="227"/>
                  </a:lnTo>
                  <a:lnTo>
                    <a:pt x="578" y="220"/>
                  </a:lnTo>
                  <a:lnTo>
                    <a:pt x="576" y="212"/>
                  </a:lnTo>
                  <a:lnTo>
                    <a:pt x="575" y="204"/>
                  </a:lnTo>
                  <a:lnTo>
                    <a:pt x="575" y="195"/>
                  </a:lnTo>
                  <a:lnTo>
                    <a:pt x="575" y="195"/>
                  </a:lnTo>
                  <a:lnTo>
                    <a:pt x="575" y="187"/>
                  </a:lnTo>
                  <a:lnTo>
                    <a:pt x="576" y="179"/>
                  </a:lnTo>
                  <a:lnTo>
                    <a:pt x="578" y="171"/>
                  </a:lnTo>
                  <a:lnTo>
                    <a:pt x="581" y="163"/>
                  </a:lnTo>
                  <a:lnTo>
                    <a:pt x="584" y="156"/>
                  </a:lnTo>
                  <a:lnTo>
                    <a:pt x="589" y="149"/>
                  </a:lnTo>
                  <a:lnTo>
                    <a:pt x="593" y="144"/>
                  </a:lnTo>
                  <a:lnTo>
                    <a:pt x="599" y="137"/>
                  </a:lnTo>
                  <a:lnTo>
                    <a:pt x="605" y="132"/>
                  </a:lnTo>
                  <a:lnTo>
                    <a:pt x="610" y="128"/>
                  </a:lnTo>
                  <a:lnTo>
                    <a:pt x="617" y="123"/>
                  </a:lnTo>
                  <a:lnTo>
                    <a:pt x="624" y="120"/>
                  </a:lnTo>
                  <a:lnTo>
                    <a:pt x="632" y="117"/>
                  </a:lnTo>
                  <a:lnTo>
                    <a:pt x="640" y="115"/>
                  </a:lnTo>
                  <a:lnTo>
                    <a:pt x="648" y="114"/>
                  </a:lnTo>
                  <a:lnTo>
                    <a:pt x="656" y="113"/>
                  </a:lnTo>
                  <a:lnTo>
                    <a:pt x="656" y="113"/>
                  </a:lnTo>
                  <a:close/>
                  <a:moveTo>
                    <a:pt x="656" y="1736"/>
                  </a:moveTo>
                  <a:lnTo>
                    <a:pt x="656" y="1736"/>
                  </a:lnTo>
                  <a:lnTo>
                    <a:pt x="665" y="1736"/>
                  </a:lnTo>
                  <a:lnTo>
                    <a:pt x="673" y="1737"/>
                  </a:lnTo>
                  <a:lnTo>
                    <a:pt x="681" y="1740"/>
                  </a:lnTo>
                  <a:lnTo>
                    <a:pt x="688" y="1742"/>
                  </a:lnTo>
                  <a:lnTo>
                    <a:pt x="696" y="1745"/>
                  </a:lnTo>
                  <a:lnTo>
                    <a:pt x="703" y="1750"/>
                  </a:lnTo>
                  <a:lnTo>
                    <a:pt x="708" y="1754"/>
                  </a:lnTo>
                  <a:lnTo>
                    <a:pt x="714" y="1760"/>
                  </a:lnTo>
                  <a:lnTo>
                    <a:pt x="720" y="1766"/>
                  </a:lnTo>
                  <a:lnTo>
                    <a:pt x="724" y="1772"/>
                  </a:lnTo>
                  <a:lnTo>
                    <a:pt x="729" y="1778"/>
                  </a:lnTo>
                  <a:lnTo>
                    <a:pt x="732" y="1785"/>
                  </a:lnTo>
                  <a:lnTo>
                    <a:pt x="735" y="1793"/>
                  </a:lnTo>
                  <a:lnTo>
                    <a:pt x="737" y="1801"/>
                  </a:lnTo>
                  <a:lnTo>
                    <a:pt x="738" y="1809"/>
                  </a:lnTo>
                  <a:lnTo>
                    <a:pt x="738" y="1817"/>
                  </a:lnTo>
                  <a:lnTo>
                    <a:pt x="738" y="1817"/>
                  </a:lnTo>
                  <a:lnTo>
                    <a:pt x="738" y="1826"/>
                  </a:lnTo>
                  <a:lnTo>
                    <a:pt x="737" y="1834"/>
                  </a:lnTo>
                  <a:lnTo>
                    <a:pt x="735" y="1842"/>
                  </a:lnTo>
                  <a:lnTo>
                    <a:pt x="732" y="1849"/>
                  </a:lnTo>
                  <a:lnTo>
                    <a:pt x="729" y="1857"/>
                  </a:lnTo>
                  <a:lnTo>
                    <a:pt x="724" y="1863"/>
                  </a:lnTo>
                  <a:lnTo>
                    <a:pt x="720" y="1870"/>
                  </a:lnTo>
                  <a:lnTo>
                    <a:pt x="714" y="1875"/>
                  </a:lnTo>
                  <a:lnTo>
                    <a:pt x="708" y="1881"/>
                  </a:lnTo>
                  <a:lnTo>
                    <a:pt x="703" y="1886"/>
                  </a:lnTo>
                  <a:lnTo>
                    <a:pt x="696" y="1890"/>
                  </a:lnTo>
                  <a:lnTo>
                    <a:pt x="688" y="1894"/>
                  </a:lnTo>
                  <a:lnTo>
                    <a:pt x="681" y="1896"/>
                  </a:lnTo>
                  <a:lnTo>
                    <a:pt x="673" y="1898"/>
                  </a:lnTo>
                  <a:lnTo>
                    <a:pt x="665" y="1899"/>
                  </a:lnTo>
                  <a:lnTo>
                    <a:pt x="656" y="1899"/>
                  </a:lnTo>
                  <a:lnTo>
                    <a:pt x="656" y="1899"/>
                  </a:lnTo>
                  <a:lnTo>
                    <a:pt x="648" y="1899"/>
                  </a:lnTo>
                  <a:lnTo>
                    <a:pt x="640" y="1898"/>
                  </a:lnTo>
                  <a:lnTo>
                    <a:pt x="632" y="1896"/>
                  </a:lnTo>
                  <a:lnTo>
                    <a:pt x="624" y="1894"/>
                  </a:lnTo>
                  <a:lnTo>
                    <a:pt x="617" y="1890"/>
                  </a:lnTo>
                  <a:lnTo>
                    <a:pt x="610" y="1886"/>
                  </a:lnTo>
                  <a:lnTo>
                    <a:pt x="605" y="1881"/>
                  </a:lnTo>
                  <a:lnTo>
                    <a:pt x="599" y="1875"/>
                  </a:lnTo>
                  <a:lnTo>
                    <a:pt x="593" y="1870"/>
                  </a:lnTo>
                  <a:lnTo>
                    <a:pt x="589" y="1863"/>
                  </a:lnTo>
                  <a:lnTo>
                    <a:pt x="584" y="1857"/>
                  </a:lnTo>
                  <a:lnTo>
                    <a:pt x="581" y="1849"/>
                  </a:lnTo>
                  <a:lnTo>
                    <a:pt x="578" y="1842"/>
                  </a:lnTo>
                  <a:lnTo>
                    <a:pt x="576" y="1834"/>
                  </a:lnTo>
                  <a:lnTo>
                    <a:pt x="575" y="1826"/>
                  </a:lnTo>
                  <a:lnTo>
                    <a:pt x="575" y="1817"/>
                  </a:lnTo>
                  <a:lnTo>
                    <a:pt x="575" y="1817"/>
                  </a:lnTo>
                  <a:lnTo>
                    <a:pt x="575" y="1809"/>
                  </a:lnTo>
                  <a:lnTo>
                    <a:pt x="576" y="1801"/>
                  </a:lnTo>
                  <a:lnTo>
                    <a:pt x="578" y="1793"/>
                  </a:lnTo>
                  <a:lnTo>
                    <a:pt x="581" y="1785"/>
                  </a:lnTo>
                  <a:lnTo>
                    <a:pt x="584" y="1778"/>
                  </a:lnTo>
                  <a:lnTo>
                    <a:pt x="589" y="1772"/>
                  </a:lnTo>
                  <a:lnTo>
                    <a:pt x="593" y="1766"/>
                  </a:lnTo>
                  <a:lnTo>
                    <a:pt x="599" y="1760"/>
                  </a:lnTo>
                  <a:lnTo>
                    <a:pt x="605" y="1754"/>
                  </a:lnTo>
                  <a:lnTo>
                    <a:pt x="610" y="1750"/>
                  </a:lnTo>
                  <a:lnTo>
                    <a:pt x="617" y="1745"/>
                  </a:lnTo>
                  <a:lnTo>
                    <a:pt x="624" y="1742"/>
                  </a:lnTo>
                  <a:lnTo>
                    <a:pt x="632" y="1740"/>
                  </a:lnTo>
                  <a:lnTo>
                    <a:pt x="640" y="1737"/>
                  </a:lnTo>
                  <a:lnTo>
                    <a:pt x="648" y="1736"/>
                  </a:lnTo>
                  <a:lnTo>
                    <a:pt x="656" y="1736"/>
                  </a:lnTo>
                  <a:lnTo>
                    <a:pt x="656" y="1736"/>
                  </a:lnTo>
                  <a:close/>
                </a:path>
              </a:pathLst>
            </a:custGeom>
            <a:grpFill/>
            <a:ln>
              <a:solidFill>
                <a:schemeClr val="accent2"/>
              </a:solidFill>
            </a:ln>
          </p:spPr>
          <p:txBody>
            <a:bodyPr vert="horz" wrap="square" lIns="91440" tIns="45720" rIns="91440" bIns="45720" numCol="1" anchor="t" anchorCtr="0" compatLnSpc="1">
              <a:prstTxWarp prst="textNoShape">
                <a:avLst/>
              </a:prstTxWarp>
            </a:bodyPr>
            <a:lstStyle/>
            <a:p>
              <a:endParaRPr lang="en-US" dirty="0"/>
            </a:p>
          </p:txBody>
        </p:sp>
        <p:sp>
          <p:nvSpPr>
            <p:cNvPr id="30" name="Freeform 30">
              <a:extLst>
                <a:ext uri="{FF2B5EF4-FFF2-40B4-BE49-F238E27FC236}">
                  <a16:creationId xmlns:a16="http://schemas.microsoft.com/office/drawing/2014/main" id="{30D0AD96-9082-FE4D-B28C-5CAD7DB8D2CE}"/>
                </a:ext>
              </a:extLst>
            </p:cNvPr>
            <p:cNvSpPr>
              <a:spLocks noEditPoints="1"/>
            </p:cNvSpPr>
            <p:nvPr/>
          </p:nvSpPr>
          <p:spPr bwMode="auto">
            <a:xfrm>
              <a:off x="-5589588" y="-1630363"/>
              <a:ext cx="1008063" cy="1328738"/>
            </a:xfrm>
            <a:custGeom>
              <a:avLst/>
              <a:gdLst>
                <a:gd name="T0" fmla="*/ 1086 w 1271"/>
                <a:gd name="T1" fmla="*/ 133 h 1675"/>
                <a:gd name="T2" fmla="*/ 1086 w 1271"/>
                <a:gd name="T3" fmla="*/ 119 h 1675"/>
                <a:gd name="T4" fmla="*/ 1081 w 1271"/>
                <a:gd name="T5" fmla="*/ 93 h 1675"/>
                <a:gd name="T6" fmla="*/ 1070 w 1271"/>
                <a:gd name="T7" fmla="*/ 69 h 1675"/>
                <a:gd name="T8" fmla="*/ 1057 w 1271"/>
                <a:gd name="T9" fmla="*/ 48 h 1675"/>
                <a:gd name="T10" fmla="*/ 1039 w 1271"/>
                <a:gd name="T11" fmla="*/ 30 h 1675"/>
                <a:gd name="T12" fmla="*/ 1017 w 1271"/>
                <a:gd name="T13" fmla="*/ 16 h 1675"/>
                <a:gd name="T14" fmla="*/ 994 w 1271"/>
                <a:gd name="T15" fmla="*/ 6 h 1675"/>
                <a:gd name="T16" fmla="*/ 968 w 1271"/>
                <a:gd name="T17" fmla="*/ 0 h 1675"/>
                <a:gd name="T18" fmla="*/ 308 w 1271"/>
                <a:gd name="T19" fmla="*/ 0 h 1675"/>
                <a:gd name="T20" fmla="*/ 295 w 1271"/>
                <a:gd name="T21" fmla="*/ 0 h 1675"/>
                <a:gd name="T22" fmla="*/ 269 w 1271"/>
                <a:gd name="T23" fmla="*/ 6 h 1675"/>
                <a:gd name="T24" fmla="*/ 245 w 1271"/>
                <a:gd name="T25" fmla="*/ 16 h 1675"/>
                <a:gd name="T26" fmla="*/ 224 w 1271"/>
                <a:gd name="T27" fmla="*/ 30 h 1675"/>
                <a:gd name="T28" fmla="*/ 206 w 1271"/>
                <a:gd name="T29" fmla="*/ 48 h 1675"/>
                <a:gd name="T30" fmla="*/ 191 w 1271"/>
                <a:gd name="T31" fmla="*/ 69 h 1675"/>
                <a:gd name="T32" fmla="*/ 182 w 1271"/>
                <a:gd name="T33" fmla="*/ 93 h 1675"/>
                <a:gd name="T34" fmla="*/ 176 w 1271"/>
                <a:gd name="T35" fmla="*/ 119 h 1675"/>
                <a:gd name="T36" fmla="*/ 175 w 1271"/>
                <a:gd name="T37" fmla="*/ 1542 h 1675"/>
                <a:gd name="T38" fmla="*/ 176 w 1271"/>
                <a:gd name="T39" fmla="*/ 1553 h 1675"/>
                <a:gd name="T40" fmla="*/ 0 w 1271"/>
                <a:gd name="T41" fmla="*/ 1562 h 1675"/>
                <a:gd name="T42" fmla="*/ 308 w 1271"/>
                <a:gd name="T43" fmla="*/ 1675 h 1675"/>
                <a:gd name="T44" fmla="*/ 1271 w 1271"/>
                <a:gd name="T45" fmla="*/ 1675 h 1675"/>
                <a:gd name="T46" fmla="*/ 1085 w 1271"/>
                <a:gd name="T47" fmla="*/ 1562 h 1675"/>
                <a:gd name="T48" fmla="*/ 1086 w 1271"/>
                <a:gd name="T49" fmla="*/ 1553 h 1675"/>
                <a:gd name="T50" fmla="*/ 1086 w 1271"/>
                <a:gd name="T51" fmla="*/ 1542 h 1675"/>
                <a:gd name="T52" fmla="*/ 530 w 1271"/>
                <a:gd name="T53" fmla="*/ 1385 h 1675"/>
                <a:gd name="T54" fmla="*/ 733 w 1271"/>
                <a:gd name="T55" fmla="*/ 1548 h 1675"/>
                <a:gd name="T56" fmla="*/ 846 w 1271"/>
                <a:gd name="T57" fmla="*/ 1562 h 1675"/>
                <a:gd name="T58" fmla="*/ 846 w 1271"/>
                <a:gd name="T59" fmla="*/ 1329 h 1675"/>
                <a:gd name="T60" fmla="*/ 841 w 1271"/>
                <a:gd name="T61" fmla="*/ 1306 h 1675"/>
                <a:gd name="T62" fmla="*/ 829 w 1271"/>
                <a:gd name="T63" fmla="*/ 1289 h 1675"/>
                <a:gd name="T64" fmla="*/ 812 w 1271"/>
                <a:gd name="T65" fmla="*/ 1277 h 1675"/>
                <a:gd name="T66" fmla="*/ 789 w 1271"/>
                <a:gd name="T67" fmla="*/ 1272 h 1675"/>
                <a:gd name="T68" fmla="*/ 473 w 1271"/>
                <a:gd name="T69" fmla="*/ 1272 h 1675"/>
                <a:gd name="T70" fmla="*/ 451 w 1271"/>
                <a:gd name="T71" fmla="*/ 1277 h 1675"/>
                <a:gd name="T72" fmla="*/ 433 w 1271"/>
                <a:gd name="T73" fmla="*/ 1289 h 1675"/>
                <a:gd name="T74" fmla="*/ 421 w 1271"/>
                <a:gd name="T75" fmla="*/ 1306 h 1675"/>
                <a:gd name="T76" fmla="*/ 417 w 1271"/>
                <a:gd name="T77" fmla="*/ 1329 h 1675"/>
                <a:gd name="T78" fmla="*/ 308 w 1271"/>
                <a:gd name="T79" fmla="*/ 1562 h 1675"/>
                <a:gd name="T80" fmla="*/ 304 w 1271"/>
                <a:gd name="T81" fmla="*/ 1562 h 1675"/>
                <a:gd name="T82" fmla="*/ 297 w 1271"/>
                <a:gd name="T83" fmla="*/ 1558 h 1675"/>
                <a:gd name="T84" fmla="*/ 291 w 1271"/>
                <a:gd name="T85" fmla="*/ 1553 h 1675"/>
                <a:gd name="T86" fmla="*/ 289 w 1271"/>
                <a:gd name="T87" fmla="*/ 1546 h 1675"/>
                <a:gd name="T88" fmla="*/ 288 w 1271"/>
                <a:gd name="T89" fmla="*/ 133 h 1675"/>
                <a:gd name="T90" fmla="*/ 289 w 1271"/>
                <a:gd name="T91" fmla="*/ 128 h 1675"/>
                <a:gd name="T92" fmla="*/ 291 w 1271"/>
                <a:gd name="T93" fmla="*/ 121 h 1675"/>
                <a:gd name="T94" fmla="*/ 297 w 1271"/>
                <a:gd name="T95" fmla="*/ 115 h 1675"/>
                <a:gd name="T96" fmla="*/ 304 w 1271"/>
                <a:gd name="T97" fmla="*/ 113 h 1675"/>
                <a:gd name="T98" fmla="*/ 954 w 1271"/>
                <a:gd name="T99" fmla="*/ 112 h 1675"/>
                <a:gd name="T100" fmla="*/ 958 w 1271"/>
                <a:gd name="T101" fmla="*/ 113 h 1675"/>
                <a:gd name="T102" fmla="*/ 966 w 1271"/>
                <a:gd name="T103" fmla="*/ 115 h 1675"/>
                <a:gd name="T104" fmla="*/ 970 w 1271"/>
                <a:gd name="T105" fmla="*/ 121 h 1675"/>
                <a:gd name="T106" fmla="*/ 973 w 1271"/>
                <a:gd name="T107" fmla="*/ 128 h 1675"/>
                <a:gd name="T108" fmla="*/ 973 w 1271"/>
                <a:gd name="T109" fmla="*/ 1542 h 1675"/>
                <a:gd name="T110" fmla="*/ 973 w 1271"/>
                <a:gd name="T111" fmla="*/ 1546 h 1675"/>
                <a:gd name="T112" fmla="*/ 970 w 1271"/>
                <a:gd name="T113" fmla="*/ 1553 h 1675"/>
                <a:gd name="T114" fmla="*/ 966 w 1271"/>
                <a:gd name="T115" fmla="*/ 1558 h 1675"/>
                <a:gd name="T116" fmla="*/ 958 w 1271"/>
                <a:gd name="T117" fmla="*/ 1562 h 1675"/>
                <a:gd name="T118" fmla="*/ 846 w 1271"/>
                <a:gd name="T119" fmla="*/ 1562 h 1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71" h="1675">
                  <a:moveTo>
                    <a:pt x="1086" y="1542"/>
                  </a:moveTo>
                  <a:lnTo>
                    <a:pt x="1086" y="133"/>
                  </a:lnTo>
                  <a:lnTo>
                    <a:pt x="1086" y="133"/>
                  </a:lnTo>
                  <a:lnTo>
                    <a:pt x="1086" y="119"/>
                  </a:lnTo>
                  <a:lnTo>
                    <a:pt x="1084" y="105"/>
                  </a:lnTo>
                  <a:lnTo>
                    <a:pt x="1081" y="93"/>
                  </a:lnTo>
                  <a:lnTo>
                    <a:pt x="1076" y="81"/>
                  </a:lnTo>
                  <a:lnTo>
                    <a:pt x="1070" y="69"/>
                  </a:lnTo>
                  <a:lnTo>
                    <a:pt x="1064" y="58"/>
                  </a:lnTo>
                  <a:lnTo>
                    <a:pt x="1057" y="48"/>
                  </a:lnTo>
                  <a:lnTo>
                    <a:pt x="1048" y="39"/>
                  </a:lnTo>
                  <a:lnTo>
                    <a:pt x="1039" y="30"/>
                  </a:lnTo>
                  <a:lnTo>
                    <a:pt x="1028" y="22"/>
                  </a:lnTo>
                  <a:lnTo>
                    <a:pt x="1017" y="16"/>
                  </a:lnTo>
                  <a:lnTo>
                    <a:pt x="1005" y="10"/>
                  </a:lnTo>
                  <a:lnTo>
                    <a:pt x="994" y="6"/>
                  </a:lnTo>
                  <a:lnTo>
                    <a:pt x="980" y="2"/>
                  </a:lnTo>
                  <a:lnTo>
                    <a:pt x="968" y="0"/>
                  </a:lnTo>
                  <a:lnTo>
                    <a:pt x="954" y="0"/>
                  </a:lnTo>
                  <a:lnTo>
                    <a:pt x="308" y="0"/>
                  </a:lnTo>
                  <a:lnTo>
                    <a:pt x="308" y="0"/>
                  </a:lnTo>
                  <a:lnTo>
                    <a:pt x="295" y="0"/>
                  </a:lnTo>
                  <a:lnTo>
                    <a:pt x="281" y="2"/>
                  </a:lnTo>
                  <a:lnTo>
                    <a:pt x="269" y="6"/>
                  </a:lnTo>
                  <a:lnTo>
                    <a:pt x="256" y="10"/>
                  </a:lnTo>
                  <a:lnTo>
                    <a:pt x="245" y="16"/>
                  </a:lnTo>
                  <a:lnTo>
                    <a:pt x="234" y="22"/>
                  </a:lnTo>
                  <a:lnTo>
                    <a:pt x="224" y="30"/>
                  </a:lnTo>
                  <a:lnTo>
                    <a:pt x="215" y="39"/>
                  </a:lnTo>
                  <a:lnTo>
                    <a:pt x="206" y="48"/>
                  </a:lnTo>
                  <a:lnTo>
                    <a:pt x="198" y="58"/>
                  </a:lnTo>
                  <a:lnTo>
                    <a:pt x="191" y="69"/>
                  </a:lnTo>
                  <a:lnTo>
                    <a:pt x="186" y="81"/>
                  </a:lnTo>
                  <a:lnTo>
                    <a:pt x="182" y="93"/>
                  </a:lnTo>
                  <a:lnTo>
                    <a:pt x="178" y="105"/>
                  </a:lnTo>
                  <a:lnTo>
                    <a:pt x="176" y="119"/>
                  </a:lnTo>
                  <a:lnTo>
                    <a:pt x="175" y="133"/>
                  </a:lnTo>
                  <a:lnTo>
                    <a:pt x="175" y="1542"/>
                  </a:lnTo>
                  <a:lnTo>
                    <a:pt x="175" y="1542"/>
                  </a:lnTo>
                  <a:lnTo>
                    <a:pt x="176" y="1553"/>
                  </a:lnTo>
                  <a:lnTo>
                    <a:pt x="177" y="1562"/>
                  </a:lnTo>
                  <a:lnTo>
                    <a:pt x="0" y="1562"/>
                  </a:lnTo>
                  <a:lnTo>
                    <a:pt x="0" y="1675"/>
                  </a:lnTo>
                  <a:lnTo>
                    <a:pt x="308" y="1675"/>
                  </a:lnTo>
                  <a:lnTo>
                    <a:pt x="954" y="1675"/>
                  </a:lnTo>
                  <a:lnTo>
                    <a:pt x="1271" y="1675"/>
                  </a:lnTo>
                  <a:lnTo>
                    <a:pt x="1271" y="1562"/>
                  </a:lnTo>
                  <a:lnTo>
                    <a:pt x="1085" y="1562"/>
                  </a:lnTo>
                  <a:lnTo>
                    <a:pt x="1085" y="1562"/>
                  </a:lnTo>
                  <a:lnTo>
                    <a:pt x="1086" y="1553"/>
                  </a:lnTo>
                  <a:lnTo>
                    <a:pt x="1086" y="1542"/>
                  </a:lnTo>
                  <a:lnTo>
                    <a:pt x="1086" y="1542"/>
                  </a:lnTo>
                  <a:close/>
                  <a:moveTo>
                    <a:pt x="530" y="1548"/>
                  </a:moveTo>
                  <a:lnTo>
                    <a:pt x="530" y="1385"/>
                  </a:lnTo>
                  <a:lnTo>
                    <a:pt x="733" y="1385"/>
                  </a:lnTo>
                  <a:lnTo>
                    <a:pt x="733" y="1548"/>
                  </a:lnTo>
                  <a:lnTo>
                    <a:pt x="530" y="1548"/>
                  </a:lnTo>
                  <a:close/>
                  <a:moveTo>
                    <a:pt x="846" y="1562"/>
                  </a:moveTo>
                  <a:lnTo>
                    <a:pt x="846" y="1329"/>
                  </a:lnTo>
                  <a:lnTo>
                    <a:pt x="846" y="1329"/>
                  </a:lnTo>
                  <a:lnTo>
                    <a:pt x="845" y="1318"/>
                  </a:lnTo>
                  <a:lnTo>
                    <a:pt x="841" y="1306"/>
                  </a:lnTo>
                  <a:lnTo>
                    <a:pt x="835" y="1297"/>
                  </a:lnTo>
                  <a:lnTo>
                    <a:pt x="829" y="1289"/>
                  </a:lnTo>
                  <a:lnTo>
                    <a:pt x="821" y="1282"/>
                  </a:lnTo>
                  <a:lnTo>
                    <a:pt x="812" y="1277"/>
                  </a:lnTo>
                  <a:lnTo>
                    <a:pt x="800" y="1273"/>
                  </a:lnTo>
                  <a:lnTo>
                    <a:pt x="789" y="1272"/>
                  </a:lnTo>
                  <a:lnTo>
                    <a:pt x="473" y="1272"/>
                  </a:lnTo>
                  <a:lnTo>
                    <a:pt x="473" y="1272"/>
                  </a:lnTo>
                  <a:lnTo>
                    <a:pt x="461" y="1273"/>
                  </a:lnTo>
                  <a:lnTo>
                    <a:pt x="451" y="1277"/>
                  </a:lnTo>
                  <a:lnTo>
                    <a:pt x="442" y="1282"/>
                  </a:lnTo>
                  <a:lnTo>
                    <a:pt x="433" y="1289"/>
                  </a:lnTo>
                  <a:lnTo>
                    <a:pt x="426" y="1297"/>
                  </a:lnTo>
                  <a:lnTo>
                    <a:pt x="421" y="1306"/>
                  </a:lnTo>
                  <a:lnTo>
                    <a:pt x="418" y="1318"/>
                  </a:lnTo>
                  <a:lnTo>
                    <a:pt x="417" y="1329"/>
                  </a:lnTo>
                  <a:lnTo>
                    <a:pt x="417" y="1562"/>
                  </a:lnTo>
                  <a:lnTo>
                    <a:pt x="308" y="1562"/>
                  </a:lnTo>
                  <a:lnTo>
                    <a:pt x="308" y="1562"/>
                  </a:lnTo>
                  <a:lnTo>
                    <a:pt x="304" y="1562"/>
                  </a:lnTo>
                  <a:lnTo>
                    <a:pt x="300" y="1561"/>
                  </a:lnTo>
                  <a:lnTo>
                    <a:pt x="297" y="1558"/>
                  </a:lnTo>
                  <a:lnTo>
                    <a:pt x="295" y="1556"/>
                  </a:lnTo>
                  <a:lnTo>
                    <a:pt x="291" y="1553"/>
                  </a:lnTo>
                  <a:lnTo>
                    <a:pt x="290" y="1549"/>
                  </a:lnTo>
                  <a:lnTo>
                    <a:pt x="289" y="1546"/>
                  </a:lnTo>
                  <a:lnTo>
                    <a:pt x="288" y="1542"/>
                  </a:lnTo>
                  <a:lnTo>
                    <a:pt x="288" y="133"/>
                  </a:lnTo>
                  <a:lnTo>
                    <a:pt x="288" y="133"/>
                  </a:lnTo>
                  <a:lnTo>
                    <a:pt x="289" y="128"/>
                  </a:lnTo>
                  <a:lnTo>
                    <a:pt x="290" y="125"/>
                  </a:lnTo>
                  <a:lnTo>
                    <a:pt x="291" y="121"/>
                  </a:lnTo>
                  <a:lnTo>
                    <a:pt x="295" y="119"/>
                  </a:lnTo>
                  <a:lnTo>
                    <a:pt x="297" y="115"/>
                  </a:lnTo>
                  <a:lnTo>
                    <a:pt x="300" y="114"/>
                  </a:lnTo>
                  <a:lnTo>
                    <a:pt x="304" y="113"/>
                  </a:lnTo>
                  <a:lnTo>
                    <a:pt x="308" y="112"/>
                  </a:lnTo>
                  <a:lnTo>
                    <a:pt x="954" y="112"/>
                  </a:lnTo>
                  <a:lnTo>
                    <a:pt x="954" y="112"/>
                  </a:lnTo>
                  <a:lnTo>
                    <a:pt x="958" y="113"/>
                  </a:lnTo>
                  <a:lnTo>
                    <a:pt x="962" y="114"/>
                  </a:lnTo>
                  <a:lnTo>
                    <a:pt x="966" y="115"/>
                  </a:lnTo>
                  <a:lnTo>
                    <a:pt x="968" y="119"/>
                  </a:lnTo>
                  <a:lnTo>
                    <a:pt x="970" y="121"/>
                  </a:lnTo>
                  <a:lnTo>
                    <a:pt x="972" y="125"/>
                  </a:lnTo>
                  <a:lnTo>
                    <a:pt x="973" y="128"/>
                  </a:lnTo>
                  <a:lnTo>
                    <a:pt x="973" y="133"/>
                  </a:lnTo>
                  <a:lnTo>
                    <a:pt x="973" y="1542"/>
                  </a:lnTo>
                  <a:lnTo>
                    <a:pt x="973" y="1542"/>
                  </a:lnTo>
                  <a:lnTo>
                    <a:pt x="973" y="1546"/>
                  </a:lnTo>
                  <a:lnTo>
                    <a:pt x="972" y="1549"/>
                  </a:lnTo>
                  <a:lnTo>
                    <a:pt x="970" y="1553"/>
                  </a:lnTo>
                  <a:lnTo>
                    <a:pt x="968" y="1556"/>
                  </a:lnTo>
                  <a:lnTo>
                    <a:pt x="966" y="1558"/>
                  </a:lnTo>
                  <a:lnTo>
                    <a:pt x="962" y="1561"/>
                  </a:lnTo>
                  <a:lnTo>
                    <a:pt x="958" y="1562"/>
                  </a:lnTo>
                  <a:lnTo>
                    <a:pt x="954" y="1562"/>
                  </a:lnTo>
                  <a:lnTo>
                    <a:pt x="846" y="1562"/>
                  </a:lnTo>
                  <a:close/>
                </a:path>
              </a:pathLst>
            </a:custGeom>
            <a:grpFill/>
            <a:ln>
              <a:solidFill>
                <a:schemeClr val="accent2"/>
              </a:solidFill>
            </a:ln>
          </p:spPr>
          <p:txBody>
            <a:bodyPr vert="horz" wrap="square" lIns="91440" tIns="45720" rIns="91440" bIns="45720" numCol="1" anchor="t" anchorCtr="0" compatLnSpc="1">
              <a:prstTxWarp prst="textNoShape">
                <a:avLst/>
              </a:prstTxWarp>
            </a:bodyPr>
            <a:lstStyle/>
            <a:p>
              <a:endParaRPr lang="en-US" dirty="0"/>
            </a:p>
          </p:txBody>
        </p:sp>
        <p:sp>
          <p:nvSpPr>
            <p:cNvPr id="31" name="Rectangle 31">
              <a:extLst>
                <a:ext uri="{FF2B5EF4-FFF2-40B4-BE49-F238E27FC236}">
                  <a16:creationId xmlns:a16="http://schemas.microsoft.com/office/drawing/2014/main" id="{8E1FD22A-D6B8-2841-9937-3FD1114178F0}"/>
                </a:ext>
              </a:extLst>
            </p:cNvPr>
            <p:cNvSpPr>
              <a:spLocks noChangeArrowheads="1"/>
            </p:cNvSpPr>
            <p:nvPr/>
          </p:nvSpPr>
          <p:spPr bwMode="auto">
            <a:xfrm>
              <a:off x="-5243513" y="-1346200"/>
              <a:ext cx="104775" cy="104775"/>
            </a:xfrm>
            <a:prstGeom prst="rect">
              <a:avLst/>
            </a:prstGeom>
            <a:grpFill/>
            <a:ln>
              <a:solidFill>
                <a:schemeClr val="accent2"/>
              </a:solidFill>
            </a:ln>
          </p:spPr>
          <p:txBody>
            <a:bodyPr vert="horz" wrap="square" lIns="91440" tIns="45720" rIns="91440" bIns="45720" numCol="1" anchor="t" anchorCtr="0" compatLnSpc="1">
              <a:prstTxWarp prst="textNoShape">
                <a:avLst/>
              </a:prstTxWarp>
            </a:bodyPr>
            <a:lstStyle/>
            <a:p>
              <a:endParaRPr lang="en-US" dirty="0"/>
            </a:p>
          </p:txBody>
        </p:sp>
        <p:sp>
          <p:nvSpPr>
            <p:cNvPr id="32" name="Rectangle 32">
              <a:extLst>
                <a:ext uri="{FF2B5EF4-FFF2-40B4-BE49-F238E27FC236}">
                  <a16:creationId xmlns:a16="http://schemas.microsoft.com/office/drawing/2014/main" id="{941F8206-5D01-364C-BB49-9505FAEE8E8E}"/>
                </a:ext>
              </a:extLst>
            </p:cNvPr>
            <p:cNvSpPr>
              <a:spLocks noChangeArrowheads="1"/>
            </p:cNvSpPr>
            <p:nvPr/>
          </p:nvSpPr>
          <p:spPr bwMode="auto">
            <a:xfrm>
              <a:off x="-5040313" y="-1346200"/>
              <a:ext cx="104775" cy="104775"/>
            </a:xfrm>
            <a:prstGeom prst="rect">
              <a:avLst/>
            </a:prstGeom>
            <a:grpFill/>
            <a:ln>
              <a:solidFill>
                <a:schemeClr val="accent2"/>
              </a:solidFill>
            </a:ln>
          </p:spPr>
          <p:txBody>
            <a:bodyPr vert="horz" wrap="square" lIns="91440" tIns="45720" rIns="91440" bIns="45720" numCol="1" anchor="t" anchorCtr="0" compatLnSpc="1">
              <a:prstTxWarp prst="textNoShape">
                <a:avLst/>
              </a:prstTxWarp>
            </a:bodyPr>
            <a:lstStyle/>
            <a:p>
              <a:endParaRPr lang="en-US" dirty="0"/>
            </a:p>
          </p:txBody>
        </p:sp>
        <p:sp>
          <p:nvSpPr>
            <p:cNvPr id="33" name="Rectangle 33">
              <a:extLst>
                <a:ext uri="{FF2B5EF4-FFF2-40B4-BE49-F238E27FC236}">
                  <a16:creationId xmlns:a16="http://schemas.microsoft.com/office/drawing/2014/main" id="{BFED8612-F621-B34F-B2FE-F0EDB5FA21DB}"/>
                </a:ext>
              </a:extLst>
            </p:cNvPr>
            <p:cNvSpPr>
              <a:spLocks noChangeArrowheads="1"/>
            </p:cNvSpPr>
            <p:nvPr/>
          </p:nvSpPr>
          <p:spPr bwMode="auto">
            <a:xfrm>
              <a:off x="-5243513" y="-1120775"/>
              <a:ext cx="104775" cy="104775"/>
            </a:xfrm>
            <a:prstGeom prst="rect">
              <a:avLst/>
            </a:prstGeom>
            <a:grpFill/>
            <a:ln>
              <a:solidFill>
                <a:schemeClr val="accent2"/>
              </a:solidFill>
            </a:ln>
          </p:spPr>
          <p:txBody>
            <a:bodyPr vert="horz" wrap="square" lIns="91440" tIns="45720" rIns="91440" bIns="45720" numCol="1" anchor="t" anchorCtr="0" compatLnSpc="1">
              <a:prstTxWarp prst="textNoShape">
                <a:avLst/>
              </a:prstTxWarp>
            </a:bodyPr>
            <a:lstStyle/>
            <a:p>
              <a:endParaRPr lang="en-US" dirty="0"/>
            </a:p>
          </p:txBody>
        </p:sp>
        <p:sp>
          <p:nvSpPr>
            <p:cNvPr id="34" name="Rectangle 34">
              <a:extLst>
                <a:ext uri="{FF2B5EF4-FFF2-40B4-BE49-F238E27FC236}">
                  <a16:creationId xmlns:a16="http://schemas.microsoft.com/office/drawing/2014/main" id="{4C27697F-4E0B-DB42-B29A-31189CDDB244}"/>
                </a:ext>
              </a:extLst>
            </p:cNvPr>
            <p:cNvSpPr>
              <a:spLocks noChangeArrowheads="1"/>
            </p:cNvSpPr>
            <p:nvPr/>
          </p:nvSpPr>
          <p:spPr bwMode="auto">
            <a:xfrm>
              <a:off x="-5040313" y="-1120775"/>
              <a:ext cx="104775" cy="104775"/>
            </a:xfrm>
            <a:prstGeom prst="rect">
              <a:avLst/>
            </a:prstGeom>
            <a:grpFill/>
            <a:ln>
              <a:solidFill>
                <a:schemeClr val="accent2"/>
              </a:solidFill>
            </a:ln>
          </p:spPr>
          <p:txBody>
            <a:bodyPr vert="horz" wrap="square" lIns="91440" tIns="45720" rIns="91440" bIns="45720" numCol="1" anchor="t" anchorCtr="0" compatLnSpc="1">
              <a:prstTxWarp prst="textNoShape">
                <a:avLst/>
              </a:prstTxWarp>
            </a:bodyPr>
            <a:lstStyle/>
            <a:p>
              <a:endParaRPr lang="en-US" dirty="0"/>
            </a:p>
          </p:txBody>
        </p:sp>
        <p:sp>
          <p:nvSpPr>
            <p:cNvPr id="35" name="Rectangle 35">
              <a:extLst>
                <a:ext uri="{FF2B5EF4-FFF2-40B4-BE49-F238E27FC236}">
                  <a16:creationId xmlns:a16="http://schemas.microsoft.com/office/drawing/2014/main" id="{50F5C0D9-7F58-1A4B-9102-0768F1C80DD3}"/>
                </a:ext>
              </a:extLst>
            </p:cNvPr>
            <p:cNvSpPr>
              <a:spLocks noChangeArrowheads="1"/>
            </p:cNvSpPr>
            <p:nvPr/>
          </p:nvSpPr>
          <p:spPr bwMode="auto">
            <a:xfrm>
              <a:off x="-5243513" y="-889000"/>
              <a:ext cx="104775" cy="104775"/>
            </a:xfrm>
            <a:prstGeom prst="rect">
              <a:avLst/>
            </a:prstGeom>
            <a:grpFill/>
            <a:ln>
              <a:solidFill>
                <a:schemeClr val="accent2"/>
              </a:solidFill>
            </a:ln>
          </p:spPr>
          <p:txBody>
            <a:bodyPr vert="horz" wrap="square" lIns="91440" tIns="45720" rIns="91440" bIns="45720" numCol="1" anchor="t" anchorCtr="0" compatLnSpc="1">
              <a:prstTxWarp prst="textNoShape">
                <a:avLst/>
              </a:prstTxWarp>
            </a:bodyPr>
            <a:lstStyle/>
            <a:p>
              <a:endParaRPr lang="en-US" dirty="0"/>
            </a:p>
          </p:txBody>
        </p:sp>
        <p:sp>
          <p:nvSpPr>
            <p:cNvPr id="36" name="Rectangle 36">
              <a:extLst>
                <a:ext uri="{FF2B5EF4-FFF2-40B4-BE49-F238E27FC236}">
                  <a16:creationId xmlns:a16="http://schemas.microsoft.com/office/drawing/2014/main" id="{05EE1A6E-BB38-6C40-A978-554933634BCD}"/>
                </a:ext>
              </a:extLst>
            </p:cNvPr>
            <p:cNvSpPr>
              <a:spLocks noChangeArrowheads="1"/>
            </p:cNvSpPr>
            <p:nvPr/>
          </p:nvSpPr>
          <p:spPr bwMode="auto">
            <a:xfrm>
              <a:off x="-5040313" y="-889000"/>
              <a:ext cx="104775" cy="104775"/>
            </a:xfrm>
            <a:prstGeom prst="rect">
              <a:avLst/>
            </a:prstGeom>
            <a:grpFill/>
            <a:ln>
              <a:solidFill>
                <a:schemeClr val="accent2"/>
              </a:solidFill>
            </a:ln>
          </p:spPr>
          <p:txBody>
            <a:bodyPr vert="horz" wrap="square" lIns="91440" tIns="45720" rIns="91440" bIns="45720" numCol="1" anchor="t" anchorCtr="0" compatLnSpc="1">
              <a:prstTxWarp prst="textNoShape">
                <a:avLst/>
              </a:prstTxWarp>
            </a:bodyPr>
            <a:lstStyle/>
            <a:p>
              <a:endParaRPr lang="en-US" dirty="0"/>
            </a:p>
          </p:txBody>
        </p:sp>
      </p:grpSp>
      <p:sp>
        <p:nvSpPr>
          <p:cNvPr id="37" name="Freeform 13">
            <a:extLst>
              <a:ext uri="{FF2B5EF4-FFF2-40B4-BE49-F238E27FC236}">
                <a16:creationId xmlns:a16="http://schemas.microsoft.com/office/drawing/2014/main" id="{28DCDFAD-98E9-D34C-BAAB-8DFB2B35416E}"/>
              </a:ext>
            </a:extLst>
          </p:cNvPr>
          <p:cNvSpPr>
            <a:spLocks noEditPoints="1"/>
          </p:cNvSpPr>
          <p:nvPr/>
        </p:nvSpPr>
        <p:spPr bwMode="auto">
          <a:xfrm>
            <a:off x="7199834" y="4506006"/>
            <a:ext cx="523086" cy="525882"/>
          </a:xfrm>
          <a:custGeom>
            <a:avLst/>
            <a:gdLst>
              <a:gd name="T0" fmla="*/ 3 w 1120"/>
              <a:gd name="T1" fmla="*/ 1126 h 1126"/>
              <a:gd name="T2" fmla="*/ 296 w 1120"/>
              <a:gd name="T3" fmla="*/ 1126 h 1126"/>
              <a:gd name="T4" fmla="*/ 296 w 1120"/>
              <a:gd name="T5" fmla="*/ 953 h 1126"/>
              <a:gd name="T6" fmla="*/ 3 w 1120"/>
              <a:gd name="T7" fmla="*/ 953 h 1126"/>
              <a:gd name="T8" fmla="*/ 3 w 1120"/>
              <a:gd name="T9" fmla="*/ 1126 h 1126"/>
              <a:gd name="T10" fmla="*/ 70 w 1120"/>
              <a:gd name="T11" fmla="*/ 1020 h 1126"/>
              <a:gd name="T12" fmla="*/ 229 w 1120"/>
              <a:gd name="T13" fmla="*/ 1020 h 1126"/>
              <a:gd name="T14" fmla="*/ 229 w 1120"/>
              <a:gd name="T15" fmla="*/ 1059 h 1126"/>
              <a:gd name="T16" fmla="*/ 70 w 1120"/>
              <a:gd name="T17" fmla="*/ 1059 h 1126"/>
              <a:gd name="T18" fmla="*/ 70 w 1120"/>
              <a:gd name="T19" fmla="*/ 1020 h 1126"/>
              <a:gd name="T20" fmla="*/ 415 w 1120"/>
              <a:gd name="T21" fmla="*/ 1126 h 1126"/>
              <a:gd name="T22" fmla="*/ 708 w 1120"/>
              <a:gd name="T23" fmla="*/ 1126 h 1126"/>
              <a:gd name="T24" fmla="*/ 708 w 1120"/>
              <a:gd name="T25" fmla="*/ 627 h 1126"/>
              <a:gd name="T26" fmla="*/ 415 w 1120"/>
              <a:gd name="T27" fmla="*/ 627 h 1126"/>
              <a:gd name="T28" fmla="*/ 415 w 1120"/>
              <a:gd name="T29" fmla="*/ 1126 h 1126"/>
              <a:gd name="T30" fmla="*/ 482 w 1120"/>
              <a:gd name="T31" fmla="*/ 694 h 1126"/>
              <a:gd name="T32" fmla="*/ 641 w 1120"/>
              <a:gd name="T33" fmla="*/ 694 h 1126"/>
              <a:gd name="T34" fmla="*/ 641 w 1120"/>
              <a:gd name="T35" fmla="*/ 1059 h 1126"/>
              <a:gd name="T36" fmla="*/ 482 w 1120"/>
              <a:gd name="T37" fmla="*/ 1059 h 1126"/>
              <a:gd name="T38" fmla="*/ 482 w 1120"/>
              <a:gd name="T39" fmla="*/ 694 h 1126"/>
              <a:gd name="T40" fmla="*/ 678 w 1120"/>
              <a:gd name="T41" fmla="*/ 0 h 1126"/>
              <a:gd name="T42" fmla="*/ 365 w 1120"/>
              <a:gd name="T43" fmla="*/ 0 h 1126"/>
              <a:gd name="T44" fmla="*/ 331 w 1120"/>
              <a:gd name="T45" fmla="*/ 33 h 1126"/>
              <a:gd name="T46" fmla="*/ 365 w 1120"/>
              <a:gd name="T47" fmla="*/ 67 h 1126"/>
              <a:gd name="T48" fmla="*/ 598 w 1120"/>
              <a:gd name="T49" fmla="*/ 67 h 1126"/>
              <a:gd name="T50" fmla="*/ 13 w 1120"/>
              <a:gd name="T51" fmla="*/ 658 h 1126"/>
              <a:gd name="T52" fmla="*/ 13 w 1120"/>
              <a:gd name="T53" fmla="*/ 705 h 1126"/>
              <a:gd name="T54" fmla="*/ 37 w 1120"/>
              <a:gd name="T55" fmla="*/ 715 h 1126"/>
              <a:gd name="T56" fmla="*/ 61 w 1120"/>
              <a:gd name="T57" fmla="*/ 705 h 1126"/>
              <a:gd name="T58" fmla="*/ 644 w 1120"/>
              <a:gd name="T59" fmla="*/ 115 h 1126"/>
              <a:gd name="T60" fmla="*/ 644 w 1120"/>
              <a:gd name="T61" fmla="*/ 364 h 1126"/>
              <a:gd name="T62" fmla="*/ 678 w 1120"/>
              <a:gd name="T63" fmla="*/ 397 h 1126"/>
              <a:gd name="T64" fmla="*/ 711 w 1120"/>
              <a:gd name="T65" fmla="*/ 364 h 1126"/>
              <a:gd name="T66" fmla="*/ 711 w 1120"/>
              <a:gd name="T67" fmla="*/ 33 h 1126"/>
              <a:gd name="T68" fmla="*/ 678 w 1120"/>
              <a:gd name="T69" fmla="*/ 0 h 1126"/>
              <a:gd name="T70" fmla="*/ 827 w 1120"/>
              <a:gd name="T71" fmla="*/ 1126 h 1126"/>
              <a:gd name="T72" fmla="*/ 1120 w 1120"/>
              <a:gd name="T73" fmla="*/ 1126 h 1126"/>
              <a:gd name="T74" fmla="*/ 1120 w 1120"/>
              <a:gd name="T75" fmla="*/ 0 h 1126"/>
              <a:gd name="T76" fmla="*/ 827 w 1120"/>
              <a:gd name="T77" fmla="*/ 0 h 1126"/>
              <a:gd name="T78" fmla="*/ 827 w 1120"/>
              <a:gd name="T79" fmla="*/ 1126 h 1126"/>
              <a:gd name="T80" fmla="*/ 894 w 1120"/>
              <a:gd name="T81" fmla="*/ 67 h 1126"/>
              <a:gd name="T82" fmla="*/ 1053 w 1120"/>
              <a:gd name="T83" fmla="*/ 67 h 1126"/>
              <a:gd name="T84" fmla="*/ 1053 w 1120"/>
              <a:gd name="T85" fmla="*/ 1059 h 1126"/>
              <a:gd name="T86" fmla="*/ 894 w 1120"/>
              <a:gd name="T87" fmla="*/ 1059 h 1126"/>
              <a:gd name="T88" fmla="*/ 894 w 1120"/>
              <a:gd name="T89" fmla="*/ 67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20" h="1126">
                <a:moveTo>
                  <a:pt x="3" y="1126"/>
                </a:moveTo>
                <a:cubicBezTo>
                  <a:pt x="296" y="1126"/>
                  <a:pt x="296" y="1126"/>
                  <a:pt x="296" y="1126"/>
                </a:cubicBezTo>
                <a:cubicBezTo>
                  <a:pt x="296" y="953"/>
                  <a:pt x="296" y="953"/>
                  <a:pt x="296" y="953"/>
                </a:cubicBezTo>
                <a:cubicBezTo>
                  <a:pt x="3" y="953"/>
                  <a:pt x="3" y="953"/>
                  <a:pt x="3" y="953"/>
                </a:cubicBezTo>
                <a:lnTo>
                  <a:pt x="3" y="1126"/>
                </a:lnTo>
                <a:close/>
                <a:moveTo>
                  <a:pt x="70" y="1020"/>
                </a:moveTo>
                <a:cubicBezTo>
                  <a:pt x="229" y="1020"/>
                  <a:pt x="229" y="1020"/>
                  <a:pt x="229" y="1020"/>
                </a:cubicBezTo>
                <a:cubicBezTo>
                  <a:pt x="229" y="1059"/>
                  <a:pt x="229" y="1059"/>
                  <a:pt x="229" y="1059"/>
                </a:cubicBezTo>
                <a:cubicBezTo>
                  <a:pt x="70" y="1059"/>
                  <a:pt x="70" y="1059"/>
                  <a:pt x="70" y="1059"/>
                </a:cubicBezTo>
                <a:lnTo>
                  <a:pt x="70" y="1020"/>
                </a:lnTo>
                <a:close/>
                <a:moveTo>
                  <a:pt x="415" y="1126"/>
                </a:moveTo>
                <a:cubicBezTo>
                  <a:pt x="708" y="1126"/>
                  <a:pt x="708" y="1126"/>
                  <a:pt x="708" y="1126"/>
                </a:cubicBezTo>
                <a:cubicBezTo>
                  <a:pt x="708" y="627"/>
                  <a:pt x="708" y="627"/>
                  <a:pt x="708" y="627"/>
                </a:cubicBezTo>
                <a:cubicBezTo>
                  <a:pt x="415" y="627"/>
                  <a:pt x="415" y="627"/>
                  <a:pt x="415" y="627"/>
                </a:cubicBezTo>
                <a:lnTo>
                  <a:pt x="415" y="1126"/>
                </a:lnTo>
                <a:close/>
                <a:moveTo>
                  <a:pt x="482" y="694"/>
                </a:moveTo>
                <a:cubicBezTo>
                  <a:pt x="641" y="694"/>
                  <a:pt x="641" y="694"/>
                  <a:pt x="641" y="694"/>
                </a:cubicBezTo>
                <a:cubicBezTo>
                  <a:pt x="641" y="1059"/>
                  <a:pt x="641" y="1059"/>
                  <a:pt x="641" y="1059"/>
                </a:cubicBezTo>
                <a:cubicBezTo>
                  <a:pt x="482" y="1059"/>
                  <a:pt x="482" y="1059"/>
                  <a:pt x="482" y="1059"/>
                </a:cubicBezTo>
                <a:lnTo>
                  <a:pt x="482" y="694"/>
                </a:lnTo>
                <a:close/>
                <a:moveTo>
                  <a:pt x="678" y="0"/>
                </a:moveTo>
                <a:cubicBezTo>
                  <a:pt x="365" y="0"/>
                  <a:pt x="365" y="0"/>
                  <a:pt x="365" y="0"/>
                </a:cubicBezTo>
                <a:cubicBezTo>
                  <a:pt x="346" y="0"/>
                  <a:pt x="331" y="15"/>
                  <a:pt x="331" y="33"/>
                </a:cubicBezTo>
                <a:cubicBezTo>
                  <a:pt x="331" y="52"/>
                  <a:pt x="346" y="67"/>
                  <a:pt x="365" y="67"/>
                </a:cubicBezTo>
                <a:cubicBezTo>
                  <a:pt x="598" y="67"/>
                  <a:pt x="598" y="67"/>
                  <a:pt x="598" y="67"/>
                </a:cubicBezTo>
                <a:cubicBezTo>
                  <a:pt x="13" y="658"/>
                  <a:pt x="13" y="658"/>
                  <a:pt x="13" y="658"/>
                </a:cubicBezTo>
                <a:cubicBezTo>
                  <a:pt x="0" y="671"/>
                  <a:pt x="0" y="692"/>
                  <a:pt x="13" y="705"/>
                </a:cubicBezTo>
                <a:cubicBezTo>
                  <a:pt x="20" y="712"/>
                  <a:pt x="28" y="715"/>
                  <a:pt x="37" y="715"/>
                </a:cubicBezTo>
                <a:cubicBezTo>
                  <a:pt x="45" y="715"/>
                  <a:pt x="54" y="712"/>
                  <a:pt x="61" y="705"/>
                </a:cubicBezTo>
                <a:cubicBezTo>
                  <a:pt x="644" y="115"/>
                  <a:pt x="644" y="115"/>
                  <a:pt x="644" y="115"/>
                </a:cubicBezTo>
                <a:cubicBezTo>
                  <a:pt x="644" y="364"/>
                  <a:pt x="644" y="364"/>
                  <a:pt x="644" y="364"/>
                </a:cubicBezTo>
                <a:cubicBezTo>
                  <a:pt x="644" y="382"/>
                  <a:pt x="659" y="397"/>
                  <a:pt x="678" y="397"/>
                </a:cubicBezTo>
                <a:cubicBezTo>
                  <a:pt x="696" y="397"/>
                  <a:pt x="711" y="382"/>
                  <a:pt x="711" y="364"/>
                </a:cubicBezTo>
                <a:cubicBezTo>
                  <a:pt x="711" y="33"/>
                  <a:pt x="711" y="33"/>
                  <a:pt x="711" y="33"/>
                </a:cubicBezTo>
                <a:cubicBezTo>
                  <a:pt x="711" y="15"/>
                  <a:pt x="696" y="0"/>
                  <a:pt x="678" y="0"/>
                </a:cubicBezTo>
                <a:close/>
                <a:moveTo>
                  <a:pt x="827" y="1126"/>
                </a:moveTo>
                <a:cubicBezTo>
                  <a:pt x="1120" y="1126"/>
                  <a:pt x="1120" y="1126"/>
                  <a:pt x="1120" y="1126"/>
                </a:cubicBezTo>
                <a:cubicBezTo>
                  <a:pt x="1120" y="0"/>
                  <a:pt x="1120" y="0"/>
                  <a:pt x="1120" y="0"/>
                </a:cubicBezTo>
                <a:cubicBezTo>
                  <a:pt x="827" y="0"/>
                  <a:pt x="827" y="0"/>
                  <a:pt x="827" y="0"/>
                </a:cubicBezTo>
                <a:lnTo>
                  <a:pt x="827" y="1126"/>
                </a:lnTo>
                <a:close/>
                <a:moveTo>
                  <a:pt x="894" y="67"/>
                </a:moveTo>
                <a:cubicBezTo>
                  <a:pt x="1053" y="67"/>
                  <a:pt x="1053" y="67"/>
                  <a:pt x="1053" y="67"/>
                </a:cubicBezTo>
                <a:cubicBezTo>
                  <a:pt x="1053" y="1059"/>
                  <a:pt x="1053" y="1059"/>
                  <a:pt x="1053" y="1059"/>
                </a:cubicBezTo>
                <a:cubicBezTo>
                  <a:pt x="894" y="1059"/>
                  <a:pt x="894" y="1059"/>
                  <a:pt x="894" y="1059"/>
                </a:cubicBezTo>
                <a:lnTo>
                  <a:pt x="894" y="67"/>
                </a:lnTo>
                <a:close/>
              </a:path>
            </a:pathLst>
          </a:custGeom>
          <a:solidFill>
            <a:schemeClr val="accent1"/>
          </a:solidFill>
          <a:ln>
            <a:solidFill>
              <a:schemeClr val="accent2"/>
            </a:solidFill>
          </a:ln>
        </p:spPr>
        <p:txBody>
          <a:bodyPr vert="horz" wrap="square" lIns="91440" tIns="45720" rIns="91440" bIns="45720" numCol="1" anchor="t" anchorCtr="0" compatLnSpc="1">
            <a:prstTxWarp prst="textNoShape">
              <a:avLst/>
            </a:prstTxWarp>
          </a:bodyPr>
          <a:lstStyle/>
          <a:p>
            <a:endParaRPr lang="en-US" dirty="0"/>
          </a:p>
        </p:txBody>
      </p:sp>
      <p:sp>
        <p:nvSpPr>
          <p:cNvPr id="39" name="Freeform 25">
            <a:extLst>
              <a:ext uri="{FF2B5EF4-FFF2-40B4-BE49-F238E27FC236}">
                <a16:creationId xmlns:a16="http://schemas.microsoft.com/office/drawing/2014/main" id="{6BE71C04-E501-1F4E-A0BA-B269DB3D2969}"/>
              </a:ext>
            </a:extLst>
          </p:cNvPr>
          <p:cNvSpPr>
            <a:spLocks noEditPoints="1"/>
          </p:cNvSpPr>
          <p:nvPr/>
        </p:nvSpPr>
        <p:spPr bwMode="auto">
          <a:xfrm>
            <a:off x="10140640" y="4549312"/>
            <a:ext cx="459995" cy="499311"/>
          </a:xfrm>
          <a:custGeom>
            <a:avLst/>
            <a:gdLst>
              <a:gd name="T0" fmla="*/ 244 w 1007"/>
              <a:gd name="T1" fmla="*/ 393 h 1093"/>
              <a:gd name="T2" fmla="*/ 255 w 1007"/>
              <a:gd name="T3" fmla="*/ 295 h 1093"/>
              <a:gd name="T4" fmla="*/ 196 w 1007"/>
              <a:gd name="T5" fmla="*/ 288 h 1093"/>
              <a:gd name="T6" fmla="*/ 185 w 1007"/>
              <a:gd name="T7" fmla="*/ 393 h 1093"/>
              <a:gd name="T8" fmla="*/ 435 w 1007"/>
              <a:gd name="T9" fmla="*/ 853 h 1093"/>
              <a:gd name="T10" fmla="*/ 465 w 1007"/>
              <a:gd name="T11" fmla="*/ 802 h 1093"/>
              <a:gd name="T12" fmla="*/ 244 w 1007"/>
              <a:gd name="T13" fmla="*/ 393 h 1093"/>
              <a:gd name="T14" fmla="*/ 899 w 1007"/>
              <a:gd name="T15" fmla="*/ 6 h 1093"/>
              <a:gd name="T16" fmla="*/ 504 w 1007"/>
              <a:gd name="T17" fmla="*/ 74 h 1093"/>
              <a:gd name="T18" fmla="*/ 108 w 1007"/>
              <a:gd name="T19" fmla="*/ 6 h 1093"/>
              <a:gd name="T20" fmla="*/ 71 w 1007"/>
              <a:gd name="T21" fmla="*/ 21 h 1093"/>
              <a:gd name="T22" fmla="*/ 0 w 1007"/>
              <a:gd name="T23" fmla="*/ 339 h 1093"/>
              <a:gd name="T24" fmla="*/ 489 w 1007"/>
              <a:gd name="T25" fmla="*/ 1090 h 1093"/>
              <a:gd name="T26" fmla="*/ 504 w 1007"/>
              <a:gd name="T27" fmla="*/ 1093 h 1093"/>
              <a:gd name="T28" fmla="*/ 518 w 1007"/>
              <a:gd name="T29" fmla="*/ 1090 h 1093"/>
              <a:gd name="T30" fmla="*/ 1007 w 1007"/>
              <a:gd name="T31" fmla="*/ 339 h 1093"/>
              <a:gd name="T32" fmla="*/ 936 w 1007"/>
              <a:gd name="T33" fmla="*/ 21 h 1093"/>
              <a:gd name="T34" fmla="*/ 899 w 1007"/>
              <a:gd name="T35" fmla="*/ 6 h 1093"/>
              <a:gd name="T36" fmla="*/ 504 w 1007"/>
              <a:gd name="T37" fmla="*/ 1030 h 1093"/>
              <a:gd name="T38" fmla="*/ 60 w 1007"/>
              <a:gd name="T39" fmla="*/ 339 h 1093"/>
              <a:gd name="T40" fmla="*/ 114 w 1007"/>
              <a:gd name="T41" fmla="*/ 71 h 1093"/>
              <a:gd name="T42" fmla="*/ 893 w 1007"/>
              <a:gd name="T43" fmla="*/ 71 h 1093"/>
              <a:gd name="T44" fmla="*/ 948 w 1007"/>
              <a:gd name="T45" fmla="*/ 339 h 1093"/>
              <a:gd name="T46" fmla="*/ 504 w 1007"/>
              <a:gd name="T47" fmla="*/ 1030 h 10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7" h="1093">
                <a:moveTo>
                  <a:pt x="244" y="393"/>
                </a:moveTo>
                <a:cubicBezTo>
                  <a:pt x="244" y="360"/>
                  <a:pt x="248" y="327"/>
                  <a:pt x="255" y="295"/>
                </a:cubicBezTo>
                <a:cubicBezTo>
                  <a:pt x="196" y="288"/>
                  <a:pt x="196" y="288"/>
                  <a:pt x="196" y="288"/>
                </a:cubicBezTo>
                <a:cubicBezTo>
                  <a:pt x="188" y="323"/>
                  <a:pt x="185" y="358"/>
                  <a:pt x="185" y="393"/>
                </a:cubicBezTo>
                <a:cubicBezTo>
                  <a:pt x="185" y="572"/>
                  <a:pt x="278" y="740"/>
                  <a:pt x="435" y="853"/>
                </a:cubicBezTo>
                <a:cubicBezTo>
                  <a:pt x="465" y="802"/>
                  <a:pt x="465" y="802"/>
                  <a:pt x="465" y="802"/>
                </a:cubicBezTo>
                <a:cubicBezTo>
                  <a:pt x="326" y="700"/>
                  <a:pt x="244" y="551"/>
                  <a:pt x="244" y="393"/>
                </a:cubicBezTo>
                <a:close/>
                <a:moveTo>
                  <a:pt x="899" y="6"/>
                </a:moveTo>
                <a:cubicBezTo>
                  <a:pt x="779" y="51"/>
                  <a:pt x="643" y="74"/>
                  <a:pt x="504" y="74"/>
                </a:cubicBezTo>
                <a:cubicBezTo>
                  <a:pt x="365" y="74"/>
                  <a:pt x="228" y="51"/>
                  <a:pt x="108" y="6"/>
                </a:cubicBezTo>
                <a:cubicBezTo>
                  <a:pt x="94" y="0"/>
                  <a:pt x="78" y="7"/>
                  <a:pt x="71" y="21"/>
                </a:cubicBezTo>
                <a:cubicBezTo>
                  <a:pt x="24" y="123"/>
                  <a:pt x="0" y="230"/>
                  <a:pt x="0" y="339"/>
                </a:cubicBezTo>
                <a:cubicBezTo>
                  <a:pt x="0" y="640"/>
                  <a:pt x="183" y="920"/>
                  <a:pt x="489" y="1090"/>
                </a:cubicBezTo>
                <a:cubicBezTo>
                  <a:pt x="494" y="1092"/>
                  <a:pt x="499" y="1093"/>
                  <a:pt x="504" y="1093"/>
                </a:cubicBezTo>
                <a:cubicBezTo>
                  <a:pt x="509" y="1093"/>
                  <a:pt x="514" y="1092"/>
                  <a:pt x="518" y="1090"/>
                </a:cubicBezTo>
                <a:cubicBezTo>
                  <a:pt x="824" y="920"/>
                  <a:pt x="1007" y="640"/>
                  <a:pt x="1007" y="339"/>
                </a:cubicBezTo>
                <a:cubicBezTo>
                  <a:pt x="1007" y="230"/>
                  <a:pt x="983" y="123"/>
                  <a:pt x="936" y="21"/>
                </a:cubicBezTo>
                <a:cubicBezTo>
                  <a:pt x="930" y="7"/>
                  <a:pt x="914" y="0"/>
                  <a:pt x="899" y="6"/>
                </a:cubicBezTo>
                <a:close/>
                <a:moveTo>
                  <a:pt x="504" y="1030"/>
                </a:moveTo>
                <a:cubicBezTo>
                  <a:pt x="225" y="870"/>
                  <a:pt x="60" y="613"/>
                  <a:pt x="60" y="339"/>
                </a:cubicBezTo>
                <a:cubicBezTo>
                  <a:pt x="60" y="247"/>
                  <a:pt x="78" y="157"/>
                  <a:pt x="114" y="71"/>
                </a:cubicBezTo>
                <a:cubicBezTo>
                  <a:pt x="354" y="153"/>
                  <a:pt x="654" y="153"/>
                  <a:pt x="893" y="71"/>
                </a:cubicBezTo>
                <a:cubicBezTo>
                  <a:pt x="930" y="157"/>
                  <a:pt x="948" y="247"/>
                  <a:pt x="948" y="339"/>
                </a:cubicBezTo>
                <a:cubicBezTo>
                  <a:pt x="948" y="613"/>
                  <a:pt x="782" y="870"/>
                  <a:pt x="504" y="103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2" name="Rectangle 41">
            <a:extLst>
              <a:ext uri="{FF2B5EF4-FFF2-40B4-BE49-F238E27FC236}">
                <a16:creationId xmlns:a16="http://schemas.microsoft.com/office/drawing/2014/main" id="{68E1CC4F-246C-974E-BAD8-249421A61E75}"/>
              </a:ext>
            </a:extLst>
          </p:cNvPr>
          <p:cNvSpPr/>
          <p:nvPr/>
        </p:nvSpPr>
        <p:spPr>
          <a:xfrm>
            <a:off x="1414492" y="1075506"/>
            <a:ext cx="2582916" cy="2286000"/>
          </a:xfrm>
          <a:prstGeom prst="rect">
            <a:avLst/>
          </a:prstGeom>
        </p:spPr>
        <p:txBody>
          <a:bodyPr wrap="square">
            <a:noAutofit/>
          </a:bodyPr>
          <a:lstStyle/>
          <a:p>
            <a:pPr fontAlgn="t"/>
            <a:r>
              <a:rPr lang="en-US" sz="1600" b="1" cap="all" dirty="0">
                <a:solidFill>
                  <a:schemeClr val="accent1"/>
                </a:solidFill>
                <a:latin typeface="Franklin Gothic Demi" panose="020B0603020102020204" pitchFamily="34" charset="0"/>
              </a:rPr>
              <a:t>Elias Sabo </a:t>
            </a:r>
          </a:p>
          <a:p>
            <a:pPr>
              <a:spcAft>
                <a:spcPts val="1200"/>
              </a:spcAft>
            </a:pPr>
            <a:r>
              <a:rPr lang="en-US" sz="1050" b="1" dirty="0">
                <a:solidFill>
                  <a:schemeClr val="accent1"/>
                </a:solidFill>
              </a:rPr>
              <a:t>Founding Partner &amp; CEO</a:t>
            </a:r>
          </a:p>
          <a:p>
            <a:pPr>
              <a:spcAft>
                <a:spcPts val="600"/>
              </a:spcAft>
            </a:pPr>
            <a:r>
              <a:rPr lang="en-US" sz="1100" dirty="0"/>
              <a:t>Responsible for directing CODI’s strategy </a:t>
            </a:r>
          </a:p>
          <a:p>
            <a:pPr>
              <a:spcAft>
                <a:spcPts val="600"/>
              </a:spcAft>
            </a:pPr>
            <a:r>
              <a:rPr lang="en-US" sz="1100" dirty="0"/>
              <a:t>Investment Committee Member </a:t>
            </a:r>
          </a:p>
          <a:p>
            <a:pPr>
              <a:spcAft>
                <a:spcPts val="600"/>
              </a:spcAft>
            </a:pPr>
            <a:r>
              <a:rPr lang="en-US" sz="1100" dirty="0"/>
              <a:t>Joined The Compass Group in 1998 as one of its founding partners </a:t>
            </a:r>
          </a:p>
          <a:p>
            <a:pPr>
              <a:spcAft>
                <a:spcPts val="600"/>
              </a:spcAft>
            </a:pPr>
            <a:r>
              <a:rPr lang="en-US" sz="1100" dirty="0"/>
              <a:t>Graduate of Rensselaer Polytechnic Institute </a:t>
            </a:r>
            <a:endParaRPr lang="en-US" sz="1200" dirty="0"/>
          </a:p>
          <a:p>
            <a:r>
              <a:rPr lang="en-US" sz="1100" dirty="0"/>
              <a:t> </a:t>
            </a:r>
          </a:p>
        </p:txBody>
      </p:sp>
      <p:sp>
        <p:nvSpPr>
          <p:cNvPr id="43" name="Rectangle 42">
            <a:extLst>
              <a:ext uri="{FF2B5EF4-FFF2-40B4-BE49-F238E27FC236}">
                <a16:creationId xmlns:a16="http://schemas.microsoft.com/office/drawing/2014/main" id="{B8E8B295-4D45-4F46-A726-7EDC372521F3}"/>
              </a:ext>
            </a:extLst>
          </p:cNvPr>
          <p:cNvSpPr/>
          <p:nvPr/>
        </p:nvSpPr>
        <p:spPr>
          <a:xfrm>
            <a:off x="5406935" y="1075506"/>
            <a:ext cx="2783901" cy="2286000"/>
          </a:xfrm>
          <a:prstGeom prst="rect">
            <a:avLst/>
          </a:prstGeom>
        </p:spPr>
        <p:txBody>
          <a:bodyPr wrap="square">
            <a:noAutofit/>
          </a:bodyPr>
          <a:lstStyle/>
          <a:p>
            <a:pPr fontAlgn="t"/>
            <a:r>
              <a:rPr lang="en-US" sz="1600" b="1" cap="all" dirty="0">
                <a:solidFill>
                  <a:schemeClr val="accent1"/>
                </a:solidFill>
                <a:latin typeface="Franklin Gothic Demi" panose="020B0603020102020204" pitchFamily="34" charset="0"/>
              </a:rPr>
              <a:t>Ryan Faulkingham</a:t>
            </a:r>
          </a:p>
          <a:p>
            <a:pPr>
              <a:spcAft>
                <a:spcPts val="1200"/>
              </a:spcAft>
            </a:pPr>
            <a:r>
              <a:rPr lang="en-US" sz="1050" b="1" dirty="0">
                <a:solidFill>
                  <a:schemeClr val="accent1"/>
                </a:solidFill>
              </a:rPr>
              <a:t>EVP &amp; CFO</a:t>
            </a:r>
          </a:p>
          <a:p>
            <a:pPr>
              <a:spcAft>
                <a:spcPts val="600"/>
              </a:spcAft>
            </a:pPr>
            <a:r>
              <a:rPr lang="en-US" sz="1100" dirty="0"/>
              <a:t>Responsible for capital raising, accounting and reporting, financial controls, as well as risk assessment </a:t>
            </a:r>
          </a:p>
          <a:p>
            <a:pPr>
              <a:spcAft>
                <a:spcPts val="600"/>
              </a:spcAft>
            </a:pPr>
            <a:r>
              <a:rPr lang="en-US" sz="1100" dirty="0"/>
              <a:t>Investment Committee Member </a:t>
            </a:r>
          </a:p>
          <a:p>
            <a:pPr>
              <a:spcAft>
                <a:spcPts val="600"/>
              </a:spcAft>
            </a:pPr>
            <a:r>
              <a:rPr lang="en-US" sz="1100" dirty="0"/>
              <a:t>Joined The Compass Group in 2008 </a:t>
            </a:r>
          </a:p>
          <a:p>
            <a:pPr>
              <a:spcAft>
                <a:spcPts val="600"/>
              </a:spcAft>
            </a:pPr>
            <a:r>
              <a:rPr lang="en-US" sz="1100" dirty="0"/>
              <a:t>Graduate of Lehigh University and Fordham University  </a:t>
            </a:r>
          </a:p>
        </p:txBody>
      </p:sp>
      <p:grpSp>
        <p:nvGrpSpPr>
          <p:cNvPr id="6" name="Group 5">
            <a:extLst>
              <a:ext uri="{FF2B5EF4-FFF2-40B4-BE49-F238E27FC236}">
                <a16:creationId xmlns:a16="http://schemas.microsoft.com/office/drawing/2014/main" id="{6D433BB0-69D2-4028-9577-B7D0E73B9E38}"/>
              </a:ext>
            </a:extLst>
          </p:cNvPr>
          <p:cNvGrpSpPr/>
          <p:nvPr/>
        </p:nvGrpSpPr>
        <p:grpSpPr>
          <a:xfrm>
            <a:off x="319599" y="1075506"/>
            <a:ext cx="9144000" cy="1371600"/>
            <a:chOff x="319599" y="1075506"/>
            <a:chExt cx="9114093" cy="1426000"/>
          </a:xfrm>
        </p:grpSpPr>
        <p:pic>
          <p:nvPicPr>
            <p:cNvPr id="40" name="Picture 39">
              <a:extLst>
                <a:ext uri="{FF2B5EF4-FFF2-40B4-BE49-F238E27FC236}">
                  <a16:creationId xmlns:a16="http://schemas.microsoft.com/office/drawing/2014/main" id="{2BE22E4D-C7B2-A344-9B6B-CD3A3BF8C19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9599" y="1075506"/>
              <a:ext cx="914400" cy="1418260"/>
            </a:xfrm>
            <a:prstGeom prst="rect">
              <a:avLst/>
            </a:prstGeom>
          </p:spPr>
        </p:pic>
        <p:pic>
          <p:nvPicPr>
            <p:cNvPr id="41" name="Picture 40">
              <a:extLst>
                <a:ext uri="{FF2B5EF4-FFF2-40B4-BE49-F238E27FC236}">
                  <a16:creationId xmlns:a16="http://schemas.microsoft.com/office/drawing/2014/main" id="{4D15A387-0ED2-EF48-B15F-DE85E323F1B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13391" y="1075506"/>
              <a:ext cx="914400" cy="1420300"/>
            </a:xfrm>
            <a:prstGeom prst="rect">
              <a:avLst/>
            </a:prstGeom>
          </p:spPr>
        </p:pic>
        <p:pic>
          <p:nvPicPr>
            <p:cNvPr id="3" name="Picture 2">
              <a:extLst>
                <a:ext uri="{FF2B5EF4-FFF2-40B4-BE49-F238E27FC236}">
                  <a16:creationId xmlns:a16="http://schemas.microsoft.com/office/drawing/2014/main" id="{BA199864-9076-4C01-9C63-1880CDAF10DA}"/>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8519292" y="1075506"/>
              <a:ext cx="914400" cy="1426000"/>
            </a:xfrm>
            <a:prstGeom prst="rect">
              <a:avLst/>
            </a:prstGeom>
          </p:spPr>
        </p:pic>
      </p:grpSp>
      <p:sp>
        <p:nvSpPr>
          <p:cNvPr id="4" name="Textbox - with 1st bullet">
            <a:extLst>
              <a:ext uri="{FF2B5EF4-FFF2-40B4-BE49-F238E27FC236}">
                <a16:creationId xmlns:a16="http://schemas.microsoft.com/office/drawing/2014/main" id="{26435DFD-5F86-4BF4-A4ED-54A59FB17EF4}"/>
              </a:ext>
            </a:extLst>
          </p:cNvPr>
          <p:cNvSpPr>
            <a:spLocks noGrp="1"/>
          </p:cNvSpPr>
          <p:nvPr>
            <p:custDataLst>
              <p:tags r:id="rId1"/>
            </p:custDataLst>
          </p:nvPr>
        </p:nvSpPr>
        <p:spPr>
          <a:xfrm>
            <a:off x="9609084" y="1075506"/>
            <a:ext cx="2582916" cy="1485022"/>
          </a:xfrm>
          <a:prstGeom prst="rect">
            <a:avLst/>
          </a:prstGeom>
        </p:spPr>
        <p:txBody>
          <a:bodyPr vert="horz" wrap="square" lIns="0" tIns="45720" rIns="0" bIns="45720" rtlCol="0">
            <a:spAutoFit/>
          </a:bodyPr>
          <a:lstStyle>
            <a:lvl1pPr marL="228600" indent="-228600" algn="l" defTabSz="914400" rtl="0" eaLnBrk="1" latinLnBrk="0" hangingPunct="1">
              <a:spcBef>
                <a:spcPts val="1560"/>
              </a:spcBef>
              <a:buSzPct val="80000"/>
              <a:buFont typeface="Wingdings" pitchFamily="2" charset="2"/>
              <a:buChar char=""/>
              <a:defRPr sz="1300" kern="1200" baseline="0">
                <a:solidFill>
                  <a:schemeClr val="tx1"/>
                </a:solidFill>
                <a:latin typeface="Calibri" pitchFamily="34" charset="0"/>
                <a:ea typeface="+mn-ea"/>
                <a:cs typeface="Calibri" pitchFamily="34" charset="0"/>
              </a:defRPr>
            </a:lvl1pPr>
            <a:lvl2pPr marL="571500" indent="-233050" algn="l" defTabSz="914400" rtl="0" eaLnBrk="1" latinLnBrk="0" hangingPunct="1">
              <a:spcBef>
                <a:spcPts val="780"/>
              </a:spcBef>
              <a:buSzPct val="65000"/>
              <a:buFont typeface="Wingdings" pitchFamily="2" charset="2"/>
              <a:buChar char="n"/>
              <a:defRPr sz="1300" kern="1200" baseline="0">
                <a:solidFill>
                  <a:schemeClr val="tx1"/>
                </a:solidFill>
                <a:latin typeface="Calibri" pitchFamily="34" charset="0"/>
                <a:ea typeface="+mn-ea"/>
                <a:cs typeface="Calibri" pitchFamily="34" charset="0"/>
              </a:defRPr>
            </a:lvl2pPr>
            <a:lvl3pPr marL="914400" indent="-284163" algn="l" defTabSz="914400" rtl="0" eaLnBrk="1" latinLnBrk="0" hangingPunct="1">
              <a:spcBef>
                <a:spcPts val="780"/>
              </a:spcBef>
              <a:buClr>
                <a:srgbClr val="000000"/>
              </a:buClr>
              <a:buFont typeface="Book Antiqua" pitchFamily="18" charset="0"/>
              <a:buChar char="–"/>
              <a:defRPr sz="1300" kern="1200" baseline="0">
                <a:solidFill>
                  <a:schemeClr val="tx1"/>
                </a:solidFill>
                <a:latin typeface="Calibri" pitchFamily="34" charset="0"/>
                <a:ea typeface="+mn-ea"/>
                <a:cs typeface="Calibri" pitchFamily="34" charset="0"/>
              </a:defRPr>
            </a:lvl3pPr>
            <a:lvl4pPr marL="1243584" indent="-219456" algn="l" defTabSz="914400" rtl="0" eaLnBrk="1" latinLnBrk="0" hangingPunct="1">
              <a:spcBef>
                <a:spcPts val="780"/>
              </a:spcBef>
              <a:buFont typeface="Wingdings" pitchFamily="2" charset="2"/>
              <a:buChar char=""/>
              <a:defRPr sz="1300" kern="1200" baseline="0">
                <a:solidFill>
                  <a:schemeClr val="tx1"/>
                </a:solidFill>
                <a:latin typeface="Calibri" pitchFamily="34" charset="0"/>
                <a:ea typeface="+mn-ea"/>
                <a:cs typeface="Calibri" pitchFamily="34" charset="0"/>
              </a:defRPr>
            </a:lvl4pPr>
            <a:lvl5pPr marL="1828800" indent="0" algn="l" defTabSz="914400" rtl="0" eaLnBrk="1" latinLnBrk="0" hangingPunct="1">
              <a:spcBef>
                <a:spcPts val="0"/>
              </a:spcBef>
              <a:buFontTx/>
              <a:buNone/>
              <a:defRPr sz="1300" kern="1200" baseline="0">
                <a:solidFill>
                  <a:schemeClr val="tx1"/>
                </a:solidFill>
                <a:latin typeface="Calibri" pitchFamily="34" charset="0"/>
                <a:ea typeface="+mn-ea"/>
                <a:cs typeface="Calibr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spcBef>
                <a:spcPts val="0"/>
              </a:spcBef>
              <a:buNone/>
            </a:pPr>
            <a:r>
              <a:rPr lang="en-US" sz="1600" b="1" cap="all" dirty="0">
                <a:solidFill>
                  <a:schemeClr val="accent1"/>
                </a:solidFill>
                <a:latin typeface="Franklin Gothic Demi" panose="020B0603020102020204" pitchFamily="34" charset="0"/>
                <a:cs typeface="+mn-cs"/>
              </a:rPr>
              <a:t>Patrick Maciariello</a:t>
            </a:r>
          </a:p>
          <a:p>
            <a:pPr marL="0" indent="0" fontAlgn="t">
              <a:spcBef>
                <a:spcPts val="0"/>
              </a:spcBef>
              <a:spcAft>
                <a:spcPts val="1200"/>
              </a:spcAft>
              <a:buNone/>
            </a:pPr>
            <a:r>
              <a:rPr lang="en-US" sz="1050" b="1" dirty="0">
                <a:solidFill>
                  <a:schemeClr val="accent1"/>
                </a:solidFill>
                <a:latin typeface="+mn-lt"/>
                <a:cs typeface="+mn-cs"/>
              </a:rPr>
              <a:t>Chief Operating Officer</a:t>
            </a:r>
          </a:p>
          <a:p>
            <a:pPr marL="0" indent="0">
              <a:spcBef>
                <a:spcPts val="0"/>
              </a:spcBef>
              <a:spcAft>
                <a:spcPts val="600"/>
              </a:spcAft>
              <a:buClr>
                <a:srgbClr val="0070C0"/>
              </a:buClr>
              <a:buSzPct val="125000"/>
              <a:buNone/>
            </a:pPr>
            <a:r>
              <a:rPr lang="en-US" sz="1100" dirty="0">
                <a:latin typeface="+mn-lt"/>
                <a:cs typeface="+mn-cs"/>
              </a:rPr>
              <a:t>West Coast Managing Partner</a:t>
            </a:r>
          </a:p>
          <a:p>
            <a:pPr marL="0" indent="0">
              <a:spcBef>
                <a:spcPts val="0"/>
              </a:spcBef>
              <a:spcAft>
                <a:spcPts val="600"/>
              </a:spcAft>
              <a:buClr>
                <a:srgbClr val="0070C0"/>
              </a:buClr>
              <a:buSzPct val="125000"/>
              <a:buNone/>
            </a:pPr>
            <a:r>
              <a:rPr lang="en-US" sz="1100" dirty="0">
                <a:latin typeface="+mn-lt"/>
                <a:cs typeface="+mn-cs"/>
              </a:rPr>
              <a:t>Joined The Compass Group in 2005</a:t>
            </a:r>
          </a:p>
          <a:p>
            <a:pPr marL="0" indent="0">
              <a:spcBef>
                <a:spcPts val="0"/>
              </a:spcBef>
              <a:spcAft>
                <a:spcPts val="600"/>
              </a:spcAft>
              <a:buClr>
                <a:srgbClr val="0070C0"/>
              </a:buClr>
              <a:buSzPct val="125000"/>
              <a:buNone/>
            </a:pPr>
            <a:r>
              <a:rPr lang="en-US" sz="1100" dirty="0">
                <a:latin typeface="+mn-lt"/>
                <a:cs typeface="+mn-cs"/>
              </a:rPr>
              <a:t>Graduate of University of Notre Dame          and Columbia Business School</a:t>
            </a:r>
          </a:p>
        </p:txBody>
      </p:sp>
    </p:spTree>
    <p:extLst>
      <p:ext uri="{BB962C8B-B14F-4D97-AF65-F5344CB8AC3E}">
        <p14:creationId xmlns:p14="http://schemas.microsoft.com/office/powerpoint/2010/main" val="129664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3EA5A-5E73-ED41-B9D4-4FACC8FC012A}"/>
              </a:ext>
            </a:extLst>
          </p:cNvPr>
          <p:cNvSpPr>
            <a:spLocks noGrp="1"/>
          </p:cNvSpPr>
          <p:nvPr>
            <p:ph type="title"/>
          </p:nvPr>
        </p:nvSpPr>
        <p:spPr/>
        <p:txBody>
          <a:bodyPr/>
          <a:lstStyle/>
          <a:p>
            <a:r>
              <a:rPr lang="en-US" dirty="0"/>
              <a:t>Income Statement — Condensed (000’s)</a:t>
            </a:r>
          </a:p>
        </p:txBody>
      </p:sp>
      <p:sp>
        <p:nvSpPr>
          <p:cNvPr id="7" name="Text Placeholder 6">
            <a:extLst>
              <a:ext uri="{FF2B5EF4-FFF2-40B4-BE49-F238E27FC236}">
                <a16:creationId xmlns:a16="http://schemas.microsoft.com/office/drawing/2014/main" id="{5BB45961-665C-D34C-B722-6EEC368C3FC1}"/>
              </a:ext>
            </a:extLst>
          </p:cNvPr>
          <p:cNvSpPr>
            <a:spLocks noGrp="1"/>
          </p:cNvSpPr>
          <p:nvPr>
            <p:ph type="body" sz="quarter" idx="16"/>
          </p:nvPr>
        </p:nvSpPr>
        <p:spPr/>
        <p:txBody>
          <a:bodyPr/>
          <a:lstStyle/>
          <a:p>
            <a:r>
              <a:rPr lang="en-US" dirty="0"/>
              <a:t>March 31, 2021</a:t>
            </a:r>
          </a:p>
        </p:txBody>
      </p:sp>
      <p:graphicFrame>
        <p:nvGraphicFramePr>
          <p:cNvPr id="11" name="Table 10">
            <a:extLst>
              <a:ext uri="{FF2B5EF4-FFF2-40B4-BE49-F238E27FC236}">
                <a16:creationId xmlns:a16="http://schemas.microsoft.com/office/drawing/2014/main" id="{CB0FE3DB-3285-4E40-AD98-900B082E023A}"/>
              </a:ext>
            </a:extLst>
          </p:cNvPr>
          <p:cNvGraphicFramePr>
            <a:graphicFrameLocks noGrp="1"/>
          </p:cNvGraphicFramePr>
          <p:nvPr>
            <p:extLst>
              <p:ext uri="{D42A27DB-BD31-4B8C-83A1-F6EECF244321}">
                <p14:modId xmlns:p14="http://schemas.microsoft.com/office/powerpoint/2010/main" val="2257548028"/>
              </p:ext>
            </p:extLst>
          </p:nvPr>
        </p:nvGraphicFramePr>
        <p:xfrm>
          <a:off x="360362" y="1709738"/>
          <a:ext cx="11466512" cy="3263268"/>
        </p:xfrm>
        <a:graphic>
          <a:graphicData uri="http://schemas.openxmlformats.org/drawingml/2006/table">
            <a:tbl>
              <a:tblPr firstRow="1" bandRow="1">
                <a:tableStyleId>{5C22544A-7EE6-4342-B048-85BDC9FD1C3A}</a:tableStyleId>
              </a:tblPr>
              <a:tblGrid>
                <a:gridCol w="10117511">
                  <a:extLst>
                    <a:ext uri="{9D8B030D-6E8A-4147-A177-3AD203B41FA5}">
                      <a16:colId xmlns:a16="http://schemas.microsoft.com/office/drawing/2014/main" val="20000"/>
                    </a:ext>
                  </a:extLst>
                </a:gridCol>
                <a:gridCol w="168625">
                  <a:extLst>
                    <a:ext uri="{9D8B030D-6E8A-4147-A177-3AD203B41FA5}">
                      <a16:colId xmlns:a16="http://schemas.microsoft.com/office/drawing/2014/main" val="20001"/>
                    </a:ext>
                  </a:extLst>
                </a:gridCol>
                <a:gridCol w="1180376">
                  <a:extLst>
                    <a:ext uri="{9D8B030D-6E8A-4147-A177-3AD203B41FA5}">
                      <a16:colId xmlns:a16="http://schemas.microsoft.com/office/drawing/2014/main" val="20002"/>
                    </a:ext>
                  </a:extLst>
                </a:gridCol>
              </a:tblGrid>
              <a:tr h="317712">
                <a:tc>
                  <a:txBody>
                    <a:bodyPr/>
                    <a:lstStyle/>
                    <a:p>
                      <a:pPr algn="l">
                        <a:lnSpc>
                          <a:spcPct val="83000"/>
                        </a:lnSpc>
                      </a:pPr>
                      <a:r>
                        <a:rPr sz="1200" b="0" i="0" dirty="0">
                          <a:solidFill>
                            <a:srgbClr val="000000"/>
                          </a:solidFill>
                          <a:latin typeface="+mn-lt"/>
                        </a:rPr>
                        <a:t>Net Sales</a:t>
                      </a:r>
                    </a:p>
                  </a:txBody>
                  <a:tcPr marL="38100" marR="38100" marT="12700" marB="25400" anchor="ctr">
                    <a:lnL>
                      <a:noFill/>
                    </a:lnL>
                    <a:lnR>
                      <a:noFill/>
                    </a:lnR>
                    <a:lnT>
                      <a:noFill/>
                    </a:lnT>
                    <a:lnB>
                      <a:noFill/>
                    </a:lnB>
                    <a:noFill/>
                  </a:tcPr>
                </a:tc>
                <a:tc>
                  <a:txBody>
                    <a:bodyPr/>
                    <a:lstStyle/>
                    <a:p>
                      <a:pPr algn="ctr">
                        <a:lnSpc>
                          <a:spcPct val="83000"/>
                        </a:lnSpc>
                      </a:pPr>
                      <a:r>
                        <a:rPr sz="1200" b="0" i="0" dirty="0">
                          <a:solidFill>
                            <a:srgbClr val="000000"/>
                          </a:solidFill>
                          <a:latin typeface="+mn-lt"/>
                        </a:rPr>
                        <a:t>$</a:t>
                      </a:r>
                    </a:p>
                  </a:txBody>
                  <a:tcPr marL="12700" marR="0" marT="12700" marB="25400" anchor="ctr">
                    <a:lnL>
                      <a:noFill/>
                    </a:lnL>
                    <a:lnR>
                      <a:noFill/>
                    </a:lnR>
                    <a:lnT>
                      <a:noFill/>
                    </a:lnT>
                    <a:lnB>
                      <a:noFill/>
                    </a:lnB>
                    <a:noFill/>
                  </a:tcPr>
                </a:tc>
                <a:tc>
                  <a:txBody>
                    <a:bodyPr/>
                    <a:lstStyle/>
                    <a:p>
                      <a:pPr algn="ctr">
                        <a:lnSpc>
                          <a:spcPct val="83000"/>
                        </a:lnSpc>
                      </a:pPr>
                      <a:r>
                        <a:rPr lang="en-US" sz="1200" b="0" i="0" dirty="0">
                          <a:solidFill>
                            <a:srgbClr val="000000"/>
                          </a:solidFill>
                          <a:latin typeface="+mn-lt"/>
                        </a:rPr>
                        <a:t>461,596</a:t>
                      </a:r>
                      <a:endParaRPr sz="1200" b="0" i="0" dirty="0">
                        <a:solidFill>
                          <a:srgbClr val="000000"/>
                        </a:solidFill>
                        <a:latin typeface="+mn-lt"/>
                      </a:endParaRPr>
                    </a:p>
                  </a:txBody>
                  <a:tcPr marL="0" marR="0" marT="12700" marB="25400" anchor="ctr">
                    <a:lnL>
                      <a:noFill/>
                    </a:lnL>
                    <a:lnR>
                      <a:noFill/>
                    </a:lnR>
                    <a:lnT>
                      <a:noFill/>
                    </a:lnT>
                    <a:lnB>
                      <a:noFill/>
                    </a:lnB>
                    <a:noFill/>
                  </a:tcPr>
                </a:tc>
                <a:extLst>
                  <a:ext uri="{0D108BD9-81ED-4DB2-BD59-A6C34878D82A}">
                    <a16:rowId xmlns:a16="http://schemas.microsoft.com/office/drawing/2014/main" val="10003"/>
                  </a:ext>
                </a:extLst>
              </a:tr>
              <a:tr h="317712">
                <a:tc>
                  <a:txBody>
                    <a:bodyPr/>
                    <a:lstStyle/>
                    <a:p>
                      <a:pPr algn="l">
                        <a:lnSpc>
                          <a:spcPct val="83000"/>
                        </a:lnSpc>
                      </a:pPr>
                      <a:r>
                        <a:rPr sz="1200" b="0" i="0" dirty="0">
                          <a:solidFill>
                            <a:srgbClr val="000000"/>
                          </a:solidFill>
                          <a:latin typeface="+mn-lt"/>
                        </a:rPr>
                        <a:t>Cost of Sales</a:t>
                      </a:r>
                    </a:p>
                  </a:txBody>
                  <a:tcPr marL="38100" marR="38100" marT="12700" marB="25400" anchor="ctr">
                    <a:lnL>
                      <a:noFill/>
                    </a:lnL>
                    <a:lnR>
                      <a:noFill/>
                    </a:lnR>
                    <a:lnT>
                      <a:noFill/>
                    </a:lnT>
                    <a:lnB>
                      <a:noFill/>
                    </a:lnB>
                    <a:solidFill>
                      <a:schemeClr val="bg1">
                        <a:lumMod val="95000"/>
                      </a:schemeClr>
                    </a:solidFill>
                  </a:tcPr>
                </a:tc>
                <a:tc>
                  <a:txBody>
                    <a:bodyPr/>
                    <a:lstStyle/>
                    <a:p>
                      <a:pPr algn="ctr"/>
                      <a:endParaRPr sz="1200" dirty="0">
                        <a:latin typeface="+mn-lt"/>
                      </a:endParaRPr>
                    </a:p>
                  </a:txBody>
                  <a:tcPr marL="12700" marR="0" marT="12700" marB="25400" anchor="ctr">
                    <a:lnL>
                      <a:noFill/>
                    </a:lnL>
                    <a:lnR>
                      <a:noFill/>
                    </a:lnR>
                    <a:lnT>
                      <a:noFill/>
                    </a:lnT>
                    <a:lnB w="12700" cmpd="sng">
                      <a:solidFill>
                        <a:srgbClr val="000000"/>
                      </a:solidFill>
                      <a:prstDash val="solid"/>
                    </a:lnB>
                    <a:solidFill>
                      <a:schemeClr val="bg1">
                        <a:lumMod val="95000"/>
                      </a:schemeClr>
                    </a:solidFill>
                  </a:tcPr>
                </a:tc>
                <a:tc>
                  <a:txBody>
                    <a:bodyPr/>
                    <a:lstStyle/>
                    <a:p>
                      <a:pPr algn="ctr">
                        <a:lnSpc>
                          <a:spcPct val="83000"/>
                        </a:lnSpc>
                      </a:pPr>
                      <a:r>
                        <a:rPr lang="en-US" sz="1200" b="0" i="0" dirty="0">
                          <a:solidFill>
                            <a:srgbClr val="000000"/>
                          </a:solidFill>
                          <a:latin typeface="+mn-lt"/>
                        </a:rPr>
                        <a:t>274,747</a:t>
                      </a:r>
                      <a:endParaRPr sz="1200" b="0" i="0" dirty="0">
                        <a:solidFill>
                          <a:srgbClr val="000000"/>
                        </a:solidFill>
                        <a:latin typeface="+mn-lt"/>
                      </a:endParaRPr>
                    </a:p>
                  </a:txBody>
                  <a:tcPr marL="0" marR="0" marT="12700" marB="25400" anchor="ctr">
                    <a:lnL>
                      <a:noFill/>
                    </a:lnL>
                    <a:lnR>
                      <a:noFill/>
                    </a:lnR>
                    <a:lnT>
                      <a:noFill/>
                    </a:lnT>
                    <a:lnB w="12700" cmpd="sng">
                      <a:solidFill>
                        <a:srgbClr val="000000"/>
                      </a:solidFill>
                      <a:prstDash val="solid"/>
                    </a:lnB>
                    <a:solidFill>
                      <a:schemeClr val="bg1">
                        <a:lumMod val="95000"/>
                      </a:schemeClr>
                    </a:solidFill>
                  </a:tcPr>
                </a:tc>
                <a:extLst>
                  <a:ext uri="{0D108BD9-81ED-4DB2-BD59-A6C34878D82A}">
                    <a16:rowId xmlns:a16="http://schemas.microsoft.com/office/drawing/2014/main" val="10004"/>
                  </a:ext>
                </a:extLst>
              </a:tr>
              <a:tr h="317712">
                <a:tc>
                  <a:txBody>
                    <a:bodyPr/>
                    <a:lstStyle/>
                    <a:p>
                      <a:pPr algn="l">
                        <a:lnSpc>
                          <a:spcPct val="83000"/>
                        </a:lnSpc>
                      </a:pPr>
                      <a:r>
                        <a:rPr sz="1200" b="0" i="0" dirty="0">
                          <a:solidFill>
                            <a:srgbClr val="000000"/>
                          </a:solidFill>
                          <a:latin typeface="+mn-lt"/>
                        </a:rPr>
                        <a:t>Gross Profit</a:t>
                      </a:r>
                    </a:p>
                  </a:txBody>
                  <a:tcPr marL="38100" marR="38100" marT="12700" marB="25400" anchor="ctr">
                    <a:lnL>
                      <a:noFill/>
                    </a:lnL>
                    <a:lnR>
                      <a:noFill/>
                    </a:lnR>
                    <a:lnT>
                      <a:noFill/>
                    </a:lnT>
                    <a:lnB>
                      <a:noFill/>
                    </a:lnB>
                    <a:noFill/>
                  </a:tcPr>
                </a:tc>
                <a:tc>
                  <a:txBody>
                    <a:bodyPr/>
                    <a:lstStyle/>
                    <a:p>
                      <a:pPr algn="ctr">
                        <a:lnSpc>
                          <a:spcPct val="83000"/>
                        </a:lnSpc>
                      </a:pPr>
                      <a:r>
                        <a:rPr sz="1200" b="0" i="0" dirty="0">
                          <a:solidFill>
                            <a:srgbClr val="000000"/>
                          </a:solidFill>
                          <a:latin typeface="+mn-lt"/>
                        </a:rPr>
                        <a:t>$</a:t>
                      </a:r>
                    </a:p>
                  </a:txBody>
                  <a:tcPr marL="12700" marR="0" marT="12700" marB="25400" anchor="ctr">
                    <a:lnL>
                      <a:noFill/>
                    </a:lnL>
                    <a:lnR>
                      <a:noFill/>
                    </a:lnR>
                    <a:lnT w="12700" cmpd="sng">
                      <a:solidFill>
                        <a:srgbClr val="000000"/>
                      </a:solidFill>
                      <a:prstDash val="solid"/>
                    </a:lnT>
                    <a:lnB>
                      <a:noFill/>
                    </a:lnB>
                    <a:noFill/>
                  </a:tcPr>
                </a:tc>
                <a:tc>
                  <a:txBody>
                    <a:bodyPr/>
                    <a:lstStyle/>
                    <a:p>
                      <a:pPr algn="ctr">
                        <a:lnSpc>
                          <a:spcPct val="83000"/>
                        </a:lnSpc>
                      </a:pPr>
                      <a:r>
                        <a:rPr lang="en-US" sz="1200" b="0" i="0" dirty="0">
                          <a:solidFill>
                            <a:srgbClr val="000000"/>
                          </a:solidFill>
                          <a:latin typeface="+mn-lt"/>
                        </a:rPr>
                        <a:t>186,849</a:t>
                      </a:r>
                      <a:endParaRPr sz="1200" b="0" i="0" dirty="0">
                        <a:solidFill>
                          <a:srgbClr val="000000"/>
                        </a:solidFill>
                        <a:latin typeface="+mn-lt"/>
                      </a:endParaRPr>
                    </a:p>
                  </a:txBody>
                  <a:tcPr marL="0" marR="0" marT="12700" marB="25400" anchor="ctr">
                    <a:lnL>
                      <a:noFill/>
                    </a:lnL>
                    <a:lnR>
                      <a:noFill/>
                    </a:lnR>
                    <a:lnT w="12700" cmpd="sng">
                      <a:solidFill>
                        <a:srgbClr val="000000"/>
                      </a:solidFill>
                      <a:prstDash val="solid"/>
                    </a:lnT>
                    <a:lnB>
                      <a:noFill/>
                    </a:lnB>
                    <a:noFill/>
                  </a:tcPr>
                </a:tc>
                <a:extLst>
                  <a:ext uri="{0D108BD9-81ED-4DB2-BD59-A6C34878D82A}">
                    <a16:rowId xmlns:a16="http://schemas.microsoft.com/office/drawing/2014/main" val="10005"/>
                  </a:ext>
                </a:extLst>
              </a:tr>
              <a:tr h="317712">
                <a:tc>
                  <a:txBody>
                    <a:bodyPr/>
                    <a:lstStyle/>
                    <a:p>
                      <a:pPr algn="l">
                        <a:lnSpc>
                          <a:spcPct val="83000"/>
                        </a:lnSpc>
                      </a:pPr>
                      <a:r>
                        <a:rPr sz="1200" b="0" i="0" dirty="0">
                          <a:solidFill>
                            <a:srgbClr val="000000"/>
                          </a:solidFill>
                          <a:latin typeface="+mn-lt"/>
                        </a:rPr>
                        <a:t>Operating Income</a:t>
                      </a:r>
                    </a:p>
                  </a:txBody>
                  <a:tcPr marL="342900" marR="38100" marT="12700" marB="25400" anchor="ctr">
                    <a:lnL>
                      <a:noFill/>
                    </a:lnL>
                    <a:lnR>
                      <a:noFill/>
                    </a:lnR>
                    <a:lnT>
                      <a:noFill/>
                    </a:lnT>
                    <a:lnB>
                      <a:noFill/>
                    </a:lnB>
                    <a:solidFill>
                      <a:schemeClr val="bg1">
                        <a:lumMod val="95000"/>
                      </a:schemeClr>
                    </a:solidFill>
                  </a:tcPr>
                </a:tc>
                <a:tc>
                  <a:txBody>
                    <a:bodyPr/>
                    <a:lstStyle/>
                    <a:p>
                      <a:pPr algn="ctr">
                        <a:lnSpc>
                          <a:spcPct val="83000"/>
                        </a:lnSpc>
                      </a:pPr>
                      <a:r>
                        <a:rPr sz="1200" b="0" i="0" dirty="0">
                          <a:solidFill>
                            <a:srgbClr val="000000"/>
                          </a:solidFill>
                          <a:latin typeface="+mn-lt"/>
                        </a:rPr>
                        <a:t>$</a:t>
                      </a:r>
                    </a:p>
                  </a:txBody>
                  <a:tcPr marL="12700" marR="0" marT="12700" marB="25400" anchor="ctr">
                    <a:lnL>
                      <a:noFill/>
                    </a:lnL>
                    <a:lnR>
                      <a:noFill/>
                    </a:lnR>
                    <a:lnT>
                      <a:noFill/>
                    </a:lnT>
                    <a:lnB>
                      <a:noFill/>
                    </a:lnB>
                    <a:solidFill>
                      <a:schemeClr val="bg1">
                        <a:lumMod val="95000"/>
                      </a:schemeClr>
                    </a:solidFill>
                  </a:tcPr>
                </a:tc>
                <a:tc>
                  <a:txBody>
                    <a:bodyPr/>
                    <a:lstStyle/>
                    <a:p>
                      <a:pPr algn="ctr">
                        <a:lnSpc>
                          <a:spcPct val="83000"/>
                        </a:lnSpc>
                      </a:pPr>
                      <a:r>
                        <a:rPr lang="en-US" sz="1200" b="0" i="0" dirty="0">
                          <a:solidFill>
                            <a:srgbClr val="000000"/>
                          </a:solidFill>
                          <a:latin typeface="+mn-lt"/>
                        </a:rPr>
                        <a:t>46,234</a:t>
                      </a:r>
                      <a:endParaRPr sz="1200" b="0" i="0" dirty="0">
                        <a:solidFill>
                          <a:srgbClr val="000000"/>
                        </a:solidFill>
                        <a:latin typeface="+mn-lt"/>
                      </a:endParaRPr>
                    </a:p>
                  </a:txBody>
                  <a:tcPr marL="0" marR="0" marT="12700" marB="25400" anchor="ctr">
                    <a:lnL>
                      <a:noFill/>
                    </a:lnL>
                    <a:lnR>
                      <a:noFill/>
                    </a:lnR>
                    <a:lnT>
                      <a:noFill/>
                    </a:lnT>
                    <a:lnB>
                      <a:noFill/>
                    </a:lnB>
                    <a:solidFill>
                      <a:schemeClr val="bg1">
                        <a:lumMod val="95000"/>
                      </a:schemeClr>
                    </a:solidFill>
                  </a:tcPr>
                </a:tc>
                <a:extLst>
                  <a:ext uri="{0D108BD9-81ED-4DB2-BD59-A6C34878D82A}">
                    <a16:rowId xmlns:a16="http://schemas.microsoft.com/office/drawing/2014/main" val="10007"/>
                  </a:ext>
                </a:extLst>
              </a:tr>
              <a:tr h="317712">
                <a:tc>
                  <a:txBody>
                    <a:bodyPr/>
                    <a:lstStyle/>
                    <a:p>
                      <a:pPr algn="l">
                        <a:lnSpc>
                          <a:spcPct val="83000"/>
                        </a:lnSpc>
                      </a:pPr>
                      <a:r>
                        <a:rPr sz="1200" b="0" i="0" dirty="0">
                          <a:solidFill>
                            <a:srgbClr val="000000"/>
                          </a:solidFill>
                          <a:latin typeface="+mn-lt"/>
                        </a:rPr>
                        <a:t>Interest expense, net</a:t>
                      </a:r>
                    </a:p>
                  </a:txBody>
                  <a:tcPr marL="342900" marR="38100" marT="12700" marB="25400" anchor="ctr">
                    <a:lnL>
                      <a:noFill/>
                    </a:lnL>
                    <a:lnR>
                      <a:noFill/>
                    </a:lnR>
                    <a:lnT>
                      <a:noFill/>
                    </a:lnT>
                    <a:lnB>
                      <a:noFill/>
                    </a:lnB>
                    <a:noFill/>
                  </a:tcPr>
                </a:tc>
                <a:tc>
                  <a:txBody>
                    <a:bodyPr/>
                    <a:lstStyle/>
                    <a:p>
                      <a:pPr algn="ctr"/>
                      <a:endParaRPr sz="1200" dirty="0">
                        <a:latin typeface="+mn-lt"/>
                      </a:endParaRPr>
                    </a:p>
                  </a:txBody>
                  <a:tcPr marL="12700" marR="0" marT="12700" marB="25400" anchor="ctr">
                    <a:lnL>
                      <a:noFill/>
                    </a:lnL>
                    <a:lnR>
                      <a:noFill/>
                    </a:lnR>
                    <a:lnT>
                      <a:noFill/>
                    </a:lnT>
                    <a:lnB>
                      <a:noFill/>
                    </a:lnB>
                    <a:noFill/>
                  </a:tcPr>
                </a:tc>
                <a:tc>
                  <a:txBody>
                    <a:bodyPr/>
                    <a:lstStyle/>
                    <a:p>
                      <a:pPr algn="ctr">
                        <a:lnSpc>
                          <a:spcPct val="83000"/>
                        </a:lnSpc>
                      </a:pPr>
                      <a:r>
                        <a:rPr sz="1200" b="0" i="0" dirty="0">
                          <a:solidFill>
                            <a:srgbClr val="000000"/>
                          </a:solidFill>
                          <a:latin typeface="+mn-lt"/>
                        </a:rPr>
                        <a:t>(</a:t>
                      </a:r>
                      <a:r>
                        <a:rPr lang="en-US" sz="1200" b="0" i="0" dirty="0">
                          <a:solidFill>
                            <a:srgbClr val="000000"/>
                          </a:solidFill>
                          <a:latin typeface="+mn-lt"/>
                        </a:rPr>
                        <a:t>13,805)</a:t>
                      </a:r>
                      <a:endParaRPr sz="1200" b="0" i="0" dirty="0">
                        <a:solidFill>
                          <a:srgbClr val="000000"/>
                        </a:solidFill>
                        <a:latin typeface="+mn-lt"/>
                      </a:endParaRPr>
                    </a:p>
                  </a:txBody>
                  <a:tcPr marL="0" marR="0" marT="12700" marB="25400" anchor="ctr">
                    <a:lnL>
                      <a:noFill/>
                    </a:lnL>
                    <a:lnR>
                      <a:noFill/>
                    </a:lnR>
                    <a:lnT>
                      <a:noFill/>
                    </a:lnT>
                    <a:lnB>
                      <a:noFill/>
                    </a:lnB>
                    <a:noFill/>
                  </a:tcPr>
                </a:tc>
                <a:extLst>
                  <a:ext uri="{0D108BD9-81ED-4DB2-BD59-A6C34878D82A}">
                    <a16:rowId xmlns:a16="http://schemas.microsoft.com/office/drawing/2014/main" val="10008"/>
                  </a:ext>
                </a:extLst>
              </a:tr>
              <a:tr h="317712">
                <a:tc>
                  <a:txBody>
                    <a:bodyPr/>
                    <a:lstStyle/>
                    <a:p>
                      <a:pPr algn="l">
                        <a:lnSpc>
                          <a:spcPct val="83000"/>
                        </a:lnSpc>
                      </a:pPr>
                      <a:r>
                        <a:rPr sz="1200" b="0" i="0" dirty="0">
                          <a:solidFill>
                            <a:srgbClr val="000000"/>
                          </a:solidFill>
                          <a:latin typeface="+mn-lt"/>
                        </a:rPr>
                        <a:t>Other income (expense)</a:t>
                      </a:r>
                    </a:p>
                  </a:txBody>
                  <a:tcPr marL="342900" marR="38100" marT="12700" marB="25400" anchor="ctr">
                    <a:lnL>
                      <a:noFill/>
                    </a:lnL>
                    <a:lnR>
                      <a:noFill/>
                    </a:lnR>
                    <a:lnT>
                      <a:noFill/>
                    </a:lnT>
                    <a:lnB>
                      <a:noFill/>
                    </a:lnB>
                    <a:solidFill>
                      <a:schemeClr val="bg1">
                        <a:lumMod val="95000"/>
                      </a:schemeClr>
                    </a:solidFill>
                  </a:tcPr>
                </a:tc>
                <a:tc>
                  <a:txBody>
                    <a:bodyPr/>
                    <a:lstStyle/>
                    <a:p>
                      <a:pPr algn="ctr"/>
                      <a:endParaRPr sz="1200" dirty="0">
                        <a:latin typeface="+mn-lt"/>
                      </a:endParaRPr>
                    </a:p>
                  </a:txBody>
                  <a:tcPr marL="12700" marR="0" marT="12700" marB="25400" anchor="ctr">
                    <a:lnL>
                      <a:noFill/>
                    </a:lnL>
                    <a:lnR>
                      <a:noFill/>
                    </a:lnR>
                    <a:lnT>
                      <a:noFill/>
                    </a:lnT>
                    <a:lnB>
                      <a:noFill/>
                    </a:lnB>
                    <a:solidFill>
                      <a:schemeClr val="bg1">
                        <a:lumMod val="95000"/>
                      </a:schemeClr>
                    </a:solidFill>
                  </a:tcPr>
                </a:tc>
                <a:tc>
                  <a:txBody>
                    <a:bodyPr/>
                    <a:lstStyle/>
                    <a:p>
                      <a:pPr algn="ctr">
                        <a:lnSpc>
                          <a:spcPct val="83000"/>
                        </a:lnSpc>
                      </a:pPr>
                      <a:r>
                        <a:rPr lang="en-US" sz="1200" b="0" i="0" dirty="0">
                          <a:solidFill>
                            <a:srgbClr val="000000"/>
                          </a:solidFill>
                          <a:latin typeface="+mn-lt"/>
                        </a:rPr>
                        <a:t>(2,913)</a:t>
                      </a:r>
                      <a:endParaRPr sz="1200" b="0" i="0" dirty="0">
                        <a:solidFill>
                          <a:srgbClr val="000000"/>
                        </a:solidFill>
                        <a:latin typeface="+mn-lt"/>
                      </a:endParaRPr>
                    </a:p>
                  </a:txBody>
                  <a:tcPr marL="0" marR="0" marT="12700" marB="25400" anchor="ctr">
                    <a:lnL>
                      <a:noFill/>
                    </a:lnL>
                    <a:lnR>
                      <a:noFill/>
                    </a:lnR>
                    <a:lnT>
                      <a:noFill/>
                    </a:lnT>
                    <a:lnB>
                      <a:noFill/>
                    </a:lnB>
                    <a:solidFill>
                      <a:schemeClr val="bg1">
                        <a:lumMod val="95000"/>
                      </a:schemeClr>
                    </a:solidFill>
                  </a:tcPr>
                </a:tc>
                <a:extLst>
                  <a:ext uri="{0D108BD9-81ED-4DB2-BD59-A6C34878D82A}">
                    <a16:rowId xmlns:a16="http://schemas.microsoft.com/office/drawing/2014/main" val="10010"/>
                  </a:ext>
                </a:extLst>
              </a:tr>
              <a:tr h="142174">
                <a:tc>
                  <a:txBody>
                    <a:bodyPr/>
                    <a:lstStyle/>
                    <a:p>
                      <a:pPr algn="l">
                        <a:lnSpc>
                          <a:spcPct val="83000"/>
                        </a:lnSpc>
                      </a:pPr>
                      <a:r>
                        <a:rPr sz="1200" b="0" i="0" dirty="0">
                          <a:solidFill>
                            <a:srgbClr val="000000"/>
                          </a:solidFill>
                          <a:latin typeface="+mn-lt"/>
                        </a:rPr>
                        <a:t>Provision </a:t>
                      </a:r>
                      <a:r>
                        <a:rPr lang="en-US" sz="1200" b="0" i="0" dirty="0">
                          <a:solidFill>
                            <a:srgbClr val="000000"/>
                          </a:solidFill>
                          <a:latin typeface="+mn-lt"/>
                        </a:rPr>
                        <a:t>(benefit) </a:t>
                      </a:r>
                      <a:r>
                        <a:rPr sz="1200" b="0" i="0" dirty="0">
                          <a:solidFill>
                            <a:srgbClr val="000000"/>
                          </a:solidFill>
                          <a:latin typeface="+mn-lt"/>
                        </a:rPr>
                        <a:t>for income taxes</a:t>
                      </a:r>
                    </a:p>
                  </a:txBody>
                  <a:tcPr marL="342900" marR="38100" marT="12700" marB="25400" anchor="ctr">
                    <a:lnL>
                      <a:noFill/>
                    </a:lnL>
                    <a:lnR>
                      <a:noFill/>
                    </a:lnR>
                    <a:lnT>
                      <a:noFill/>
                    </a:lnT>
                    <a:lnB>
                      <a:noFill/>
                    </a:lnB>
                    <a:noFill/>
                  </a:tcPr>
                </a:tc>
                <a:tc>
                  <a:txBody>
                    <a:bodyPr/>
                    <a:lstStyle/>
                    <a:p>
                      <a:pPr algn="ctr"/>
                      <a:endParaRPr sz="1200" dirty="0">
                        <a:latin typeface="+mn-lt"/>
                      </a:endParaRPr>
                    </a:p>
                  </a:txBody>
                  <a:tcPr marL="12700" marR="0" marT="12700" marB="25400" anchor="ctr">
                    <a:lnL>
                      <a:noFill/>
                    </a:lnL>
                    <a:lnR>
                      <a:noFill/>
                    </a:lnR>
                    <a:lnT>
                      <a:noFill/>
                    </a:lnT>
                    <a:lnB>
                      <a:noFill/>
                    </a:lnB>
                    <a:noFill/>
                  </a:tcPr>
                </a:tc>
                <a:tc>
                  <a:txBody>
                    <a:bodyPr/>
                    <a:lstStyle/>
                    <a:p>
                      <a:pPr algn="ctr">
                        <a:lnSpc>
                          <a:spcPct val="83000"/>
                        </a:lnSpc>
                      </a:pPr>
                      <a:r>
                        <a:rPr lang="en-US" sz="1200" b="0" i="0" u="none" dirty="0">
                          <a:solidFill>
                            <a:srgbClr val="000000"/>
                          </a:solidFill>
                          <a:latin typeface="+mn-lt"/>
                        </a:rPr>
                        <a:t>7,520</a:t>
                      </a:r>
                      <a:endParaRPr sz="1200" b="0" i="0" u="none" dirty="0">
                        <a:solidFill>
                          <a:srgbClr val="000000"/>
                        </a:solidFill>
                        <a:latin typeface="+mn-lt"/>
                      </a:endParaRPr>
                    </a:p>
                  </a:txBody>
                  <a:tcPr marL="0" marR="0" marT="12700" marB="25400" anchor="ctr">
                    <a:lnL>
                      <a:noFill/>
                    </a:lnL>
                    <a:lnR>
                      <a:noFill/>
                    </a:lnR>
                    <a:lnT>
                      <a:noFill/>
                    </a:lnT>
                    <a:lnB>
                      <a:noFill/>
                    </a:lnB>
                    <a:noFill/>
                  </a:tcPr>
                </a:tc>
                <a:extLst>
                  <a:ext uri="{0D108BD9-81ED-4DB2-BD59-A6C34878D82A}">
                    <a16:rowId xmlns:a16="http://schemas.microsoft.com/office/drawing/2014/main" val="10011"/>
                  </a:ext>
                </a:extLst>
              </a:tr>
              <a:tr h="53062">
                <a:tc>
                  <a:txBody>
                    <a:bodyPr/>
                    <a:lstStyle/>
                    <a:p>
                      <a:endParaRPr sz="1200" dirty="0">
                        <a:latin typeface="+mn-lt"/>
                      </a:endParaRPr>
                    </a:p>
                  </a:txBody>
                  <a:tcPr marL="0" marR="0" marT="0" marB="0" anchor="ctr">
                    <a:lnL>
                      <a:noFill/>
                    </a:lnL>
                    <a:lnR>
                      <a:noFill/>
                    </a:lnR>
                    <a:lnT>
                      <a:noFill/>
                    </a:lnT>
                    <a:lnB>
                      <a:noFill/>
                    </a:lnB>
                    <a:noFill/>
                  </a:tcPr>
                </a:tc>
                <a:tc gridSpan="2">
                  <a:txBody>
                    <a:bodyPr/>
                    <a:lstStyle/>
                    <a:p>
                      <a:pPr algn="ctr"/>
                      <a:endParaRPr sz="1200" dirty="0">
                        <a:latin typeface="+mn-lt"/>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noFill/>
                  </a:tcPr>
                </a:tc>
                <a:tc hMerge="1">
                  <a:txBody>
                    <a:bodyPr/>
                    <a:lstStyle/>
                    <a:p>
                      <a:endParaRPr sz="100" dirty="0"/>
                    </a:p>
                  </a:txBody>
                  <a:tcPr marL="0" marR="0" marT="0" marB="0" anchor="b">
                    <a:lnL>
                      <a:noFill/>
                    </a:lnL>
                    <a:lnR>
                      <a:noFill/>
                    </a:lnR>
                    <a:lnT>
                      <a:noFill/>
                    </a:lnT>
                    <a:lnB w="12700" cmpd="sng">
                      <a:solidFill>
                        <a:srgbClr val="000000"/>
                      </a:solidFill>
                      <a:prstDash val="solid"/>
                    </a:lnB>
                    <a:noFill/>
                  </a:tcPr>
                </a:tc>
                <a:extLst>
                  <a:ext uri="{0D108BD9-81ED-4DB2-BD59-A6C34878D82A}">
                    <a16:rowId xmlns:a16="http://schemas.microsoft.com/office/drawing/2014/main" val="10013"/>
                  </a:ext>
                </a:extLst>
              </a:tr>
              <a:tr h="317712">
                <a:tc>
                  <a:txBody>
                    <a:bodyPr/>
                    <a:lstStyle/>
                    <a:p>
                      <a:pPr algn="l">
                        <a:lnSpc>
                          <a:spcPct val="83000"/>
                        </a:lnSpc>
                      </a:pPr>
                      <a:r>
                        <a:rPr sz="1200" b="0" i="0" dirty="0">
                          <a:solidFill>
                            <a:srgbClr val="000000"/>
                          </a:solidFill>
                          <a:latin typeface="+mn-lt"/>
                        </a:rPr>
                        <a:t>Net Income</a:t>
                      </a:r>
                    </a:p>
                  </a:txBody>
                  <a:tcPr marL="38100" marR="38100" marT="12700" marB="25400" anchor="ctr">
                    <a:lnL>
                      <a:noFill/>
                    </a:lnL>
                    <a:lnR>
                      <a:noFill/>
                    </a:lnR>
                    <a:lnT>
                      <a:noFill/>
                    </a:lnT>
                    <a:lnB>
                      <a:noFill/>
                    </a:lnB>
                    <a:solidFill>
                      <a:schemeClr val="bg1">
                        <a:lumMod val="95000"/>
                      </a:schemeClr>
                    </a:solidFill>
                  </a:tcPr>
                </a:tc>
                <a:tc>
                  <a:txBody>
                    <a:bodyPr/>
                    <a:lstStyle/>
                    <a:p>
                      <a:pPr algn="ctr">
                        <a:lnSpc>
                          <a:spcPct val="83000"/>
                        </a:lnSpc>
                      </a:pPr>
                      <a:r>
                        <a:rPr sz="1200" b="0" i="0" dirty="0">
                          <a:solidFill>
                            <a:srgbClr val="000000"/>
                          </a:solidFill>
                          <a:latin typeface="+mn-lt"/>
                        </a:rPr>
                        <a:t>$</a:t>
                      </a:r>
                    </a:p>
                  </a:txBody>
                  <a:tcPr marL="12700" marR="0" marT="12700" marB="25400" anchor="ctr">
                    <a:lnL>
                      <a:noFill/>
                    </a:lnL>
                    <a:lnR>
                      <a:noFill/>
                    </a:lnR>
                    <a:lnT w="12700" cap="flat" cmpd="sng" algn="ctr">
                      <a:solidFill>
                        <a:schemeClr val="tx1"/>
                      </a:solidFill>
                      <a:prstDash val="solid"/>
                      <a:round/>
                      <a:headEnd type="none" w="med" len="med"/>
                      <a:tailEnd type="none" w="med" len="med"/>
                    </a:lnT>
                    <a:lnB>
                      <a:noFill/>
                    </a:lnB>
                    <a:solidFill>
                      <a:schemeClr val="bg1">
                        <a:lumMod val="95000"/>
                      </a:schemeClr>
                    </a:solidFill>
                  </a:tcPr>
                </a:tc>
                <a:tc>
                  <a:txBody>
                    <a:bodyPr/>
                    <a:lstStyle/>
                    <a:p>
                      <a:pPr algn="ctr">
                        <a:lnSpc>
                          <a:spcPct val="83000"/>
                        </a:lnSpc>
                      </a:pPr>
                      <a:r>
                        <a:rPr lang="en-US" sz="1200" b="0" i="0" dirty="0">
                          <a:solidFill>
                            <a:srgbClr val="000000"/>
                          </a:solidFill>
                          <a:latin typeface="+mn-lt"/>
                        </a:rPr>
                        <a:t>21,996</a:t>
                      </a:r>
                      <a:endParaRPr sz="1200" b="0" i="0" dirty="0">
                        <a:solidFill>
                          <a:srgbClr val="000000"/>
                        </a:solidFill>
                        <a:latin typeface="+mn-lt"/>
                      </a:endParaRPr>
                    </a:p>
                  </a:txBody>
                  <a:tcPr marL="0" marR="0" marT="12700" marB="25400" anchor="ctr">
                    <a:lnL>
                      <a:noFill/>
                    </a:lnL>
                    <a:lnR>
                      <a:noFill/>
                    </a:lnR>
                    <a:lnT w="12700" cap="flat" cmpd="sng" algn="ctr">
                      <a:solidFill>
                        <a:schemeClr val="tx1"/>
                      </a:solidFill>
                      <a:prstDash val="solid"/>
                      <a:round/>
                      <a:headEnd type="none" w="med" len="med"/>
                      <a:tailEnd type="none" w="med" len="med"/>
                    </a:lnT>
                    <a:lnB>
                      <a:noFill/>
                    </a:lnB>
                    <a:solidFill>
                      <a:schemeClr val="bg1">
                        <a:lumMod val="95000"/>
                      </a:schemeClr>
                    </a:solidFill>
                  </a:tcPr>
                </a:tc>
                <a:extLst>
                  <a:ext uri="{0D108BD9-81ED-4DB2-BD59-A6C34878D82A}">
                    <a16:rowId xmlns:a16="http://schemas.microsoft.com/office/drawing/2014/main" val="10014"/>
                  </a:ext>
                </a:extLst>
              </a:tr>
              <a:tr h="317712">
                <a:tc>
                  <a:txBody>
                    <a:bodyPr/>
                    <a:lstStyle/>
                    <a:p>
                      <a:pPr algn="l">
                        <a:lnSpc>
                          <a:spcPct val="83000"/>
                        </a:lnSpc>
                      </a:pPr>
                      <a:r>
                        <a:rPr sz="1200" b="0" i="0" dirty="0">
                          <a:solidFill>
                            <a:srgbClr val="000000"/>
                          </a:solidFill>
                          <a:latin typeface="+mn-lt"/>
                        </a:rPr>
                        <a:t>Noncontrolling interest</a:t>
                      </a:r>
                    </a:p>
                  </a:txBody>
                  <a:tcPr marL="342900" marR="38100" marT="12700" marB="25400" anchor="ctr">
                    <a:lnL>
                      <a:noFill/>
                    </a:lnL>
                    <a:lnR>
                      <a:noFill/>
                    </a:lnR>
                    <a:lnT>
                      <a:noFill/>
                    </a:lnT>
                    <a:lnB>
                      <a:noFill/>
                    </a:lnB>
                    <a:noFill/>
                  </a:tcPr>
                </a:tc>
                <a:tc>
                  <a:txBody>
                    <a:bodyPr/>
                    <a:lstStyle/>
                    <a:p>
                      <a:pPr algn="ctr"/>
                      <a:endParaRPr sz="1200" dirty="0">
                        <a:latin typeface="+mn-lt"/>
                      </a:endParaRPr>
                    </a:p>
                  </a:txBody>
                  <a:tcPr marL="12700" marR="0" marT="12700" marB="25400" anchor="ctr">
                    <a:lnL>
                      <a:noFill/>
                    </a:lnL>
                    <a:lnR>
                      <a:noFill/>
                    </a:lnR>
                    <a:lnT>
                      <a:noFill/>
                    </a:lnT>
                    <a:lnB w="12700" cmpd="sng">
                      <a:solidFill>
                        <a:srgbClr val="000000"/>
                      </a:solidFill>
                      <a:prstDash val="solid"/>
                    </a:lnB>
                    <a:noFill/>
                  </a:tcPr>
                </a:tc>
                <a:tc>
                  <a:txBody>
                    <a:bodyPr/>
                    <a:lstStyle/>
                    <a:p>
                      <a:pPr algn="ctr">
                        <a:lnSpc>
                          <a:spcPct val="83000"/>
                        </a:lnSpc>
                      </a:pPr>
                      <a:r>
                        <a:rPr lang="en-US" sz="1200" b="0" i="0" dirty="0">
                          <a:solidFill>
                            <a:srgbClr val="000000"/>
                          </a:solidFill>
                          <a:latin typeface="+mn-lt"/>
                        </a:rPr>
                        <a:t>3,002</a:t>
                      </a:r>
                      <a:endParaRPr sz="1200" b="0" i="0" dirty="0">
                        <a:solidFill>
                          <a:srgbClr val="000000"/>
                        </a:solidFill>
                        <a:latin typeface="+mn-lt"/>
                      </a:endParaRPr>
                    </a:p>
                  </a:txBody>
                  <a:tcPr marL="0" marR="0" marT="12700" marB="25400" anchor="ctr">
                    <a:lnL>
                      <a:noFill/>
                    </a:lnL>
                    <a:lnR>
                      <a:noFill/>
                    </a:lnR>
                    <a:lnT>
                      <a:noFill/>
                    </a:lnT>
                    <a:lnB w="12700" cmpd="sng">
                      <a:solidFill>
                        <a:srgbClr val="000000"/>
                      </a:solidFill>
                      <a:prstDash val="solid"/>
                    </a:lnB>
                    <a:noFill/>
                  </a:tcPr>
                </a:tc>
                <a:extLst>
                  <a:ext uri="{0D108BD9-81ED-4DB2-BD59-A6C34878D82A}">
                    <a16:rowId xmlns:a16="http://schemas.microsoft.com/office/drawing/2014/main" val="10015"/>
                  </a:ext>
                </a:extLst>
              </a:tr>
              <a:tr h="317712">
                <a:tc>
                  <a:txBody>
                    <a:bodyPr/>
                    <a:lstStyle/>
                    <a:p>
                      <a:pPr algn="l">
                        <a:lnSpc>
                          <a:spcPct val="83000"/>
                        </a:lnSpc>
                      </a:pPr>
                      <a:r>
                        <a:rPr sz="1200" b="0" i="0" dirty="0">
                          <a:solidFill>
                            <a:srgbClr val="000000"/>
                          </a:solidFill>
                          <a:latin typeface="+mn-lt"/>
                        </a:rPr>
                        <a:t>Net income attributable to Holdings</a:t>
                      </a:r>
                    </a:p>
                  </a:txBody>
                  <a:tcPr marL="38100" marR="38100" marT="12700" marB="25400" anchor="ctr">
                    <a:lnL>
                      <a:noFill/>
                    </a:lnL>
                    <a:lnR>
                      <a:noFill/>
                    </a:lnR>
                    <a:lnT>
                      <a:noFill/>
                    </a:lnT>
                    <a:lnB>
                      <a:noFill/>
                    </a:lnB>
                    <a:solidFill>
                      <a:schemeClr val="bg1">
                        <a:lumMod val="95000"/>
                      </a:schemeClr>
                    </a:solidFill>
                  </a:tcPr>
                </a:tc>
                <a:tc>
                  <a:txBody>
                    <a:bodyPr/>
                    <a:lstStyle/>
                    <a:p>
                      <a:pPr algn="ctr">
                        <a:lnSpc>
                          <a:spcPct val="83000"/>
                        </a:lnSpc>
                      </a:pPr>
                      <a:r>
                        <a:rPr sz="1200" b="0" i="0" dirty="0">
                          <a:solidFill>
                            <a:srgbClr val="000000"/>
                          </a:solidFill>
                          <a:latin typeface="+mn-lt"/>
                        </a:rPr>
                        <a:t>$</a:t>
                      </a:r>
                    </a:p>
                  </a:txBody>
                  <a:tcPr marL="12700" marR="0" marT="12700" marB="25400" anchor="ctr">
                    <a:lnL>
                      <a:noFill/>
                    </a:lnL>
                    <a:lnR>
                      <a:noFill/>
                    </a:lnR>
                    <a:lnT w="12700" cmpd="sng">
                      <a:solidFill>
                        <a:srgbClr val="000000"/>
                      </a:solidFill>
                      <a:prstDash val="solid"/>
                    </a:lnT>
                    <a:lnB w="12700" cmpd="sng">
                      <a:solidFill>
                        <a:srgbClr val="000000"/>
                      </a:solidFill>
                      <a:prstDash val="solid"/>
                    </a:lnB>
                    <a:solidFill>
                      <a:schemeClr val="bg1">
                        <a:lumMod val="95000"/>
                      </a:schemeClr>
                    </a:solidFill>
                  </a:tcPr>
                </a:tc>
                <a:tc>
                  <a:txBody>
                    <a:bodyPr/>
                    <a:lstStyle/>
                    <a:p>
                      <a:pPr algn="ctr">
                        <a:lnSpc>
                          <a:spcPct val="83000"/>
                        </a:lnSpc>
                      </a:pPr>
                      <a:r>
                        <a:rPr lang="en-US" sz="1200" b="0" i="0" dirty="0">
                          <a:solidFill>
                            <a:srgbClr val="000000"/>
                          </a:solidFill>
                          <a:latin typeface="+mn-lt"/>
                        </a:rPr>
                        <a:t>18,994</a:t>
                      </a:r>
                      <a:endParaRPr sz="1200" b="0" i="0" dirty="0">
                        <a:solidFill>
                          <a:srgbClr val="000000"/>
                        </a:solidFill>
                        <a:latin typeface="+mn-lt"/>
                      </a:endParaRPr>
                    </a:p>
                  </a:txBody>
                  <a:tcPr marL="0" marR="0" marT="12700" marB="25400" anchor="ctr">
                    <a:lnL>
                      <a:noFill/>
                    </a:lnL>
                    <a:lnR>
                      <a:noFill/>
                    </a:lnR>
                    <a:lnT w="12700" cmpd="sng">
                      <a:solidFill>
                        <a:srgbClr val="000000"/>
                      </a:solidFill>
                      <a:prstDash val="solid"/>
                    </a:lnT>
                    <a:lnB w="12700" cmpd="sng">
                      <a:solidFill>
                        <a:srgbClr val="000000"/>
                      </a:solidFill>
                      <a:prstDash val="solid"/>
                    </a:lnB>
                    <a:solidFill>
                      <a:schemeClr val="bg1">
                        <a:lumMod val="95000"/>
                      </a:schemeClr>
                    </a:solidFill>
                  </a:tcPr>
                </a:tc>
                <a:extLst>
                  <a:ext uri="{0D108BD9-81ED-4DB2-BD59-A6C34878D82A}">
                    <a16:rowId xmlns:a16="http://schemas.microsoft.com/office/drawing/2014/main" val="10016"/>
                  </a:ext>
                </a:extLst>
              </a:tr>
            </a:tbl>
          </a:graphicData>
        </a:graphic>
      </p:graphicFrame>
    </p:spTree>
    <p:extLst>
      <p:ext uri="{BB962C8B-B14F-4D97-AF65-F5344CB8AC3E}">
        <p14:creationId xmlns:p14="http://schemas.microsoft.com/office/powerpoint/2010/main" val="981581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2ADB7-686A-6A45-A6FA-484E82545518}"/>
              </a:ext>
            </a:extLst>
          </p:cNvPr>
          <p:cNvSpPr>
            <a:spLocks noGrp="1"/>
          </p:cNvSpPr>
          <p:nvPr>
            <p:ph type="title"/>
          </p:nvPr>
        </p:nvSpPr>
        <p:spPr/>
        <p:txBody>
          <a:bodyPr/>
          <a:lstStyle/>
          <a:p>
            <a:r>
              <a:rPr lang="en-US" dirty="0"/>
              <a:t>Cash Flow Statement — Condensed (000’s)</a:t>
            </a:r>
          </a:p>
        </p:txBody>
      </p:sp>
      <p:sp>
        <p:nvSpPr>
          <p:cNvPr id="7" name="Text Placeholder 6">
            <a:extLst>
              <a:ext uri="{FF2B5EF4-FFF2-40B4-BE49-F238E27FC236}">
                <a16:creationId xmlns:a16="http://schemas.microsoft.com/office/drawing/2014/main" id="{837F8F30-0A7D-0040-8043-93D620A301B2}"/>
              </a:ext>
            </a:extLst>
          </p:cNvPr>
          <p:cNvSpPr>
            <a:spLocks noGrp="1"/>
          </p:cNvSpPr>
          <p:nvPr>
            <p:ph type="body" sz="quarter" idx="16"/>
          </p:nvPr>
        </p:nvSpPr>
        <p:spPr/>
        <p:txBody>
          <a:bodyPr/>
          <a:lstStyle/>
          <a:p>
            <a:r>
              <a:rPr lang="en-US" dirty="0"/>
              <a:t>March 31, 2021</a:t>
            </a:r>
          </a:p>
        </p:txBody>
      </p:sp>
      <p:graphicFrame>
        <p:nvGraphicFramePr>
          <p:cNvPr id="11" name="Table 10">
            <a:extLst>
              <a:ext uri="{FF2B5EF4-FFF2-40B4-BE49-F238E27FC236}">
                <a16:creationId xmlns:a16="http://schemas.microsoft.com/office/drawing/2014/main" id="{03E07CB1-272F-E64D-8DDE-A713987F6910}"/>
              </a:ext>
            </a:extLst>
          </p:cNvPr>
          <p:cNvGraphicFramePr>
            <a:graphicFrameLocks noGrp="1"/>
          </p:cNvGraphicFramePr>
          <p:nvPr>
            <p:extLst>
              <p:ext uri="{D42A27DB-BD31-4B8C-83A1-F6EECF244321}">
                <p14:modId xmlns:p14="http://schemas.microsoft.com/office/powerpoint/2010/main" val="2889888717"/>
              </p:ext>
            </p:extLst>
          </p:nvPr>
        </p:nvGraphicFramePr>
        <p:xfrm>
          <a:off x="357189" y="1684337"/>
          <a:ext cx="11477330" cy="2636205"/>
        </p:xfrm>
        <a:graphic>
          <a:graphicData uri="http://schemas.openxmlformats.org/drawingml/2006/table">
            <a:tbl>
              <a:tblPr firstRow="1" bandRow="1">
                <a:tableStyleId>{5C22544A-7EE6-4342-B048-85BDC9FD1C3A}</a:tableStyleId>
              </a:tblPr>
              <a:tblGrid>
                <a:gridCol w="10062827">
                  <a:extLst>
                    <a:ext uri="{9D8B030D-6E8A-4147-A177-3AD203B41FA5}">
                      <a16:colId xmlns:a16="http://schemas.microsoft.com/office/drawing/2014/main" val="20000"/>
                    </a:ext>
                  </a:extLst>
                </a:gridCol>
                <a:gridCol w="168733">
                  <a:extLst>
                    <a:ext uri="{9D8B030D-6E8A-4147-A177-3AD203B41FA5}">
                      <a16:colId xmlns:a16="http://schemas.microsoft.com/office/drawing/2014/main" val="20001"/>
                    </a:ext>
                  </a:extLst>
                </a:gridCol>
                <a:gridCol w="1245770">
                  <a:extLst>
                    <a:ext uri="{9D8B030D-6E8A-4147-A177-3AD203B41FA5}">
                      <a16:colId xmlns:a16="http://schemas.microsoft.com/office/drawing/2014/main" val="20002"/>
                    </a:ext>
                  </a:extLst>
                </a:gridCol>
              </a:tblGrid>
              <a:tr h="527241">
                <a:tc>
                  <a:txBody>
                    <a:bodyPr/>
                    <a:lstStyle/>
                    <a:p>
                      <a:pPr algn="l">
                        <a:lnSpc>
                          <a:spcPct val="83000"/>
                        </a:lnSpc>
                      </a:pPr>
                      <a:r>
                        <a:rPr sz="1200" b="0" i="0" dirty="0">
                          <a:solidFill>
                            <a:srgbClr val="000000"/>
                          </a:solidFill>
                          <a:latin typeface="+mn-lt"/>
                        </a:rPr>
                        <a:t>Net cash </a:t>
                      </a:r>
                      <a:r>
                        <a:rPr lang="en-US" sz="1200" b="0" i="0" dirty="0">
                          <a:solidFill>
                            <a:srgbClr val="000000"/>
                          </a:solidFill>
                          <a:latin typeface="+mn-lt"/>
                        </a:rPr>
                        <a:t>provided in</a:t>
                      </a:r>
                      <a:r>
                        <a:rPr sz="1200" b="0" i="0" dirty="0">
                          <a:solidFill>
                            <a:srgbClr val="000000"/>
                          </a:solidFill>
                          <a:latin typeface="+mn-lt"/>
                        </a:rPr>
                        <a:t> operating activities</a:t>
                      </a:r>
                    </a:p>
                  </a:txBody>
                  <a:tcPr marL="38100" marR="38100" marT="12700" marB="25400" anchor="ctr">
                    <a:lnL>
                      <a:noFill/>
                    </a:lnL>
                    <a:lnR>
                      <a:noFill/>
                    </a:lnR>
                    <a:lnT>
                      <a:noFill/>
                    </a:lnT>
                    <a:lnB>
                      <a:noFill/>
                    </a:lnB>
                    <a:noFill/>
                  </a:tcPr>
                </a:tc>
                <a:tc>
                  <a:txBody>
                    <a:bodyPr/>
                    <a:lstStyle/>
                    <a:p>
                      <a:pPr algn="ctr">
                        <a:lnSpc>
                          <a:spcPct val="83000"/>
                        </a:lnSpc>
                      </a:pPr>
                      <a:r>
                        <a:rPr sz="1200" b="0" i="0" dirty="0">
                          <a:solidFill>
                            <a:srgbClr val="000000"/>
                          </a:solidFill>
                          <a:latin typeface="+mn-lt"/>
                        </a:rPr>
                        <a:t>$</a:t>
                      </a:r>
                    </a:p>
                  </a:txBody>
                  <a:tcPr marL="12700" marR="0" marT="12700" marB="25400" anchor="ctr">
                    <a:lnL>
                      <a:noFill/>
                    </a:lnL>
                    <a:lnR>
                      <a:noFill/>
                    </a:lnR>
                    <a:lnT>
                      <a:noFill/>
                    </a:lnT>
                    <a:lnB>
                      <a:noFill/>
                    </a:lnB>
                    <a:noFill/>
                  </a:tcPr>
                </a:tc>
                <a:tc>
                  <a:txBody>
                    <a:bodyPr/>
                    <a:lstStyle/>
                    <a:p>
                      <a:pPr algn="ctr">
                        <a:lnSpc>
                          <a:spcPct val="83000"/>
                        </a:lnSpc>
                      </a:pPr>
                      <a:r>
                        <a:rPr lang="en-US" sz="1200" b="0" i="0" dirty="0">
                          <a:solidFill>
                            <a:srgbClr val="000000"/>
                          </a:solidFill>
                          <a:latin typeface="+mn-lt"/>
                        </a:rPr>
                        <a:t>36,391</a:t>
                      </a:r>
                      <a:endParaRPr sz="1200" b="0" i="0" dirty="0">
                        <a:solidFill>
                          <a:srgbClr val="000000"/>
                        </a:solidFill>
                        <a:latin typeface="+mn-lt"/>
                      </a:endParaRPr>
                    </a:p>
                  </a:txBody>
                  <a:tcPr marL="0" marR="0" marT="12700" marB="25400" anchor="ctr">
                    <a:lnL>
                      <a:noFill/>
                    </a:lnL>
                    <a:lnR>
                      <a:noFill/>
                    </a:lnR>
                    <a:lnT>
                      <a:noFill/>
                    </a:lnT>
                    <a:lnB>
                      <a:noFill/>
                    </a:lnB>
                    <a:noFill/>
                  </a:tcPr>
                </a:tc>
                <a:extLst>
                  <a:ext uri="{0D108BD9-81ED-4DB2-BD59-A6C34878D82A}">
                    <a16:rowId xmlns:a16="http://schemas.microsoft.com/office/drawing/2014/main" val="10004"/>
                  </a:ext>
                </a:extLst>
              </a:tr>
              <a:tr h="527241">
                <a:tc>
                  <a:txBody>
                    <a:bodyPr/>
                    <a:lstStyle/>
                    <a:p>
                      <a:pPr algn="l">
                        <a:lnSpc>
                          <a:spcPct val="83000"/>
                        </a:lnSpc>
                      </a:pPr>
                      <a:r>
                        <a:rPr sz="1200" b="0" i="0" dirty="0">
                          <a:solidFill>
                            <a:srgbClr val="000000"/>
                          </a:solidFill>
                          <a:latin typeface="+mn-lt"/>
                        </a:rPr>
                        <a:t>Net cash </a:t>
                      </a:r>
                      <a:r>
                        <a:rPr lang="en-US" sz="1200" b="0" i="0" dirty="0">
                          <a:solidFill>
                            <a:srgbClr val="000000"/>
                          </a:solidFill>
                          <a:latin typeface="+mn-lt"/>
                        </a:rPr>
                        <a:t>used in</a:t>
                      </a:r>
                      <a:r>
                        <a:rPr sz="1200" b="0" i="0" dirty="0">
                          <a:solidFill>
                            <a:srgbClr val="000000"/>
                          </a:solidFill>
                          <a:latin typeface="+mn-lt"/>
                        </a:rPr>
                        <a:t> investing activities</a:t>
                      </a:r>
                    </a:p>
                  </a:txBody>
                  <a:tcPr marL="38100" marR="38100" marT="12700" marB="25400" anchor="ctr">
                    <a:lnL>
                      <a:noFill/>
                    </a:lnL>
                    <a:lnR>
                      <a:noFill/>
                    </a:lnR>
                    <a:lnT>
                      <a:noFill/>
                    </a:lnT>
                    <a:lnB>
                      <a:noFill/>
                    </a:lnB>
                    <a:solidFill>
                      <a:schemeClr val="bg1">
                        <a:lumMod val="95000"/>
                      </a:schemeClr>
                    </a:solidFill>
                  </a:tcPr>
                </a:tc>
                <a:tc>
                  <a:txBody>
                    <a:bodyPr/>
                    <a:lstStyle/>
                    <a:p>
                      <a:pPr algn="ctr">
                        <a:lnSpc>
                          <a:spcPct val="83000"/>
                        </a:lnSpc>
                      </a:pPr>
                      <a:r>
                        <a:rPr sz="1200" b="0" i="0" dirty="0">
                          <a:solidFill>
                            <a:srgbClr val="000000"/>
                          </a:solidFill>
                          <a:latin typeface="+mn-lt"/>
                        </a:rPr>
                        <a:t>$</a:t>
                      </a:r>
                    </a:p>
                  </a:txBody>
                  <a:tcPr marL="12700" marR="0" marT="12700" marB="25400" anchor="ctr">
                    <a:lnL>
                      <a:noFill/>
                    </a:lnL>
                    <a:lnR>
                      <a:noFill/>
                    </a:lnR>
                    <a:lnT>
                      <a:noFill/>
                    </a:lnT>
                    <a:lnB>
                      <a:noFill/>
                    </a:lnB>
                    <a:solidFill>
                      <a:schemeClr val="bg1">
                        <a:lumMod val="95000"/>
                      </a:schemeClr>
                    </a:solidFill>
                  </a:tcPr>
                </a:tc>
                <a:tc>
                  <a:txBody>
                    <a:bodyPr/>
                    <a:lstStyle/>
                    <a:p>
                      <a:pPr algn="ctr">
                        <a:lnSpc>
                          <a:spcPct val="83000"/>
                        </a:lnSpc>
                      </a:pPr>
                      <a:r>
                        <a:rPr lang="en-US" sz="1200" b="0" i="0" dirty="0">
                          <a:solidFill>
                            <a:srgbClr val="000000"/>
                          </a:solidFill>
                          <a:latin typeface="+mn-lt"/>
                        </a:rPr>
                        <a:t>(42,267)</a:t>
                      </a:r>
                      <a:endParaRPr sz="1200" b="0" i="0" dirty="0">
                        <a:solidFill>
                          <a:srgbClr val="000000"/>
                        </a:solidFill>
                        <a:latin typeface="+mn-lt"/>
                      </a:endParaRPr>
                    </a:p>
                  </a:txBody>
                  <a:tcPr marL="0" marR="0" marT="12700" marB="25400" anchor="ctr">
                    <a:lnL>
                      <a:noFill/>
                    </a:lnL>
                    <a:lnR>
                      <a:noFill/>
                    </a:lnR>
                    <a:lnT>
                      <a:noFill/>
                    </a:lnT>
                    <a:lnB>
                      <a:noFill/>
                    </a:lnB>
                    <a:solidFill>
                      <a:schemeClr val="bg1">
                        <a:lumMod val="95000"/>
                      </a:schemeClr>
                    </a:solidFill>
                  </a:tcPr>
                </a:tc>
                <a:extLst>
                  <a:ext uri="{0D108BD9-81ED-4DB2-BD59-A6C34878D82A}">
                    <a16:rowId xmlns:a16="http://schemas.microsoft.com/office/drawing/2014/main" val="10006"/>
                  </a:ext>
                </a:extLst>
              </a:tr>
              <a:tr h="527241">
                <a:tc>
                  <a:txBody>
                    <a:bodyPr/>
                    <a:lstStyle/>
                    <a:p>
                      <a:pPr algn="l">
                        <a:lnSpc>
                          <a:spcPct val="83000"/>
                        </a:lnSpc>
                      </a:pPr>
                      <a:r>
                        <a:rPr sz="1200" b="0" i="0" dirty="0">
                          <a:solidFill>
                            <a:srgbClr val="000000"/>
                          </a:solidFill>
                          <a:latin typeface="+mn-lt"/>
                        </a:rPr>
                        <a:t>Net cash </a:t>
                      </a:r>
                      <a:r>
                        <a:rPr lang="en-US" sz="1200" b="0" i="0" dirty="0">
                          <a:solidFill>
                            <a:srgbClr val="000000"/>
                          </a:solidFill>
                          <a:latin typeface="+mn-lt"/>
                        </a:rPr>
                        <a:t>used in</a:t>
                      </a:r>
                      <a:r>
                        <a:rPr sz="1200" b="0" i="0" dirty="0">
                          <a:solidFill>
                            <a:srgbClr val="000000"/>
                          </a:solidFill>
                          <a:latin typeface="+mn-lt"/>
                        </a:rPr>
                        <a:t> financing activities</a:t>
                      </a:r>
                    </a:p>
                  </a:txBody>
                  <a:tcPr marL="38100" marR="38100" marT="12700" marB="25400" anchor="ctr">
                    <a:lnL>
                      <a:noFill/>
                    </a:lnL>
                    <a:lnR>
                      <a:noFill/>
                    </a:lnR>
                    <a:lnT>
                      <a:noFill/>
                    </a:lnT>
                    <a:lnB>
                      <a:noFill/>
                    </a:lnB>
                    <a:noFill/>
                  </a:tcPr>
                </a:tc>
                <a:tc>
                  <a:txBody>
                    <a:bodyPr/>
                    <a:lstStyle/>
                    <a:p>
                      <a:pPr algn="ctr">
                        <a:lnSpc>
                          <a:spcPct val="83000"/>
                        </a:lnSpc>
                      </a:pPr>
                      <a:r>
                        <a:rPr sz="1200" b="0" i="0" dirty="0">
                          <a:solidFill>
                            <a:srgbClr val="000000"/>
                          </a:solidFill>
                          <a:latin typeface="+mn-lt"/>
                        </a:rPr>
                        <a:t>$</a:t>
                      </a:r>
                    </a:p>
                  </a:txBody>
                  <a:tcPr marL="12700" marR="0" marT="12700" marB="25400" anchor="ctr">
                    <a:lnL>
                      <a:noFill/>
                    </a:lnL>
                    <a:lnR>
                      <a:noFill/>
                    </a:lnR>
                    <a:lnT>
                      <a:noFill/>
                    </a:lnT>
                    <a:lnB>
                      <a:noFill/>
                    </a:lnB>
                    <a:noFill/>
                  </a:tcPr>
                </a:tc>
                <a:tc>
                  <a:txBody>
                    <a:bodyPr/>
                    <a:lstStyle/>
                    <a:p>
                      <a:pPr algn="ctr">
                        <a:lnSpc>
                          <a:spcPct val="83000"/>
                        </a:lnSpc>
                      </a:pPr>
                      <a:r>
                        <a:rPr lang="en-US" sz="1200" b="0" i="0" dirty="0">
                          <a:solidFill>
                            <a:srgbClr val="000000"/>
                          </a:solidFill>
                          <a:latin typeface="+mn-lt"/>
                        </a:rPr>
                        <a:t>(1,493)</a:t>
                      </a:r>
                      <a:endParaRPr sz="1200" b="0" i="0" dirty="0">
                        <a:solidFill>
                          <a:srgbClr val="000000"/>
                        </a:solidFill>
                        <a:latin typeface="+mn-lt"/>
                      </a:endParaRPr>
                    </a:p>
                  </a:txBody>
                  <a:tcPr marL="0" marR="0" marT="12700" marB="25400" anchor="ctr">
                    <a:lnL>
                      <a:noFill/>
                    </a:lnL>
                    <a:lnR>
                      <a:noFill/>
                    </a:lnR>
                    <a:lnT>
                      <a:noFill/>
                    </a:lnT>
                    <a:lnB>
                      <a:noFill/>
                    </a:lnB>
                    <a:noFill/>
                  </a:tcPr>
                </a:tc>
                <a:extLst>
                  <a:ext uri="{0D108BD9-81ED-4DB2-BD59-A6C34878D82A}">
                    <a16:rowId xmlns:a16="http://schemas.microsoft.com/office/drawing/2014/main" val="10008"/>
                  </a:ext>
                </a:extLst>
              </a:tr>
              <a:tr h="527241">
                <a:tc>
                  <a:txBody>
                    <a:bodyPr/>
                    <a:lstStyle/>
                    <a:p>
                      <a:pPr algn="l">
                        <a:lnSpc>
                          <a:spcPct val="83000"/>
                        </a:lnSpc>
                      </a:pPr>
                      <a:r>
                        <a:rPr sz="1200" b="0" i="0" dirty="0">
                          <a:solidFill>
                            <a:srgbClr val="000000"/>
                          </a:solidFill>
                          <a:latin typeface="+mn-lt"/>
                        </a:rPr>
                        <a:t>Effect of foreign currency on cash</a:t>
                      </a:r>
                    </a:p>
                  </a:txBody>
                  <a:tcPr marL="38100" marR="38100" marT="12700" marB="25400" anchor="ctr">
                    <a:lnL>
                      <a:noFill/>
                    </a:lnL>
                    <a:lnR>
                      <a:noFill/>
                    </a:lnR>
                    <a:lnT>
                      <a:noFill/>
                    </a:lnT>
                    <a:lnB>
                      <a:noFill/>
                    </a:lnB>
                    <a:solidFill>
                      <a:schemeClr val="bg1">
                        <a:lumMod val="95000"/>
                      </a:schemeClr>
                    </a:solidFill>
                  </a:tcPr>
                </a:tc>
                <a:tc>
                  <a:txBody>
                    <a:bodyPr/>
                    <a:lstStyle/>
                    <a:p>
                      <a:pPr algn="ctr">
                        <a:lnSpc>
                          <a:spcPct val="83000"/>
                        </a:lnSpc>
                      </a:pPr>
                      <a:r>
                        <a:rPr sz="1200" b="0" i="0" dirty="0">
                          <a:solidFill>
                            <a:srgbClr val="000000"/>
                          </a:solidFill>
                          <a:latin typeface="+mn-lt"/>
                        </a:rPr>
                        <a:t>$</a:t>
                      </a:r>
                    </a:p>
                  </a:txBody>
                  <a:tcPr marL="12700" marR="0" marT="12700" marB="25400" anchor="ctr">
                    <a:lnL>
                      <a:noFill/>
                    </a:lnL>
                    <a:lnR>
                      <a:noFill/>
                    </a:lnR>
                    <a:lnT>
                      <a:noFill/>
                    </a:lnT>
                    <a:lnB w="12700" cmpd="sng">
                      <a:solidFill>
                        <a:srgbClr val="000000"/>
                      </a:solidFill>
                      <a:prstDash val="solid"/>
                    </a:lnB>
                    <a:solidFill>
                      <a:schemeClr val="bg1">
                        <a:lumMod val="95000"/>
                      </a:schemeClr>
                    </a:solidFill>
                  </a:tcPr>
                </a:tc>
                <a:tc>
                  <a:txBody>
                    <a:bodyPr/>
                    <a:lstStyle/>
                    <a:p>
                      <a:pPr algn="ctr">
                        <a:lnSpc>
                          <a:spcPct val="83000"/>
                        </a:lnSpc>
                      </a:pPr>
                      <a:r>
                        <a:rPr lang="en-US" sz="1200" b="0" i="0" dirty="0">
                          <a:solidFill>
                            <a:srgbClr val="000000"/>
                          </a:solidFill>
                          <a:latin typeface="+mn-lt"/>
                        </a:rPr>
                        <a:t>(182)</a:t>
                      </a:r>
                      <a:endParaRPr sz="1200" b="0" i="0" dirty="0">
                        <a:solidFill>
                          <a:srgbClr val="000000"/>
                        </a:solidFill>
                        <a:latin typeface="+mn-lt"/>
                      </a:endParaRPr>
                    </a:p>
                  </a:txBody>
                  <a:tcPr marL="0" marR="0" marT="12700" marB="25400" anchor="ctr">
                    <a:lnL>
                      <a:noFill/>
                    </a:lnL>
                    <a:lnR>
                      <a:noFill/>
                    </a:lnR>
                    <a:lnT>
                      <a:noFill/>
                    </a:lnT>
                    <a:lnB w="12700" cmpd="sng">
                      <a:solidFill>
                        <a:srgbClr val="000000"/>
                      </a:solidFill>
                      <a:prstDash val="solid"/>
                    </a:lnB>
                    <a:solidFill>
                      <a:schemeClr val="bg1">
                        <a:lumMod val="95000"/>
                      </a:schemeClr>
                    </a:solidFill>
                  </a:tcPr>
                </a:tc>
                <a:extLst>
                  <a:ext uri="{0D108BD9-81ED-4DB2-BD59-A6C34878D82A}">
                    <a16:rowId xmlns:a16="http://schemas.microsoft.com/office/drawing/2014/main" val="10010"/>
                  </a:ext>
                </a:extLst>
              </a:tr>
              <a:tr h="527241">
                <a:tc>
                  <a:txBody>
                    <a:bodyPr/>
                    <a:lstStyle/>
                    <a:p>
                      <a:pPr algn="l">
                        <a:lnSpc>
                          <a:spcPct val="83000"/>
                        </a:lnSpc>
                      </a:pPr>
                      <a:r>
                        <a:rPr sz="1200" b="0" i="0" dirty="0">
                          <a:solidFill>
                            <a:srgbClr val="000000"/>
                          </a:solidFill>
                          <a:latin typeface="+mn-lt"/>
                        </a:rPr>
                        <a:t>Net </a:t>
                      </a:r>
                      <a:r>
                        <a:rPr lang="en-US" sz="1200" b="0" i="0" dirty="0">
                          <a:solidFill>
                            <a:srgbClr val="000000"/>
                          </a:solidFill>
                          <a:latin typeface="+mn-lt"/>
                        </a:rPr>
                        <a:t>decrease</a:t>
                      </a:r>
                      <a:r>
                        <a:rPr sz="1200" b="0" i="0" dirty="0">
                          <a:solidFill>
                            <a:srgbClr val="000000"/>
                          </a:solidFill>
                          <a:latin typeface="+mn-lt"/>
                        </a:rPr>
                        <a:t> in cash and cash equivalents</a:t>
                      </a:r>
                    </a:p>
                  </a:txBody>
                  <a:tcPr marL="38100" marR="38100" marT="12700" marB="25400" anchor="ctr">
                    <a:lnL>
                      <a:noFill/>
                    </a:lnL>
                    <a:lnR>
                      <a:noFill/>
                    </a:lnR>
                    <a:lnT>
                      <a:noFill/>
                    </a:lnT>
                    <a:lnB>
                      <a:noFill/>
                    </a:lnB>
                    <a:noFill/>
                  </a:tcPr>
                </a:tc>
                <a:tc>
                  <a:txBody>
                    <a:bodyPr/>
                    <a:lstStyle/>
                    <a:p>
                      <a:pPr algn="ctr">
                        <a:lnSpc>
                          <a:spcPct val="83000"/>
                        </a:lnSpc>
                      </a:pPr>
                      <a:r>
                        <a:rPr sz="1200" b="0" i="0" dirty="0">
                          <a:solidFill>
                            <a:srgbClr val="000000"/>
                          </a:solidFill>
                          <a:latin typeface="+mn-lt"/>
                        </a:rPr>
                        <a:t>$</a:t>
                      </a:r>
                    </a:p>
                  </a:txBody>
                  <a:tcPr marL="12700" marR="0" marT="12700" marB="25400" anchor="ctr">
                    <a:lnL>
                      <a:noFill/>
                    </a:lnL>
                    <a:lnR>
                      <a:noFill/>
                    </a:lnR>
                    <a:lnT w="12700" cap="flat" cmpd="sng" algn="ctr">
                      <a:solidFill>
                        <a:srgbClr val="000000"/>
                      </a:solidFill>
                      <a:prstDash val="solid"/>
                      <a:round/>
                      <a:headEnd type="none" w="med" len="med"/>
                      <a:tailEnd type="none" w="med" len="med"/>
                    </a:lnT>
                    <a:lnB w="12700" cmpd="sng">
                      <a:solidFill>
                        <a:srgbClr val="000000"/>
                      </a:solidFill>
                      <a:prstDash val="solid"/>
                    </a:lnB>
                    <a:noFill/>
                  </a:tcPr>
                </a:tc>
                <a:tc>
                  <a:txBody>
                    <a:bodyPr/>
                    <a:lstStyle/>
                    <a:p>
                      <a:pPr algn="ctr">
                        <a:lnSpc>
                          <a:spcPct val="83000"/>
                        </a:lnSpc>
                      </a:pPr>
                      <a:r>
                        <a:rPr lang="en-US" sz="1200" b="0" i="0" dirty="0">
                          <a:solidFill>
                            <a:srgbClr val="000000"/>
                          </a:solidFill>
                          <a:latin typeface="+mn-lt"/>
                        </a:rPr>
                        <a:t>(7,551)</a:t>
                      </a:r>
                      <a:endParaRPr sz="1200" b="0" i="0" dirty="0">
                        <a:solidFill>
                          <a:srgbClr val="000000"/>
                        </a:solidFill>
                        <a:latin typeface="+mn-lt"/>
                      </a:endParaRPr>
                    </a:p>
                  </a:txBody>
                  <a:tcPr marL="0" marR="0" marT="12700" marB="25400" anchor="ctr">
                    <a:lnL>
                      <a:noFill/>
                    </a:lnL>
                    <a:lnR>
                      <a:noFill/>
                    </a:lnR>
                    <a:lnT w="12700" cap="flat" cmpd="sng" algn="ctr">
                      <a:solidFill>
                        <a:srgbClr val="000000"/>
                      </a:solidFill>
                      <a:prstDash val="solid"/>
                      <a:round/>
                      <a:headEnd type="none" w="med" len="med"/>
                      <a:tailEnd type="none" w="med" len="med"/>
                    </a:lnT>
                    <a:lnB w="12700" cmpd="sng">
                      <a:solidFill>
                        <a:srgbClr val="000000"/>
                      </a:solidFill>
                      <a:prstDash val="solid"/>
                    </a:lnB>
                    <a:noFill/>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779572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89F5E-ED92-6D48-8D94-CAD2504BF2A6}"/>
              </a:ext>
            </a:extLst>
          </p:cNvPr>
          <p:cNvSpPr>
            <a:spLocks noGrp="1"/>
          </p:cNvSpPr>
          <p:nvPr>
            <p:ph type="title"/>
          </p:nvPr>
        </p:nvSpPr>
        <p:spPr/>
        <p:txBody>
          <a:bodyPr/>
          <a:lstStyle/>
          <a:p>
            <a:r>
              <a:rPr lang="en-US" dirty="0"/>
              <a:t>Adjusted EBITDA</a:t>
            </a:r>
            <a:br>
              <a:rPr lang="en-US" dirty="0"/>
            </a:br>
            <a:endParaRPr lang="en-US" dirty="0"/>
          </a:p>
        </p:txBody>
      </p:sp>
      <p:sp>
        <p:nvSpPr>
          <p:cNvPr id="3" name="Text Placeholder 2">
            <a:extLst>
              <a:ext uri="{FF2B5EF4-FFF2-40B4-BE49-F238E27FC236}">
                <a16:creationId xmlns:a16="http://schemas.microsoft.com/office/drawing/2014/main" id="{6709169C-6F8A-AC4A-97C3-CCF50E5EC949}"/>
              </a:ext>
            </a:extLst>
          </p:cNvPr>
          <p:cNvSpPr>
            <a:spLocks noGrp="1"/>
          </p:cNvSpPr>
          <p:nvPr>
            <p:ph type="body" sz="quarter" idx="16"/>
          </p:nvPr>
        </p:nvSpPr>
        <p:spPr/>
        <p:txBody>
          <a:bodyPr/>
          <a:lstStyle/>
          <a:p>
            <a:r>
              <a:rPr lang="en-US" dirty="0"/>
              <a:t>Year ended March 31, 2021</a:t>
            </a:r>
          </a:p>
        </p:txBody>
      </p:sp>
      <p:graphicFrame>
        <p:nvGraphicFramePr>
          <p:cNvPr id="6" name="object 35">
            <a:extLst>
              <a:ext uri="{FF2B5EF4-FFF2-40B4-BE49-F238E27FC236}">
                <a16:creationId xmlns:a16="http://schemas.microsoft.com/office/drawing/2014/main" id="{1E74DDD2-2F9E-3146-9658-68FCB4B330CA}"/>
              </a:ext>
            </a:extLst>
          </p:cNvPr>
          <p:cNvGraphicFramePr>
            <a:graphicFrameLocks noGrp="1"/>
          </p:cNvGraphicFramePr>
          <p:nvPr>
            <p:extLst>
              <p:ext uri="{D42A27DB-BD31-4B8C-83A1-F6EECF244321}">
                <p14:modId xmlns:p14="http://schemas.microsoft.com/office/powerpoint/2010/main" val="4071762104"/>
              </p:ext>
            </p:extLst>
          </p:nvPr>
        </p:nvGraphicFramePr>
        <p:xfrm>
          <a:off x="213753" y="1494768"/>
          <a:ext cx="11538977" cy="4664065"/>
        </p:xfrm>
        <a:graphic>
          <a:graphicData uri="http://schemas.openxmlformats.org/drawingml/2006/table">
            <a:tbl>
              <a:tblPr firstRow="1" bandRow="1">
                <a:tableStyleId>{2D5ABB26-0587-4C30-8999-92F81FD0307C}</a:tableStyleId>
              </a:tblPr>
              <a:tblGrid>
                <a:gridCol w="2742185">
                  <a:extLst>
                    <a:ext uri="{9D8B030D-6E8A-4147-A177-3AD203B41FA5}">
                      <a16:colId xmlns:a16="http://schemas.microsoft.com/office/drawing/2014/main" val="20000"/>
                    </a:ext>
                  </a:extLst>
                </a:gridCol>
                <a:gridCol w="727929">
                  <a:extLst>
                    <a:ext uri="{9D8B030D-6E8A-4147-A177-3AD203B41FA5}">
                      <a16:colId xmlns:a16="http://schemas.microsoft.com/office/drawing/2014/main" val="20001"/>
                    </a:ext>
                  </a:extLst>
                </a:gridCol>
                <a:gridCol w="727929">
                  <a:extLst>
                    <a:ext uri="{9D8B030D-6E8A-4147-A177-3AD203B41FA5}">
                      <a16:colId xmlns:a16="http://schemas.microsoft.com/office/drawing/2014/main" val="20002"/>
                    </a:ext>
                  </a:extLst>
                </a:gridCol>
                <a:gridCol w="727929">
                  <a:extLst>
                    <a:ext uri="{9D8B030D-6E8A-4147-A177-3AD203B41FA5}">
                      <a16:colId xmlns:a16="http://schemas.microsoft.com/office/drawing/2014/main" val="4046969548"/>
                    </a:ext>
                  </a:extLst>
                </a:gridCol>
                <a:gridCol w="727929">
                  <a:extLst>
                    <a:ext uri="{9D8B030D-6E8A-4147-A177-3AD203B41FA5}">
                      <a16:colId xmlns:a16="http://schemas.microsoft.com/office/drawing/2014/main" val="20003"/>
                    </a:ext>
                  </a:extLst>
                </a:gridCol>
                <a:gridCol w="727929">
                  <a:extLst>
                    <a:ext uri="{9D8B030D-6E8A-4147-A177-3AD203B41FA5}">
                      <a16:colId xmlns:a16="http://schemas.microsoft.com/office/drawing/2014/main" val="20004"/>
                    </a:ext>
                  </a:extLst>
                </a:gridCol>
                <a:gridCol w="727929">
                  <a:extLst>
                    <a:ext uri="{9D8B030D-6E8A-4147-A177-3AD203B41FA5}">
                      <a16:colId xmlns:a16="http://schemas.microsoft.com/office/drawing/2014/main" val="20005"/>
                    </a:ext>
                  </a:extLst>
                </a:gridCol>
                <a:gridCol w="727929">
                  <a:extLst>
                    <a:ext uri="{9D8B030D-6E8A-4147-A177-3AD203B41FA5}">
                      <a16:colId xmlns:a16="http://schemas.microsoft.com/office/drawing/2014/main" val="20006"/>
                    </a:ext>
                  </a:extLst>
                </a:gridCol>
                <a:gridCol w="727929">
                  <a:extLst>
                    <a:ext uri="{9D8B030D-6E8A-4147-A177-3AD203B41FA5}">
                      <a16:colId xmlns:a16="http://schemas.microsoft.com/office/drawing/2014/main" val="20007"/>
                    </a:ext>
                  </a:extLst>
                </a:gridCol>
                <a:gridCol w="794936">
                  <a:extLst>
                    <a:ext uri="{9D8B030D-6E8A-4147-A177-3AD203B41FA5}">
                      <a16:colId xmlns:a16="http://schemas.microsoft.com/office/drawing/2014/main" val="20008"/>
                    </a:ext>
                  </a:extLst>
                </a:gridCol>
                <a:gridCol w="660922">
                  <a:extLst>
                    <a:ext uri="{9D8B030D-6E8A-4147-A177-3AD203B41FA5}">
                      <a16:colId xmlns:a16="http://schemas.microsoft.com/office/drawing/2014/main" val="20009"/>
                    </a:ext>
                  </a:extLst>
                </a:gridCol>
                <a:gridCol w="764466">
                  <a:extLst>
                    <a:ext uri="{9D8B030D-6E8A-4147-A177-3AD203B41FA5}">
                      <a16:colId xmlns:a16="http://schemas.microsoft.com/office/drawing/2014/main" val="20010"/>
                    </a:ext>
                  </a:extLst>
                </a:gridCol>
                <a:gridCol w="753036">
                  <a:extLst>
                    <a:ext uri="{9D8B030D-6E8A-4147-A177-3AD203B41FA5}">
                      <a16:colId xmlns:a16="http://schemas.microsoft.com/office/drawing/2014/main" val="20011"/>
                    </a:ext>
                  </a:extLst>
                </a:gridCol>
              </a:tblGrid>
              <a:tr h="409941">
                <a:tc>
                  <a:txBody>
                    <a:bodyPr/>
                    <a:lstStyle/>
                    <a:p>
                      <a:pPr>
                        <a:lnSpc>
                          <a:spcPct val="100000"/>
                        </a:lnSpc>
                      </a:pPr>
                      <a:endParaRPr sz="800" dirty="0">
                        <a:latin typeface="Franklin Gothic Medium" panose="020B0603020102020204" pitchFamily="34" charset="0"/>
                        <a:cs typeface="Times New Roman"/>
                      </a:endParaRPr>
                    </a:p>
                  </a:txBody>
                  <a:tcPr marL="0" marR="0" marT="0" marB="0" anchor="ctr">
                    <a:lnL>
                      <a:noFill/>
                    </a:lnL>
                    <a:lnR>
                      <a:noFill/>
                    </a:lnR>
                    <a:lnT w="12700">
                      <a:noFill/>
                      <a:prstDash val="solid"/>
                    </a:lnT>
                    <a:lnB>
                      <a:noFill/>
                    </a:lnB>
                    <a:lnTlToBr w="12700" cmpd="sng">
                      <a:noFill/>
                      <a:prstDash val="solid"/>
                    </a:lnTlToBr>
                    <a:lnBlToTr w="12700" cmpd="sng">
                      <a:noFill/>
                      <a:prstDash val="solid"/>
                    </a:lnBlToTr>
                  </a:tcPr>
                </a:tc>
                <a:tc>
                  <a:txBody>
                    <a:bodyPr/>
                    <a:lstStyle/>
                    <a:p>
                      <a:pPr marL="0" marR="111125" indent="0" algn="ctr" defTabSz="914400" rtl="0" eaLnBrk="1" latinLnBrk="0" hangingPunct="1">
                        <a:lnSpc>
                          <a:spcPts val="800"/>
                        </a:lnSpc>
                        <a:spcBef>
                          <a:spcPts val="535"/>
                        </a:spcBef>
                      </a:pPr>
                      <a:r>
                        <a:rPr sz="900" b="1" kern="1200" dirty="0">
                          <a:solidFill>
                            <a:schemeClr val="tx1"/>
                          </a:solidFill>
                          <a:latin typeface="Franklin Gothic Medium" panose="020B0603020102020204" pitchFamily="34" charset="0"/>
                          <a:ea typeface="+mn-ea"/>
                          <a:cs typeface="Arial"/>
                        </a:rPr>
                        <a:t>Corporate</a:t>
                      </a:r>
                    </a:p>
                  </a:txBody>
                  <a:tcPr marL="0" marR="0" marT="3175" marB="0" anchor="ctr">
                    <a:lnL>
                      <a:noFill/>
                    </a:lnL>
                    <a:lnT w="12700">
                      <a:solidFill>
                        <a:srgbClr val="000000"/>
                      </a:solidFill>
                      <a:prstDash val="solid"/>
                    </a:lnT>
                    <a:lnB w="12700">
                      <a:solidFill>
                        <a:srgbClr val="000000"/>
                      </a:solidFill>
                      <a:prstDash val="solid"/>
                    </a:lnB>
                  </a:tcPr>
                </a:tc>
                <a:tc>
                  <a:txBody>
                    <a:bodyPr/>
                    <a:lstStyle/>
                    <a:p>
                      <a:pPr marL="0" marR="111125" indent="0" algn="ctr" defTabSz="914400" rtl="0" eaLnBrk="1" latinLnBrk="0" hangingPunct="1">
                        <a:lnSpc>
                          <a:spcPts val="800"/>
                        </a:lnSpc>
                        <a:spcBef>
                          <a:spcPts val="535"/>
                        </a:spcBef>
                      </a:pPr>
                      <a:r>
                        <a:rPr sz="900" b="1" kern="1200" dirty="0">
                          <a:solidFill>
                            <a:schemeClr val="tx1"/>
                          </a:solidFill>
                          <a:latin typeface="Franklin Gothic Medium" panose="020B0603020102020204" pitchFamily="34" charset="0"/>
                          <a:ea typeface="+mn-ea"/>
                          <a:cs typeface="Arial"/>
                        </a:rPr>
                        <a:t>5.11</a:t>
                      </a:r>
                    </a:p>
                  </a:txBody>
                  <a:tcPr marL="0" marR="0" marT="3175" marB="0" anchor="ctr">
                    <a:lnT w="12700">
                      <a:solidFill>
                        <a:srgbClr val="000000"/>
                      </a:solidFill>
                      <a:prstDash val="solid"/>
                    </a:lnT>
                    <a:lnB w="12700">
                      <a:solidFill>
                        <a:srgbClr val="000000"/>
                      </a:solidFill>
                      <a:prstDash val="solid"/>
                    </a:lnB>
                  </a:tcPr>
                </a:tc>
                <a:tc>
                  <a:txBody>
                    <a:bodyPr/>
                    <a:lstStyle/>
                    <a:p>
                      <a:pPr marL="0" marR="111125" indent="0" algn="ctr" defTabSz="914400" rtl="0" eaLnBrk="1" latinLnBrk="0" hangingPunct="1">
                        <a:lnSpc>
                          <a:spcPts val="800"/>
                        </a:lnSpc>
                        <a:spcBef>
                          <a:spcPts val="535"/>
                        </a:spcBef>
                      </a:pPr>
                      <a:r>
                        <a:rPr lang="en-US" sz="900" b="1" kern="1200" dirty="0">
                          <a:solidFill>
                            <a:schemeClr val="tx1"/>
                          </a:solidFill>
                          <a:latin typeface="Franklin Gothic Medium" panose="020B0603020102020204" pitchFamily="34" charset="0"/>
                          <a:ea typeface="+mn-ea"/>
                          <a:cs typeface="Arial"/>
                        </a:rPr>
                        <a:t>BOA</a:t>
                      </a:r>
                      <a:endParaRPr sz="900" b="1" kern="1200" dirty="0">
                        <a:solidFill>
                          <a:schemeClr val="tx1"/>
                        </a:solidFill>
                        <a:latin typeface="Franklin Gothic Medium" panose="020B0603020102020204" pitchFamily="34" charset="0"/>
                        <a:ea typeface="+mn-ea"/>
                        <a:cs typeface="Arial"/>
                      </a:endParaRPr>
                    </a:p>
                  </a:txBody>
                  <a:tcPr marL="0" marR="0" marT="3175" marB="0" anchor="ctr">
                    <a:lnT w="12700">
                      <a:solidFill>
                        <a:srgbClr val="000000"/>
                      </a:solidFill>
                      <a:prstDash val="solid"/>
                    </a:lnT>
                    <a:lnB w="12700" cap="flat" cmpd="sng" algn="ctr">
                      <a:solidFill>
                        <a:srgbClr val="000000"/>
                      </a:solidFill>
                      <a:prstDash val="solid"/>
                      <a:round/>
                      <a:headEnd type="none" w="med" len="med"/>
                      <a:tailEnd type="none" w="med" len="med"/>
                    </a:lnB>
                  </a:tcPr>
                </a:tc>
                <a:tc>
                  <a:txBody>
                    <a:bodyPr/>
                    <a:lstStyle/>
                    <a:p>
                      <a:pPr marL="0" marR="111125" indent="0" algn="ctr" defTabSz="914400" rtl="0" eaLnBrk="1" latinLnBrk="0" hangingPunct="1">
                        <a:lnSpc>
                          <a:spcPts val="800"/>
                        </a:lnSpc>
                        <a:spcBef>
                          <a:spcPts val="535"/>
                        </a:spcBef>
                      </a:pPr>
                      <a:r>
                        <a:rPr sz="900" b="1" kern="1200" dirty="0">
                          <a:solidFill>
                            <a:schemeClr val="tx1"/>
                          </a:solidFill>
                          <a:latin typeface="Franklin Gothic Medium" panose="020B0603020102020204" pitchFamily="34" charset="0"/>
                          <a:ea typeface="+mn-ea"/>
                          <a:cs typeface="Arial"/>
                        </a:rPr>
                        <a:t>Ergobaby</a:t>
                      </a:r>
                    </a:p>
                  </a:txBody>
                  <a:tcPr marL="0" marR="0" marT="3175" marB="0" anchor="ctr">
                    <a:lnT w="12700">
                      <a:solidFill>
                        <a:srgbClr val="000000"/>
                      </a:solidFill>
                      <a:prstDash val="solid"/>
                    </a:lnT>
                    <a:lnB w="12700">
                      <a:solidFill>
                        <a:srgbClr val="000000"/>
                      </a:solidFill>
                      <a:prstDash val="solid"/>
                    </a:lnB>
                  </a:tcPr>
                </a:tc>
                <a:tc>
                  <a:txBody>
                    <a:bodyPr/>
                    <a:lstStyle/>
                    <a:p>
                      <a:pPr marL="0" marR="111125" indent="0" algn="ctr" defTabSz="914400" rtl="0" eaLnBrk="1" latinLnBrk="0" hangingPunct="1">
                        <a:lnSpc>
                          <a:spcPts val="800"/>
                        </a:lnSpc>
                        <a:spcBef>
                          <a:spcPts val="535"/>
                        </a:spcBef>
                      </a:pPr>
                      <a:r>
                        <a:rPr sz="900" b="1" kern="1200" dirty="0">
                          <a:solidFill>
                            <a:schemeClr val="tx1"/>
                          </a:solidFill>
                          <a:latin typeface="Franklin Gothic Medium" panose="020B0603020102020204" pitchFamily="34" charset="0"/>
                          <a:ea typeface="+mn-ea"/>
                          <a:cs typeface="Arial"/>
                        </a:rPr>
                        <a:t>Liberty</a:t>
                      </a:r>
                    </a:p>
                  </a:txBody>
                  <a:tcPr marL="0" marR="0" marT="3175" marB="0" anchor="ctr">
                    <a:lnT w="12700">
                      <a:solidFill>
                        <a:srgbClr val="000000"/>
                      </a:solidFill>
                      <a:prstDash val="solid"/>
                    </a:lnT>
                    <a:lnB w="12700">
                      <a:solidFill>
                        <a:srgbClr val="000000"/>
                      </a:solidFill>
                      <a:prstDash val="solid"/>
                    </a:lnB>
                  </a:tcPr>
                </a:tc>
                <a:tc>
                  <a:txBody>
                    <a:bodyPr/>
                    <a:lstStyle/>
                    <a:p>
                      <a:pPr marL="0" marR="111125" indent="0" algn="ctr" defTabSz="914400" rtl="0" eaLnBrk="1" latinLnBrk="0" hangingPunct="1">
                        <a:lnSpc>
                          <a:spcPts val="800"/>
                        </a:lnSpc>
                        <a:spcBef>
                          <a:spcPts val="535"/>
                        </a:spcBef>
                      </a:pPr>
                      <a:r>
                        <a:rPr sz="900" b="1" kern="1200" dirty="0">
                          <a:solidFill>
                            <a:schemeClr val="tx1"/>
                          </a:solidFill>
                          <a:latin typeface="Franklin Gothic Medium" panose="020B0603020102020204" pitchFamily="34" charset="0"/>
                          <a:ea typeface="+mn-ea"/>
                          <a:cs typeface="Arial"/>
                        </a:rPr>
                        <a:t>Marucci  Sports</a:t>
                      </a:r>
                    </a:p>
                  </a:txBody>
                  <a:tcPr marL="0" marR="0" marT="67945" marB="0" anchor="ctr">
                    <a:lnT w="12700">
                      <a:solidFill>
                        <a:srgbClr val="000000"/>
                      </a:solidFill>
                      <a:prstDash val="solid"/>
                    </a:lnT>
                    <a:lnB w="12700">
                      <a:solidFill>
                        <a:srgbClr val="000000"/>
                      </a:solidFill>
                      <a:prstDash val="solid"/>
                    </a:lnB>
                  </a:tcPr>
                </a:tc>
                <a:tc>
                  <a:txBody>
                    <a:bodyPr/>
                    <a:lstStyle/>
                    <a:p>
                      <a:pPr marL="0" marR="111125" indent="0" algn="ctr" defTabSz="914400" rtl="0" eaLnBrk="1" latinLnBrk="0" hangingPunct="1">
                        <a:lnSpc>
                          <a:spcPts val="800"/>
                        </a:lnSpc>
                        <a:spcBef>
                          <a:spcPts val="535"/>
                        </a:spcBef>
                      </a:pPr>
                      <a:r>
                        <a:rPr sz="900" b="1" kern="1200" dirty="0">
                          <a:solidFill>
                            <a:schemeClr val="tx1"/>
                          </a:solidFill>
                          <a:latin typeface="Franklin Gothic Medium" panose="020B0603020102020204" pitchFamily="34" charset="0"/>
                          <a:ea typeface="+mn-ea"/>
                          <a:cs typeface="Arial"/>
                        </a:rPr>
                        <a:t>Velocity Outdoor</a:t>
                      </a:r>
                    </a:p>
                  </a:txBody>
                  <a:tcPr marL="0" marR="0" marT="67945" marB="0" anchor="ctr">
                    <a:lnT w="12700">
                      <a:solidFill>
                        <a:srgbClr val="000000"/>
                      </a:solidFill>
                      <a:prstDash val="solid"/>
                    </a:lnT>
                    <a:lnB w="12700">
                      <a:solidFill>
                        <a:srgbClr val="000000"/>
                      </a:solidFill>
                      <a:prstDash val="solid"/>
                    </a:lnB>
                  </a:tcPr>
                </a:tc>
                <a:tc>
                  <a:txBody>
                    <a:bodyPr/>
                    <a:lstStyle/>
                    <a:p>
                      <a:pPr marL="0" marR="111125" indent="0" algn="ctr" defTabSz="914400" rtl="0" eaLnBrk="1" latinLnBrk="0" hangingPunct="1">
                        <a:lnSpc>
                          <a:spcPts val="800"/>
                        </a:lnSpc>
                        <a:spcBef>
                          <a:spcPts val="535"/>
                        </a:spcBef>
                      </a:pPr>
                      <a:r>
                        <a:rPr sz="900" b="1" kern="1200" dirty="0">
                          <a:solidFill>
                            <a:schemeClr val="tx1"/>
                          </a:solidFill>
                          <a:latin typeface="Franklin Gothic Medium" panose="020B0603020102020204" pitchFamily="34" charset="0"/>
                          <a:ea typeface="+mn-ea"/>
                          <a:cs typeface="Arial"/>
                        </a:rPr>
                        <a:t>ACI</a:t>
                      </a:r>
                    </a:p>
                  </a:txBody>
                  <a:tcPr marL="0" marR="0" marT="3175" marB="0" anchor="ctr">
                    <a:lnT w="12700">
                      <a:solidFill>
                        <a:srgbClr val="000000"/>
                      </a:solidFill>
                      <a:prstDash val="solid"/>
                    </a:lnT>
                    <a:lnB w="12700">
                      <a:solidFill>
                        <a:srgbClr val="000000"/>
                      </a:solidFill>
                      <a:prstDash val="solid"/>
                    </a:lnB>
                  </a:tcPr>
                </a:tc>
                <a:tc>
                  <a:txBody>
                    <a:bodyPr/>
                    <a:lstStyle/>
                    <a:p>
                      <a:pPr marL="0" marR="111125" indent="0" algn="ctr" defTabSz="914400" rtl="0" eaLnBrk="1" latinLnBrk="0" hangingPunct="1">
                        <a:lnSpc>
                          <a:spcPts val="800"/>
                        </a:lnSpc>
                        <a:spcBef>
                          <a:spcPts val="535"/>
                        </a:spcBef>
                      </a:pPr>
                      <a:r>
                        <a:rPr lang="en-US" sz="900" b="1" kern="1200" dirty="0">
                          <a:solidFill>
                            <a:schemeClr val="tx1"/>
                          </a:solidFill>
                          <a:latin typeface="Franklin Gothic Medium" panose="020B0603020102020204" pitchFamily="34" charset="0"/>
                          <a:ea typeface="+mn-ea"/>
                          <a:cs typeface="Arial"/>
                        </a:rPr>
                        <a:t>Altor</a:t>
                      </a:r>
                      <a:endParaRPr sz="900" b="1" kern="1200" dirty="0">
                        <a:solidFill>
                          <a:schemeClr val="tx1"/>
                        </a:solidFill>
                        <a:latin typeface="Franklin Gothic Medium" panose="020B0603020102020204" pitchFamily="34" charset="0"/>
                        <a:ea typeface="+mn-ea"/>
                        <a:cs typeface="Arial"/>
                      </a:endParaRPr>
                    </a:p>
                  </a:txBody>
                  <a:tcPr marL="0" marR="0" marT="3175" marB="0" anchor="ctr">
                    <a:lnT w="12700">
                      <a:solidFill>
                        <a:srgbClr val="000000"/>
                      </a:solidFill>
                      <a:prstDash val="solid"/>
                    </a:lnT>
                    <a:lnB w="12700">
                      <a:solidFill>
                        <a:srgbClr val="000000"/>
                      </a:solidFill>
                      <a:prstDash val="solid"/>
                    </a:lnB>
                  </a:tcPr>
                </a:tc>
                <a:tc>
                  <a:txBody>
                    <a:bodyPr/>
                    <a:lstStyle/>
                    <a:p>
                      <a:pPr marL="0" marR="111125" indent="0" algn="ctr" defTabSz="914400" rtl="0" eaLnBrk="1" latinLnBrk="0" hangingPunct="1">
                        <a:lnSpc>
                          <a:spcPts val="800"/>
                        </a:lnSpc>
                        <a:spcBef>
                          <a:spcPts val="535"/>
                        </a:spcBef>
                      </a:pPr>
                      <a:r>
                        <a:rPr lang="en-US" sz="900" b="1" kern="1200" dirty="0">
                          <a:solidFill>
                            <a:schemeClr val="tx1"/>
                          </a:solidFill>
                          <a:latin typeface="Franklin Gothic Medium" panose="020B0603020102020204" pitchFamily="34" charset="0"/>
                          <a:ea typeface="+mn-ea"/>
                          <a:cs typeface="Arial"/>
                        </a:rPr>
                        <a:t>Arnold</a:t>
                      </a:r>
                      <a:endParaRPr sz="900" b="1" kern="1200" dirty="0">
                        <a:solidFill>
                          <a:schemeClr val="tx1"/>
                        </a:solidFill>
                        <a:latin typeface="Franklin Gothic Medium" panose="020B0603020102020204" pitchFamily="34" charset="0"/>
                        <a:ea typeface="+mn-ea"/>
                        <a:cs typeface="Arial"/>
                      </a:endParaRPr>
                    </a:p>
                  </a:txBody>
                  <a:tcPr marL="0" marR="0" marT="3175" marB="0" anchor="ctr">
                    <a:lnT w="12700">
                      <a:solidFill>
                        <a:srgbClr val="000000"/>
                      </a:solidFill>
                      <a:prstDash val="solid"/>
                    </a:lnT>
                    <a:lnB w="12700">
                      <a:solidFill>
                        <a:srgbClr val="000000"/>
                      </a:solidFill>
                      <a:prstDash val="solid"/>
                    </a:lnB>
                  </a:tcPr>
                </a:tc>
                <a:tc>
                  <a:txBody>
                    <a:bodyPr/>
                    <a:lstStyle/>
                    <a:p>
                      <a:pPr marL="0" marR="111125" indent="0" algn="ctr" defTabSz="914400" rtl="0" eaLnBrk="1" latinLnBrk="0" hangingPunct="1">
                        <a:lnSpc>
                          <a:spcPts val="800"/>
                        </a:lnSpc>
                        <a:spcBef>
                          <a:spcPts val="535"/>
                        </a:spcBef>
                      </a:pPr>
                      <a:r>
                        <a:rPr sz="900" b="1" kern="1200" dirty="0">
                          <a:solidFill>
                            <a:schemeClr val="tx1"/>
                          </a:solidFill>
                          <a:latin typeface="Franklin Gothic Medium" panose="020B0603020102020204" pitchFamily="34" charset="0"/>
                          <a:ea typeface="+mn-ea"/>
                          <a:cs typeface="Arial"/>
                        </a:rPr>
                        <a:t>Sterno</a:t>
                      </a:r>
                    </a:p>
                  </a:txBody>
                  <a:tcPr marL="0" marR="0" marT="3175" marB="0" anchor="ctr">
                    <a:lnT w="12700">
                      <a:solidFill>
                        <a:srgbClr val="000000"/>
                      </a:solidFill>
                      <a:prstDash val="solid"/>
                    </a:lnT>
                    <a:lnB w="12700">
                      <a:solidFill>
                        <a:srgbClr val="000000"/>
                      </a:solidFill>
                      <a:prstDash val="solid"/>
                    </a:lnB>
                  </a:tcPr>
                </a:tc>
                <a:tc>
                  <a:txBody>
                    <a:bodyPr/>
                    <a:lstStyle/>
                    <a:p>
                      <a:pPr marL="0" marR="111125" indent="0" algn="ctr" defTabSz="914400" rtl="0" eaLnBrk="1" latinLnBrk="0" hangingPunct="1">
                        <a:lnSpc>
                          <a:spcPts val="800"/>
                        </a:lnSpc>
                        <a:spcBef>
                          <a:spcPts val="535"/>
                        </a:spcBef>
                      </a:pPr>
                      <a:r>
                        <a:rPr sz="900" b="1" kern="1200" dirty="0">
                          <a:solidFill>
                            <a:schemeClr val="tx1"/>
                          </a:solidFill>
                          <a:latin typeface="Franklin Gothic Medium" panose="020B0603020102020204" pitchFamily="34" charset="0"/>
                          <a:ea typeface="+mn-ea"/>
                          <a:cs typeface="Arial"/>
                        </a:rPr>
                        <a:t>Consolidated</a:t>
                      </a:r>
                    </a:p>
                  </a:txBody>
                  <a:tcPr marL="0" marR="0" marT="3175" marB="0" anchor="ct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0"/>
                  </a:ext>
                </a:extLst>
              </a:tr>
              <a:tr h="303866">
                <a:tc>
                  <a:txBody>
                    <a:bodyPr/>
                    <a:lstStyle/>
                    <a:p>
                      <a:pPr marL="0" algn="l" defTabSz="914400" rtl="0" eaLnBrk="1" latinLnBrk="0" hangingPunct="1">
                        <a:lnSpc>
                          <a:spcPct val="83000"/>
                        </a:lnSpc>
                        <a:spcBef>
                          <a:spcPts val="50"/>
                        </a:spcBef>
                      </a:pPr>
                      <a:r>
                        <a:rPr sz="900" b="1" i="0" kern="1200" dirty="0">
                          <a:solidFill>
                            <a:srgbClr val="000000"/>
                          </a:solidFill>
                          <a:latin typeface="+mn-lt"/>
                          <a:ea typeface="+mn-ea"/>
                          <a:cs typeface="+mn-cs"/>
                        </a:rPr>
                        <a:t>Net income (loss)</a:t>
                      </a:r>
                    </a:p>
                  </a:txBody>
                  <a:tcPr marR="0" marT="6350" marB="0" anchor="ctr">
                    <a:lnT>
                      <a:noFill/>
                    </a:lnT>
                    <a:solidFill>
                      <a:schemeClr val="bg1">
                        <a:lumMod val="95000"/>
                      </a:schemeClr>
                    </a:solidFill>
                  </a:tcPr>
                </a:tc>
                <a:tc>
                  <a:txBody>
                    <a:bodyPr/>
                    <a:lstStyle/>
                    <a:p>
                      <a:pPr marR="36830" algn="ctr">
                        <a:lnSpc>
                          <a:spcPct val="100000"/>
                        </a:lnSpc>
                        <a:spcBef>
                          <a:spcPts val="75"/>
                        </a:spcBef>
                        <a:tabLst>
                          <a:tab pos="210185" algn="l"/>
                        </a:tabLst>
                      </a:pPr>
                      <a:r>
                        <a:rPr lang="en-US" sz="900" b="0" i="0" kern="1200" dirty="0">
                          <a:solidFill>
                            <a:srgbClr val="000000"/>
                          </a:solidFill>
                          <a:latin typeface="+mn-lt"/>
                          <a:ea typeface="+mn-ea"/>
                          <a:cs typeface="+mn-cs"/>
                        </a:rPr>
                        <a:t>$    (8,781)</a:t>
                      </a:r>
                    </a:p>
                  </a:txBody>
                  <a:tcPr marL="0" marR="0" marT="9525" marB="0" anchor="ctr">
                    <a:lnT w="12700">
                      <a:solidFill>
                        <a:srgbClr val="000000"/>
                      </a:solidFill>
                      <a:prstDash val="solid"/>
                    </a:lnT>
                    <a:solidFill>
                      <a:schemeClr val="bg1">
                        <a:lumMod val="95000"/>
                      </a:schemeClr>
                    </a:solidFill>
                  </a:tcPr>
                </a:tc>
                <a:tc>
                  <a:txBody>
                    <a:bodyPr/>
                    <a:lstStyle/>
                    <a:p>
                      <a:pPr marL="0" marR="71120" lvl="0" indent="0" algn="ctr" defTabSz="914400" rtl="0" eaLnBrk="1" fontAlgn="auto" latinLnBrk="0" hangingPunct="1">
                        <a:lnSpc>
                          <a:spcPct val="100000"/>
                        </a:lnSpc>
                        <a:spcBef>
                          <a:spcPts val="75"/>
                        </a:spcBef>
                        <a:spcAft>
                          <a:spcPts val="0"/>
                        </a:spcAft>
                        <a:buClrTx/>
                        <a:buSzTx/>
                        <a:buFontTx/>
                        <a:buNone/>
                        <a:tabLst>
                          <a:tab pos="205740" algn="l"/>
                        </a:tabLst>
                        <a:defRPr/>
                      </a:pPr>
                      <a:r>
                        <a:rPr lang="en-US" sz="900" b="0" i="0" kern="1200" dirty="0">
                          <a:solidFill>
                            <a:srgbClr val="000000"/>
                          </a:solidFill>
                          <a:latin typeface="+mn-lt"/>
                          <a:ea typeface="+mn-ea"/>
                          <a:cs typeface="+mn-cs"/>
                        </a:rPr>
                        <a:t>$    1,999</a:t>
                      </a:r>
                    </a:p>
                  </a:txBody>
                  <a:tcPr marL="0" marR="0" marT="9525" marB="0" anchor="ctr">
                    <a:lnT w="12700">
                      <a:solidFill>
                        <a:srgbClr val="000000"/>
                      </a:solidFill>
                      <a:prstDash val="solid"/>
                    </a:lnT>
                    <a:solidFill>
                      <a:schemeClr val="bg1">
                        <a:lumMod val="95000"/>
                      </a:schemeClr>
                    </a:solidFill>
                  </a:tcPr>
                </a:tc>
                <a:tc>
                  <a:txBody>
                    <a:bodyPr/>
                    <a:lstStyle/>
                    <a:p>
                      <a:pPr marL="0" marR="53975" lvl="0" indent="0" algn="ctr" defTabSz="914400" rtl="0" eaLnBrk="1" fontAlgn="auto" latinLnBrk="0" hangingPunct="1">
                        <a:lnSpc>
                          <a:spcPct val="100000"/>
                        </a:lnSpc>
                        <a:spcBef>
                          <a:spcPts val="75"/>
                        </a:spcBef>
                        <a:spcAft>
                          <a:spcPts val="0"/>
                        </a:spcAft>
                        <a:buClrTx/>
                        <a:buSzTx/>
                        <a:buFontTx/>
                        <a:buNone/>
                        <a:tabLst>
                          <a:tab pos="231140" algn="l"/>
                        </a:tabLst>
                        <a:defRPr/>
                      </a:pPr>
                      <a:r>
                        <a:rPr lang="en-US" sz="900" b="0" i="0" kern="1200" dirty="0">
                          <a:solidFill>
                            <a:srgbClr val="000000"/>
                          </a:solidFill>
                          <a:latin typeface="+mn-lt"/>
                          <a:ea typeface="+mn-ea"/>
                          <a:cs typeface="+mn-cs"/>
                        </a:rPr>
                        <a:t>$    5,544</a:t>
                      </a:r>
                    </a:p>
                  </a:txBody>
                  <a:tcPr marL="0" marR="0" marT="9525" marB="0" anchor="ctr">
                    <a:lnT w="12700" cap="flat" cmpd="sng" algn="ctr">
                      <a:solidFill>
                        <a:srgbClr val="000000"/>
                      </a:solidFill>
                      <a:prstDash val="solid"/>
                      <a:round/>
                      <a:headEnd type="none" w="med" len="med"/>
                      <a:tailEnd type="none" w="med" len="med"/>
                    </a:lnT>
                    <a:solidFill>
                      <a:schemeClr val="bg1">
                        <a:lumMod val="95000"/>
                      </a:schemeClr>
                    </a:solidFill>
                  </a:tcPr>
                </a:tc>
                <a:tc>
                  <a:txBody>
                    <a:bodyPr/>
                    <a:lstStyle/>
                    <a:p>
                      <a:pPr marL="0" marR="53975" lvl="0" indent="0" algn="ctr" defTabSz="914400" rtl="0" eaLnBrk="1" fontAlgn="auto" latinLnBrk="0" hangingPunct="1">
                        <a:lnSpc>
                          <a:spcPct val="100000"/>
                        </a:lnSpc>
                        <a:spcBef>
                          <a:spcPts val="75"/>
                        </a:spcBef>
                        <a:spcAft>
                          <a:spcPts val="0"/>
                        </a:spcAft>
                        <a:buClrTx/>
                        <a:buSzTx/>
                        <a:buFontTx/>
                        <a:buNone/>
                        <a:tabLst>
                          <a:tab pos="231140" algn="l"/>
                        </a:tabLst>
                        <a:defRPr/>
                      </a:pPr>
                      <a:r>
                        <a:rPr lang="en-US" sz="900" b="0" i="0" kern="1200" dirty="0">
                          <a:solidFill>
                            <a:srgbClr val="000000"/>
                          </a:solidFill>
                          <a:latin typeface="+mn-lt"/>
                          <a:ea typeface="+mn-ea"/>
                          <a:cs typeface="+mn-cs"/>
                        </a:rPr>
                        <a:t>$    1,043</a:t>
                      </a:r>
                    </a:p>
                  </a:txBody>
                  <a:tcPr marL="0" marR="0" marT="9525" marB="0" anchor="ctr">
                    <a:lnT w="12700">
                      <a:solidFill>
                        <a:srgbClr val="000000"/>
                      </a:solidFill>
                      <a:prstDash val="solid"/>
                    </a:lnT>
                    <a:solidFill>
                      <a:schemeClr val="bg1">
                        <a:lumMod val="95000"/>
                      </a:schemeClr>
                    </a:solidFill>
                  </a:tcPr>
                </a:tc>
                <a:tc>
                  <a:txBody>
                    <a:bodyPr/>
                    <a:lstStyle/>
                    <a:p>
                      <a:pPr marL="0" marR="71120" lvl="0" indent="0" algn="ctr" defTabSz="914400" rtl="0" eaLnBrk="1" fontAlgn="auto" latinLnBrk="0" hangingPunct="1">
                        <a:lnSpc>
                          <a:spcPct val="100000"/>
                        </a:lnSpc>
                        <a:spcBef>
                          <a:spcPts val="75"/>
                        </a:spcBef>
                        <a:spcAft>
                          <a:spcPts val="0"/>
                        </a:spcAft>
                        <a:buClrTx/>
                        <a:buSzTx/>
                        <a:buFontTx/>
                        <a:buNone/>
                        <a:tabLst>
                          <a:tab pos="205740" algn="l"/>
                        </a:tabLst>
                        <a:defRPr/>
                      </a:pPr>
                      <a:r>
                        <a:rPr lang="en-US" sz="900" b="0" i="0" kern="1200" dirty="0">
                          <a:solidFill>
                            <a:srgbClr val="000000"/>
                          </a:solidFill>
                          <a:latin typeface="+mn-lt"/>
                          <a:ea typeface="+mn-ea"/>
                          <a:cs typeface="+mn-cs"/>
                        </a:rPr>
                        <a:t>$    3,475</a:t>
                      </a:r>
                    </a:p>
                  </a:txBody>
                  <a:tcPr marL="0" marR="0" marT="9525" marB="0" anchor="ctr">
                    <a:lnT w="12700">
                      <a:solidFill>
                        <a:srgbClr val="000000"/>
                      </a:solidFill>
                      <a:prstDash val="solid"/>
                    </a:lnT>
                    <a:solidFill>
                      <a:schemeClr val="bg1">
                        <a:lumMod val="95000"/>
                      </a:schemeClr>
                    </a:solidFill>
                  </a:tcPr>
                </a:tc>
                <a:tc>
                  <a:txBody>
                    <a:bodyPr/>
                    <a:lstStyle/>
                    <a:p>
                      <a:pPr marL="0" marR="36830" lvl="0" indent="0" algn="ctr" defTabSz="914400" rtl="0" eaLnBrk="1" fontAlgn="auto" latinLnBrk="0" hangingPunct="1">
                        <a:lnSpc>
                          <a:spcPct val="100000"/>
                        </a:lnSpc>
                        <a:spcBef>
                          <a:spcPts val="75"/>
                        </a:spcBef>
                        <a:spcAft>
                          <a:spcPts val="0"/>
                        </a:spcAft>
                        <a:buClrTx/>
                        <a:buSzTx/>
                        <a:buFontTx/>
                        <a:buNone/>
                        <a:tabLst/>
                        <a:defRPr/>
                      </a:pPr>
                      <a:r>
                        <a:rPr lang="en-US" sz="900" b="0" i="0" kern="1200" dirty="0">
                          <a:solidFill>
                            <a:srgbClr val="000000"/>
                          </a:solidFill>
                          <a:latin typeface="+mn-lt"/>
                          <a:ea typeface="+mn-ea"/>
                          <a:cs typeface="+mn-cs"/>
                        </a:rPr>
                        <a:t>$   7,528</a:t>
                      </a:r>
                    </a:p>
                  </a:txBody>
                  <a:tcPr marL="0" marR="0" marT="9525" marB="0" anchor="ctr">
                    <a:lnT w="12700">
                      <a:solidFill>
                        <a:srgbClr val="000000"/>
                      </a:solidFill>
                      <a:prstDash val="solid"/>
                    </a:lnT>
                    <a:solidFill>
                      <a:schemeClr val="bg1">
                        <a:lumMod val="95000"/>
                      </a:schemeClr>
                    </a:solidFill>
                  </a:tcPr>
                </a:tc>
                <a:tc>
                  <a:txBody>
                    <a:bodyPr/>
                    <a:lstStyle/>
                    <a:p>
                      <a:pPr marL="0" marR="36830" lvl="0" indent="0" algn="ctr" defTabSz="914400" rtl="0" eaLnBrk="1" fontAlgn="auto" latinLnBrk="0" hangingPunct="1">
                        <a:lnSpc>
                          <a:spcPct val="100000"/>
                        </a:lnSpc>
                        <a:spcBef>
                          <a:spcPts val="75"/>
                        </a:spcBef>
                        <a:spcAft>
                          <a:spcPts val="0"/>
                        </a:spcAft>
                        <a:buClrTx/>
                        <a:buSzTx/>
                        <a:buFontTx/>
                        <a:buNone/>
                        <a:tabLst/>
                        <a:defRPr/>
                      </a:pPr>
                      <a:r>
                        <a:rPr lang="en-US" sz="900" b="0" i="0" kern="1200" dirty="0">
                          <a:solidFill>
                            <a:srgbClr val="000000"/>
                          </a:solidFill>
                          <a:latin typeface="+mn-lt"/>
                          <a:ea typeface="+mn-ea"/>
                          <a:cs typeface="+mn-cs"/>
                        </a:rPr>
                        <a:t>$    5,225</a:t>
                      </a:r>
                    </a:p>
                  </a:txBody>
                  <a:tcPr marL="0" marR="0" marT="9525" marB="0" anchor="ctr">
                    <a:lnT w="12700">
                      <a:solidFill>
                        <a:srgbClr val="000000"/>
                      </a:solidFill>
                      <a:prstDash val="solid"/>
                    </a:lnT>
                    <a:solidFill>
                      <a:schemeClr val="bg1">
                        <a:lumMod val="95000"/>
                      </a:schemeClr>
                    </a:solidFill>
                  </a:tcPr>
                </a:tc>
                <a:tc>
                  <a:txBody>
                    <a:bodyPr/>
                    <a:lstStyle/>
                    <a:p>
                      <a:pPr marL="0" marR="53975" lvl="0" indent="0" algn="ctr" defTabSz="914400" rtl="0" eaLnBrk="1" fontAlgn="auto" latinLnBrk="0" hangingPunct="1">
                        <a:lnSpc>
                          <a:spcPct val="100000"/>
                        </a:lnSpc>
                        <a:spcBef>
                          <a:spcPts val="75"/>
                        </a:spcBef>
                        <a:spcAft>
                          <a:spcPts val="0"/>
                        </a:spcAft>
                        <a:buClrTx/>
                        <a:buSzTx/>
                        <a:buFontTx/>
                        <a:buNone/>
                        <a:tabLst/>
                        <a:defRPr/>
                      </a:pPr>
                      <a:r>
                        <a:rPr lang="en-US" sz="900" b="0" i="0" kern="1200" dirty="0">
                          <a:solidFill>
                            <a:srgbClr val="000000"/>
                          </a:solidFill>
                          <a:latin typeface="+mn-lt"/>
                          <a:ea typeface="+mn-ea"/>
                          <a:cs typeface="+mn-cs"/>
                        </a:rPr>
                        <a:t>$   2,813</a:t>
                      </a:r>
                    </a:p>
                  </a:txBody>
                  <a:tcPr marL="0" marR="0" marT="9525" marB="0" anchor="ctr">
                    <a:lnT w="12700">
                      <a:solidFill>
                        <a:srgbClr val="000000"/>
                      </a:solidFill>
                      <a:prstDash val="solid"/>
                    </a:lnT>
                    <a:solidFill>
                      <a:schemeClr val="bg1">
                        <a:lumMod val="95000"/>
                      </a:schemeClr>
                    </a:solidFill>
                  </a:tcPr>
                </a:tc>
                <a:tc>
                  <a:txBody>
                    <a:bodyPr/>
                    <a:lstStyle/>
                    <a:p>
                      <a:pPr marL="61594" marR="0" lvl="0" indent="0" algn="ctr" defTabSz="914400" rtl="0" eaLnBrk="1" fontAlgn="auto" latinLnBrk="0" hangingPunct="1">
                        <a:lnSpc>
                          <a:spcPct val="100000"/>
                        </a:lnSpc>
                        <a:spcBef>
                          <a:spcPts val="75"/>
                        </a:spcBef>
                        <a:spcAft>
                          <a:spcPts val="0"/>
                        </a:spcAft>
                        <a:buClrTx/>
                        <a:buSzTx/>
                        <a:buFontTx/>
                        <a:buNone/>
                        <a:tabLst>
                          <a:tab pos="254635" algn="l"/>
                        </a:tabLst>
                        <a:defRPr/>
                      </a:pPr>
                      <a:r>
                        <a:rPr lang="en-US" sz="900" b="0" i="0" kern="1200" dirty="0">
                          <a:solidFill>
                            <a:srgbClr val="000000"/>
                          </a:solidFill>
                          <a:latin typeface="+mn-lt"/>
                          <a:ea typeface="+mn-ea"/>
                          <a:cs typeface="+mn-cs"/>
                        </a:rPr>
                        <a:t>$    2,215</a:t>
                      </a:r>
                    </a:p>
                  </a:txBody>
                  <a:tcPr marL="0" marR="0" marT="9525" marB="0" anchor="ctr">
                    <a:lnT w="12700">
                      <a:solidFill>
                        <a:srgbClr val="000000"/>
                      </a:solidFill>
                      <a:prstDash val="solid"/>
                    </a:lnT>
                    <a:solidFill>
                      <a:schemeClr val="bg1">
                        <a:lumMod val="95000"/>
                      </a:schemeClr>
                    </a:solidFill>
                  </a:tcPr>
                </a:tc>
                <a:tc>
                  <a:txBody>
                    <a:bodyPr/>
                    <a:lstStyle/>
                    <a:p>
                      <a:pPr marL="0" marR="71120" lvl="0" indent="0" algn="ctr" defTabSz="914400" rtl="0" eaLnBrk="1" fontAlgn="auto" latinLnBrk="0" hangingPunct="1">
                        <a:lnSpc>
                          <a:spcPct val="100000"/>
                        </a:lnSpc>
                        <a:spcBef>
                          <a:spcPts val="75"/>
                        </a:spcBef>
                        <a:spcAft>
                          <a:spcPts val="0"/>
                        </a:spcAft>
                        <a:buClrTx/>
                        <a:buSzTx/>
                        <a:buFontTx/>
                        <a:buNone/>
                        <a:tabLst>
                          <a:tab pos="193040" algn="l"/>
                        </a:tabLst>
                        <a:defRPr/>
                      </a:pPr>
                      <a:r>
                        <a:rPr lang="en-US" sz="900" b="0" i="0" kern="1200" dirty="0">
                          <a:solidFill>
                            <a:srgbClr val="000000"/>
                          </a:solidFill>
                          <a:latin typeface="+mn-lt"/>
                          <a:ea typeface="+mn-ea"/>
                          <a:cs typeface="+mn-cs"/>
                        </a:rPr>
                        <a:t>$    958</a:t>
                      </a:r>
                    </a:p>
                  </a:txBody>
                  <a:tcPr marL="0" marR="0" marT="9525" marB="0" anchor="ctr">
                    <a:lnT w="12700">
                      <a:solidFill>
                        <a:srgbClr val="000000"/>
                      </a:solidFill>
                      <a:prstDash val="solid"/>
                    </a:lnT>
                    <a:solidFill>
                      <a:schemeClr val="bg1">
                        <a:lumMod val="95000"/>
                      </a:schemeClr>
                    </a:solidFill>
                  </a:tcPr>
                </a:tc>
                <a:tc>
                  <a:txBody>
                    <a:bodyPr/>
                    <a:lstStyle/>
                    <a:p>
                      <a:pPr marL="0" marR="36830" lvl="0" indent="0" algn="ctr" defTabSz="914400" rtl="0" eaLnBrk="1" fontAlgn="auto" latinLnBrk="0" hangingPunct="1">
                        <a:lnSpc>
                          <a:spcPct val="100000"/>
                        </a:lnSpc>
                        <a:spcBef>
                          <a:spcPts val="75"/>
                        </a:spcBef>
                        <a:spcAft>
                          <a:spcPts val="0"/>
                        </a:spcAft>
                        <a:buClrTx/>
                        <a:buSzTx/>
                        <a:buFontTx/>
                        <a:buNone/>
                        <a:tabLst>
                          <a:tab pos="269240" algn="l"/>
                        </a:tabLst>
                        <a:defRPr/>
                      </a:pPr>
                      <a:r>
                        <a:rPr lang="en-US" sz="900" b="0" i="0" kern="1200" dirty="0">
                          <a:solidFill>
                            <a:srgbClr val="000000"/>
                          </a:solidFill>
                          <a:latin typeface="+mn-lt"/>
                          <a:ea typeface="+mn-ea"/>
                          <a:cs typeface="+mn-cs"/>
                        </a:rPr>
                        <a:t>$    (23)</a:t>
                      </a:r>
                    </a:p>
                  </a:txBody>
                  <a:tcPr marL="0" marR="0" marT="9525" marB="0" anchor="ctr">
                    <a:lnT w="12700">
                      <a:solidFill>
                        <a:srgbClr val="000000"/>
                      </a:solidFill>
                      <a:prstDash val="solid"/>
                    </a:lnT>
                    <a:solidFill>
                      <a:schemeClr val="bg1">
                        <a:lumMod val="95000"/>
                      </a:schemeClr>
                    </a:solidFill>
                  </a:tcPr>
                </a:tc>
                <a:tc>
                  <a:txBody>
                    <a:bodyPr/>
                    <a:lstStyle/>
                    <a:p>
                      <a:pPr marL="0" marR="0" lvl="0" indent="0" algn="ctr" defTabSz="914400" rtl="0" eaLnBrk="1" fontAlgn="auto" latinLnBrk="0" hangingPunct="1">
                        <a:lnSpc>
                          <a:spcPct val="100000"/>
                        </a:lnSpc>
                        <a:spcBef>
                          <a:spcPts val="75"/>
                        </a:spcBef>
                        <a:spcAft>
                          <a:spcPts val="0"/>
                        </a:spcAft>
                        <a:buClrTx/>
                        <a:buSzTx/>
                        <a:buFontTx/>
                        <a:buNone/>
                        <a:tabLst>
                          <a:tab pos="375285" algn="l"/>
                        </a:tabLst>
                        <a:defRPr/>
                      </a:pPr>
                      <a:r>
                        <a:rPr lang="en-US" sz="900" b="0" i="0" kern="1200" dirty="0">
                          <a:solidFill>
                            <a:srgbClr val="000000"/>
                          </a:solidFill>
                          <a:latin typeface="+mn-lt"/>
                          <a:ea typeface="+mn-ea"/>
                          <a:cs typeface="+mn-cs"/>
                        </a:rPr>
                        <a:t>$    21,996</a:t>
                      </a:r>
                    </a:p>
                  </a:txBody>
                  <a:tcPr marL="0" marR="0" marT="9525" marB="0" anchor="ctr">
                    <a:lnT w="12700">
                      <a:solidFill>
                        <a:srgbClr val="000000"/>
                      </a:solidFill>
                      <a:prstDash val="solid"/>
                    </a:lnT>
                    <a:solidFill>
                      <a:schemeClr val="bg1">
                        <a:lumMod val="95000"/>
                      </a:schemeClr>
                    </a:solidFill>
                  </a:tcPr>
                </a:tc>
                <a:extLst>
                  <a:ext uri="{0D108BD9-81ED-4DB2-BD59-A6C34878D82A}">
                    <a16:rowId xmlns:a16="http://schemas.microsoft.com/office/drawing/2014/main" val="10001"/>
                  </a:ext>
                </a:extLst>
              </a:tr>
              <a:tr h="303866">
                <a:tc>
                  <a:txBody>
                    <a:bodyPr/>
                    <a:lstStyle/>
                    <a:p>
                      <a:pPr marL="0" algn="l" defTabSz="914400" rtl="0" eaLnBrk="1" latinLnBrk="0" hangingPunct="1">
                        <a:lnSpc>
                          <a:spcPct val="83000"/>
                        </a:lnSpc>
                        <a:spcBef>
                          <a:spcPts val="50"/>
                        </a:spcBef>
                      </a:pPr>
                      <a:r>
                        <a:rPr sz="900" b="0" i="0" kern="1200" dirty="0">
                          <a:solidFill>
                            <a:srgbClr val="000000"/>
                          </a:solidFill>
                          <a:latin typeface="+mn-lt"/>
                          <a:ea typeface="+mn-ea"/>
                          <a:cs typeface="+mn-cs"/>
                        </a:rPr>
                        <a:t>Adjusted for:</a:t>
                      </a:r>
                    </a:p>
                  </a:txBody>
                  <a:tcPr marL="274320" marR="0" marT="6350" marB="0" anchor="ctr"/>
                </a:tc>
                <a:tc>
                  <a:txBody>
                    <a:bodyPr/>
                    <a:lstStyle/>
                    <a:p>
                      <a:pPr algn="ctr">
                        <a:lnSpc>
                          <a:spcPct val="100000"/>
                        </a:lnSpc>
                      </a:pPr>
                      <a:endParaRPr sz="900" b="0" i="0" kern="1200" dirty="0">
                        <a:solidFill>
                          <a:srgbClr val="000000"/>
                        </a:solidFill>
                        <a:latin typeface="+mn-lt"/>
                        <a:ea typeface="+mn-ea"/>
                        <a:cs typeface="+mn-cs"/>
                      </a:endParaRPr>
                    </a:p>
                  </a:txBody>
                  <a:tcPr marL="0" marR="0" marT="0" marB="0" anchor="ctr"/>
                </a:tc>
                <a:tc>
                  <a:txBody>
                    <a:bodyPr/>
                    <a:lstStyle/>
                    <a:p>
                      <a:pPr algn="ctr">
                        <a:lnSpc>
                          <a:spcPct val="100000"/>
                        </a:lnSpc>
                      </a:pPr>
                      <a:endParaRPr sz="900" b="0" i="0" kern="1200" dirty="0">
                        <a:solidFill>
                          <a:srgbClr val="000000"/>
                        </a:solidFill>
                        <a:latin typeface="+mn-lt"/>
                        <a:ea typeface="+mn-ea"/>
                        <a:cs typeface="+mn-cs"/>
                      </a:endParaRPr>
                    </a:p>
                  </a:txBody>
                  <a:tcPr marL="0" marR="0" marT="0" marB="0" anchor="ctr"/>
                </a:tc>
                <a:tc>
                  <a:txBody>
                    <a:bodyPr/>
                    <a:lstStyle/>
                    <a:p>
                      <a:pPr algn="ctr">
                        <a:lnSpc>
                          <a:spcPct val="100000"/>
                        </a:lnSpc>
                      </a:pPr>
                      <a:endParaRPr sz="900" b="0" i="0" kern="1200" dirty="0">
                        <a:solidFill>
                          <a:srgbClr val="000000"/>
                        </a:solidFill>
                        <a:latin typeface="+mn-lt"/>
                        <a:ea typeface="+mn-ea"/>
                        <a:cs typeface="+mn-cs"/>
                      </a:endParaRPr>
                    </a:p>
                  </a:txBody>
                  <a:tcPr marL="0" marR="0" marT="0" marB="0" anchor="ctr"/>
                </a:tc>
                <a:tc>
                  <a:txBody>
                    <a:bodyPr/>
                    <a:lstStyle/>
                    <a:p>
                      <a:pPr algn="ctr">
                        <a:lnSpc>
                          <a:spcPct val="100000"/>
                        </a:lnSpc>
                      </a:pPr>
                      <a:endParaRPr sz="900" b="0" i="0" kern="1200" dirty="0">
                        <a:solidFill>
                          <a:srgbClr val="000000"/>
                        </a:solidFill>
                        <a:latin typeface="+mn-lt"/>
                        <a:ea typeface="+mn-ea"/>
                        <a:cs typeface="+mn-cs"/>
                      </a:endParaRPr>
                    </a:p>
                  </a:txBody>
                  <a:tcPr marL="0" marR="0" marT="0" marB="0" anchor="ctr"/>
                </a:tc>
                <a:tc>
                  <a:txBody>
                    <a:bodyPr/>
                    <a:lstStyle/>
                    <a:p>
                      <a:pPr algn="ctr">
                        <a:lnSpc>
                          <a:spcPct val="100000"/>
                        </a:lnSpc>
                      </a:pPr>
                      <a:endParaRPr sz="900" b="0" i="0" kern="1200" dirty="0">
                        <a:solidFill>
                          <a:srgbClr val="000000"/>
                        </a:solidFill>
                        <a:latin typeface="+mn-lt"/>
                        <a:ea typeface="+mn-ea"/>
                        <a:cs typeface="+mn-cs"/>
                      </a:endParaRPr>
                    </a:p>
                  </a:txBody>
                  <a:tcPr marL="0" marR="0" marT="0" marB="0" anchor="ctr"/>
                </a:tc>
                <a:tc>
                  <a:txBody>
                    <a:bodyPr/>
                    <a:lstStyle/>
                    <a:p>
                      <a:pPr algn="ctr">
                        <a:lnSpc>
                          <a:spcPct val="100000"/>
                        </a:lnSpc>
                      </a:pPr>
                      <a:endParaRPr sz="900" b="0" i="0" kern="1200" dirty="0">
                        <a:solidFill>
                          <a:srgbClr val="000000"/>
                        </a:solidFill>
                        <a:latin typeface="+mn-lt"/>
                        <a:ea typeface="+mn-ea"/>
                        <a:cs typeface="+mn-cs"/>
                      </a:endParaRPr>
                    </a:p>
                  </a:txBody>
                  <a:tcPr marL="0" marR="0" marT="0" marB="0" anchor="ctr"/>
                </a:tc>
                <a:tc>
                  <a:txBody>
                    <a:bodyPr/>
                    <a:lstStyle/>
                    <a:p>
                      <a:pPr algn="ctr">
                        <a:lnSpc>
                          <a:spcPct val="100000"/>
                        </a:lnSpc>
                      </a:pPr>
                      <a:endParaRPr sz="900" b="0" i="0" kern="1200" dirty="0">
                        <a:solidFill>
                          <a:srgbClr val="000000"/>
                        </a:solidFill>
                        <a:latin typeface="+mn-lt"/>
                        <a:ea typeface="+mn-ea"/>
                        <a:cs typeface="+mn-cs"/>
                      </a:endParaRPr>
                    </a:p>
                  </a:txBody>
                  <a:tcPr marL="0" marR="0" marT="0" marB="0" anchor="ctr"/>
                </a:tc>
                <a:tc>
                  <a:txBody>
                    <a:bodyPr/>
                    <a:lstStyle/>
                    <a:p>
                      <a:pPr algn="ctr">
                        <a:lnSpc>
                          <a:spcPct val="100000"/>
                        </a:lnSpc>
                      </a:pPr>
                      <a:endParaRPr sz="900" b="0" i="0" kern="1200" dirty="0">
                        <a:solidFill>
                          <a:srgbClr val="000000"/>
                        </a:solidFill>
                        <a:latin typeface="+mn-lt"/>
                        <a:ea typeface="+mn-ea"/>
                        <a:cs typeface="+mn-cs"/>
                      </a:endParaRPr>
                    </a:p>
                  </a:txBody>
                  <a:tcPr marL="0" marR="0" marT="0" marB="0" anchor="ctr"/>
                </a:tc>
                <a:tc>
                  <a:txBody>
                    <a:bodyPr/>
                    <a:lstStyle/>
                    <a:p>
                      <a:pPr algn="ctr">
                        <a:lnSpc>
                          <a:spcPct val="100000"/>
                        </a:lnSpc>
                      </a:pPr>
                      <a:endParaRPr sz="900" b="0" i="0" kern="1200" dirty="0">
                        <a:solidFill>
                          <a:srgbClr val="000000"/>
                        </a:solidFill>
                        <a:latin typeface="+mn-lt"/>
                        <a:ea typeface="+mn-ea"/>
                        <a:cs typeface="+mn-cs"/>
                      </a:endParaRPr>
                    </a:p>
                  </a:txBody>
                  <a:tcPr marL="0" marR="0" marT="0" marB="0" anchor="ctr"/>
                </a:tc>
                <a:tc>
                  <a:txBody>
                    <a:bodyPr/>
                    <a:lstStyle/>
                    <a:p>
                      <a:pPr algn="ctr">
                        <a:lnSpc>
                          <a:spcPct val="100000"/>
                        </a:lnSpc>
                      </a:pPr>
                      <a:endParaRPr sz="900" b="0" i="0" kern="1200" dirty="0">
                        <a:solidFill>
                          <a:srgbClr val="000000"/>
                        </a:solidFill>
                        <a:latin typeface="+mn-lt"/>
                        <a:ea typeface="+mn-ea"/>
                        <a:cs typeface="+mn-cs"/>
                      </a:endParaRPr>
                    </a:p>
                  </a:txBody>
                  <a:tcPr marL="0" marR="0" marT="0" marB="0" anchor="ctr"/>
                </a:tc>
                <a:tc>
                  <a:txBody>
                    <a:bodyPr/>
                    <a:lstStyle/>
                    <a:p>
                      <a:pPr algn="ctr">
                        <a:lnSpc>
                          <a:spcPct val="100000"/>
                        </a:lnSpc>
                      </a:pPr>
                      <a:endParaRPr sz="900" b="0" i="0" kern="1200" dirty="0">
                        <a:solidFill>
                          <a:srgbClr val="000000"/>
                        </a:solidFill>
                        <a:latin typeface="+mn-lt"/>
                        <a:ea typeface="+mn-ea"/>
                        <a:cs typeface="+mn-cs"/>
                      </a:endParaRPr>
                    </a:p>
                  </a:txBody>
                  <a:tcPr marL="0" marR="0" marT="0" marB="0" anchor="ctr"/>
                </a:tc>
                <a:tc>
                  <a:txBody>
                    <a:bodyPr/>
                    <a:lstStyle/>
                    <a:p>
                      <a:pPr algn="ctr">
                        <a:lnSpc>
                          <a:spcPct val="100000"/>
                        </a:lnSpc>
                      </a:pPr>
                      <a:endParaRPr sz="900" b="0" i="0" kern="1200" dirty="0">
                        <a:solidFill>
                          <a:srgbClr val="000000"/>
                        </a:solidFill>
                        <a:latin typeface="+mn-lt"/>
                        <a:ea typeface="+mn-ea"/>
                        <a:cs typeface="+mn-cs"/>
                      </a:endParaRPr>
                    </a:p>
                  </a:txBody>
                  <a:tcPr marL="0" marR="0" marT="0" marB="0" anchor="ctr"/>
                </a:tc>
                <a:extLst>
                  <a:ext uri="{0D108BD9-81ED-4DB2-BD59-A6C34878D82A}">
                    <a16:rowId xmlns:a16="http://schemas.microsoft.com/office/drawing/2014/main" val="10002"/>
                  </a:ext>
                </a:extLst>
              </a:tr>
              <a:tr h="303866">
                <a:tc>
                  <a:txBody>
                    <a:bodyPr/>
                    <a:lstStyle/>
                    <a:p>
                      <a:pPr marL="0" algn="l" defTabSz="914400" rtl="0" eaLnBrk="1" latinLnBrk="0" hangingPunct="1">
                        <a:lnSpc>
                          <a:spcPct val="83000"/>
                        </a:lnSpc>
                        <a:spcBef>
                          <a:spcPts val="210"/>
                        </a:spcBef>
                      </a:pPr>
                      <a:r>
                        <a:rPr sz="900" b="0" i="0" kern="1200" dirty="0">
                          <a:solidFill>
                            <a:srgbClr val="000000"/>
                          </a:solidFill>
                          <a:latin typeface="+mn-lt"/>
                          <a:ea typeface="+mn-ea"/>
                          <a:cs typeface="+mn-cs"/>
                        </a:rPr>
                        <a:t>Provision (benefit) for income taxes</a:t>
                      </a:r>
                    </a:p>
                  </a:txBody>
                  <a:tcPr marL="274320" marR="0" marT="26670" marB="0" anchor="ctr">
                    <a:solidFill>
                      <a:schemeClr val="bg1">
                        <a:lumMod val="95000"/>
                      </a:schemeClr>
                    </a:solidFill>
                  </a:tcPr>
                </a:tc>
                <a:tc>
                  <a:txBody>
                    <a:bodyPr/>
                    <a:lstStyle/>
                    <a:p>
                      <a:pPr marR="71120" algn="ctr">
                        <a:lnSpc>
                          <a:spcPct val="100000"/>
                        </a:lnSpc>
                        <a:spcBef>
                          <a:spcPts val="375"/>
                        </a:spcBef>
                      </a:pPr>
                      <a:r>
                        <a:rPr lang="en-US" sz="900" b="0" i="0" kern="1200" dirty="0">
                          <a:solidFill>
                            <a:srgbClr val="000000"/>
                          </a:solidFill>
                          <a:latin typeface="+mn-lt"/>
                          <a:ea typeface="+mn-ea"/>
                          <a:cs typeface="+mn-cs"/>
                        </a:rPr>
                        <a:t>—</a:t>
                      </a:r>
                    </a:p>
                  </a:txBody>
                  <a:tcPr marL="0" marR="0" marT="0" marB="0" anchor="ctr">
                    <a:solidFill>
                      <a:schemeClr val="bg1">
                        <a:lumMod val="95000"/>
                      </a:schemeClr>
                    </a:solidFill>
                  </a:tcPr>
                </a:tc>
                <a:tc>
                  <a:txBody>
                    <a:bodyPr/>
                    <a:lstStyle/>
                    <a:p>
                      <a:pPr marR="36830" algn="ctr">
                        <a:lnSpc>
                          <a:spcPct val="100000"/>
                        </a:lnSpc>
                        <a:spcBef>
                          <a:spcPts val="375"/>
                        </a:spcBef>
                      </a:pPr>
                      <a:r>
                        <a:rPr lang="en-US" sz="900" b="0" i="0" kern="1200" dirty="0">
                          <a:solidFill>
                            <a:srgbClr val="000000"/>
                          </a:solidFill>
                          <a:latin typeface="+mn-lt"/>
                          <a:ea typeface="+mn-ea"/>
                          <a:cs typeface="+mn-cs"/>
                        </a:rPr>
                        <a:t>768</a:t>
                      </a:r>
                      <a:endParaRPr sz="900" b="0" i="0" kern="1200" dirty="0">
                        <a:solidFill>
                          <a:srgbClr val="000000"/>
                        </a:solidFill>
                        <a:latin typeface="+mn-lt"/>
                        <a:ea typeface="+mn-ea"/>
                        <a:cs typeface="+mn-cs"/>
                      </a:endParaRPr>
                    </a:p>
                  </a:txBody>
                  <a:tcPr marL="0" marR="0" marT="0" marB="0" anchor="ctr">
                    <a:solidFill>
                      <a:schemeClr val="bg1">
                        <a:lumMod val="95000"/>
                      </a:schemeClr>
                    </a:solidFill>
                  </a:tcPr>
                </a:tc>
                <a:tc>
                  <a:txBody>
                    <a:bodyPr/>
                    <a:lstStyle/>
                    <a:p>
                      <a:pPr marR="53975" algn="ctr">
                        <a:lnSpc>
                          <a:spcPct val="100000"/>
                        </a:lnSpc>
                        <a:spcBef>
                          <a:spcPts val="370"/>
                        </a:spcBef>
                      </a:pPr>
                      <a:r>
                        <a:rPr lang="en-US" sz="900" b="0" i="0" kern="1200" dirty="0">
                          <a:solidFill>
                            <a:srgbClr val="000000"/>
                          </a:solidFill>
                          <a:latin typeface="+mn-lt"/>
                          <a:ea typeface="+mn-ea"/>
                          <a:cs typeface="+mn-cs"/>
                        </a:rPr>
                        <a:t>(707)</a:t>
                      </a:r>
                      <a:endParaRPr sz="900" b="0" i="0" kern="1200" dirty="0">
                        <a:solidFill>
                          <a:srgbClr val="000000"/>
                        </a:solidFill>
                        <a:latin typeface="+mn-lt"/>
                        <a:ea typeface="+mn-ea"/>
                        <a:cs typeface="+mn-cs"/>
                      </a:endParaRPr>
                    </a:p>
                  </a:txBody>
                  <a:tcPr marL="0" marR="0" marT="0" marB="0" anchor="ctr">
                    <a:solidFill>
                      <a:schemeClr val="bg1">
                        <a:lumMod val="95000"/>
                      </a:schemeClr>
                    </a:solidFill>
                  </a:tcPr>
                </a:tc>
                <a:tc>
                  <a:txBody>
                    <a:bodyPr/>
                    <a:lstStyle/>
                    <a:p>
                      <a:pPr marR="53975" algn="ctr">
                        <a:lnSpc>
                          <a:spcPct val="100000"/>
                        </a:lnSpc>
                        <a:spcBef>
                          <a:spcPts val="370"/>
                        </a:spcBef>
                      </a:pPr>
                      <a:r>
                        <a:rPr lang="en-US" sz="900" b="0" i="0" kern="1200" dirty="0">
                          <a:solidFill>
                            <a:srgbClr val="000000"/>
                          </a:solidFill>
                          <a:latin typeface="+mn-lt"/>
                          <a:ea typeface="+mn-ea"/>
                          <a:cs typeface="+mn-cs"/>
                        </a:rPr>
                        <a:t>347</a:t>
                      </a:r>
                      <a:endParaRPr sz="900" b="0" i="0" kern="1200" dirty="0">
                        <a:solidFill>
                          <a:srgbClr val="000000"/>
                        </a:solidFill>
                        <a:latin typeface="+mn-lt"/>
                        <a:ea typeface="+mn-ea"/>
                        <a:cs typeface="+mn-cs"/>
                      </a:endParaRPr>
                    </a:p>
                  </a:txBody>
                  <a:tcPr marL="0" marR="0" marT="0" marB="0" anchor="ctr">
                    <a:solidFill>
                      <a:schemeClr val="bg1">
                        <a:lumMod val="95000"/>
                      </a:schemeClr>
                    </a:solidFill>
                  </a:tcPr>
                </a:tc>
                <a:tc>
                  <a:txBody>
                    <a:bodyPr/>
                    <a:lstStyle/>
                    <a:p>
                      <a:pPr marR="71120" algn="ctr">
                        <a:lnSpc>
                          <a:spcPct val="100000"/>
                        </a:lnSpc>
                        <a:spcBef>
                          <a:spcPts val="370"/>
                        </a:spcBef>
                      </a:pPr>
                      <a:r>
                        <a:rPr lang="en-US" sz="900" b="0" i="0" kern="1200" dirty="0">
                          <a:solidFill>
                            <a:srgbClr val="000000"/>
                          </a:solidFill>
                          <a:latin typeface="+mn-lt"/>
                          <a:ea typeface="+mn-ea"/>
                          <a:cs typeface="+mn-cs"/>
                        </a:rPr>
                        <a:t>1,441</a:t>
                      </a:r>
                      <a:endParaRPr sz="900" b="0" i="0" kern="1200" dirty="0">
                        <a:solidFill>
                          <a:srgbClr val="000000"/>
                        </a:solidFill>
                        <a:latin typeface="+mn-lt"/>
                        <a:ea typeface="+mn-ea"/>
                        <a:cs typeface="+mn-cs"/>
                      </a:endParaRPr>
                    </a:p>
                  </a:txBody>
                  <a:tcPr marL="0" marR="0" marT="0" marB="0" anchor="ctr">
                    <a:solidFill>
                      <a:schemeClr val="bg1">
                        <a:lumMod val="95000"/>
                      </a:schemeClr>
                    </a:solidFill>
                  </a:tcPr>
                </a:tc>
                <a:tc>
                  <a:txBody>
                    <a:bodyPr/>
                    <a:lstStyle/>
                    <a:p>
                      <a:pPr marR="36830" algn="ctr">
                        <a:lnSpc>
                          <a:spcPct val="100000"/>
                        </a:lnSpc>
                        <a:spcBef>
                          <a:spcPts val="375"/>
                        </a:spcBef>
                      </a:pPr>
                      <a:r>
                        <a:rPr lang="en-US" sz="900" b="0" i="0" kern="1200" dirty="0">
                          <a:solidFill>
                            <a:srgbClr val="000000"/>
                          </a:solidFill>
                          <a:latin typeface="+mn-lt"/>
                          <a:ea typeface="+mn-ea"/>
                          <a:cs typeface="+mn-cs"/>
                        </a:rPr>
                        <a:t>2,398</a:t>
                      </a:r>
                      <a:endParaRPr sz="900" b="0" i="0" kern="1200" dirty="0">
                        <a:solidFill>
                          <a:srgbClr val="000000"/>
                        </a:solidFill>
                        <a:latin typeface="+mn-lt"/>
                        <a:ea typeface="+mn-ea"/>
                        <a:cs typeface="+mn-cs"/>
                      </a:endParaRPr>
                    </a:p>
                  </a:txBody>
                  <a:tcPr marL="0" marR="0" marT="0" marB="0" anchor="ctr">
                    <a:solidFill>
                      <a:schemeClr val="bg1">
                        <a:lumMod val="95000"/>
                      </a:schemeClr>
                    </a:solidFill>
                  </a:tcPr>
                </a:tc>
                <a:tc>
                  <a:txBody>
                    <a:bodyPr/>
                    <a:lstStyle/>
                    <a:p>
                      <a:pPr marR="71120" algn="ctr">
                        <a:lnSpc>
                          <a:spcPct val="100000"/>
                        </a:lnSpc>
                        <a:spcBef>
                          <a:spcPts val="370"/>
                        </a:spcBef>
                      </a:pPr>
                      <a:r>
                        <a:rPr lang="en-US" sz="900" b="0" i="0" kern="1200" dirty="0">
                          <a:solidFill>
                            <a:srgbClr val="000000"/>
                          </a:solidFill>
                          <a:latin typeface="+mn-lt"/>
                          <a:ea typeface="+mn-ea"/>
                          <a:cs typeface="+mn-cs"/>
                        </a:rPr>
                        <a:t>1,506</a:t>
                      </a:r>
                      <a:endParaRPr sz="900" b="0" i="0" kern="1200" dirty="0">
                        <a:solidFill>
                          <a:srgbClr val="000000"/>
                        </a:solidFill>
                        <a:latin typeface="+mn-lt"/>
                        <a:ea typeface="+mn-ea"/>
                        <a:cs typeface="+mn-cs"/>
                      </a:endParaRPr>
                    </a:p>
                  </a:txBody>
                  <a:tcPr marL="0" marR="0" marT="0" marB="0" anchor="ctr">
                    <a:solidFill>
                      <a:schemeClr val="bg1">
                        <a:lumMod val="95000"/>
                      </a:schemeClr>
                    </a:solidFill>
                  </a:tcPr>
                </a:tc>
                <a:tc>
                  <a:txBody>
                    <a:bodyPr/>
                    <a:lstStyle/>
                    <a:p>
                      <a:pPr marR="53975" algn="ctr">
                        <a:lnSpc>
                          <a:spcPct val="100000"/>
                        </a:lnSpc>
                        <a:spcBef>
                          <a:spcPts val="370"/>
                        </a:spcBef>
                      </a:pPr>
                      <a:r>
                        <a:rPr lang="en-US" sz="900" b="0" i="0" kern="1200" dirty="0">
                          <a:solidFill>
                            <a:srgbClr val="000000"/>
                          </a:solidFill>
                          <a:latin typeface="+mn-lt"/>
                          <a:ea typeface="+mn-ea"/>
                          <a:cs typeface="+mn-cs"/>
                        </a:rPr>
                        <a:t>771</a:t>
                      </a:r>
                      <a:endParaRPr sz="900" b="0" i="0" kern="1200" dirty="0">
                        <a:solidFill>
                          <a:srgbClr val="000000"/>
                        </a:solidFill>
                        <a:latin typeface="+mn-lt"/>
                        <a:ea typeface="+mn-ea"/>
                        <a:cs typeface="+mn-cs"/>
                      </a:endParaRPr>
                    </a:p>
                  </a:txBody>
                  <a:tcPr marL="0" marR="0" marT="0" marB="0" anchor="ctr">
                    <a:solidFill>
                      <a:schemeClr val="bg1">
                        <a:lumMod val="95000"/>
                      </a:schemeClr>
                    </a:solidFill>
                  </a:tcPr>
                </a:tc>
                <a:tc>
                  <a:txBody>
                    <a:bodyPr/>
                    <a:lstStyle/>
                    <a:p>
                      <a:pPr marR="36830" algn="ctr">
                        <a:lnSpc>
                          <a:spcPct val="100000"/>
                        </a:lnSpc>
                        <a:spcBef>
                          <a:spcPts val="375"/>
                        </a:spcBef>
                      </a:pPr>
                      <a:r>
                        <a:rPr lang="en-US" sz="900" b="0" i="0" kern="1200" dirty="0">
                          <a:solidFill>
                            <a:srgbClr val="000000"/>
                          </a:solidFill>
                          <a:latin typeface="+mn-lt"/>
                          <a:ea typeface="+mn-ea"/>
                          <a:cs typeface="+mn-cs"/>
                        </a:rPr>
                        <a:t>935</a:t>
                      </a:r>
                      <a:endParaRPr sz="900" b="0" i="0" kern="1200" dirty="0">
                        <a:solidFill>
                          <a:srgbClr val="000000"/>
                        </a:solidFill>
                        <a:latin typeface="+mn-lt"/>
                        <a:ea typeface="+mn-ea"/>
                        <a:cs typeface="+mn-cs"/>
                      </a:endParaRPr>
                    </a:p>
                  </a:txBody>
                  <a:tcPr marL="0" marR="0" marT="0" marB="0" anchor="ctr">
                    <a:solidFill>
                      <a:schemeClr val="bg1">
                        <a:lumMod val="95000"/>
                      </a:schemeClr>
                    </a:solidFill>
                  </a:tcPr>
                </a:tc>
                <a:tc>
                  <a:txBody>
                    <a:bodyPr/>
                    <a:lstStyle/>
                    <a:p>
                      <a:pPr marR="71120" algn="ctr">
                        <a:lnSpc>
                          <a:spcPct val="100000"/>
                        </a:lnSpc>
                        <a:spcBef>
                          <a:spcPts val="375"/>
                        </a:spcBef>
                      </a:pPr>
                      <a:r>
                        <a:rPr lang="en-US" sz="900" b="0" i="0" kern="1200" dirty="0">
                          <a:solidFill>
                            <a:srgbClr val="000000"/>
                          </a:solidFill>
                          <a:latin typeface="+mn-lt"/>
                          <a:ea typeface="+mn-ea"/>
                          <a:cs typeface="+mn-cs"/>
                        </a:rPr>
                        <a:t>536</a:t>
                      </a:r>
                      <a:endParaRPr sz="900" b="0" i="0" kern="1200" dirty="0">
                        <a:solidFill>
                          <a:srgbClr val="000000"/>
                        </a:solidFill>
                        <a:latin typeface="+mn-lt"/>
                        <a:ea typeface="+mn-ea"/>
                        <a:cs typeface="+mn-cs"/>
                      </a:endParaRPr>
                    </a:p>
                  </a:txBody>
                  <a:tcPr marL="0" marR="0" marT="0" marB="0" anchor="ctr">
                    <a:solidFill>
                      <a:schemeClr val="bg1">
                        <a:lumMod val="95000"/>
                      </a:schemeClr>
                    </a:solidFill>
                  </a:tcPr>
                </a:tc>
                <a:tc>
                  <a:txBody>
                    <a:bodyPr/>
                    <a:lstStyle/>
                    <a:p>
                      <a:pPr marR="70485" algn="ctr">
                        <a:lnSpc>
                          <a:spcPct val="100000"/>
                        </a:lnSpc>
                        <a:spcBef>
                          <a:spcPts val="375"/>
                        </a:spcBef>
                      </a:pPr>
                      <a:r>
                        <a:rPr lang="en-US" sz="900" b="0" i="0" kern="1200" dirty="0">
                          <a:solidFill>
                            <a:srgbClr val="000000"/>
                          </a:solidFill>
                          <a:latin typeface="+mn-lt"/>
                          <a:ea typeface="+mn-ea"/>
                          <a:cs typeface="+mn-cs"/>
                        </a:rPr>
                        <a:t>(475)</a:t>
                      </a:r>
                      <a:endParaRPr sz="900" b="0" i="0" kern="1200" dirty="0">
                        <a:solidFill>
                          <a:srgbClr val="000000"/>
                        </a:solidFill>
                        <a:latin typeface="+mn-lt"/>
                        <a:ea typeface="+mn-ea"/>
                        <a:cs typeface="+mn-cs"/>
                      </a:endParaRPr>
                    </a:p>
                  </a:txBody>
                  <a:tcPr marL="0" marR="0" marT="0" marB="0" anchor="ctr">
                    <a:solidFill>
                      <a:schemeClr val="bg1">
                        <a:lumMod val="95000"/>
                      </a:schemeClr>
                    </a:solidFill>
                  </a:tcPr>
                </a:tc>
                <a:tc>
                  <a:txBody>
                    <a:bodyPr/>
                    <a:lstStyle/>
                    <a:p>
                      <a:pPr marR="33020" algn="ctr">
                        <a:lnSpc>
                          <a:spcPct val="100000"/>
                        </a:lnSpc>
                        <a:spcBef>
                          <a:spcPts val="375"/>
                        </a:spcBef>
                      </a:pPr>
                      <a:r>
                        <a:rPr lang="en-US" sz="900" b="0" i="0" kern="1200" dirty="0">
                          <a:solidFill>
                            <a:srgbClr val="000000"/>
                          </a:solidFill>
                          <a:latin typeface="+mn-lt"/>
                          <a:ea typeface="+mn-ea"/>
                          <a:cs typeface="+mn-cs"/>
                        </a:rPr>
                        <a:t>7,520</a:t>
                      </a:r>
                      <a:endParaRPr sz="900" b="0" i="0" kern="1200" dirty="0">
                        <a:solidFill>
                          <a:srgbClr val="000000"/>
                        </a:solidFill>
                        <a:latin typeface="+mn-lt"/>
                        <a:ea typeface="+mn-ea"/>
                        <a:cs typeface="+mn-cs"/>
                      </a:endParaRPr>
                    </a:p>
                  </a:txBody>
                  <a:tcPr marL="0" marR="0" marT="0" marB="0" anchor="ctr">
                    <a:solidFill>
                      <a:schemeClr val="bg1">
                        <a:lumMod val="95000"/>
                      </a:schemeClr>
                    </a:solidFill>
                  </a:tcPr>
                </a:tc>
                <a:extLst>
                  <a:ext uri="{0D108BD9-81ED-4DB2-BD59-A6C34878D82A}">
                    <a16:rowId xmlns:a16="http://schemas.microsoft.com/office/drawing/2014/main" val="10003"/>
                  </a:ext>
                </a:extLst>
              </a:tr>
              <a:tr h="303866">
                <a:tc>
                  <a:txBody>
                    <a:bodyPr/>
                    <a:lstStyle/>
                    <a:p>
                      <a:pPr marL="0" algn="l" defTabSz="914400" rtl="0" eaLnBrk="1" latinLnBrk="0" hangingPunct="1">
                        <a:lnSpc>
                          <a:spcPct val="83000"/>
                        </a:lnSpc>
                        <a:spcBef>
                          <a:spcPts val="210"/>
                        </a:spcBef>
                      </a:pPr>
                      <a:r>
                        <a:rPr sz="900" b="0" i="0" kern="1200" dirty="0">
                          <a:solidFill>
                            <a:srgbClr val="000000"/>
                          </a:solidFill>
                          <a:latin typeface="+mn-lt"/>
                          <a:ea typeface="+mn-ea"/>
                          <a:cs typeface="+mn-cs"/>
                        </a:rPr>
                        <a:t>Interest expense, net</a:t>
                      </a:r>
                    </a:p>
                  </a:txBody>
                  <a:tcPr marL="274320" marR="0" marT="26670" marB="0" anchor="ctr"/>
                </a:tc>
                <a:tc>
                  <a:txBody>
                    <a:bodyPr/>
                    <a:lstStyle/>
                    <a:p>
                      <a:pPr marR="71755" algn="ctr">
                        <a:lnSpc>
                          <a:spcPct val="100000"/>
                        </a:lnSpc>
                        <a:spcBef>
                          <a:spcPts val="375"/>
                        </a:spcBef>
                      </a:pPr>
                      <a:r>
                        <a:rPr lang="en-US" sz="900" b="0" i="0" kern="1200" dirty="0">
                          <a:solidFill>
                            <a:srgbClr val="000000"/>
                          </a:solidFill>
                          <a:latin typeface="+mn-lt"/>
                          <a:ea typeface="+mn-ea"/>
                          <a:cs typeface="+mn-cs"/>
                        </a:rPr>
                        <a:t>13,759</a:t>
                      </a:r>
                      <a:endParaRPr sz="900" b="0" i="0" kern="1200" dirty="0">
                        <a:solidFill>
                          <a:srgbClr val="000000"/>
                        </a:solidFill>
                        <a:latin typeface="+mn-lt"/>
                        <a:ea typeface="+mn-ea"/>
                        <a:cs typeface="+mn-cs"/>
                      </a:endParaRPr>
                    </a:p>
                  </a:txBody>
                  <a:tcPr marL="0" marR="0" marT="47625" marB="0" anchor="ctr"/>
                </a:tc>
                <a:tc>
                  <a:txBody>
                    <a:bodyPr/>
                    <a:lstStyle/>
                    <a:p>
                      <a:pPr marL="0" marR="70485" lvl="0" indent="0" algn="ctr" defTabSz="914400" rtl="0" eaLnBrk="1" fontAlgn="auto" latinLnBrk="0" hangingPunct="1">
                        <a:lnSpc>
                          <a:spcPct val="100000"/>
                        </a:lnSpc>
                        <a:spcBef>
                          <a:spcPts val="370"/>
                        </a:spcBef>
                        <a:spcAft>
                          <a:spcPts val="0"/>
                        </a:spcAft>
                        <a:buClrTx/>
                        <a:buSzTx/>
                        <a:buFontTx/>
                        <a:buNone/>
                        <a:tabLst/>
                        <a:defRPr/>
                      </a:pPr>
                      <a:r>
                        <a:rPr lang="en-US" sz="900" b="0" i="0" kern="1200" dirty="0">
                          <a:solidFill>
                            <a:srgbClr val="000000"/>
                          </a:solidFill>
                          <a:latin typeface="+mn-lt"/>
                          <a:ea typeface="+mn-ea"/>
                          <a:cs typeface="+mn-cs"/>
                        </a:rPr>
                        <a:t>—</a:t>
                      </a:r>
                    </a:p>
                  </a:txBody>
                  <a:tcPr marL="0" marR="0" marT="46990" marB="0" anchor="ctr"/>
                </a:tc>
                <a:tc>
                  <a:txBody>
                    <a:bodyPr/>
                    <a:lstStyle/>
                    <a:p>
                      <a:pPr marL="0" marR="53975"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a:t>
                      </a:r>
                    </a:p>
                  </a:txBody>
                  <a:tcPr marL="0" marR="0" marT="47625" marB="0" anchor="ctr"/>
                </a:tc>
                <a:tc>
                  <a:txBody>
                    <a:bodyPr/>
                    <a:lstStyle/>
                    <a:p>
                      <a:pPr marL="0" marR="53975"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a:t>
                      </a:r>
                    </a:p>
                  </a:txBody>
                  <a:tcPr marL="0" marR="0" marT="47625" marB="0" anchor="ctr"/>
                </a:tc>
                <a:tc>
                  <a:txBody>
                    <a:bodyPr/>
                    <a:lstStyle/>
                    <a:p>
                      <a:pPr marL="0" marR="71120"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a:t>
                      </a:r>
                    </a:p>
                  </a:txBody>
                  <a:tcPr marL="0" marR="0" marT="47625" marB="0" anchor="ctr"/>
                </a:tc>
                <a:tc>
                  <a:txBody>
                    <a:bodyPr/>
                    <a:lstStyle/>
                    <a:p>
                      <a:pPr marR="71120" algn="ctr">
                        <a:lnSpc>
                          <a:spcPct val="100000"/>
                        </a:lnSpc>
                        <a:spcBef>
                          <a:spcPts val="375"/>
                        </a:spcBef>
                      </a:pPr>
                      <a:r>
                        <a:rPr lang="en-US" sz="900" b="0" i="0" kern="1200" dirty="0">
                          <a:solidFill>
                            <a:srgbClr val="000000"/>
                          </a:solidFill>
                          <a:latin typeface="+mn-lt"/>
                          <a:ea typeface="+mn-ea"/>
                          <a:cs typeface="+mn-cs"/>
                        </a:rPr>
                        <a:t>2</a:t>
                      </a:r>
                      <a:endParaRPr sz="900" b="0" i="0" kern="1200" dirty="0">
                        <a:solidFill>
                          <a:srgbClr val="000000"/>
                        </a:solidFill>
                        <a:latin typeface="+mn-lt"/>
                        <a:ea typeface="+mn-ea"/>
                        <a:cs typeface="+mn-cs"/>
                      </a:endParaRPr>
                    </a:p>
                  </a:txBody>
                  <a:tcPr marL="0" marR="0" marT="47625" marB="0" anchor="ctr"/>
                </a:tc>
                <a:tc>
                  <a:txBody>
                    <a:bodyPr/>
                    <a:lstStyle/>
                    <a:p>
                      <a:pPr marR="70485" algn="ctr">
                        <a:lnSpc>
                          <a:spcPct val="100000"/>
                        </a:lnSpc>
                        <a:spcBef>
                          <a:spcPts val="375"/>
                        </a:spcBef>
                      </a:pPr>
                      <a:r>
                        <a:rPr lang="en-US" sz="900" b="0" i="0" kern="1200" dirty="0">
                          <a:solidFill>
                            <a:srgbClr val="000000"/>
                          </a:solidFill>
                          <a:latin typeface="+mn-lt"/>
                          <a:ea typeface="+mn-ea"/>
                          <a:cs typeface="+mn-cs"/>
                        </a:rPr>
                        <a:t>44</a:t>
                      </a:r>
                      <a:endParaRPr sz="900" b="0" i="0" kern="1200" dirty="0">
                        <a:solidFill>
                          <a:srgbClr val="000000"/>
                        </a:solidFill>
                        <a:latin typeface="+mn-lt"/>
                        <a:ea typeface="+mn-ea"/>
                        <a:cs typeface="+mn-cs"/>
                      </a:endParaRPr>
                    </a:p>
                  </a:txBody>
                  <a:tcPr marL="0" marR="0" marT="47625" marB="0" anchor="ctr"/>
                </a:tc>
                <a:tc>
                  <a:txBody>
                    <a:bodyPr/>
                    <a:lstStyle/>
                    <a:p>
                      <a:pPr marL="0" marR="53975"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a:t>
                      </a:r>
                    </a:p>
                  </a:txBody>
                  <a:tcPr marL="0" marR="0" marT="47625" marB="0" anchor="ctr"/>
                </a:tc>
                <a:tc>
                  <a:txBody>
                    <a:bodyPr/>
                    <a:lstStyle/>
                    <a:p>
                      <a:pPr marL="0" marR="71120"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a:t>
                      </a:r>
                    </a:p>
                  </a:txBody>
                  <a:tcPr marL="0" marR="0" marT="47625" marB="0" anchor="ctr"/>
                </a:tc>
                <a:tc>
                  <a:txBody>
                    <a:bodyPr/>
                    <a:lstStyle/>
                    <a:p>
                      <a:pPr marL="0" marR="71120"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a:t>
                      </a:r>
                    </a:p>
                  </a:txBody>
                  <a:tcPr marL="0" marR="0" marT="47625" marB="0" anchor="ctr"/>
                </a:tc>
                <a:tc>
                  <a:txBody>
                    <a:bodyPr/>
                    <a:lstStyle/>
                    <a:p>
                      <a:pPr marL="0" marR="71120"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a:t>
                      </a:r>
                    </a:p>
                  </a:txBody>
                  <a:tcPr marL="0" marR="0" marT="47625" marB="0" anchor="ctr"/>
                </a:tc>
                <a:tc>
                  <a:txBody>
                    <a:bodyPr/>
                    <a:lstStyle/>
                    <a:p>
                      <a:pPr marR="33020" algn="ctr">
                        <a:lnSpc>
                          <a:spcPct val="100000"/>
                        </a:lnSpc>
                        <a:spcBef>
                          <a:spcPts val="375"/>
                        </a:spcBef>
                      </a:pPr>
                      <a:r>
                        <a:rPr lang="en-US" sz="900" b="0" i="0" kern="1200" dirty="0">
                          <a:solidFill>
                            <a:srgbClr val="000000"/>
                          </a:solidFill>
                          <a:latin typeface="+mn-lt"/>
                          <a:ea typeface="+mn-ea"/>
                          <a:cs typeface="+mn-cs"/>
                        </a:rPr>
                        <a:t>13,805</a:t>
                      </a:r>
                      <a:endParaRPr sz="900" b="0" i="0" kern="1200" dirty="0">
                        <a:solidFill>
                          <a:srgbClr val="000000"/>
                        </a:solidFill>
                        <a:latin typeface="+mn-lt"/>
                        <a:ea typeface="+mn-ea"/>
                        <a:cs typeface="+mn-cs"/>
                      </a:endParaRPr>
                    </a:p>
                  </a:txBody>
                  <a:tcPr marL="0" marR="0" marT="47625" marB="0" anchor="ctr"/>
                </a:tc>
                <a:extLst>
                  <a:ext uri="{0D108BD9-81ED-4DB2-BD59-A6C34878D82A}">
                    <a16:rowId xmlns:a16="http://schemas.microsoft.com/office/drawing/2014/main" val="10004"/>
                  </a:ext>
                </a:extLst>
              </a:tr>
              <a:tr h="303866">
                <a:tc>
                  <a:txBody>
                    <a:bodyPr/>
                    <a:lstStyle/>
                    <a:p>
                      <a:pPr marL="0" algn="l" defTabSz="914400" rtl="0" eaLnBrk="1" latinLnBrk="0" hangingPunct="1">
                        <a:lnSpc>
                          <a:spcPct val="83000"/>
                        </a:lnSpc>
                        <a:spcBef>
                          <a:spcPts val="210"/>
                        </a:spcBef>
                      </a:pPr>
                      <a:r>
                        <a:rPr sz="900" b="0" i="0" kern="1200" dirty="0">
                          <a:solidFill>
                            <a:srgbClr val="000000"/>
                          </a:solidFill>
                          <a:latin typeface="+mn-lt"/>
                          <a:ea typeface="+mn-ea"/>
                          <a:cs typeface="+mn-cs"/>
                        </a:rPr>
                        <a:t>Intercompany interest</a:t>
                      </a:r>
                    </a:p>
                  </a:txBody>
                  <a:tcPr marL="274320" marR="0" marT="26670" marB="0" anchor="ctr">
                    <a:solidFill>
                      <a:schemeClr val="bg1">
                        <a:lumMod val="95000"/>
                      </a:schemeClr>
                    </a:solidFill>
                  </a:tcPr>
                </a:tc>
                <a:tc>
                  <a:txBody>
                    <a:bodyPr/>
                    <a:lstStyle/>
                    <a:p>
                      <a:pPr marR="36830" algn="ctr">
                        <a:lnSpc>
                          <a:spcPct val="100000"/>
                        </a:lnSpc>
                        <a:spcBef>
                          <a:spcPts val="375"/>
                        </a:spcBef>
                      </a:pPr>
                      <a:r>
                        <a:rPr lang="en-US" sz="900" b="0" i="0" kern="1200" dirty="0">
                          <a:solidFill>
                            <a:srgbClr val="000000"/>
                          </a:solidFill>
                          <a:latin typeface="+mn-lt"/>
                          <a:ea typeface="+mn-ea"/>
                          <a:cs typeface="+mn-cs"/>
                        </a:rPr>
                        <a:t>(18,707)</a:t>
                      </a:r>
                      <a:endParaRPr sz="900" b="0" i="0" kern="1200" dirty="0">
                        <a:solidFill>
                          <a:srgbClr val="000000"/>
                        </a:solidFill>
                        <a:latin typeface="+mn-lt"/>
                        <a:ea typeface="+mn-ea"/>
                        <a:cs typeface="+mn-cs"/>
                      </a:endParaRPr>
                    </a:p>
                  </a:txBody>
                  <a:tcPr marL="0" marR="0" marT="47625" marB="0" anchor="ctr">
                    <a:solidFill>
                      <a:schemeClr val="bg1">
                        <a:lumMod val="95000"/>
                      </a:schemeClr>
                    </a:solidFill>
                  </a:tcPr>
                </a:tc>
                <a:tc>
                  <a:txBody>
                    <a:bodyPr/>
                    <a:lstStyle/>
                    <a:p>
                      <a:pPr marR="71120" algn="ctr">
                        <a:lnSpc>
                          <a:spcPct val="100000"/>
                        </a:lnSpc>
                        <a:spcBef>
                          <a:spcPts val="370"/>
                        </a:spcBef>
                      </a:pPr>
                      <a:r>
                        <a:rPr lang="en-US" sz="900" b="0" i="0" kern="1200" dirty="0">
                          <a:solidFill>
                            <a:srgbClr val="000000"/>
                          </a:solidFill>
                          <a:latin typeface="+mn-lt"/>
                          <a:ea typeface="+mn-ea"/>
                          <a:cs typeface="+mn-cs"/>
                        </a:rPr>
                        <a:t>2,984</a:t>
                      </a:r>
                      <a:endParaRPr sz="900" b="0" i="0" kern="1200" dirty="0">
                        <a:solidFill>
                          <a:srgbClr val="000000"/>
                        </a:solidFill>
                        <a:latin typeface="+mn-lt"/>
                        <a:ea typeface="+mn-ea"/>
                        <a:cs typeface="+mn-cs"/>
                      </a:endParaRPr>
                    </a:p>
                  </a:txBody>
                  <a:tcPr marL="0" marR="0" marT="46990" marB="0" anchor="ctr">
                    <a:solidFill>
                      <a:schemeClr val="bg1">
                        <a:lumMod val="95000"/>
                      </a:schemeClr>
                    </a:solidFill>
                  </a:tcPr>
                </a:tc>
                <a:tc>
                  <a:txBody>
                    <a:bodyPr/>
                    <a:lstStyle/>
                    <a:p>
                      <a:pPr marR="53975" algn="ctr">
                        <a:lnSpc>
                          <a:spcPct val="100000"/>
                        </a:lnSpc>
                        <a:spcBef>
                          <a:spcPts val="370"/>
                        </a:spcBef>
                      </a:pPr>
                      <a:r>
                        <a:rPr lang="en-US" sz="900" b="0" i="0" kern="1200" dirty="0">
                          <a:solidFill>
                            <a:srgbClr val="000000"/>
                          </a:solidFill>
                          <a:latin typeface="+mn-lt"/>
                          <a:ea typeface="+mn-ea"/>
                          <a:cs typeface="+mn-cs"/>
                        </a:rPr>
                        <a:t>2,286</a:t>
                      </a:r>
                      <a:endParaRPr sz="900" b="0" i="0" kern="1200" dirty="0">
                        <a:solidFill>
                          <a:srgbClr val="000000"/>
                        </a:solidFill>
                        <a:latin typeface="+mn-lt"/>
                        <a:ea typeface="+mn-ea"/>
                        <a:cs typeface="+mn-cs"/>
                      </a:endParaRPr>
                    </a:p>
                  </a:txBody>
                  <a:tcPr marL="0" marR="0" marT="46990" marB="0" anchor="ctr">
                    <a:solidFill>
                      <a:schemeClr val="bg1">
                        <a:lumMod val="95000"/>
                      </a:schemeClr>
                    </a:solidFill>
                  </a:tcPr>
                </a:tc>
                <a:tc>
                  <a:txBody>
                    <a:bodyPr/>
                    <a:lstStyle/>
                    <a:p>
                      <a:pPr marR="53975" algn="ctr">
                        <a:lnSpc>
                          <a:spcPct val="100000"/>
                        </a:lnSpc>
                        <a:spcBef>
                          <a:spcPts val="370"/>
                        </a:spcBef>
                      </a:pPr>
                      <a:r>
                        <a:rPr lang="en-US" sz="900" b="0" i="0" kern="1200" dirty="0">
                          <a:solidFill>
                            <a:srgbClr val="000000"/>
                          </a:solidFill>
                          <a:latin typeface="+mn-lt"/>
                          <a:ea typeface="+mn-ea"/>
                          <a:cs typeface="+mn-cs"/>
                        </a:rPr>
                        <a:t>566</a:t>
                      </a:r>
                      <a:endParaRPr sz="900" b="0" i="0" kern="1200" dirty="0">
                        <a:solidFill>
                          <a:srgbClr val="000000"/>
                        </a:solidFill>
                        <a:latin typeface="+mn-lt"/>
                        <a:ea typeface="+mn-ea"/>
                        <a:cs typeface="+mn-cs"/>
                      </a:endParaRPr>
                    </a:p>
                  </a:txBody>
                  <a:tcPr marL="0" marR="0" marT="46990" marB="0" anchor="ctr">
                    <a:solidFill>
                      <a:schemeClr val="bg1">
                        <a:lumMod val="95000"/>
                      </a:schemeClr>
                    </a:solidFill>
                  </a:tcPr>
                </a:tc>
                <a:tc>
                  <a:txBody>
                    <a:bodyPr/>
                    <a:lstStyle/>
                    <a:p>
                      <a:pPr marR="71120" algn="ctr">
                        <a:lnSpc>
                          <a:spcPct val="100000"/>
                        </a:lnSpc>
                        <a:spcBef>
                          <a:spcPts val="370"/>
                        </a:spcBef>
                      </a:pPr>
                      <a:r>
                        <a:rPr lang="en-US" sz="900" b="0" i="0" kern="1200" dirty="0">
                          <a:solidFill>
                            <a:srgbClr val="000000"/>
                          </a:solidFill>
                          <a:latin typeface="+mn-lt"/>
                          <a:ea typeface="+mn-ea"/>
                          <a:cs typeface="+mn-cs"/>
                        </a:rPr>
                        <a:t>699</a:t>
                      </a:r>
                      <a:endParaRPr sz="900" b="0" i="0" kern="1200" dirty="0">
                        <a:solidFill>
                          <a:srgbClr val="000000"/>
                        </a:solidFill>
                        <a:latin typeface="+mn-lt"/>
                        <a:ea typeface="+mn-ea"/>
                        <a:cs typeface="+mn-cs"/>
                      </a:endParaRPr>
                    </a:p>
                  </a:txBody>
                  <a:tcPr marL="0" marR="0" marT="46990" marB="0" anchor="ctr">
                    <a:solidFill>
                      <a:schemeClr val="bg1">
                        <a:lumMod val="95000"/>
                      </a:schemeClr>
                    </a:solidFill>
                  </a:tcPr>
                </a:tc>
                <a:tc>
                  <a:txBody>
                    <a:bodyPr/>
                    <a:lstStyle/>
                    <a:p>
                      <a:pPr marR="70485" algn="ctr">
                        <a:lnSpc>
                          <a:spcPct val="100000"/>
                        </a:lnSpc>
                        <a:spcBef>
                          <a:spcPts val="370"/>
                        </a:spcBef>
                      </a:pPr>
                      <a:r>
                        <a:rPr lang="en-US" sz="900" b="0" i="0" kern="1200" dirty="0">
                          <a:solidFill>
                            <a:srgbClr val="000000"/>
                          </a:solidFill>
                          <a:latin typeface="+mn-lt"/>
                          <a:ea typeface="+mn-ea"/>
                          <a:cs typeface="+mn-cs"/>
                        </a:rPr>
                        <a:t>552</a:t>
                      </a:r>
                      <a:endParaRPr sz="900" b="0" i="0" kern="1200" dirty="0">
                        <a:solidFill>
                          <a:srgbClr val="000000"/>
                        </a:solidFill>
                        <a:latin typeface="+mn-lt"/>
                        <a:ea typeface="+mn-ea"/>
                        <a:cs typeface="+mn-cs"/>
                      </a:endParaRPr>
                    </a:p>
                  </a:txBody>
                  <a:tcPr marL="0" marR="0" marT="46990" marB="0" anchor="ctr">
                    <a:solidFill>
                      <a:schemeClr val="bg1">
                        <a:lumMod val="95000"/>
                      </a:schemeClr>
                    </a:solidFill>
                  </a:tcPr>
                </a:tc>
                <a:tc>
                  <a:txBody>
                    <a:bodyPr/>
                    <a:lstStyle/>
                    <a:p>
                      <a:pPr marR="71120" algn="ctr">
                        <a:lnSpc>
                          <a:spcPct val="100000"/>
                        </a:lnSpc>
                        <a:spcBef>
                          <a:spcPts val="370"/>
                        </a:spcBef>
                      </a:pPr>
                      <a:r>
                        <a:rPr lang="en-US" sz="900" b="0" i="0" kern="1200" dirty="0">
                          <a:solidFill>
                            <a:srgbClr val="000000"/>
                          </a:solidFill>
                          <a:latin typeface="+mn-lt"/>
                          <a:ea typeface="+mn-ea"/>
                          <a:cs typeface="+mn-cs"/>
                        </a:rPr>
                        <a:t>1.818</a:t>
                      </a:r>
                      <a:endParaRPr sz="900" b="0" i="0" kern="1200" dirty="0">
                        <a:solidFill>
                          <a:srgbClr val="000000"/>
                        </a:solidFill>
                        <a:latin typeface="+mn-lt"/>
                        <a:ea typeface="+mn-ea"/>
                        <a:cs typeface="+mn-cs"/>
                      </a:endParaRPr>
                    </a:p>
                  </a:txBody>
                  <a:tcPr marL="0" marR="0" marT="46990" marB="0" anchor="ctr">
                    <a:solidFill>
                      <a:schemeClr val="bg1">
                        <a:lumMod val="95000"/>
                      </a:schemeClr>
                    </a:solidFill>
                  </a:tcPr>
                </a:tc>
                <a:tc>
                  <a:txBody>
                    <a:bodyPr/>
                    <a:lstStyle/>
                    <a:p>
                      <a:pPr marR="53975" algn="ctr">
                        <a:lnSpc>
                          <a:spcPct val="100000"/>
                        </a:lnSpc>
                        <a:spcBef>
                          <a:spcPts val="370"/>
                        </a:spcBef>
                      </a:pPr>
                      <a:r>
                        <a:rPr lang="en-US" sz="900" b="0" i="0" kern="1200" dirty="0">
                          <a:solidFill>
                            <a:srgbClr val="000000"/>
                          </a:solidFill>
                          <a:latin typeface="+mn-lt"/>
                          <a:ea typeface="+mn-ea"/>
                          <a:cs typeface="+mn-cs"/>
                        </a:rPr>
                        <a:t>1,877</a:t>
                      </a:r>
                      <a:endParaRPr sz="900" b="0" i="0" kern="1200" dirty="0">
                        <a:solidFill>
                          <a:srgbClr val="000000"/>
                        </a:solidFill>
                        <a:latin typeface="+mn-lt"/>
                        <a:ea typeface="+mn-ea"/>
                        <a:cs typeface="+mn-cs"/>
                      </a:endParaRPr>
                    </a:p>
                  </a:txBody>
                  <a:tcPr marL="0" marR="0" marT="46990" marB="0" anchor="ctr">
                    <a:solidFill>
                      <a:schemeClr val="bg1">
                        <a:lumMod val="95000"/>
                      </a:schemeClr>
                    </a:solidFill>
                  </a:tcPr>
                </a:tc>
                <a:tc>
                  <a:txBody>
                    <a:bodyPr/>
                    <a:lstStyle/>
                    <a:p>
                      <a:pPr marL="255270" algn="ctr">
                        <a:lnSpc>
                          <a:spcPct val="100000"/>
                        </a:lnSpc>
                        <a:spcBef>
                          <a:spcPts val="375"/>
                        </a:spcBef>
                      </a:pPr>
                      <a:r>
                        <a:rPr lang="en-US" sz="900" b="0" i="0" kern="1200" dirty="0">
                          <a:solidFill>
                            <a:srgbClr val="000000"/>
                          </a:solidFill>
                          <a:latin typeface="+mn-lt"/>
                          <a:ea typeface="+mn-ea"/>
                          <a:cs typeface="+mn-cs"/>
                        </a:rPr>
                        <a:t>1,738</a:t>
                      </a:r>
                      <a:endParaRPr sz="900" b="0" i="0" kern="1200" dirty="0">
                        <a:solidFill>
                          <a:srgbClr val="000000"/>
                        </a:solidFill>
                        <a:latin typeface="+mn-lt"/>
                        <a:ea typeface="+mn-ea"/>
                        <a:cs typeface="+mn-cs"/>
                      </a:endParaRPr>
                    </a:p>
                  </a:txBody>
                  <a:tcPr marL="0" marR="182880" marT="47625" marB="0" anchor="ctr">
                    <a:solidFill>
                      <a:schemeClr val="bg1">
                        <a:lumMod val="95000"/>
                      </a:schemeClr>
                    </a:solidFill>
                  </a:tcPr>
                </a:tc>
                <a:tc>
                  <a:txBody>
                    <a:bodyPr/>
                    <a:lstStyle/>
                    <a:p>
                      <a:pPr marR="71120" algn="ctr">
                        <a:lnSpc>
                          <a:spcPct val="100000"/>
                        </a:lnSpc>
                        <a:spcBef>
                          <a:spcPts val="375"/>
                        </a:spcBef>
                      </a:pPr>
                      <a:r>
                        <a:rPr lang="en-US" sz="900" b="0" i="0" kern="1200" dirty="0">
                          <a:solidFill>
                            <a:srgbClr val="000000"/>
                          </a:solidFill>
                          <a:latin typeface="+mn-lt"/>
                          <a:ea typeface="+mn-ea"/>
                          <a:cs typeface="+mn-cs"/>
                        </a:rPr>
                        <a:t>1,462</a:t>
                      </a:r>
                      <a:endParaRPr sz="900" b="0" i="0" kern="1200" dirty="0">
                        <a:solidFill>
                          <a:srgbClr val="000000"/>
                        </a:solidFill>
                        <a:latin typeface="+mn-lt"/>
                        <a:ea typeface="+mn-ea"/>
                        <a:cs typeface="+mn-cs"/>
                      </a:endParaRPr>
                    </a:p>
                  </a:txBody>
                  <a:tcPr marL="0" marR="0" marT="47625" marB="0" anchor="ctr">
                    <a:solidFill>
                      <a:schemeClr val="bg1">
                        <a:lumMod val="95000"/>
                      </a:schemeClr>
                    </a:solidFill>
                  </a:tcPr>
                </a:tc>
                <a:tc>
                  <a:txBody>
                    <a:bodyPr/>
                    <a:lstStyle/>
                    <a:p>
                      <a:pPr marR="71120" algn="ctr">
                        <a:lnSpc>
                          <a:spcPct val="100000"/>
                        </a:lnSpc>
                        <a:spcBef>
                          <a:spcPts val="375"/>
                        </a:spcBef>
                      </a:pPr>
                      <a:r>
                        <a:rPr lang="en-US" sz="900" b="0" i="0" kern="1200" dirty="0">
                          <a:solidFill>
                            <a:srgbClr val="000000"/>
                          </a:solidFill>
                          <a:latin typeface="+mn-lt"/>
                          <a:ea typeface="+mn-ea"/>
                          <a:cs typeface="+mn-cs"/>
                        </a:rPr>
                        <a:t>4,725</a:t>
                      </a:r>
                      <a:endParaRPr sz="900" b="0" i="0" kern="1200" dirty="0">
                        <a:solidFill>
                          <a:srgbClr val="000000"/>
                        </a:solidFill>
                        <a:latin typeface="+mn-lt"/>
                        <a:ea typeface="+mn-ea"/>
                        <a:cs typeface="+mn-cs"/>
                      </a:endParaRPr>
                    </a:p>
                  </a:txBody>
                  <a:tcPr marL="0" marR="0" marT="47625" marB="0" anchor="ctr">
                    <a:solidFill>
                      <a:schemeClr val="bg1">
                        <a:lumMod val="95000"/>
                      </a:schemeClr>
                    </a:solidFill>
                  </a:tcPr>
                </a:tc>
                <a:tc>
                  <a:txBody>
                    <a:bodyPr/>
                    <a:lstStyle/>
                    <a:p>
                      <a:pPr marL="0" marR="34290"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a:t>
                      </a:r>
                    </a:p>
                  </a:txBody>
                  <a:tcPr marL="0" marR="0" marT="47625" marB="0" anchor="ctr">
                    <a:solidFill>
                      <a:schemeClr val="bg1">
                        <a:lumMod val="95000"/>
                      </a:schemeClr>
                    </a:solidFill>
                  </a:tcPr>
                </a:tc>
                <a:extLst>
                  <a:ext uri="{0D108BD9-81ED-4DB2-BD59-A6C34878D82A}">
                    <a16:rowId xmlns:a16="http://schemas.microsoft.com/office/drawing/2014/main" val="10005"/>
                  </a:ext>
                </a:extLst>
              </a:tr>
              <a:tr h="303866">
                <a:tc>
                  <a:txBody>
                    <a:bodyPr/>
                    <a:lstStyle/>
                    <a:p>
                      <a:pPr marL="0" algn="l" defTabSz="914400" rtl="0" eaLnBrk="1" latinLnBrk="0" hangingPunct="1">
                        <a:lnSpc>
                          <a:spcPct val="83000"/>
                        </a:lnSpc>
                        <a:spcBef>
                          <a:spcPts val="210"/>
                        </a:spcBef>
                      </a:pPr>
                      <a:r>
                        <a:rPr sz="900" b="0" i="0" kern="1200" dirty="0">
                          <a:solidFill>
                            <a:srgbClr val="000000"/>
                          </a:solidFill>
                          <a:latin typeface="+mn-lt"/>
                          <a:ea typeface="+mn-ea"/>
                          <a:cs typeface="+mn-cs"/>
                        </a:rPr>
                        <a:t>Depreciation and amortization</a:t>
                      </a:r>
                    </a:p>
                  </a:txBody>
                  <a:tcPr marL="274320" marR="0" marT="26670" marB="0" anchor="ctr"/>
                </a:tc>
                <a:tc>
                  <a:txBody>
                    <a:bodyPr/>
                    <a:lstStyle/>
                    <a:p>
                      <a:pPr marR="70485" algn="ctr">
                        <a:lnSpc>
                          <a:spcPct val="100000"/>
                        </a:lnSpc>
                        <a:spcBef>
                          <a:spcPts val="375"/>
                        </a:spcBef>
                      </a:pPr>
                      <a:r>
                        <a:rPr lang="en-US" sz="900" b="0" i="0" kern="1200" dirty="0">
                          <a:solidFill>
                            <a:srgbClr val="000000"/>
                          </a:solidFill>
                          <a:latin typeface="+mn-lt"/>
                          <a:ea typeface="+mn-ea"/>
                          <a:cs typeface="+mn-cs"/>
                        </a:rPr>
                        <a:t>156</a:t>
                      </a:r>
                      <a:endParaRPr sz="900" b="0" i="0" kern="1200" dirty="0">
                        <a:solidFill>
                          <a:srgbClr val="000000"/>
                        </a:solidFill>
                        <a:latin typeface="+mn-lt"/>
                        <a:ea typeface="+mn-ea"/>
                        <a:cs typeface="+mn-cs"/>
                      </a:endParaRPr>
                    </a:p>
                  </a:txBody>
                  <a:tcPr marL="0" marR="0" marT="47625" marB="0" anchor="ctr">
                    <a:lnB w="12700">
                      <a:solidFill>
                        <a:srgbClr val="000000"/>
                      </a:solidFill>
                      <a:prstDash val="solid"/>
                    </a:lnB>
                  </a:tcPr>
                </a:tc>
                <a:tc>
                  <a:txBody>
                    <a:bodyPr/>
                    <a:lstStyle/>
                    <a:p>
                      <a:pPr marR="71120" algn="ctr">
                        <a:lnSpc>
                          <a:spcPct val="100000"/>
                        </a:lnSpc>
                        <a:spcBef>
                          <a:spcPts val="370"/>
                        </a:spcBef>
                      </a:pPr>
                      <a:r>
                        <a:rPr lang="en-US" sz="900" b="0" i="0" kern="1200" dirty="0">
                          <a:solidFill>
                            <a:srgbClr val="000000"/>
                          </a:solidFill>
                          <a:latin typeface="+mn-lt"/>
                          <a:ea typeface="+mn-ea"/>
                          <a:cs typeface="+mn-cs"/>
                        </a:rPr>
                        <a:t>5,455</a:t>
                      </a:r>
                      <a:endParaRPr sz="900" b="0" i="0" kern="1200" dirty="0">
                        <a:solidFill>
                          <a:srgbClr val="000000"/>
                        </a:solidFill>
                        <a:latin typeface="+mn-lt"/>
                        <a:ea typeface="+mn-ea"/>
                        <a:cs typeface="+mn-cs"/>
                      </a:endParaRPr>
                    </a:p>
                  </a:txBody>
                  <a:tcPr marL="0" marR="0" marT="46990" marB="0" anchor="ctr">
                    <a:lnB w="12700">
                      <a:solidFill>
                        <a:srgbClr val="000000"/>
                      </a:solidFill>
                      <a:prstDash val="solid"/>
                    </a:lnB>
                  </a:tcPr>
                </a:tc>
                <a:tc>
                  <a:txBody>
                    <a:bodyPr/>
                    <a:lstStyle/>
                    <a:p>
                      <a:pPr marR="53975" algn="ctr">
                        <a:lnSpc>
                          <a:spcPct val="100000"/>
                        </a:lnSpc>
                        <a:spcBef>
                          <a:spcPts val="370"/>
                        </a:spcBef>
                      </a:pPr>
                      <a:r>
                        <a:rPr lang="en-US" sz="900" b="0" i="0" kern="1200" dirty="0">
                          <a:solidFill>
                            <a:srgbClr val="000000"/>
                          </a:solidFill>
                          <a:latin typeface="+mn-lt"/>
                          <a:ea typeface="+mn-ea"/>
                          <a:cs typeface="+mn-cs"/>
                        </a:rPr>
                        <a:t>4,967</a:t>
                      </a:r>
                      <a:endParaRPr sz="900" b="0" i="0" kern="1200" dirty="0">
                        <a:solidFill>
                          <a:srgbClr val="000000"/>
                        </a:solidFill>
                        <a:latin typeface="+mn-lt"/>
                        <a:ea typeface="+mn-ea"/>
                        <a:cs typeface="+mn-cs"/>
                      </a:endParaRPr>
                    </a:p>
                  </a:txBody>
                  <a:tcPr marL="0" marR="0" marT="46990" marB="0" anchor="ctr">
                    <a:lnB w="12700" cap="flat" cmpd="sng" algn="ctr">
                      <a:solidFill>
                        <a:srgbClr val="000000"/>
                      </a:solidFill>
                      <a:prstDash val="solid"/>
                      <a:round/>
                      <a:headEnd type="none" w="med" len="med"/>
                      <a:tailEnd type="none" w="med" len="med"/>
                    </a:lnB>
                  </a:tcPr>
                </a:tc>
                <a:tc>
                  <a:txBody>
                    <a:bodyPr/>
                    <a:lstStyle/>
                    <a:p>
                      <a:pPr marR="53975" algn="ctr">
                        <a:lnSpc>
                          <a:spcPct val="100000"/>
                        </a:lnSpc>
                        <a:spcBef>
                          <a:spcPts val="370"/>
                        </a:spcBef>
                      </a:pPr>
                      <a:r>
                        <a:rPr lang="en-US" sz="900" b="0" i="0" kern="1200" dirty="0">
                          <a:solidFill>
                            <a:srgbClr val="000000"/>
                          </a:solidFill>
                          <a:latin typeface="+mn-lt"/>
                          <a:ea typeface="+mn-ea"/>
                          <a:cs typeface="+mn-cs"/>
                        </a:rPr>
                        <a:t>2,225</a:t>
                      </a:r>
                      <a:endParaRPr sz="900" b="0" i="0" kern="1200" dirty="0">
                        <a:solidFill>
                          <a:srgbClr val="000000"/>
                        </a:solidFill>
                        <a:latin typeface="+mn-lt"/>
                        <a:ea typeface="+mn-ea"/>
                        <a:cs typeface="+mn-cs"/>
                      </a:endParaRPr>
                    </a:p>
                  </a:txBody>
                  <a:tcPr marL="0" marR="0" marT="46990" marB="0" anchor="ctr">
                    <a:lnB w="12700">
                      <a:solidFill>
                        <a:srgbClr val="000000"/>
                      </a:solidFill>
                      <a:prstDash val="solid"/>
                    </a:lnB>
                  </a:tcPr>
                </a:tc>
                <a:tc>
                  <a:txBody>
                    <a:bodyPr/>
                    <a:lstStyle/>
                    <a:p>
                      <a:pPr marR="70485" algn="ctr">
                        <a:lnSpc>
                          <a:spcPct val="100000"/>
                        </a:lnSpc>
                        <a:spcBef>
                          <a:spcPts val="370"/>
                        </a:spcBef>
                      </a:pPr>
                      <a:r>
                        <a:rPr lang="en-US" sz="900" b="0" i="0" kern="1200" dirty="0">
                          <a:solidFill>
                            <a:srgbClr val="000000"/>
                          </a:solidFill>
                          <a:latin typeface="+mn-lt"/>
                          <a:ea typeface="+mn-ea"/>
                          <a:cs typeface="+mn-cs"/>
                        </a:rPr>
                        <a:t>461</a:t>
                      </a:r>
                      <a:endParaRPr sz="900" b="0" i="0" kern="1200" dirty="0">
                        <a:solidFill>
                          <a:srgbClr val="000000"/>
                        </a:solidFill>
                        <a:latin typeface="+mn-lt"/>
                        <a:ea typeface="+mn-ea"/>
                        <a:cs typeface="+mn-cs"/>
                      </a:endParaRPr>
                    </a:p>
                  </a:txBody>
                  <a:tcPr marL="0" marR="0" marT="46990" marB="0" anchor="ctr">
                    <a:lnB w="12700">
                      <a:solidFill>
                        <a:srgbClr val="000000"/>
                      </a:solidFill>
                      <a:prstDash val="solid"/>
                    </a:lnB>
                  </a:tcPr>
                </a:tc>
                <a:tc>
                  <a:txBody>
                    <a:bodyPr/>
                    <a:lstStyle/>
                    <a:p>
                      <a:pPr marR="71120" algn="ctr">
                        <a:lnSpc>
                          <a:spcPct val="100000"/>
                        </a:lnSpc>
                        <a:spcBef>
                          <a:spcPts val="370"/>
                        </a:spcBef>
                      </a:pPr>
                      <a:r>
                        <a:rPr lang="en-US" sz="900" b="0" i="0" kern="1200" dirty="0">
                          <a:solidFill>
                            <a:srgbClr val="000000"/>
                          </a:solidFill>
                          <a:latin typeface="+mn-lt"/>
                          <a:ea typeface="+mn-ea"/>
                          <a:cs typeface="+mn-cs"/>
                        </a:rPr>
                        <a:t>2,169</a:t>
                      </a:r>
                      <a:endParaRPr sz="900" b="0" i="0" kern="1200" dirty="0">
                        <a:solidFill>
                          <a:srgbClr val="000000"/>
                        </a:solidFill>
                        <a:latin typeface="+mn-lt"/>
                        <a:ea typeface="+mn-ea"/>
                        <a:cs typeface="+mn-cs"/>
                      </a:endParaRPr>
                    </a:p>
                  </a:txBody>
                  <a:tcPr marL="0" marR="0" marT="46990" marB="0" anchor="ctr">
                    <a:lnB w="12700">
                      <a:solidFill>
                        <a:srgbClr val="000000"/>
                      </a:solidFill>
                      <a:prstDash val="solid"/>
                    </a:lnB>
                  </a:tcPr>
                </a:tc>
                <a:tc>
                  <a:txBody>
                    <a:bodyPr/>
                    <a:lstStyle/>
                    <a:p>
                      <a:pPr marR="71120" algn="ctr">
                        <a:lnSpc>
                          <a:spcPct val="100000"/>
                        </a:lnSpc>
                        <a:spcBef>
                          <a:spcPts val="370"/>
                        </a:spcBef>
                      </a:pPr>
                      <a:r>
                        <a:rPr lang="en-US" sz="900" b="0" i="0" kern="1200" dirty="0">
                          <a:solidFill>
                            <a:srgbClr val="000000"/>
                          </a:solidFill>
                          <a:latin typeface="+mn-lt"/>
                          <a:ea typeface="+mn-ea"/>
                          <a:cs typeface="+mn-cs"/>
                        </a:rPr>
                        <a:t>3,128</a:t>
                      </a:r>
                      <a:endParaRPr sz="900" b="0" i="0" kern="1200" dirty="0">
                        <a:solidFill>
                          <a:srgbClr val="000000"/>
                        </a:solidFill>
                        <a:latin typeface="+mn-lt"/>
                        <a:ea typeface="+mn-ea"/>
                        <a:cs typeface="+mn-cs"/>
                      </a:endParaRPr>
                    </a:p>
                  </a:txBody>
                  <a:tcPr marL="0" marR="0" marT="46990" marB="0" anchor="ctr">
                    <a:lnB w="12700">
                      <a:solidFill>
                        <a:srgbClr val="000000"/>
                      </a:solidFill>
                      <a:prstDash val="solid"/>
                    </a:lnB>
                  </a:tcPr>
                </a:tc>
                <a:tc>
                  <a:txBody>
                    <a:bodyPr/>
                    <a:lstStyle/>
                    <a:p>
                      <a:pPr marR="53975" algn="ctr">
                        <a:lnSpc>
                          <a:spcPct val="100000"/>
                        </a:lnSpc>
                        <a:spcBef>
                          <a:spcPts val="370"/>
                        </a:spcBef>
                      </a:pPr>
                      <a:r>
                        <a:rPr lang="en-US" sz="900" b="0" i="0" kern="1200" dirty="0">
                          <a:solidFill>
                            <a:srgbClr val="000000"/>
                          </a:solidFill>
                          <a:latin typeface="+mn-lt"/>
                          <a:ea typeface="+mn-ea"/>
                          <a:cs typeface="+mn-cs"/>
                        </a:rPr>
                        <a:t>547</a:t>
                      </a:r>
                      <a:endParaRPr sz="900" b="0" i="0" kern="1200" dirty="0">
                        <a:solidFill>
                          <a:srgbClr val="000000"/>
                        </a:solidFill>
                        <a:latin typeface="+mn-lt"/>
                        <a:ea typeface="+mn-ea"/>
                        <a:cs typeface="+mn-cs"/>
                      </a:endParaRPr>
                    </a:p>
                  </a:txBody>
                  <a:tcPr marL="0" marR="0" marT="46990" marB="0" anchor="ctr">
                    <a:lnB w="12700">
                      <a:solidFill>
                        <a:srgbClr val="000000"/>
                      </a:solidFill>
                      <a:prstDash val="solid"/>
                    </a:lnB>
                  </a:tcPr>
                </a:tc>
                <a:tc>
                  <a:txBody>
                    <a:bodyPr/>
                    <a:lstStyle/>
                    <a:p>
                      <a:pPr marL="255270" algn="ctr">
                        <a:lnSpc>
                          <a:spcPct val="100000"/>
                        </a:lnSpc>
                        <a:spcBef>
                          <a:spcPts val="375"/>
                        </a:spcBef>
                      </a:pPr>
                      <a:r>
                        <a:rPr lang="en-US" sz="900" b="0" i="0" kern="1200" dirty="0">
                          <a:solidFill>
                            <a:srgbClr val="000000"/>
                          </a:solidFill>
                          <a:latin typeface="+mn-lt"/>
                          <a:ea typeface="+mn-ea"/>
                          <a:cs typeface="+mn-cs"/>
                        </a:rPr>
                        <a:t>2,623</a:t>
                      </a:r>
                      <a:endParaRPr sz="900" b="0" i="0" kern="1200" dirty="0">
                        <a:solidFill>
                          <a:srgbClr val="000000"/>
                        </a:solidFill>
                        <a:latin typeface="+mn-lt"/>
                        <a:ea typeface="+mn-ea"/>
                        <a:cs typeface="+mn-cs"/>
                      </a:endParaRPr>
                    </a:p>
                  </a:txBody>
                  <a:tcPr marL="0" marR="182880" marT="47625" marB="0" anchor="ctr">
                    <a:lnB w="12700">
                      <a:solidFill>
                        <a:srgbClr val="000000"/>
                      </a:solidFill>
                      <a:prstDash val="solid"/>
                    </a:lnB>
                  </a:tcPr>
                </a:tc>
                <a:tc>
                  <a:txBody>
                    <a:bodyPr/>
                    <a:lstStyle/>
                    <a:p>
                      <a:pPr marR="71120" algn="ctr">
                        <a:lnSpc>
                          <a:spcPct val="100000"/>
                        </a:lnSpc>
                        <a:spcBef>
                          <a:spcPts val="375"/>
                        </a:spcBef>
                      </a:pPr>
                      <a:r>
                        <a:rPr lang="en-US" sz="900" b="0" i="0" kern="1200" dirty="0">
                          <a:solidFill>
                            <a:srgbClr val="000000"/>
                          </a:solidFill>
                          <a:latin typeface="+mn-lt"/>
                          <a:ea typeface="+mn-ea"/>
                          <a:cs typeface="+mn-cs"/>
                        </a:rPr>
                        <a:t>1,761</a:t>
                      </a:r>
                      <a:endParaRPr sz="900" b="0" i="0" kern="1200" dirty="0">
                        <a:solidFill>
                          <a:srgbClr val="000000"/>
                        </a:solidFill>
                        <a:latin typeface="+mn-lt"/>
                        <a:ea typeface="+mn-ea"/>
                        <a:cs typeface="+mn-cs"/>
                      </a:endParaRPr>
                    </a:p>
                  </a:txBody>
                  <a:tcPr marL="0" marR="0" marT="47625" marB="0" anchor="ctr">
                    <a:lnB w="12700">
                      <a:solidFill>
                        <a:srgbClr val="000000"/>
                      </a:solidFill>
                      <a:prstDash val="solid"/>
                    </a:lnB>
                  </a:tcPr>
                </a:tc>
                <a:tc>
                  <a:txBody>
                    <a:bodyPr/>
                    <a:lstStyle/>
                    <a:p>
                      <a:pPr marL="207010" algn="ctr">
                        <a:lnSpc>
                          <a:spcPct val="100000"/>
                        </a:lnSpc>
                        <a:spcBef>
                          <a:spcPts val="375"/>
                        </a:spcBef>
                      </a:pPr>
                      <a:r>
                        <a:rPr lang="en-US" sz="900" b="0" i="0" kern="1200" dirty="0">
                          <a:solidFill>
                            <a:srgbClr val="000000"/>
                          </a:solidFill>
                          <a:latin typeface="+mn-lt"/>
                          <a:ea typeface="+mn-ea"/>
                          <a:cs typeface="+mn-cs"/>
                        </a:rPr>
                        <a:t>5,298</a:t>
                      </a:r>
                      <a:endParaRPr sz="900" b="0" i="0" kern="1200" dirty="0">
                        <a:solidFill>
                          <a:srgbClr val="000000"/>
                        </a:solidFill>
                        <a:latin typeface="+mn-lt"/>
                        <a:ea typeface="+mn-ea"/>
                        <a:cs typeface="+mn-cs"/>
                      </a:endParaRPr>
                    </a:p>
                  </a:txBody>
                  <a:tcPr marL="0" marR="182880" marT="47625" marB="0" anchor="ctr">
                    <a:lnB w="12700">
                      <a:solidFill>
                        <a:srgbClr val="000000"/>
                      </a:solidFill>
                      <a:prstDash val="solid"/>
                    </a:lnB>
                  </a:tcPr>
                </a:tc>
                <a:tc>
                  <a:txBody>
                    <a:bodyPr/>
                    <a:lstStyle/>
                    <a:p>
                      <a:pPr marR="33020" algn="ctr">
                        <a:lnSpc>
                          <a:spcPct val="100000"/>
                        </a:lnSpc>
                        <a:spcBef>
                          <a:spcPts val="375"/>
                        </a:spcBef>
                      </a:pPr>
                      <a:r>
                        <a:rPr lang="en-US" sz="900" b="0" i="0" kern="1200" dirty="0">
                          <a:solidFill>
                            <a:srgbClr val="000000"/>
                          </a:solidFill>
                          <a:latin typeface="+mn-lt"/>
                          <a:ea typeface="+mn-ea"/>
                          <a:cs typeface="+mn-cs"/>
                        </a:rPr>
                        <a:t>28,790</a:t>
                      </a:r>
                      <a:endParaRPr sz="900" b="0" i="0" kern="1200" dirty="0">
                        <a:solidFill>
                          <a:srgbClr val="000000"/>
                        </a:solidFill>
                        <a:latin typeface="+mn-lt"/>
                        <a:ea typeface="+mn-ea"/>
                        <a:cs typeface="+mn-cs"/>
                      </a:endParaRPr>
                    </a:p>
                  </a:txBody>
                  <a:tcPr marL="0" marR="0" marT="47625" marB="0" anchor="ctr">
                    <a:lnB w="12700">
                      <a:solidFill>
                        <a:srgbClr val="000000"/>
                      </a:solidFill>
                      <a:prstDash val="solid"/>
                    </a:lnB>
                  </a:tcPr>
                </a:tc>
                <a:extLst>
                  <a:ext uri="{0D108BD9-81ED-4DB2-BD59-A6C34878D82A}">
                    <a16:rowId xmlns:a16="http://schemas.microsoft.com/office/drawing/2014/main" val="10006"/>
                  </a:ext>
                </a:extLst>
              </a:tr>
              <a:tr h="303866">
                <a:tc>
                  <a:txBody>
                    <a:bodyPr/>
                    <a:lstStyle/>
                    <a:p>
                      <a:pPr marL="0" algn="l" defTabSz="914400" rtl="0" eaLnBrk="1" latinLnBrk="0" hangingPunct="1">
                        <a:lnSpc>
                          <a:spcPct val="83000"/>
                        </a:lnSpc>
                        <a:spcBef>
                          <a:spcPts val="50"/>
                        </a:spcBef>
                      </a:pPr>
                      <a:r>
                        <a:rPr sz="900" b="1" i="0" kern="1200" dirty="0">
                          <a:solidFill>
                            <a:srgbClr val="000000"/>
                          </a:solidFill>
                          <a:latin typeface="+mn-lt"/>
                          <a:ea typeface="+mn-ea"/>
                          <a:cs typeface="+mn-cs"/>
                        </a:rPr>
                        <a:t>EBITDA</a:t>
                      </a:r>
                    </a:p>
                  </a:txBody>
                  <a:tcPr marL="182880" marR="0" marT="6350" marB="0" anchor="ctr">
                    <a:solidFill>
                      <a:schemeClr val="bg1">
                        <a:lumMod val="95000"/>
                      </a:schemeClr>
                    </a:solidFill>
                  </a:tcPr>
                </a:tc>
                <a:tc>
                  <a:txBody>
                    <a:bodyPr/>
                    <a:lstStyle/>
                    <a:p>
                      <a:pPr marR="36830" algn="ctr">
                        <a:lnSpc>
                          <a:spcPct val="100000"/>
                        </a:lnSpc>
                        <a:spcBef>
                          <a:spcPts val="75"/>
                        </a:spcBef>
                      </a:pPr>
                      <a:r>
                        <a:rPr lang="en-US" sz="900" b="0" i="0" kern="1200" dirty="0">
                          <a:solidFill>
                            <a:srgbClr val="000000"/>
                          </a:solidFill>
                          <a:latin typeface="+mn-lt"/>
                          <a:ea typeface="+mn-ea"/>
                          <a:cs typeface="+mn-cs"/>
                        </a:rPr>
                        <a:t>(13,573)</a:t>
                      </a:r>
                      <a:endParaRPr sz="900" b="0" i="0" kern="1200" dirty="0">
                        <a:solidFill>
                          <a:srgbClr val="000000"/>
                        </a:solidFill>
                        <a:latin typeface="+mn-lt"/>
                        <a:ea typeface="+mn-ea"/>
                        <a:cs typeface="+mn-cs"/>
                      </a:endParaRPr>
                    </a:p>
                  </a:txBody>
                  <a:tcPr marL="0" marR="0" marT="9525" marB="0" anchor="ctr">
                    <a:lnT w="12700">
                      <a:solidFill>
                        <a:srgbClr val="000000"/>
                      </a:solidFill>
                      <a:prstDash val="solid"/>
                    </a:lnT>
                    <a:solidFill>
                      <a:schemeClr val="bg1">
                        <a:lumMod val="95000"/>
                      </a:schemeClr>
                    </a:solidFill>
                  </a:tcPr>
                </a:tc>
                <a:tc>
                  <a:txBody>
                    <a:bodyPr/>
                    <a:lstStyle/>
                    <a:p>
                      <a:pPr marR="71120" algn="ctr">
                        <a:lnSpc>
                          <a:spcPct val="100000"/>
                        </a:lnSpc>
                        <a:spcBef>
                          <a:spcPts val="70"/>
                        </a:spcBef>
                      </a:pPr>
                      <a:r>
                        <a:rPr lang="en-US" sz="900" b="0" i="0" kern="1200" dirty="0">
                          <a:solidFill>
                            <a:srgbClr val="000000"/>
                          </a:solidFill>
                          <a:latin typeface="+mn-lt"/>
                          <a:ea typeface="+mn-ea"/>
                          <a:cs typeface="+mn-cs"/>
                        </a:rPr>
                        <a:t>11,206</a:t>
                      </a:r>
                      <a:endParaRPr sz="900" b="0" i="0" kern="1200" dirty="0">
                        <a:solidFill>
                          <a:srgbClr val="000000"/>
                        </a:solidFill>
                        <a:latin typeface="+mn-lt"/>
                        <a:ea typeface="+mn-ea"/>
                        <a:cs typeface="+mn-cs"/>
                      </a:endParaRPr>
                    </a:p>
                  </a:txBody>
                  <a:tcPr marL="0" marR="0" marT="8890" marB="0" anchor="ctr">
                    <a:lnT w="12700">
                      <a:solidFill>
                        <a:srgbClr val="000000"/>
                      </a:solidFill>
                      <a:prstDash val="solid"/>
                    </a:lnT>
                    <a:solidFill>
                      <a:schemeClr val="bg1">
                        <a:lumMod val="95000"/>
                      </a:schemeClr>
                    </a:solidFill>
                  </a:tcPr>
                </a:tc>
                <a:tc>
                  <a:txBody>
                    <a:bodyPr/>
                    <a:lstStyle/>
                    <a:p>
                      <a:pPr marR="53975" algn="ctr">
                        <a:lnSpc>
                          <a:spcPct val="100000"/>
                        </a:lnSpc>
                        <a:spcBef>
                          <a:spcPts val="70"/>
                        </a:spcBef>
                      </a:pPr>
                      <a:r>
                        <a:rPr lang="en-US" sz="900" b="0" i="0" kern="1200" dirty="0">
                          <a:solidFill>
                            <a:srgbClr val="000000"/>
                          </a:solidFill>
                          <a:latin typeface="+mn-lt"/>
                          <a:ea typeface="+mn-ea"/>
                          <a:cs typeface="+mn-cs"/>
                        </a:rPr>
                        <a:t>12,090</a:t>
                      </a:r>
                      <a:endParaRPr sz="900" b="0" i="0" kern="1200" dirty="0">
                        <a:solidFill>
                          <a:srgbClr val="000000"/>
                        </a:solidFill>
                        <a:latin typeface="+mn-lt"/>
                        <a:ea typeface="+mn-ea"/>
                        <a:cs typeface="+mn-cs"/>
                      </a:endParaRPr>
                    </a:p>
                  </a:txBody>
                  <a:tcPr marL="0" marR="0" marT="8890" marB="0" anchor="ctr">
                    <a:lnT w="12700" cap="flat" cmpd="sng" algn="ctr">
                      <a:solidFill>
                        <a:srgbClr val="000000"/>
                      </a:solidFill>
                      <a:prstDash val="solid"/>
                      <a:round/>
                      <a:headEnd type="none" w="med" len="med"/>
                      <a:tailEnd type="none" w="med" len="med"/>
                    </a:lnT>
                    <a:solidFill>
                      <a:schemeClr val="bg1">
                        <a:lumMod val="95000"/>
                      </a:schemeClr>
                    </a:solidFill>
                  </a:tcPr>
                </a:tc>
                <a:tc>
                  <a:txBody>
                    <a:bodyPr/>
                    <a:lstStyle/>
                    <a:p>
                      <a:pPr marR="53975" algn="ctr">
                        <a:lnSpc>
                          <a:spcPct val="100000"/>
                        </a:lnSpc>
                        <a:spcBef>
                          <a:spcPts val="70"/>
                        </a:spcBef>
                      </a:pPr>
                      <a:r>
                        <a:rPr lang="en-US" sz="900" b="0" i="0" kern="1200" dirty="0">
                          <a:solidFill>
                            <a:srgbClr val="000000"/>
                          </a:solidFill>
                          <a:latin typeface="+mn-lt"/>
                          <a:ea typeface="+mn-ea"/>
                          <a:cs typeface="+mn-cs"/>
                        </a:rPr>
                        <a:t>4,181</a:t>
                      </a:r>
                      <a:endParaRPr sz="900" b="0" i="0" kern="1200" dirty="0">
                        <a:solidFill>
                          <a:srgbClr val="000000"/>
                        </a:solidFill>
                        <a:latin typeface="+mn-lt"/>
                        <a:ea typeface="+mn-ea"/>
                        <a:cs typeface="+mn-cs"/>
                      </a:endParaRPr>
                    </a:p>
                  </a:txBody>
                  <a:tcPr marL="0" marR="0" marT="8890" marB="0" anchor="ctr">
                    <a:lnT w="12700">
                      <a:solidFill>
                        <a:srgbClr val="000000"/>
                      </a:solidFill>
                      <a:prstDash val="solid"/>
                    </a:lnT>
                    <a:solidFill>
                      <a:schemeClr val="bg1">
                        <a:lumMod val="95000"/>
                      </a:schemeClr>
                    </a:solidFill>
                  </a:tcPr>
                </a:tc>
                <a:tc>
                  <a:txBody>
                    <a:bodyPr/>
                    <a:lstStyle/>
                    <a:p>
                      <a:pPr marR="71120" algn="ctr">
                        <a:lnSpc>
                          <a:spcPct val="100000"/>
                        </a:lnSpc>
                        <a:spcBef>
                          <a:spcPts val="70"/>
                        </a:spcBef>
                      </a:pPr>
                      <a:r>
                        <a:rPr lang="en-US" sz="900" b="0" i="0" kern="1200" dirty="0">
                          <a:solidFill>
                            <a:srgbClr val="000000"/>
                          </a:solidFill>
                          <a:latin typeface="+mn-lt"/>
                          <a:ea typeface="+mn-ea"/>
                          <a:cs typeface="+mn-cs"/>
                        </a:rPr>
                        <a:t>6,076</a:t>
                      </a:r>
                      <a:endParaRPr sz="900" b="0" i="0" kern="1200" dirty="0">
                        <a:solidFill>
                          <a:srgbClr val="000000"/>
                        </a:solidFill>
                        <a:latin typeface="+mn-lt"/>
                        <a:ea typeface="+mn-ea"/>
                        <a:cs typeface="+mn-cs"/>
                      </a:endParaRPr>
                    </a:p>
                  </a:txBody>
                  <a:tcPr marL="0" marR="0" marT="8890" marB="0" anchor="ctr">
                    <a:lnT w="12700">
                      <a:solidFill>
                        <a:srgbClr val="000000"/>
                      </a:solidFill>
                      <a:prstDash val="solid"/>
                    </a:lnT>
                    <a:solidFill>
                      <a:schemeClr val="bg1">
                        <a:lumMod val="95000"/>
                      </a:schemeClr>
                    </a:solidFill>
                  </a:tcPr>
                </a:tc>
                <a:tc>
                  <a:txBody>
                    <a:bodyPr/>
                    <a:lstStyle/>
                    <a:p>
                      <a:pPr marR="36830" algn="ctr">
                        <a:lnSpc>
                          <a:spcPct val="100000"/>
                        </a:lnSpc>
                        <a:spcBef>
                          <a:spcPts val="75"/>
                        </a:spcBef>
                      </a:pPr>
                      <a:r>
                        <a:rPr lang="en-US" sz="900" b="0" i="0" kern="1200" dirty="0">
                          <a:solidFill>
                            <a:srgbClr val="000000"/>
                          </a:solidFill>
                          <a:latin typeface="+mn-lt"/>
                          <a:ea typeface="+mn-ea"/>
                          <a:cs typeface="+mn-cs"/>
                        </a:rPr>
                        <a:t>12,649</a:t>
                      </a:r>
                      <a:endParaRPr sz="900" b="0" i="0" kern="1200" dirty="0">
                        <a:solidFill>
                          <a:srgbClr val="000000"/>
                        </a:solidFill>
                        <a:latin typeface="+mn-lt"/>
                        <a:ea typeface="+mn-ea"/>
                        <a:cs typeface="+mn-cs"/>
                      </a:endParaRPr>
                    </a:p>
                  </a:txBody>
                  <a:tcPr marL="0" marR="0" marT="9525" marB="0" anchor="ctr">
                    <a:lnT w="12700">
                      <a:solidFill>
                        <a:srgbClr val="000000"/>
                      </a:solidFill>
                      <a:prstDash val="solid"/>
                    </a:lnT>
                    <a:solidFill>
                      <a:schemeClr val="bg1">
                        <a:lumMod val="95000"/>
                      </a:schemeClr>
                    </a:solidFill>
                  </a:tcPr>
                </a:tc>
                <a:tc>
                  <a:txBody>
                    <a:bodyPr/>
                    <a:lstStyle/>
                    <a:p>
                      <a:pPr marR="71120" algn="ctr">
                        <a:lnSpc>
                          <a:spcPct val="100000"/>
                        </a:lnSpc>
                        <a:spcBef>
                          <a:spcPts val="70"/>
                        </a:spcBef>
                      </a:pPr>
                      <a:r>
                        <a:rPr lang="en-US" sz="900" b="0" i="0" kern="1200" dirty="0">
                          <a:solidFill>
                            <a:srgbClr val="000000"/>
                          </a:solidFill>
                          <a:latin typeface="+mn-lt"/>
                          <a:ea typeface="+mn-ea"/>
                          <a:cs typeface="+mn-cs"/>
                        </a:rPr>
                        <a:t>11,721</a:t>
                      </a:r>
                      <a:endParaRPr sz="900" b="0" i="0" kern="1200" dirty="0">
                        <a:solidFill>
                          <a:srgbClr val="000000"/>
                        </a:solidFill>
                        <a:latin typeface="+mn-lt"/>
                        <a:ea typeface="+mn-ea"/>
                        <a:cs typeface="+mn-cs"/>
                      </a:endParaRPr>
                    </a:p>
                  </a:txBody>
                  <a:tcPr marL="0" marR="0" marT="8890" marB="0" anchor="ctr">
                    <a:lnT w="12700">
                      <a:solidFill>
                        <a:srgbClr val="000000"/>
                      </a:solidFill>
                      <a:prstDash val="solid"/>
                    </a:lnT>
                    <a:solidFill>
                      <a:schemeClr val="bg1">
                        <a:lumMod val="95000"/>
                      </a:schemeClr>
                    </a:solidFill>
                  </a:tcPr>
                </a:tc>
                <a:tc>
                  <a:txBody>
                    <a:bodyPr/>
                    <a:lstStyle/>
                    <a:p>
                      <a:pPr marR="53975" algn="ctr">
                        <a:lnSpc>
                          <a:spcPct val="100000"/>
                        </a:lnSpc>
                        <a:spcBef>
                          <a:spcPts val="70"/>
                        </a:spcBef>
                      </a:pPr>
                      <a:r>
                        <a:rPr lang="en-US" sz="900" b="0" i="0" kern="1200" dirty="0">
                          <a:solidFill>
                            <a:srgbClr val="000000"/>
                          </a:solidFill>
                          <a:latin typeface="+mn-lt"/>
                          <a:ea typeface="+mn-ea"/>
                          <a:cs typeface="+mn-cs"/>
                        </a:rPr>
                        <a:t>6,008</a:t>
                      </a:r>
                      <a:endParaRPr sz="900" b="0" i="0" kern="1200" dirty="0">
                        <a:solidFill>
                          <a:srgbClr val="000000"/>
                        </a:solidFill>
                        <a:latin typeface="+mn-lt"/>
                        <a:ea typeface="+mn-ea"/>
                        <a:cs typeface="+mn-cs"/>
                      </a:endParaRPr>
                    </a:p>
                  </a:txBody>
                  <a:tcPr marL="0" marR="0" marT="8890" marB="0" anchor="ctr">
                    <a:lnT w="12700">
                      <a:solidFill>
                        <a:srgbClr val="000000"/>
                      </a:solidFill>
                      <a:prstDash val="solid"/>
                    </a:lnT>
                    <a:solidFill>
                      <a:schemeClr val="bg1">
                        <a:lumMod val="95000"/>
                      </a:schemeClr>
                    </a:solidFill>
                  </a:tcPr>
                </a:tc>
                <a:tc>
                  <a:txBody>
                    <a:bodyPr/>
                    <a:lstStyle/>
                    <a:p>
                      <a:pPr marL="255270" algn="ctr">
                        <a:lnSpc>
                          <a:spcPct val="100000"/>
                        </a:lnSpc>
                        <a:spcBef>
                          <a:spcPts val="75"/>
                        </a:spcBef>
                      </a:pPr>
                      <a:r>
                        <a:rPr lang="en-US" sz="900" b="0" i="0" kern="1200" dirty="0">
                          <a:solidFill>
                            <a:srgbClr val="000000"/>
                          </a:solidFill>
                          <a:latin typeface="+mn-lt"/>
                          <a:ea typeface="+mn-ea"/>
                          <a:cs typeface="+mn-cs"/>
                        </a:rPr>
                        <a:t>7,511</a:t>
                      </a:r>
                      <a:endParaRPr sz="900" b="0" i="0" kern="1200" dirty="0">
                        <a:solidFill>
                          <a:srgbClr val="000000"/>
                        </a:solidFill>
                        <a:latin typeface="+mn-lt"/>
                        <a:ea typeface="+mn-ea"/>
                        <a:cs typeface="+mn-cs"/>
                      </a:endParaRPr>
                    </a:p>
                  </a:txBody>
                  <a:tcPr marL="0" marR="182880" marT="9525" marB="0" anchor="ctr">
                    <a:lnT w="12700">
                      <a:solidFill>
                        <a:srgbClr val="000000"/>
                      </a:solidFill>
                      <a:prstDash val="solid"/>
                    </a:lnT>
                    <a:solidFill>
                      <a:schemeClr val="bg1">
                        <a:lumMod val="95000"/>
                      </a:schemeClr>
                    </a:solidFill>
                  </a:tcPr>
                </a:tc>
                <a:tc>
                  <a:txBody>
                    <a:bodyPr/>
                    <a:lstStyle/>
                    <a:p>
                      <a:pPr marR="71120" algn="ctr">
                        <a:lnSpc>
                          <a:spcPct val="100000"/>
                        </a:lnSpc>
                        <a:spcBef>
                          <a:spcPts val="75"/>
                        </a:spcBef>
                      </a:pPr>
                      <a:r>
                        <a:rPr lang="en-US" sz="900" b="0" i="0" kern="1200" dirty="0">
                          <a:solidFill>
                            <a:srgbClr val="000000"/>
                          </a:solidFill>
                          <a:latin typeface="+mn-lt"/>
                          <a:ea typeface="+mn-ea"/>
                          <a:cs typeface="+mn-cs"/>
                        </a:rPr>
                        <a:t>4,717</a:t>
                      </a:r>
                      <a:endParaRPr sz="900" b="0" i="0" kern="1200" dirty="0">
                        <a:solidFill>
                          <a:srgbClr val="000000"/>
                        </a:solidFill>
                        <a:latin typeface="+mn-lt"/>
                        <a:ea typeface="+mn-ea"/>
                        <a:cs typeface="+mn-cs"/>
                      </a:endParaRPr>
                    </a:p>
                  </a:txBody>
                  <a:tcPr marL="0" marR="0" marT="9525" marB="0" anchor="ctr">
                    <a:lnT w="12700">
                      <a:solidFill>
                        <a:srgbClr val="000000"/>
                      </a:solidFill>
                      <a:prstDash val="solid"/>
                    </a:lnT>
                    <a:solidFill>
                      <a:schemeClr val="bg1">
                        <a:lumMod val="95000"/>
                      </a:schemeClr>
                    </a:solidFill>
                  </a:tcPr>
                </a:tc>
                <a:tc>
                  <a:txBody>
                    <a:bodyPr/>
                    <a:lstStyle/>
                    <a:p>
                      <a:pPr marL="207010" algn="ctr">
                        <a:lnSpc>
                          <a:spcPct val="100000"/>
                        </a:lnSpc>
                        <a:spcBef>
                          <a:spcPts val="75"/>
                        </a:spcBef>
                      </a:pPr>
                      <a:r>
                        <a:rPr lang="en-US" sz="900" b="0" i="0" kern="1200" dirty="0">
                          <a:solidFill>
                            <a:srgbClr val="000000"/>
                          </a:solidFill>
                          <a:latin typeface="+mn-lt"/>
                          <a:ea typeface="+mn-ea"/>
                          <a:cs typeface="+mn-cs"/>
                        </a:rPr>
                        <a:t>9,525</a:t>
                      </a:r>
                      <a:endParaRPr sz="900" b="0" i="0" kern="1200" dirty="0">
                        <a:solidFill>
                          <a:srgbClr val="000000"/>
                        </a:solidFill>
                        <a:latin typeface="+mn-lt"/>
                        <a:ea typeface="+mn-ea"/>
                        <a:cs typeface="+mn-cs"/>
                      </a:endParaRPr>
                    </a:p>
                  </a:txBody>
                  <a:tcPr marL="0" marR="182880" marT="9525" marB="0" anchor="ctr">
                    <a:lnT w="12700">
                      <a:solidFill>
                        <a:srgbClr val="000000"/>
                      </a:solidFill>
                      <a:prstDash val="solid"/>
                    </a:lnT>
                    <a:solidFill>
                      <a:schemeClr val="bg1">
                        <a:lumMod val="95000"/>
                      </a:schemeClr>
                    </a:solidFill>
                  </a:tcPr>
                </a:tc>
                <a:tc>
                  <a:txBody>
                    <a:bodyPr/>
                    <a:lstStyle/>
                    <a:p>
                      <a:pPr marR="33020" algn="ctr">
                        <a:lnSpc>
                          <a:spcPct val="100000"/>
                        </a:lnSpc>
                        <a:spcBef>
                          <a:spcPts val="75"/>
                        </a:spcBef>
                      </a:pPr>
                      <a:r>
                        <a:rPr lang="en-US" sz="900" b="0" i="0" kern="1200" dirty="0">
                          <a:solidFill>
                            <a:srgbClr val="000000"/>
                          </a:solidFill>
                          <a:latin typeface="+mn-lt"/>
                          <a:ea typeface="+mn-ea"/>
                          <a:cs typeface="+mn-cs"/>
                        </a:rPr>
                        <a:t>72,111</a:t>
                      </a:r>
                      <a:endParaRPr sz="900" b="0" i="0" kern="1200" dirty="0">
                        <a:solidFill>
                          <a:srgbClr val="000000"/>
                        </a:solidFill>
                        <a:latin typeface="+mn-lt"/>
                        <a:ea typeface="+mn-ea"/>
                        <a:cs typeface="+mn-cs"/>
                      </a:endParaRPr>
                    </a:p>
                  </a:txBody>
                  <a:tcPr marL="0" marR="0" marT="9525" marB="0" anchor="ctr">
                    <a:lnT w="12700">
                      <a:solidFill>
                        <a:srgbClr val="000000"/>
                      </a:solidFill>
                      <a:prstDash val="solid"/>
                    </a:lnT>
                    <a:solidFill>
                      <a:schemeClr val="bg1">
                        <a:lumMod val="95000"/>
                      </a:schemeClr>
                    </a:solidFill>
                  </a:tcPr>
                </a:tc>
                <a:extLst>
                  <a:ext uri="{0D108BD9-81ED-4DB2-BD59-A6C34878D82A}">
                    <a16:rowId xmlns:a16="http://schemas.microsoft.com/office/drawing/2014/main" val="10007"/>
                  </a:ext>
                </a:extLst>
              </a:tr>
              <a:tr h="303866">
                <a:tc>
                  <a:txBody>
                    <a:bodyPr/>
                    <a:lstStyle/>
                    <a:p>
                      <a:pPr marL="0" algn="l" defTabSz="914400" rtl="0" eaLnBrk="1" latinLnBrk="0" hangingPunct="1">
                        <a:lnSpc>
                          <a:spcPct val="83000"/>
                        </a:lnSpc>
                        <a:spcBef>
                          <a:spcPts val="210"/>
                        </a:spcBef>
                      </a:pPr>
                      <a:r>
                        <a:rPr lang="en-US" sz="900" b="0" i="0" kern="1200" dirty="0">
                          <a:solidFill>
                            <a:srgbClr val="000000"/>
                          </a:solidFill>
                          <a:latin typeface="+mn-lt"/>
                          <a:ea typeface="+mn-ea"/>
                          <a:cs typeface="+mn-cs"/>
                        </a:rPr>
                        <a:t>Other (income) expense</a:t>
                      </a:r>
                    </a:p>
                  </a:txBody>
                  <a:tcPr marL="274320" marR="0" marT="26670" marB="0" anchor="ctr"/>
                </a:tc>
                <a:tc>
                  <a:txBody>
                    <a:bodyPr/>
                    <a:lstStyle/>
                    <a:p>
                      <a:pPr marR="70485" algn="ctr">
                        <a:lnSpc>
                          <a:spcPct val="100000"/>
                        </a:lnSpc>
                        <a:spcBef>
                          <a:spcPts val="375"/>
                        </a:spcBef>
                      </a:pPr>
                      <a:r>
                        <a:rPr lang="en-US" sz="900" b="0" i="0" kern="1200" dirty="0">
                          <a:solidFill>
                            <a:srgbClr val="000000"/>
                          </a:solidFill>
                          <a:latin typeface="+mn-lt"/>
                          <a:ea typeface="+mn-ea"/>
                          <a:cs typeface="+mn-cs"/>
                        </a:rPr>
                        <a:t>121</a:t>
                      </a:r>
                      <a:endParaRPr sz="900" b="0" i="0" kern="1200" dirty="0">
                        <a:solidFill>
                          <a:srgbClr val="000000"/>
                        </a:solidFill>
                        <a:latin typeface="+mn-lt"/>
                        <a:ea typeface="+mn-ea"/>
                        <a:cs typeface="+mn-cs"/>
                      </a:endParaRPr>
                    </a:p>
                  </a:txBody>
                  <a:tcPr marL="0" marR="0" marT="47625" marB="0" anchor="ctr"/>
                </a:tc>
                <a:tc>
                  <a:txBody>
                    <a:bodyPr/>
                    <a:lstStyle/>
                    <a:p>
                      <a:pPr marL="0" marR="71120" lvl="0" indent="0" algn="ctr" defTabSz="914400" rtl="0" eaLnBrk="1" fontAlgn="auto" latinLnBrk="0" hangingPunct="1">
                        <a:lnSpc>
                          <a:spcPct val="100000"/>
                        </a:lnSpc>
                        <a:spcBef>
                          <a:spcPts val="370"/>
                        </a:spcBef>
                        <a:spcAft>
                          <a:spcPts val="0"/>
                        </a:spcAft>
                        <a:buClrTx/>
                        <a:buSzTx/>
                        <a:buFontTx/>
                        <a:buNone/>
                        <a:tabLst/>
                        <a:defRPr/>
                      </a:pPr>
                      <a:r>
                        <a:rPr lang="en-US" sz="900" b="0" i="0" kern="1200" dirty="0">
                          <a:solidFill>
                            <a:srgbClr val="000000"/>
                          </a:solidFill>
                          <a:latin typeface="+mn-lt"/>
                          <a:ea typeface="+mn-ea"/>
                          <a:cs typeface="+mn-cs"/>
                        </a:rPr>
                        <a:t>(12)</a:t>
                      </a:r>
                    </a:p>
                  </a:txBody>
                  <a:tcPr marL="0" marR="0" marT="46990" marB="0" anchor="ctr"/>
                </a:tc>
                <a:tc>
                  <a:txBody>
                    <a:bodyPr/>
                    <a:lstStyle/>
                    <a:p>
                      <a:pPr marL="0" marR="53975"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55</a:t>
                      </a:r>
                    </a:p>
                  </a:txBody>
                  <a:tcPr marL="0" marR="0" marT="47625" marB="0" anchor="ctr"/>
                </a:tc>
                <a:tc>
                  <a:txBody>
                    <a:bodyPr/>
                    <a:lstStyle/>
                    <a:p>
                      <a:pPr marL="0" marR="53975"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a:t>
                      </a:r>
                    </a:p>
                  </a:txBody>
                  <a:tcPr marL="0" marR="0" marT="47625" marB="0" anchor="ctr"/>
                </a:tc>
                <a:tc>
                  <a:txBody>
                    <a:bodyPr/>
                    <a:lstStyle/>
                    <a:p>
                      <a:pPr marL="0" marR="36830"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(6)</a:t>
                      </a:r>
                    </a:p>
                  </a:txBody>
                  <a:tcPr marL="0" marR="0" marT="47625" marB="0" anchor="ctr"/>
                </a:tc>
                <a:tc>
                  <a:txBody>
                    <a:bodyPr/>
                    <a:lstStyle/>
                    <a:p>
                      <a:pPr marL="0" marR="36830"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(2)</a:t>
                      </a:r>
                    </a:p>
                  </a:txBody>
                  <a:tcPr marL="0" marR="0" marT="47625" marB="0" anchor="ctr"/>
                </a:tc>
                <a:tc>
                  <a:txBody>
                    <a:bodyPr/>
                    <a:lstStyle/>
                    <a:p>
                      <a:pPr marL="0" marR="71120" lvl="0" indent="0" algn="ctr" defTabSz="914400" rtl="0" eaLnBrk="1" fontAlgn="auto" latinLnBrk="0" hangingPunct="1">
                        <a:lnSpc>
                          <a:spcPct val="100000"/>
                        </a:lnSpc>
                        <a:spcBef>
                          <a:spcPts val="370"/>
                        </a:spcBef>
                        <a:spcAft>
                          <a:spcPts val="0"/>
                        </a:spcAft>
                        <a:buClrTx/>
                        <a:buSzTx/>
                        <a:buFontTx/>
                        <a:buNone/>
                        <a:tabLst/>
                        <a:defRPr/>
                      </a:pPr>
                      <a:r>
                        <a:rPr lang="en-US" sz="900" b="0" i="0" kern="1200" dirty="0">
                          <a:solidFill>
                            <a:srgbClr val="000000"/>
                          </a:solidFill>
                          <a:latin typeface="+mn-lt"/>
                          <a:ea typeface="+mn-ea"/>
                          <a:cs typeface="+mn-cs"/>
                        </a:rPr>
                        <a:t>2,386</a:t>
                      </a:r>
                    </a:p>
                  </a:txBody>
                  <a:tcPr marL="0" marR="0" marT="46990" marB="0" anchor="ctr"/>
                </a:tc>
                <a:tc>
                  <a:txBody>
                    <a:bodyPr/>
                    <a:lstStyle/>
                    <a:p>
                      <a:pPr marL="0" marR="53975"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4</a:t>
                      </a:r>
                    </a:p>
                  </a:txBody>
                  <a:tcPr marL="0" marR="0" marT="47625" marB="0" anchor="ctr"/>
                </a:tc>
                <a:tc>
                  <a:txBody>
                    <a:bodyPr/>
                    <a:lstStyle/>
                    <a:p>
                      <a:pPr marL="0" marR="71120"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(264)</a:t>
                      </a:r>
                    </a:p>
                  </a:txBody>
                  <a:tcPr marL="0" marR="0" marT="47625" marB="0" anchor="ctr"/>
                </a:tc>
                <a:tc>
                  <a:txBody>
                    <a:bodyPr/>
                    <a:lstStyle/>
                    <a:p>
                      <a:pPr marL="0" marR="36830"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a:t>
                      </a:r>
                    </a:p>
                  </a:txBody>
                  <a:tcPr marL="0" marR="0" marT="47625" marB="0" anchor="ctr"/>
                </a:tc>
                <a:tc>
                  <a:txBody>
                    <a:bodyPr/>
                    <a:lstStyle/>
                    <a:p>
                      <a:pPr marL="0" marR="70485"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(55)</a:t>
                      </a:r>
                    </a:p>
                  </a:txBody>
                  <a:tcPr marL="0" marR="0" marT="47625" marB="0" anchor="ctr"/>
                </a:tc>
                <a:tc>
                  <a:txBody>
                    <a:bodyPr/>
                    <a:lstStyle/>
                    <a:p>
                      <a:pPr marR="33020" algn="ctr">
                        <a:lnSpc>
                          <a:spcPct val="100000"/>
                        </a:lnSpc>
                        <a:spcBef>
                          <a:spcPts val="375"/>
                        </a:spcBef>
                      </a:pPr>
                      <a:r>
                        <a:rPr lang="en-US" sz="900" b="0" i="0" kern="1200" dirty="0">
                          <a:solidFill>
                            <a:srgbClr val="000000"/>
                          </a:solidFill>
                          <a:latin typeface="+mn-lt"/>
                          <a:ea typeface="+mn-ea"/>
                          <a:cs typeface="+mn-cs"/>
                        </a:rPr>
                        <a:t>2,227</a:t>
                      </a:r>
                      <a:endParaRPr sz="900" b="0" i="0" kern="1200" dirty="0">
                        <a:solidFill>
                          <a:srgbClr val="000000"/>
                        </a:solidFill>
                        <a:latin typeface="+mn-lt"/>
                        <a:ea typeface="+mn-ea"/>
                        <a:cs typeface="+mn-cs"/>
                      </a:endParaRPr>
                    </a:p>
                  </a:txBody>
                  <a:tcPr marL="0" marR="0" marT="47625" marB="0" anchor="ctr"/>
                </a:tc>
                <a:extLst>
                  <a:ext uri="{0D108BD9-81ED-4DB2-BD59-A6C34878D82A}">
                    <a16:rowId xmlns:a16="http://schemas.microsoft.com/office/drawing/2014/main" val="526830633"/>
                  </a:ext>
                </a:extLst>
              </a:tr>
              <a:tr h="303866">
                <a:tc>
                  <a:txBody>
                    <a:bodyPr/>
                    <a:lstStyle/>
                    <a:p>
                      <a:pPr marL="0" marR="456565" algn="l" defTabSz="914400" rtl="0" eaLnBrk="1" latinLnBrk="0" hangingPunct="1">
                        <a:lnSpc>
                          <a:spcPct val="83000"/>
                        </a:lnSpc>
                        <a:spcBef>
                          <a:spcPts val="185"/>
                        </a:spcBef>
                      </a:pPr>
                      <a:r>
                        <a:rPr lang="en-US" sz="900" b="0" i="0" kern="1200" dirty="0">
                          <a:solidFill>
                            <a:srgbClr val="000000"/>
                          </a:solidFill>
                          <a:latin typeface="+mn-lt"/>
                          <a:ea typeface="+mn-ea"/>
                          <a:cs typeface="+mn-cs"/>
                        </a:rPr>
                        <a:t>Noncontrolling shareholder  compensation</a:t>
                      </a:r>
                    </a:p>
                  </a:txBody>
                  <a:tcPr marL="274320" marR="0" marT="26670" marB="0" anchor="ctr">
                    <a:solidFill>
                      <a:schemeClr val="bg1">
                        <a:lumMod val="95000"/>
                      </a:schemeClr>
                    </a:solidFill>
                  </a:tcPr>
                </a:tc>
                <a:tc>
                  <a:txBody>
                    <a:bodyPr/>
                    <a:lstStyle/>
                    <a:p>
                      <a:pPr marL="0" marR="70485"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a:t>
                      </a:r>
                    </a:p>
                  </a:txBody>
                  <a:tcPr marL="0" marR="0" marT="47625" marB="0" anchor="ctr">
                    <a:solidFill>
                      <a:schemeClr val="bg1">
                        <a:lumMod val="95000"/>
                      </a:schemeClr>
                    </a:solidFill>
                  </a:tcPr>
                </a:tc>
                <a:tc>
                  <a:txBody>
                    <a:bodyPr/>
                    <a:lstStyle/>
                    <a:p>
                      <a:pPr marR="71120" algn="ctr">
                        <a:lnSpc>
                          <a:spcPct val="100000"/>
                        </a:lnSpc>
                        <a:spcBef>
                          <a:spcPts val="370"/>
                        </a:spcBef>
                      </a:pPr>
                      <a:r>
                        <a:rPr lang="en-US" sz="900" b="0" i="0" kern="1200" dirty="0">
                          <a:solidFill>
                            <a:srgbClr val="000000"/>
                          </a:solidFill>
                          <a:latin typeface="+mn-lt"/>
                          <a:ea typeface="+mn-ea"/>
                          <a:cs typeface="+mn-cs"/>
                        </a:rPr>
                        <a:t>628</a:t>
                      </a:r>
                      <a:endParaRPr sz="900" b="0" i="0" kern="1200" dirty="0">
                        <a:solidFill>
                          <a:srgbClr val="000000"/>
                        </a:solidFill>
                        <a:latin typeface="+mn-lt"/>
                        <a:ea typeface="+mn-ea"/>
                        <a:cs typeface="+mn-cs"/>
                      </a:endParaRPr>
                    </a:p>
                  </a:txBody>
                  <a:tcPr marL="0" marR="0" marT="46990" marB="0" anchor="ctr">
                    <a:solidFill>
                      <a:schemeClr val="bg1">
                        <a:lumMod val="95000"/>
                      </a:schemeClr>
                    </a:solidFill>
                  </a:tcPr>
                </a:tc>
                <a:tc>
                  <a:txBody>
                    <a:bodyPr/>
                    <a:lstStyle/>
                    <a:p>
                      <a:pPr marL="0" marR="53975"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560</a:t>
                      </a:r>
                    </a:p>
                  </a:txBody>
                  <a:tcPr marL="0" marR="0" marT="47625" marB="0" anchor="ctr">
                    <a:solidFill>
                      <a:schemeClr val="bg1">
                        <a:lumMod val="95000"/>
                      </a:schemeClr>
                    </a:solidFill>
                  </a:tcPr>
                </a:tc>
                <a:tc>
                  <a:txBody>
                    <a:bodyPr/>
                    <a:lstStyle/>
                    <a:p>
                      <a:pPr marL="0" marR="53975"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404</a:t>
                      </a:r>
                    </a:p>
                  </a:txBody>
                  <a:tcPr marL="0" marR="0" marT="47625" marB="0" anchor="ctr">
                    <a:solidFill>
                      <a:schemeClr val="bg1">
                        <a:lumMod val="95000"/>
                      </a:schemeClr>
                    </a:solidFill>
                  </a:tcPr>
                </a:tc>
                <a:tc>
                  <a:txBody>
                    <a:bodyPr/>
                    <a:lstStyle/>
                    <a:p>
                      <a:pPr marR="36830" algn="ctr">
                        <a:lnSpc>
                          <a:spcPct val="100000"/>
                        </a:lnSpc>
                        <a:spcBef>
                          <a:spcPts val="375"/>
                        </a:spcBef>
                      </a:pPr>
                      <a:r>
                        <a:rPr lang="en-US" sz="900" b="0" i="0" kern="1200" dirty="0">
                          <a:solidFill>
                            <a:srgbClr val="000000"/>
                          </a:solidFill>
                          <a:latin typeface="+mn-lt"/>
                          <a:ea typeface="+mn-ea"/>
                          <a:cs typeface="+mn-cs"/>
                        </a:rPr>
                        <a:t>7</a:t>
                      </a:r>
                      <a:endParaRPr sz="900" b="0" i="0" kern="1200" dirty="0">
                        <a:solidFill>
                          <a:srgbClr val="000000"/>
                        </a:solidFill>
                        <a:latin typeface="+mn-lt"/>
                        <a:ea typeface="+mn-ea"/>
                        <a:cs typeface="+mn-cs"/>
                      </a:endParaRPr>
                    </a:p>
                  </a:txBody>
                  <a:tcPr marL="0" marR="0" marT="47625" marB="0" anchor="ctr">
                    <a:solidFill>
                      <a:schemeClr val="bg1">
                        <a:lumMod val="95000"/>
                      </a:schemeClr>
                    </a:solidFill>
                  </a:tcPr>
                </a:tc>
                <a:tc>
                  <a:txBody>
                    <a:bodyPr/>
                    <a:lstStyle/>
                    <a:p>
                      <a:pPr marR="36830" algn="ctr">
                        <a:lnSpc>
                          <a:spcPct val="100000"/>
                        </a:lnSpc>
                        <a:spcBef>
                          <a:spcPts val="375"/>
                        </a:spcBef>
                      </a:pPr>
                      <a:r>
                        <a:rPr lang="en-US" sz="900" b="0" i="0" kern="1200" dirty="0">
                          <a:solidFill>
                            <a:srgbClr val="000000"/>
                          </a:solidFill>
                          <a:latin typeface="+mn-lt"/>
                          <a:ea typeface="+mn-ea"/>
                          <a:cs typeface="+mn-cs"/>
                        </a:rPr>
                        <a:t>275</a:t>
                      </a:r>
                      <a:endParaRPr sz="900" b="0" i="0" kern="1200" dirty="0">
                        <a:solidFill>
                          <a:srgbClr val="000000"/>
                        </a:solidFill>
                        <a:latin typeface="+mn-lt"/>
                        <a:ea typeface="+mn-ea"/>
                        <a:cs typeface="+mn-cs"/>
                      </a:endParaRPr>
                    </a:p>
                  </a:txBody>
                  <a:tcPr marL="0" marR="0" marT="47625" marB="0" anchor="ctr">
                    <a:solidFill>
                      <a:schemeClr val="bg1">
                        <a:lumMod val="95000"/>
                      </a:schemeClr>
                    </a:solidFill>
                  </a:tcPr>
                </a:tc>
                <a:tc>
                  <a:txBody>
                    <a:bodyPr/>
                    <a:lstStyle/>
                    <a:p>
                      <a:pPr marR="71120" algn="ctr">
                        <a:lnSpc>
                          <a:spcPct val="100000"/>
                        </a:lnSpc>
                        <a:spcBef>
                          <a:spcPts val="370"/>
                        </a:spcBef>
                      </a:pPr>
                      <a:r>
                        <a:rPr lang="en-US" sz="900" b="0" i="0" kern="1200" dirty="0">
                          <a:solidFill>
                            <a:srgbClr val="000000"/>
                          </a:solidFill>
                          <a:latin typeface="+mn-lt"/>
                          <a:ea typeface="+mn-ea"/>
                          <a:cs typeface="+mn-cs"/>
                        </a:rPr>
                        <a:t>262</a:t>
                      </a:r>
                      <a:endParaRPr sz="900" b="0" i="0" kern="1200" dirty="0">
                        <a:solidFill>
                          <a:srgbClr val="000000"/>
                        </a:solidFill>
                        <a:latin typeface="+mn-lt"/>
                        <a:ea typeface="+mn-ea"/>
                        <a:cs typeface="+mn-cs"/>
                      </a:endParaRPr>
                    </a:p>
                  </a:txBody>
                  <a:tcPr marL="0" marR="0" marT="46990" marB="0" anchor="ctr">
                    <a:solidFill>
                      <a:schemeClr val="bg1">
                        <a:lumMod val="95000"/>
                      </a:schemeClr>
                    </a:solidFill>
                  </a:tcPr>
                </a:tc>
                <a:tc>
                  <a:txBody>
                    <a:bodyPr/>
                    <a:lstStyle/>
                    <a:p>
                      <a:pPr marR="53975" algn="ctr">
                        <a:lnSpc>
                          <a:spcPct val="100000"/>
                        </a:lnSpc>
                        <a:spcBef>
                          <a:spcPts val="375"/>
                        </a:spcBef>
                      </a:pPr>
                      <a:r>
                        <a:rPr lang="en-US" sz="900" b="0" i="0" kern="1200" dirty="0">
                          <a:solidFill>
                            <a:srgbClr val="000000"/>
                          </a:solidFill>
                          <a:latin typeface="+mn-lt"/>
                          <a:ea typeface="+mn-ea"/>
                          <a:cs typeface="+mn-cs"/>
                        </a:rPr>
                        <a:t>124</a:t>
                      </a:r>
                      <a:endParaRPr sz="900" b="0" i="0" kern="1200" dirty="0">
                        <a:solidFill>
                          <a:srgbClr val="000000"/>
                        </a:solidFill>
                        <a:latin typeface="+mn-lt"/>
                        <a:ea typeface="+mn-ea"/>
                        <a:cs typeface="+mn-cs"/>
                      </a:endParaRPr>
                    </a:p>
                  </a:txBody>
                  <a:tcPr marL="0" marR="0" marT="47625" marB="0" anchor="ctr">
                    <a:solidFill>
                      <a:schemeClr val="bg1">
                        <a:lumMod val="95000"/>
                      </a:schemeClr>
                    </a:solidFill>
                  </a:tcPr>
                </a:tc>
                <a:tc>
                  <a:txBody>
                    <a:bodyPr/>
                    <a:lstStyle/>
                    <a:p>
                      <a:pPr marR="71120" algn="ctr">
                        <a:lnSpc>
                          <a:spcPct val="100000"/>
                        </a:lnSpc>
                        <a:spcBef>
                          <a:spcPts val="375"/>
                        </a:spcBef>
                      </a:pPr>
                      <a:r>
                        <a:rPr lang="en-US" sz="900" b="0" i="0" kern="1200" dirty="0">
                          <a:solidFill>
                            <a:srgbClr val="000000"/>
                          </a:solidFill>
                          <a:latin typeface="+mn-lt"/>
                          <a:ea typeface="+mn-ea"/>
                          <a:cs typeface="+mn-cs"/>
                        </a:rPr>
                        <a:t>257</a:t>
                      </a:r>
                      <a:endParaRPr sz="900" b="0" i="0" kern="1200" dirty="0">
                        <a:solidFill>
                          <a:srgbClr val="000000"/>
                        </a:solidFill>
                        <a:latin typeface="+mn-lt"/>
                        <a:ea typeface="+mn-ea"/>
                        <a:cs typeface="+mn-cs"/>
                      </a:endParaRPr>
                    </a:p>
                  </a:txBody>
                  <a:tcPr marL="0" marR="0" marT="47625" marB="0" anchor="ctr">
                    <a:solidFill>
                      <a:schemeClr val="bg1">
                        <a:lumMod val="95000"/>
                      </a:schemeClr>
                    </a:solidFill>
                  </a:tcPr>
                </a:tc>
                <a:tc>
                  <a:txBody>
                    <a:bodyPr/>
                    <a:lstStyle/>
                    <a:p>
                      <a:pPr marL="0" marR="36830"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a:t>
                      </a:r>
                    </a:p>
                  </a:txBody>
                  <a:tcPr marL="0" marR="0" marT="47625" marB="0" anchor="ctr">
                    <a:solidFill>
                      <a:schemeClr val="bg1">
                        <a:lumMod val="95000"/>
                      </a:schemeClr>
                    </a:solidFill>
                  </a:tcPr>
                </a:tc>
                <a:tc>
                  <a:txBody>
                    <a:bodyPr/>
                    <a:lstStyle/>
                    <a:p>
                      <a:pPr marR="70485" algn="ctr">
                        <a:lnSpc>
                          <a:spcPct val="100000"/>
                        </a:lnSpc>
                        <a:spcBef>
                          <a:spcPts val="375"/>
                        </a:spcBef>
                      </a:pPr>
                      <a:r>
                        <a:rPr lang="en-US" sz="900" b="0" i="0" kern="1200" dirty="0">
                          <a:solidFill>
                            <a:srgbClr val="000000"/>
                          </a:solidFill>
                          <a:latin typeface="+mn-lt"/>
                          <a:ea typeface="+mn-ea"/>
                          <a:cs typeface="+mn-cs"/>
                        </a:rPr>
                        <a:t>254</a:t>
                      </a:r>
                      <a:endParaRPr sz="900" b="0" i="0" kern="1200" dirty="0">
                        <a:solidFill>
                          <a:srgbClr val="000000"/>
                        </a:solidFill>
                        <a:latin typeface="+mn-lt"/>
                        <a:ea typeface="+mn-ea"/>
                        <a:cs typeface="+mn-cs"/>
                      </a:endParaRPr>
                    </a:p>
                  </a:txBody>
                  <a:tcPr marL="0" marR="0" marT="47625" marB="0" anchor="ctr">
                    <a:solidFill>
                      <a:schemeClr val="bg1">
                        <a:lumMod val="95000"/>
                      </a:schemeClr>
                    </a:solidFill>
                  </a:tcPr>
                </a:tc>
                <a:tc>
                  <a:txBody>
                    <a:bodyPr/>
                    <a:lstStyle/>
                    <a:p>
                      <a:pPr marR="33020" algn="ctr">
                        <a:lnSpc>
                          <a:spcPct val="100000"/>
                        </a:lnSpc>
                        <a:spcBef>
                          <a:spcPts val="375"/>
                        </a:spcBef>
                      </a:pPr>
                      <a:r>
                        <a:rPr lang="en-US" sz="900" b="0" i="0" kern="1200" dirty="0">
                          <a:solidFill>
                            <a:srgbClr val="000000"/>
                          </a:solidFill>
                          <a:latin typeface="+mn-lt"/>
                          <a:ea typeface="+mn-ea"/>
                          <a:cs typeface="+mn-cs"/>
                        </a:rPr>
                        <a:t>2,771</a:t>
                      </a:r>
                      <a:endParaRPr sz="900" b="0" i="0" kern="1200" dirty="0">
                        <a:solidFill>
                          <a:srgbClr val="000000"/>
                        </a:solidFill>
                        <a:latin typeface="+mn-lt"/>
                        <a:ea typeface="+mn-ea"/>
                        <a:cs typeface="+mn-cs"/>
                      </a:endParaRPr>
                    </a:p>
                  </a:txBody>
                  <a:tcPr marL="0" marR="0" marT="47625" marB="0" anchor="ctr">
                    <a:solidFill>
                      <a:schemeClr val="bg1">
                        <a:lumMod val="95000"/>
                      </a:schemeClr>
                    </a:solidFill>
                  </a:tcPr>
                </a:tc>
                <a:extLst>
                  <a:ext uri="{0D108BD9-81ED-4DB2-BD59-A6C34878D82A}">
                    <a16:rowId xmlns:a16="http://schemas.microsoft.com/office/drawing/2014/main" val="10008"/>
                  </a:ext>
                </a:extLst>
              </a:tr>
              <a:tr h="303866">
                <a:tc>
                  <a:txBody>
                    <a:bodyPr/>
                    <a:lstStyle/>
                    <a:p>
                      <a:pPr marL="0" algn="l" defTabSz="914400" rtl="0" eaLnBrk="1" latinLnBrk="0" hangingPunct="1">
                        <a:lnSpc>
                          <a:spcPct val="83000"/>
                        </a:lnSpc>
                        <a:spcBef>
                          <a:spcPts val="210"/>
                        </a:spcBef>
                      </a:pPr>
                      <a:r>
                        <a:rPr lang="en-US" sz="900" b="0" i="0" kern="1200" dirty="0">
                          <a:solidFill>
                            <a:srgbClr val="000000"/>
                          </a:solidFill>
                          <a:latin typeface="+mn-lt"/>
                          <a:ea typeface="+mn-ea"/>
                          <a:cs typeface="+mn-cs"/>
                        </a:rPr>
                        <a:t>Acquisition expenses</a:t>
                      </a:r>
                    </a:p>
                  </a:txBody>
                  <a:tcPr marL="274320" marR="0" marT="23495" marB="0" anchor="ctr">
                    <a:solidFill>
                      <a:schemeClr val="bg1"/>
                    </a:solidFill>
                  </a:tcPr>
                </a:tc>
                <a:tc>
                  <a:txBody>
                    <a:bodyPr/>
                    <a:lstStyle/>
                    <a:p>
                      <a:pPr marL="0" marR="71120" lvl="0" indent="0" algn="ctr" defTabSz="914400" rtl="0" eaLnBrk="1" fontAlgn="auto" latinLnBrk="0" hangingPunct="1">
                        <a:lnSpc>
                          <a:spcPct val="100000"/>
                        </a:lnSpc>
                        <a:spcBef>
                          <a:spcPts val="5"/>
                        </a:spcBef>
                        <a:spcAft>
                          <a:spcPts val="0"/>
                        </a:spcAft>
                        <a:buClrTx/>
                        <a:buSzTx/>
                        <a:buFontTx/>
                        <a:buNone/>
                        <a:tabLst/>
                        <a:defRPr/>
                      </a:pPr>
                      <a:r>
                        <a:rPr lang="en-US" sz="900" b="0" i="0" kern="1200" dirty="0">
                          <a:solidFill>
                            <a:srgbClr val="000000"/>
                          </a:solidFill>
                          <a:latin typeface="+mn-lt"/>
                          <a:ea typeface="+mn-ea"/>
                          <a:cs typeface="+mn-cs"/>
                        </a:rPr>
                        <a:t>—</a:t>
                      </a:r>
                    </a:p>
                  </a:txBody>
                  <a:tcPr marL="0" marR="0" marT="1270" marB="0" anchor="ctr">
                    <a:solidFill>
                      <a:schemeClr val="bg1"/>
                    </a:solidFill>
                  </a:tcPr>
                </a:tc>
                <a:tc>
                  <a:txBody>
                    <a:bodyPr/>
                    <a:lstStyle/>
                    <a:p>
                      <a:pPr marL="0" marR="71120" lvl="0" indent="0" algn="ctr" defTabSz="914400" rtl="0" eaLnBrk="1" fontAlgn="auto" latinLnBrk="0" hangingPunct="1">
                        <a:lnSpc>
                          <a:spcPct val="100000"/>
                        </a:lnSpc>
                        <a:spcBef>
                          <a:spcPts val="5"/>
                        </a:spcBef>
                        <a:spcAft>
                          <a:spcPts val="0"/>
                        </a:spcAft>
                        <a:buClrTx/>
                        <a:buSzTx/>
                        <a:buFontTx/>
                        <a:buNone/>
                        <a:tabLst/>
                        <a:defRPr/>
                      </a:pPr>
                      <a:r>
                        <a:rPr lang="en-US" sz="900" b="0" i="0" kern="1200" dirty="0">
                          <a:solidFill>
                            <a:srgbClr val="000000"/>
                          </a:solidFill>
                          <a:latin typeface="+mn-lt"/>
                          <a:ea typeface="+mn-ea"/>
                          <a:cs typeface="+mn-cs"/>
                        </a:rPr>
                        <a:t>—</a:t>
                      </a:r>
                    </a:p>
                  </a:txBody>
                  <a:tcPr marL="0" marR="0" marT="635" marB="0" anchor="ctr">
                    <a:solidFill>
                      <a:schemeClr val="bg1"/>
                    </a:solidFill>
                  </a:tcPr>
                </a:tc>
                <a:tc>
                  <a:txBody>
                    <a:bodyPr/>
                    <a:lstStyle/>
                    <a:p>
                      <a:pPr marL="0" marR="53975" lvl="0" indent="0" algn="ctr" defTabSz="914400" rtl="0" eaLnBrk="1" fontAlgn="auto" latinLnBrk="0" hangingPunct="1">
                        <a:lnSpc>
                          <a:spcPct val="100000"/>
                        </a:lnSpc>
                        <a:spcBef>
                          <a:spcPts val="5"/>
                        </a:spcBef>
                        <a:spcAft>
                          <a:spcPts val="0"/>
                        </a:spcAft>
                        <a:buClrTx/>
                        <a:buSzTx/>
                        <a:buFontTx/>
                        <a:buNone/>
                        <a:tabLst/>
                        <a:defRPr/>
                      </a:pPr>
                      <a:r>
                        <a:rPr lang="en-US" sz="900" b="0" i="0" kern="1200" dirty="0">
                          <a:solidFill>
                            <a:srgbClr val="000000"/>
                          </a:solidFill>
                          <a:latin typeface="+mn-lt"/>
                          <a:ea typeface="+mn-ea"/>
                          <a:cs typeface="+mn-cs"/>
                        </a:rPr>
                        <a:t>—</a:t>
                      </a:r>
                    </a:p>
                  </a:txBody>
                  <a:tcPr marL="0" marR="0" marT="635" marB="0" anchor="ctr">
                    <a:solidFill>
                      <a:schemeClr val="bg1"/>
                    </a:solidFill>
                  </a:tcPr>
                </a:tc>
                <a:tc>
                  <a:txBody>
                    <a:bodyPr/>
                    <a:lstStyle/>
                    <a:p>
                      <a:pPr marL="0" marR="53975" lvl="0" indent="0" algn="ctr" defTabSz="914400" rtl="0" eaLnBrk="1" fontAlgn="auto" latinLnBrk="0" hangingPunct="1">
                        <a:lnSpc>
                          <a:spcPct val="100000"/>
                        </a:lnSpc>
                        <a:spcBef>
                          <a:spcPts val="5"/>
                        </a:spcBef>
                        <a:spcAft>
                          <a:spcPts val="0"/>
                        </a:spcAft>
                        <a:buClrTx/>
                        <a:buSzTx/>
                        <a:buFontTx/>
                        <a:buNone/>
                        <a:tabLst/>
                        <a:defRPr/>
                      </a:pPr>
                      <a:r>
                        <a:rPr lang="en-US" sz="900" b="0" i="0" kern="1200" dirty="0">
                          <a:solidFill>
                            <a:srgbClr val="000000"/>
                          </a:solidFill>
                          <a:latin typeface="+mn-lt"/>
                          <a:ea typeface="+mn-ea"/>
                          <a:cs typeface="+mn-cs"/>
                        </a:rPr>
                        <a:t>—</a:t>
                      </a:r>
                    </a:p>
                  </a:txBody>
                  <a:tcPr marL="0" marR="0" marT="635" marB="0" anchor="ctr">
                    <a:solidFill>
                      <a:schemeClr val="bg1"/>
                    </a:solidFill>
                  </a:tcPr>
                </a:tc>
                <a:tc>
                  <a:txBody>
                    <a:bodyPr/>
                    <a:lstStyle/>
                    <a:p>
                      <a:pPr marL="0" marR="70485" lvl="0" indent="0" algn="ctr" defTabSz="914400" rtl="0" eaLnBrk="1" fontAlgn="auto" latinLnBrk="0" hangingPunct="1">
                        <a:lnSpc>
                          <a:spcPct val="100000"/>
                        </a:lnSpc>
                        <a:spcBef>
                          <a:spcPts val="5"/>
                        </a:spcBef>
                        <a:spcAft>
                          <a:spcPts val="0"/>
                        </a:spcAft>
                        <a:buClrTx/>
                        <a:buSzTx/>
                        <a:buFontTx/>
                        <a:buNone/>
                        <a:tabLst/>
                        <a:defRPr/>
                      </a:pPr>
                      <a:r>
                        <a:rPr lang="en-US" sz="900" b="0" i="0" kern="1200" dirty="0">
                          <a:solidFill>
                            <a:srgbClr val="000000"/>
                          </a:solidFill>
                          <a:latin typeface="+mn-lt"/>
                          <a:ea typeface="+mn-ea"/>
                          <a:cs typeface="+mn-cs"/>
                        </a:rPr>
                        <a:t>—</a:t>
                      </a:r>
                    </a:p>
                  </a:txBody>
                  <a:tcPr marL="0" marR="0" marT="1270" marB="0" anchor="ctr">
                    <a:solidFill>
                      <a:schemeClr val="bg1"/>
                    </a:solidFill>
                  </a:tcPr>
                </a:tc>
                <a:tc>
                  <a:txBody>
                    <a:bodyPr/>
                    <a:lstStyle/>
                    <a:p>
                      <a:pPr marL="0" marR="70485" lvl="0" indent="0" algn="ctr" defTabSz="914400" rtl="0" eaLnBrk="1" fontAlgn="auto" latinLnBrk="0" hangingPunct="1">
                        <a:lnSpc>
                          <a:spcPct val="100000"/>
                        </a:lnSpc>
                        <a:spcBef>
                          <a:spcPts val="5"/>
                        </a:spcBef>
                        <a:spcAft>
                          <a:spcPts val="0"/>
                        </a:spcAft>
                        <a:buClrTx/>
                        <a:buSzTx/>
                        <a:buFontTx/>
                        <a:buNone/>
                        <a:tabLst/>
                        <a:defRPr/>
                      </a:pPr>
                      <a:r>
                        <a:rPr lang="en-US" sz="900" b="0" i="0" kern="1200" dirty="0">
                          <a:solidFill>
                            <a:srgbClr val="000000"/>
                          </a:solidFill>
                          <a:latin typeface="+mn-lt"/>
                          <a:ea typeface="+mn-ea"/>
                          <a:cs typeface="+mn-cs"/>
                        </a:rPr>
                        <a:t>—</a:t>
                      </a:r>
                    </a:p>
                  </a:txBody>
                  <a:tcPr marL="0" marR="0" marT="1270" marB="0" anchor="ctr">
                    <a:solidFill>
                      <a:schemeClr val="bg1"/>
                    </a:solidFill>
                  </a:tcPr>
                </a:tc>
                <a:tc>
                  <a:txBody>
                    <a:bodyPr/>
                    <a:lstStyle/>
                    <a:p>
                      <a:pPr marL="0" marR="71120" lvl="0" indent="0" algn="ctr" defTabSz="914400" rtl="0" eaLnBrk="1" fontAlgn="auto" latinLnBrk="0" hangingPunct="1">
                        <a:lnSpc>
                          <a:spcPct val="100000"/>
                        </a:lnSpc>
                        <a:spcBef>
                          <a:spcPts val="5"/>
                        </a:spcBef>
                        <a:spcAft>
                          <a:spcPts val="0"/>
                        </a:spcAft>
                        <a:buClrTx/>
                        <a:buSzTx/>
                        <a:buFontTx/>
                        <a:buNone/>
                        <a:tabLst/>
                        <a:defRPr/>
                      </a:pPr>
                      <a:r>
                        <a:rPr lang="en-US" sz="900" b="0" i="0" kern="1200" dirty="0">
                          <a:solidFill>
                            <a:srgbClr val="000000"/>
                          </a:solidFill>
                          <a:latin typeface="+mn-lt"/>
                          <a:ea typeface="+mn-ea"/>
                          <a:cs typeface="+mn-cs"/>
                        </a:rPr>
                        <a:t>—</a:t>
                      </a:r>
                    </a:p>
                  </a:txBody>
                  <a:tcPr marL="0" marR="0" marT="635" marB="0" anchor="ctr">
                    <a:solidFill>
                      <a:schemeClr val="bg1"/>
                    </a:solidFill>
                  </a:tcPr>
                </a:tc>
                <a:tc>
                  <a:txBody>
                    <a:bodyPr/>
                    <a:lstStyle/>
                    <a:p>
                      <a:pPr marL="0" marR="53975" lvl="0" indent="0" algn="ctr" defTabSz="914400" rtl="0" eaLnBrk="1" fontAlgn="auto" latinLnBrk="0" hangingPunct="1">
                        <a:lnSpc>
                          <a:spcPct val="100000"/>
                        </a:lnSpc>
                        <a:spcBef>
                          <a:spcPts val="5"/>
                        </a:spcBef>
                        <a:spcAft>
                          <a:spcPts val="0"/>
                        </a:spcAft>
                        <a:buClrTx/>
                        <a:buSzTx/>
                        <a:buFontTx/>
                        <a:buNone/>
                        <a:tabLst/>
                        <a:defRPr/>
                      </a:pPr>
                      <a:r>
                        <a:rPr lang="en-US" sz="900" b="0" i="0" kern="1200" dirty="0">
                          <a:solidFill>
                            <a:srgbClr val="000000"/>
                          </a:solidFill>
                          <a:latin typeface="+mn-lt"/>
                          <a:ea typeface="+mn-ea"/>
                          <a:cs typeface="+mn-cs"/>
                        </a:rPr>
                        <a:t>—</a:t>
                      </a:r>
                    </a:p>
                  </a:txBody>
                  <a:tcPr marL="0" marR="0" marT="635" marB="0" anchor="ctr">
                    <a:solidFill>
                      <a:schemeClr val="bg1"/>
                    </a:solidFill>
                  </a:tcPr>
                </a:tc>
                <a:tc>
                  <a:txBody>
                    <a:bodyPr/>
                    <a:lstStyle/>
                    <a:p>
                      <a:pPr marL="0" marR="70485" lvl="0" indent="0" algn="ctr" defTabSz="914400" rtl="0" eaLnBrk="1" fontAlgn="auto" latinLnBrk="0" hangingPunct="1">
                        <a:lnSpc>
                          <a:spcPct val="100000"/>
                        </a:lnSpc>
                        <a:spcBef>
                          <a:spcPts val="5"/>
                        </a:spcBef>
                        <a:spcAft>
                          <a:spcPts val="0"/>
                        </a:spcAft>
                        <a:buClrTx/>
                        <a:buSzTx/>
                        <a:buFontTx/>
                        <a:buNone/>
                        <a:tabLst/>
                        <a:defRPr/>
                      </a:pPr>
                      <a:r>
                        <a:rPr lang="en-US" sz="900" b="0" i="0" kern="1200" dirty="0">
                          <a:solidFill>
                            <a:srgbClr val="000000"/>
                          </a:solidFill>
                          <a:latin typeface="+mn-lt"/>
                          <a:ea typeface="+mn-ea"/>
                          <a:cs typeface="+mn-cs"/>
                        </a:rPr>
                        <a:t>—</a:t>
                      </a:r>
                    </a:p>
                  </a:txBody>
                  <a:tcPr marL="0" marR="0" marT="1270" marB="0" anchor="ctr">
                    <a:solidFill>
                      <a:schemeClr val="bg1"/>
                    </a:solidFill>
                  </a:tcPr>
                </a:tc>
                <a:tc>
                  <a:txBody>
                    <a:bodyPr/>
                    <a:lstStyle/>
                    <a:p>
                      <a:pPr marR="70485" algn="ctr">
                        <a:lnSpc>
                          <a:spcPct val="100000"/>
                        </a:lnSpc>
                        <a:spcBef>
                          <a:spcPts val="5"/>
                        </a:spcBef>
                      </a:pPr>
                      <a:r>
                        <a:rPr lang="en-US" sz="900" b="0" i="0" kern="1200" dirty="0">
                          <a:solidFill>
                            <a:srgbClr val="000000"/>
                          </a:solidFill>
                          <a:latin typeface="+mn-lt"/>
                          <a:ea typeface="+mn-ea"/>
                          <a:cs typeface="+mn-cs"/>
                        </a:rPr>
                        <a:t>299</a:t>
                      </a:r>
                      <a:endParaRPr sz="900" b="0" i="0" kern="1200" dirty="0">
                        <a:solidFill>
                          <a:srgbClr val="000000"/>
                        </a:solidFill>
                        <a:latin typeface="+mn-lt"/>
                        <a:ea typeface="+mn-ea"/>
                        <a:cs typeface="+mn-cs"/>
                      </a:endParaRPr>
                    </a:p>
                  </a:txBody>
                  <a:tcPr marL="0" marR="0" marT="1270" marB="0" anchor="ctr">
                    <a:solidFill>
                      <a:schemeClr val="bg1"/>
                    </a:solidFill>
                  </a:tcPr>
                </a:tc>
                <a:tc>
                  <a:txBody>
                    <a:bodyPr/>
                    <a:lstStyle/>
                    <a:p>
                      <a:pPr marL="0" marR="70485" lvl="0" indent="0" algn="ctr" defTabSz="914400" rtl="0" eaLnBrk="1" fontAlgn="auto" latinLnBrk="0" hangingPunct="1">
                        <a:lnSpc>
                          <a:spcPct val="100000"/>
                        </a:lnSpc>
                        <a:spcBef>
                          <a:spcPts val="5"/>
                        </a:spcBef>
                        <a:spcAft>
                          <a:spcPts val="0"/>
                        </a:spcAft>
                        <a:buClrTx/>
                        <a:buSzTx/>
                        <a:buFontTx/>
                        <a:buNone/>
                        <a:tabLst/>
                        <a:defRPr/>
                      </a:pPr>
                      <a:r>
                        <a:rPr lang="en-US" sz="900" b="0" i="0" kern="1200" dirty="0">
                          <a:solidFill>
                            <a:srgbClr val="000000"/>
                          </a:solidFill>
                          <a:latin typeface="+mn-lt"/>
                          <a:ea typeface="+mn-ea"/>
                          <a:cs typeface="+mn-cs"/>
                        </a:rPr>
                        <a:t>—</a:t>
                      </a:r>
                    </a:p>
                  </a:txBody>
                  <a:tcPr marL="0" marR="0" marT="1270" marB="0" anchor="ctr">
                    <a:solidFill>
                      <a:schemeClr val="bg1"/>
                    </a:solidFill>
                  </a:tcPr>
                </a:tc>
                <a:tc>
                  <a:txBody>
                    <a:bodyPr/>
                    <a:lstStyle/>
                    <a:p>
                      <a:pPr marR="33020" algn="ctr">
                        <a:lnSpc>
                          <a:spcPct val="100000"/>
                        </a:lnSpc>
                        <a:spcBef>
                          <a:spcPts val="5"/>
                        </a:spcBef>
                      </a:pPr>
                      <a:r>
                        <a:rPr lang="en-US" sz="900" b="0" i="0" kern="1200" dirty="0">
                          <a:solidFill>
                            <a:srgbClr val="000000"/>
                          </a:solidFill>
                          <a:latin typeface="+mn-lt"/>
                          <a:ea typeface="+mn-ea"/>
                          <a:cs typeface="+mn-cs"/>
                        </a:rPr>
                        <a:t>299</a:t>
                      </a:r>
                      <a:endParaRPr sz="900" b="0" i="0" kern="1200" dirty="0">
                        <a:solidFill>
                          <a:srgbClr val="000000"/>
                        </a:solidFill>
                        <a:latin typeface="+mn-lt"/>
                        <a:ea typeface="+mn-ea"/>
                        <a:cs typeface="+mn-cs"/>
                      </a:endParaRPr>
                    </a:p>
                  </a:txBody>
                  <a:tcPr marL="0" marR="0" marT="1270" marB="0" anchor="ctr">
                    <a:solidFill>
                      <a:schemeClr val="bg1"/>
                    </a:solidFill>
                  </a:tcPr>
                </a:tc>
                <a:extLst>
                  <a:ext uri="{0D108BD9-81ED-4DB2-BD59-A6C34878D82A}">
                    <a16:rowId xmlns:a16="http://schemas.microsoft.com/office/drawing/2014/main" val="10009"/>
                  </a:ext>
                </a:extLst>
              </a:tr>
              <a:tr h="303866">
                <a:tc>
                  <a:txBody>
                    <a:bodyPr/>
                    <a:lstStyle/>
                    <a:p>
                      <a:pPr marL="0" algn="l" defTabSz="914400" rtl="0" eaLnBrk="1" latinLnBrk="0" hangingPunct="1">
                        <a:lnSpc>
                          <a:spcPct val="83000"/>
                        </a:lnSpc>
                        <a:spcBef>
                          <a:spcPts val="210"/>
                        </a:spcBef>
                      </a:pPr>
                      <a:r>
                        <a:rPr lang="en-US" sz="900" b="0" i="0" kern="1200" dirty="0">
                          <a:solidFill>
                            <a:srgbClr val="000000"/>
                          </a:solidFill>
                          <a:latin typeface="+mn-lt"/>
                          <a:ea typeface="+mn-ea"/>
                          <a:cs typeface="+mn-cs"/>
                        </a:rPr>
                        <a:t>Integration service fee</a:t>
                      </a:r>
                    </a:p>
                  </a:txBody>
                  <a:tcPr marL="274320" marR="0" marT="26670" marB="0" anchor="ctr">
                    <a:solidFill>
                      <a:schemeClr val="bg1">
                        <a:lumMod val="95000"/>
                      </a:schemeClr>
                    </a:solidFill>
                  </a:tcPr>
                </a:tc>
                <a:tc>
                  <a:txBody>
                    <a:bodyPr/>
                    <a:lstStyle/>
                    <a:p>
                      <a:pPr marL="0" marR="71120"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a:t>
                      </a:r>
                    </a:p>
                  </a:txBody>
                  <a:tcPr marL="0" marR="0" marT="47625" marB="0" anchor="ctr">
                    <a:solidFill>
                      <a:schemeClr val="bg1">
                        <a:lumMod val="95000"/>
                      </a:schemeClr>
                    </a:solidFill>
                  </a:tcPr>
                </a:tc>
                <a:tc>
                  <a:txBody>
                    <a:bodyPr/>
                    <a:lstStyle/>
                    <a:p>
                      <a:pPr marL="0" marR="71120"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a:t>
                      </a:r>
                    </a:p>
                  </a:txBody>
                  <a:tcPr marL="0" marR="0" marT="47625" marB="0" anchor="ctr">
                    <a:solidFill>
                      <a:schemeClr val="bg1">
                        <a:lumMod val="95000"/>
                      </a:schemeClr>
                    </a:solidFill>
                  </a:tcPr>
                </a:tc>
                <a:tc>
                  <a:txBody>
                    <a:bodyPr/>
                    <a:lstStyle/>
                    <a:p>
                      <a:pPr marL="0" marR="53975"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1,100</a:t>
                      </a:r>
                    </a:p>
                  </a:txBody>
                  <a:tcPr marL="0" marR="0" marT="47625" marB="0" anchor="ctr">
                    <a:solidFill>
                      <a:schemeClr val="bg1">
                        <a:lumMod val="95000"/>
                      </a:schemeClr>
                    </a:solidFill>
                  </a:tcPr>
                </a:tc>
                <a:tc>
                  <a:txBody>
                    <a:bodyPr/>
                    <a:lstStyle/>
                    <a:p>
                      <a:pPr marL="0" marR="53975"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a:t>
                      </a:r>
                    </a:p>
                  </a:txBody>
                  <a:tcPr marL="0" marR="0" marT="47625" marB="0" anchor="ctr">
                    <a:solidFill>
                      <a:schemeClr val="bg1">
                        <a:lumMod val="95000"/>
                      </a:schemeClr>
                    </a:solidFill>
                  </a:tcPr>
                </a:tc>
                <a:tc>
                  <a:txBody>
                    <a:bodyPr/>
                    <a:lstStyle/>
                    <a:p>
                      <a:pPr marL="0" marR="71120"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a:t>
                      </a:r>
                    </a:p>
                  </a:txBody>
                  <a:tcPr marL="0" marR="0" marT="47625" marB="0" anchor="ctr">
                    <a:solidFill>
                      <a:schemeClr val="bg1">
                        <a:lumMod val="95000"/>
                      </a:schemeClr>
                    </a:solidFill>
                  </a:tcPr>
                </a:tc>
                <a:tc>
                  <a:txBody>
                    <a:bodyPr/>
                    <a:lstStyle/>
                    <a:p>
                      <a:pPr marR="71120" algn="ctr">
                        <a:lnSpc>
                          <a:spcPct val="100000"/>
                        </a:lnSpc>
                        <a:spcBef>
                          <a:spcPts val="370"/>
                        </a:spcBef>
                      </a:pPr>
                      <a:r>
                        <a:rPr lang="en-US" sz="900" b="0" i="0" kern="1200" dirty="0">
                          <a:solidFill>
                            <a:srgbClr val="000000"/>
                          </a:solidFill>
                          <a:latin typeface="+mn-lt"/>
                          <a:ea typeface="+mn-ea"/>
                          <a:cs typeface="+mn-cs"/>
                        </a:rPr>
                        <a:t>500</a:t>
                      </a:r>
                      <a:endParaRPr sz="900" b="0" i="0" kern="1200" dirty="0">
                        <a:solidFill>
                          <a:srgbClr val="000000"/>
                        </a:solidFill>
                        <a:latin typeface="+mn-lt"/>
                        <a:ea typeface="+mn-ea"/>
                        <a:cs typeface="+mn-cs"/>
                      </a:endParaRPr>
                    </a:p>
                  </a:txBody>
                  <a:tcPr marL="0" marR="0" marT="46990" marB="0" anchor="ctr">
                    <a:solidFill>
                      <a:schemeClr val="bg1">
                        <a:lumMod val="95000"/>
                      </a:schemeClr>
                    </a:solidFill>
                  </a:tcPr>
                </a:tc>
                <a:tc>
                  <a:txBody>
                    <a:bodyPr/>
                    <a:lstStyle/>
                    <a:p>
                      <a:pPr marL="0" marR="71120"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a:t>
                      </a:r>
                    </a:p>
                  </a:txBody>
                  <a:tcPr marL="0" marR="0" marT="47625" marB="0" anchor="ctr">
                    <a:solidFill>
                      <a:schemeClr val="bg1">
                        <a:lumMod val="95000"/>
                      </a:schemeClr>
                    </a:solidFill>
                  </a:tcPr>
                </a:tc>
                <a:tc>
                  <a:txBody>
                    <a:bodyPr/>
                    <a:lstStyle/>
                    <a:p>
                      <a:pPr marL="0" marR="53975"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a:t>
                      </a:r>
                    </a:p>
                  </a:txBody>
                  <a:tcPr marL="0" marR="0" marT="47625" marB="0" anchor="ctr">
                    <a:solidFill>
                      <a:schemeClr val="bg1">
                        <a:lumMod val="95000"/>
                      </a:schemeClr>
                    </a:solidFill>
                  </a:tcPr>
                </a:tc>
                <a:tc>
                  <a:txBody>
                    <a:bodyPr/>
                    <a:lstStyle/>
                    <a:p>
                      <a:pPr marL="0" marR="71120"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a:t>
                      </a:r>
                    </a:p>
                  </a:txBody>
                  <a:tcPr marL="0" marR="0" marT="47625" marB="0" anchor="ctr">
                    <a:solidFill>
                      <a:schemeClr val="bg1">
                        <a:lumMod val="95000"/>
                      </a:schemeClr>
                    </a:solidFill>
                  </a:tcPr>
                </a:tc>
                <a:tc>
                  <a:txBody>
                    <a:bodyPr/>
                    <a:lstStyle/>
                    <a:p>
                      <a:pPr marL="0" marR="71120"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a:t>
                      </a:r>
                    </a:p>
                  </a:txBody>
                  <a:tcPr marL="0" marR="0" marT="47625" marB="0" anchor="ctr">
                    <a:solidFill>
                      <a:schemeClr val="bg1">
                        <a:lumMod val="95000"/>
                      </a:schemeClr>
                    </a:solidFill>
                  </a:tcPr>
                </a:tc>
                <a:tc>
                  <a:txBody>
                    <a:bodyPr/>
                    <a:lstStyle/>
                    <a:p>
                      <a:pPr marL="0" marR="71120"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a:t>
                      </a:r>
                    </a:p>
                  </a:txBody>
                  <a:tcPr marL="0" marR="0" marT="47625" marB="0" anchor="ctr">
                    <a:solidFill>
                      <a:schemeClr val="bg1">
                        <a:lumMod val="95000"/>
                      </a:schemeClr>
                    </a:solidFill>
                  </a:tcPr>
                </a:tc>
                <a:tc>
                  <a:txBody>
                    <a:bodyPr/>
                    <a:lstStyle/>
                    <a:p>
                      <a:pPr marR="33020" algn="ctr">
                        <a:lnSpc>
                          <a:spcPct val="100000"/>
                        </a:lnSpc>
                        <a:spcBef>
                          <a:spcPts val="375"/>
                        </a:spcBef>
                      </a:pPr>
                      <a:r>
                        <a:rPr lang="en-US" sz="900" b="0" i="0" kern="1200" dirty="0">
                          <a:solidFill>
                            <a:srgbClr val="000000"/>
                          </a:solidFill>
                          <a:latin typeface="+mn-lt"/>
                          <a:ea typeface="+mn-ea"/>
                          <a:cs typeface="+mn-cs"/>
                        </a:rPr>
                        <a:t>1,600</a:t>
                      </a:r>
                      <a:endParaRPr sz="900" b="0" i="0" kern="1200" dirty="0">
                        <a:solidFill>
                          <a:srgbClr val="000000"/>
                        </a:solidFill>
                        <a:latin typeface="+mn-lt"/>
                        <a:ea typeface="+mn-ea"/>
                        <a:cs typeface="+mn-cs"/>
                      </a:endParaRPr>
                    </a:p>
                  </a:txBody>
                  <a:tcPr marL="0" marR="0" marT="47625" marB="0" anchor="ctr">
                    <a:solidFill>
                      <a:schemeClr val="bg1">
                        <a:lumMod val="95000"/>
                      </a:schemeClr>
                    </a:solidFill>
                  </a:tcPr>
                </a:tc>
                <a:extLst>
                  <a:ext uri="{0D108BD9-81ED-4DB2-BD59-A6C34878D82A}">
                    <a16:rowId xmlns:a16="http://schemas.microsoft.com/office/drawing/2014/main" val="10010"/>
                  </a:ext>
                </a:extLst>
              </a:tr>
              <a:tr h="303866">
                <a:tc>
                  <a:txBody>
                    <a:bodyPr/>
                    <a:lstStyle/>
                    <a:p>
                      <a:pPr marL="0" algn="l" defTabSz="914400" rtl="0" eaLnBrk="1" latinLnBrk="0" hangingPunct="1">
                        <a:lnSpc>
                          <a:spcPct val="83000"/>
                        </a:lnSpc>
                        <a:spcBef>
                          <a:spcPts val="210"/>
                        </a:spcBef>
                      </a:pPr>
                      <a:r>
                        <a:rPr lang="en-US" sz="900" b="0" i="0" kern="1200" dirty="0">
                          <a:solidFill>
                            <a:srgbClr val="000000"/>
                          </a:solidFill>
                          <a:latin typeface="+mn-lt"/>
                          <a:ea typeface="+mn-ea"/>
                          <a:cs typeface="+mn-cs"/>
                        </a:rPr>
                        <a:t>Other</a:t>
                      </a:r>
                    </a:p>
                  </a:txBody>
                  <a:tcPr marL="274320" marR="0" marT="26670" marB="0" anchor="ctr">
                    <a:solidFill>
                      <a:schemeClr val="bg1"/>
                    </a:solidFill>
                  </a:tcPr>
                </a:tc>
                <a:tc>
                  <a:txBody>
                    <a:bodyPr/>
                    <a:lstStyle/>
                    <a:p>
                      <a:pPr marL="0" marR="71120"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199</a:t>
                      </a:r>
                    </a:p>
                  </a:txBody>
                  <a:tcPr marL="0" marR="0" marT="47625" marB="0" anchor="ctr">
                    <a:solidFill>
                      <a:schemeClr val="bg1"/>
                    </a:solidFill>
                  </a:tcPr>
                </a:tc>
                <a:tc>
                  <a:txBody>
                    <a:bodyPr/>
                    <a:lstStyle/>
                    <a:p>
                      <a:pPr marL="0" marR="71120"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a:t>
                      </a:r>
                    </a:p>
                  </a:txBody>
                  <a:tcPr marL="0" marR="0" marT="47625" marB="0" anchor="ctr">
                    <a:solidFill>
                      <a:schemeClr val="bg1"/>
                    </a:solidFill>
                  </a:tcPr>
                </a:tc>
                <a:tc>
                  <a:txBody>
                    <a:bodyPr/>
                    <a:lstStyle/>
                    <a:p>
                      <a:pPr marL="0" marR="53975" lvl="0" indent="0" algn="ctr" defTabSz="914400" rtl="0" eaLnBrk="1" fontAlgn="auto" latinLnBrk="0" hangingPunct="1">
                        <a:lnSpc>
                          <a:spcPct val="100000"/>
                        </a:lnSpc>
                        <a:spcBef>
                          <a:spcPts val="370"/>
                        </a:spcBef>
                        <a:spcAft>
                          <a:spcPts val="0"/>
                        </a:spcAft>
                        <a:buClrTx/>
                        <a:buSzTx/>
                        <a:buFontTx/>
                        <a:buNone/>
                        <a:tabLst/>
                        <a:defRPr/>
                      </a:pPr>
                      <a:r>
                        <a:rPr lang="en-US" sz="900" b="0" i="0" kern="1200" dirty="0">
                          <a:solidFill>
                            <a:srgbClr val="000000"/>
                          </a:solidFill>
                          <a:latin typeface="+mn-lt"/>
                          <a:ea typeface="+mn-ea"/>
                          <a:cs typeface="+mn-cs"/>
                        </a:rPr>
                        <a:t>—</a:t>
                      </a:r>
                    </a:p>
                  </a:txBody>
                  <a:tcPr marL="0" marR="0" marT="46990" marB="0" anchor="ctr">
                    <a:solidFill>
                      <a:schemeClr val="bg1"/>
                    </a:solidFill>
                  </a:tcPr>
                </a:tc>
                <a:tc>
                  <a:txBody>
                    <a:bodyPr/>
                    <a:lstStyle/>
                    <a:p>
                      <a:pPr marL="0" marR="53975" lvl="0" indent="0" algn="ctr" defTabSz="914400" rtl="0" eaLnBrk="1" fontAlgn="auto" latinLnBrk="0" hangingPunct="1">
                        <a:lnSpc>
                          <a:spcPct val="100000"/>
                        </a:lnSpc>
                        <a:spcBef>
                          <a:spcPts val="370"/>
                        </a:spcBef>
                        <a:spcAft>
                          <a:spcPts val="0"/>
                        </a:spcAft>
                        <a:buClrTx/>
                        <a:buSzTx/>
                        <a:buFontTx/>
                        <a:buNone/>
                        <a:tabLst/>
                        <a:defRPr/>
                      </a:pPr>
                      <a:r>
                        <a:rPr lang="en-US" sz="900" b="0" i="0" kern="1200" dirty="0">
                          <a:solidFill>
                            <a:srgbClr val="000000"/>
                          </a:solidFill>
                          <a:latin typeface="+mn-lt"/>
                          <a:ea typeface="+mn-ea"/>
                          <a:cs typeface="+mn-cs"/>
                        </a:rPr>
                        <a:t>—</a:t>
                      </a:r>
                    </a:p>
                  </a:txBody>
                  <a:tcPr marL="0" marR="0" marT="46990" marB="0" anchor="ctr">
                    <a:solidFill>
                      <a:schemeClr val="bg1"/>
                    </a:solidFill>
                  </a:tcPr>
                </a:tc>
                <a:tc>
                  <a:txBody>
                    <a:bodyPr/>
                    <a:lstStyle/>
                    <a:p>
                      <a:pPr marL="0" marR="71120"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a:t>
                      </a:r>
                    </a:p>
                  </a:txBody>
                  <a:tcPr marL="0" marR="0" marT="47625" marB="0" anchor="ctr">
                    <a:solidFill>
                      <a:schemeClr val="bg1"/>
                    </a:solidFill>
                  </a:tcPr>
                </a:tc>
                <a:tc>
                  <a:txBody>
                    <a:bodyPr/>
                    <a:lstStyle/>
                    <a:p>
                      <a:pPr marL="0" marR="71120"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a:t>
                      </a:r>
                    </a:p>
                  </a:txBody>
                  <a:tcPr marL="0" marR="0" marT="47625" marB="0" anchor="ctr">
                    <a:solidFill>
                      <a:schemeClr val="bg1"/>
                    </a:solidFill>
                  </a:tcPr>
                </a:tc>
                <a:tc>
                  <a:txBody>
                    <a:bodyPr/>
                    <a:lstStyle/>
                    <a:p>
                      <a:pPr marL="0" marR="71120"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(2,300)</a:t>
                      </a:r>
                    </a:p>
                  </a:txBody>
                  <a:tcPr marL="0" marR="0" marT="47625" marB="0" anchor="ctr">
                    <a:solidFill>
                      <a:schemeClr val="bg1"/>
                    </a:solidFill>
                  </a:tcPr>
                </a:tc>
                <a:tc>
                  <a:txBody>
                    <a:bodyPr/>
                    <a:lstStyle/>
                    <a:p>
                      <a:pPr marL="0" marR="53975"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a:t>
                      </a:r>
                    </a:p>
                  </a:txBody>
                  <a:tcPr marL="0" marR="0" marT="47625" marB="0" anchor="ctr">
                    <a:solidFill>
                      <a:schemeClr val="bg1"/>
                    </a:solidFill>
                  </a:tcPr>
                </a:tc>
                <a:tc>
                  <a:txBody>
                    <a:bodyPr/>
                    <a:lstStyle/>
                    <a:p>
                      <a:pPr marL="0" marR="71120"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a:t>
                      </a:r>
                    </a:p>
                  </a:txBody>
                  <a:tcPr marL="0" marR="0" marT="47625" marB="0" anchor="ctr">
                    <a:solidFill>
                      <a:schemeClr val="bg1"/>
                    </a:solidFill>
                  </a:tcPr>
                </a:tc>
                <a:tc>
                  <a:txBody>
                    <a:bodyPr/>
                    <a:lstStyle/>
                    <a:p>
                      <a:pPr marL="0" marR="71120"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a:t>
                      </a:r>
                    </a:p>
                  </a:txBody>
                  <a:tcPr marL="0" marR="0" marT="47625" marB="0" anchor="ctr">
                    <a:solidFill>
                      <a:schemeClr val="bg1"/>
                    </a:solidFill>
                  </a:tcPr>
                </a:tc>
                <a:tc>
                  <a:txBody>
                    <a:bodyPr/>
                    <a:lstStyle/>
                    <a:p>
                      <a:pPr marL="0" marR="71120"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a:t>
                      </a:r>
                    </a:p>
                  </a:txBody>
                  <a:tcPr marL="0" marR="0" marT="47625" marB="0" anchor="ctr">
                    <a:solidFill>
                      <a:schemeClr val="bg1"/>
                    </a:solidFill>
                  </a:tcPr>
                </a:tc>
                <a:tc>
                  <a:txBody>
                    <a:bodyPr/>
                    <a:lstStyle/>
                    <a:p>
                      <a:pPr marR="33020" algn="ctr">
                        <a:lnSpc>
                          <a:spcPct val="100000"/>
                        </a:lnSpc>
                        <a:spcBef>
                          <a:spcPts val="375"/>
                        </a:spcBef>
                      </a:pPr>
                      <a:r>
                        <a:rPr lang="en-US" sz="900" b="0" i="0" kern="1200" dirty="0">
                          <a:solidFill>
                            <a:srgbClr val="000000"/>
                          </a:solidFill>
                          <a:latin typeface="+mn-lt"/>
                          <a:ea typeface="+mn-ea"/>
                          <a:cs typeface="+mn-cs"/>
                        </a:rPr>
                        <a:t>(2,101)</a:t>
                      </a:r>
                      <a:endParaRPr sz="900" b="0" i="0" kern="1200" dirty="0">
                        <a:solidFill>
                          <a:srgbClr val="000000"/>
                        </a:solidFill>
                        <a:latin typeface="+mn-lt"/>
                        <a:ea typeface="+mn-ea"/>
                        <a:cs typeface="+mn-cs"/>
                      </a:endParaRPr>
                    </a:p>
                  </a:txBody>
                  <a:tcPr marL="0" marR="0" marT="47625" marB="0" anchor="ctr">
                    <a:solidFill>
                      <a:schemeClr val="bg1"/>
                    </a:solidFill>
                  </a:tcPr>
                </a:tc>
                <a:extLst>
                  <a:ext uri="{0D108BD9-81ED-4DB2-BD59-A6C34878D82A}">
                    <a16:rowId xmlns:a16="http://schemas.microsoft.com/office/drawing/2014/main" val="608181374"/>
                  </a:ext>
                </a:extLst>
              </a:tr>
              <a:tr h="303866">
                <a:tc>
                  <a:txBody>
                    <a:bodyPr/>
                    <a:lstStyle/>
                    <a:p>
                      <a:pPr marL="0" algn="l" defTabSz="914400" rtl="0" eaLnBrk="1" latinLnBrk="0" hangingPunct="1">
                        <a:lnSpc>
                          <a:spcPct val="83000"/>
                        </a:lnSpc>
                        <a:spcBef>
                          <a:spcPts val="210"/>
                        </a:spcBef>
                      </a:pPr>
                      <a:r>
                        <a:rPr lang="en-US" sz="900" b="0" i="0" kern="1200" dirty="0">
                          <a:solidFill>
                            <a:srgbClr val="000000"/>
                          </a:solidFill>
                          <a:latin typeface="+mn-lt"/>
                          <a:ea typeface="+mn-ea"/>
                          <a:cs typeface="+mn-cs"/>
                        </a:rPr>
                        <a:t>Management fees</a:t>
                      </a:r>
                    </a:p>
                  </a:txBody>
                  <a:tcPr marL="274320" marR="0" marT="26670" marB="0" anchor="ctr">
                    <a:solidFill>
                      <a:schemeClr val="bg1">
                        <a:lumMod val="95000"/>
                      </a:schemeClr>
                    </a:solidFill>
                  </a:tcPr>
                </a:tc>
                <a:tc>
                  <a:txBody>
                    <a:bodyPr/>
                    <a:lstStyle/>
                    <a:p>
                      <a:pPr marR="71120" algn="ctr">
                        <a:lnSpc>
                          <a:spcPct val="100000"/>
                        </a:lnSpc>
                        <a:spcBef>
                          <a:spcPts val="375"/>
                        </a:spcBef>
                      </a:pPr>
                      <a:r>
                        <a:rPr lang="en-US" sz="900" b="0" i="0" kern="1200" dirty="0">
                          <a:solidFill>
                            <a:srgbClr val="000000"/>
                          </a:solidFill>
                          <a:latin typeface="+mn-lt"/>
                          <a:ea typeface="+mn-ea"/>
                          <a:cs typeface="+mn-cs"/>
                        </a:rPr>
                        <a:t> 9,485</a:t>
                      </a:r>
                      <a:endParaRPr sz="900" b="0" i="0" kern="1200" dirty="0">
                        <a:solidFill>
                          <a:srgbClr val="000000"/>
                        </a:solidFill>
                        <a:latin typeface="+mn-lt"/>
                        <a:ea typeface="+mn-ea"/>
                        <a:cs typeface="+mn-cs"/>
                      </a:endParaRPr>
                    </a:p>
                  </a:txBody>
                  <a:tcPr marL="0" marR="0" marT="47625" marB="0" anchor="ctr">
                    <a:solidFill>
                      <a:schemeClr val="bg1">
                        <a:lumMod val="95000"/>
                      </a:schemeClr>
                    </a:solidFill>
                  </a:tcPr>
                </a:tc>
                <a:tc>
                  <a:txBody>
                    <a:bodyPr/>
                    <a:lstStyle/>
                    <a:p>
                      <a:pPr marL="0" marR="71120"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250</a:t>
                      </a:r>
                    </a:p>
                  </a:txBody>
                  <a:tcPr marL="0" marR="0" marT="47625" marB="0" anchor="ctr">
                    <a:solidFill>
                      <a:schemeClr val="bg1">
                        <a:lumMod val="95000"/>
                      </a:schemeClr>
                    </a:solidFill>
                  </a:tcPr>
                </a:tc>
                <a:tc>
                  <a:txBody>
                    <a:bodyPr/>
                    <a:lstStyle/>
                    <a:p>
                      <a:pPr marL="0" marR="53975" lvl="0" indent="0" algn="ctr" defTabSz="914400" rtl="0" eaLnBrk="1" fontAlgn="auto" latinLnBrk="0" hangingPunct="1">
                        <a:lnSpc>
                          <a:spcPct val="100000"/>
                        </a:lnSpc>
                        <a:spcBef>
                          <a:spcPts val="370"/>
                        </a:spcBef>
                        <a:spcAft>
                          <a:spcPts val="0"/>
                        </a:spcAft>
                        <a:buClrTx/>
                        <a:buSzTx/>
                        <a:buFontTx/>
                        <a:buNone/>
                        <a:tabLst/>
                        <a:defRPr/>
                      </a:pPr>
                      <a:r>
                        <a:rPr lang="en-US" sz="900" b="0" i="0" kern="1200" dirty="0">
                          <a:solidFill>
                            <a:srgbClr val="000000"/>
                          </a:solidFill>
                          <a:latin typeface="+mn-lt"/>
                          <a:ea typeface="+mn-ea"/>
                          <a:cs typeface="+mn-cs"/>
                        </a:rPr>
                        <a:t>250</a:t>
                      </a:r>
                    </a:p>
                  </a:txBody>
                  <a:tcPr marL="0" marR="0" marT="46990" marB="0" anchor="ctr">
                    <a:solidFill>
                      <a:schemeClr val="bg1">
                        <a:lumMod val="95000"/>
                      </a:schemeClr>
                    </a:solidFill>
                  </a:tcPr>
                </a:tc>
                <a:tc>
                  <a:txBody>
                    <a:bodyPr/>
                    <a:lstStyle/>
                    <a:p>
                      <a:pPr marR="53975" algn="ctr">
                        <a:lnSpc>
                          <a:spcPct val="100000"/>
                        </a:lnSpc>
                        <a:spcBef>
                          <a:spcPts val="370"/>
                        </a:spcBef>
                      </a:pPr>
                      <a:r>
                        <a:rPr lang="en-US" sz="900" b="0" i="0" kern="1200" dirty="0">
                          <a:solidFill>
                            <a:srgbClr val="000000"/>
                          </a:solidFill>
                          <a:latin typeface="+mn-lt"/>
                          <a:ea typeface="+mn-ea"/>
                          <a:cs typeface="+mn-cs"/>
                        </a:rPr>
                        <a:t>125</a:t>
                      </a:r>
                      <a:endParaRPr sz="900" b="0" i="0" kern="1200" dirty="0">
                        <a:solidFill>
                          <a:srgbClr val="000000"/>
                        </a:solidFill>
                        <a:latin typeface="+mn-lt"/>
                        <a:ea typeface="+mn-ea"/>
                        <a:cs typeface="+mn-cs"/>
                      </a:endParaRPr>
                    </a:p>
                  </a:txBody>
                  <a:tcPr marL="0" marR="0" marT="46990" marB="0" anchor="ctr">
                    <a:solidFill>
                      <a:schemeClr val="bg1">
                        <a:lumMod val="95000"/>
                      </a:schemeClr>
                    </a:solidFill>
                  </a:tcPr>
                </a:tc>
                <a:tc>
                  <a:txBody>
                    <a:bodyPr/>
                    <a:lstStyle/>
                    <a:p>
                      <a:pPr marL="0" marR="71120"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125</a:t>
                      </a:r>
                    </a:p>
                  </a:txBody>
                  <a:tcPr marL="0" marR="0" marT="47625" marB="0" anchor="ctr">
                    <a:solidFill>
                      <a:schemeClr val="bg1">
                        <a:lumMod val="95000"/>
                      </a:schemeClr>
                    </a:solidFill>
                  </a:tcPr>
                </a:tc>
                <a:tc>
                  <a:txBody>
                    <a:bodyPr/>
                    <a:lstStyle/>
                    <a:p>
                      <a:pPr marL="0" marR="71120"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125</a:t>
                      </a:r>
                    </a:p>
                  </a:txBody>
                  <a:tcPr marL="0" marR="0" marT="47625" marB="0" anchor="ctr">
                    <a:solidFill>
                      <a:schemeClr val="bg1">
                        <a:lumMod val="95000"/>
                      </a:schemeClr>
                    </a:solidFill>
                  </a:tcPr>
                </a:tc>
                <a:tc>
                  <a:txBody>
                    <a:bodyPr/>
                    <a:lstStyle/>
                    <a:p>
                      <a:pPr marL="0" marR="71120"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125</a:t>
                      </a:r>
                    </a:p>
                  </a:txBody>
                  <a:tcPr marL="0" marR="0" marT="47625" marB="0" anchor="ctr">
                    <a:solidFill>
                      <a:schemeClr val="bg1">
                        <a:lumMod val="95000"/>
                      </a:schemeClr>
                    </a:solidFill>
                  </a:tcPr>
                </a:tc>
                <a:tc>
                  <a:txBody>
                    <a:bodyPr/>
                    <a:lstStyle/>
                    <a:p>
                      <a:pPr marL="0" marR="53975"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125</a:t>
                      </a:r>
                    </a:p>
                  </a:txBody>
                  <a:tcPr marL="0" marR="0" marT="47625" marB="0" anchor="ctr">
                    <a:solidFill>
                      <a:schemeClr val="bg1">
                        <a:lumMod val="95000"/>
                      </a:schemeClr>
                    </a:solidFill>
                  </a:tcPr>
                </a:tc>
                <a:tc>
                  <a:txBody>
                    <a:bodyPr/>
                    <a:lstStyle/>
                    <a:p>
                      <a:pPr marL="0" marR="71120"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188</a:t>
                      </a:r>
                    </a:p>
                  </a:txBody>
                  <a:tcPr marL="0" marR="0" marT="47625" marB="0" anchor="ctr">
                    <a:solidFill>
                      <a:schemeClr val="bg1">
                        <a:lumMod val="95000"/>
                      </a:schemeClr>
                    </a:solidFill>
                  </a:tcPr>
                </a:tc>
                <a:tc>
                  <a:txBody>
                    <a:bodyPr/>
                    <a:lstStyle/>
                    <a:p>
                      <a:pPr marL="0" marR="71120"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125</a:t>
                      </a:r>
                    </a:p>
                  </a:txBody>
                  <a:tcPr marL="0" marR="0" marT="47625" marB="0" anchor="ctr">
                    <a:solidFill>
                      <a:schemeClr val="bg1">
                        <a:lumMod val="95000"/>
                      </a:schemeClr>
                    </a:solidFill>
                  </a:tcPr>
                </a:tc>
                <a:tc>
                  <a:txBody>
                    <a:bodyPr/>
                    <a:lstStyle/>
                    <a:p>
                      <a:pPr marL="0" marR="71120"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125</a:t>
                      </a:r>
                    </a:p>
                  </a:txBody>
                  <a:tcPr marL="0" marR="0" marT="47625" marB="0" anchor="ctr">
                    <a:solidFill>
                      <a:schemeClr val="bg1">
                        <a:lumMod val="95000"/>
                      </a:schemeClr>
                    </a:solidFill>
                  </a:tcPr>
                </a:tc>
                <a:tc>
                  <a:txBody>
                    <a:bodyPr/>
                    <a:lstStyle/>
                    <a:p>
                      <a:pPr marR="33020" algn="ctr">
                        <a:lnSpc>
                          <a:spcPct val="100000"/>
                        </a:lnSpc>
                        <a:spcBef>
                          <a:spcPts val="375"/>
                        </a:spcBef>
                      </a:pPr>
                      <a:r>
                        <a:rPr lang="en-US" sz="900" b="0" i="0" kern="1200" dirty="0">
                          <a:solidFill>
                            <a:srgbClr val="000000"/>
                          </a:solidFill>
                          <a:latin typeface="+mn-lt"/>
                          <a:ea typeface="+mn-ea"/>
                          <a:cs typeface="+mn-cs"/>
                        </a:rPr>
                        <a:t>11,048</a:t>
                      </a:r>
                      <a:endParaRPr sz="900" b="0" i="0" kern="1200" dirty="0">
                        <a:solidFill>
                          <a:srgbClr val="000000"/>
                        </a:solidFill>
                        <a:latin typeface="+mn-lt"/>
                        <a:ea typeface="+mn-ea"/>
                        <a:cs typeface="+mn-cs"/>
                      </a:endParaRPr>
                    </a:p>
                  </a:txBody>
                  <a:tcPr marL="0" marR="0" marT="47625" marB="0" anchor="ctr">
                    <a:solidFill>
                      <a:schemeClr val="bg1">
                        <a:lumMod val="95000"/>
                      </a:schemeClr>
                    </a:solidFill>
                  </a:tcPr>
                </a:tc>
                <a:extLst>
                  <a:ext uri="{0D108BD9-81ED-4DB2-BD59-A6C34878D82A}">
                    <a16:rowId xmlns:a16="http://schemas.microsoft.com/office/drawing/2014/main" val="10011"/>
                  </a:ext>
                </a:extLst>
              </a:tr>
              <a:tr h="303866">
                <a:tc>
                  <a:txBody>
                    <a:bodyPr/>
                    <a:lstStyle/>
                    <a:p>
                      <a:pPr marL="0" algn="l" defTabSz="914400" rtl="0" eaLnBrk="1" latinLnBrk="0" hangingPunct="1">
                        <a:lnSpc>
                          <a:spcPct val="83000"/>
                        </a:lnSpc>
                        <a:spcBef>
                          <a:spcPts val="50"/>
                        </a:spcBef>
                      </a:pPr>
                      <a:r>
                        <a:rPr sz="900" b="1" i="0" kern="1200" dirty="0">
                          <a:solidFill>
                            <a:srgbClr val="000000"/>
                          </a:solidFill>
                          <a:latin typeface="+mn-lt"/>
                          <a:ea typeface="+mn-ea"/>
                          <a:cs typeface="+mn-cs"/>
                        </a:rPr>
                        <a:t>Adjusted EBITDA</a:t>
                      </a:r>
                    </a:p>
                  </a:txBody>
                  <a:tcPr marR="0" marT="6350" marB="0" anchor="ctr">
                    <a:noFill/>
                  </a:tcPr>
                </a:tc>
                <a:tc>
                  <a:txBody>
                    <a:bodyPr/>
                    <a:lstStyle/>
                    <a:p>
                      <a:pPr marL="0" marR="36830" lvl="0" indent="0" algn="ctr" defTabSz="914400" rtl="0" eaLnBrk="1" fontAlgn="auto" latinLnBrk="0" hangingPunct="1">
                        <a:lnSpc>
                          <a:spcPct val="100000"/>
                        </a:lnSpc>
                        <a:spcBef>
                          <a:spcPts val="275"/>
                        </a:spcBef>
                        <a:spcAft>
                          <a:spcPts val="0"/>
                        </a:spcAft>
                        <a:buClrTx/>
                        <a:buSzTx/>
                        <a:buFontTx/>
                        <a:buNone/>
                        <a:tabLst>
                          <a:tab pos="210185" algn="l"/>
                        </a:tabLst>
                        <a:defRPr/>
                      </a:pPr>
                      <a:r>
                        <a:rPr lang="en-US" sz="900" b="0" i="0" kern="1200" dirty="0">
                          <a:solidFill>
                            <a:srgbClr val="000000"/>
                          </a:solidFill>
                          <a:latin typeface="+mn-lt"/>
                          <a:ea typeface="+mn-ea"/>
                          <a:cs typeface="+mn-cs"/>
                        </a:rPr>
                        <a:t>$    (3,768)</a:t>
                      </a:r>
                    </a:p>
                  </a:txBody>
                  <a:tcPr marL="0" marR="0" marT="34925" marB="0" anchor="ctr">
                    <a:lnB w="12700">
                      <a:solidFill>
                        <a:srgbClr val="000000"/>
                      </a:solidFill>
                      <a:prstDash val="solid"/>
                    </a:lnB>
                    <a:noFill/>
                  </a:tcPr>
                </a:tc>
                <a:tc>
                  <a:txBody>
                    <a:bodyPr/>
                    <a:lstStyle/>
                    <a:p>
                      <a:pPr marL="0" marR="71120" lvl="0" indent="0" algn="ctr" defTabSz="914400" rtl="0" eaLnBrk="1" fontAlgn="auto" latinLnBrk="0" hangingPunct="1">
                        <a:lnSpc>
                          <a:spcPct val="100000"/>
                        </a:lnSpc>
                        <a:spcBef>
                          <a:spcPts val="275"/>
                        </a:spcBef>
                        <a:spcAft>
                          <a:spcPts val="0"/>
                        </a:spcAft>
                        <a:buClrTx/>
                        <a:buSzTx/>
                        <a:buFontTx/>
                        <a:buNone/>
                        <a:tabLst/>
                        <a:defRPr/>
                      </a:pPr>
                      <a:r>
                        <a:rPr lang="en-US" sz="900" b="0" i="0" kern="1200" dirty="0">
                          <a:solidFill>
                            <a:srgbClr val="000000"/>
                          </a:solidFill>
                          <a:latin typeface="+mn-lt"/>
                          <a:ea typeface="+mn-ea"/>
                          <a:cs typeface="+mn-cs"/>
                        </a:rPr>
                        <a:t>$    12,072</a:t>
                      </a:r>
                    </a:p>
                  </a:txBody>
                  <a:tcPr marL="0" marR="0" marT="34925" marB="0" anchor="ctr">
                    <a:lnB w="12700">
                      <a:solidFill>
                        <a:srgbClr val="000000"/>
                      </a:solidFill>
                      <a:prstDash val="solid"/>
                    </a:lnB>
                    <a:noFill/>
                  </a:tcPr>
                </a:tc>
                <a:tc>
                  <a:txBody>
                    <a:bodyPr/>
                    <a:lstStyle/>
                    <a:p>
                      <a:pPr marL="0" marR="53975" lvl="0" indent="0" algn="ctr" defTabSz="914400" rtl="0" eaLnBrk="1" fontAlgn="auto" latinLnBrk="0" hangingPunct="1">
                        <a:lnSpc>
                          <a:spcPct val="100000"/>
                        </a:lnSpc>
                        <a:spcBef>
                          <a:spcPts val="275"/>
                        </a:spcBef>
                        <a:spcAft>
                          <a:spcPts val="0"/>
                        </a:spcAft>
                        <a:buClrTx/>
                        <a:buSzTx/>
                        <a:buFontTx/>
                        <a:buNone/>
                        <a:tabLst>
                          <a:tab pos="231140" algn="l"/>
                        </a:tabLst>
                        <a:defRPr/>
                      </a:pPr>
                      <a:r>
                        <a:rPr lang="en-US" sz="900" b="0" i="0" kern="1200" dirty="0">
                          <a:solidFill>
                            <a:srgbClr val="000000"/>
                          </a:solidFill>
                          <a:latin typeface="+mn-lt"/>
                          <a:ea typeface="+mn-ea"/>
                          <a:cs typeface="+mn-cs"/>
                        </a:rPr>
                        <a:t>$    14,055</a:t>
                      </a:r>
                    </a:p>
                  </a:txBody>
                  <a:tcPr marL="0" marR="0" marT="34925" marB="0" anchor="ctr">
                    <a:lnB w="12700">
                      <a:solidFill>
                        <a:srgbClr val="000000"/>
                      </a:solidFill>
                      <a:prstDash val="solid"/>
                    </a:lnB>
                    <a:noFill/>
                  </a:tcPr>
                </a:tc>
                <a:tc>
                  <a:txBody>
                    <a:bodyPr/>
                    <a:lstStyle/>
                    <a:p>
                      <a:pPr marL="0" marR="53975" lvl="0" indent="0" algn="ctr" defTabSz="914400" rtl="0" eaLnBrk="1" fontAlgn="auto" latinLnBrk="0" hangingPunct="1">
                        <a:lnSpc>
                          <a:spcPct val="100000"/>
                        </a:lnSpc>
                        <a:spcBef>
                          <a:spcPts val="275"/>
                        </a:spcBef>
                        <a:spcAft>
                          <a:spcPts val="0"/>
                        </a:spcAft>
                        <a:buClrTx/>
                        <a:buSzTx/>
                        <a:buFontTx/>
                        <a:buNone/>
                        <a:tabLst>
                          <a:tab pos="231140" algn="l"/>
                        </a:tabLst>
                        <a:defRPr/>
                      </a:pPr>
                      <a:r>
                        <a:rPr lang="en-US" sz="900" b="0" i="0" kern="1200" dirty="0">
                          <a:solidFill>
                            <a:srgbClr val="000000"/>
                          </a:solidFill>
                          <a:latin typeface="+mn-lt"/>
                          <a:ea typeface="+mn-ea"/>
                          <a:cs typeface="+mn-cs"/>
                        </a:rPr>
                        <a:t>$    4,710</a:t>
                      </a:r>
                    </a:p>
                  </a:txBody>
                  <a:tcPr marL="0" marR="0" marT="34925" marB="0" anchor="ctr">
                    <a:lnB w="12700">
                      <a:solidFill>
                        <a:srgbClr val="000000"/>
                      </a:solidFill>
                      <a:prstDash val="solid"/>
                    </a:lnB>
                    <a:noFill/>
                  </a:tcPr>
                </a:tc>
                <a:tc>
                  <a:txBody>
                    <a:bodyPr/>
                    <a:lstStyle/>
                    <a:p>
                      <a:pPr marL="0" marR="71120" lvl="0" indent="0" algn="ctr" defTabSz="914400" rtl="0" eaLnBrk="1" fontAlgn="auto" latinLnBrk="0" hangingPunct="1">
                        <a:lnSpc>
                          <a:spcPct val="100000"/>
                        </a:lnSpc>
                        <a:spcBef>
                          <a:spcPts val="275"/>
                        </a:spcBef>
                        <a:spcAft>
                          <a:spcPts val="0"/>
                        </a:spcAft>
                        <a:buClrTx/>
                        <a:buSzTx/>
                        <a:buFontTx/>
                        <a:buNone/>
                        <a:tabLst>
                          <a:tab pos="205740" algn="l"/>
                        </a:tabLst>
                        <a:defRPr/>
                      </a:pPr>
                      <a:r>
                        <a:rPr lang="en-US" sz="900" b="0" i="0" kern="1200" dirty="0">
                          <a:solidFill>
                            <a:srgbClr val="000000"/>
                          </a:solidFill>
                          <a:latin typeface="+mn-lt"/>
                          <a:ea typeface="+mn-ea"/>
                          <a:cs typeface="+mn-cs"/>
                        </a:rPr>
                        <a:t>$    6,202</a:t>
                      </a:r>
                    </a:p>
                  </a:txBody>
                  <a:tcPr marL="0" marR="0" marT="34925" marB="0" anchor="ctr">
                    <a:lnB w="12700">
                      <a:solidFill>
                        <a:srgbClr val="000000"/>
                      </a:solidFill>
                      <a:prstDash val="solid"/>
                    </a:lnB>
                    <a:noFill/>
                  </a:tcPr>
                </a:tc>
                <a:tc>
                  <a:txBody>
                    <a:bodyPr/>
                    <a:lstStyle/>
                    <a:p>
                      <a:pPr marL="0" marR="36830" lvl="0" indent="0" algn="ctr" defTabSz="914400" rtl="0" eaLnBrk="1" fontAlgn="auto" latinLnBrk="0" hangingPunct="1">
                        <a:lnSpc>
                          <a:spcPct val="100000"/>
                        </a:lnSpc>
                        <a:spcBef>
                          <a:spcPts val="275"/>
                        </a:spcBef>
                        <a:spcAft>
                          <a:spcPts val="0"/>
                        </a:spcAft>
                        <a:buClrTx/>
                        <a:buSzTx/>
                        <a:buFontTx/>
                        <a:buNone/>
                        <a:tabLst>
                          <a:tab pos="256540" algn="l"/>
                        </a:tabLst>
                        <a:defRPr/>
                      </a:pPr>
                      <a:r>
                        <a:rPr lang="en-US" sz="900" b="0" i="0" kern="1200" dirty="0">
                          <a:solidFill>
                            <a:srgbClr val="000000"/>
                          </a:solidFill>
                          <a:latin typeface="+mn-lt"/>
                          <a:ea typeface="+mn-ea"/>
                          <a:cs typeface="+mn-cs"/>
                        </a:rPr>
                        <a:t>$    13,547</a:t>
                      </a:r>
                    </a:p>
                  </a:txBody>
                  <a:tcPr marL="0" marR="0" marT="34925" marB="0" anchor="ctr">
                    <a:lnB w="12700">
                      <a:solidFill>
                        <a:srgbClr val="000000"/>
                      </a:solidFill>
                      <a:prstDash val="solid"/>
                    </a:lnB>
                    <a:noFill/>
                  </a:tcPr>
                </a:tc>
                <a:tc>
                  <a:txBody>
                    <a:bodyPr/>
                    <a:lstStyle/>
                    <a:p>
                      <a:pPr marL="0" marR="71120" lvl="0" indent="0" algn="ctr" defTabSz="914400" rtl="0" eaLnBrk="1" fontAlgn="auto" latinLnBrk="0" hangingPunct="1">
                        <a:lnSpc>
                          <a:spcPct val="100000"/>
                        </a:lnSpc>
                        <a:spcBef>
                          <a:spcPts val="275"/>
                        </a:spcBef>
                        <a:spcAft>
                          <a:spcPts val="0"/>
                        </a:spcAft>
                        <a:buClrTx/>
                        <a:buSzTx/>
                        <a:buFontTx/>
                        <a:buNone/>
                        <a:tabLst/>
                        <a:defRPr/>
                      </a:pPr>
                      <a:r>
                        <a:rPr lang="en-US" sz="900" b="0" i="0" kern="1200" dirty="0">
                          <a:solidFill>
                            <a:srgbClr val="000000"/>
                          </a:solidFill>
                          <a:latin typeface="+mn-lt"/>
                          <a:ea typeface="+mn-ea"/>
                          <a:cs typeface="+mn-cs"/>
                        </a:rPr>
                        <a:t>$    12,194</a:t>
                      </a:r>
                    </a:p>
                  </a:txBody>
                  <a:tcPr marL="0" marR="0" marT="34925" marB="0" anchor="ctr">
                    <a:lnB w="12700">
                      <a:solidFill>
                        <a:srgbClr val="000000"/>
                      </a:solidFill>
                      <a:prstDash val="solid"/>
                    </a:lnB>
                    <a:noFill/>
                  </a:tcPr>
                </a:tc>
                <a:tc>
                  <a:txBody>
                    <a:bodyPr/>
                    <a:lstStyle/>
                    <a:p>
                      <a:pPr marL="0" marR="53975" lvl="0" indent="0" algn="ctr" defTabSz="914400" rtl="0" eaLnBrk="1" fontAlgn="auto" latinLnBrk="0" hangingPunct="1">
                        <a:lnSpc>
                          <a:spcPct val="100000"/>
                        </a:lnSpc>
                        <a:spcBef>
                          <a:spcPts val="275"/>
                        </a:spcBef>
                        <a:spcAft>
                          <a:spcPts val="0"/>
                        </a:spcAft>
                        <a:buClrTx/>
                        <a:buSzTx/>
                        <a:buFontTx/>
                        <a:buNone/>
                        <a:tabLst/>
                        <a:defRPr/>
                      </a:pPr>
                      <a:r>
                        <a:rPr lang="en-US" sz="900" b="0" i="0" kern="1200" dirty="0">
                          <a:solidFill>
                            <a:srgbClr val="000000"/>
                          </a:solidFill>
                          <a:latin typeface="+mn-lt"/>
                          <a:ea typeface="+mn-ea"/>
                          <a:cs typeface="+mn-cs"/>
                        </a:rPr>
                        <a:t>$    6,261</a:t>
                      </a:r>
                    </a:p>
                  </a:txBody>
                  <a:tcPr marL="0" marR="0" marT="34925" marB="0" anchor="ctr">
                    <a:lnB w="12700">
                      <a:solidFill>
                        <a:srgbClr val="000000"/>
                      </a:solidFill>
                      <a:prstDash val="solid"/>
                    </a:lnB>
                    <a:noFill/>
                  </a:tcPr>
                </a:tc>
                <a:tc>
                  <a:txBody>
                    <a:bodyPr/>
                    <a:lstStyle/>
                    <a:p>
                      <a:pPr marL="61594" marR="0" lvl="0" indent="0" algn="ctr" defTabSz="914400" rtl="0" eaLnBrk="1" fontAlgn="auto" latinLnBrk="0" hangingPunct="1">
                        <a:lnSpc>
                          <a:spcPct val="100000"/>
                        </a:lnSpc>
                        <a:spcBef>
                          <a:spcPts val="275"/>
                        </a:spcBef>
                        <a:spcAft>
                          <a:spcPts val="0"/>
                        </a:spcAft>
                        <a:buClrTx/>
                        <a:buSzTx/>
                        <a:buFontTx/>
                        <a:buNone/>
                        <a:tabLst>
                          <a:tab pos="254635" algn="l"/>
                        </a:tabLst>
                        <a:defRPr/>
                      </a:pPr>
                      <a:r>
                        <a:rPr lang="en-US" sz="900" b="0" i="0" kern="1200" dirty="0">
                          <a:solidFill>
                            <a:srgbClr val="000000"/>
                          </a:solidFill>
                          <a:latin typeface="+mn-lt"/>
                          <a:ea typeface="+mn-ea"/>
                          <a:cs typeface="+mn-cs"/>
                        </a:rPr>
                        <a:t>$    7,692</a:t>
                      </a:r>
                    </a:p>
                  </a:txBody>
                  <a:tcPr marL="0" marR="0" marT="34925" marB="0" anchor="ctr">
                    <a:lnB w="12700">
                      <a:solidFill>
                        <a:srgbClr val="000000"/>
                      </a:solidFill>
                      <a:prstDash val="solid"/>
                    </a:lnB>
                    <a:noFill/>
                  </a:tcPr>
                </a:tc>
                <a:tc>
                  <a:txBody>
                    <a:bodyPr/>
                    <a:lstStyle/>
                    <a:p>
                      <a:pPr marL="0" marR="71120" lvl="0" indent="0" algn="ctr" defTabSz="914400" rtl="0" eaLnBrk="1" fontAlgn="auto" latinLnBrk="0" hangingPunct="1">
                        <a:lnSpc>
                          <a:spcPct val="100000"/>
                        </a:lnSpc>
                        <a:spcBef>
                          <a:spcPts val="275"/>
                        </a:spcBef>
                        <a:spcAft>
                          <a:spcPts val="0"/>
                        </a:spcAft>
                        <a:buClrTx/>
                        <a:buSzTx/>
                        <a:buFontTx/>
                        <a:buNone/>
                        <a:tabLst/>
                        <a:defRPr/>
                      </a:pPr>
                      <a:r>
                        <a:rPr lang="en-US" sz="900" b="0" i="0" kern="1200" dirty="0">
                          <a:solidFill>
                            <a:srgbClr val="000000"/>
                          </a:solidFill>
                          <a:latin typeface="+mn-lt"/>
                          <a:ea typeface="+mn-ea"/>
                          <a:cs typeface="+mn-cs"/>
                        </a:rPr>
                        <a:t>$    5,141</a:t>
                      </a:r>
                    </a:p>
                  </a:txBody>
                  <a:tcPr marL="0" marR="0" marT="34925" marB="0" anchor="ctr">
                    <a:lnB w="12700">
                      <a:solidFill>
                        <a:srgbClr val="000000"/>
                      </a:solidFill>
                      <a:prstDash val="solid"/>
                    </a:lnB>
                    <a:noFill/>
                  </a:tcPr>
                </a:tc>
                <a:tc>
                  <a:txBody>
                    <a:bodyPr/>
                    <a:lstStyle/>
                    <a:p>
                      <a:pPr marL="44450" marR="0" lvl="0" indent="0" algn="ctr" defTabSz="914400" rtl="0" eaLnBrk="1" fontAlgn="auto" latinLnBrk="0" hangingPunct="1">
                        <a:lnSpc>
                          <a:spcPct val="100000"/>
                        </a:lnSpc>
                        <a:spcBef>
                          <a:spcPts val="275"/>
                        </a:spcBef>
                        <a:spcAft>
                          <a:spcPts val="0"/>
                        </a:spcAft>
                        <a:buClrTx/>
                        <a:buSzTx/>
                        <a:buFontTx/>
                        <a:buNone/>
                        <a:tabLst/>
                        <a:defRPr/>
                      </a:pPr>
                      <a:r>
                        <a:rPr lang="en-US" sz="900" b="0" i="0" kern="1200" dirty="0">
                          <a:solidFill>
                            <a:srgbClr val="000000"/>
                          </a:solidFill>
                          <a:latin typeface="+mn-lt"/>
                          <a:ea typeface="+mn-ea"/>
                          <a:cs typeface="+mn-cs"/>
                        </a:rPr>
                        <a:t>$    9,849</a:t>
                      </a:r>
                    </a:p>
                  </a:txBody>
                  <a:tcPr marL="0" marR="0" marT="34925" marB="0" anchor="ctr">
                    <a:lnB w="12700">
                      <a:solidFill>
                        <a:srgbClr val="000000"/>
                      </a:solidFill>
                      <a:prstDash val="solid"/>
                    </a:lnB>
                    <a:noFill/>
                  </a:tcPr>
                </a:tc>
                <a:tc>
                  <a:txBody>
                    <a:bodyPr/>
                    <a:lstStyle/>
                    <a:p>
                      <a:pPr marL="44450" marR="0" lvl="0" indent="0" algn="ctr" defTabSz="914400" rtl="0" eaLnBrk="1" fontAlgn="auto" latinLnBrk="0" hangingPunct="1">
                        <a:lnSpc>
                          <a:spcPct val="100000"/>
                        </a:lnSpc>
                        <a:spcBef>
                          <a:spcPts val="275"/>
                        </a:spcBef>
                        <a:spcAft>
                          <a:spcPts val="0"/>
                        </a:spcAft>
                        <a:buClrTx/>
                        <a:buSzTx/>
                        <a:buFontTx/>
                        <a:buNone/>
                        <a:tabLst>
                          <a:tab pos="397510" algn="l"/>
                        </a:tabLst>
                        <a:defRPr/>
                      </a:pPr>
                      <a:r>
                        <a:rPr lang="en-US" sz="900" b="0" i="0" kern="1200" dirty="0">
                          <a:solidFill>
                            <a:srgbClr val="000000"/>
                          </a:solidFill>
                          <a:latin typeface="+mn-lt"/>
                          <a:ea typeface="+mn-ea"/>
                          <a:cs typeface="+mn-cs"/>
                        </a:rPr>
                        <a:t>$    87,955</a:t>
                      </a:r>
                    </a:p>
                  </a:txBody>
                  <a:tcPr marL="0" marR="0" marT="34925" marB="0" anchor="ctr">
                    <a:lnB w="12700">
                      <a:solidFill>
                        <a:srgbClr val="000000"/>
                      </a:solidFill>
                      <a:prstDash val="solid"/>
                    </a:lnB>
                    <a:noFill/>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1400417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89F5E-ED92-6D48-8D94-CAD2504BF2A6}"/>
              </a:ext>
            </a:extLst>
          </p:cNvPr>
          <p:cNvSpPr>
            <a:spLocks noGrp="1"/>
          </p:cNvSpPr>
          <p:nvPr>
            <p:ph type="title"/>
          </p:nvPr>
        </p:nvSpPr>
        <p:spPr/>
        <p:txBody>
          <a:bodyPr/>
          <a:lstStyle/>
          <a:p>
            <a:r>
              <a:rPr lang="en-US" dirty="0"/>
              <a:t>Adjusted EBITDA</a:t>
            </a:r>
            <a:br>
              <a:rPr lang="en-US" dirty="0"/>
            </a:br>
            <a:endParaRPr lang="en-US" dirty="0"/>
          </a:p>
        </p:txBody>
      </p:sp>
      <p:sp>
        <p:nvSpPr>
          <p:cNvPr id="3" name="Text Placeholder 2">
            <a:extLst>
              <a:ext uri="{FF2B5EF4-FFF2-40B4-BE49-F238E27FC236}">
                <a16:creationId xmlns:a16="http://schemas.microsoft.com/office/drawing/2014/main" id="{6709169C-6F8A-AC4A-97C3-CCF50E5EC949}"/>
              </a:ext>
            </a:extLst>
          </p:cNvPr>
          <p:cNvSpPr>
            <a:spLocks noGrp="1"/>
          </p:cNvSpPr>
          <p:nvPr>
            <p:ph type="body" sz="quarter" idx="16"/>
          </p:nvPr>
        </p:nvSpPr>
        <p:spPr/>
        <p:txBody>
          <a:bodyPr/>
          <a:lstStyle/>
          <a:p>
            <a:r>
              <a:rPr lang="en-US" dirty="0"/>
              <a:t>Year ended March 31, 2020</a:t>
            </a:r>
          </a:p>
        </p:txBody>
      </p:sp>
      <p:graphicFrame>
        <p:nvGraphicFramePr>
          <p:cNvPr id="6" name="object 35">
            <a:extLst>
              <a:ext uri="{FF2B5EF4-FFF2-40B4-BE49-F238E27FC236}">
                <a16:creationId xmlns:a16="http://schemas.microsoft.com/office/drawing/2014/main" id="{1E74DDD2-2F9E-3146-9658-68FCB4B330CA}"/>
              </a:ext>
            </a:extLst>
          </p:cNvPr>
          <p:cNvGraphicFramePr>
            <a:graphicFrameLocks noGrp="1"/>
          </p:cNvGraphicFramePr>
          <p:nvPr>
            <p:extLst>
              <p:ext uri="{D42A27DB-BD31-4B8C-83A1-F6EECF244321}">
                <p14:modId xmlns:p14="http://schemas.microsoft.com/office/powerpoint/2010/main" val="2601838815"/>
              </p:ext>
            </p:extLst>
          </p:nvPr>
        </p:nvGraphicFramePr>
        <p:xfrm>
          <a:off x="213753" y="1494768"/>
          <a:ext cx="11278999" cy="4056333"/>
        </p:xfrm>
        <a:graphic>
          <a:graphicData uri="http://schemas.openxmlformats.org/drawingml/2006/table">
            <a:tbl>
              <a:tblPr firstRow="1" bandRow="1">
                <a:tableStyleId>{2D5ABB26-0587-4C30-8999-92F81FD0307C}</a:tableStyleId>
              </a:tblPr>
              <a:tblGrid>
                <a:gridCol w="3067414">
                  <a:extLst>
                    <a:ext uri="{9D8B030D-6E8A-4147-A177-3AD203B41FA5}">
                      <a16:colId xmlns:a16="http://schemas.microsoft.com/office/drawing/2014/main" val="20000"/>
                    </a:ext>
                  </a:extLst>
                </a:gridCol>
                <a:gridCol w="814263">
                  <a:extLst>
                    <a:ext uri="{9D8B030D-6E8A-4147-A177-3AD203B41FA5}">
                      <a16:colId xmlns:a16="http://schemas.microsoft.com/office/drawing/2014/main" val="20001"/>
                    </a:ext>
                  </a:extLst>
                </a:gridCol>
                <a:gridCol w="814263">
                  <a:extLst>
                    <a:ext uri="{9D8B030D-6E8A-4147-A177-3AD203B41FA5}">
                      <a16:colId xmlns:a16="http://schemas.microsoft.com/office/drawing/2014/main" val="20002"/>
                    </a:ext>
                  </a:extLst>
                </a:gridCol>
                <a:gridCol w="814263">
                  <a:extLst>
                    <a:ext uri="{9D8B030D-6E8A-4147-A177-3AD203B41FA5}">
                      <a16:colId xmlns:a16="http://schemas.microsoft.com/office/drawing/2014/main" val="20003"/>
                    </a:ext>
                  </a:extLst>
                </a:gridCol>
                <a:gridCol w="814263">
                  <a:extLst>
                    <a:ext uri="{9D8B030D-6E8A-4147-A177-3AD203B41FA5}">
                      <a16:colId xmlns:a16="http://schemas.microsoft.com/office/drawing/2014/main" val="20004"/>
                    </a:ext>
                  </a:extLst>
                </a:gridCol>
                <a:gridCol w="814263">
                  <a:extLst>
                    <a:ext uri="{9D8B030D-6E8A-4147-A177-3AD203B41FA5}">
                      <a16:colId xmlns:a16="http://schemas.microsoft.com/office/drawing/2014/main" val="20006"/>
                    </a:ext>
                  </a:extLst>
                </a:gridCol>
                <a:gridCol w="814263">
                  <a:extLst>
                    <a:ext uri="{9D8B030D-6E8A-4147-A177-3AD203B41FA5}">
                      <a16:colId xmlns:a16="http://schemas.microsoft.com/office/drawing/2014/main" val="20007"/>
                    </a:ext>
                  </a:extLst>
                </a:gridCol>
                <a:gridCol w="889217">
                  <a:extLst>
                    <a:ext uri="{9D8B030D-6E8A-4147-A177-3AD203B41FA5}">
                      <a16:colId xmlns:a16="http://schemas.microsoft.com/office/drawing/2014/main" val="20008"/>
                    </a:ext>
                  </a:extLst>
                </a:gridCol>
                <a:gridCol w="739309">
                  <a:extLst>
                    <a:ext uri="{9D8B030D-6E8A-4147-A177-3AD203B41FA5}">
                      <a16:colId xmlns:a16="http://schemas.microsoft.com/office/drawing/2014/main" val="20009"/>
                    </a:ext>
                  </a:extLst>
                </a:gridCol>
                <a:gridCol w="855133">
                  <a:extLst>
                    <a:ext uri="{9D8B030D-6E8A-4147-A177-3AD203B41FA5}">
                      <a16:colId xmlns:a16="http://schemas.microsoft.com/office/drawing/2014/main" val="20010"/>
                    </a:ext>
                  </a:extLst>
                </a:gridCol>
                <a:gridCol w="842348">
                  <a:extLst>
                    <a:ext uri="{9D8B030D-6E8A-4147-A177-3AD203B41FA5}">
                      <a16:colId xmlns:a16="http://schemas.microsoft.com/office/drawing/2014/main" val="20011"/>
                    </a:ext>
                  </a:extLst>
                </a:gridCol>
              </a:tblGrid>
              <a:tr h="409941">
                <a:tc>
                  <a:txBody>
                    <a:bodyPr/>
                    <a:lstStyle/>
                    <a:p>
                      <a:pPr>
                        <a:lnSpc>
                          <a:spcPct val="100000"/>
                        </a:lnSpc>
                      </a:pPr>
                      <a:endParaRPr sz="800" dirty="0">
                        <a:latin typeface="Franklin Gothic Medium" panose="020B0603020102020204" pitchFamily="34" charset="0"/>
                        <a:cs typeface="Times New Roman"/>
                      </a:endParaRPr>
                    </a:p>
                  </a:txBody>
                  <a:tcPr marL="0" marR="0" marT="0" marB="0" anchor="ctr">
                    <a:lnL>
                      <a:noFill/>
                    </a:lnL>
                    <a:lnR>
                      <a:noFill/>
                    </a:lnR>
                    <a:lnT w="12700">
                      <a:noFill/>
                      <a:prstDash val="solid"/>
                    </a:lnT>
                    <a:lnB>
                      <a:noFill/>
                    </a:lnB>
                    <a:lnTlToBr w="12700" cmpd="sng">
                      <a:noFill/>
                      <a:prstDash val="solid"/>
                    </a:lnTlToBr>
                    <a:lnBlToTr w="12700" cmpd="sng">
                      <a:noFill/>
                      <a:prstDash val="solid"/>
                    </a:lnBlToTr>
                  </a:tcPr>
                </a:tc>
                <a:tc>
                  <a:txBody>
                    <a:bodyPr/>
                    <a:lstStyle/>
                    <a:p>
                      <a:pPr marL="0" marR="111125" indent="0" algn="ctr" defTabSz="914400" rtl="0" eaLnBrk="1" latinLnBrk="0" hangingPunct="1">
                        <a:lnSpc>
                          <a:spcPts val="800"/>
                        </a:lnSpc>
                        <a:spcBef>
                          <a:spcPts val="535"/>
                        </a:spcBef>
                      </a:pPr>
                      <a:r>
                        <a:rPr sz="900" b="1" kern="1200" dirty="0">
                          <a:solidFill>
                            <a:schemeClr val="tx1"/>
                          </a:solidFill>
                          <a:latin typeface="Franklin Gothic Medium" panose="020B0603020102020204" pitchFamily="34" charset="0"/>
                          <a:ea typeface="+mn-ea"/>
                          <a:cs typeface="Arial"/>
                        </a:rPr>
                        <a:t>Corporate</a:t>
                      </a:r>
                    </a:p>
                  </a:txBody>
                  <a:tcPr marL="0" marR="0" marT="3175" marB="0" anchor="ctr">
                    <a:lnL>
                      <a:noFill/>
                    </a:lnL>
                    <a:lnT w="12700">
                      <a:solidFill>
                        <a:srgbClr val="000000"/>
                      </a:solidFill>
                      <a:prstDash val="solid"/>
                    </a:lnT>
                    <a:lnB w="12700">
                      <a:solidFill>
                        <a:srgbClr val="000000"/>
                      </a:solidFill>
                      <a:prstDash val="solid"/>
                    </a:lnB>
                  </a:tcPr>
                </a:tc>
                <a:tc>
                  <a:txBody>
                    <a:bodyPr/>
                    <a:lstStyle/>
                    <a:p>
                      <a:pPr marL="0" marR="111125" indent="0" algn="ctr" defTabSz="914400" rtl="0" eaLnBrk="1" latinLnBrk="0" hangingPunct="1">
                        <a:lnSpc>
                          <a:spcPts val="800"/>
                        </a:lnSpc>
                        <a:spcBef>
                          <a:spcPts val="535"/>
                        </a:spcBef>
                      </a:pPr>
                      <a:r>
                        <a:rPr sz="900" b="1" kern="1200" dirty="0">
                          <a:solidFill>
                            <a:schemeClr val="tx1"/>
                          </a:solidFill>
                          <a:latin typeface="Franklin Gothic Medium" panose="020B0603020102020204" pitchFamily="34" charset="0"/>
                          <a:ea typeface="+mn-ea"/>
                          <a:cs typeface="Arial"/>
                        </a:rPr>
                        <a:t>5.11</a:t>
                      </a:r>
                    </a:p>
                  </a:txBody>
                  <a:tcPr marL="0" marR="0" marT="3175" marB="0" anchor="ctr">
                    <a:lnT w="12700">
                      <a:solidFill>
                        <a:srgbClr val="000000"/>
                      </a:solidFill>
                      <a:prstDash val="solid"/>
                    </a:lnT>
                    <a:lnB w="12700">
                      <a:solidFill>
                        <a:srgbClr val="000000"/>
                      </a:solidFill>
                      <a:prstDash val="solid"/>
                    </a:lnB>
                  </a:tcPr>
                </a:tc>
                <a:tc>
                  <a:txBody>
                    <a:bodyPr/>
                    <a:lstStyle/>
                    <a:p>
                      <a:pPr marL="0" marR="111125" indent="0" algn="ctr" defTabSz="914400" rtl="0" eaLnBrk="1" latinLnBrk="0" hangingPunct="1">
                        <a:lnSpc>
                          <a:spcPts val="800"/>
                        </a:lnSpc>
                        <a:spcBef>
                          <a:spcPts val="535"/>
                        </a:spcBef>
                      </a:pPr>
                      <a:r>
                        <a:rPr sz="900" b="1" kern="1200" dirty="0">
                          <a:solidFill>
                            <a:schemeClr val="tx1"/>
                          </a:solidFill>
                          <a:latin typeface="Franklin Gothic Medium" panose="020B0603020102020204" pitchFamily="34" charset="0"/>
                          <a:ea typeface="+mn-ea"/>
                          <a:cs typeface="Arial"/>
                        </a:rPr>
                        <a:t>Ergobaby</a:t>
                      </a:r>
                    </a:p>
                  </a:txBody>
                  <a:tcPr marL="0" marR="0" marT="3175" marB="0" anchor="ctr">
                    <a:lnT w="12700">
                      <a:solidFill>
                        <a:srgbClr val="000000"/>
                      </a:solidFill>
                      <a:prstDash val="solid"/>
                    </a:lnT>
                    <a:lnB w="12700" cap="flat" cmpd="sng" algn="ctr">
                      <a:solidFill>
                        <a:srgbClr val="000000"/>
                      </a:solidFill>
                      <a:prstDash val="solid"/>
                      <a:round/>
                      <a:headEnd type="none" w="med" len="med"/>
                      <a:tailEnd type="none" w="med" len="med"/>
                    </a:lnB>
                  </a:tcPr>
                </a:tc>
                <a:tc>
                  <a:txBody>
                    <a:bodyPr/>
                    <a:lstStyle/>
                    <a:p>
                      <a:pPr marL="0" marR="111125" indent="0" algn="ctr" defTabSz="914400" rtl="0" eaLnBrk="1" latinLnBrk="0" hangingPunct="1">
                        <a:lnSpc>
                          <a:spcPts val="800"/>
                        </a:lnSpc>
                        <a:spcBef>
                          <a:spcPts val="535"/>
                        </a:spcBef>
                      </a:pPr>
                      <a:r>
                        <a:rPr sz="900" b="1" kern="1200" dirty="0">
                          <a:solidFill>
                            <a:schemeClr val="tx1"/>
                          </a:solidFill>
                          <a:latin typeface="Franklin Gothic Medium" panose="020B0603020102020204" pitchFamily="34" charset="0"/>
                          <a:ea typeface="+mn-ea"/>
                          <a:cs typeface="Arial"/>
                        </a:rPr>
                        <a:t>Liberty</a:t>
                      </a:r>
                    </a:p>
                  </a:txBody>
                  <a:tcPr marL="0" marR="0" marT="3175" marB="0" anchor="ctr">
                    <a:lnT w="12700">
                      <a:solidFill>
                        <a:srgbClr val="000000"/>
                      </a:solidFill>
                      <a:prstDash val="solid"/>
                    </a:lnT>
                    <a:lnB w="12700">
                      <a:solidFill>
                        <a:srgbClr val="000000"/>
                      </a:solidFill>
                      <a:prstDash val="solid"/>
                    </a:lnB>
                  </a:tcPr>
                </a:tc>
                <a:tc>
                  <a:txBody>
                    <a:bodyPr/>
                    <a:lstStyle/>
                    <a:p>
                      <a:pPr marL="0" marR="111125" indent="0" algn="ctr" defTabSz="914400" rtl="0" eaLnBrk="1" latinLnBrk="0" hangingPunct="1">
                        <a:lnSpc>
                          <a:spcPts val="800"/>
                        </a:lnSpc>
                        <a:spcBef>
                          <a:spcPts val="535"/>
                        </a:spcBef>
                      </a:pPr>
                      <a:r>
                        <a:rPr sz="900" b="1" kern="1200" dirty="0">
                          <a:solidFill>
                            <a:schemeClr val="tx1"/>
                          </a:solidFill>
                          <a:latin typeface="Franklin Gothic Medium" panose="020B0603020102020204" pitchFamily="34" charset="0"/>
                          <a:ea typeface="+mn-ea"/>
                          <a:cs typeface="Arial"/>
                        </a:rPr>
                        <a:t>Velocity Outdoor</a:t>
                      </a:r>
                    </a:p>
                  </a:txBody>
                  <a:tcPr marL="0" marR="0" marT="67945" marB="0" anchor="ctr">
                    <a:lnT w="12700">
                      <a:solidFill>
                        <a:srgbClr val="000000"/>
                      </a:solidFill>
                      <a:prstDash val="solid"/>
                    </a:lnT>
                    <a:lnB w="12700" cap="flat" cmpd="sng" algn="ctr">
                      <a:solidFill>
                        <a:srgbClr val="000000"/>
                      </a:solidFill>
                      <a:prstDash val="solid"/>
                      <a:round/>
                      <a:headEnd type="none" w="med" len="med"/>
                      <a:tailEnd type="none" w="med" len="med"/>
                    </a:lnB>
                  </a:tcPr>
                </a:tc>
                <a:tc>
                  <a:txBody>
                    <a:bodyPr/>
                    <a:lstStyle/>
                    <a:p>
                      <a:pPr marL="0" marR="111125" indent="0" algn="ctr" defTabSz="914400" rtl="0" eaLnBrk="1" latinLnBrk="0" hangingPunct="1">
                        <a:lnSpc>
                          <a:spcPts val="800"/>
                        </a:lnSpc>
                        <a:spcBef>
                          <a:spcPts val="535"/>
                        </a:spcBef>
                      </a:pPr>
                      <a:r>
                        <a:rPr sz="900" b="1" kern="1200" dirty="0">
                          <a:solidFill>
                            <a:schemeClr val="tx1"/>
                          </a:solidFill>
                          <a:latin typeface="Franklin Gothic Medium" panose="020B0603020102020204" pitchFamily="34" charset="0"/>
                          <a:ea typeface="+mn-ea"/>
                          <a:cs typeface="Arial"/>
                        </a:rPr>
                        <a:t>ACI</a:t>
                      </a:r>
                    </a:p>
                  </a:txBody>
                  <a:tcPr marL="0" marR="0" marT="3175" marB="0" anchor="ctr">
                    <a:lnT w="12700">
                      <a:solidFill>
                        <a:srgbClr val="000000"/>
                      </a:solidFill>
                      <a:prstDash val="solid"/>
                    </a:lnT>
                    <a:lnB w="12700">
                      <a:solidFill>
                        <a:srgbClr val="000000"/>
                      </a:solidFill>
                      <a:prstDash val="solid"/>
                    </a:lnB>
                  </a:tcPr>
                </a:tc>
                <a:tc>
                  <a:txBody>
                    <a:bodyPr/>
                    <a:lstStyle/>
                    <a:p>
                      <a:pPr marL="0" marR="111125" indent="0" algn="ctr" defTabSz="914400" rtl="0" eaLnBrk="1" latinLnBrk="0" hangingPunct="1">
                        <a:lnSpc>
                          <a:spcPts val="800"/>
                        </a:lnSpc>
                        <a:spcBef>
                          <a:spcPts val="535"/>
                        </a:spcBef>
                      </a:pPr>
                      <a:r>
                        <a:rPr lang="en-US" sz="900" b="1" kern="1200" dirty="0">
                          <a:solidFill>
                            <a:schemeClr val="tx1"/>
                          </a:solidFill>
                          <a:latin typeface="Franklin Gothic Medium" panose="020B0603020102020204" pitchFamily="34" charset="0"/>
                          <a:ea typeface="+mn-ea"/>
                          <a:cs typeface="Arial"/>
                        </a:rPr>
                        <a:t>Altor</a:t>
                      </a:r>
                      <a:endParaRPr sz="900" b="1" kern="1200" dirty="0">
                        <a:solidFill>
                          <a:schemeClr val="tx1"/>
                        </a:solidFill>
                        <a:latin typeface="Franklin Gothic Medium" panose="020B0603020102020204" pitchFamily="34" charset="0"/>
                        <a:ea typeface="+mn-ea"/>
                        <a:cs typeface="Arial"/>
                      </a:endParaRPr>
                    </a:p>
                  </a:txBody>
                  <a:tcPr marL="0" marR="0" marT="3175" marB="0" anchor="ctr">
                    <a:lnT w="12700">
                      <a:solidFill>
                        <a:srgbClr val="000000"/>
                      </a:solidFill>
                      <a:prstDash val="solid"/>
                    </a:lnT>
                    <a:lnB w="12700">
                      <a:solidFill>
                        <a:srgbClr val="000000"/>
                      </a:solidFill>
                      <a:prstDash val="solid"/>
                    </a:lnB>
                  </a:tcPr>
                </a:tc>
                <a:tc>
                  <a:txBody>
                    <a:bodyPr/>
                    <a:lstStyle/>
                    <a:p>
                      <a:pPr marL="0" marR="111125" indent="0" algn="ctr" defTabSz="914400" rtl="0" eaLnBrk="1" latinLnBrk="0" hangingPunct="1">
                        <a:lnSpc>
                          <a:spcPts val="800"/>
                        </a:lnSpc>
                        <a:spcBef>
                          <a:spcPts val="535"/>
                        </a:spcBef>
                      </a:pPr>
                      <a:r>
                        <a:rPr lang="en-US" sz="900" b="1" kern="1200" dirty="0">
                          <a:solidFill>
                            <a:schemeClr val="tx1"/>
                          </a:solidFill>
                          <a:latin typeface="Franklin Gothic Medium" panose="020B0603020102020204" pitchFamily="34" charset="0"/>
                          <a:ea typeface="+mn-ea"/>
                          <a:cs typeface="Arial"/>
                        </a:rPr>
                        <a:t>Arnold</a:t>
                      </a:r>
                      <a:endParaRPr sz="900" b="1" kern="1200" dirty="0">
                        <a:solidFill>
                          <a:schemeClr val="tx1"/>
                        </a:solidFill>
                        <a:latin typeface="Franklin Gothic Medium" panose="020B0603020102020204" pitchFamily="34" charset="0"/>
                        <a:ea typeface="+mn-ea"/>
                        <a:cs typeface="Arial"/>
                      </a:endParaRPr>
                    </a:p>
                  </a:txBody>
                  <a:tcPr marL="0" marR="0" marT="3175" marB="0" anchor="ctr">
                    <a:lnT w="12700">
                      <a:solidFill>
                        <a:srgbClr val="000000"/>
                      </a:solidFill>
                      <a:prstDash val="solid"/>
                    </a:lnT>
                    <a:lnB w="12700">
                      <a:solidFill>
                        <a:srgbClr val="000000"/>
                      </a:solidFill>
                      <a:prstDash val="solid"/>
                    </a:lnB>
                  </a:tcPr>
                </a:tc>
                <a:tc>
                  <a:txBody>
                    <a:bodyPr/>
                    <a:lstStyle/>
                    <a:p>
                      <a:pPr marL="0" marR="111125" indent="0" algn="ctr" defTabSz="914400" rtl="0" eaLnBrk="1" latinLnBrk="0" hangingPunct="1">
                        <a:lnSpc>
                          <a:spcPts val="800"/>
                        </a:lnSpc>
                        <a:spcBef>
                          <a:spcPts val="535"/>
                        </a:spcBef>
                      </a:pPr>
                      <a:r>
                        <a:rPr sz="900" b="1" kern="1200" dirty="0">
                          <a:solidFill>
                            <a:schemeClr val="tx1"/>
                          </a:solidFill>
                          <a:latin typeface="Franklin Gothic Medium" panose="020B0603020102020204" pitchFamily="34" charset="0"/>
                          <a:ea typeface="+mn-ea"/>
                          <a:cs typeface="Arial"/>
                        </a:rPr>
                        <a:t>Sterno</a:t>
                      </a:r>
                    </a:p>
                  </a:txBody>
                  <a:tcPr marL="0" marR="0" marT="3175" marB="0" anchor="ctr">
                    <a:lnT w="12700">
                      <a:solidFill>
                        <a:srgbClr val="000000"/>
                      </a:solidFill>
                      <a:prstDash val="solid"/>
                    </a:lnT>
                    <a:lnB w="12700">
                      <a:solidFill>
                        <a:srgbClr val="000000"/>
                      </a:solidFill>
                      <a:prstDash val="solid"/>
                    </a:lnB>
                  </a:tcPr>
                </a:tc>
                <a:tc>
                  <a:txBody>
                    <a:bodyPr/>
                    <a:lstStyle/>
                    <a:p>
                      <a:pPr marL="0" marR="111125" indent="0" algn="ctr" defTabSz="914400" rtl="0" eaLnBrk="1" latinLnBrk="0" hangingPunct="1">
                        <a:lnSpc>
                          <a:spcPts val="800"/>
                        </a:lnSpc>
                        <a:spcBef>
                          <a:spcPts val="535"/>
                        </a:spcBef>
                      </a:pPr>
                      <a:r>
                        <a:rPr sz="900" b="1" kern="1200" dirty="0">
                          <a:solidFill>
                            <a:schemeClr val="tx1"/>
                          </a:solidFill>
                          <a:latin typeface="Franklin Gothic Medium" panose="020B0603020102020204" pitchFamily="34" charset="0"/>
                          <a:ea typeface="+mn-ea"/>
                          <a:cs typeface="Arial"/>
                        </a:rPr>
                        <a:t>Consolidated</a:t>
                      </a:r>
                    </a:p>
                  </a:txBody>
                  <a:tcPr marL="0" marR="0" marT="3175" marB="0" anchor="ct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0"/>
                  </a:ext>
                </a:extLst>
              </a:tr>
              <a:tr h="303866">
                <a:tc>
                  <a:txBody>
                    <a:bodyPr/>
                    <a:lstStyle/>
                    <a:p>
                      <a:pPr marL="0" algn="l" defTabSz="914400" rtl="0" eaLnBrk="1" latinLnBrk="0" hangingPunct="1">
                        <a:lnSpc>
                          <a:spcPct val="83000"/>
                        </a:lnSpc>
                        <a:spcBef>
                          <a:spcPts val="50"/>
                        </a:spcBef>
                      </a:pPr>
                      <a:r>
                        <a:rPr sz="900" b="1" i="0" kern="1200" dirty="0">
                          <a:solidFill>
                            <a:srgbClr val="000000"/>
                          </a:solidFill>
                          <a:latin typeface="+mn-lt"/>
                          <a:ea typeface="+mn-ea"/>
                          <a:cs typeface="+mn-cs"/>
                        </a:rPr>
                        <a:t>Net income (loss)</a:t>
                      </a:r>
                    </a:p>
                  </a:txBody>
                  <a:tcPr marR="0" marT="6350" marB="0" anchor="ctr">
                    <a:lnT>
                      <a:noFill/>
                    </a:lnT>
                    <a:solidFill>
                      <a:schemeClr val="bg1">
                        <a:lumMod val="95000"/>
                      </a:schemeClr>
                    </a:solidFill>
                  </a:tcPr>
                </a:tc>
                <a:tc>
                  <a:txBody>
                    <a:bodyPr/>
                    <a:lstStyle/>
                    <a:p>
                      <a:pPr marR="36830" algn="ctr">
                        <a:lnSpc>
                          <a:spcPct val="100000"/>
                        </a:lnSpc>
                        <a:spcBef>
                          <a:spcPts val="75"/>
                        </a:spcBef>
                        <a:tabLst>
                          <a:tab pos="210185" algn="l"/>
                        </a:tabLst>
                      </a:pPr>
                      <a:r>
                        <a:rPr lang="en-US" sz="900" b="0" i="0" kern="1200" dirty="0">
                          <a:solidFill>
                            <a:srgbClr val="000000"/>
                          </a:solidFill>
                          <a:latin typeface="+mn-lt"/>
                          <a:ea typeface="+mn-ea"/>
                          <a:cs typeface="+mn-cs"/>
                        </a:rPr>
                        <a:t>$    (1,635)</a:t>
                      </a:r>
                    </a:p>
                  </a:txBody>
                  <a:tcPr marL="0" marR="0" marT="9525" marB="0" anchor="ctr">
                    <a:lnT w="12700">
                      <a:solidFill>
                        <a:srgbClr val="000000"/>
                      </a:solidFill>
                      <a:prstDash val="solid"/>
                    </a:lnT>
                    <a:solidFill>
                      <a:schemeClr val="bg1">
                        <a:lumMod val="95000"/>
                      </a:schemeClr>
                    </a:solidFill>
                  </a:tcPr>
                </a:tc>
                <a:tc>
                  <a:txBody>
                    <a:bodyPr/>
                    <a:lstStyle/>
                    <a:p>
                      <a:pPr marL="0" marR="71120" lvl="0" indent="0" algn="ctr" defTabSz="914400" rtl="0" eaLnBrk="1" fontAlgn="auto" latinLnBrk="0" hangingPunct="1">
                        <a:lnSpc>
                          <a:spcPct val="100000"/>
                        </a:lnSpc>
                        <a:spcBef>
                          <a:spcPts val="75"/>
                        </a:spcBef>
                        <a:spcAft>
                          <a:spcPts val="0"/>
                        </a:spcAft>
                        <a:buClrTx/>
                        <a:buSzTx/>
                        <a:buFontTx/>
                        <a:buNone/>
                        <a:tabLst>
                          <a:tab pos="205740" algn="l"/>
                        </a:tabLst>
                        <a:defRPr/>
                      </a:pPr>
                      <a:r>
                        <a:rPr lang="en-US" sz="900" b="0" i="0" kern="1200" dirty="0">
                          <a:solidFill>
                            <a:srgbClr val="000000"/>
                          </a:solidFill>
                          <a:latin typeface="+mn-lt"/>
                          <a:ea typeface="+mn-ea"/>
                          <a:cs typeface="+mn-cs"/>
                        </a:rPr>
                        <a:t>$    2,133</a:t>
                      </a:r>
                    </a:p>
                  </a:txBody>
                  <a:tcPr marL="0" marR="0" marT="9525" marB="0" anchor="ctr">
                    <a:lnT w="12700">
                      <a:solidFill>
                        <a:srgbClr val="000000"/>
                      </a:solidFill>
                      <a:prstDash val="solid"/>
                    </a:lnT>
                    <a:solidFill>
                      <a:schemeClr val="bg1">
                        <a:lumMod val="95000"/>
                      </a:schemeClr>
                    </a:solidFill>
                  </a:tcPr>
                </a:tc>
                <a:tc>
                  <a:txBody>
                    <a:bodyPr/>
                    <a:lstStyle/>
                    <a:p>
                      <a:pPr marL="0" marR="53975" lvl="0" indent="0" algn="ctr" defTabSz="914400" rtl="0" eaLnBrk="1" fontAlgn="auto" latinLnBrk="0" hangingPunct="1">
                        <a:lnSpc>
                          <a:spcPct val="100000"/>
                        </a:lnSpc>
                        <a:spcBef>
                          <a:spcPts val="75"/>
                        </a:spcBef>
                        <a:spcAft>
                          <a:spcPts val="0"/>
                        </a:spcAft>
                        <a:buClrTx/>
                        <a:buSzTx/>
                        <a:buFontTx/>
                        <a:buNone/>
                        <a:tabLst>
                          <a:tab pos="231140" algn="l"/>
                        </a:tabLst>
                        <a:defRPr/>
                      </a:pPr>
                      <a:r>
                        <a:rPr lang="en-US" sz="900" b="0" i="0" kern="1200" dirty="0">
                          <a:solidFill>
                            <a:srgbClr val="000000"/>
                          </a:solidFill>
                          <a:latin typeface="+mn-lt"/>
                          <a:ea typeface="+mn-ea"/>
                          <a:cs typeface="+mn-cs"/>
                        </a:rPr>
                        <a:t>$    903</a:t>
                      </a:r>
                    </a:p>
                  </a:txBody>
                  <a:tcPr marL="0" marR="0" marT="9525" marB="0" anchor="ctr">
                    <a:lnT w="12700" cap="flat" cmpd="sng" algn="ctr">
                      <a:solidFill>
                        <a:srgbClr val="000000"/>
                      </a:solidFill>
                      <a:prstDash val="solid"/>
                      <a:round/>
                      <a:headEnd type="none" w="med" len="med"/>
                      <a:tailEnd type="none" w="med" len="med"/>
                    </a:lnT>
                    <a:solidFill>
                      <a:schemeClr val="bg1">
                        <a:lumMod val="95000"/>
                      </a:schemeClr>
                    </a:solidFill>
                  </a:tcPr>
                </a:tc>
                <a:tc>
                  <a:txBody>
                    <a:bodyPr/>
                    <a:lstStyle/>
                    <a:p>
                      <a:pPr marL="0" marR="71120" lvl="0" indent="0" algn="ctr" defTabSz="914400" rtl="0" eaLnBrk="1" fontAlgn="auto" latinLnBrk="0" hangingPunct="1">
                        <a:lnSpc>
                          <a:spcPct val="100000"/>
                        </a:lnSpc>
                        <a:spcBef>
                          <a:spcPts val="75"/>
                        </a:spcBef>
                        <a:spcAft>
                          <a:spcPts val="0"/>
                        </a:spcAft>
                        <a:buClrTx/>
                        <a:buSzTx/>
                        <a:buFontTx/>
                        <a:buNone/>
                        <a:tabLst>
                          <a:tab pos="205740" algn="l"/>
                        </a:tabLst>
                        <a:defRPr/>
                      </a:pPr>
                      <a:r>
                        <a:rPr lang="en-US" sz="900" b="0" i="0" kern="1200" dirty="0">
                          <a:solidFill>
                            <a:srgbClr val="000000"/>
                          </a:solidFill>
                          <a:latin typeface="+mn-lt"/>
                          <a:ea typeface="+mn-ea"/>
                          <a:cs typeface="+mn-cs"/>
                        </a:rPr>
                        <a:t>$    1,608</a:t>
                      </a:r>
                    </a:p>
                  </a:txBody>
                  <a:tcPr marL="0" marR="0" marT="9525" marB="0" anchor="ctr">
                    <a:lnT w="12700">
                      <a:solidFill>
                        <a:srgbClr val="000000"/>
                      </a:solidFill>
                      <a:prstDash val="solid"/>
                    </a:lnT>
                    <a:solidFill>
                      <a:schemeClr val="bg1">
                        <a:lumMod val="95000"/>
                      </a:schemeClr>
                    </a:solidFill>
                  </a:tcPr>
                </a:tc>
                <a:tc>
                  <a:txBody>
                    <a:bodyPr/>
                    <a:lstStyle/>
                    <a:p>
                      <a:pPr marL="0" marR="36830" lvl="0" indent="0" algn="ctr" defTabSz="914400" rtl="0" eaLnBrk="1" fontAlgn="auto" latinLnBrk="0" hangingPunct="1">
                        <a:lnSpc>
                          <a:spcPct val="100000"/>
                        </a:lnSpc>
                        <a:spcBef>
                          <a:spcPts val="75"/>
                        </a:spcBef>
                        <a:spcAft>
                          <a:spcPts val="0"/>
                        </a:spcAft>
                        <a:buClrTx/>
                        <a:buSzTx/>
                        <a:buFontTx/>
                        <a:buNone/>
                        <a:tabLst/>
                        <a:defRPr/>
                      </a:pPr>
                      <a:r>
                        <a:rPr lang="en-US" sz="900" b="0" i="0" kern="1200" dirty="0">
                          <a:solidFill>
                            <a:srgbClr val="000000"/>
                          </a:solidFill>
                          <a:latin typeface="+mn-lt"/>
                          <a:ea typeface="+mn-ea"/>
                          <a:cs typeface="+mn-cs"/>
                        </a:rPr>
                        <a:t>$    (3,302)</a:t>
                      </a:r>
                    </a:p>
                  </a:txBody>
                  <a:tcPr marL="0" marR="0" marT="9525" marB="0" anchor="ctr">
                    <a:lnT w="12700" cap="flat" cmpd="sng" algn="ctr">
                      <a:solidFill>
                        <a:srgbClr val="000000"/>
                      </a:solidFill>
                      <a:prstDash val="solid"/>
                      <a:round/>
                      <a:headEnd type="none" w="med" len="med"/>
                      <a:tailEnd type="none" w="med" len="med"/>
                    </a:lnT>
                    <a:solidFill>
                      <a:schemeClr val="bg1">
                        <a:lumMod val="95000"/>
                      </a:schemeClr>
                    </a:solidFill>
                  </a:tcPr>
                </a:tc>
                <a:tc>
                  <a:txBody>
                    <a:bodyPr/>
                    <a:lstStyle/>
                    <a:p>
                      <a:pPr marL="0" marR="53975" lvl="0" indent="0" algn="ctr" defTabSz="914400" rtl="0" eaLnBrk="1" fontAlgn="auto" latinLnBrk="0" hangingPunct="1">
                        <a:lnSpc>
                          <a:spcPct val="100000"/>
                        </a:lnSpc>
                        <a:spcBef>
                          <a:spcPts val="75"/>
                        </a:spcBef>
                        <a:spcAft>
                          <a:spcPts val="0"/>
                        </a:spcAft>
                        <a:buClrTx/>
                        <a:buSzTx/>
                        <a:buFontTx/>
                        <a:buNone/>
                        <a:tabLst/>
                        <a:defRPr/>
                      </a:pPr>
                      <a:r>
                        <a:rPr lang="en-US" sz="900" b="0" i="0" kern="1200" dirty="0">
                          <a:solidFill>
                            <a:srgbClr val="000000"/>
                          </a:solidFill>
                          <a:latin typeface="+mn-lt"/>
                          <a:ea typeface="+mn-ea"/>
                          <a:cs typeface="+mn-cs"/>
                        </a:rPr>
                        <a:t>$   2,821</a:t>
                      </a:r>
                    </a:p>
                  </a:txBody>
                  <a:tcPr marL="0" marR="0" marT="9525" marB="0" anchor="ctr">
                    <a:lnT w="12700">
                      <a:solidFill>
                        <a:srgbClr val="000000"/>
                      </a:solidFill>
                      <a:prstDash val="solid"/>
                    </a:lnT>
                    <a:solidFill>
                      <a:schemeClr val="bg1">
                        <a:lumMod val="95000"/>
                      </a:schemeClr>
                    </a:solidFill>
                  </a:tcPr>
                </a:tc>
                <a:tc>
                  <a:txBody>
                    <a:bodyPr/>
                    <a:lstStyle/>
                    <a:p>
                      <a:pPr marL="61594" marR="0" lvl="0" indent="0" algn="ctr" defTabSz="914400" rtl="0" eaLnBrk="1" fontAlgn="auto" latinLnBrk="0" hangingPunct="1">
                        <a:lnSpc>
                          <a:spcPct val="100000"/>
                        </a:lnSpc>
                        <a:spcBef>
                          <a:spcPts val="75"/>
                        </a:spcBef>
                        <a:spcAft>
                          <a:spcPts val="0"/>
                        </a:spcAft>
                        <a:buClrTx/>
                        <a:buSzTx/>
                        <a:buFontTx/>
                        <a:buNone/>
                        <a:tabLst>
                          <a:tab pos="254635" algn="l"/>
                        </a:tabLst>
                        <a:defRPr/>
                      </a:pPr>
                      <a:r>
                        <a:rPr lang="en-US" sz="900" b="0" i="0" kern="1200" dirty="0">
                          <a:solidFill>
                            <a:srgbClr val="000000"/>
                          </a:solidFill>
                          <a:latin typeface="+mn-lt"/>
                          <a:ea typeface="+mn-ea"/>
                          <a:cs typeface="+mn-cs"/>
                        </a:rPr>
                        <a:t>$    1,369</a:t>
                      </a:r>
                    </a:p>
                  </a:txBody>
                  <a:tcPr marL="0" marR="0" marT="9525" marB="0" anchor="ctr">
                    <a:lnT w="12700">
                      <a:solidFill>
                        <a:srgbClr val="000000"/>
                      </a:solidFill>
                      <a:prstDash val="solid"/>
                    </a:lnT>
                    <a:solidFill>
                      <a:schemeClr val="bg1">
                        <a:lumMod val="95000"/>
                      </a:schemeClr>
                    </a:solidFill>
                  </a:tcPr>
                </a:tc>
                <a:tc>
                  <a:txBody>
                    <a:bodyPr/>
                    <a:lstStyle/>
                    <a:p>
                      <a:pPr marL="0" marR="71120" lvl="0" indent="0" algn="ctr" defTabSz="914400" rtl="0" eaLnBrk="1" fontAlgn="auto" latinLnBrk="0" hangingPunct="1">
                        <a:lnSpc>
                          <a:spcPct val="100000"/>
                        </a:lnSpc>
                        <a:spcBef>
                          <a:spcPts val="75"/>
                        </a:spcBef>
                        <a:spcAft>
                          <a:spcPts val="0"/>
                        </a:spcAft>
                        <a:buClrTx/>
                        <a:buSzTx/>
                        <a:buFontTx/>
                        <a:buNone/>
                        <a:tabLst>
                          <a:tab pos="193040" algn="l"/>
                        </a:tabLst>
                        <a:defRPr/>
                      </a:pPr>
                      <a:r>
                        <a:rPr lang="en-US" sz="900" b="0" i="0" kern="1200" dirty="0">
                          <a:solidFill>
                            <a:srgbClr val="000000"/>
                          </a:solidFill>
                          <a:latin typeface="+mn-lt"/>
                          <a:ea typeface="+mn-ea"/>
                          <a:cs typeface="+mn-cs"/>
                        </a:rPr>
                        <a:t>$    616</a:t>
                      </a:r>
                    </a:p>
                  </a:txBody>
                  <a:tcPr marL="0" marR="0" marT="9525" marB="0" anchor="ctr">
                    <a:lnT w="12700">
                      <a:solidFill>
                        <a:srgbClr val="000000"/>
                      </a:solidFill>
                      <a:prstDash val="solid"/>
                    </a:lnT>
                    <a:solidFill>
                      <a:schemeClr val="bg1">
                        <a:lumMod val="95000"/>
                      </a:schemeClr>
                    </a:solidFill>
                  </a:tcPr>
                </a:tc>
                <a:tc>
                  <a:txBody>
                    <a:bodyPr/>
                    <a:lstStyle/>
                    <a:p>
                      <a:pPr marL="0" marR="36830" lvl="0" indent="0" algn="ctr" defTabSz="914400" rtl="0" eaLnBrk="1" fontAlgn="auto" latinLnBrk="0" hangingPunct="1">
                        <a:lnSpc>
                          <a:spcPct val="100000"/>
                        </a:lnSpc>
                        <a:spcBef>
                          <a:spcPts val="75"/>
                        </a:spcBef>
                        <a:spcAft>
                          <a:spcPts val="0"/>
                        </a:spcAft>
                        <a:buClrTx/>
                        <a:buSzTx/>
                        <a:buFontTx/>
                        <a:buNone/>
                        <a:tabLst>
                          <a:tab pos="269240" algn="l"/>
                        </a:tabLst>
                        <a:defRPr/>
                      </a:pPr>
                      <a:r>
                        <a:rPr lang="en-US" sz="900" b="0" i="0" kern="1200" dirty="0">
                          <a:solidFill>
                            <a:srgbClr val="000000"/>
                          </a:solidFill>
                          <a:latin typeface="+mn-lt"/>
                          <a:ea typeface="+mn-ea"/>
                          <a:cs typeface="+mn-cs"/>
                        </a:rPr>
                        <a:t>$    367</a:t>
                      </a:r>
                    </a:p>
                  </a:txBody>
                  <a:tcPr marL="0" marR="0" marT="9525" marB="0" anchor="ctr">
                    <a:lnT w="12700">
                      <a:solidFill>
                        <a:srgbClr val="000000"/>
                      </a:solidFill>
                      <a:prstDash val="solid"/>
                    </a:lnT>
                    <a:solidFill>
                      <a:schemeClr val="bg1">
                        <a:lumMod val="95000"/>
                      </a:schemeClr>
                    </a:solidFill>
                  </a:tcPr>
                </a:tc>
                <a:tc>
                  <a:txBody>
                    <a:bodyPr/>
                    <a:lstStyle/>
                    <a:p>
                      <a:pPr marL="0" marR="0" lvl="0" indent="0" algn="ctr" defTabSz="914400" rtl="0" eaLnBrk="1" fontAlgn="auto" latinLnBrk="0" hangingPunct="1">
                        <a:lnSpc>
                          <a:spcPct val="100000"/>
                        </a:lnSpc>
                        <a:spcBef>
                          <a:spcPts val="75"/>
                        </a:spcBef>
                        <a:spcAft>
                          <a:spcPts val="0"/>
                        </a:spcAft>
                        <a:buClrTx/>
                        <a:buSzTx/>
                        <a:buFontTx/>
                        <a:buNone/>
                        <a:tabLst>
                          <a:tab pos="375285" algn="l"/>
                        </a:tabLst>
                        <a:defRPr/>
                      </a:pPr>
                      <a:r>
                        <a:rPr lang="en-US" sz="900" b="0" i="0" kern="1200" dirty="0">
                          <a:solidFill>
                            <a:srgbClr val="000000"/>
                          </a:solidFill>
                          <a:latin typeface="+mn-lt"/>
                          <a:ea typeface="+mn-ea"/>
                          <a:cs typeface="+mn-cs"/>
                        </a:rPr>
                        <a:t>$    4,880</a:t>
                      </a:r>
                    </a:p>
                  </a:txBody>
                  <a:tcPr marL="0" marR="0" marT="9525" marB="0" anchor="ctr">
                    <a:lnT w="12700">
                      <a:solidFill>
                        <a:srgbClr val="000000"/>
                      </a:solidFill>
                      <a:prstDash val="solid"/>
                    </a:lnT>
                    <a:solidFill>
                      <a:schemeClr val="bg1">
                        <a:lumMod val="95000"/>
                      </a:schemeClr>
                    </a:solidFill>
                  </a:tcPr>
                </a:tc>
                <a:extLst>
                  <a:ext uri="{0D108BD9-81ED-4DB2-BD59-A6C34878D82A}">
                    <a16:rowId xmlns:a16="http://schemas.microsoft.com/office/drawing/2014/main" val="10001"/>
                  </a:ext>
                </a:extLst>
              </a:tr>
              <a:tr h="303866">
                <a:tc>
                  <a:txBody>
                    <a:bodyPr/>
                    <a:lstStyle/>
                    <a:p>
                      <a:pPr marL="0" algn="l" defTabSz="914400" rtl="0" eaLnBrk="1" latinLnBrk="0" hangingPunct="1">
                        <a:lnSpc>
                          <a:spcPct val="83000"/>
                        </a:lnSpc>
                        <a:spcBef>
                          <a:spcPts val="50"/>
                        </a:spcBef>
                      </a:pPr>
                      <a:r>
                        <a:rPr sz="900" b="0" i="0" kern="1200" dirty="0">
                          <a:solidFill>
                            <a:srgbClr val="000000"/>
                          </a:solidFill>
                          <a:latin typeface="+mn-lt"/>
                          <a:ea typeface="+mn-ea"/>
                          <a:cs typeface="+mn-cs"/>
                        </a:rPr>
                        <a:t>Adjusted for:</a:t>
                      </a:r>
                    </a:p>
                  </a:txBody>
                  <a:tcPr marL="274320" marR="0" marT="6350" marB="0" anchor="ctr"/>
                </a:tc>
                <a:tc>
                  <a:txBody>
                    <a:bodyPr/>
                    <a:lstStyle/>
                    <a:p>
                      <a:pPr algn="ctr">
                        <a:lnSpc>
                          <a:spcPct val="100000"/>
                        </a:lnSpc>
                      </a:pPr>
                      <a:endParaRPr sz="900" b="0" i="0" kern="1200" dirty="0">
                        <a:solidFill>
                          <a:srgbClr val="000000"/>
                        </a:solidFill>
                        <a:latin typeface="+mn-lt"/>
                        <a:ea typeface="+mn-ea"/>
                        <a:cs typeface="+mn-cs"/>
                      </a:endParaRPr>
                    </a:p>
                  </a:txBody>
                  <a:tcPr marL="0" marR="0" marT="0" marB="0" anchor="ctr"/>
                </a:tc>
                <a:tc>
                  <a:txBody>
                    <a:bodyPr/>
                    <a:lstStyle/>
                    <a:p>
                      <a:pPr algn="ctr">
                        <a:lnSpc>
                          <a:spcPct val="100000"/>
                        </a:lnSpc>
                      </a:pPr>
                      <a:endParaRPr sz="900" b="0" i="0" kern="1200" dirty="0">
                        <a:solidFill>
                          <a:srgbClr val="000000"/>
                        </a:solidFill>
                        <a:latin typeface="+mn-lt"/>
                        <a:ea typeface="+mn-ea"/>
                        <a:cs typeface="+mn-cs"/>
                      </a:endParaRPr>
                    </a:p>
                  </a:txBody>
                  <a:tcPr marL="0" marR="0" marT="0" marB="0" anchor="ctr"/>
                </a:tc>
                <a:tc>
                  <a:txBody>
                    <a:bodyPr/>
                    <a:lstStyle/>
                    <a:p>
                      <a:pPr algn="ctr">
                        <a:lnSpc>
                          <a:spcPct val="100000"/>
                        </a:lnSpc>
                      </a:pPr>
                      <a:endParaRPr sz="900" b="0" i="0" kern="1200" dirty="0">
                        <a:solidFill>
                          <a:srgbClr val="000000"/>
                        </a:solidFill>
                        <a:latin typeface="+mn-lt"/>
                        <a:ea typeface="+mn-ea"/>
                        <a:cs typeface="+mn-cs"/>
                      </a:endParaRPr>
                    </a:p>
                  </a:txBody>
                  <a:tcPr marL="0" marR="0" marT="0" marB="0" anchor="ctr"/>
                </a:tc>
                <a:tc>
                  <a:txBody>
                    <a:bodyPr/>
                    <a:lstStyle/>
                    <a:p>
                      <a:pPr algn="ctr">
                        <a:lnSpc>
                          <a:spcPct val="100000"/>
                        </a:lnSpc>
                      </a:pPr>
                      <a:endParaRPr sz="900" b="0" i="0" kern="1200" dirty="0">
                        <a:solidFill>
                          <a:srgbClr val="000000"/>
                        </a:solidFill>
                        <a:latin typeface="+mn-lt"/>
                        <a:ea typeface="+mn-ea"/>
                        <a:cs typeface="+mn-cs"/>
                      </a:endParaRPr>
                    </a:p>
                  </a:txBody>
                  <a:tcPr marL="0" marR="0" marT="0" marB="0" anchor="ctr"/>
                </a:tc>
                <a:tc>
                  <a:txBody>
                    <a:bodyPr/>
                    <a:lstStyle/>
                    <a:p>
                      <a:pPr algn="ctr">
                        <a:lnSpc>
                          <a:spcPct val="100000"/>
                        </a:lnSpc>
                      </a:pPr>
                      <a:endParaRPr sz="900" b="0" i="0" kern="1200" dirty="0">
                        <a:solidFill>
                          <a:srgbClr val="000000"/>
                        </a:solidFill>
                        <a:latin typeface="+mn-lt"/>
                        <a:ea typeface="+mn-ea"/>
                        <a:cs typeface="+mn-cs"/>
                      </a:endParaRPr>
                    </a:p>
                  </a:txBody>
                  <a:tcPr marL="0" marR="0" marT="0" marB="0" anchor="ctr"/>
                </a:tc>
                <a:tc>
                  <a:txBody>
                    <a:bodyPr/>
                    <a:lstStyle/>
                    <a:p>
                      <a:pPr algn="ctr">
                        <a:lnSpc>
                          <a:spcPct val="100000"/>
                        </a:lnSpc>
                      </a:pPr>
                      <a:endParaRPr sz="900" b="0" i="0" kern="1200" dirty="0">
                        <a:solidFill>
                          <a:srgbClr val="000000"/>
                        </a:solidFill>
                        <a:latin typeface="+mn-lt"/>
                        <a:ea typeface="+mn-ea"/>
                        <a:cs typeface="+mn-cs"/>
                      </a:endParaRPr>
                    </a:p>
                  </a:txBody>
                  <a:tcPr marL="0" marR="0" marT="0" marB="0" anchor="ctr"/>
                </a:tc>
                <a:tc>
                  <a:txBody>
                    <a:bodyPr/>
                    <a:lstStyle/>
                    <a:p>
                      <a:pPr algn="ctr">
                        <a:lnSpc>
                          <a:spcPct val="100000"/>
                        </a:lnSpc>
                      </a:pPr>
                      <a:endParaRPr sz="900" b="0" i="0" kern="1200" dirty="0">
                        <a:solidFill>
                          <a:srgbClr val="000000"/>
                        </a:solidFill>
                        <a:latin typeface="+mn-lt"/>
                        <a:ea typeface="+mn-ea"/>
                        <a:cs typeface="+mn-cs"/>
                      </a:endParaRPr>
                    </a:p>
                  </a:txBody>
                  <a:tcPr marL="0" marR="0" marT="0" marB="0" anchor="ctr"/>
                </a:tc>
                <a:tc>
                  <a:txBody>
                    <a:bodyPr/>
                    <a:lstStyle/>
                    <a:p>
                      <a:pPr algn="ctr">
                        <a:lnSpc>
                          <a:spcPct val="100000"/>
                        </a:lnSpc>
                      </a:pPr>
                      <a:endParaRPr sz="900" b="0" i="0" kern="1200" dirty="0">
                        <a:solidFill>
                          <a:srgbClr val="000000"/>
                        </a:solidFill>
                        <a:latin typeface="+mn-lt"/>
                        <a:ea typeface="+mn-ea"/>
                        <a:cs typeface="+mn-cs"/>
                      </a:endParaRPr>
                    </a:p>
                  </a:txBody>
                  <a:tcPr marL="0" marR="0" marT="0" marB="0" anchor="ctr"/>
                </a:tc>
                <a:tc>
                  <a:txBody>
                    <a:bodyPr/>
                    <a:lstStyle/>
                    <a:p>
                      <a:pPr algn="ctr">
                        <a:lnSpc>
                          <a:spcPct val="100000"/>
                        </a:lnSpc>
                      </a:pPr>
                      <a:endParaRPr sz="900" b="0" i="0" kern="1200" dirty="0">
                        <a:solidFill>
                          <a:srgbClr val="000000"/>
                        </a:solidFill>
                        <a:latin typeface="+mn-lt"/>
                        <a:ea typeface="+mn-ea"/>
                        <a:cs typeface="+mn-cs"/>
                      </a:endParaRPr>
                    </a:p>
                  </a:txBody>
                  <a:tcPr marL="0" marR="0" marT="0" marB="0" anchor="ctr"/>
                </a:tc>
                <a:tc>
                  <a:txBody>
                    <a:bodyPr/>
                    <a:lstStyle/>
                    <a:p>
                      <a:pPr algn="ctr">
                        <a:lnSpc>
                          <a:spcPct val="100000"/>
                        </a:lnSpc>
                      </a:pPr>
                      <a:endParaRPr sz="900" b="0" i="0" kern="1200" dirty="0">
                        <a:solidFill>
                          <a:srgbClr val="000000"/>
                        </a:solidFill>
                        <a:latin typeface="+mn-lt"/>
                        <a:ea typeface="+mn-ea"/>
                        <a:cs typeface="+mn-cs"/>
                      </a:endParaRPr>
                    </a:p>
                  </a:txBody>
                  <a:tcPr marL="0" marR="0" marT="0" marB="0" anchor="ctr"/>
                </a:tc>
                <a:extLst>
                  <a:ext uri="{0D108BD9-81ED-4DB2-BD59-A6C34878D82A}">
                    <a16:rowId xmlns:a16="http://schemas.microsoft.com/office/drawing/2014/main" val="10002"/>
                  </a:ext>
                </a:extLst>
              </a:tr>
              <a:tr h="303866">
                <a:tc>
                  <a:txBody>
                    <a:bodyPr/>
                    <a:lstStyle/>
                    <a:p>
                      <a:pPr marL="0" algn="l" defTabSz="914400" rtl="0" eaLnBrk="1" latinLnBrk="0" hangingPunct="1">
                        <a:lnSpc>
                          <a:spcPct val="83000"/>
                        </a:lnSpc>
                        <a:spcBef>
                          <a:spcPts val="210"/>
                        </a:spcBef>
                      </a:pPr>
                      <a:r>
                        <a:rPr sz="900" b="0" i="0" kern="1200" dirty="0">
                          <a:solidFill>
                            <a:srgbClr val="000000"/>
                          </a:solidFill>
                          <a:latin typeface="+mn-lt"/>
                          <a:ea typeface="+mn-ea"/>
                          <a:cs typeface="+mn-cs"/>
                        </a:rPr>
                        <a:t>Provision (benefit) for income taxes</a:t>
                      </a:r>
                    </a:p>
                  </a:txBody>
                  <a:tcPr marL="274320" marR="0" marT="26670" marB="0" anchor="ctr">
                    <a:solidFill>
                      <a:schemeClr val="bg1">
                        <a:lumMod val="95000"/>
                      </a:schemeClr>
                    </a:solidFill>
                  </a:tcPr>
                </a:tc>
                <a:tc>
                  <a:txBody>
                    <a:bodyPr/>
                    <a:lstStyle/>
                    <a:p>
                      <a:pPr marR="71120" algn="ctr">
                        <a:lnSpc>
                          <a:spcPct val="100000"/>
                        </a:lnSpc>
                        <a:spcBef>
                          <a:spcPts val="375"/>
                        </a:spcBef>
                      </a:pPr>
                      <a:r>
                        <a:rPr lang="en-US" sz="900" b="0" i="0" kern="1200" dirty="0">
                          <a:solidFill>
                            <a:srgbClr val="000000"/>
                          </a:solidFill>
                          <a:latin typeface="+mn-lt"/>
                          <a:ea typeface="+mn-ea"/>
                          <a:cs typeface="+mn-cs"/>
                        </a:rPr>
                        <a:t>—</a:t>
                      </a:r>
                    </a:p>
                  </a:txBody>
                  <a:tcPr marL="0" marR="0" marT="0" marB="0" anchor="ctr">
                    <a:solidFill>
                      <a:schemeClr val="bg1">
                        <a:lumMod val="95000"/>
                      </a:schemeClr>
                    </a:solidFill>
                  </a:tcPr>
                </a:tc>
                <a:tc>
                  <a:txBody>
                    <a:bodyPr/>
                    <a:lstStyle/>
                    <a:p>
                      <a:pPr marR="36830" algn="ctr">
                        <a:lnSpc>
                          <a:spcPct val="100000"/>
                        </a:lnSpc>
                        <a:spcBef>
                          <a:spcPts val="375"/>
                        </a:spcBef>
                      </a:pPr>
                      <a:r>
                        <a:rPr lang="en-US" sz="900" b="0" i="0" kern="1200" dirty="0">
                          <a:solidFill>
                            <a:srgbClr val="000000"/>
                          </a:solidFill>
                          <a:latin typeface="+mn-lt"/>
                          <a:ea typeface="+mn-ea"/>
                          <a:cs typeface="+mn-cs"/>
                        </a:rPr>
                        <a:t>(1,864</a:t>
                      </a:r>
                      <a:endParaRPr sz="900" b="0" i="0" kern="1200" dirty="0">
                        <a:solidFill>
                          <a:srgbClr val="000000"/>
                        </a:solidFill>
                        <a:latin typeface="+mn-lt"/>
                        <a:ea typeface="+mn-ea"/>
                        <a:cs typeface="+mn-cs"/>
                      </a:endParaRPr>
                    </a:p>
                  </a:txBody>
                  <a:tcPr marL="0" marR="0" marT="0" marB="0" anchor="ctr">
                    <a:solidFill>
                      <a:schemeClr val="bg1">
                        <a:lumMod val="95000"/>
                      </a:schemeClr>
                    </a:solidFill>
                  </a:tcPr>
                </a:tc>
                <a:tc>
                  <a:txBody>
                    <a:bodyPr/>
                    <a:lstStyle/>
                    <a:p>
                      <a:pPr marR="53975" algn="ctr">
                        <a:lnSpc>
                          <a:spcPct val="100000"/>
                        </a:lnSpc>
                        <a:spcBef>
                          <a:spcPts val="370"/>
                        </a:spcBef>
                      </a:pPr>
                      <a:r>
                        <a:rPr lang="en-US" sz="900" b="0" i="0" kern="1200" dirty="0">
                          <a:solidFill>
                            <a:srgbClr val="000000"/>
                          </a:solidFill>
                          <a:latin typeface="+mn-lt"/>
                          <a:ea typeface="+mn-ea"/>
                          <a:cs typeface="+mn-cs"/>
                        </a:rPr>
                        <a:t>(7)</a:t>
                      </a:r>
                      <a:endParaRPr sz="900" b="0" i="0" kern="1200" dirty="0">
                        <a:solidFill>
                          <a:srgbClr val="000000"/>
                        </a:solidFill>
                        <a:latin typeface="+mn-lt"/>
                        <a:ea typeface="+mn-ea"/>
                        <a:cs typeface="+mn-cs"/>
                      </a:endParaRPr>
                    </a:p>
                  </a:txBody>
                  <a:tcPr marL="0" marR="0" marT="0" marB="0" anchor="ctr">
                    <a:solidFill>
                      <a:schemeClr val="bg1">
                        <a:lumMod val="95000"/>
                      </a:schemeClr>
                    </a:solidFill>
                  </a:tcPr>
                </a:tc>
                <a:tc>
                  <a:txBody>
                    <a:bodyPr/>
                    <a:lstStyle/>
                    <a:p>
                      <a:pPr marR="71120" algn="ctr">
                        <a:lnSpc>
                          <a:spcPct val="100000"/>
                        </a:lnSpc>
                        <a:spcBef>
                          <a:spcPts val="370"/>
                        </a:spcBef>
                      </a:pPr>
                      <a:r>
                        <a:rPr lang="en-US" sz="900" b="0" i="0" kern="1200" dirty="0">
                          <a:solidFill>
                            <a:srgbClr val="000000"/>
                          </a:solidFill>
                          <a:latin typeface="+mn-lt"/>
                          <a:ea typeface="+mn-ea"/>
                          <a:cs typeface="+mn-cs"/>
                        </a:rPr>
                        <a:t>538</a:t>
                      </a:r>
                      <a:endParaRPr sz="900" b="0" i="0" kern="1200" dirty="0">
                        <a:solidFill>
                          <a:srgbClr val="000000"/>
                        </a:solidFill>
                        <a:latin typeface="+mn-lt"/>
                        <a:ea typeface="+mn-ea"/>
                        <a:cs typeface="+mn-cs"/>
                      </a:endParaRPr>
                    </a:p>
                  </a:txBody>
                  <a:tcPr marL="0" marR="0" marT="0" marB="0" anchor="ctr">
                    <a:solidFill>
                      <a:schemeClr val="bg1">
                        <a:lumMod val="95000"/>
                      </a:schemeClr>
                    </a:solidFill>
                  </a:tcPr>
                </a:tc>
                <a:tc>
                  <a:txBody>
                    <a:bodyPr/>
                    <a:lstStyle/>
                    <a:p>
                      <a:pPr marR="71120" algn="ctr">
                        <a:lnSpc>
                          <a:spcPct val="100000"/>
                        </a:lnSpc>
                        <a:spcBef>
                          <a:spcPts val="370"/>
                        </a:spcBef>
                      </a:pPr>
                      <a:r>
                        <a:rPr lang="en-US" sz="900" b="0" i="0" kern="1200" dirty="0">
                          <a:solidFill>
                            <a:srgbClr val="000000"/>
                          </a:solidFill>
                          <a:latin typeface="+mn-lt"/>
                          <a:ea typeface="+mn-ea"/>
                          <a:cs typeface="+mn-cs"/>
                        </a:rPr>
                        <a:t>(453)</a:t>
                      </a:r>
                      <a:endParaRPr sz="900" b="0" i="0" kern="1200" dirty="0">
                        <a:solidFill>
                          <a:srgbClr val="000000"/>
                        </a:solidFill>
                        <a:latin typeface="+mn-lt"/>
                        <a:ea typeface="+mn-ea"/>
                        <a:cs typeface="+mn-cs"/>
                      </a:endParaRPr>
                    </a:p>
                  </a:txBody>
                  <a:tcPr marL="0" marR="0" marT="0" marB="0" anchor="ctr">
                    <a:solidFill>
                      <a:schemeClr val="bg1">
                        <a:lumMod val="95000"/>
                      </a:schemeClr>
                    </a:solidFill>
                  </a:tcPr>
                </a:tc>
                <a:tc>
                  <a:txBody>
                    <a:bodyPr/>
                    <a:lstStyle/>
                    <a:p>
                      <a:pPr marR="53975" algn="ctr">
                        <a:lnSpc>
                          <a:spcPct val="100000"/>
                        </a:lnSpc>
                        <a:spcBef>
                          <a:spcPts val="370"/>
                        </a:spcBef>
                      </a:pPr>
                      <a:r>
                        <a:rPr lang="en-US" sz="900" b="0" i="0" kern="1200" dirty="0">
                          <a:solidFill>
                            <a:srgbClr val="000000"/>
                          </a:solidFill>
                          <a:latin typeface="+mn-lt"/>
                          <a:ea typeface="+mn-ea"/>
                          <a:cs typeface="+mn-cs"/>
                        </a:rPr>
                        <a:t>1,427</a:t>
                      </a:r>
                      <a:endParaRPr sz="900" b="0" i="0" kern="1200" dirty="0">
                        <a:solidFill>
                          <a:srgbClr val="000000"/>
                        </a:solidFill>
                        <a:latin typeface="+mn-lt"/>
                        <a:ea typeface="+mn-ea"/>
                        <a:cs typeface="+mn-cs"/>
                      </a:endParaRPr>
                    </a:p>
                  </a:txBody>
                  <a:tcPr marL="0" marR="0" marT="0" marB="0" anchor="ctr">
                    <a:solidFill>
                      <a:schemeClr val="bg1">
                        <a:lumMod val="95000"/>
                      </a:schemeClr>
                    </a:solidFill>
                  </a:tcPr>
                </a:tc>
                <a:tc>
                  <a:txBody>
                    <a:bodyPr/>
                    <a:lstStyle/>
                    <a:p>
                      <a:pPr marR="36830" algn="ctr">
                        <a:lnSpc>
                          <a:spcPct val="100000"/>
                        </a:lnSpc>
                        <a:spcBef>
                          <a:spcPts val="375"/>
                        </a:spcBef>
                      </a:pPr>
                      <a:r>
                        <a:rPr lang="en-US" sz="900" b="0" i="0" kern="1200" dirty="0">
                          <a:solidFill>
                            <a:srgbClr val="000000"/>
                          </a:solidFill>
                          <a:latin typeface="+mn-lt"/>
                          <a:ea typeface="+mn-ea"/>
                          <a:cs typeface="+mn-cs"/>
                        </a:rPr>
                        <a:t>1,032</a:t>
                      </a:r>
                      <a:endParaRPr sz="900" b="0" i="0" kern="1200" dirty="0">
                        <a:solidFill>
                          <a:srgbClr val="000000"/>
                        </a:solidFill>
                        <a:latin typeface="+mn-lt"/>
                        <a:ea typeface="+mn-ea"/>
                        <a:cs typeface="+mn-cs"/>
                      </a:endParaRPr>
                    </a:p>
                  </a:txBody>
                  <a:tcPr marL="0" marR="0" marT="0" marB="0" anchor="ctr">
                    <a:solidFill>
                      <a:schemeClr val="bg1">
                        <a:lumMod val="95000"/>
                      </a:schemeClr>
                    </a:solidFill>
                  </a:tcPr>
                </a:tc>
                <a:tc>
                  <a:txBody>
                    <a:bodyPr/>
                    <a:lstStyle/>
                    <a:p>
                      <a:pPr marR="71120" algn="ctr">
                        <a:lnSpc>
                          <a:spcPct val="100000"/>
                        </a:lnSpc>
                        <a:spcBef>
                          <a:spcPts val="375"/>
                        </a:spcBef>
                      </a:pPr>
                      <a:r>
                        <a:rPr lang="en-US" sz="900" b="0" i="0" kern="1200" dirty="0">
                          <a:solidFill>
                            <a:srgbClr val="000000"/>
                          </a:solidFill>
                          <a:latin typeface="+mn-lt"/>
                          <a:ea typeface="+mn-ea"/>
                          <a:cs typeface="+mn-cs"/>
                        </a:rPr>
                        <a:t>(454)</a:t>
                      </a:r>
                      <a:endParaRPr sz="900" b="0" i="0" kern="1200" dirty="0">
                        <a:solidFill>
                          <a:srgbClr val="000000"/>
                        </a:solidFill>
                        <a:latin typeface="+mn-lt"/>
                        <a:ea typeface="+mn-ea"/>
                        <a:cs typeface="+mn-cs"/>
                      </a:endParaRPr>
                    </a:p>
                  </a:txBody>
                  <a:tcPr marL="0" marR="0" marT="0" marB="0" anchor="ctr">
                    <a:solidFill>
                      <a:schemeClr val="bg1">
                        <a:lumMod val="95000"/>
                      </a:schemeClr>
                    </a:solidFill>
                  </a:tcPr>
                </a:tc>
                <a:tc>
                  <a:txBody>
                    <a:bodyPr/>
                    <a:lstStyle/>
                    <a:p>
                      <a:pPr marR="70485" algn="ctr">
                        <a:lnSpc>
                          <a:spcPct val="100000"/>
                        </a:lnSpc>
                        <a:spcBef>
                          <a:spcPts val="375"/>
                        </a:spcBef>
                      </a:pPr>
                      <a:r>
                        <a:rPr lang="en-US" sz="900" b="0" i="0" kern="1200" dirty="0">
                          <a:solidFill>
                            <a:srgbClr val="000000"/>
                          </a:solidFill>
                          <a:latin typeface="+mn-lt"/>
                          <a:ea typeface="+mn-ea"/>
                          <a:cs typeface="+mn-cs"/>
                        </a:rPr>
                        <a:t>3</a:t>
                      </a:r>
                      <a:endParaRPr sz="900" b="0" i="0" kern="1200" dirty="0">
                        <a:solidFill>
                          <a:srgbClr val="000000"/>
                        </a:solidFill>
                        <a:latin typeface="+mn-lt"/>
                        <a:ea typeface="+mn-ea"/>
                        <a:cs typeface="+mn-cs"/>
                      </a:endParaRPr>
                    </a:p>
                  </a:txBody>
                  <a:tcPr marL="0" marR="0" marT="0" marB="0" anchor="ctr">
                    <a:solidFill>
                      <a:schemeClr val="bg1">
                        <a:lumMod val="95000"/>
                      </a:schemeClr>
                    </a:solidFill>
                  </a:tcPr>
                </a:tc>
                <a:tc>
                  <a:txBody>
                    <a:bodyPr/>
                    <a:lstStyle/>
                    <a:p>
                      <a:pPr marR="33020" algn="ctr">
                        <a:lnSpc>
                          <a:spcPct val="100000"/>
                        </a:lnSpc>
                        <a:spcBef>
                          <a:spcPts val="375"/>
                        </a:spcBef>
                      </a:pPr>
                      <a:r>
                        <a:rPr lang="en-US" sz="900" b="0" i="0" kern="1200" dirty="0">
                          <a:solidFill>
                            <a:srgbClr val="000000"/>
                          </a:solidFill>
                          <a:latin typeface="+mn-lt"/>
                          <a:ea typeface="+mn-ea"/>
                          <a:cs typeface="+mn-cs"/>
                        </a:rPr>
                        <a:t>222</a:t>
                      </a:r>
                      <a:endParaRPr sz="900" b="0" i="0" kern="1200" dirty="0">
                        <a:solidFill>
                          <a:srgbClr val="000000"/>
                        </a:solidFill>
                        <a:latin typeface="+mn-lt"/>
                        <a:ea typeface="+mn-ea"/>
                        <a:cs typeface="+mn-cs"/>
                      </a:endParaRPr>
                    </a:p>
                  </a:txBody>
                  <a:tcPr marL="0" marR="0" marT="0" marB="0" anchor="ctr">
                    <a:solidFill>
                      <a:schemeClr val="bg1">
                        <a:lumMod val="95000"/>
                      </a:schemeClr>
                    </a:solidFill>
                  </a:tcPr>
                </a:tc>
                <a:extLst>
                  <a:ext uri="{0D108BD9-81ED-4DB2-BD59-A6C34878D82A}">
                    <a16:rowId xmlns:a16="http://schemas.microsoft.com/office/drawing/2014/main" val="10003"/>
                  </a:ext>
                </a:extLst>
              </a:tr>
              <a:tr h="303866">
                <a:tc>
                  <a:txBody>
                    <a:bodyPr/>
                    <a:lstStyle/>
                    <a:p>
                      <a:pPr marL="0" algn="l" defTabSz="914400" rtl="0" eaLnBrk="1" latinLnBrk="0" hangingPunct="1">
                        <a:lnSpc>
                          <a:spcPct val="83000"/>
                        </a:lnSpc>
                        <a:spcBef>
                          <a:spcPts val="210"/>
                        </a:spcBef>
                      </a:pPr>
                      <a:r>
                        <a:rPr sz="900" b="0" i="0" kern="1200" dirty="0">
                          <a:solidFill>
                            <a:srgbClr val="000000"/>
                          </a:solidFill>
                          <a:latin typeface="+mn-lt"/>
                          <a:ea typeface="+mn-ea"/>
                          <a:cs typeface="+mn-cs"/>
                        </a:rPr>
                        <a:t>Interest expense, net</a:t>
                      </a:r>
                    </a:p>
                  </a:txBody>
                  <a:tcPr marL="274320" marR="0" marT="26670" marB="0" anchor="ctr"/>
                </a:tc>
                <a:tc>
                  <a:txBody>
                    <a:bodyPr/>
                    <a:lstStyle/>
                    <a:p>
                      <a:pPr marR="71755" algn="ctr">
                        <a:lnSpc>
                          <a:spcPct val="100000"/>
                        </a:lnSpc>
                        <a:spcBef>
                          <a:spcPts val="375"/>
                        </a:spcBef>
                      </a:pPr>
                      <a:r>
                        <a:rPr lang="en-US" sz="900" b="0" i="0" kern="1200" dirty="0">
                          <a:solidFill>
                            <a:srgbClr val="000000"/>
                          </a:solidFill>
                          <a:latin typeface="+mn-lt"/>
                          <a:ea typeface="+mn-ea"/>
                          <a:cs typeface="+mn-cs"/>
                        </a:rPr>
                        <a:t>8,536</a:t>
                      </a:r>
                      <a:endParaRPr sz="900" b="0" i="0" kern="1200" dirty="0">
                        <a:solidFill>
                          <a:srgbClr val="000000"/>
                        </a:solidFill>
                        <a:latin typeface="+mn-lt"/>
                        <a:ea typeface="+mn-ea"/>
                        <a:cs typeface="+mn-cs"/>
                      </a:endParaRPr>
                    </a:p>
                  </a:txBody>
                  <a:tcPr marL="0" marR="0" marT="47625" marB="0" anchor="ctr"/>
                </a:tc>
                <a:tc>
                  <a:txBody>
                    <a:bodyPr/>
                    <a:lstStyle/>
                    <a:p>
                      <a:pPr marL="0" marR="70485" lvl="0" indent="0" algn="ctr" defTabSz="914400" rtl="0" eaLnBrk="1" fontAlgn="auto" latinLnBrk="0" hangingPunct="1">
                        <a:lnSpc>
                          <a:spcPct val="100000"/>
                        </a:lnSpc>
                        <a:spcBef>
                          <a:spcPts val="370"/>
                        </a:spcBef>
                        <a:spcAft>
                          <a:spcPts val="0"/>
                        </a:spcAft>
                        <a:buClrTx/>
                        <a:buSzTx/>
                        <a:buFontTx/>
                        <a:buNone/>
                        <a:tabLst/>
                        <a:defRPr/>
                      </a:pPr>
                      <a:r>
                        <a:rPr lang="en-US" sz="900" b="0" i="0" kern="1200" dirty="0">
                          <a:solidFill>
                            <a:srgbClr val="000000"/>
                          </a:solidFill>
                          <a:latin typeface="+mn-lt"/>
                          <a:ea typeface="+mn-ea"/>
                          <a:cs typeface="+mn-cs"/>
                        </a:rPr>
                        <a:t>26</a:t>
                      </a:r>
                    </a:p>
                  </a:txBody>
                  <a:tcPr marL="0" marR="0" marT="46990" marB="0" anchor="ctr"/>
                </a:tc>
                <a:tc>
                  <a:txBody>
                    <a:bodyPr/>
                    <a:lstStyle/>
                    <a:p>
                      <a:pPr marL="0" marR="53975"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a:t>
                      </a:r>
                    </a:p>
                  </a:txBody>
                  <a:tcPr marL="0" marR="0" marT="47625" marB="0" anchor="ctr"/>
                </a:tc>
                <a:tc>
                  <a:txBody>
                    <a:bodyPr/>
                    <a:lstStyle/>
                    <a:p>
                      <a:pPr marL="0" marR="71120"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a:t>
                      </a:r>
                    </a:p>
                  </a:txBody>
                  <a:tcPr marL="0" marR="0" marT="47625" marB="0" anchor="ctr"/>
                </a:tc>
                <a:tc>
                  <a:txBody>
                    <a:bodyPr/>
                    <a:lstStyle/>
                    <a:p>
                      <a:pPr marR="70485" algn="ctr">
                        <a:lnSpc>
                          <a:spcPct val="100000"/>
                        </a:lnSpc>
                        <a:spcBef>
                          <a:spcPts val="375"/>
                        </a:spcBef>
                      </a:pPr>
                      <a:r>
                        <a:rPr lang="en-US" sz="900" b="0" i="0" kern="1200" dirty="0">
                          <a:solidFill>
                            <a:srgbClr val="000000"/>
                          </a:solidFill>
                          <a:latin typeface="+mn-lt"/>
                          <a:ea typeface="+mn-ea"/>
                          <a:cs typeface="+mn-cs"/>
                        </a:rPr>
                        <a:t>35</a:t>
                      </a:r>
                      <a:endParaRPr sz="900" b="0" i="0" kern="1200" dirty="0">
                        <a:solidFill>
                          <a:srgbClr val="000000"/>
                        </a:solidFill>
                        <a:latin typeface="+mn-lt"/>
                        <a:ea typeface="+mn-ea"/>
                        <a:cs typeface="+mn-cs"/>
                      </a:endParaRPr>
                    </a:p>
                  </a:txBody>
                  <a:tcPr marL="0" marR="0" marT="47625" marB="0" anchor="ctr"/>
                </a:tc>
                <a:tc>
                  <a:txBody>
                    <a:bodyPr/>
                    <a:lstStyle/>
                    <a:p>
                      <a:pPr marL="0" marR="53975"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a:t>
                      </a:r>
                    </a:p>
                  </a:txBody>
                  <a:tcPr marL="0" marR="0" marT="47625" marB="0" anchor="ctr"/>
                </a:tc>
                <a:tc>
                  <a:txBody>
                    <a:bodyPr/>
                    <a:lstStyle/>
                    <a:p>
                      <a:pPr marL="0" marR="71120"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a:t>
                      </a:r>
                    </a:p>
                  </a:txBody>
                  <a:tcPr marL="0" marR="0" marT="47625" marB="0" anchor="ctr"/>
                </a:tc>
                <a:tc>
                  <a:txBody>
                    <a:bodyPr/>
                    <a:lstStyle/>
                    <a:p>
                      <a:pPr marL="0" marR="71120"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a:t>
                      </a:r>
                    </a:p>
                  </a:txBody>
                  <a:tcPr marL="0" marR="0" marT="47625" marB="0" anchor="ctr"/>
                </a:tc>
                <a:tc>
                  <a:txBody>
                    <a:bodyPr/>
                    <a:lstStyle/>
                    <a:p>
                      <a:pPr marL="0" marR="71120"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a:t>
                      </a:r>
                    </a:p>
                  </a:txBody>
                  <a:tcPr marL="0" marR="0" marT="47625" marB="0" anchor="ctr"/>
                </a:tc>
                <a:tc>
                  <a:txBody>
                    <a:bodyPr/>
                    <a:lstStyle/>
                    <a:p>
                      <a:pPr marR="33020" algn="ctr">
                        <a:lnSpc>
                          <a:spcPct val="100000"/>
                        </a:lnSpc>
                        <a:spcBef>
                          <a:spcPts val="375"/>
                        </a:spcBef>
                      </a:pPr>
                      <a:r>
                        <a:rPr lang="en-US" sz="900" b="0" i="0" kern="1200" dirty="0">
                          <a:solidFill>
                            <a:srgbClr val="000000"/>
                          </a:solidFill>
                          <a:latin typeface="+mn-lt"/>
                          <a:ea typeface="+mn-ea"/>
                          <a:cs typeface="+mn-cs"/>
                        </a:rPr>
                        <a:t>8,597</a:t>
                      </a:r>
                      <a:endParaRPr sz="900" b="0" i="0" kern="1200" dirty="0">
                        <a:solidFill>
                          <a:srgbClr val="000000"/>
                        </a:solidFill>
                        <a:latin typeface="+mn-lt"/>
                        <a:ea typeface="+mn-ea"/>
                        <a:cs typeface="+mn-cs"/>
                      </a:endParaRPr>
                    </a:p>
                  </a:txBody>
                  <a:tcPr marL="0" marR="0" marT="47625" marB="0" anchor="ctr"/>
                </a:tc>
                <a:extLst>
                  <a:ext uri="{0D108BD9-81ED-4DB2-BD59-A6C34878D82A}">
                    <a16:rowId xmlns:a16="http://schemas.microsoft.com/office/drawing/2014/main" val="10004"/>
                  </a:ext>
                </a:extLst>
              </a:tr>
              <a:tr h="303866">
                <a:tc>
                  <a:txBody>
                    <a:bodyPr/>
                    <a:lstStyle/>
                    <a:p>
                      <a:pPr marL="0" algn="l" defTabSz="914400" rtl="0" eaLnBrk="1" latinLnBrk="0" hangingPunct="1">
                        <a:lnSpc>
                          <a:spcPct val="83000"/>
                        </a:lnSpc>
                        <a:spcBef>
                          <a:spcPts val="210"/>
                        </a:spcBef>
                      </a:pPr>
                      <a:r>
                        <a:rPr sz="900" b="0" i="0" kern="1200" dirty="0">
                          <a:solidFill>
                            <a:srgbClr val="000000"/>
                          </a:solidFill>
                          <a:latin typeface="+mn-lt"/>
                          <a:ea typeface="+mn-ea"/>
                          <a:cs typeface="+mn-cs"/>
                        </a:rPr>
                        <a:t>Intercompany interest</a:t>
                      </a:r>
                    </a:p>
                  </a:txBody>
                  <a:tcPr marL="274320" marR="0" marT="26670" marB="0" anchor="ctr">
                    <a:solidFill>
                      <a:schemeClr val="bg1">
                        <a:lumMod val="95000"/>
                      </a:schemeClr>
                    </a:solidFill>
                  </a:tcPr>
                </a:tc>
                <a:tc>
                  <a:txBody>
                    <a:bodyPr/>
                    <a:lstStyle/>
                    <a:p>
                      <a:pPr marR="36830" algn="ctr">
                        <a:lnSpc>
                          <a:spcPct val="100000"/>
                        </a:lnSpc>
                        <a:spcBef>
                          <a:spcPts val="375"/>
                        </a:spcBef>
                      </a:pPr>
                      <a:r>
                        <a:rPr lang="en-US" sz="900" b="0" i="0" kern="1200" dirty="0">
                          <a:solidFill>
                            <a:srgbClr val="000000"/>
                          </a:solidFill>
                          <a:latin typeface="+mn-lt"/>
                          <a:ea typeface="+mn-ea"/>
                          <a:cs typeface="+mn-cs"/>
                        </a:rPr>
                        <a:t>(17,732)</a:t>
                      </a:r>
                      <a:endParaRPr sz="900" b="0" i="0" kern="1200" dirty="0">
                        <a:solidFill>
                          <a:srgbClr val="000000"/>
                        </a:solidFill>
                        <a:latin typeface="+mn-lt"/>
                        <a:ea typeface="+mn-ea"/>
                        <a:cs typeface="+mn-cs"/>
                      </a:endParaRPr>
                    </a:p>
                  </a:txBody>
                  <a:tcPr marL="0" marR="0" marT="47625" marB="0" anchor="ctr">
                    <a:solidFill>
                      <a:schemeClr val="bg1">
                        <a:lumMod val="95000"/>
                      </a:schemeClr>
                    </a:solidFill>
                  </a:tcPr>
                </a:tc>
                <a:tc>
                  <a:txBody>
                    <a:bodyPr/>
                    <a:lstStyle/>
                    <a:p>
                      <a:pPr marR="71120" algn="ctr">
                        <a:lnSpc>
                          <a:spcPct val="100000"/>
                        </a:lnSpc>
                        <a:spcBef>
                          <a:spcPts val="370"/>
                        </a:spcBef>
                      </a:pPr>
                      <a:r>
                        <a:rPr lang="en-US" sz="900" b="0" i="0" kern="1200" dirty="0">
                          <a:solidFill>
                            <a:srgbClr val="000000"/>
                          </a:solidFill>
                          <a:latin typeface="+mn-lt"/>
                          <a:ea typeface="+mn-ea"/>
                          <a:cs typeface="+mn-cs"/>
                        </a:rPr>
                        <a:t>3,820</a:t>
                      </a:r>
                      <a:endParaRPr sz="900" b="0" i="0" kern="1200" dirty="0">
                        <a:solidFill>
                          <a:srgbClr val="000000"/>
                        </a:solidFill>
                        <a:latin typeface="+mn-lt"/>
                        <a:ea typeface="+mn-ea"/>
                        <a:cs typeface="+mn-cs"/>
                      </a:endParaRPr>
                    </a:p>
                  </a:txBody>
                  <a:tcPr marL="0" marR="0" marT="46990" marB="0" anchor="ctr">
                    <a:solidFill>
                      <a:schemeClr val="bg1">
                        <a:lumMod val="95000"/>
                      </a:schemeClr>
                    </a:solidFill>
                  </a:tcPr>
                </a:tc>
                <a:tc>
                  <a:txBody>
                    <a:bodyPr/>
                    <a:lstStyle/>
                    <a:p>
                      <a:pPr marR="53975" algn="ctr">
                        <a:lnSpc>
                          <a:spcPct val="100000"/>
                        </a:lnSpc>
                        <a:spcBef>
                          <a:spcPts val="370"/>
                        </a:spcBef>
                      </a:pPr>
                      <a:r>
                        <a:rPr lang="en-US" sz="900" b="0" i="0" kern="1200" dirty="0">
                          <a:solidFill>
                            <a:srgbClr val="000000"/>
                          </a:solidFill>
                          <a:latin typeface="+mn-lt"/>
                          <a:ea typeface="+mn-ea"/>
                          <a:cs typeface="+mn-cs"/>
                        </a:rPr>
                        <a:t>650</a:t>
                      </a:r>
                      <a:endParaRPr sz="900" b="0" i="0" kern="1200" dirty="0">
                        <a:solidFill>
                          <a:srgbClr val="000000"/>
                        </a:solidFill>
                        <a:latin typeface="+mn-lt"/>
                        <a:ea typeface="+mn-ea"/>
                        <a:cs typeface="+mn-cs"/>
                      </a:endParaRPr>
                    </a:p>
                  </a:txBody>
                  <a:tcPr marL="0" marR="0" marT="46990" marB="0" anchor="ctr">
                    <a:solidFill>
                      <a:schemeClr val="bg1">
                        <a:lumMod val="95000"/>
                      </a:schemeClr>
                    </a:solidFill>
                  </a:tcPr>
                </a:tc>
                <a:tc>
                  <a:txBody>
                    <a:bodyPr/>
                    <a:lstStyle/>
                    <a:p>
                      <a:pPr marR="71120" algn="ctr">
                        <a:lnSpc>
                          <a:spcPct val="100000"/>
                        </a:lnSpc>
                        <a:spcBef>
                          <a:spcPts val="370"/>
                        </a:spcBef>
                      </a:pPr>
                      <a:r>
                        <a:rPr lang="en-US" sz="900" b="0" i="0" kern="1200" dirty="0">
                          <a:solidFill>
                            <a:srgbClr val="000000"/>
                          </a:solidFill>
                          <a:latin typeface="+mn-lt"/>
                          <a:ea typeface="+mn-ea"/>
                          <a:cs typeface="+mn-cs"/>
                        </a:rPr>
                        <a:t>982</a:t>
                      </a:r>
                      <a:endParaRPr sz="900" b="0" i="0" kern="1200" dirty="0">
                        <a:solidFill>
                          <a:srgbClr val="000000"/>
                        </a:solidFill>
                        <a:latin typeface="+mn-lt"/>
                        <a:ea typeface="+mn-ea"/>
                        <a:cs typeface="+mn-cs"/>
                      </a:endParaRPr>
                    </a:p>
                  </a:txBody>
                  <a:tcPr marL="0" marR="0" marT="46990" marB="0" anchor="ctr">
                    <a:solidFill>
                      <a:schemeClr val="bg1">
                        <a:lumMod val="95000"/>
                      </a:schemeClr>
                    </a:solidFill>
                  </a:tcPr>
                </a:tc>
                <a:tc>
                  <a:txBody>
                    <a:bodyPr/>
                    <a:lstStyle/>
                    <a:p>
                      <a:pPr marR="71120" algn="ctr">
                        <a:lnSpc>
                          <a:spcPct val="100000"/>
                        </a:lnSpc>
                        <a:spcBef>
                          <a:spcPts val="370"/>
                        </a:spcBef>
                      </a:pPr>
                      <a:r>
                        <a:rPr lang="en-US" sz="900" b="0" i="0" kern="1200" dirty="0">
                          <a:solidFill>
                            <a:srgbClr val="000000"/>
                          </a:solidFill>
                          <a:latin typeface="+mn-lt"/>
                          <a:ea typeface="+mn-ea"/>
                          <a:cs typeface="+mn-cs"/>
                        </a:rPr>
                        <a:t>2,517</a:t>
                      </a:r>
                      <a:endParaRPr sz="900" b="0" i="0" kern="1200" dirty="0">
                        <a:solidFill>
                          <a:srgbClr val="000000"/>
                        </a:solidFill>
                        <a:latin typeface="+mn-lt"/>
                        <a:ea typeface="+mn-ea"/>
                        <a:cs typeface="+mn-cs"/>
                      </a:endParaRPr>
                    </a:p>
                  </a:txBody>
                  <a:tcPr marL="0" marR="0" marT="46990" marB="0" anchor="ctr">
                    <a:solidFill>
                      <a:schemeClr val="bg1">
                        <a:lumMod val="95000"/>
                      </a:schemeClr>
                    </a:solidFill>
                  </a:tcPr>
                </a:tc>
                <a:tc>
                  <a:txBody>
                    <a:bodyPr/>
                    <a:lstStyle/>
                    <a:p>
                      <a:pPr marR="53975" algn="ctr">
                        <a:lnSpc>
                          <a:spcPct val="100000"/>
                        </a:lnSpc>
                        <a:spcBef>
                          <a:spcPts val="370"/>
                        </a:spcBef>
                      </a:pPr>
                      <a:r>
                        <a:rPr lang="en-US" sz="900" b="0" i="0" kern="1200" dirty="0">
                          <a:solidFill>
                            <a:srgbClr val="000000"/>
                          </a:solidFill>
                          <a:latin typeface="+mn-lt"/>
                          <a:ea typeface="+mn-ea"/>
                          <a:cs typeface="+mn-cs"/>
                        </a:rPr>
                        <a:t>1,447</a:t>
                      </a:r>
                      <a:endParaRPr sz="900" b="0" i="0" kern="1200" dirty="0">
                        <a:solidFill>
                          <a:srgbClr val="000000"/>
                        </a:solidFill>
                        <a:latin typeface="+mn-lt"/>
                        <a:ea typeface="+mn-ea"/>
                        <a:cs typeface="+mn-cs"/>
                      </a:endParaRPr>
                    </a:p>
                  </a:txBody>
                  <a:tcPr marL="0" marR="0" marT="46990" marB="0" anchor="ctr">
                    <a:solidFill>
                      <a:schemeClr val="bg1">
                        <a:lumMod val="95000"/>
                      </a:schemeClr>
                    </a:solidFill>
                  </a:tcPr>
                </a:tc>
                <a:tc>
                  <a:txBody>
                    <a:bodyPr/>
                    <a:lstStyle/>
                    <a:p>
                      <a:pPr marL="255270" algn="ctr">
                        <a:lnSpc>
                          <a:spcPct val="100000"/>
                        </a:lnSpc>
                        <a:spcBef>
                          <a:spcPts val="375"/>
                        </a:spcBef>
                      </a:pPr>
                      <a:r>
                        <a:rPr lang="en-US" sz="900" b="0" i="0" kern="1200" dirty="0">
                          <a:solidFill>
                            <a:srgbClr val="000000"/>
                          </a:solidFill>
                          <a:latin typeface="+mn-lt"/>
                          <a:ea typeface="+mn-ea"/>
                          <a:cs typeface="+mn-cs"/>
                        </a:rPr>
                        <a:t>1,838</a:t>
                      </a:r>
                      <a:endParaRPr sz="900" b="0" i="0" kern="1200" dirty="0">
                        <a:solidFill>
                          <a:srgbClr val="000000"/>
                        </a:solidFill>
                        <a:latin typeface="+mn-lt"/>
                        <a:ea typeface="+mn-ea"/>
                        <a:cs typeface="+mn-cs"/>
                      </a:endParaRPr>
                    </a:p>
                  </a:txBody>
                  <a:tcPr marL="0" marR="182880" marT="47625" marB="0" anchor="ctr">
                    <a:solidFill>
                      <a:schemeClr val="bg1">
                        <a:lumMod val="95000"/>
                      </a:schemeClr>
                    </a:solidFill>
                  </a:tcPr>
                </a:tc>
                <a:tc>
                  <a:txBody>
                    <a:bodyPr/>
                    <a:lstStyle/>
                    <a:p>
                      <a:pPr marR="71120" algn="ctr">
                        <a:lnSpc>
                          <a:spcPct val="100000"/>
                        </a:lnSpc>
                        <a:spcBef>
                          <a:spcPts val="375"/>
                        </a:spcBef>
                      </a:pPr>
                      <a:r>
                        <a:rPr lang="en-US" sz="900" b="0" i="0" kern="1200" dirty="0">
                          <a:solidFill>
                            <a:srgbClr val="000000"/>
                          </a:solidFill>
                          <a:latin typeface="+mn-lt"/>
                          <a:ea typeface="+mn-ea"/>
                          <a:cs typeface="+mn-cs"/>
                        </a:rPr>
                        <a:t>1,467</a:t>
                      </a:r>
                      <a:endParaRPr sz="900" b="0" i="0" kern="1200" dirty="0">
                        <a:solidFill>
                          <a:srgbClr val="000000"/>
                        </a:solidFill>
                        <a:latin typeface="+mn-lt"/>
                        <a:ea typeface="+mn-ea"/>
                        <a:cs typeface="+mn-cs"/>
                      </a:endParaRPr>
                    </a:p>
                  </a:txBody>
                  <a:tcPr marL="0" marR="0" marT="47625" marB="0" anchor="ctr">
                    <a:solidFill>
                      <a:schemeClr val="bg1">
                        <a:lumMod val="95000"/>
                      </a:schemeClr>
                    </a:solidFill>
                  </a:tcPr>
                </a:tc>
                <a:tc>
                  <a:txBody>
                    <a:bodyPr/>
                    <a:lstStyle/>
                    <a:p>
                      <a:pPr marR="71120" algn="ctr">
                        <a:lnSpc>
                          <a:spcPct val="100000"/>
                        </a:lnSpc>
                        <a:spcBef>
                          <a:spcPts val="375"/>
                        </a:spcBef>
                      </a:pPr>
                      <a:r>
                        <a:rPr lang="en-US" sz="900" b="0" i="0" kern="1200" dirty="0">
                          <a:solidFill>
                            <a:srgbClr val="000000"/>
                          </a:solidFill>
                          <a:latin typeface="+mn-lt"/>
                          <a:ea typeface="+mn-ea"/>
                          <a:cs typeface="+mn-cs"/>
                        </a:rPr>
                        <a:t>5,011</a:t>
                      </a:r>
                      <a:endParaRPr sz="900" b="0" i="0" kern="1200" dirty="0">
                        <a:solidFill>
                          <a:srgbClr val="000000"/>
                        </a:solidFill>
                        <a:latin typeface="+mn-lt"/>
                        <a:ea typeface="+mn-ea"/>
                        <a:cs typeface="+mn-cs"/>
                      </a:endParaRPr>
                    </a:p>
                  </a:txBody>
                  <a:tcPr marL="0" marR="0" marT="47625" marB="0" anchor="ctr">
                    <a:solidFill>
                      <a:schemeClr val="bg1">
                        <a:lumMod val="95000"/>
                      </a:schemeClr>
                    </a:solidFill>
                  </a:tcPr>
                </a:tc>
                <a:tc>
                  <a:txBody>
                    <a:bodyPr/>
                    <a:lstStyle/>
                    <a:p>
                      <a:pPr marL="0" marR="34290"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a:t>
                      </a:r>
                    </a:p>
                  </a:txBody>
                  <a:tcPr marL="0" marR="0" marT="47625" marB="0" anchor="ctr">
                    <a:solidFill>
                      <a:schemeClr val="bg1">
                        <a:lumMod val="95000"/>
                      </a:schemeClr>
                    </a:solidFill>
                  </a:tcPr>
                </a:tc>
                <a:extLst>
                  <a:ext uri="{0D108BD9-81ED-4DB2-BD59-A6C34878D82A}">
                    <a16:rowId xmlns:a16="http://schemas.microsoft.com/office/drawing/2014/main" val="10005"/>
                  </a:ext>
                </a:extLst>
              </a:tr>
              <a:tr h="303866">
                <a:tc>
                  <a:txBody>
                    <a:bodyPr/>
                    <a:lstStyle/>
                    <a:p>
                      <a:pPr marL="0" algn="l" defTabSz="914400" rtl="0" eaLnBrk="1" latinLnBrk="0" hangingPunct="1">
                        <a:lnSpc>
                          <a:spcPct val="83000"/>
                        </a:lnSpc>
                        <a:spcBef>
                          <a:spcPts val="210"/>
                        </a:spcBef>
                      </a:pPr>
                      <a:r>
                        <a:rPr sz="900" b="0" i="0" kern="1200" dirty="0">
                          <a:solidFill>
                            <a:srgbClr val="000000"/>
                          </a:solidFill>
                          <a:latin typeface="+mn-lt"/>
                          <a:ea typeface="+mn-ea"/>
                          <a:cs typeface="+mn-cs"/>
                        </a:rPr>
                        <a:t>Depreciation and amortization</a:t>
                      </a:r>
                    </a:p>
                  </a:txBody>
                  <a:tcPr marL="274320" marR="0" marT="26670" marB="0" anchor="ctr"/>
                </a:tc>
                <a:tc>
                  <a:txBody>
                    <a:bodyPr/>
                    <a:lstStyle/>
                    <a:p>
                      <a:pPr marR="70485" algn="ctr">
                        <a:lnSpc>
                          <a:spcPct val="100000"/>
                        </a:lnSpc>
                        <a:spcBef>
                          <a:spcPts val="375"/>
                        </a:spcBef>
                      </a:pPr>
                      <a:r>
                        <a:rPr lang="en-US" sz="900" b="0" i="0" kern="1200" dirty="0">
                          <a:solidFill>
                            <a:srgbClr val="000000"/>
                          </a:solidFill>
                          <a:latin typeface="+mn-lt"/>
                          <a:ea typeface="+mn-ea"/>
                          <a:cs typeface="+mn-cs"/>
                        </a:rPr>
                        <a:t>101</a:t>
                      </a:r>
                      <a:endParaRPr sz="900" b="0" i="0" kern="1200" dirty="0">
                        <a:solidFill>
                          <a:srgbClr val="000000"/>
                        </a:solidFill>
                        <a:latin typeface="+mn-lt"/>
                        <a:ea typeface="+mn-ea"/>
                        <a:cs typeface="+mn-cs"/>
                      </a:endParaRPr>
                    </a:p>
                  </a:txBody>
                  <a:tcPr marL="0" marR="0" marT="47625" marB="0" anchor="ctr">
                    <a:lnB w="12700">
                      <a:solidFill>
                        <a:srgbClr val="000000"/>
                      </a:solidFill>
                      <a:prstDash val="solid"/>
                    </a:lnB>
                  </a:tcPr>
                </a:tc>
                <a:tc>
                  <a:txBody>
                    <a:bodyPr/>
                    <a:lstStyle/>
                    <a:p>
                      <a:pPr marR="71120" algn="ctr">
                        <a:lnSpc>
                          <a:spcPct val="100000"/>
                        </a:lnSpc>
                        <a:spcBef>
                          <a:spcPts val="370"/>
                        </a:spcBef>
                      </a:pPr>
                      <a:r>
                        <a:rPr lang="en-US" sz="900" b="0" i="0" kern="1200" dirty="0">
                          <a:solidFill>
                            <a:srgbClr val="000000"/>
                          </a:solidFill>
                          <a:latin typeface="+mn-lt"/>
                          <a:ea typeface="+mn-ea"/>
                          <a:cs typeface="+mn-cs"/>
                        </a:rPr>
                        <a:t>5,253</a:t>
                      </a:r>
                      <a:endParaRPr sz="900" b="0" i="0" kern="1200" dirty="0">
                        <a:solidFill>
                          <a:srgbClr val="000000"/>
                        </a:solidFill>
                        <a:latin typeface="+mn-lt"/>
                        <a:ea typeface="+mn-ea"/>
                        <a:cs typeface="+mn-cs"/>
                      </a:endParaRPr>
                    </a:p>
                  </a:txBody>
                  <a:tcPr marL="0" marR="0" marT="46990" marB="0" anchor="ctr">
                    <a:lnB w="12700">
                      <a:solidFill>
                        <a:srgbClr val="000000"/>
                      </a:solidFill>
                      <a:prstDash val="solid"/>
                    </a:lnB>
                  </a:tcPr>
                </a:tc>
                <a:tc>
                  <a:txBody>
                    <a:bodyPr/>
                    <a:lstStyle/>
                    <a:p>
                      <a:pPr marR="53975" algn="ctr">
                        <a:lnSpc>
                          <a:spcPct val="100000"/>
                        </a:lnSpc>
                        <a:spcBef>
                          <a:spcPts val="370"/>
                        </a:spcBef>
                      </a:pPr>
                      <a:r>
                        <a:rPr lang="en-US" sz="900" b="0" i="0" kern="1200" dirty="0">
                          <a:solidFill>
                            <a:srgbClr val="000000"/>
                          </a:solidFill>
                          <a:latin typeface="+mn-lt"/>
                          <a:ea typeface="+mn-ea"/>
                          <a:cs typeface="+mn-cs"/>
                        </a:rPr>
                        <a:t>2,061</a:t>
                      </a:r>
                      <a:endParaRPr sz="900" b="0" i="0" kern="1200" dirty="0">
                        <a:solidFill>
                          <a:srgbClr val="000000"/>
                        </a:solidFill>
                        <a:latin typeface="+mn-lt"/>
                        <a:ea typeface="+mn-ea"/>
                        <a:cs typeface="+mn-cs"/>
                      </a:endParaRPr>
                    </a:p>
                  </a:txBody>
                  <a:tcPr marL="0" marR="0" marT="46990" marB="0" anchor="ctr">
                    <a:lnB w="12700" cap="flat" cmpd="sng" algn="ctr">
                      <a:solidFill>
                        <a:srgbClr val="000000"/>
                      </a:solidFill>
                      <a:prstDash val="solid"/>
                      <a:round/>
                      <a:headEnd type="none" w="med" len="med"/>
                      <a:tailEnd type="none" w="med" len="med"/>
                    </a:lnB>
                  </a:tcPr>
                </a:tc>
                <a:tc>
                  <a:txBody>
                    <a:bodyPr/>
                    <a:lstStyle/>
                    <a:p>
                      <a:pPr marR="70485" algn="ctr">
                        <a:lnSpc>
                          <a:spcPct val="100000"/>
                        </a:lnSpc>
                        <a:spcBef>
                          <a:spcPts val="370"/>
                        </a:spcBef>
                      </a:pPr>
                      <a:r>
                        <a:rPr lang="en-US" sz="900" b="0" i="0" kern="1200" dirty="0">
                          <a:solidFill>
                            <a:srgbClr val="000000"/>
                          </a:solidFill>
                          <a:latin typeface="+mn-lt"/>
                          <a:ea typeface="+mn-ea"/>
                          <a:cs typeface="+mn-cs"/>
                        </a:rPr>
                        <a:t>426</a:t>
                      </a:r>
                      <a:endParaRPr sz="900" b="0" i="0" kern="1200" dirty="0">
                        <a:solidFill>
                          <a:srgbClr val="000000"/>
                        </a:solidFill>
                        <a:latin typeface="+mn-lt"/>
                        <a:ea typeface="+mn-ea"/>
                        <a:cs typeface="+mn-cs"/>
                      </a:endParaRPr>
                    </a:p>
                  </a:txBody>
                  <a:tcPr marL="0" marR="0" marT="46990" marB="0" anchor="ctr">
                    <a:lnB w="12700">
                      <a:solidFill>
                        <a:srgbClr val="000000"/>
                      </a:solidFill>
                      <a:prstDash val="solid"/>
                    </a:lnB>
                  </a:tcPr>
                </a:tc>
                <a:tc>
                  <a:txBody>
                    <a:bodyPr/>
                    <a:lstStyle/>
                    <a:p>
                      <a:pPr marR="71120" algn="ctr">
                        <a:lnSpc>
                          <a:spcPct val="100000"/>
                        </a:lnSpc>
                        <a:spcBef>
                          <a:spcPts val="370"/>
                        </a:spcBef>
                      </a:pPr>
                      <a:r>
                        <a:rPr lang="en-US" sz="900" b="0" i="0" kern="1200" dirty="0">
                          <a:solidFill>
                            <a:srgbClr val="000000"/>
                          </a:solidFill>
                          <a:latin typeface="+mn-lt"/>
                          <a:ea typeface="+mn-ea"/>
                          <a:cs typeface="+mn-cs"/>
                        </a:rPr>
                        <a:t>3,305</a:t>
                      </a:r>
                      <a:endParaRPr sz="900" b="0" i="0" kern="1200" dirty="0">
                        <a:solidFill>
                          <a:srgbClr val="000000"/>
                        </a:solidFill>
                        <a:latin typeface="+mn-lt"/>
                        <a:ea typeface="+mn-ea"/>
                        <a:cs typeface="+mn-cs"/>
                      </a:endParaRPr>
                    </a:p>
                  </a:txBody>
                  <a:tcPr marL="0" marR="0" marT="46990" marB="0" anchor="ctr">
                    <a:lnB w="12700" cap="flat" cmpd="sng" algn="ctr">
                      <a:solidFill>
                        <a:srgbClr val="000000"/>
                      </a:solidFill>
                      <a:prstDash val="solid"/>
                      <a:round/>
                      <a:headEnd type="none" w="med" len="med"/>
                      <a:tailEnd type="none" w="med" len="med"/>
                    </a:lnB>
                  </a:tcPr>
                </a:tc>
                <a:tc>
                  <a:txBody>
                    <a:bodyPr/>
                    <a:lstStyle/>
                    <a:p>
                      <a:pPr marR="53975" algn="ctr">
                        <a:lnSpc>
                          <a:spcPct val="100000"/>
                        </a:lnSpc>
                        <a:spcBef>
                          <a:spcPts val="370"/>
                        </a:spcBef>
                      </a:pPr>
                      <a:r>
                        <a:rPr lang="en-US" sz="900" b="0" i="0" kern="1200" dirty="0">
                          <a:solidFill>
                            <a:srgbClr val="000000"/>
                          </a:solidFill>
                          <a:latin typeface="+mn-lt"/>
                          <a:ea typeface="+mn-ea"/>
                          <a:cs typeface="+mn-cs"/>
                        </a:rPr>
                        <a:t>684</a:t>
                      </a:r>
                      <a:endParaRPr sz="900" b="0" i="0" kern="1200" dirty="0">
                        <a:solidFill>
                          <a:srgbClr val="000000"/>
                        </a:solidFill>
                        <a:latin typeface="+mn-lt"/>
                        <a:ea typeface="+mn-ea"/>
                        <a:cs typeface="+mn-cs"/>
                      </a:endParaRPr>
                    </a:p>
                  </a:txBody>
                  <a:tcPr marL="0" marR="0" marT="46990" marB="0" anchor="ctr">
                    <a:lnB w="12700">
                      <a:solidFill>
                        <a:srgbClr val="000000"/>
                      </a:solidFill>
                      <a:prstDash val="solid"/>
                    </a:lnB>
                  </a:tcPr>
                </a:tc>
                <a:tc>
                  <a:txBody>
                    <a:bodyPr/>
                    <a:lstStyle/>
                    <a:p>
                      <a:pPr marL="255270" algn="ctr">
                        <a:lnSpc>
                          <a:spcPct val="100000"/>
                        </a:lnSpc>
                        <a:spcBef>
                          <a:spcPts val="375"/>
                        </a:spcBef>
                      </a:pPr>
                      <a:r>
                        <a:rPr lang="en-US" sz="900" b="0" i="0" kern="1200" dirty="0">
                          <a:solidFill>
                            <a:srgbClr val="000000"/>
                          </a:solidFill>
                          <a:latin typeface="+mn-lt"/>
                          <a:ea typeface="+mn-ea"/>
                          <a:cs typeface="+mn-cs"/>
                        </a:rPr>
                        <a:t>3,110</a:t>
                      </a:r>
                      <a:endParaRPr sz="900" b="0" i="0" kern="1200" dirty="0">
                        <a:solidFill>
                          <a:srgbClr val="000000"/>
                        </a:solidFill>
                        <a:latin typeface="+mn-lt"/>
                        <a:ea typeface="+mn-ea"/>
                        <a:cs typeface="+mn-cs"/>
                      </a:endParaRPr>
                    </a:p>
                  </a:txBody>
                  <a:tcPr marL="0" marR="182880" marT="47625" marB="0" anchor="ctr">
                    <a:lnB w="12700">
                      <a:solidFill>
                        <a:srgbClr val="000000"/>
                      </a:solidFill>
                      <a:prstDash val="solid"/>
                    </a:lnB>
                  </a:tcPr>
                </a:tc>
                <a:tc>
                  <a:txBody>
                    <a:bodyPr/>
                    <a:lstStyle/>
                    <a:p>
                      <a:pPr marR="71120" algn="ctr">
                        <a:lnSpc>
                          <a:spcPct val="100000"/>
                        </a:lnSpc>
                        <a:spcBef>
                          <a:spcPts val="375"/>
                        </a:spcBef>
                      </a:pPr>
                      <a:r>
                        <a:rPr lang="en-US" sz="900" b="0" i="0" kern="1200" dirty="0">
                          <a:solidFill>
                            <a:srgbClr val="000000"/>
                          </a:solidFill>
                          <a:latin typeface="+mn-lt"/>
                          <a:ea typeface="+mn-ea"/>
                          <a:cs typeface="+mn-cs"/>
                        </a:rPr>
                        <a:t>1,655</a:t>
                      </a:r>
                      <a:endParaRPr sz="900" b="0" i="0" kern="1200" dirty="0">
                        <a:solidFill>
                          <a:srgbClr val="000000"/>
                        </a:solidFill>
                        <a:latin typeface="+mn-lt"/>
                        <a:ea typeface="+mn-ea"/>
                        <a:cs typeface="+mn-cs"/>
                      </a:endParaRPr>
                    </a:p>
                  </a:txBody>
                  <a:tcPr marL="0" marR="0" marT="47625" marB="0" anchor="ctr">
                    <a:lnB w="12700">
                      <a:solidFill>
                        <a:srgbClr val="000000"/>
                      </a:solidFill>
                      <a:prstDash val="solid"/>
                    </a:lnB>
                  </a:tcPr>
                </a:tc>
                <a:tc>
                  <a:txBody>
                    <a:bodyPr/>
                    <a:lstStyle/>
                    <a:p>
                      <a:pPr marL="207010" algn="ctr">
                        <a:lnSpc>
                          <a:spcPct val="100000"/>
                        </a:lnSpc>
                        <a:spcBef>
                          <a:spcPts val="375"/>
                        </a:spcBef>
                      </a:pPr>
                      <a:r>
                        <a:rPr lang="en-US" sz="900" b="0" i="0" kern="1200" dirty="0">
                          <a:solidFill>
                            <a:srgbClr val="000000"/>
                          </a:solidFill>
                          <a:latin typeface="+mn-lt"/>
                          <a:ea typeface="+mn-ea"/>
                          <a:cs typeface="+mn-cs"/>
                        </a:rPr>
                        <a:t>5,736</a:t>
                      </a:r>
                      <a:endParaRPr sz="900" b="0" i="0" kern="1200" dirty="0">
                        <a:solidFill>
                          <a:srgbClr val="000000"/>
                        </a:solidFill>
                        <a:latin typeface="+mn-lt"/>
                        <a:ea typeface="+mn-ea"/>
                        <a:cs typeface="+mn-cs"/>
                      </a:endParaRPr>
                    </a:p>
                  </a:txBody>
                  <a:tcPr marL="0" marR="182880" marT="47625" marB="0" anchor="ctr">
                    <a:lnB w="12700">
                      <a:solidFill>
                        <a:srgbClr val="000000"/>
                      </a:solidFill>
                      <a:prstDash val="solid"/>
                    </a:lnB>
                  </a:tcPr>
                </a:tc>
                <a:tc>
                  <a:txBody>
                    <a:bodyPr/>
                    <a:lstStyle/>
                    <a:p>
                      <a:pPr marR="33020" algn="ctr">
                        <a:lnSpc>
                          <a:spcPct val="100000"/>
                        </a:lnSpc>
                        <a:spcBef>
                          <a:spcPts val="375"/>
                        </a:spcBef>
                      </a:pPr>
                      <a:r>
                        <a:rPr lang="en-US" sz="900" b="0" i="0" kern="1200" dirty="0">
                          <a:solidFill>
                            <a:srgbClr val="000000"/>
                          </a:solidFill>
                          <a:latin typeface="+mn-lt"/>
                          <a:ea typeface="+mn-ea"/>
                          <a:cs typeface="+mn-cs"/>
                        </a:rPr>
                        <a:t>22,331</a:t>
                      </a:r>
                      <a:endParaRPr sz="900" b="0" i="0" kern="1200" dirty="0">
                        <a:solidFill>
                          <a:srgbClr val="000000"/>
                        </a:solidFill>
                        <a:latin typeface="+mn-lt"/>
                        <a:ea typeface="+mn-ea"/>
                        <a:cs typeface="+mn-cs"/>
                      </a:endParaRPr>
                    </a:p>
                  </a:txBody>
                  <a:tcPr marL="0" marR="0" marT="47625" marB="0" anchor="ctr">
                    <a:lnB w="12700">
                      <a:solidFill>
                        <a:srgbClr val="000000"/>
                      </a:solidFill>
                      <a:prstDash val="solid"/>
                    </a:lnB>
                  </a:tcPr>
                </a:tc>
                <a:extLst>
                  <a:ext uri="{0D108BD9-81ED-4DB2-BD59-A6C34878D82A}">
                    <a16:rowId xmlns:a16="http://schemas.microsoft.com/office/drawing/2014/main" val="10006"/>
                  </a:ext>
                </a:extLst>
              </a:tr>
              <a:tr h="303866">
                <a:tc>
                  <a:txBody>
                    <a:bodyPr/>
                    <a:lstStyle/>
                    <a:p>
                      <a:pPr marL="0" algn="l" defTabSz="914400" rtl="0" eaLnBrk="1" latinLnBrk="0" hangingPunct="1">
                        <a:lnSpc>
                          <a:spcPct val="83000"/>
                        </a:lnSpc>
                        <a:spcBef>
                          <a:spcPts val="50"/>
                        </a:spcBef>
                      </a:pPr>
                      <a:r>
                        <a:rPr sz="900" b="1" i="0" kern="1200" dirty="0">
                          <a:solidFill>
                            <a:srgbClr val="000000"/>
                          </a:solidFill>
                          <a:latin typeface="+mn-lt"/>
                          <a:ea typeface="+mn-ea"/>
                          <a:cs typeface="+mn-cs"/>
                        </a:rPr>
                        <a:t>EBITDA</a:t>
                      </a:r>
                    </a:p>
                  </a:txBody>
                  <a:tcPr marL="182880" marR="0" marT="6350" marB="0" anchor="ctr">
                    <a:solidFill>
                      <a:schemeClr val="bg1">
                        <a:lumMod val="95000"/>
                      </a:schemeClr>
                    </a:solidFill>
                  </a:tcPr>
                </a:tc>
                <a:tc>
                  <a:txBody>
                    <a:bodyPr/>
                    <a:lstStyle/>
                    <a:p>
                      <a:pPr marR="36830" algn="ctr">
                        <a:lnSpc>
                          <a:spcPct val="100000"/>
                        </a:lnSpc>
                        <a:spcBef>
                          <a:spcPts val="75"/>
                        </a:spcBef>
                      </a:pPr>
                      <a:r>
                        <a:rPr lang="en-US" sz="900" b="0" i="0" kern="1200" dirty="0">
                          <a:solidFill>
                            <a:srgbClr val="000000"/>
                          </a:solidFill>
                          <a:latin typeface="+mn-lt"/>
                          <a:ea typeface="+mn-ea"/>
                          <a:cs typeface="+mn-cs"/>
                        </a:rPr>
                        <a:t>(10,730)</a:t>
                      </a:r>
                      <a:endParaRPr sz="900" b="0" i="0" kern="1200" dirty="0">
                        <a:solidFill>
                          <a:srgbClr val="000000"/>
                        </a:solidFill>
                        <a:latin typeface="+mn-lt"/>
                        <a:ea typeface="+mn-ea"/>
                        <a:cs typeface="+mn-cs"/>
                      </a:endParaRPr>
                    </a:p>
                  </a:txBody>
                  <a:tcPr marL="0" marR="0" marT="9525" marB="0" anchor="ctr">
                    <a:lnT w="12700">
                      <a:solidFill>
                        <a:srgbClr val="000000"/>
                      </a:solidFill>
                      <a:prstDash val="solid"/>
                    </a:lnT>
                    <a:solidFill>
                      <a:schemeClr val="bg1">
                        <a:lumMod val="95000"/>
                      </a:schemeClr>
                    </a:solidFill>
                  </a:tcPr>
                </a:tc>
                <a:tc>
                  <a:txBody>
                    <a:bodyPr/>
                    <a:lstStyle/>
                    <a:p>
                      <a:pPr marR="71120" algn="ctr">
                        <a:lnSpc>
                          <a:spcPct val="100000"/>
                        </a:lnSpc>
                        <a:spcBef>
                          <a:spcPts val="70"/>
                        </a:spcBef>
                      </a:pPr>
                      <a:r>
                        <a:rPr lang="en-US" sz="900" b="0" i="0" kern="1200" dirty="0">
                          <a:solidFill>
                            <a:srgbClr val="000000"/>
                          </a:solidFill>
                          <a:latin typeface="+mn-lt"/>
                          <a:ea typeface="+mn-ea"/>
                          <a:cs typeface="+mn-cs"/>
                        </a:rPr>
                        <a:t>9,368</a:t>
                      </a:r>
                      <a:endParaRPr sz="900" b="0" i="0" kern="1200" dirty="0">
                        <a:solidFill>
                          <a:srgbClr val="000000"/>
                        </a:solidFill>
                        <a:latin typeface="+mn-lt"/>
                        <a:ea typeface="+mn-ea"/>
                        <a:cs typeface="+mn-cs"/>
                      </a:endParaRPr>
                    </a:p>
                  </a:txBody>
                  <a:tcPr marL="0" marR="0" marT="8890" marB="0" anchor="ctr">
                    <a:lnT w="12700">
                      <a:solidFill>
                        <a:srgbClr val="000000"/>
                      </a:solidFill>
                      <a:prstDash val="solid"/>
                    </a:lnT>
                    <a:solidFill>
                      <a:schemeClr val="bg1">
                        <a:lumMod val="95000"/>
                      </a:schemeClr>
                    </a:solidFill>
                  </a:tcPr>
                </a:tc>
                <a:tc>
                  <a:txBody>
                    <a:bodyPr/>
                    <a:lstStyle/>
                    <a:p>
                      <a:pPr marR="53975" algn="ctr">
                        <a:lnSpc>
                          <a:spcPct val="100000"/>
                        </a:lnSpc>
                        <a:spcBef>
                          <a:spcPts val="70"/>
                        </a:spcBef>
                      </a:pPr>
                      <a:r>
                        <a:rPr lang="en-US" sz="900" b="0" i="0" kern="1200" dirty="0">
                          <a:solidFill>
                            <a:srgbClr val="000000"/>
                          </a:solidFill>
                          <a:latin typeface="+mn-lt"/>
                          <a:ea typeface="+mn-ea"/>
                          <a:cs typeface="+mn-cs"/>
                        </a:rPr>
                        <a:t>3,607</a:t>
                      </a:r>
                      <a:endParaRPr sz="900" b="0" i="0" kern="1200" dirty="0">
                        <a:solidFill>
                          <a:srgbClr val="000000"/>
                        </a:solidFill>
                        <a:latin typeface="+mn-lt"/>
                        <a:ea typeface="+mn-ea"/>
                        <a:cs typeface="+mn-cs"/>
                      </a:endParaRPr>
                    </a:p>
                  </a:txBody>
                  <a:tcPr marL="0" marR="0" marT="8890" marB="0" anchor="ctr">
                    <a:lnT w="12700" cap="flat" cmpd="sng" algn="ctr">
                      <a:solidFill>
                        <a:srgbClr val="000000"/>
                      </a:solidFill>
                      <a:prstDash val="solid"/>
                      <a:round/>
                      <a:headEnd type="none" w="med" len="med"/>
                      <a:tailEnd type="none" w="med" len="med"/>
                    </a:lnT>
                    <a:solidFill>
                      <a:schemeClr val="bg1">
                        <a:lumMod val="95000"/>
                      </a:schemeClr>
                    </a:solidFill>
                  </a:tcPr>
                </a:tc>
                <a:tc>
                  <a:txBody>
                    <a:bodyPr/>
                    <a:lstStyle/>
                    <a:p>
                      <a:pPr marR="71120" algn="ctr">
                        <a:lnSpc>
                          <a:spcPct val="100000"/>
                        </a:lnSpc>
                        <a:spcBef>
                          <a:spcPts val="70"/>
                        </a:spcBef>
                      </a:pPr>
                      <a:r>
                        <a:rPr lang="en-US" sz="900" b="0" i="0" kern="1200" dirty="0">
                          <a:solidFill>
                            <a:srgbClr val="000000"/>
                          </a:solidFill>
                          <a:latin typeface="+mn-lt"/>
                          <a:ea typeface="+mn-ea"/>
                          <a:cs typeface="+mn-cs"/>
                        </a:rPr>
                        <a:t>3,554</a:t>
                      </a:r>
                      <a:endParaRPr sz="900" b="0" i="0" kern="1200" dirty="0">
                        <a:solidFill>
                          <a:srgbClr val="000000"/>
                        </a:solidFill>
                        <a:latin typeface="+mn-lt"/>
                        <a:ea typeface="+mn-ea"/>
                        <a:cs typeface="+mn-cs"/>
                      </a:endParaRPr>
                    </a:p>
                  </a:txBody>
                  <a:tcPr marL="0" marR="0" marT="8890" marB="0" anchor="ctr">
                    <a:lnT w="12700">
                      <a:solidFill>
                        <a:srgbClr val="000000"/>
                      </a:solidFill>
                      <a:prstDash val="solid"/>
                    </a:lnT>
                    <a:solidFill>
                      <a:schemeClr val="bg1">
                        <a:lumMod val="95000"/>
                      </a:schemeClr>
                    </a:solidFill>
                  </a:tcPr>
                </a:tc>
                <a:tc>
                  <a:txBody>
                    <a:bodyPr/>
                    <a:lstStyle/>
                    <a:p>
                      <a:pPr marR="71120" algn="ctr">
                        <a:lnSpc>
                          <a:spcPct val="100000"/>
                        </a:lnSpc>
                        <a:spcBef>
                          <a:spcPts val="70"/>
                        </a:spcBef>
                      </a:pPr>
                      <a:r>
                        <a:rPr lang="en-US" sz="900" b="0" i="0" kern="1200" dirty="0">
                          <a:solidFill>
                            <a:srgbClr val="000000"/>
                          </a:solidFill>
                          <a:latin typeface="+mn-lt"/>
                          <a:ea typeface="+mn-ea"/>
                          <a:cs typeface="+mn-cs"/>
                        </a:rPr>
                        <a:t>2,102</a:t>
                      </a:r>
                      <a:endParaRPr sz="900" b="0" i="0" kern="1200" dirty="0">
                        <a:solidFill>
                          <a:srgbClr val="000000"/>
                        </a:solidFill>
                        <a:latin typeface="+mn-lt"/>
                        <a:ea typeface="+mn-ea"/>
                        <a:cs typeface="+mn-cs"/>
                      </a:endParaRPr>
                    </a:p>
                  </a:txBody>
                  <a:tcPr marL="0" marR="0" marT="8890" marB="0" anchor="ctr">
                    <a:lnT w="12700" cap="flat" cmpd="sng" algn="ctr">
                      <a:solidFill>
                        <a:srgbClr val="000000"/>
                      </a:solidFill>
                      <a:prstDash val="solid"/>
                      <a:round/>
                      <a:headEnd type="none" w="med" len="med"/>
                      <a:tailEnd type="none" w="med" len="med"/>
                    </a:lnT>
                    <a:solidFill>
                      <a:schemeClr val="bg1">
                        <a:lumMod val="95000"/>
                      </a:schemeClr>
                    </a:solidFill>
                  </a:tcPr>
                </a:tc>
                <a:tc>
                  <a:txBody>
                    <a:bodyPr/>
                    <a:lstStyle/>
                    <a:p>
                      <a:pPr marR="53975" algn="ctr">
                        <a:lnSpc>
                          <a:spcPct val="100000"/>
                        </a:lnSpc>
                        <a:spcBef>
                          <a:spcPts val="70"/>
                        </a:spcBef>
                      </a:pPr>
                      <a:r>
                        <a:rPr lang="en-US" sz="900" b="0" i="0" kern="1200" dirty="0">
                          <a:solidFill>
                            <a:srgbClr val="000000"/>
                          </a:solidFill>
                          <a:latin typeface="+mn-lt"/>
                          <a:ea typeface="+mn-ea"/>
                          <a:cs typeface="+mn-cs"/>
                        </a:rPr>
                        <a:t>6,379</a:t>
                      </a:r>
                      <a:endParaRPr sz="900" b="0" i="0" kern="1200" dirty="0">
                        <a:solidFill>
                          <a:srgbClr val="000000"/>
                        </a:solidFill>
                        <a:latin typeface="+mn-lt"/>
                        <a:ea typeface="+mn-ea"/>
                        <a:cs typeface="+mn-cs"/>
                      </a:endParaRPr>
                    </a:p>
                  </a:txBody>
                  <a:tcPr marL="0" marR="0" marT="8890" marB="0" anchor="ctr">
                    <a:lnT w="12700">
                      <a:solidFill>
                        <a:srgbClr val="000000"/>
                      </a:solidFill>
                      <a:prstDash val="solid"/>
                    </a:lnT>
                    <a:solidFill>
                      <a:schemeClr val="bg1">
                        <a:lumMod val="95000"/>
                      </a:schemeClr>
                    </a:solidFill>
                  </a:tcPr>
                </a:tc>
                <a:tc>
                  <a:txBody>
                    <a:bodyPr/>
                    <a:lstStyle/>
                    <a:p>
                      <a:pPr marL="255270" algn="ctr">
                        <a:lnSpc>
                          <a:spcPct val="100000"/>
                        </a:lnSpc>
                        <a:spcBef>
                          <a:spcPts val="75"/>
                        </a:spcBef>
                      </a:pPr>
                      <a:r>
                        <a:rPr lang="en-US" sz="900" b="0" i="0" kern="1200" dirty="0">
                          <a:solidFill>
                            <a:srgbClr val="000000"/>
                          </a:solidFill>
                          <a:latin typeface="+mn-lt"/>
                          <a:ea typeface="+mn-ea"/>
                          <a:cs typeface="+mn-cs"/>
                        </a:rPr>
                        <a:t>7,349</a:t>
                      </a:r>
                      <a:endParaRPr sz="900" b="0" i="0" kern="1200" dirty="0">
                        <a:solidFill>
                          <a:srgbClr val="000000"/>
                        </a:solidFill>
                        <a:latin typeface="+mn-lt"/>
                        <a:ea typeface="+mn-ea"/>
                        <a:cs typeface="+mn-cs"/>
                      </a:endParaRPr>
                    </a:p>
                  </a:txBody>
                  <a:tcPr marL="0" marR="182880" marT="9525" marB="0" anchor="ctr">
                    <a:lnT w="12700">
                      <a:solidFill>
                        <a:srgbClr val="000000"/>
                      </a:solidFill>
                      <a:prstDash val="solid"/>
                    </a:lnT>
                    <a:solidFill>
                      <a:schemeClr val="bg1">
                        <a:lumMod val="95000"/>
                      </a:schemeClr>
                    </a:solidFill>
                  </a:tcPr>
                </a:tc>
                <a:tc>
                  <a:txBody>
                    <a:bodyPr/>
                    <a:lstStyle/>
                    <a:p>
                      <a:pPr marR="71120" algn="ctr">
                        <a:lnSpc>
                          <a:spcPct val="100000"/>
                        </a:lnSpc>
                        <a:spcBef>
                          <a:spcPts val="75"/>
                        </a:spcBef>
                      </a:pPr>
                      <a:r>
                        <a:rPr lang="en-US" sz="900" b="0" i="0" kern="1200" dirty="0">
                          <a:solidFill>
                            <a:srgbClr val="000000"/>
                          </a:solidFill>
                          <a:latin typeface="+mn-lt"/>
                          <a:ea typeface="+mn-ea"/>
                          <a:cs typeface="+mn-cs"/>
                        </a:rPr>
                        <a:t>3,284</a:t>
                      </a:r>
                      <a:endParaRPr sz="900" b="0" i="0" kern="1200" dirty="0">
                        <a:solidFill>
                          <a:srgbClr val="000000"/>
                        </a:solidFill>
                        <a:latin typeface="+mn-lt"/>
                        <a:ea typeface="+mn-ea"/>
                        <a:cs typeface="+mn-cs"/>
                      </a:endParaRPr>
                    </a:p>
                  </a:txBody>
                  <a:tcPr marL="0" marR="0" marT="9525" marB="0" anchor="ctr">
                    <a:lnT w="12700">
                      <a:solidFill>
                        <a:srgbClr val="000000"/>
                      </a:solidFill>
                      <a:prstDash val="solid"/>
                    </a:lnT>
                    <a:solidFill>
                      <a:schemeClr val="bg1">
                        <a:lumMod val="95000"/>
                      </a:schemeClr>
                    </a:solidFill>
                  </a:tcPr>
                </a:tc>
                <a:tc>
                  <a:txBody>
                    <a:bodyPr/>
                    <a:lstStyle/>
                    <a:p>
                      <a:pPr marL="207010" algn="ctr">
                        <a:lnSpc>
                          <a:spcPct val="100000"/>
                        </a:lnSpc>
                        <a:spcBef>
                          <a:spcPts val="75"/>
                        </a:spcBef>
                      </a:pPr>
                      <a:r>
                        <a:rPr lang="en-US" sz="900" b="0" i="0" kern="1200" dirty="0">
                          <a:solidFill>
                            <a:srgbClr val="000000"/>
                          </a:solidFill>
                          <a:latin typeface="+mn-lt"/>
                          <a:ea typeface="+mn-ea"/>
                          <a:cs typeface="+mn-cs"/>
                        </a:rPr>
                        <a:t>11,117</a:t>
                      </a:r>
                      <a:endParaRPr sz="900" b="0" i="0" kern="1200" dirty="0">
                        <a:solidFill>
                          <a:srgbClr val="000000"/>
                        </a:solidFill>
                        <a:latin typeface="+mn-lt"/>
                        <a:ea typeface="+mn-ea"/>
                        <a:cs typeface="+mn-cs"/>
                      </a:endParaRPr>
                    </a:p>
                  </a:txBody>
                  <a:tcPr marL="0" marR="182880" marT="9525" marB="0" anchor="ctr">
                    <a:lnT w="12700">
                      <a:solidFill>
                        <a:srgbClr val="000000"/>
                      </a:solidFill>
                      <a:prstDash val="solid"/>
                    </a:lnT>
                    <a:solidFill>
                      <a:schemeClr val="bg1">
                        <a:lumMod val="95000"/>
                      </a:schemeClr>
                    </a:solidFill>
                  </a:tcPr>
                </a:tc>
                <a:tc>
                  <a:txBody>
                    <a:bodyPr/>
                    <a:lstStyle/>
                    <a:p>
                      <a:pPr marR="33020" algn="ctr">
                        <a:lnSpc>
                          <a:spcPct val="100000"/>
                        </a:lnSpc>
                        <a:spcBef>
                          <a:spcPts val="75"/>
                        </a:spcBef>
                      </a:pPr>
                      <a:r>
                        <a:rPr lang="en-US" sz="900" b="0" i="0" kern="1200" dirty="0">
                          <a:solidFill>
                            <a:srgbClr val="000000"/>
                          </a:solidFill>
                          <a:latin typeface="+mn-lt"/>
                          <a:ea typeface="+mn-ea"/>
                          <a:cs typeface="+mn-cs"/>
                        </a:rPr>
                        <a:t>36,030</a:t>
                      </a:r>
                      <a:endParaRPr sz="900" b="0" i="0" kern="1200" dirty="0">
                        <a:solidFill>
                          <a:srgbClr val="000000"/>
                        </a:solidFill>
                        <a:latin typeface="+mn-lt"/>
                        <a:ea typeface="+mn-ea"/>
                        <a:cs typeface="+mn-cs"/>
                      </a:endParaRPr>
                    </a:p>
                  </a:txBody>
                  <a:tcPr marL="0" marR="0" marT="9525" marB="0" anchor="ctr">
                    <a:lnT w="12700">
                      <a:solidFill>
                        <a:srgbClr val="000000"/>
                      </a:solidFill>
                      <a:prstDash val="solid"/>
                    </a:lnT>
                    <a:solidFill>
                      <a:schemeClr val="bg1">
                        <a:lumMod val="95000"/>
                      </a:schemeClr>
                    </a:solidFill>
                  </a:tcPr>
                </a:tc>
                <a:extLst>
                  <a:ext uri="{0D108BD9-81ED-4DB2-BD59-A6C34878D82A}">
                    <a16:rowId xmlns:a16="http://schemas.microsoft.com/office/drawing/2014/main" val="10007"/>
                  </a:ext>
                </a:extLst>
              </a:tr>
              <a:tr h="303866">
                <a:tc>
                  <a:txBody>
                    <a:bodyPr/>
                    <a:lstStyle/>
                    <a:p>
                      <a:pPr marL="0" algn="l" defTabSz="914400" rtl="0" eaLnBrk="1" latinLnBrk="0" hangingPunct="1">
                        <a:lnSpc>
                          <a:spcPct val="83000"/>
                        </a:lnSpc>
                        <a:spcBef>
                          <a:spcPts val="210"/>
                        </a:spcBef>
                      </a:pPr>
                      <a:r>
                        <a:rPr lang="en-US" sz="900" b="0" i="0" kern="1200" dirty="0">
                          <a:solidFill>
                            <a:srgbClr val="000000"/>
                          </a:solidFill>
                          <a:latin typeface="+mn-lt"/>
                          <a:ea typeface="+mn-ea"/>
                          <a:cs typeface="+mn-cs"/>
                        </a:rPr>
                        <a:t>Other (income) expense</a:t>
                      </a:r>
                    </a:p>
                  </a:txBody>
                  <a:tcPr marL="274320" marR="0" marT="26670" marB="0" anchor="ctr"/>
                </a:tc>
                <a:tc>
                  <a:txBody>
                    <a:bodyPr/>
                    <a:lstStyle/>
                    <a:p>
                      <a:pPr marR="70485" algn="ctr">
                        <a:lnSpc>
                          <a:spcPct val="100000"/>
                        </a:lnSpc>
                        <a:spcBef>
                          <a:spcPts val="375"/>
                        </a:spcBef>
                      </a:pPr>
                      <a:r>
                        <a:rPr lang="en-US" sz="900" b="0" i="0" kern="1200" dirty="0">
                          <a:solidFill>
                            <a:srgbClr val="000000"/>
                          </a:solidFill>
                          <a:latin typeface="+mn-lt"/>
                          <a:ea typeface="+mn-ea"/>
                          <a:cs typeface="+mn-cs"/>
                        </a:rPr>
                        <a:t>1</a:t>
                      </a:r>
                      <a:endParaRPr sz="900" b="0" i="0" kern="1200" dirty="0">
                        <a:solidFill>
                          <a:srgbClr val="000000"/>
                        </a:solidFill>
                        <a:latin typeface="+mn-lt"/>
                        <a:ea typeface="+mn-ea"/>
                        <a:cs typeface="+mn-cs"/>
                      </a:endParaRPr>
                    </a:p>
                  </a:txBody>
                  <a:tcPr marL="0" marR="0" marT="47625" marB="0" anchor="ctr"/>
                </a:tc>
                <a:tc>
                  <a:txBody>
                    <a:bodyPr/>
                    <a:lstStyle/>
                    <a:p>
                      <a:pPr marL="0" marR="71120" lvl="0" indent="0" algn="ctr" defTabSz="914400" rtl="0" eaLnBrk="1" fontAlgn="auto" latinLnBrk="0" hangingPunct="1">
                        <a:lnSpc>
                          <a:spcPct val="100000"/>
                        </a:lnSpc>
                        <a:spcBef>
                          <a:spcPts val="370"/>
                        </a:spcBef>
                        <a:spcAft>
                          <a:spcPts val="0"/>
                        </a:spcAft>
                        <a:buClrTx/>
                        <a:buSzTx/>
                        <a:buFontTx/>
                        <a:buNone/>
                        <a:tabLst/>
                        <a:defRPr/>
                      </a:pPr>
                      <a:r>
                        <a:rPr lang="en-US" sz="900" b="0" i="0" kern="1200" dirty="0">
                          <a:solidFill>
                            <a:srgbClr val="000000"/>
                          </a:solidFill>
                          <a:latin typeface="+mn-lt"/>
                          <a:ea typeface="+mn-ea"/>
                          <a:cs typeface="+mn-cs"/>
                        </a:rPr>
                        <a:t>370</a:t>
                      </a:r>
                    </a:p>
                  </a:txBody>
                  <a:tcPr marL="0" marR="0" marT="46990" marB="0" anchor="ctr"/>
                </a:tc>
                <a:tc>
                  <a:txBody>
                    <a:bodyPr/>
                    <a:lstStyle/>
                    <a:p>
                      <a:pPr marL="0" marR="53975"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a:t>
                      </a:r>
                    </a:p>
                  </a:txBody>
                  <a:tcPr marL="0" marR="0" marT="47625" marB="0" anchor="ctr"/>
                </a:tc>
                <a:tc>
                  <a:txBody>
                    <a:bodyPr/>
                    <a:lstStyle/>
                    <a:p>
                      <a:pPr marL="0" marR="36830"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(4)</a:t>
                      </a:r>
                    </a:p>
                  </a:txBody>
                  <a:tcPr marL="0" marR="0" marT="47625" marB="0" anchor="ctr"/>
                </a:tc>
                <a:tc>
                  <a:txBody>
                    <a:bodyPr/>
                    <a:lstStyle/>
                    <a:p>
                      <a:pPr marL="0" marR="71120" lvl="0" indent="0" algn="ctr" defTabSz="914400" rtl="0" eaLnBrk="1" fontAlgn="auto" latinLnBrk="0" hangingPunct="1">
                        <a:lnSpc>
                          <a:spcPct val="100000"/>
                        </a:lnSpc>
                        <a:spcBef>
                          <a:spcPts val="370"/>
                        </a:spcBef>
                        <a:spcAft>
                          <a:spcPts val="0"/>
                        </a:spcAft>
                        <a:buClrTx/>
                        <a:buSzTx/>
                        <a:buFontTx/>
                        <a:buNone/>
                        <a:tabLst/>
                        <a:defRPr/>
                      </a:pPr>
                      <a:r>
                        <a:rPr lang="en-US" sz="900" b="0" i="0" kern="1200" dirty="0">
                          <a:solidFill>
                            <a:srgbClr val="000000"/>
                          </a:solidFill>
                          <a:latin typeface="+mn-lt"/>
                          <a:ea typeface="+mn-ea"/>
                          <a:cs typeface="+mn-cs"/>
                        </a:rPr>
                        <a:t>(18)</a:t>
                      </a:r>
                    </a:p>
                  </a:txBody>
                  <a:tcPr marL="0" marR="0" marT="46990" marB="0" anchor="ctr"/>
                </a:tc>
                <a:tc>
                  <a:txBody>
                    <a:bodyPr/>
                    <a:lstStyle/>
                    <a:p>
                      <a:pPr marL="0" marR="53975"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5</a:t>
                      </a:r>
                    </a:p>
                  </a:txBody>
                  <a:tcPr marL="0" marR="0" marT="47625" marB="0" anchor="ctr"/>
                </a:tc>
                <a:tc>
                  <a:txBody>
                    <a:bodyPr/>
                    <a:lstStyle/>
                    <a:p>
                      <a:pPr marL="0" marR="71120"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(790)</a:t>
                      </a:r>
                    </a:p>
                  </a:txBody>
                  <a:tcPr marL="0" marR="0" marT="47625" marB="0" anchor="ctr"/>
                </a:tc>
                <a:tc>
                  <a:txBody>
                    <a:bodyPr/>
                    <a:lstStyle/>
                    <a:p>
                      <a:pPr marL="0" marR="36830"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a:t>
                      </a:r>
                    </a:p>
                  </a:txBody>
                  <a:tcPr marL="0" marR="0" marT="47625" marB="0" anchor="ctr"/>
                </a:tc>
                <a:tc>
                  <a:txBody>
                    <a:bodyPr/>
                    <a:lstStyle/>
                    <a:p>
                      <a:pPr marL="0" marR="70485"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(225)</a:t>
                      </a:r>
                    </a:p>
                  </a:txBody>
                  <a:tcPr marL="0" marR="0" marT="47625" marB="0" anchor="ctr"/>
                </a:tc>
                <a:tc>
                  <a:txBody>
                    <a:bodyPr/>
                    <a:lstStyle/>
                    <a:p>
                      <a:pPr marR="33020" algn="ctr">
                        <a:lnSpc>
                          <a:spcPct val="100000"/>
                        </a:lnSpc>
                        <a:spcBef>
                          <a:spcPts val="375"/>
                        </a:spcBef>
                      </a:pPr>
                      <a:r>
                        <a:rPr lang="en-US" sz="900" b="0" i="0" kern="1200" dirty="0">
                          <a:solidFill>
                            <a:srgbClr val="000000"/>
                          </a:solidFill>
                          <a:latin typeface="+mn-lt"/>
                          <a:ea typeface="+mn-ea"/>
                          <a:cs typeface="+mn-cs"/>
                        </a:rPr>
                        <a:t>(661)</a:t>
                      </a:r>
                      <a:endParaRPr sz="900" b="0" i="0" kern="1200" dirty="0">
                        <a:solidFill>
                          <a:srgbClr val="000000"/>
                        </a:solidFill>
                        <a:latin typeface="+mn-lt"/>
                        <a:ea typeface="+mn-ea"/>
                        <a:cs typeface="+mn-cs"/>
                      </a:endParaRPr>
                    </a:p>
                  </a:txBody>
                  <a:tcPr marL="0" marR="0" marT="47625" marB="0" anchor="ctr"/>
                </a:tc>
                <a:extLst>
                  <a:ext uri="{0D108BD9-81ED-4DB2-BD59-A6C34878D82A}">
                    <a16:rowId xmlns:a16="http://schemas.microsoft.com/office/drawing/2014/main" val="526830633"/>
                  </a:ext>
                </a:extLst>
              </a:tr>
              <a:tr h="303866">
                <a:tc>
                  <a:txBody>
                    <a:bodyPr/>
                    <a:lstStyle/>
                    <a:p>
                      <a:pPr marL="0" marR="456565" algn="l" defTabSz="914400" rtl="0" eaLnBrk="1" latinLnBrk="0" hangingPunct="1">
                        <a:lnSpc>
                          <a:spcPct val="83000"/>
                        </a:lnSpc>
                        <a:spcBef>
                          <a:spcPts val="185"/>
                        </a:spcBef>
                      </a:pPr>
                      <a:r>
                        <a:rPr lang="en-US" sz="900" b="0" i="0" kern="1200" dirty="0">
                          <a:solidFill>
                            <a:srgbClr val="000000"/>
                          </a:solidFill>
                          <a:latin typeface="+mn-lt"/>
                          <a:ea typeface="+mn-ea"/>
                          <a:cs typeface="+mn-cs"/>
                        </a:rPr>
                        <a:t>Noncontrolling shareholder  compensation</a:t>
                      </a:r>
                    </a:p>
                  </a:txBody>
                  <a:tcPr marL="274320" marR="0" marT="26670" marB="0" anchor="ctr">
                    <a:solidFill>
                      <a:schemeClr val="bg1">
                        <a:lumMod val="95000"/>
                      </a:schemeClr>
                    </a:solidFill>
                  </a:tcPr>
                </a:tc>
                <a:tc>
                  <a:txBody>
                    <a:bodyPr/>
                    <a:lstStyle/>
                    <a:p>
                      <a:pPr marL="0" marR="70485"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a:t>
                      </a:r>
                    </a:p>
                  </a:txBody>
                  <a:tcPr marL="0" marR="0" marT="47625" marB="0" anchor="ctr">
                    <a:solidFill>
                      <a:schemeClr val="bg1">
                        <a:lumMod val="95000"/>
                      </a:schemeClr>
                    </a:solidFill>
                  </a:tcPr>
                </a:tc>
                <a:tc>
                  <a:txBody>
                    <a:bodyPr/>
                    <a:lstStyle/>
                    <a:p>
                      <a:pPr marR="71120" algn="ctr">
                        <a:lnSpc>
                          <a:spcPct val="100000"/>
                        </a:lnSpc>
                        <a:spcBef>
                          <a:spcPts val="370"/>
                        </a:spcBef>
                      </a:pPr>
                      <a:r>
                        <a:rPr lang="en-US" sz="900" b="0" i="0" kern="1200" dirty="0">
                          <a:solidFill>
                            <a:srgbClr val="000000"/>
                          </a:solidFill>
                          <a:latin typeface="+mn-lt"/>
                          <a:ea typeface="+mn-ea"/>
                          <a:cs typeface="+mn-cs"/>
                        </a:rPr>
                        <a:t>515</a:t>
                      </a:r>
                      <a:endParaRPr sz="900" b="0" i="0" kern="1200" dirty="0">
                        <a:solidFill>
                          <a:srgbClr val="000000"/>
                        </a:solidFill>
                        <a:latin typeface="+mn-lt"/>
                        <a:ea typeface="+mn-ea"/>
                        <a:cs typeface="+mn-cs"/>
                      </a:endParaRPr>
                    </a:p>
                  </a:txBody>
                  <a:tcPr marL="0" marR="0" marT="46990" marB="0" anchor="ctr">
                    <a:solidFill>
                      <a:schemeClr val="bg1">
                        <a:lumMod val="95000"/>
                      </a:schemeClr>
                    </a:solidFill>
                  </a:tcPr>
                </a:tc>
                <a:tc>
                  <a:txBody>
                    <a:bodyPr/>
                    <a:lstStyle/>
                    <a:p>
                      <a:pPr marL="0" marR="53975"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207</a:t>
                      </a:r>
                    </a:p>
                  </a:txBody>
                  <a:tcPr marL="0" marR="0" marT="47625" marB="0" anchor="ctr">
                    <a:solidFill>
                      <a:schemeClr val="bg1">
                        <a:lumMod val="95000"/>
                      </a:schemeClr>
                    </a:solidFill>
                  </a:tcPr>
                </a:tc>
                <a:tc>
                  <a:txBody>
                    <a:bodyPr/>
                    <a:lstStyle/>
                    <a:p>
                      <a:pPr marR="36830" algn="ctr">
                        <a:lnSpc>
                          <a:spcPct val="100000"/>
                        </a:lnSpc>
                        <a:spcBef>
                          <a:spcPts val="375"/>
                        </a:spcBef>
                      </a:pPr>
                      <a:r>
                        <a:rPr lang="en-US" sz="900" b="0" i="0" kern="1200" dirty="0">
                          <a:solidFill>
                            <a:srgbClr val="000000"/>
                          </a:solidFill>
                          <a:latin typeface="+mn-lt"/>
                          <a:ea typeface="+mn-ea"/>
                          <a:cs typeface="+mn-cs"/>
                        </a:rPr>
                        <a:t>7</a:t>
                      </a:r>
                      <a:endParaRPr sz="900" b="0" i="0" kern="1200" dirty="0">
                        <a:solidFill>
                          <a:srgbClr val="000000"/>
                        </a:solidFill>
                        <a:latin typeface="+mn-lt"/>
                        <a:ea typeface="+mn-ea"/>
                        <a:cs typeface="+mn-cs"/>
                      </a:endParaRPr>
                    </a:p>
                  </a:txBody>
                  <a:tcPr marL="0" marR="0" marT="47625" marB="0" anchor="ctr">
                    <a:solidFill>
                      <a:schemeClr val="bg1">
                        <a:lumMod val="95000"/>
                      </a:schemeClr>
                    </a:solidFill>
                  </a:tcPr>
                </a:tc>
                <a:tc>
                  <a:txBody>
                    <a:bodyPr/>
                    <a:lstStyle/>
                    <a:p>
                      <a:pPr marR="71120" algn="ctr">
                        <a:lnSpc>
                          <a:spcPct val="100000"/>
                        </a:lnSpc>
                        <a:spcBef>
                          <a:spcPts val="370"/>
                        </a:spcBef>
                      </a:pPr>
                      <a:r>
                        <a:rPr lang="en-US" sz="900" b="0" i="0" kern="1200" dirty="0">
                          <a:solidFill>
                            <a:srgbClr val="000000"/>
                          </a:solidFill>
                          <a:latin typeface="+mn-lt"/>
                          <a:ea typeface="+mn-ea"/>
                          <a:cs typeface="+mn-cs"/>
                        </a:rPr>
                        <a:t>650</a:t>
                      </a:r>
                      <a:endParaRPr sz="900" b="0" i="0" kern="1200" dirty="0">
                        <a:solidFill>
                          <a:srgbClr val="000000"/>
                        </a:solidFill>
                        <a:latin typeface="+mn-lt"/>
                        <a:ea typeface="+mn-ea"/>
                        <a:cs typeface="+mn-cs"/>
                      </a:endParaRPr>
                    </a:p>
                  </a:txBody>
                  <a:tcPr marL="0" marR="0" marT="46990" marB="0" anchor="ctr">
                    <a:solidFill>
                      <a:schemeClr val="bg1">
                        <a:lumMod val="95000"/>
                      </a:schemeClr>
                    </a:solidFill>
                  </a:tcPr>
                </a:tc>
                <a:tc>
                  <a:txBody>
                    <a:bodyPr/>
                    <a:lstStyle/>
                    <a:p>
                      <a:pPr marR="53975" algn="ctr">
                        <a:lnSpc>
                          <a:spcPct val="100000"/>
                        </a:lnSpc>
                        <a:spcBef>
                          <a:spcPts val="375"/>
                        </a:spcBef>
                      </a:pPr>
                      <a:r>
                        <a:rPr lang="en-US" sz="900" b="0" i="0" kern="1200" dirty="0">
                          <a:solidFill>
                            <a:srgbClr val="000000"/>
                          </a:solidFill>
                          <a:latin typeface="+mn-lt"/>
                          <a:ea typeface="+mn-ea"/>
                          <a:cs typeface="+mn-cs"/>
                        </a:rPr>
                        <a:t>124</a:t>
                      </a:r>
                      <a:endParaRPr sz="900" b="0" i="0" kern="1200" dirty="0">
                        <a:solidFill>
                          <a:srgbClr val="000000"/>
                        </a:solidFill>
                        <a:latin typeface="+mn-lt"/>
                        <a:ea typeface="+mn-ea"/>
                        <a:cs typeface="+mn-cs"/>
                      </a:endParaRPr>
                    </a:p>
                  </a:txBody>
                  <a:tcPr marL="0" marR="0" marT="47625" marB="0" anchor="ctr">
                    <a:solidFill>
                      <a:schemeClr val="bg1">
                        <a:lumMod val="95000"/>
                      </a:schemeClr>
                    </a:solidFill>
                  </a:tcPr>
                </a:tc>
                <a:tc>
                  <a:txBody>
                    <a:bodyPr/>
                    <a:lstStyle/>
                    <a:p>
                      <a:pPr marR="71120" algn="ctr">
                        <a:lnSpc>
                          <a:spcPct val="100000"/>
                        </a:lnSpc>
                        <a:spcBef>
                          <a:spcPts val="375"/>
                        </a:spcBef>
                      </a:pPr>
                      <a:r>
                        <a:rPr lang="en-US" sz="900" b="0" i="0" kern="1200" dirty="0">
                          <a:solidFill>
                            <a:srgbClr val="000000"/>
                          </a:solidFill>
                          <a:latin typeface="+mn-lt"/>
                          <a:ea typeface="+mn-ea"/>
                          <a:cs typeface="+mn-cs"/>
                        </a:rPr>
                        <a:t>258</a:t>
                      </a:r>
                      <a:endParaRPr sz="900" b="0" i="0" kern="1200" dirty="0">
                        <a:solidFill>
                          <a:srgbClr val="000000"/>
                        </a:solidFill>
                        <a:latin typeface="+mn-lt"/>
                        <a:ea typeface="+mn-ea"/>
                        <a:cs typeface="+mn-cs"/>
                      </a:endParaRPr>
                    </a:p>
                  </a:txBody>
                  <a:tcPr marL="0" marR="0" marT="47625" marB="0" anchor="ctr">
                    <a:solidFill>
                      <a:schemeClr val="bg1">
                        <a:lumMod val="95000"/>
                      </a:schemeClr>
                    </a:solidFill>
                  </a:tcPr>
                </a:tc>
                <a:tc>
                  <a:txBody>
                    <a:bodyPr/>
                    <a:lstStyle/>
                    <a:p>
                      <a:pPr marL="0" marR="36830"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16</a:t>
                      </a:r>
                    </a:p>
                  </a:txBody>
                  <a:tcPr marL="0" marR="0" marT="47625" marB="0" anchor="ctr">
                    <a:solidFill>
                      <a:schemeClr val="bg1">
                        <a:lumMod val="95000"/>
                      </a:schemeClr>
                    </a:solidFill>
                  </a:tcPr>
                </a:tc>
                <a:tc>
                  <a:txBody>
                    <a:bodyPr/>
                    <a:lstStyle/>
                    <a:p>
                      <a:pPr marR="70485" algn="ctr">
                        <a:lnSpc>
                          <a:spcPct val="100000"/>
                        </a:lnSpc>
                        <a:spcBef>
                          <a:spcPts val="375"/>
                        </a:spcBef>
                      </a:pPr>
                      <a:r>
                        <a:rPr lang="en-US" sz="900" b="0" i="0" kern="1200" dirty="0">
                          <a:solidFill>
                            <a:srgbClr val="000000"/>
                          </a:solidFill>
                          <a:latin typeface="+mn-lt"/>
                          <a:ea typeface="+mn-ea"/>
                          <a:cs typeface="+mn-cs"/>
                        </a:rPr>
                        <a:t>278</a:t>
                      </a:r>
                      <a:endParaRPr sz="900" b="0" i="0" kern="1200" dirty="0">
                        <a:solidFill>
                          <a:srgbClr val="000000"/>
                        </a:solidFill>
                        <a:latin typeface="+mn-lt"/>
                        <a:ea typeface="+mn-ea"/>
                        <a:cs typeface="+mn-cs"/>
                      </a:endParaRPr>
                    </a:p>
                  </a:txBody>
                  <a:tcPr marL="0" marR="0" marT="47625" marB="0" anchor="ctr">
                    <a:solidFill>
                      <a:schemeClr val="bg1">
                        <a:lumMod val="95000"/>
                      </a:schemeClr>
                    </a:solidFill>
                  </a:tcPr>
                </a:tc>
                <a:tc>
                  <a:txBody>
                    <a:bodyPr/>
                    <a:lstStyle/>
                    <a:p>
                      <a:pPr marR="33020" algn="ctr">
                        <a:lnSpc>
                          <a:spcPct val="100000"/>
                        </a:lnSpc>
                        <a:spcBef>
                          <a:spcPts val="375"/>
                        </a:spcBef>
                      </a:pPr>
                      <a:r>
                        <a:rPr lang="en-US" sz="900" b="0" i="0" kern="1200" dirty="0">
                          <a:solidFill>
                            <a:srgbClr val="000000"/>
                          </a:solidFill>
                          <a:latin typeface="+mn-lt"/>
                          <a:ea typeface="+mn-ea"/>
                          <a:cs typeface="+mn-cs"/>
                        </a:rPr>
                        <a:t>2,055</a:t>
                      </a:r>
                      <a:endParaRPr sz="900" b="0" i="0" kern="1200" dirty="0">
                        <a:solidFill>
                          <a:srgbClr val="000000"/>
                        </a:solidFill>
                        <a:latin typeface="+mn-lt"/>
                        <a:ea typeface="+mn-ea"/>
                        <a:cs typeface="+mn-cs"/>
                      </a:endParaRPr>
                    </a:p>
                  </a:txBody>
                  <a:tcPr marL="0" marR="0" marT="47625" marB="0" anchor="ctr">
                    <a:solidFill>
                      <a:schemeClr val="bg1">
                        <a:lumMod val="95000"/>
                      </a:schemeClr>
                    </a:solidFill>
                  </a:tcPr>
                </a:tc>
                <a:extLst>
                  <a:ext uri="{0D108BD9-81ED-4DB2-BD59-A6C34878D82A}">
                    <a16:rowId xmlns:a16="http://schemas.microsoft.com/office/drawing/2014/main" val="10008"/>
                  </a:ext>
                </a:extLst>
              </a:tr>
              <a:tr h="303866">
                <a:tc>
                  <a:txBody>
                    <a:bodyPr/>
                    <a:lstStyle/>
                    <a:p>
                      <a:pPr marL="0" algn="l" defTabSz="914400" rtl="0" eaLnBrk="1" latinLnBrk="0" hangingPunct="1">
                        <a:lnSpc>
                          <a:spcPct val="83000"/>
                        </a:lnSpc>
                        <a:spcBef>
                          <a:spcPts val="210"/>
                        </a:spcBef>
                      </a:pPr>
                      <a:r>
                        <a:rPr lang="en-US" sz="900" b="0" i="0" kern="1200" dirty="0">
                          <a:solidFill>
                            <a:srgbClr val="000000"/>
                          </a:solidFill>
                          <a:latin typeface="+mn-lt"/>
                          <a:ea typeface="+mn-ea"/>
                          <a:cs typeface="+mn-cs"/>
                        </a:rPr>
                        <a:t>Other</a:t>
                      </a:r>
                    </a:p>
                  </a:txBody>
                  <a:tcPr marL="274320" marR="0" marT="26670" marB="0" anchor="ctr">
                    <a:solidFill>
                      <a:schemeClr val="bg1"/>
                    </a:solidFill>
                  </a:tcPr>
                </a:tc>
                <a:tc>
                  <a:txBody>
                    <a:bodyPr/>
                    <a:lstStyle/>
                    <a:p>
                      <a:pPr marL="0" marR="71120"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(1)</a:t>
                      </a:r>
                    </a:p>
                  </a:txBody>
                  <a:tcPr marL="0" marR="0" marT="47625" marB="0" anchor="ctr">
                    <a:solidFill>
                      <a:schemeClr val="bg1"/>
                    </a:solidFill>
                  </a:tcPr>
                </a:tc>
                <a:tc>
                  <a:txBody>
                    <a:bodyPr/>
                    <a:lstStyle/>
                    <a:p>
                      <a:pPr marL="0" marR="71120"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a:t>
                      </a:r>
                    </a:p>
                  </a:txBody>
                  <a:tcPr marL="0" marR="0" marT="47625" marB="0" anchor="ctr">
                    <a:solidFill>
                      <a:schemeClr val="bg1"/>
                    </a:solidFill>
                  </a:tcPr>
                </a:tc>
                <a:tc>
                  <a:txBody>
                    <a:bodyPr/>
                    <a:lstStyle/>
                    <a:p>
                      <a:pPr marL="0" marR="53975" lvl="0" indent="0" algn="ctr" defTabSz="914400" rtl="0" eaLnBrk="1" fontAlgn="auto" latinLnBrk="0" hangingPunct="1">
                        <a:lnSpc>
                          <a:spcPct val="100000"/>
                        </a:lnSpc>
                        <a:spcBef>
                          <a:spcPts val="370"/>
                        </a:spcBef>
                        <a:spcAft>
                          <a:spcPts val="0"/>
                        </a:spcAft>
                        <a:buClrTx/>
                        <a:buSzTx/>
                        <a:buFontTx/>
                        <a:buNone/>
                        <a:tabLst/>
                        <a:defRPr/>
                      </a:pPr>
                      <a:r>
                        <a:rPr lang="en-US" sz="900" b="0" i="0" kern="1200" dirty="0">
                          <a:solidFill>
                            <a:srgbClr val="000000"/>
                          </a:solidFill>
                          <a:latin typeface="+mn-lt"/>
                          <a:ea typeface="+mn-ea"/>
                          <a:cs typeface="+mn-cs"/>
                        </a:rPr>
                        <a:t>—</a:t>
                      </a:r>
                    </a:p>
                  </a:txBody>
                  <a:tcPr marL="0" marR="0" marT="46990" marB="0" anchor="ctr">
                    <a:solidFill>
                      <a:schemeClr val="bg1"/>
                    </a:solidFill>
                  </a:tcPr>
                </a:tc>
                <a:tc>
                  <a:txBody>
                    <a:bodyPr/>
                    <a:lstStyle/>
                    <a:p>
                      <a:pPr marL="0" marR="71120"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a:t>
                      </a:r>
                    </a:p>
                  </a:txBody>
                  <a:tcPr marL="0" marR="0" marT="47625" marB="0" anchor="ctr">
                    <a:solidFill>
                      <a:schemeClr val="bg1"/>
                    </a:solidFill>
                  </a:tcPr>
                </a:tc>
                <a:tc>
                  <a:txBody>
                    <a:bodyPr/>
                    <a:lstStyle/>
                    <a:p>
                      <a:pPr marL="0" marR="71120"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a:t>
                      </a:r>
                    </a:p>
                  </a:txBody>
                  <a:tcPr marL="0" marR="0" marT="47625" marB="0" anchor="ctr">
                    <a:solidFill>
                      <a:schemeClr val="bg1"/>
                    </a:solidFill>
                  </a:tcPr>
                </a:tc>
                <a:tc>
                  <a:txBody>
                    <a:bodyPr/>
                    <a:lstStyle/>
                    <a:p>
                      <a:pPr marL="0" marR="53975"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a:t>
                      </a:r>
                    </a:p>
                  </a:txBody>
                  <a:tcPr marL="0" marR="0" marT="47625" marB="0" anchor="ctr">
                    <a:solidFill>
                      <a:schemeClr val="bg1"/>
                    </a:solidFill>
                  </a:tcPr>
                </a:tc>
                <a:tc>
                  <a:txBody>
                    <a:bodyPr/>
                    <a:lstStyle/>
                    <a:p>
                      <a:pPr marL="0" marR="71120"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a:t>
                      </a:r>
                    </a:p>
                  </a:txBody>
                  <a:tcPr marL="0" marR="0" marT="47625" marB="0" anchor="ctr">
                    <a:solidFill>
                      <a:schemeClr val="bg1"/>
                    </a:solidFill>
                  </a:tcPr>
                </a:tc>
                <a:tc>
                  <a:txBody>
                    <a:bodyPr/>
                    <a:lstStyle/>
                    <a:p>
                      <a:pPr marL="0" marR="71120"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a:t>
                      </a:r>
                    </a:p>
                  </a:txBody>
                  <a:tcPr marL="0" marR="0" marT="47625" marB="0" anchor="ctr">
                    <a:solidFill>
                      <a:schemeClr val="bg1"/>
                    </a:solidFill>
                  </a:tcPr>
                </a:tc>
                <a:tc>
                  <a:txBody>
                    <a:bodyPr/>
                    <a:lstStyle/>
                    <a:p>
                      <a:pPr marL="0" marR="71120"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a:t>
                      </a:r>
                    </a:p>
                  </a:txBody>
                  <a:tcPr marL="0" marR="0" marT="47625" marB="0" anchor="ctr">
                    <a:solidFill>
                      <a:schemeClr val="bg1"/>
                    </a:solidFill>
                  </a:tcPr>
                </a:tc>
                <a:tc>
                  <a:txBody>
                    <a:bodyPr/>
                    <a:lstStyle/>
                    <a:p>
                      <a:pPr marR="33020" algn="ctr">
                        <a:lnSpc>
                          <a:spcPct val="100000"/>
                        </a:lnSpc>
                        <a:spcBef>
                          <a:spcPts val="375"/>
                        </a:spcBef>
                      </a:pPr>
                      <a:r>
                        <a:rPr lang="en-US" sz="900" b="0" i="0" kern="1200" dirty="0">
                          <a:solidFill>
                            <a:srgbClr val="000000"/>
                          </a:solidFill>
                          <a:latin typeface="+mn-lt"/>
                          <a:ea typeface="+mn-ea"/>
                          <a:cs typeface="+mn-cs"/>
                        </a:rPr>
                        <a:t>(1)</a:t>
                      </a:r>
                      <a:endParaRPr sz="900" b="0" i="0" kern="1200" dirty="0">
                        <a:solidFill>
                          <a:srgbClr val="000000"/>
                        </a:solidFill>
                        <a:latin typeface="+mn-lt"/>
                        <a:ea typeface="+mn-ea"/>
                        <a:cs typeface="+mn-cs"/>
                      </a:endParaRPr>
                    </a:p>
                  </a:txBody>
                  <a:tcPr marL="0" marR="0" marT="47625" marB="0" anchor="ctr">
                    <a:solidFill>
                      <a:schemeClr val="bg1"/>
                    </a:solidFill>
                  </a:tcPr>
                </a:tc>
                <a:extLst>
                  <a:ext uri="{0D108BD9-81ED-4DB2-BD59-A6C34878D82A}">
                    <a16:rowId xmlns:a16="http://schemas.microsoft.com/office/drawing/2014/main" val="608181374"/>
                  </a:ext>
                </a:extLst>
              </a:tr>
              <a:tr h="303866">
                <a:tc>
                  <a:txBody>
                    <a:bodyPr/>
                    <a:lstStyle/>
                    <a:p>
                      <a:pPr marL="0" algn="l" defTabSz="914400" rtl="0" eaLnBrk="1" latinLnBrk="0" hangingPunct="1">
                        <a:lnSpc>
                          <a:spcPct val="83000"/>
                        </a:lnSpc>
                        <a:spcBef>
                          <a:spcPts val="210"/>
                        </a:spcBef>
                      </a:pPr>
                      <a:r>
                        <a:rPr lang="en-US" sz="900" b="0" i="0" kern="1200" dirty="0">
                          <a:solidFill>
                            <a:srgbClr val="000000"/>
                          </a:solidFill>
                          <a:latin typeface="+mn-lt"/>
                          <a:ea typeface="+mn-ea"/>
                          <a:cs typeface="+mn-cs"/>
                        </a:rPr>
                        <a:t>Management fees</a:t>
                      </a:r>
                    </a:p>
                  </a:txBody>
                  <a:tcPr marL="274320" marR="0" marT="26670" marB="0" anchor="ctr">
                    <a:solidFill>
                      <a:schemeClr val="bg1">
                        <a:lumMod val="95000"/>
                      </a:schemeClr>
                    </a:solidFill>
                  </a:tcPr>
                </a:tc>
                <a:tc>
                  <a:txBody>
                    <a:bodyPr/>
                    <a:lstStyle/>
                    <a:p>
                      <a:pPr marR="71120" algn="ctr">
                        <a:lnSpc>
                          <a:spcPct val="100000"/>
                        </a:lnSpc>
                        <a:spcBef>
                          <a:spcPts val="375"/>
                        </a:spcBef>
                      </a:pPr>
                      <a:r>
                        <a:rPr lang="en-US" sz="900" b="0" i="0" kern="1200" dirty="0">
                          <a:solidFill>
                            <a:srgbClr val="000000"/>
                          </a:solidFill>
                          <a:latin typeface="+mn-lt"/>
                          <a:ea typeface="+mn-ea"/>
                          <a:cs typeface="+mn-cs"/>
                        </a:rPr>
                        <a:t> 7,432</a:t>
                      </a:r>
                      <a:endParaRPr sz="900" b="0" i="0" kern="1200" dirty="0">
                        <a:solidFill>
                          <a:srgbClr val="000000"/>
                        </a:solidFill>
                        <a:latin typeface="+mn-lt"/>
                        <a:ea typeface="+mn-ea"/>
                        <a:cs typeface="+mn-cs"/>
                      </a:endParaRPr>
                    </a:p>
                  </a:txBody>
                  <a:tcPr marL="0" marR="0" marT="47625" marB="0" anchor="ctr">
                    <a:solidFill>
                      <a:schemeClr val="bg1">
                        <a:lumMod val="95000"/>
                      </a:schemeClr>
                    </a:solidFill>
                  </a:tcPr>
                </a:tc>
                <a:tc>
                  <a:txBody>
                    <a:bodyPr/>
                    <a:lstStyle/>
                    <a:p>
                      <a:pPr marL="0" marR="71120"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250</a:t>
                      </a:r>
                    </a:p>
                  </a:txBody>
                  <a:tcPr marL="0" marR="0" marT="47625" marB="0" anchor="ctr">
                    <a:solidFill>
                      <a:schemeClr val="bg1">
                        <a:lumMod val="95000"/>
                      </a:schemeClr>
                    </a:solidFill>
                  </a:tcPr>
                </a:tc>
                <a:tc>
                  <a:txBody>
                    <a:bodyPr/>
                    <a:lstStyle/>
                    <a:p>
                      <a:pPr marR="53975" algn="ctr">
                        <a:lnSpc>
                          <a:spcPct val="100000"/>
                        </a:lnSpc>
                        <a:spcBef>
                          <a:spcPts val="370"/>
                        </a:spcBef>
                      </a:pPr>
                      <a:r>
                        <a:rPr lang="en-US" sz="900" b="0" i="0" kern="1200" dirty="0">
                          <a:solidFill>
                            <a:srgbClr val="000000"/>
                          </a:solidFill>
                          <a:latin typeface="+mn-lt"/>
                          <a:ea typeface="+mn-ea"/>
                          <a:cs typeface="+mn-cs"/>
                        </a:rPr>
                        <a:t>125</a:t>
                      </a:r>
                      <a:endParaRPr sz="900" b="0" i="0" kern="1200" dirty="0">
                        <a:solidFill>
                          <a:srgbClr val="000000"/>
                        </a:solidFill>
                        <a:latin typeface="+mn-lt"/>
                        <a:ea typeface="+mn-ea"/>
                        <a:cs typeface="+mn-cs"/>
                      </a:endParaRPr>
                    </a:p>
                  </a:txBody>
                  <a:tcPr marL="0" marR="0" marT="46990" marB="0" anchor="ctr">
                    <a:solidFill>
                      <a:schemeClr val="bg1">
                        <a:lumMod val="95000"/>
                      </a:schemeClr>
                    </a:solidFill>
                  </a:tcPr>
                </a:tc>
                <a:tc>
                  <a:txBody>
                    <a:bodyPr/>
                    <a:lstStyle/>
                    <a:p>
                      <a:pPr marL="0" marR="71120"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125</a:t>
                      </a:r>
                    </a:p>
                  </a:txBody>
                  <a:tcPr marL="0" marR="0" marT="47625" marB="0" anchor="ctr">
                    <a:solidFill>
                      <a:schemeClr val="bg1">
                        <a:lumMod val="95000"/>
                      </a:schemeClr>
                    </a:solidFill>
                  </a:tcPr>
                </a:tc>
                <a:tc>
                  <a:txBody>
                    <a:bodyPr/>
                    <a:lstStyle/>
                    <a:p>
                      <a:pPr marL="0" marR="71120"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125</a:t>
                      </a:r>
                    </a:p>
                  </a:txBody>
                  <a:tcPr marL="0" marR="0" marT="47625" marB="0" anchor="ctr">
                    <a:solidFill>
                      <a:schemeClr val="bg1">
                        <a:lumMod val="95000"/>
                      </a:schemeClr>
                    </a:solidFill>
                  </a:tcPr>
                </a:tc>
                <a:tc>
                  <a:txBody>
                    <a:bodyPr/>
                    <a:lstStyle/>
                    <a:p>
                      <a:pPr marL="0" marR="53975"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125</a:t>
                      </a:r>
                    </a:p>
                  </a:txBody>
                  <a:tcPr marL="0" marR="0" marT="47625" marB="0" anchor="ctr">
                    <a:solidFill>
                      <a:schemeClr val="bg1">
                        <a:lumMod val="95000"/>
                      </a:schemeClr>
                    </a:solidFill>
                  </a:tcPr>
                </a:tc>
                <a:tc>
                  <a:txBody>
                    <a:bodyPr/>
                    <a:lstStyle/>
                    <a:p>
                      <a:pPr marL="0" marR="71120"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188</a:t>
                      </a:r>
                    </a:p>
                  </a:txBody>
                  <a:tcPr marL="0" marR="0" marT="47625" marB="0" anchor="ctr">
                    <a:solidFill>
                      <a:schemeClr val="bg1">
                        <a:lumMod val="95000"/>
                      </a:schemeClr>
                    </a:solidFill>
                  </a:tcPr>
                </a:tc>
                <a:tc>
                  <a:txBody>
                    <a:bodyPr/>
                    <a:lstStyle/>
                    <a:p>
                      <a:pPr marL="0" marR="71120"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125</a:t>
                      </a:r>
                    </a:p>
                  </a:txBody>
                  <a:tcPr marL="0" marR="0" marT="47625" marB="0" anchor="ctr">
                    <a:solidFill>
                      <a:schemeClr val="bg1">
                        <a:lumMod val="95000"/>
                      </a:schemeClr>
                    </a:solidFill>
                  </a:tcPr>
                </a:tc>
                <a:tc>
                  <a:txBody>
                    <a:bodyPr/>
                    <a:lstStyle/>
                    <a:p>
                      <a:pPr marL="0" marR="71120"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125</a:t>
                      </a:r>
                    </a:p>
                  </a:txBody>
                  <a:tcPr marL="0" marR="0" marT="47625" marB="0" anchor="ctr">
                    <a:solidFill>
                      <a:schemeClr val="bg1">
                        <a:lumMod val="95000"/>
                      </a:schemeClr>
                    </a:solidFill>
                  </a:tcPr>
                </a:tc>
                <a:tc>
                  <a:txBody>
                    <a:bodyPr/>
                    <a:lstStyle/>
                    <a:p>
                      <a:pPr marR="33020" algn="ctr">
                        <a:lnSpc>
                          <a:spcPct val="100000"/>
                        </a:lnSpc>
                        <a:spcBef>
                          <a:spcPts val="375"/>
                        </a:spcBef>
                      </a:pPr>
                      <a:r>
                        <a:rPr lang="en-US" sz="900" b="0" i="0" kern="1200" dirty="0">
                          <a:solidFill>
                            <a:srgbClr val="000000"/>
                          </a:solidFill>
                          <a:latin typeface="+mn-lt"/>
                          <a:ea typeface="+mn-ea"/>
                          <a:cs typeface="+mn-cs"/>
                        </a:rPr>
                        <a:t>8,620</a:t>
                      </a:r>
                      <a:endParaRPr sz="900" b="0" i="0" kern="1200" dirty="0">
                        <a:solidFill>
                          <a:srgbClr val="000000"/>
                        </a:solidFill>
                        <a:latin typeface="+mn-lt"/>
                        <a:ea typeface="+mn-ea"/>
                        <a:cs typeface="+mn-cs"/>
                      </a:endParaRPr>
                    </a:p>
                  </a:txBody>
                  <a:tcPr marL="0" marR="0" marT="47625" marB="0" anchor="ctr">
                    <a:solidFill>
                      <a:schemeClr val="bg1">
                        <a:lumMod val="95000"/>
                      </a:schemeClr>
                    </a:solidFill>
                  </a:tcPr>
                </a:tc>
                <a:extLst>
                  <a:ext uri="{0D108BD9-81ED-4DB2-BD59-A6C34878D82A}">
                    <a16:rowId xmlns:a16="http://schemas.microsoft.com/office/drawing/2014/main" val="10011"/>
                  </a:ext>
                </a:extLst>
              </a:tr>
              <a:tr h="303866">
                <a:tc>
                  <a:txBody>
                    <a:bodyPr/>
                    <a:lstStyle/>
                    <a:p>
                      <a:pPr marL="0" algn="l" defTabSz="914400" rtl="0" eaLnBrk="1" latinLnBrk="0" hangingPunct="1">
                        <a:lnSpc>
                          <a:spcPct val="83000"/>
                        </a:lnSpc>
                        <a:spcBef>
                          <a:spcPts val="50"/>
                        </a:spcBef>
                      </a:pPr>
                      <a:r>
                        <a:rPr sz="900" b="1" i="0" kern="1200" dirty="0">
                          <a:solidFill>
                            <a:srgbClr val="000000"/>
                          </a:solidFill>
                          <a:latin typeface="+mn-lt"/>
                          <a:ea typeface="+mn-ea"/>
                          <a:cs typeface="+mn-cs"/>
                        </a:rPr>
                        <a:t>Adjusted EBITDA</a:t>
                      </a:r>
                    </a:p>
                  </a:txBody>
                  <a:tcPr marR="0" marT="6350" marB="0" anchor="ctr">
                    <a:noFill/>
                  </a:tcPr>
                </a:tc>
                <a:tc>
                  <a:txBody>
                    <a:bodyPr/>
                    <a:lstStyle/>
                    <a:p>
                      <a:pPr marL="0" marR="36830" lvl="0" indent="0" algn="ctr" defTabSz="914400" rtl="0" eaLnBrk="1" fontAlgn="auto" latinLnBrk="0" hangingPunct="1">
                        <a:lnSpc>
                          <a:spcPct val="100000"/>
                        </a:lnSpc>
                        <a:spcBef>
                          <a:spcPts val="275"/>
                        </a:spcBef>
                        <a:spcAft>
                          <a:spcPts val="0"/>
                        </a:spcAft>
                        <a:buClrTx/>
                        <a:buSzTx/>
                        <a:buFontTx/>
                        <a:buNone/>
                        <a:tabLst>
                          <a:tab pos="210185" algn="l"/>
                        </a:tabLst>
                        <a:defRPr/>
                      </a:pPr>
                      <a:r>
                        <a:rPr lang="en-US" sz="900" b="0" i="0" kern="1200" dirty="0">
                          <a:solidFill>
                            <a:srgbClr val="000000"/>
                          </a:solidFill>
                          <a:latin typeface="+mn-lt"/>
                          <a:ea typeface="+mn-ea"/>
                          <a:cs typeface="+mn-cs"/>
                        </a:rPr>
                        <a:t>$    (3,298)</a:t>
                      </a:r>
                    </a:p>
                  </a:txBody>
                  <a:tcPr marL="0" marR="0" marT="34925" marB="0" anchor="ctr">
                    <a:lnB w="12700">
                      <a:solidFill>
                        <a:srgbClr val="000000"/>
                      </a:solidFill>
                      <a:prstDash val="solid"/>
                    </a:lnB>
                    <a:noFill/>
                  </a:tcPr>
                </a:tc>
                <a:tc>
                  <a:txBody>
                    <a:bodyPr/>
                    <a:lstStyle/>
                    <a:p>
                      <a:pPr marL="0" marR="71120" lvl="0" indent="0" algn="ctr" defTabSz="914400" rtl="0" eaLnBrk="1" fontAlgn="auto" latinLnBrk="0" hangingPunct="1">
                        <a:lnSpc>
                          <a:spcPct val="100000"/>
                        </a:lnSpc>
                        <a:spcBef>
                          <a:spcPts val="275"/>
                        </a:spcBef>
                        <a:spcAft>
                          <a:spcPts val="0"/>
                        </a:spcAft>
                        <a:buClrTx/>
                        <a:buSzTx/>
                        <a:buFontTx/>
                        <a:buNone/>
                        <a:tabLst/>
                        <a:defRPr/>
                      </a:pPr>
                      <a:r>
                        <a:rPr lang="en-US" sz="900" b="0" i="0" kern="1200" dirty="0">
                          <a:solidFill>
                            <a:srgbClr val="000000"/>
                          </a:solidFill>
                          <a:latin typeface="+mn-lt"/>
                          <a:ea typeface="+mn-ea"/>
                          <a:cs typeface="+mn-cs"/>
                        </a:rPr>
                        <a:t>$    10,503</a:t>
                      </a:r>
                    </a:p>
                  </a:txBody>
                  <a:tcPr marL="0" marR="0" marT="34925" marB="0" anchor="ctr">
                    <a:lnB w="12700">
                      <a:solidFill>
                        <a:srgbClr val="000000"/>
                      </a:solidFill>
                      <a:prstDash val="solid"/>
                    </a:lnB>
                    <a:noFill/>
                  </a:tcPr>
                </a:tc>
                <a:tc>
                  <a:txBody>
                    <a:bodyPr/>
                    <a:lstStyle/>
                    <a:p>
                      <a:pPr marL="0" marR="53975" lvl="0" indent="0" algn="ctr" defTabSz="914400" rtl="0" eaLnBrk="1" fontAlgn="auto" latinLnBrk="0" hangingPunct="1">
                        <a:lnSpc>
                          <a:spcPct val="100000"/>
                        </a:lnSpc>
                        <a:spcBef>
                          <a:spcPts val="275"/>
                        </a:spcBef>
                        <a:spcAft>
                          <a:spcPts val="0"/>
                        </a:spcAft>
                        <a:buClrTx/>
                        <a:buSzTx/>
                        <a:buFontTx/>
                        <a:buNone/>
                        <a:tabLst>
                          <a:tab pos="231140" algn="l"/>
                        </a:tabLst>
                        <a:defRPr/>
                      </a:pPr>
                      <a:r>
                        <a:rPr lang="en-US" sz="900" b="0" i="0" kern="1200" dirty="0">
                          <a:solidFill>
                            <a:srgbClr val="000000"/>
                          </a:solidFill>
                          <a:latin typeface="+mn-lt"/>
                          <a:ea typeface="+mn-ea"/>
                          <a:cs typeface="+mn-cs"/>
                        </a:rPr>
                        <a:t>$    3,939</a:t>
                      </a:r>
                    </a:p>
                  </a:txBody>
                  <a:tcPr marL="0" marR="0" marT="34925" marB="0" anchor="ctr">
                    <a:lnB w="12700">
                      <a:solidFill>
                        <a:srgbClr val="000000"/>
                      </a:solidFill>
                      <a:prstDash val="solid"/>
                    </a:lnB>
                    <a:noFill/>
                  </a:tcPr>
                </a:tc>
                <a:tc>
                  <a:txBody>
                    <a:bodyPr/>
                    <a:lstStyle/>
                    <a:p>
                      <a:pPr marL="0" marR="71120" lvl="0" indent="0" algn="ctr" defTabSz="914400" rtl="0" eaLnBrk="1" fontAlgn="auto" latinLnBrk="0" hangingPunct="1">
                        <a:lnSpc>
                          <a:spcPct val="100000"/>
                        </a:lnSpc>
                        <a:spcBef>
                          <a:spcPts val="275"/>
                        </a:spcBef>
                        <a:spcAft>
                          <a:spcPts val="0"/>
                        </a:spcAft>
                        <a:buClrTx/>
                        <a:buSzTx/>
                        <a:buFontTx/>
                        <a:buNone/>
                        <a:tabLst>
                          <a:tab pos="205740" algn="l"/>
                        </a:tabLst>
                        <a:defRPr/>
                      </a:pPr>
                      <a:r>
                        <a:rPr lang="en-US" sz="900" b="0" i="0" kern="1200" dirty="0">
                          <a:solidFill>
                            <a:srgbClr val="000000"/>
                          </a:solidFill>
                          <a:latin typeface="+mn-lt"/>
                          <a:ea typeface="+mn-ea"/>
                          <a:cs typeface="+mn-cs"/>
                        </a:rPr>
                        <a:t>$    3,682</a:t>
                      </a:r>
                    </a:p>
                  </a:txBody>
                  <a:tcPr marL="0" marR="0" marT="34925" marB="0" anchor="ctr">
                    <a:lnB w="12700">
                      <a:solidFill>
                        <a:srgbClr val="000000"/>
                      </a:solidFill>
                      <a:prstDash val="solid"/>
                    </a:lnB>
                    <a:noFill/>
                  </a:tcPr>
                </a:tc>
                <a:tc>
                  <a:txBody>
                    <a:bodyPr/>
                    <a:lstStyle/>
                    <a:p>
                      <a:pPr marL="0" marR="71120" lvl="0" indent="0" algn="ctr" defTabSz="914400" rtl="0" eaLnBrk="1" fontAlgn="auto" latinLnBrk="0" hangingPunct="1">
                        <a:lnSpc>
                          <a:spcPct val="100000"/>
                        </a:lnSpc>
                        <a:spcBef>
                          <a:spcPts val="275"/>
                        </a:spcBef>
                        <a:spcAft>
                          <a:spcPts val="0"/>
                        </a:spcAft>
                        <a:buClrTx/>
                        <a:buSzTx/>
                        <a:buFontTx/>
                        <a:buNone/>
                        <a:tabLst/>
                        <a:defRPr/>
                      </a:pPr>
                      <a:r>
                        <a:rPr lang="en-US" sz="900" b="0" i="0" kern="1200" dirty="0">
                          <a:solidFill>
                            <a:srgbClr val="000000"/>
                          </a:solidFill>
                          <a:latin typeface="+mn-lt"/>
                          <a:ea typeface="+mn-ea"/>
                          <a:cs typeface="+mn-cs"/>
                        </a:rPr>
                        <a:t>$    2,859</a:t>
                      </a:r>
                    </a:p>
                  </a:txBody>
                  <a:tcPr marL="0" marR="0" marT="34925" marB="0" anchor="ctr">
                    <a:lnB w="12700">
                      <a:solidFill>
                        <a:srgbClr val="000000"/>
                      </a:solidFill>
                      <a:prstDash val="solid"/>
                    </a:lnB>
                    <a:noFill/>
                  </a:tcPr>
                </a:tc>
                <a:tc>
                  <a:txBody>
                    <a:bodyPr/>
                    <a:lstStyle/>
                    <a:p>
                      <a:pPr marL="0" marR="53975" lvl="0" indent="0" algn="ctr" defTabSz="914400" rtl="0" eaLnBrk="1" fontAlgn="auto" latinLnBrk="0" hangingPunct="1">
                        <a:lnSpc>
                          <a:spcPct val="100000"/>
                        </a:lnSpc>
                        <a:spcBef>
                          <a:spcPts val="275"/>
                        </a:spcBef>
                        <a:spcAft>
                          <a:spcPts val="0"/>
                        </a:spcAft>
                        <a:buClrTx/>
                        <a:buSzTx/>
                        <a:buFontTx/>
                        <a:buNone/>
                        <a:tabLst/>
                        <a:defRPr/>
                      </a:pPr>
                      <a:r>
                        <a:rPr lang="en-US" sz="900" b="0" i="0" kern="1200" dirty="0">
                          <a:solidFill>
                            <a:srgbClr val="000000"/>
                          </a:solidFill>
                          <a:latin typeface="+mn-lt"/>
                          <a:ea typeface="+mn-ea"/>
                          <a:cs typeface="+mn-cs"/>
                        </a:rPr>
                        <a:t>$    6,633</a:t>
                      </a:r>
                    </a:p>
                  </a:txBody>
                  <a:tcPr marL="0" marR="0" marT="34925" marB="0" anchor="ctr">
                    <a:lnB w="12700">
                      <a:solidFill>
                        <a:srgbClr val="000000"/>
                      </a:solidFill>
                      <a:prstDash val="solid"/>
                    </a:lnB>
                    <a:noFill/>
                  </a:tcPr>
                </a:tc>
                <a:tc>
                  <a:txBody>
                    <a:bodyPr/>
                    <a:lstStyle/>
                    <a:p>
                      <a:pPr marL="61594" marR="0" lvl="0" indent="0" algn="ctr" defTabSz="914400" rtl="0" eaLnBrk="1" fontAlgn="auto" latinLnBrk="0" hangingPunct="1">
                        <a:lnSpc>
                          <a:spcPct val="100000"/>
                        </a:lnSpc>
                        <a:spcBef>
                          <a:spcPts val="275"/>
                        </a:spcBef>
                        <a:spcAft>
                          <a:spcPts val="0"/>
                        </a:spcAft>
                        <a:buClrTx/>
                        <a:buSzTx/>
                        <a:buFontTx/>
                        <a:buNone/>
                        <a:tabLst>
                          <a:tab pos="254635" algn="l"/>
                        </a:tabLst>
                        <a:defRPr/>
                      </a:pPr>
                      <a:r>
                        <a:rPr lang="en-US" sz="900" b="0" i="0" kern="1200" dirty="0">
                          <a:solidFill>
                            <a:srgbClr val="000000"/>
                          </a:solidFill>
                          <a:latin typeface="+mn-lt"/>
                          <a:ea typeface="+mn-ea"/>
                          <a:cs typeface="+mn-cs"/>
                        </a:rPr>
                        <a:t>$    7,005</a:t>
                      </a:r>
                    </a:p>
                  </a:txBody>
                  <a:tcPr marL="0" marR="0" marT="34925" marB="0" anchor="ctr">
                    <a:lnB w="12700">
                      <a:solidFill>
                        <a:srgbClr val="000000"/>
                      </a:solidFill>
                      <a:prstDash val="solid"/>
                    </a:lnB>
                    <a:noFill/>
                  </a:tcPr>
                </a:tc>
                <a:tc>
                  <a:txBody>
                    <a:bodyPr/>
                    <a:lstStyle/>
                    <a:p>
                      <a:pPr marL="0" marR="71120" lvl="0" indent="0" algn="ctr" defTabSz="914400" rtl="0" eaLnBrk="1" fontAlgn="auto" latinLnBrk="0" hangingPunct="1">
                        <a:lnSpc>
                          <a:spcPct val="100000"/>
                        </a:lnSpc>
                        <a:spcBef>
                          <a:spcPts val="275"/>
                        </a:spcBef>
                        <a:spcAft>
                          <a:spcPts val="0"/>
                        </a:spcAft>
                        <a:buClrTx/>
                        <a:buSzTx/>
                        <a:buFontTx/>
                        <a:buNone/>
                        <a:tabLst/>
                        <a:defRPr/>
                      </a:pPr>
                      <a:r>
                        <a:rPr lang="en-US" sz="900" b="0" i="0" kern="1200" dirty="0">
                          <a:solidFill>
                            <a:srgbClr val="000000"/>
                          </a:solidFill>
                          <a:latin typeface="+mn-lt"/>
                          <a:ea typeface="+mn-ea"/>
                          <a:cs typeface="+mn-cs"/>
                        </a:rPr>
                        <a:t>$    3,425</a:t>
                      </a:r>
                    </a:p>
                  </a:txBody>
                  <a:tcPr marL="0" marR="0" marT="34925" marB="0" anchor="ctr">
                    <a:lnB w="12700">
                      <a:solidFill>
                        <a:srgbClr val="000000"/>
                      </a:solidFill>
                      <a:prstDash val="solid"/>
                    </a:lnB>
                    <a:noFill/>
                  </a:tcPr>
                </a:tc>
                <a:tc>
                  <a:txBody>
                    <a:bodyPr/>
                    <a:lstStyle/>
                    <a:p>
                      <a:pPr marL="44450" marR="0" lvl="0" indent="0" algn="ctr" defTabSz="914400" rtl="0" eaLnBrk="1" fontAlgn="auto" latinLnBrk="0" hangingPunct="1">
                        <a:lnSpc>
                          <a:spcPct val="100000"/>
                        </a:lnSpc>
                        <a:spcBef>
                          <a:spcPts val="275"/>
                        </a:spcBef>
                        <a:spcAft>
                          <a:spcPts val="0"/>
                        </a:spcAft>
                        <a:buClrTx/>
                        <a:buSzTx/>
                        <a:buFontTx/>
                        <a:buNone/>
                        <a:tabLst/>
                        <a:defRPr/>
                      </a:pPr>
                      <a:r>
                        <a:rPr lang="en-US" sz="900" b="0" i="0" kern="1200" dirty="0">
                          <a:solidFill>
                            <a:srgbClr val="000000"/>
                          </a:solidFill>
                          <a:latin typeface="+mn-lt"/>
                          <a:ea typeface="+mn-ea"/>
                          <a:cs typeface="+mn-cs"/>
                        </a:rPr>
                        <a:t>$    11,295</a:t>
                      </a:r>
                    </a:p>
                  </a:txBody>
                  <a:tcPr marL="0" marR="0" marT="34925" marB="0" anchor="ctr">
                    <a:lnB w="12700">
                      <a:solidFill>
                        <a:srgbClr val="000000"/>
                      </a:solidFill>
                      <a:prstDash val="solid"/>
                    </a:lnB>
                    <a:noFill/>
                  </a:tcPr>
                </a:tc>
                <a:tc>
                  <a:txBody>
                    <a:bodyPr/>
                    <a:lstStyle/>
                    <a:p>
                      <a:pPr marL="44450" marR="0" lvl="0" indent="0" algn="ctr" defTabSz="914400" rtl="0" eaLnBrk="1" fontAlgn="auto" latinLnBrk="0" hangingPunct="1">
                        <a:lnSpc>
                          <a:spcPct val="100000"/>
                        </a:lnSpc>
                        <a:spcBef>
                          <a:spcPts val="275"/>
                        </a:spcBef>
                        <a:spcAft>
                          <a:spcPts val="0"/>
                        </a:spcAft>
                        <a:buClrTx/>
                        <a:buSzTx/>
                        <a:buFontTx/>
                        <a:buNone/>
                        <a:tabLst>
                          <a:tab pos="397510" algn="l"/>
                        </a:tabLst>
                        <a:defRPr/>
                      </a:pPr>
                      <a:r>
                        <a:rPr lang="en-US" sz="900" b="0" i="0" kern="1200" dirty="0">
                          <a:solidFill>
                            <a:srgbClr val="000000"/>
                          </a:solidFill>
                          <a:latin typeface="+mn-lt"/>
                          <a:ea typeface="+mn-ea"/>
                          <a:cs typeface="+mn-cs"/>
                        </a:rPr>
                        <a:t>$    46,043</a:t>
                      </a:r>
                    </a:p>
                  </a:txBody>
                  <a:tcPr marL="0" marR="0" marT="34925" marB="0" anchor="ctr">
                    <a:lnB w="12700">
                      <a:solidFill>
                        <a:srgbClr val="000000"/>
                      </a:solidFill>
                      <a:prstDash val="solid"/>
                    </a:lnB>
                    <a:noFill/>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2128620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89F5E-ED92-6D48-8D94-CAD2504BF2A6}"/>
              </a:ext>
            </a:extLst>
          </p:cNvPr>
          <p:cNvSpPr>
            <a:spLocks noGrp="1"/>
          </p:cNvSpPr>
          <p:nvPr>
            <p:ph type="title"/>
          </p:nvPr>
        </p:nvSpPr>
        <p:spPr/>
        <p:txBody>
          <a:bodyPr/>
          <a:lstStyle/>
          <a:p>
            <a:r>
              <a:rPr lang="en-US" dirty="0"/>
              <a:t>Adjusted EBITDA</a:t>
            </a:r>
            <a:br>
              <a:rPr lang="en-US" dirty="0"/>
            </a:br>
            <a:endParaRPr lang="en-US" dirty="0"/>
          </a:p>
        </p:txBody>
      </p:sp>
      <p:sp>
        <p:nvSpPr>
          <p:cNvPr id="3" name="Text Placeholder 2">
            <a:extLst>
              <a:ext uri="{FF2B5EF4-FFF2-40B4-BE49-F238E27FC236}">
                <a16:creationId xmlns:a16="http://schemas.microsoft.com/office/drawing/2014/main" id="{6709169C-6F8A-AC4A-97C3-CCF50E5EC949}"/>
              </a:ext>
            </a:extLst>
          </p:cNvPr>
          <p:cNvSpPr>
            <a:spLocks noGrp="1"/>
          </p:cNvSpPr>
          <p:nvPr>
            <p:ph type="body" sz="quarter" idx="16"/>
          </p:nvPr>
        </p:nvSpPr>
        <p:spPr/>
        <p:txBody>
          <a:bodyPr/>
          <a:lstStyle/>
          <a:p>
            <a:r>
              <a:rPr lang="en-US" dirty="0"/>
              <a:t>Year ended December 31, 2020</a:t>
            </a:r>
          </a:p>
        </p:txBody>
      </p:sp>
      <p:graphicFrame>
        <p:nvGraphicFramePr>
          <p:cNvPr id="6" name="object 35">
            <a:extLst>
              <a:ext uri="{FF2B5EF4-FFF2-40B4-BE49-F238E27FC236}">
                <a16:creationId xmlns:a16="http://schemas.microsoft.com/office/drawing/2014/main" id="{1E74DDD2-2F9E-3146-9658-68FCB4B330CA}"/>
              </a:ext>
            </a:extLst>
          </p:cNvPr>
          <p:cNvGraphicFramePr>
            <a:graphicFrameLocks noGrp="1"/>
          </p:cNvGraphicFramePr>
          <p:nvPr/>
        </p:nvGraphicFramePr>
        <p:xfrm>
          <a:off x="357188" y="1306510"/>
          <a:ext cx="11538977" cy="4967931"/>
        </p:xfrm>
        <a:graphic>
          <a:graphicData uri="http://schemas.openxmlformats.org/drawingml/2006/table">
            <a:tbl>
              <a:tblPr firstRow="1" bandRow="1">
                <a:tableStyleId>{2D5ABB26-0587-4C30-8999-92F81FD0307C}</a:tableStyleId>
              </a:tblPr>
              <a:tblGrid>
                <a:gridCol w="2742185">
                  <a:extLst>
                    <a:ext uri="{9D8B030D-6E8A-4147-A177-3AD203B41FA5}">
                      <a16:colId xmlns:a16="http://schemas.microsoft.com/office/drawing/2014/main" val="20000"/>
                    </a:ext>
                  </a:extLst>
                </a:gridCol>
                <a:gridCol w="727929">
                  <a:extLst>
                    <a:ext uri="{9D8B030D-6E8A-4147-A177-3AD203B41FA5}">
                      <a16:colId xmlns:a16="http://schemas.microsoft.com/office/drawing/2014/main" val="20001"/>
                    </a:ext>
                  </a:extLst>
                </a:gridCol>
                <a:gridCol w="727929">
                  <a:extLst>
                    <a:ext uri="{9D8B030D-6E8A-4147-A177-3AD203B41FA5}">
                      <a16:colId xmlns:a16="http://schemas.microsoft.com/office/drawing/2014/main" val="20002"/>
                    </a:ext>
                  </a:extLst>
                </a:gridCol>
                <a:gridCol w="727929">
                  <a:extLst>
                    <a:ext uri="{9D8B030D-6E8A-4147-A177-3AD203B41FA5}">
                      <a16:colId xmlns:a16="http://schemas.microsoft.com/office/drawing/2014/main" val="4046969548"/>
                    </a:ext>
                  </a:extLst>
                </a:gridCol>
                <a:gridCol w="727929">
                  <a:extLst>
                    <a:ext uri="{9D8B030D-6E8A-4147-A177-3AD203B41FA5}">
                      <a16:colId xmlns:a16="http://schemas.microsoft.com/office/drawing/2014/main" val="20003"/>
                    </a:ext>
                  </a:extLst>
                </a:gridCol>
                <a:gridCol w="727929">
                  <a:extLst>
                    <a:ext uri="{9D8B030D-6E8A-4147-A177-3AD203B41FA5}">
                      <a16:colId xmlns:a16="http://schemas.microsoft.com/office/drawing/2014/main" val="20004"/>
                    </a:ext>
                  </a:extLst>
                </a:gridCol>
                <a:gridCol w="727929">
                  <a:extLst>
                    <a:ext uri="{9D8B030D-6E8A-4147-A177-3AD203B41FA5}">
                      <a16:colId xmlns:a16="http://schemas.microsoft.com/office/drawing/2014/main" val="20005"/>
                    </a:ext>
                  </a:extLst>
                </a:gridCol>
                <a:gridCol w="727929">
                  <a:extLst>
                    <a:ext uri="{9D8B030D-6E8A-4147-A177-3AD203B41FA5}">
                      <a16:colId xmlns:a16="http://schemas.microsoft.com/office/drawing/2014/main" val="20006"/>
                    </a:ext>
                  </a:extLst>
                </a:gridCol>
                <a:gridCol w="727929">
                  <a:extLst>
                    <a:ext uri="{9D8B030D-6E8A-4147-A177-3AD203B41FA5}">
                      <a16:colId xmlns:a16="http://schemas.microsoft.com/office/drawing/2014/main" val="20007"/>
                    </a:ext>
                  </a:extLst>
                </a:gridCol>
                <a:gridCol w="794936">
                  <a:extLst>
                    <a:ext uri="{9D8B030D-6E8A-4147-A177-3AD203B41FA5}">
                      <a16:colId xmlns:a16="http://schemas.microsoft.com/office/drawing/2014/main" val="20008"/>
                    </a:ext>
                  </a:extLst>
                </a:gridCol>
                <a:gridCol w="660922">
                  <a:extLst>
                    <a:ext uri="{9D8B030D-6E8A-4147-A177-3AD203B41FA5}">
                      <a16:colId xmlns:a16="http://schemas.microsoft.com/office/drawing/2014/main" val="20009"/>
                    </a:ext>
                  </a:extLst>
                </a:gridCol>
                <a:gridCol w="764466">
                  <a:extLst>
                    <a:ext uri="{9D8B030D-6E8A-4147-A177-3AD203B41FA5}">
                      <a16:colId xmlns:a16="http://schemas.microsoft.com/office/drawing/2014/main" val="20010"/>
                    </a:ext>
                  </a:extLst>
                </a:gridCol>
                <a:gridCol w="753036">
                  <a:extLst>
                    <a:ext uri="{9D8B030D-6E8A-4147-A177-3AD203B41FA5}">
                      <a16:colId xmlns:a16="http://schemas.microsoft.com/office/drawing/2014/main" val="20011"/>
                    </a:ext>
                  </a:extLst>
                </a:gridCol>
              </a:tblGrid>
              <a:tr h="409941">
                <a:tc>
                  <a:txBody>
                    <a:bodyPr/>
                    <a:lstStyle/>
                    <a:p>
                      <a:pPr>
                        <a:lnSpc>
                          <a:spcPct val="100000"/>
                        </a:lnSpc>
                      </a:pPr>
                      <a:endParaRPr sz="800" dirty="0">
                        <a:latin typeface="Franklin Gothic Medium" panose="020B0603020102020204" pitchFamily="34" charset="0"/>
                        <a:cs typeface="Times New Roman"/>
                      </a:endParaRPr>
                    </a:p>
                  </a:txBody>
                  <a:tcPr marL="0" marR="0" marT="0" marB="0" anchor="ctr">
                    <a:lnL>
                      <a:noFill/>
                    </a:lnL>
                    <a:lnR>
                      <a:noFill/>
                    </a:lnR>
                    <a:lnT w="12700">
                      <a:noFill/>
                      <a:prstDash val="solid"/>
                    </a:lnT>
                    <a:lnB>
                      <a:noFill/>
                    </a:lnB>
                    <a:lnTlToBr w="12700" cmpd="sng">
                      <a:noFill/>
                      <a:prstDash val="solid"/>
                    </a:lnTlToBr>
                    <a:lnBlToTr w="12700" cmpd="sng">
                      <a:noFill/>
                      <a:prstDash val="solid"/>
                    </a:lnBlToTr>
                  </a:tcPr>
                </a:tc>
                <a:tc>
                  <a:txBody>
                    <a:bodyPr/>
                    <a:lstStyle/>
                    <a:p>
                      <a:pPr marL="0" marR="111125" indent="0" algn="ctr" defTabSz="914400" rtl="0" eaLnBrk="1" latinLnBrk="0" hangingPunct="1">
                        <a:lnSpc>
                          <a:spcPts val="800"/>
                        </a:lnSpc>
                        <a:spcBef>
                          <a:spcPts val="535"/>
                        </a:spcBef>
                      </a:pPr>
                      <a:r>
                        <a:rPr sz="900" b="1" kern="1200" dirty="0">
                          <a:solidFill>
                            <a:schemeClr val="tx1"/>
                          </a:solidFill>
                          <a:latin typeface="Franklin Gothic Medium" panose="020B0603020102020204" pitchFamily="34" charset="0"/>
                          <a:ea typeface="+mn-ea"/>
                          <a:cs typeface="Arial"/>
                        </a:rPr>
                        <a:t>Corporate</a:t>
                      </a:r>
                    </a:p>
                  </a:txBody>
                  <a:tcPr marL="0" marR="0" marT="3175" marB="0" anchor="ctr">
                    <a:lnL>
                      <a:noFill/>
                    </a:lnL>
                    <a:lnT w="12700">
                      <a:solidFill>
                        <a:srgbClr val="000000"/>
                      </a:solidFill>
                      <a:prstDash val="solid"/>
                    </a:lnT>
                    <a:lnB w="12700">
                      <a:solidFill>
                        <a:srgbClr val="000000"/>
                      </a:solidFill>
                      <a:prstDash val="solid"/>
                    </a:lnB>
                  </a:tcPr>
                </a:tc>
                <a:tc>
                  <a:txBody>
                    <a:bodyPr/>
                    <a:lstStyle/>
                    <a:p>
                      <a:pPr marL="0" marR="111125" indent="0" algn="ctr" defTabSz="914400" rtl="0" eaLnBrk="1" latinLnBrk="0" hangingPunct="1">
                        <a:lnSpc>
                          <a:spcPts val="800"/>
                        </a:lnSpc>
                        <a:spcBef>
                          <a:spcPts val="535"/>
                        </a:spcBef>
                      </a:pPr>
                      <a:r>
                        <a:rPr sz="900" b="1" kern="1200" dirty="0">
                          <a:solidFill>
                            <a:schemeClr val="tx1"/>
                          </a:solidFill>
                          <a:latin typeface="Franklin Gothic Medium" panose="020B0603020102020204" pitchFamily="34" charset="0"/>
                          <a:ea typeface="+mn-ea"/>
                          <a:cs typeface="Arial"/>
                        </a:rPr>
                        <a:t>5.11</a:t>
                      </a:r>
                    </a:p>
                  </a:txBody>
                  <a:tcPr marL="0" marR="0" marT="3175" marB="0" anchor="ctr">
                    <a:lnT w="12700">
                      <a:solidFill>
                        <a:srgbClr val="000000"/>
                      </a:solidFill>
                      <a:prstDash val="solid"/>
                    </a:lnT>
                    <a:lnB w="12700">
                      <a:solidFill>
                        <a:srgbClr val="000000"/>
                      </a:solidFill>
                      <a:prstDash val="solid"/>
                    </a:lnB>
                  </a:tcPr>
                </a:tc>
                <a:tc>
                  <a:txBody>
                    <a:bodyPr/>
                    <a:lstStyle/>
                    <a:p>
                      <a:pPr marL="0" marR="111125" indent="0" algn="ctr" defTabSz="914400" rtl="0" eaLnBrk="1" latinLnBrk="0" hangingPunct="1">
                        <a:lnSpc>
                          <a:spcPts val="800"/>
                        </a:lnSpc>
                        <a:spcBef>
                          <a:spcPts val="535"/>
                        </a:spcBef>
                      </a:pPr>
                      <a:r>
                        <a:rPr lang="en-US" sz="900" b="1" kern="1200" dirty="0">
                          <a:solidFill>
                            <a:schemeClr val="tx1"/>
                          </a:solidFill>
                          <a:latin typeface="Franklin Gothic Medium" panose="020B0603020102020204" pitchFamily="34" charset="0"/>
                          <a:ea typeface="+mn-ea"/>
                          <a:cs typeface="Arial"/>
                        </a:rPr>
                        <a:t>BOA</a:t>
                      </a:r>
                      <a:endParaRPr sz="900" b="1" kern="1200" dirty="0">
                        <a:solidFill>
                          <a:schemeClr val="tx1"/>
                        </a:solidFill>
                        <a:latin typeface="Franklin Gothic Medium" panose="020B0603020102020204" pitchFamily="34" charset="0"/>
                        <a:ea typeface="+mn-ea"/>
                        <a:cs typeface="Arial"/>
                      </a:endParaRPr>
                    </a:p>
                  </a:txBody>
                  <a:tcPr marL="0" marR="0" marT="3175" marB="0" anchor="ctr">
                    <a:lnT w="12700">
                      <a:solidFill>
                        <a:srgbClr val="000000"/>
                      </a:solidFill>
                      <a:prstDash val="solid"/>
                    </a:lnT>
                    <a:lnB w="12700" cap="flat" cmpd="sng" algn="ctr">
                      <a:solidFill>
                        <a:srgbClr val="000000"/>
                      </a:solidFill>
                      <a:prstDash val="solid"/>
                      <a:round/>
                      <a:headEnd type="none" w="med" len="med"/>
                      <a:tailEnd type="none" w="med" len="med"/>
                    </a:lnB>
                  </a:tcPr>
                </a:tc>
                <a:tc>
                  <a:txBody>
                    <a:bodyPr/>
                    <a:lstStyle/>
                    <a:p>
                      <a:pPr marL="0" marR="111125" indent="0" algn="ctr" defTabSz="914400" rtl="0" eaLnBrk="1" latinLnBrk="0" hangingPunct="1">
                        <a:lnSpc>
                          <a:spcPts val="800"/>
                        </a:lnSpc>
                        <a:spcBef>
                          <a:spcPts val="535"/>
                        </a:spcBef>
                      </a:pPr>
                      <a:r>
                        <a:rPr sz="900" b="1" kern="1200" dirty="0">
                          <a:solidFill>
                            <a:schemeClr val="tx1"/>
                          </a:solidFill>
                          <a:latin typeface="Franklin Gothic Medium" panose="020B0603020102020204" pitchFamily="34" charset="0"/>
                          <a:ea typeface="+mn-ea"/>
                          <a:cs typeface="Arial"/>
                        </a:rPr>
                        <a:t>Ergobaby</a:t>
                      </a:r>
                    </a:p>
                  </a:txBody>
                  <a:tcPr marL="0" marR="0" marT="3175" marB="0" anchor="ctr">
                    <a:lnT w="12700">
                      <a:solidFill>
                        <a:srgbClr val="000000"/>
                      </a:solidFill>
                      <a:prstDash val="solid"/>
                    </a:lnT>
                    <a:lnB w="12700">
                      <a:solidFill>
                        <a:srgbClr val="000000"/>
                      </a:solidFill>
                      <a:prstDash val="solid"/>
                    </a:lnB>
                  </a:tcPr>
                </a:tc>
                <a:tc>
                  <a:txBody>
                    <a:bodyPr/>
                    <a:lstStyle/>
                    <a:p>
                      <a:pPr marL="0" marR="111125" indent="0" algn="ctr" defTabSz="914400" rtl="0" eaLnBrk="1" latinLnBrk="0" hangingPunct="1">
                        <a:lnSpc>
                          <a:spcPts val="800"/>
                        </a:lnSpc>
                        <a:spcBef>
                          <a:spcPts val="535"/>
                        </a:spcBef>
                      </a:pPr>
                      <a:r>
                        <a:rPr sz="900" b="1" kern="1200" dirty="0">
                          <a:solidFill>
                            <a:schemeClr val="tx1"/>
                          </a:solidFill>
                          <a:latin typeface="Franklin Gothic Medium" panose="020B0603020102020204" pitchFamily="34" charset="0"/>
                          <a:ea typeface="+mn-ea"/>
                          <a:cs typeface="Arial"/>
                        </a:rPr>
                        <a:t>Liberty</a:t>
                      </a:r>
                    </a:p>
                  </a:txBody>
                  <a:tcPr marL="0" marR="0" marT="3175" marB="0" anchor="ctr">
                    <a:lnT w="12700">
                      <a:solidFill>
                        <a:srgbClr val="000000"/>
                      </a:solidFill>
                      <a:prstDash val="solid"/>
                    </a:lnT>
                    <a:lnB w="12700">
                      <a:solidFill>
                        <a:srgbClr val="000000"/>
                      </a:solidFill>
                      <a:prstDash val="solid"/>
                    </a:lnB>
                  </a:tcPr>
                </a:tc>
                <a:tc>
                  <a:txBody>
                    <a:bodyPr/>
                    <a:lstStyle/>
                    <a:p>
                      <a:pPr marL="0" marR="111125" indent="0" algn="ctr" defTabSz="914400" rtl="0" eaLnBrk="1" latinLnBrk="0" hangingPunct="1">
                        <a:lnSpc>
                          <a:spcPts val="800"/>
                        </a:lnSpc>
                        <a:spcBef>
                          <a:spcPts val="535"/>
                        </a:spcBef>
                      </a:pPr>
                      <a:r>
                        <a:rPr sz="900" b="1" kern="1200" dirty="0">
                          <a:solidFill>
                            <a:schemeClr val="tx1"/>
                          </a:solidFill>
                          <a:latin typeface="Franklin Gothic Medium" panose="020B0603020102020204" pitchFamily="34" charset="0"/>
                          <a:ea typeface="+mn-ea"/>
                          <a:cs typeface="Arial"/>
                        </a:rPr>
                        <a:t>Marucci  Sports</a:t>
                      </a:r>
                    </a:p>
                  </a:txBody>
                  <a:tcPr marL="0" marR="0" marT="67945" marB="0" anchor="ctr">
                    <a:lnT w="12700">
                      <a:solidFill>
                        <a:srgbClr val="000000"/>
                      </a:solidFill>
                      <a:prstDash val="solid"/>
                    </a:lnT>
                    <a:lnB w="12700">
                      <a:solidFill>
                        <a:srgbClr val="000000"/>
                      </a:solidFill>
                      <a:prstDash val="solid"/>
                    </a:lnB>
                  </a:tcPr>
                </a:tc>
                <a:tc>
                  <a:txBody>
                    <a:bodyPr/>
                    <a:lstStyle/>
                    <a:p>
                      <a:pPr marL="0" marR="111125" indent="0" algn="ctr" defTabSz="914400" rtl="0" eaLnBrk="1" latinLnBrk="0" hangingPunct="1">
                        <a:lnSpc>
                          <a:spcPts val="800"/>
                        </a:lnSpc>
                        <a:spcBef>
                          <a:spcPts val="535"/>
                        </a:spcBef>
                      </a:pPr>
                      <a:r>
                        <a:rPr sz="900" b="1" kern="1200" dirty="0">
                          <a:solidFill>
                            <a:schemeClr val="tx1"/>
                          </a:solidFill>
                          <a:latin typeface="Franklin Gothic Medium" panose="020B0603020102020204" pitchFamily="34" charset="0"/>
                          <a:ea typeface="+mn-ea"/>
                          <a:cs typeface="Arial"/>
                        </a:rPr>
                        <a:t>Velocity Outdoor</a:t>
                      </a:r>
                    </a:p>
                  </a:txBody>
                  <a:tcPr marL="0" marR="0" marT="67945" marB="0" anchor="ctr">
                    <a:lnT w="12700">
                      <a:solidFill>
                        <a:srgbClr val="000000"/>
                      </a:solidFill>
                      <a:prstDash val="solid"/>
                    </a:lnT>
                    <a:lnB w="12700">
                      <a:solidFill>
                        <a:srgbClr val="000000"/>
                      </a:solidFill>
                      <a:prstDash val="solid"/>
                    </a:lnB>
                  </a:tcPr>
                </a:tc>
                <a:tc>
                  <a:txBody>
                    <a:bodyPr/>
                    <a:lstStyle/>
                    <a:p>
                      <a:pPr marL="0" marR="111125" indent="0" algn="ctr" defTabSz="914400" rtl="0" eaLnBrk="1" latinLnBrk="0" hangingPunct="1">
                        <a:lnSpc>
                          <a:spcPts val="800"/>
                        </a:lnSpc>
                        <a:spcBef>
                          <a:spcPts val="535"/>
                        </a:spcBef>
                      </a:pPr>
                      <a:r>
                        <a:rPr sz="900" b="1" kern="1200" dirty="0">
                          <a:solidFill>
                            <a:schemeClr val="tx1"/>
                          </a:solidFill>
                          <a:latin typeface="Franklin Gothic Medium" panose="020B0603020102020204" pitchFamily="34" charset="0"/>
                          <a:ea typeface="+mn-ea"/>
                          <a:cs typeface="Arial"/>
                        </a:rPr>
                        <a:t>ACI</a:t>
                      </a:r>
                    </a:p>
                  </a:txBody>
                  <a:tcPr marL="0" marR="0" marT="3175" marB="0" anchor="ctr">
                    <a:lnT w="12700">
                      <a:solidFill>
                        <a:srgbClr val="000000"/>
                      </a:solidFill>
                      <a:prstDash val="solid"/>
                    </a:lnT>
                    <a:lnB w="12700">
                      <a:solidFill>
                        <a:srgbClr val="000000"/>
                      </a:solidFill>
                      <a:prstDash val="solid"/>
                    </a:lnB>
                  </a:tcPr>
                </a:tc>
                <a:tc>
                  <a:txBody>
                    <a:bodyPr/>
                    <a:lstStyle/>
                    <a:p>
                      <a:pPr marL="0" marR="111125" indent="0" algn="ctr" defTabSz="914400" rtl="0" eaLnBrk="1" latinLnBrk="0" hangingPunct="1">
                        <a:lnSpc>
                          <a:spcPts val="800"/>
                        </a:lnSpc>
                        <a:spcBef>
                          <a:spcPts val="535"/>
                        </a:spcBef>
                      </a:pPr>
                      <a:r>
                        <a:rPr sz="900" b="1" kern="1200" dirty="0">
                          <a:solidFill>
                            <a:schemeClr val="tx1"/>
                          </a:solidFill>
                          <a:latin typeface="Franklin Gothic Medium" panose="020B0603020102020204" pitchFamily="34" charset="0"/>
                          <a:ea typeface="+mn-ea"/>
                          <a:cs typeface="Arial"/>
                        </a:rPr>
                        <a:t>Arnold</a:t>
                      </a:r>
                    </a:p>
                  </a:txBody>
                  <a:tcPr marL="0" marR="0" marT="3175" marB="0" anchor="ctr">
                    <a:lnT w="12700">
                      <a:solidFill>
                        <a:srgbClr val="000000"/>
                      </a:solidFill>
                      <a:prstDash val="solid"/>
                    </a:lnT>
                    <a:lnB w="12700">
                      <a:solidFill>
                        <a:srgbClr val="000000"/>
                      </a:solidFill>
                      <a:prstDash val="solid"/>
                    </a:lnB>
                  </a:tcPr>
                </a:tc>
                <a:tc>
                  <a:txBody>
                    <a:bodyPr/>
                    <a:lstStyle/>
                    <a:p>
                      <a:pPr marL="0" marR="111125" indent="0" algn="ctr" defTabSz="914400" rtl="0" eaLnBrk="1" latinLnBrk="0" hangingPunct="1">
                        <a:lnSpc>
                          <a:spcPts val="800"/>
                        </a:lnSpc>
                        <a:spcBef>
                          <a:spcPts val="535"/>
                        </a:spcBef>
                      </a:pPr>
                      <a:r>
                        <a:rPr lang="en-US" sz="900" b="1" kern="1200" dirty="0">
                          <a:solidFill>
                            <a:schemeClr val="tx1"/>
                          </a:solidFill>
                          <a:latin typeface="Franklin Gothic Medium" panose="020B0603020102020204" pitchFamily="34" charset="0"/>
                          <a:ea typeface="+mn-ea"/>
                          <a:cs typeface="Arial"/>
                        </a:rPr>
                        <a:t>F</a:t>
                      </a:r>
                      <a:r>
                        <a:rPr sz="900" b="1" kern="1200" dirty="0">
                          <a:solidFill>
                            <a:schemeClr val="tx1"/>
                          </a:solidFill>
                          <a:latin typeface="Franklin Gothic Medium" panose="020B0603020102020204" pitchFamily="34" charset="0"/>
                          <a:ea typeface="+mn-ea"/>
                          <a:cs typeface="Arial"/>
                        </a:rPr>
                        <a:t>oam</a:t>
                      </a:r>
                    </a:p>
                  </a:txBody>
                  <a:tcPr marL="0" marR="0" marT="3175" marB="0" anchor="ctr">
                    <a:lnT w="12700">
                      <a:solidFill>
                        <a:srgbClr val="000000"/>
                      </a:solidFill>
                      <a:prstDash val="solid"/>
                    </a:lnT>
                    <a:lnB w="12700">
                      <a:solidFill>
                        <a:srgbClr val="000000"/>
                      </a:solidFill>
                      <a:prstDash val="solid"/>
                    </a:lnB>
                  </a:tcPr>
                </a:tc>
                <a:tc>
                  <a:txBody>
                    <a:bodyPr/>
                    <a:lstStyle/>
                    <a:p>
                      <a:pPr marL="0" marR="111125" indent="0" algn="ctr" defTabSz="914400" rtl="0" eaLnBrk="1" latinLnBrk="0" hangingPunct="1">
                        <a:lnSpc>
                          <a:spcPts val="800"/>
                        </a:lnSpc>
                        <a:spcBef>
                          <a:spcPts val="535"/>
                        </a:spcBef>
                      </a:pPr>
                      <a:r>
                        <a:rPr sz="900" b="1" kern="1200" dirty="0">
                          <a:solidFill>
                            <a:schemeClr val="tx1"/>
                          </a:solidFill>
                          <a:latin typeface="Franklin Gothic Medium" panose="020B0603020102020204" pitchFamily="34" charset="0"/>
                          <a:ea typeface="+mn-ea"/>
                          <a:cs typeface="Arial"/>
                        </a:rPr>
                        <a:t>Sterno</a:t>
                      </a:r>
                    </a:p>
                  </a:txBody>
                  <a:tcPr marL="0" marR="0" marT="3175" marB="0" anchor="ctr">
                    <a:lnT w="12700">
                      <a:solidFill>
                        <a:srgbClr val="000000"/>
                      </a:solidFill>
                      <a:prstDash val="solid"/>
                    </a:lnT>
                    <a:lnB w="12700">
                      <a:solidFill>
                        <a:srgbClr val="000000"/>
                      </a:solidFill>
                      <a:prstDash val="solid"/>
                    </a:lnB>
                  </a:tcPr>
                </a:tc>
                <a:tc>
                  <a:txBody>
                    <a:bodyPr/>
                    <a:lstStyle/>
                    <a:p>
                      <a:pPr marL="0" marR="111125" indent="0" algn="ctr" defTabSz="914400" rtl="0" eaLnBrk="1" latinLnBrk="0" hangingPunct="1">
                        <a:lnSpc>
                          <a:spcPts val="800"/>
                        </a:lnSpc>
                        <a:spcBef>
                          <a:spcPts val="535"/>
                        </a:spcBef>
                      </a:pPr>
                      <a:r>
                        <a:rPr sz="900" b="1" kern="1200" dirty="0">
                          <a:solidFill>
                            <a:schemeClr val="tx1"/>
                          </a:solidFill>
                          <a:latin typeface="Franklin Gothic Medium" panose="020B0603020102020204" pitchFamily="34" charset="0"/>
                          <a:ea typeface="+mn-ea"/>
                          <a:cs typeface="Arial"/>
                        </a:rPr>
                        <a:t>Consolidated</a:t>
                      </a:r>
                    </a:p>
                  </a:txBody>
                  <a:tcPr marL="0" marR="0" marT="3175" marB="0" anchor="ct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0"/>
                  </a:ext>
                </a:extLst>
              </a:tr>
              <a:tr h="303866">
                <a:tc>
                  <a:txBody>
                    <a:bodyPr/>
                    <a:lstStyle/>
                    <a:p>
                      <a:pPr marL="0" algn="l" defTabSz="914400" rtl="0" eaLnBrk="1" latinLnBrk="0" hangingPunct="1">
                        <a:lnSpc>
                          <a:spcPct val="83000"/>
                        </a:lnSpc>
                        <a:spcBef>
                          <a:spcPts val="50"/>
                        </a:spcBef>
                      </a:pPr>
                      <a:r>
                        <a:rPr sz="900" b="1" i="0" kern="1200" dirty="0">
                          <a:solidFill>
                            <a:srgbClr val="000000"/>
                          </a:solidFill>
                          <a:latin typeface="+mn-lt"/>
                          <a:ea typeface="+mn-ea"/>
                          <a:cs typeface="+mn-cs"/>
                        </a:rPr>
                        <a:t>Net income (loss)</a:t>
                      </a:r>
                    </a:p>
                  </a:txBody>
                  <a:tcPr marR="0" marT="6350" marB="0" anchor="ctr">
                    <a:lnT>
                      <a:noFill/>
                    </a:lnT>
                    <a:solidFill>
                      <a:schemeClr val="bg1">
                        <a:lumMod val="95000"/>
                      </a:schemeClr>
                    </a:solidFill>
                  </a:tcPr>
                </a:tc>
                <a:tc>
                  <a:txBody>
                    <a:bodyPr/>
                    <a:lstStyle/>
                    <a:p>
                      <a:pPr marR="36830" algn="ctr">
                        <a:lnSpc>
                          <a:spcPct val="100000"/>
                        </a:lnSpc>
                        <a:spcBef>
                          <a:spcPts val="75"/>
                        </a:spcBef>
                        <a:tabLst>
                          <a:tab pos="210185" algn="l"/>
                        </a:tabLst>
                      </a:pPr>
                      <a:r>
                        <a:rPr sz="900" b="0" i="0" kern="1200" dirty="0">
                          <a:solidFill>
                            <a:srgbClr val="000000"/>
                          </a:solidFill>
                          <a:latin typeface="+mn-lt"/>
                          <a:ea typeface="+mn-ea"/>
                          <a:cs typeface="+mn-cs"/>
                        </a:rPr>
                        <a:t>$(</a:t>
                      </a:r>
                      <a:r>
                        <a:rPr lang="en-US" sz="900" b="0" i="0" kern="1200" dirty="0">
                          <a:solidFill>
                            <a:srgbClr val="000000"/>
                          </a:solidFill>
                          <a:latin typeface="+mn-lt"/>
                          <a:ea typeface="+mn-ea"/>
                          <a:cs typeface="+mn-cs"/>
                        </a:rPr>
                        <a:t>19,065</a:t>
                      </a:r>
                      <a:r>
                        <a:rPr sz="900" b="0" i="0" kern="1200" dirty="0">
                          <a:solidFill>
                            <a:srgbClr val="000000"/>
                          </a:solidFill>
                          <a:latin typeface="+mn-lt"/>
                          <a:ea typeface="+mn-ea"/>
                          <a:cs typeface="+mn-cs"/>
                        </a:rPr>
                        <a:t>)</a:t>
                      </a:r>
                    </a:p>
                  </a:txBody>
                  <a:tcPr marL="0" marR="0" marT="9525" marB="0" anchor="ctr">
                    <a:lnT w="12700">
                      <a:solidFill>
                        <a:srgbClr val="000000"/>
                      </a:solidFill>
                      <a:prstDash val="solid"/>
                    </a:lnT>
                    <a:solidFill>
                      <a:schemeClr val="bg1">
                        <a:lumMod val="95000"/>
                      </a:schemeClr>
                    </a:solidFill>
                  </a:tcPr>
                </a:tc>
                <a:tc>
                  <a:txBody>
                    <a:bodyPr/>
                    <a:lstStyle/>
                    <a:p>
                      <a:pPr marR="71120" algn="ctr">
                        <a:lnSpc>
                          <a:spcPct val="100000"/>
                        </a:lnSpc>
                        <a:spcBef>
                          <a:spcPts val="75"/>
                        </a:spcBef>
                        <a:tabLst>
                          <a:tab pos="205740" algn="l"/>
                        </a:tabLst>
                      </a:pPr>
                      <a:r>
                        <a:rPr sz="900" b="0" i="0" kern="1200" dirty="0">
                          <a:solidFill>
                            <a:srgbClr val="000000"/>
                          </a:solidFill>
                          <a:latin typeface="+mn-lt"/>
                          <a:ea typeface="+mn-ea"/>
                          <a:cs typeface="+mn-cs"/>
                        </a:rPr>
                        <a:t>$</a:t>
                      </a:r>
                      <a:r>
                        <a:rPr lang="en-US" sz="900" b="0" i="0" kern="1200" dirty="0">
                          <a:solidFill>
                            <a:srgbClr val="000000"/>
                          </a:solidFill>
                          <a:latin typeface="+mn-lt"/>
                          <a:ea typeface="+mn-ea"/>
                          <a:cs typeface="+mn-cs"/>
                        </a:rPr>
                        <a:t>12,356</a:t>
                      </a:r>
                      <a:endParaRPr sz="900" b="0" i="0" kern="1200" dirty="0">
                        <a:solidFill>
                          <a:srgbClr val="000000"/>
                        </a:solidFill>
                        <a:latin typeface="+mn-lt"/>
                        <a:ea typeface="+mn-ea"/>
                        <a:cs typeface="+mn-cs"/>
                      </a:endParaRPr>
                    </a:p>
                  </a:txBody>
                  <a:tcPr marL="0" marR="0" marT="9525" marB="0" anchor="ctr">
                    <a:lnT w="12700">
                      <a:solidFill>
                        <a:srgbClr val="000000"/>
                      </a:solidFill>
                      <a:prstDash val="solid"/>
                    </a:lnT>
                    <a:solidFill>
                      <a:schemeClr val="bg1">
                        <a:lumMod val="95000"/>
                      </a:schemeClr>
                    </a:solidFill>
                  </a:tcPr>
                </a:tc>
                <a:tc>
                  <a:txBody>
                    <a:bodyPr/>
                    <a:lstStyle/>
                    <a:p>
                      <a:pPr marR="53975" algn="ctr">
                        <a:lnSpc>
                          <a:spcPct val="100000"/>
                        </a:lnSpc>
                        <a:spcBef>
                          <a:spcPts val="75"/>
                        </a:spcBef>
                        <a:tabLst>
                          <a:tab pos="231140" algn="l"/>
                        </a:tabLst>
                      </a:pPr>
                      <a:r>
                        <a:rPr lang="en-US" sz="900" b="0" i="0" kern="1200" dirty="0">
                          <a:solidFill>
                            <a:srgbClr val="000000"/>
                          </a:solidFill>
                          <a:latin typeface="+mn-lt"/>
                          <a:ea typeface="+mn-ea"/>
                          <a:cs typeface="+mn-cs"/>
                        </a:rPr>
                        <a:t>$(2,640)</a:t>
                      </a:r>
                      <a:endParaRPr sz="900" b="0" i="0" kern="1200" dirty="0">
                        <a:solidFill>
                          <a:srgbClr val="000000"/>
                        </a:solidFill>
                        <a:latin typeface="+mn-lt"/>
                        <a:ea typeface="+mn-ea"/>
                        <a:cs typeface="+mn-cs"/>
                      </a:endParaRPr>
                    </a:p>
                  </a:txBody>
                  <a:tcPr marL="0" marR="0" marT="9525" marB="0" anchor="ctr">
                    <a:lnT w="12700" cap="flat" cmpd="sng" algn="ctr">
                      <a:solidFill>
                        <a:srgbClr val="000000"/>
                      </a:solidFill>
                      <a:prstDash val="solid"/>
                      <a:round/>
                      <a:headEnd type="none" w="med" len="med"/>
                      <a:tailEnd type="none" w="med" len="med"/>
                    </a:lnT>
                    <a:solidFill>
                      <a:schemeClr val="bg1">
                        <a:lumMod val="95000"/>
                      </a:schemeClr>
                    </a:solidFill>
                  </a:tcPr>
                </a:tc>
                <a:tc>
                  <a:txBody>
                    <a:bodyPr/>
                    <a:lstStyle/>
                    <a:p>
                      <a:pPr marR="53975" algn="ctr">
                        <a:lnSpc>
                          <a:spcPct val="100000"/>
                        </a:lnSpc>
                        <a:spcBef>
                          <a:spcPts val="75"/>
                        </a:spcBef>
                        <a:tabLst>
                          <a:tab pos="231140" algn="l"/>
                        </a:tabLst>
                      </a:pPr>
                      <a:r>
                        <a:rPr lang="en-US" sz="900" b="0" i="0" kern="1200" dirty="0">
                          <a:solidFill>
                            <a:srgbClr val="000000"/>
                          </a:solidFill>
                          <a:latin typeface="+mn-lt"/>
                          <a:ea typeface="+mn-ea"/>
                          <a:cs typeface="+mn-cs"/>
                        </a:rPr>
                        <a:t>$725</a:t>
                      </a:r>
                      <a:endParaRPr sz="900" b="0" i="0" kern="1200" dirty="0">
                        <a:solidFill>
                          <a:srgbClr val="000000"/>
                        </a:solidFill>
                        <a:latin typeface="+mn-lt"/>
                        <a:ea typeface="+mn-ea"/>
                        <a:cs typeface="+mn-cs"/>
                      </a:endParaRPr>
                    </a:p>
                  </a:txBody>
                  <a:tcPr marL="0" marR="0" marT="9525" marB="0" anchor="ctr">
                    <a:lnT w="12700">
                      <a:solidFill>
                        <a:srgbClr val="000000"/>
                      </a:solidFill>
                      <a:prstDash val="solid"/>
                    </a:lnT>
                    <a:solidFill>
                      <a:schemeClr val="bg1">
                        <a:lumMod val="95000"/>
                      </a:schemeClr>
                    </a:solidFill>
                  </a:tcPr>
                </a:tc>
                <a:tc>
                  <a:txBody>
                    <a:bodyPr/>
                    <a:lstStyle/>
                    <a:p>
                      <a:pPr marR="71120" algn="ctr">
                        <a:lnSpc>
                          <a:spcPct val="100000"/>
                        </a:lnSpc>
                        <a:spcBef>
                          <a:spcPts val="75"/>
                        </a:spcBef>
                        <a:tabLst>
                          <a:tab pos="205740" algn="l"/>
                        </a:tabLst>
                      </a:pPr>
                      <a:r>
                        <a:rPr lang="en-US" sz="900" b="0" i="0" kern="1200" dirty="0">
                          <a:solidFill>
                            <a:srgbClr val="000000"/>
                          </a:solidFill>
                          <a:latin typeface="+mn-lt"/>
                          <a:ea typeface="+mn-ea"/>
                          <a:cs typeface="+mn-cs"/>
                        </a:rPr>
                        <a:t>$9,902</a:t>
                      </a:r>
                      <a:endParaRPr sz="900" b="0" i="0" kern="1200" dirty="0">
                        <a:solidFill>
                          <a:srgbClr val="000000"/>
                        </a:solidFill>
                        <a:latin typeface="+mn-lt"/>
                        <a:ea typeface="+mn-ea"/>
                        <a:cs typeface="+mn-cs"/>
                      </a:endParaRPr>
                    </a:p>
                  </a:txBody>
                  <a:tcPr marL="0" marR="0" marT="9525" marB="0" anchor="ctr">
                    <a:lnT w="12700">
                      <a:solidFill>
                        <a:srgbClr val="000000"/>
                      </a:solidFill>
                      <a:prstDash val="solid"/>
                    </a:lnT>
                    <a:solidFill>
                      <a:schemeClr val="bg1">
                        <a:lumMod val="95000"/>
                      </a:schemeClr>
                    </a:solidFill>
                  </a:tcPr>
                </a:tc>
                <a:tc>
                  <a:txBody>
                    <a:bodyPr/>
                    <a:lstStyle/>
                    <a:p>
                      <a:pPr marR="36830" algn="ctr">
                        <a:lnSpc>
                          <a:spcPct val="100000"/>
                        </a:lnSpc>
                        <a:spcBef>
                          <a:spcPts val="75"/>
                        </a:spcBef>
                      </a:pPr>
                      <a:r>
                        <a:rPr lang="en-US" sz="900" b="0" i="0" kern="1200" dirty="0">
                          <a:solidFill>
                            <a:srgbClr val="000000"/>
                          </a:solidFill>
                          <a:latin typeface="+mn-lt"/>
                          <a:ea typeface="+mn-ea"/>
                          <a:cs typeface="+mn-cs"/>
                        </a:rPr>
                        <a:t>$(4,785)</a:t>
                      </a:r>
                      <a:endParaRPr sz="900" b="0" i="0" kern="1200" dirty="0">
                        <a:solidFill>
                          <a:srgbClr val="000000"/>
                        </a:solidFill>
                        <a:latin typeface="+mn-lt"/>
                        <a:ea typeface="+mn-ea"/>
                        <a:cs typeface="+mn-cs"/>
                      </a:endParaRPr>
                    </a:p>
                  </a:txBody>
                  <a:tcPr marL="0" marR="0" marT="9525" marB="0" anchor="ctr">
                    <a:lnT w="12700">
                      <a:solidFill>
                        <a:srgbClr val="000000"/>
                      </a:solidFill>
                      <a:prstDash val="solid"/>
                    </a:lnT>
                    <a:solidFill>
                      <a:schemeClr val="bg1">
                        <a:lumMod val="95000"/>
                      </a:schemeClr>
                    </a:solidFill>
                  </a:tcPr>
                </a:tc>
                <a:tc>
                  <a:txBody>
                    <a:bodyPr/>
                    <a:lstStyle/>
                    <a:p>
                      <a:pPr marR="36830" algn="ctr">
                        <a:lnSpc>
                          <a:spcPct val="100000"/>
                        </a:lnSpc>
                        <a:spcBef>
                          <a:spcPts val="75"/>
                        </a:spcBef>
                      </a:pPr>
                      <a:r>
                        <a:rPr lang="en-US" sz="900" b="0" i="0" kern="1200" dirty="0">
                          <a:solidFill>
                            <a:srgbClr val="000000"/>
                          </a:solidFill>
                          <a:latin typeface="+mn-lt"/>
                          <a:ea typeface="+mn-ea"/>
                          <a:cs typeface="+mn-cs"/>
                        </a:rPr>
                        <a:t>$11,161</a:t>
                      </a:r>
                      <a:endParaRPr sz="900" b="0" i="0" kern="1200" dirty="0">
                        <a:solidFill>
                          <a:srgbClr val="000000"/>
                        </a:solidFill>
                        <a:latin typeface="+mn-lt"/>
                        <a:ea typeface="+mn-ea"/>
                        <a:cs typeface="+mn-cs"/>
                      </a:endParaRPr>
                    </a:p>
                  </a:txBody>
                  <a:tcPr marL="0" marR="0" marT="9525" marB="0" anchor="ctr">
                    <a:lnT w="12700">
                      <a:solidFill>
                        <a:srgbClr val="000000"/>
                      </a:solidFill>
                      <a:prstDash val="solid"/>
                    </a:lnT>
                    <a:solidFill>
                      <a:schemeClr val="bg1">
                        <a:lumMod val="95000"/>
                      </a:schemeClr>
                    </a:solidFill>
                  </a:tcPr>
                </a:tc>
                <a:tc>
                  <a:txBody>
                    <a:bodyPr/>
                    <a:lstStyle/>
                    <a:p>
                      <a:pPr marR="53975" algn="ctr">
                        <a:lnSpc>
                          <a:spcPct val="100000"/>
                        </a:lnSpc>
                        <a:spcBef>
                          <a:spcPts val="75"/>
                        </a:spcBef>
                      </a:pPr>
                      <a:r>
                        <a:rPr lang="en-US" sz="900" b="0" i="0" kern="1200" dirty="0">
                          <a:solidFill>
                            <a:srgbClr val="000000"/>
                          </a:solidFill>
                          <a:latin typeface="+mn-lt"/>
                          <a:ea typeface="+mn-ea"/>
                          <a:cs typeface="+mn-cs"/>
                        </a:rPr>
                        <a:t>$13,170</a:t>
                      </a:r>
                      <a:endParaRPr sz="900" b="0" i="0" kern="1200" dirty="0">
                        <a:solidFill>
                          <a:srgbClr val="000000"/>
                        </a:solidFill>
                        <a:latin typeface="+mn-lt"/>
                        <a:ea typeface="+mn-ea"/>
                        <a:cs typeface="+mn-cs"/>
                      </a:endParaRPr>
                    </a:p>
                  </a:txBody>
                  <a:tcPr marL="0" marR="0" marT="9525" marB="0" anchor="ctr">
                    <a:lnT w="12700">
                      <a:solidFill>
                        <a:srgbClr val="000000"/>
                      </a:solidFill>
                      <a:prstDash val="solid"/>
                    </a:lnT>
                    <a:solidFill>
                      <a:schemeClr val="bg1">
                        <a:lumMod val="95000"/>
                      </a:schemeClr>
                    </a:solidFill>
                  </a:tcPr>
                </a:tc>
                <a:tc>
                  <a:txBody>
                    <a:bodyPr/>
                    <a:lstStyle/>
                    <a:p>
                      <a:pPr marL="61594" algn="ctr">
                        <a:lnSpc>
                          <a:spcPct val="100000"/>
                        </a:lnSpc>
                        <a:spcBef>
                          <a:spcPts val="75"/>
                        </a:spcBef>
                        <a:tabLst>
                          <a:tab pos="254635" algn="l"/>
                        </a:tabLst>
                      </a:pPr>
                      <a:r>
                        <a:rPr lang="en-US" sz="900" b="0" i="0" kern="1200" dirty="0">
                          <a:solidFill>
                            <a:srgbClr val="000000"/>
                          </a:solidFill>
                          <a:latin typeface="+mn-lt"/>
                          <a:ea typeface="+mn-ea"/>
                          <a:cs typeface="+mn-cs"/>
                        </a:rPr>
                        <a:t>$(3,539)</a:t>
                      </a:r>
                      <a:endParaRPr sz="900" b="0" i="0" kern="1200" dirty="0">
                        <a:solidFill>
                          <a:srgbClr val="000000"/>
                        </a:solidFill>
                        <a:latin typeface="+mn-lt"/>
                        <a:ea typeface="+mn-ea"/>
                        <a:cs typeface="+mn-cs"/>
                      </a:endParaRPr>
                    </a:p>
                  </a:txBody>
                  <a:tcPr marL="0" marR="0" marT="9525" marB="0" anchor="ctr">
                    <a:lnT w="12700">
                      <a:solidFill>
                        <a:srgbClr val="000000"/>
                      </a:solidFill>
                      <a:prstDash val="solid"/>
                    </a:lnT>
                    <a:solidFill>
                      <a:schemeClr val="bg1">
                        <a:lumMod val="95000"/>
                      </a:schemeClr>
                    </a:solidFill>
                  </a:tcPr>
                </a:tc>
                <a:tc>
                  <a:txBody>
                    <a:bodyPr/>
                    <a:lstStyle/>
                    <a:p>
                      <a:pPr marR="71120" algn="ctr">
                        <a:lnSpc>
                          <a:spcPct val="100000"/>
                        </a:lnSpc>
                        <a:spcBef>
                          <a:spcPts val="75"/>
                        </a:spcBef>
                        <a:tabLst>
                          <a:tab pos="193040" algn="l"/>
                        </a:tabLst>
                      </a:pPr>
                      <a:r>
                        <a:rPr lang="en-US" sz="900" b="0" i="0" kern="1200" dirty="0">
                          <a:solidFill>
                            <a:srgbClr val="000000"/>
                          </a:solidFill>
                          <a:latin typeface="+mn-lt"/>
                          <a:ea typeface="+mn-ea"/>
                          <a:cs typeface="+mn-cs"/>
                        </a:rPr>
                        <a:t>$6,092</a:t>
                      </a:r>
                      <a:endParaRPr sz="900" b="0" i="0" kern="1200" dirty="0">
                        <a:solidFill>
                          <a:srgbClr val="000000"/>
                        </a:solidFill>
                        <a:latin typeface="+mn-lt"/>
                        <a:ea typeface="+mn-ea"/>
                        <a:cs typeface="+mn-cs"/>
                      </a:endParaRPr>
                    </a:p>
                  </a:txBody>
                  <a:tcPr marL="0" marR="0" marT="9525" marB="0" anchor="ctr">
                    <a:lnT w="12700">
                      <a:solidFill>
                        <a:srgbClr val="000000"/>
                      </a:solidFill>
                      <a:prstDash val="solid"/>
                    </a:lnT>
                    <a:solidFill>
                      <a:schemeClr val="bg1">
                        <a:lumMod val="95000"/>
                      </a:schemeClr>
                    </a:solidFill>
                  </a:tcPr>
                </a:tc>
                <a:tc>
                  <a:txBody>
                    <a:bodyPr/>
                    <a:lstStyle/>
                    <a:p>
                      <a:pPr marR="36830" algn="ctr">
                        <a:lnSpc>
                          <a:spcPct val="100000"/>
                        </a:lnSpc>
                        <a:spcBef>
                          <a:spcPts val="75"/>
                        </a:spcBef>
                        <a:tabLst>
                          <a:tab pos="269240" algn="l"/>
                        </a:tabLst>
                      </a:pPr>
                      <a:r>
                        <a:rPr lang="en-US" sz="900" b="0" i="0" kern="1200" dirty="0">
                          <a:solidFill>
                            <a:srgbClr val="000000"/>
                          </a:solidFill>
                          <a:latin typeface="+mn-lt"/>
                          <a:ea typeface="+mn-ea"/>
                          <a:cs typeface="+mn-cs"/>
                        </a:rPr>
                        <a:t>$3,820</a:t>
                      </a:r>
                      <a:endParaRPr sz="900" b="0" i="0" kern="1200" dirty="0">
                        <a:solidFill>
                          <a:srgbClr val="000000"/>
                        </a:solidFill>
                        <a:latin typeface="+mn-lt"/>
                        <a:ea typeface="+mn-ea"/>
                        <a:cs typeface="+mn-cs"/>
                      </a:endParaRPr>
                    </a:p>
                  </a:txBody>
                  <a:tcPr marL="0" marR="0" marT="9525" marB="0" anchor="ctr">
                    <a:lnT w="12700">
                      <a:solidFill>
                        <a:srgbClr val="000000"/>
                      </a:solidFill>
                      <a:prstDash val="solid"/>
                    </a:lnT>
                    <a:solidFill>
                      <a:schemeClr val="bg1">
                        <a:lumMod val="95000"/>
                      </a:schemeClr>
                    </a:solidFill>
                  </a:tcPr>
                </a:tc>
                <a:tc>
                  <a:txBody>
                    <a:bodyPr/>
                    <a:lstStyle/>
                    <a:p>
                      <a:pPr algn="ctr">
                        <a:lnSpc>
                          <a:spcPct val="100000"/>
                        </a:lnSpc>
                        <a:spcBef>
                          <a:spcPts val="75"/>
                        </a:spcBef>
                        <a:tabLst>
                          <a:tab pos="375285" algn="l"/>
                        </a:tabLst>
                      </a:pPr>
                      <a:r>
                        <a:rPr lang="en-US" sz="900" b="0" i="0" kern="1200" dirty="0">
                          <a:solidFill>
                            <a:srgbClr val="000000"/>
                          </a:solidFill>
                          <a:latin typeface="+mn-lt"/>
                          <a:ea typeface="+mn-ea"/>
                          <a:cs typeface="+mn-cs"/>
                        </a:rPr>
                        <a:t>$27,197</a:t>
                      </a:r>
                      <a:endParaRPr sz="900" b="0" i="0" kern="1200" dirty="0">
                        <a:solidFill>
                          <a:srgbClr val="000000"/>
                        </a:solidFill>
                        <a:latin typeface="+mn-lt"/>
                        <a:ea typeface="+mn-ea"/>
                        <a:cs typeface="+mn-cs"/>
                      </a:endParaRPr>
                    </a:p>
                  </a:txBody>
                  <a:tcPr marL="0" marR="0" marT="9525" marB="0" anchor="ctr">
                    <a:lnT w="12700">
                      <a:solidFill>
                        <a:srgbClr val="000000"/>
                      </a:solidFill>
                      <a:prstDash val="solid"/>
                    </a:lnT>
                    <a:solidFill>
                      <a:schemeClr val="bg1">
                        <a:lumMod val="95000"/>
                      </a:schemeClr>
                    </a:solidFill>
                  </a:tcPr>
                </a:tc>
                <a:extLst>
                  <a:ext uri="{0D108BD9-81ED-4DB2-BD59-A6C34878D82A}">
                    <a16:rowId xmlns:a16="http://schemas.microsoft.com/office/drawing/2014/main" val="10001"/>
                  </a:ext>
                </a:extLst>
              </a:tr>
              <a:tr h="303866">
                <a:tc>
                  <a:txBody>
                    <a:bodyPr/>
                    <a:lstStyle/>
                    <a:p>
                      <a:pPr marL="0" algn="l" defTabSz="914400" rtl="0" eaLnBrk="1" latinLnBrk="0" hangingPunct="1">
                        <a:lnSpc>
                          <a:spcPct val="83000"/>
                        </a:lnSpc>
                        <a:spcBef>
                          <a:spcPts val="50"/>
                        </a:spcBef>
                      </a:pPr>
                      <a:r>
                        <a:rPr sz="900" b="0" i="0" kern="1200" dirty="0">
                          <a:solidFill>
                            <a:srgbClr val="000000"/>
                          </a:solidFill>
                          <a:latin typeface="+mn-lt"/>
                          <a:ea typeface="+mn-ea"/>
                          <a:cs typeface="+mn-cs"/>
                        </a:rPr>
                        <a:t>Adjusted for:</a:t>
                      </a:r>
                    </a:p>
                  </a:txBody>
                  <a:tcPr marL="274320" marR="0" marT="6350" marB="0" anchor="ctr"/>
                </a:tc>
                <a:tc>
                  <a:txBody>
                    <a:bodyPr/>
                    <a:lstStyle/>
                    <a:p>
                      <a:pPr algn="ctr">
                        <a:lnSpc>
                          <a:spcPct val="100000"/>
                        </a:lnSpc>
                      </a:pPr>
                      <a:endParaRPr sz="900" b="0" i="0" kern="1200" dirty="0">
                        <a:solidFill>
                          <a:srgbClr val="000000"/>
                        </a:solidFill>
                        <a:latin typeface="+mn-lt"/>
                        <a:ea typeface="+mn-ea"/>
                        <a:cs typeface="+mn-cs"/>
                      </a:endParaRPr>
                    </a:p>
                  </a:txBody>
                  <a:tcPr marL="0" marR="0" marT="0" marB="0" anchor="ctr"/>
                </a:tc>
                <a:tc>
                  <a:txBody>
                    <a:bodyPr/>
                    <a:lstStyle/>
                    <a:p>
                      <a:pPr algn="ctr">
                        <a:lnSpc>
                          <a:spcPct val="100000"/>
                        </a:lnSpc>
                      </a:pPr>
                      <a:endParaRPr sz="900" b="0" i="0" kern="1200" dirty="0">
                        <a:solidFill>
                          <a:srgbClr val="000000"/>
                        </a:solidFill>
                        <a:latin typeface="+mn-lt"/>
                        <a:ea typeface="+mn-ea"/>
                        <a:cs typeface="+mn-cs"/>
                      </a:endParaRPr>
                    </a:p>
                  </a:txBody>
                  <a:tcPr marL="0" marR="0" marT="0" marB="0" anchor="ctr"/>
                </a:tc>
                <a:tc>
                  <a:txBody>
                    <a:bodyPr/>
                    <a:lstStyle/>
                    <a:p>
                      <a:pPr algn="ctr">
                        <a:lnSpc>
                          <a:spcPct val="100000"/>
                        </a:lnSpc>
                      </a:pPr>
                      <a:endParaRPr sz="900" b="0" i="0" kern="1200" dirty="0">
                        <a:solidFill>
                          <a:srgbClr val="000000"/>
                        </a:solidFill>
                        <a:latin typeface="+mn-lt"/>
                        <a:ea typeface="+mn-ea"/>
                        <a:cs typeface="+mn-cs"/>
                      </a:endParaRPr>
                    </a:p>
                  </a:txBody>
                  <a:tcPr marL="0" marR="0" marT="0" marB="0" anchor="ctr"/>
                </a:tc>
                <a:tc>
                  <a:txBody>
                    <a:bodyPr/>
                    <a:lstStyle/>
                    <a:p>
                      <a:pPr algn="ctr">
                        <a:lnSpc>
                          <a:spcPct val="100000"/>
                        </a:lnSpc>
                      </a:pPr>
                      <a:endParaRPr sz="900" b="0" i="0" kern="1200" dirty="0">
                        <a:solidFill>
                          <a:srgbClr val="000000"/>
                        </a:solidFill>
                        <a:latin typeface="+mn-lt"/>
                        <a:ea typeface="+mn-ea"/>
                        <a:cs typeface="+mn-cs"/>
                      </a:endParaRPr>
                    </a:p>
                  </a:txBody>
                  <a:tcPr marL="0" marR="0" marT="0" marB="0" anchor="ctr"/>
                </a:tc>
                <a:tc>
                  <a:txBody>
                    <a:bodyPr/>
                    <a:lstStyle/>
                    <a:p>
                      <a:pPr algn="ctr">
                        <a:lnSpc>
                          <a:spcPct val="100000"/>
                        </a:lnSpc>
                      </a:pPr>
                      <a:endParaRPr sz="900" b="0" i="0" kern="1200" dirty="0">
                        <a:solidFill>
                          <a:srgbClr val="000000"/>
                        </a:solidFill>
                        <a:latin typeface="+mn-lt"/>
                        <a:ea typeface="+mn-ea"/>
                        <a:cs typeface="+mn-cs"/>
                      </a:endParaRPr>
                    </a:p>
                  </a:txBody>
                  <a:tcPr marL="0" marR="0" marT="0" marB="0" anchor="ctr"/>
                </a:tc>
                <a:tc>
                  <a:txBody>
                    <a:bodyPr/>
                    <a:lstStyle/>
                    <a:p>
                      <a:pPr algn="ctr">
                        <a:lnSpc>
                          <a:spcPct val="100000"/>
                        </a:lnSpc>
                      </a:pPr>
                      <a:endParaRPr sz="900" b="0" i="0" kern="1200" dirty="0">
                        <a:solidFill>
                          <a:srgbClr val="000000"/>
                        </a:solidFill>
                        <a:latin typeface="+mn-lt"/>
                        <a:ea typeface="+mn-ea"/>
                        <a:cs typeface="+mn-cs"/>
                      </a:endParaRPr>
                    </a:p>
                  </a:txBody>
                  <a:tcPr marL="0" marR="0" marT="0" marB="0" anchor="ctr"/>
                </a:tc>
                <a:tc>
                  <a:txBody>
                    <a:bodyPr/>
                    <a:lstStyle/>
                    <a:p>
                      <a:pPr algn="ctr">
                        <a:lnSpc>
                          <a:spcPct val="100000"/>
                        </a:lnSpc>
                      </a:pPr>
                      <a:endParaRPr sz="900" b="0" i="0" kern="1200" dirty="0">
                        <a:solidFill>
                          <a:srgbClr val="000000"/>
                        </a:solidFill>
                        <a:latin typeface="+mn-lt"/>
                        <a:ea typeface="+mn-ea"/>
                        <a:cs typeface="+mn-cs"/>
                      </a:endParaRPr>
                    </a:p>
                  </a:txBody>
                  <a:tcPr marL="0" marR="0" marT="0" marB="0" anchor="ctr"/>
                </a:tc>
                <a:tc>
                  <a:txBody>
                    <a:bodyPr/>
                    <a:lstStyle/>
                    <a:p>
                      <a:pPr algn="ctr">
                        <a:lnSpc>
                          <a:spcPct val="100000"/>
                        </a:lnSpc>
                      </a:pPr>
                      <a:endParaRPr sz="900" b="0" i="0" kern="1200" dirty="0">
                        <a:solidFill>
                          <a:srgbClr val="000000"/>
                        </a:solidFill>
                        <a:latin typeface="+mn-lt"/>
                        <a:ea typeface="+mn-ea"/>
                        <a:cs typeface="+mn-cs"/>
                      </a:endParaRPr>
                    </a:p>
                  </a:txBody>
                  <a:tcPr marL="0" marR="0" marT="0" marB="0" anchor="ctr"/>
                </a:tc>
                <a:tc>
                  <a:txBody>
                    <a:bodyPr/>
                    <a:lstStyle/>
                    <a:p>
                      <a:pPr algn="ctr">
                        <a:lnSpc>
                          <a:spcPct val="100000"/>
                        </a:lnSpc>
                      </a:pPr>
                      <a:endParaRPr sz="900" b="0" i="0" kern="1200" dirty="0">
                        <a:solidFill>
                          <a:srgbClr val="000000"/>
                        </a:solidFill>
                        <a:latin typeface="+mn-lt"/>
                        <a:ea typeface="+mn-ea"/>
                        <a:cs typeface="+mn-cs"/>
                      </a:endParaRPr>
                    </a:p>
                  </a:txBody>
                  <a:tcPr marL="0" marR="0" marT="0" marB="0" anchor="ctr"/>
                </a:tc>
                <a:tc>
                  <a:txBody>
                    <a:bodyPr/>
                    <a:lstStyle/>
                    <a:p>
                      <a:pPr algn="ctr">
                        <a:lnSpc>
                          <a:spcPct val="100000"/>
                        </a:lnSpc>
                      </a:pPr>
                      <a:endParaRPr sz="900" b="0" i="0" kern="1200" dirty="0">
                        <a:solidFill>
                          <a:srgbClr val="000000"/>
                        </a:solidFill>
                        <a:latin typeface="+mn-lt"/>
                        <a:ea typeface="+mn-ea"/>
                        <a:cs typeface="+mn-cs"/>
                      </a:endParaRPr>
                    </a:p>
                  </a:txBody>
                  <a:tcPr marL="0" marR="0" marT="0" marB="0" anchor="ctr"/>
                </a:tc>
                <a:tc>
                  <a:txBody>
                    <a:bodyPr/>
                    <a:lstStyle/>
                    <a:p>
                      <a:pPr algn="ctr">
                        <a:lnSpc>
                          <a:spcPct val="100000"/>
                        </a:lnSpc>
                      </a:pPr>
                      <a:endParaRPr sz="900" b="0" i="0" kern="1200" dirty="0">
                        <a:solidFill>
                          <a:srgbClr val="000000"/>
                        </a:solidFill>
                        <a:latin typeface="+mn-lt"/>
                        <a:ea typeface="+mn-ea"/>
                        <a:cs typeface="+mn-cs"/>
                      </a:endParaRPr>
                    </a:p>
                  </a:txBody>
                  <a:tcPr marL="0" marR="0" marT="0" marB="0" anchor="ctr"/>
                </a:tc>
                <a:tc>
                  <a:txBody>
                    <a:bodyPr/>
                    <a:lstStyle/>
                    <a:p>
                      <a:pPr algn="ctr">
                        <a:lnSpc>
                          <a:spcPct val="100000"/>
                        </a:lnSpc>
                      </a:pPr>
                      <a:endParaRPr sz="900" b="0" i="0" kern="1200" dirty="0">
                        <a:solidFill>
                          <a:srgbClr val="000000"/>
                        </a:solidFill>
                        <a:latin typeface="+mn-lt"/>
                        <a:ea typeface="+mn-ea"/>
                        <a:cs typeface="+mn-cs"/>
                      </a:endParaRPr>
                    </a:p>
                  </a:txBody>
                  <a:tcPr marL="0" marR="0" marT="0" marB="0" anchor="ctr"/>
                </a:tc>
                <a:extLst>
                  <a:ext uri="{0D108BD9-81ED-4DB2-BD59-A6C34878D82A}">
                    <a16:rowId xmlns:a16="http://schemas.microsoft.com/office/drawing/2014/main" val="10002"/>
                  </a:ext>
                </a:extLst>
              </a:tr>
              <a:tr h="303866">
                <a:tc>
                  <a:txBody>
                    <a:bodyPr/>
                    <a:lstStyle/>
                    <a:p>
                      <a:pPr marL="0" algn="l" defTabSz="914400" rtl="0" eaLnBrk="1" latinLnBrk="0" hangingPunct="1">
                        <a:lnSpc>
                          <a:spcPct val="83000"/>
                        </a:lnSpc>
                        <a:spcBef>
                          <a:spcPts val="210"/>
                        </a:spcBef>
                      </a:pPr>
                      <a:r>
                        <a:rPr sz="900" b="0" i="0" kern="1200" dirty="0">
                          <a:solidFill>
                            <a:srgbClr val="000000"/>
                          </a:solidFill>
                          <a:latin typeface="+mn-lt"/>
                          <a:ea typeface="+mn-ea"/>
                          <a:cs typeface="+mn-cs"/>
                        </a:rPr>
                        <a:t>Provision (benefit) for income taxes</a:t>
                      </a:r>
                    </a:p>
                  </a:txBody>
                  <a:tcPr marL="274320" marR="0" marT="26670" marB="0" anchor="ctr">
                    <a:solidFill>
                      <a:schemeClr val="bg1">
                        <a:lumMod val="95000"/>
                      </a:schemeClr>
                    </a:solidFill>
                  </a:tcPr>
                </a:tc>
                <a:tc>
                  <a:txBody>
                    <a:bodyPr/>
                    <a:lstStyle/>
                    <a:p>
                      <a:pPr marR="71120" algn="ctr">
                        <a:lnSpc>
                          <a:spcPct val="100000"/>
                        </a:lnSpc>
                        <a:spcBef>
                          <a:spcPts val="375"/>
                        </a:spcBef>
                      </a:pPr>
                      <a:r>
                        <a:rPr sz="900" b="0" i="0" kern="1200" dirty="0">
                          <a:solidFill>
                            <a:srgbClr val="000000"/>
                          </a:solidFill>
                          <a:latin typeface="+mn-lt"/>
                          <a:ea typeface="+mn-ea"/>
                          <a:cs typeface="+mn-cs"/>
                        </a:rPr>
                        <a:t>—</a:t>
                      </a:r>
                    </a:p>
                  </a:txBody>
                  <a:tcPr marL="0" marR="0" marT="0" marB="0" anchor="ctr">
                    <a:solidFill>
                      <a:schemeClr val="bg1">
                        <a:lumMod val="95000"/>
                      </a:schemeClr>
                    </a:solidFill>
                  </a:tcPr>
                </a:tc>
                <a:tc>
                  <a:txBody>
                    <a:bodyPr/>
                    <a:lstStyle/>
                    <a:p>
                      <a:pPr marR="36830" algn="ctr">
                        <a:lnSpc>
                          <a:spcPct val="100000"/>
                        </a:lnSpc>
                        <a:spcBef>
                          <a:spcPts val="375"/>
                        </a:spcBef>
                      </a:pPr>
                      <a:r>
                        <a:rPr lang="en-US" sz="900" b="0" i="0" kern="1200" dirty="0">
                          <a:solidFill>
                            <a:srgbClr val="000000"/>
                          </a:solidFill>
                          <a:latin typeface="+mn-lt"/>
                          <a:ea typeface="+mn-ea"/>
                          <a:cs typeface="+mn-cs"/>
                        </a:rPr>
                        <a:t>1,808</a:t>
                      </a:r>
                      <a:endParaRPr sz="900" b="0" i="0" kern="1200" dirty="0">
                        <a:solidFill>
                          <a:srgbClr val="000000"/>
                        </a:solidFill>
                        <a:latin typeface="+mn-lt"/>
                        <a:ea typeface="+mn-ea"/>
                        <a:cs typeface="+mn-cs"/>
                      </a:endParaRPr>
                    </a:p>
                  </a:txBody>
                  <a:tcPr marL="0" marR="0" marT="0" marB="0" anchor="ctr">
                    <a:solidFill>
                      <a:schemeClr val="bg1">
                        <a:lumMod val="95000"/>
                      </a:schemeClr>
                    </a:solidFill>
                  </a:tcPr>
                </a:tc>
                <a:tc>
                  <a:txBody>
                    <a:bodyPr/>
                    <a:lstStyle/>
                    <a:p>
                      <a:pPr marR="53975" algn="ctr">
                        <a:lnSpc>
                          <a:spcPct val="100000"/>
                        </a:lnSpc>
                        <a:spcBef>
                          <a:spcPts val="370"/>
                        </a:spcBef>
                      </a:pPr>
                      <a:r>
                        <a:rPr lang="en-US" sz="900" b="0" i="0" kern="1200" dirty="0">
                          <a:solidFill>
                            <a:srgbClr val="000000"/>
                          </a:solidFill>
                          <a:latin typeface="+mn-lt"/>
                          <a:ea typeface="+mn-ea"/>
                          <a:cs typeface="+mn-cs"/>
                        </a:rPr>
                        <a:t>(535)</a:t>
                      </a:r>
                      <a:endParaRPr sz="900" b="0" i="0" kern="1200" dirty="0">
                        <a:solidFill>
                          <a:srgbClr val="000000"/>
                        </a:solidFill>
                        <a:latin typeface="+mn-lt"/>
                        <a:ea typeface="+mn-ea"/>
                        <a:cs typeface="+mn-cs"/>
                      </a:endParaRPr>
                    </a:p>
                  </a:txBody>
                  <a:tcPr marL="0" marR="0" marT="0" marB="0" anchor="ctr">
                    <a:solidFill>
                      <a:schemeClr val="bg1">
                        <a:lumMod val="95000"/>
                      </a:schemeClr>
                    </a:solidFill>
                  </a:tcPr>
                </a:tc>
                <a:tc>
                  <a:txBody>
                    <a:bodyPr/>
                    <a:lstStyle/>
                    <a:p>
                      <a:pPr marR="53975" algn="ctr">
                        <a:lnSpc>
                          <a:spcPct val="100000"/>
                        </a:lnSpc>
                        <a:spcBef>
                          <a:spcPts val="370"/>
                        </a:spcBef>
                      </a:pPr>
                      <a:r>
                        <a:rPr lang="en-US" sz="900" b="0" i="0" kern="1200" dirty="0">
                          <a:solidFill>
                            <a:srgbClr val="000000"/>
                          </a:solidFill>
                          <a:latin typeface="+mn-lt"/>
                          <a:ea typeface="+mn-ea"/>
                          <a:cs typeface="+mn-cs"/>
                        </a:rPr>
                        <a:t>2,033</a:t>
                      </a:r>
                      <a:endParaRPr sz="900" b="0" i="0" kern="1200" dirty="0">
                        <a:solidFill>
                          <a:srgbClr val="000000"/>
                        </a:solidFill>
                        <a:latin typeface="+mn-lt"/>
                        <a:ea typeface="+mn-ea"/>
                        <a:cs typeface="+mn-cs"/>
                      </a:endParaRPr>
                    </a:p>
                  </a:txBody>
                  <a:tcPr marL="0" marR="0" marT="0" marB="0" anchor="ctr">
                    <a:solidFill>
                      <a:schemeClr val="bg1">
                        <a:lumMod val="95000"/>
                      </a:schemeClr>
                    </a:solidFill>
                  </a:tcPr>
                </a:tc>
                <a:tc>
                  <a:txBody>
                    <a:bodyPr/>
                    <a:lstStyle/>
                    <a:p>
                      <a:pPr marR="71120" algn="ctr">
                        <a:lnSpc>
                          <a:spcPct val="100000"/>
                        </a:lnSpc>
                        <a:spcBef>
                          <a:spcPts val="370"/>
                        </a:spcBef>
                      </a:pPr>
                      <a:r>
                        <a:rPr lang="en-US" sz="900" b="0" i="0" kern="1200" dirty="0">
                          <a:solidFill>
                            <a:srgbClr val="000000"/>
                          </a:solidFill>
                          <a:latin typeface="+mn-lt"/>
                          <a:ea typeface="+mn-ea"/>
                          <a:cs typeface="+mn-cs"/>
                        </a:rPr>
                        <a:t>3,288</a:t>
                      </a:r>
                      <a:endParaRPr sz="900" b="0" i="0" kern="1200" dirty="0">
                        <a:solidFill>
                          <a:srgbClr val="000000"/>
                        </a:solidFill>
                        <a:latin typeface="+mn-lt"/>
                        <a:ea typeface="+mn-ea"/>
                        <a:cs typeface="+mn-cs"/>
                      </a:endParaRPr>
                    </a:p>
                  </a:txBody>
                  <a:tcPr marL="0" marR="0" marT="0" marB="0" anchor="ctr">
                    <a:solidFill>
                      <a:schemeClr val="bg1">
                        <a:lumMod val="95000"/>
                      </a:schemeClr>
                    </a:solidFill>
                  </a:tcPr>
                </a:tc>
                <a:tc>
                  <a:txBody>
                    <a:bodyPr/>
                    <a:lstStyle/>
                    <a:p>
                      <a:pPr marR="36830" algn="ctr">
                        <a:lnSpc>
                          <a:spcPct val="100000"/>
                        </a:lnSpc>
                        <a:spcBef>
                          <a:spcPts val="375"/>
                        </a:spcBef>
                      </a:pPr>
                      <a:r>
                        <a:rPr lang="en-US" sz="900" b="0" i="0" kern="1200" dirty="0">
                          <a:solidFill>
                            <a:srgbClr val="000000"/>
                          </a:solidFill>
                          <a:latin typeface="+mn-lt"/>
                          <a:ea typeface="+mn-ea"/>
                          <a:cs typeface="+mn-cs"/>
                        </a:rPr>
                        <a:t>(1,390)</a:t>
                      </a:r>
                      <a:endParaRPr sz="900" b="0" i="0" kern="1200" dirty="0">
                        <a:solidFill>
                          <a:srgbClr val="000000"/>
                        </a:solidFill>
                        <a:latin typeface="+mn-lt"/>
                        <a:ea typeface="+mn-ea"/>
                        <a:cs typeface="+mn-cs"/>
                      </a:endParaRPr>
                    </a:p>
                  </a:txBody>
                  <a:tcPr marL="0" marR="0" marT="0" marB="0" anchor="ctr">
                    <a:solidFill>
                      <a:schemeClr val="bg1">
                        <a:lumMod val="95000"/>
                      </a:schemeClr>
                    </a:solidFill>
                  </a:tcPr>
                </a:tc>
                <a:tc>
                  <a:txBody>
                    <a:bodyPr/>
                    <a:lstStyle/>
                    <a:p>
                      <a:pPr marR="71120" algn="ctr">
                        <a:lnSpc>
                          <a:spcPct val="100000"/>
                        </a:lnSpc>
                        <a:spcBef>
                          <a:spcPts val="370"/>
                        </a:spcBef>
                      </a:pPr>
                      <a:r>
                        <a:rPr lang="en-US" sz="900" b="0" i="0" kern="1200" dirty="0">
                          <a:solidFill>
                            <a:srgbClr val="000000"/>
                          </a:solidFill>
                          <a:latin typeface="+mn-lt"/>
                          <a:ea typeface="+mn-ea"/>
                          <a:cs typeface="+mn-cs"/>
                        </a:rPr>
                        <a:t>3,560</a:t>
                      </a:r>
                      <a:endParaRPr sz="900" b="0" i="0" kern="1200" dirty="0">
                        <a:solidFill>
                          <a:srgbClr val="000000"/>
                        </a:solidFill>
                        <a:latin typeface="+mn-lt"/>
                        <a:ea typeface="+mn-ea"/>
                        <a:cs typeface="+mn-cs"/>
                      </a:endParaRPr>
                    </a:p>
                  </a:txBody>
                  <a:tcPr marL="0" marR="0" marT="0" marB="0" anchor="ctr">
                    <a:solidFill>
                      <a:schemeClr val="bg1">
                        <a:lumMod val="95000"/>
                      </a:schemeClr>
                    </a:solidFill>
                  </a:tcPr>
                </a:tc>
                <a:tc>
                  <a:txBody>
                    <a:bodyPr/>
                    <a:lstStyle/>
                    <a:p>
                      <a:pPr marR="53975" algn="ctr">
                        <a:lnSpc>
                          <a:spcPct val="100000"/>
                        </a:lnSpc>
                        <a:spcBef>
                          <a:spcPts val="370"/>
                        </a:spcBef>
                      </a:pPr>
                      <a:r>
                        <a:rPr lang="en-US" sz="900" b="0" i="0" kern="1200" dirty="0">
                          <a:solidFill>
                            <a:srgbClr val="000000"/>
                          </a:solidFill>
                          <a:latin typeface="+mn-lt"/>
                          <a:ea typeface="+mn-ea"/>
                          <a:cs typeface="+mn-cs"/>
                        </a:rPr>
                        <a:t>3,431</a:t>
                      </a:r>
                      <a:endParaRPr sz="900" b="0" i="0" kern="1200" dirty="0">
                        <a:solidFill>
                          <a:srgbClr val="000000"/>
                        </a:solidFill>
                        <a:latin typeface="+mn-lt"/>
                        <a:ea typeface="+mn-ea"/>
                        <a:cs typeface="+mn-cs"/>
                      </a:endParaRPr>
                    </a:p>
                  </a:txBody>
                  <a:tcPr marL="0" marR="0" marT="0" marB="0" anchor="ctr">
                    <a:solidFill>
                      <a:schemeClr val="bg1">
                        <a:lumMod val="95000"/>
                      </a:schemeClr>
                    </a:solidFill>
                  </a:tcPr>
                </a:tc>
                <a:tc>
                  <a:txBody>
                    <a:bodyPr/>
                    <a:lstStyle/>
                    <a:p>
                      <a:pPr marR="36830" algn="ctr">
                        <a:lnSpc>
                          <a:spcPct val="100000"/>
                        </a:lnSpc>
                        <a:spcBef>
                          <a:spcPts val="375"/>
                        </a:spcBef>
                      </a:pPr>
                      <a:r>
                        <a:rPr lang="en-US" sz="900" b="0" i="0" kern="1200" dirty="0">
                          <a:solidFill>
                            <a:srgbClr val="000000"/>
                          </a:solidFill>
                          <a:latin typeface="+mn-lt"/>
                          <a:ea typeface="+mn-ea"/>
                          <a:cs typeface="+mn-cs"/>
                        </a:rPr>
                        <a:t>(198)</a:t>
                      </a:r>
                      <a:endParaRPr sz="900" b="0" i="0" kern="1200" dirty="0">
                        <a:solidFill>
                          <a:srgbClr val="000000"/>
                        </a:solidFill>
                        <a:latin typeface="+mn-lt"/>
                        <a:ea typeface="+mn-ea"/>
                        <a:cs typeface="+mn-cs"/>
                      </a:endParaRPr>
                    </a:p>
                  </a:txBody>
                  <a:tcPr marL="0" marR="0" marT="0" marB="0" anchor="ctr">
                    <a:solidFill>
                      <a:schemeClr val="bg1">
                        <a:lumMod val="95000"/>
                      </a:schemeClr>
                    </a:solidFill>
                  </a:tcPr>
                </a:tc>
                <a:tc>
                  <a:txBody>
                    <a:bodyPr/>
                    <a:lstStyle/>
                    <a:p>
                      <a:pPr marR="71120" algn="ctr">
                        <a:lnSpc>
                          <a:spcPct val="100000"/>
                        </a:lnSpc>
                        <a:spcBef>
                          <a:spcPts val="375"/>
                        </a:spcBef>
                      </a:pPr>
                      <a:r>
                        <a:rPr lang="en-US" sz="900" b="0" i="0" kern="1200" dirty="0">
                          <a:solidFill>
                            <a:srgbClr val="000000"/>
                          </a:solidFill>
                          <a:latin typeface="+mn-lt"/>
                          <a:ea typeface="+mn-ea"/>
                          <a:cs typeface="+mn-cs"/>
                        </a:rPr>
                        <a:t>2,554</a:t>
                      </a:r>
                      <a:endParaRPr sz="900" b="0" i="0" kern="1200" dirty="0">
                        <a:solidFill>
                          <a:srgbClr val="000000"/>
                        </a:solidFill>
                        <a:latin typeface="+mn-lt"/>
                        <a:ea typeface="+mn-ea"/>
                        <a:cs typeface="+mn-cs"/>
                      </a:endParaRPr>
                    </a:p>
                  </a:txBody>
                  <a:tcPr marL="0" marR="0" marT="0" marB="0" anchor="ctr">
                    <a:solidFill>
                      <a:schemeClr val="bg1">
                        <a:lumMod val="95000"/>
                      </a:schemeClr>
                    </a:solidFill>
                  </a:tcPr>
                </a:tc>
                <a:tc>
                  <a:txBody>
                    <a:bodyPr/>
                    <a:lstStyle/>
                    <a:p>
                      <a:pPr marR="70485" algn="ctr">
                        <a:lnSpc>
                          <a:spcPct val="100000"/>
                        </a:lnSpc>
                        <a:spcBef>
                          <a:spcPts val="375"/>
                        </a:spcBef>
                      </a:pPr>
                      <a:r>
                        <a:rPr lang="en-US" sz="900" b="0" i="0" kern="1200" dirty="0">
                          <a:solidFill>
                            <a:srgbClr val="000000"/>
                          </a:solidFill>
                          <a:latin typeface="+mn-lt"/>
                          <a:ea typeface="+mn-ea"/>
                          <a:cs typeface="+mn-cs"/>
                        </a:rPr>
                        <a:t>2,343</a:t>
                      </a:r>
                      <a:endParaRPr sz="900" b="0" i="0" kern="1200" dirty="0">
                        <a:solidFill>
                          <a:srgbClr val="000000"/>
                        </a:solidFill>
                        <a:latin typeface="+mn-lt"/>
                        <a:ea typeface="+mn-ea"/>
                        <a:cs typeface="+mn-cs"/>
                      </a:endParaRPr>
                    </a:p>
                  </a:txBody>
                  <a:tcPr marL="0" marR="0" marT="0" marB="0" anchor="ctr">
                    <a:solidFill>
                      <a:schemeClr val="bg1">
                        <a:lumMod val="95000"/>
                      </a:schemeClr>
                    </a:solidFill>
                  </a:tcPr>
                </a:tc>
                <a:tc>
                  <a:txBody>
                    <a:bodyPr/>
                    <a:lstStyle/>
                    <a:p>
                      <a:pPr marR="33020" algn="ctr">
                        <a:lnSpc>
                          <a:spcPct val="100000"/>
                        </a:lnSpc>
                        <a:spcBef>
                          <a:spcPts val="375"/>
                        </a:spcBef>
                      </a:pPr>
                      <a:r>
                        <a:rPr lang="en-US" sz="900" b="0" i="0" kern="1200" dirty="0">
                          <a:solidFill>
                            <a:srgbClr val="000000"/>
                          </a:solidFill>
                          <a:latin typeface="+mn-lt"/>
                          <a:ea typeface="+mn-ea"/>
                          <a:cs typeface="+mn-cs"/>
                        </a:rPr>
                        <a:t>16,894</a:t>
                      </a:r>
                      <a:endParaRPr sz="900" b="0" i="0" kern="1200" dirty="0">
                        <a:solidFill>
                          <a:srgbClr val="000000"/>
                        </a:solidFill>
                        <a:latin typeface="+mn-lt"/>
                        <a:ea typeface="+mn-ea"/>
                        <a:cs typeface="+mn-cs"/>
                      </a:endParaRPr>
                    </a:p>
                  </a:txBody>
                  <a:tcPr marL="0" marR="0" marT="0" marB="0" anchor="ctr">
                    <a:solidFill>
                      <a:schemeClr val="bg1">
                        <a:lumMod val="95000"/>
                      </a:schemeClr>
                    </a:solidFill>
                  </a:tcPr>
                </a:tc>
                <a:extLst>
                  <a:ext uri="{0D108BD9-81ED-4DB2-BD59-A6C34878D82A}">
                    <a16:rowId xmlns:a16="http://schemas.microsoft.com/office/drawing/2014/main" val="10003"/>
                  </a:ext>
                </a:extLst>
              </a:tr>
              <a:tr h="303866">
                <a:tc>
                  <a:txBody>
                    <a:bodyPr/>
                    <a:lstStyle/>
                    <a:p>
                      <a:pPr marL="0" algn="l" defTabSz="914400" rtl="0" eaLnBrk="1" latinLnBrk="0" hangingPunct="1">
                        <a:lnSpc>
                          <a:spcPct val="83000"/>
                        </a:lnSpc>
                        <a:spcBef>
                          <a:spcPts val="210"/>
                        </a:spcBef>
                      </a:pPr>
                      <a:r>
                        <a:rPr sz="900" b="0" i="0" kern="1200" dirty="0">
                          <a:solidFill>
                            <a:srgbClr val="000000"/>
                          </a:solidFill>
                          <a:latin typeface="+mn-lt"/>
                          <a:ea typeface="+mn-ea"/>
                          <a:cs typeface="+mn-cs"/>
                        </a:rPr>
                        <a:t>Interest expense, net</a:t>
                      </a:r>
                    </a:p>
                  </a:txBody>
                  <a:tcPr marL="274320" marR="0" marT="26670" marB="0" anchor="ctr"/>
                </a:tc>
                <a:tc>
                  <a:txBody>
                    <a:bodyPr/>
                    <a:lstStyle/>
                    <a:p>
                      <a:pPr marR="71755" algn="ctr">
                        <a:lnSpc>
                          <a:spcPct val="100000"/>
                        </a:lnSpc>
                        <a:spcBef>
                          <a:spcPts val="375"/>
                        </a:spcBef>
                      </a:pPr>
                      <a:r>
                        <a:rPr lang="en-US" sz="900" b="0" i="0" kern="1200" dirty="0">
                          <a:solidFill>
                            <a:srgbClr val="000000"/>
                          </a:solidFill>
                          <a:latin typeface="+mn-lt"/>
                          <a:ea typeface="+mn-ea"/>
                          <a:cs typeface="+mn-cs"/>
                        </a:rPr>
                        <a:t>45,610</a:t>
                      </a:r>
                      <a:endParaRPr sz="900" b="0" i="0" kern="1200" dirty="0">
                        <a:solidFill>
                          <a:srgbClr val="000000"/>
                        </a:solidFill>
                        <a:latin typeface="+mn-lt"/>
                        <a:ea typeface="+mn-ea"/>
                        <a:cs typeface="+mn-cs"/>
                      </a:endParaRPr>
                    </a:p>
                  </a:txBody>
                  <a:tcPr marL="0" marR="0" marT="47625" marB="0" anchor="ctr"/>
                </a:tc>
                <a:tc>
                  <a:txBody>
                    <a:bodyPr/>
                    <a:lstStyle/>
                    <a:p>
                      <a:pPr marR="70485" algn="ctr">
                        <a:lnSpc>
                          <a:spcPct val="100000"/>
                        </a:lnSpc>
                        <a:spcBef>
                          <a:spcPts val="370"/>
                        </a:spcBef>
                      </a:pPr>
                      <a:r>
                        <a:rPr lang="en-US" sz="900" b="0" i="0" kern="1200" dirty="0">
                          <a:solidFill>
                            <a:srgbClr val="000000"/>
                          </a:solidFill>
                          <a:latin typeface="+mn-lt"/>
                          <a:ea typeface="+mn-ea"/>
                          <a:cs typeface="+mn-cs"/>
                        </a:rPr>
                        <a:t>19</a:t>
                      </a:r>
                      <a:endParaRPr sz="900" b="0" i="0" kern="1200" dirty="0">
                        <a:solidFill>
                          <a:srgbClr val="000000"/>
                        </a:solidFill>
                        <a:latin typeface="+mn-lt"/>
                        <a:ea typeface="+mn-ea"/>
                        <a:cs typeface="+mn-cs"/>
                      </a:endParaRPr>
                    </a:p>
                  </a:txBody>
                  <a:tcPr marL="0" marR="0" marT="46990" marB="0" anchor="ctr"/>
                </a:tc>
                <a:tc>
                  <a:txBody>
                    <a:bodyPr/>
                    <a:lstStyle/>
                    <a:p>
                      <a:pPr marL="0" marR="53975"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a:t>
                      </a:r>
                    </a:p>
                  </a:txBody>
                  <a:tcPr marL="0" marR="0" marT="47625" marB="0" anchor="ctr"/>
                </a:tc>
                <a:tc>
                  <a:txBody>
                    <a:bodyPr/>
                    <a:lstStyle/>
                    <a:p>
                      <a:pPr marL="0" marR="53975"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a:t>
                      </a:r>
                    </a:p>
                  </a:txBody>
                  <a:tcPr marL="0" marR="0" marT="47625" marB="0" anchor="ctr"/>
                </a:tc>
                <a:tc>
                  <a:txBody>
                    <a:bodyPr/>
                    <a:lstStyle/>
                    <a:p>
                      <a:pPr marL="0" marR="71120"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a:t>
                      </a:r>
                    </a:p>
                  </a:txBody>
                  <a:tcPr marL="0" marR="0" marT="47625" marB="0" anchor="ctr"/>
                </a:tc>
                <a:tc>
                  <a:txBody>
                    <a:bodyPr/>
                    <a:lstStyle/>
                    <a:p>
                      <a:pPr marR="71120" algn="ctr">
                        <a:lnSpc>
                          <a:spcPct val="100000"/>
                        </a:lnSpc>
                        <a:spcBef>
                          <a:spcPts val="375"/>
                        </a:spcBef>
                      </a:pPr>
                      <a:r>
                        <a:rPr lang="en-US" sz="900" b="0" i="0" kern="1200" dirty="0">
                          <a:solidFill>
                            <a:srgbClr val="000000"/>
                          </a:solidFill>
                          <a:latin typeface="+mn-lt"/>
                          <a:ea typeface="+mn-ea"/>
                          <a:cs typeface="+mn-cs"/>
                        </a:rPr>
                        <a:t>7</a:t>
                      </a:r>
                      <a:endParaRPr sz="900" b="0" i="0" kern="1200" dirty="0">
                        <a:solidFill>
                          <a:srgbClr val="000000"/>
                        </a:solidFill>
                        <a:latin typeface="+mn-lt"/>
                        <a:ea typeface="+mn-ea"/>
                        <a:cs typeface="+mn-cs"/>
                      </a:endParaRPr>
                    </a:p>
                  </a:txBody>
                  <a:tcPr marL="0" marR="0" marT="47625" marB="0" anchor="ctr"/>
                </a:tc>
                <a:tc>
                  <a:txBody>
                    <a:bodyPr/>
                    <a:lstStyle/>
                    <a:p>
                      <a:pPr marR="70485" algn="ctr">
                        <a:lnSpc>
                          <a:spcPct val="100000"/>
                        </a:lnSpc>
                        <a:spcBef>
                          <a:spcPts val="375"/>
                        </a:spcBef>
                      </a:pPr>
                      <a:r>
                        <a:rPr lang="en-US" sz="900" b="0" i="0" kern="1200" dirty="0">
                          <a:solidFill>
                            <a:srgbClr val="000000"/>
                          </a:solidFill>
                          <a:latin typeface="+mn-lt"/>
                          <a:ea typeface="+mn-ea"/>
                          <a:cs typeface="+mn-cs"/>
                        </a:rPr>
                        <a:t>131</a:t>
                      </a:r>
                      <a:endParaRPr sz="900" b="0" i="0" kern="1200" dirty="0">
                        <a:solidFill>
                          <a:srgbClr val="000000"/>
                        </a:solidFill>
                        <a:latin typeface="+mn-lt"/>
                        <a:ea typeface="+mn-ea"/>
                        <a:cs typeface="+mn-cs"/>
                      </a:endParaRPr>
                    </a:p>
                  </a:txBody>
                  <a:tcPr marL="0" marR="0" marT="47625" marB="0" anchor="ctr"/>
                </a:tc>
                <a:tc>
                  <a:txBody>
                    <a:bodyPr/>
                    <a:lstStyle/>
                    <a:p>
                      <a:pPr marL="0" marR="53975"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a:t>
                      </a:r>
                    </a:p>
                  </a:txBody>
                  <a:tcPr marL="0" marR="0" marT="47625" marB="0" anchor="ctr"/>
                </a:tc>
                <a:tc>
                  <a:txBody>
                    <a:bodyPr/>
                    <a:lstStyle/>
                    <a:p>
                      <a:pPr marL="0" marR="71120"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a:t>
                      </a:r>
                    </a:p>
                  </a:txBody>
                  <a:tcPr marL="0" marR="0" marT="47625" marB="0" anchor="ctr"/>
                </a:tc>
                <a:tc>
                  <a:txBody>
                    <a:bodyPr/>
                    <a:lstStyle/>
                    <a:p>
                      <a:pPr marL="0" marR="71120"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a:t>
                      </a:r>
                    </a:p>
                  </a:txBody>
                  <a:tcPr marL="0" marR="0" marT="47625" marB="0" anchor="ctr"/>
                </a:tc>
                <a:tc>
                  <a:txBody>
                    <a:bodyPr/>
                    <a:lstStyle/>
                    <a:p>
                      <a:pPr marL="0" marR="71120"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1</a:t>
                      </a:r>
                    </a:p>
                  </a:txBody>
                  <a:tcPr marL="0" marR="0" marT="47625" marB="0" anchor="ctr"/>
                </a:tc>
                <a:tc>
                  <a:txBody>
                    <a:bodyPr/>
                    <a:lstStyle/>
                    <a:p>
                      <a:pPr marR="33020" algn="ctr">
                        <a:lnSpc>
                          <a:spcPct val="100000"/>
                        </a:lnSpc>
                        <a:spcBef>
                          <a:spcPts val="375"/>
                        </a:spcBef>
                      </a:pPr>
                      <a:r>
                        <a:rPr lang="en-US" sz="900" b="0" i="0" kern="1200" dirty="0">
                          <a:solidFill>
                            <a:srgbClr val="000000"/>
                          </a:solidFill>
                          <a:latin typeface="+mn-lt"/>
                          <a:ea typeface="+mn-ea"/>
                          <a:cs typeface="+mn-cs"/>
                        </a:rPr>
                        <a:t>45,768</a:t>
                      </a:r>
                      <a:endParaRPr sz="900" b="0" i="0" kern="1200" dirty="0">
                        <a:solidFill>
                          <a:srgbClr val="000000"/>
                        </a:solidFill>
                        <a:latin typeface="+mn-lt"/>
                        <a:ea typeface="+mn-ea"/>
                        <a:cs typeface="+mn-cs"/>
                      </a:endParaRPr>
                    </a:p>
                  </a:txBody>
                  <a:tcPr marL="0" marR="0" marT="47625" marB="0" anchor="ctr"/>
                </a:tc>
                <a:extLst>
                  <a:ext uri="{0D108BD9-81ED-4DB2-BD59-A6C34878D82A}">
                    <a16:rowId xmlns:a16="http://schemas.microsoft.com/office/drawing/2014/main" val="10004"/>
                  </a:ext>
                </a:extLst>
              </a:tr>
              <a:tr h="303866">
                <a:tc>
                  <a:txBody>
                    <a:bodyPr/>
                    <a:lstStyle/>
                    <a:p>
                      <a:pPr marL="0" algn="l" defTabSz="914400" rtl="0" eaLnBrk="1" latinLnBrk="0" hangingPunct="1">
                        <a:lnSpc>
                          <a:spcPct val="83000"/>
                        </a:lnSpc>
                        <a:spcBef>
                          <a:spcPts val="210"/>
                        </a:spcBef>
                      </a:pPr>
                      <a:r>
                        <a:rPr sz="900" b="0" i="0" kern="1200" dirty="0">
                          <a:solidFill>
                            <a:srgbClr val="000000"/>
                          </a:solidFill>
                          <a:latin typeface="+mn-lt"/>
                          <a:ea typeface="+mn-ea"/>
                          <a:cs typeface="+mn-cs"/>
                        </a:rPr>
                        <a:t>Intercompany interest</a:t>
                      </a:r>
                    </a:p>
                  </a:txBody>
                  <a:tcPr marL="274320" marR="0" marT="26670" marB="0" anchor="ctr">
                    <a:solidFill>
                      <a:schemeClr val="bg1">
                        <a:lumMod val="95000"/>
                      </a:schemeClr>
                    </a:solidFill>
                  </a:tcPr>
                </a:tc>
                <a:tc>
                  <a:txBody>
                    <a:bodyPr/>
                    <a:lstStyle/>
                    <a:p>
                      <a:pPr marR="36830" algn="ctr">
                        <a:lnSpc>
                          <a:spcPct val="100000"/>
                        </a:lnSpc>
                        <a:spcBef>
                          <a:spcPts val="375"/>
                        </a:spcBef>
                      </a:pPr>
                      <a:r>
                        <a:rPr sz="900" b="0" i="0" kern="1200" dirty="0">
                          <a:solidFill>
                            <a:srgbClr val="000000"/>
                          </a:solidFill>
                          <a:latin typeface="+mn-lt"/>
                          <a:ea typeface="+mn-ea"/>
                          <a:cs typeface="+mn-cs"/>
                        </a:rPr>
                        <a:t>(</a:t>
                      </a:r>
                      <a:r>
                        <a:rPr lang="en-US" sz="900" b="0" i="0" kern="1200" dirty="0">
                          <a:solidFill>
                            <a:srgbClr val="000000"/>
                          </a:solidFill>
                          <a:latin typeface="+mn-lt"/>
                          <a:ea typeface="+mn-ea"/>
                          <a:cs typeface="+mn-cs"/>
                        </a:rPr>
                        <a:t>70,449</a:t>
                      </a:r>
                      <a:r>
                        <a:rPr sz="900" b="0" i="0" kern="1200" dirty="0">
                          <a:solidFill>
                            <a:srgbClr val="000000"/>
                          </a:solidFill>
                          <a:latin typeface="+mn-lt"/>
                          <a:ea typeface="+mn-ea"/>
                          <a:cs typeface="+mn-cs"/>
                        </a:rPr>
                        <a:t>)</a:t>
                      </a:r>
                    </a:p>
                  </a:txBody>
                  <a:tcPr marL="0" marR="0" marT="47625" marB="0" anchor="ctr">
                    <a:solidFill>
                      <a:schemeClr val="bg1">
                        <a:lumMod val="95000"/>
                      </a:schemeClr>
                    </a:solidFill>
                  </a:tcPr>
                </a:tc>
                <a:tc>
                  <a:txBody>
                    <a:bodyPr/>
                    <a:lstStyle/>
                    <a:p>
                      <a:pPr marR="71120" algn="ctr">
                        <a:lnSpc>
                          <a:spcPct val="100000"/>
                        </a:lnSpc>
                        <a:spcBef>
                          <a:spcPts val="370"/>
                        </a:spcBef>
                      </a:pPr>
                      <a:r>
                        <a:rPr lang="en-US" sz="900" b="0" i="0" kern="1200" dirty="0">
                          <a:solidFill>
                            <a:srgbClr val="000000"/>
                          </a:solidFill>
                          <a:latin typeface="+mn-lt"/>
                          <a:ea typeface="+mn-ea"/>
                          <a:cs typeface="+mn-cs"/>
                        </a:rPr>
                        <a:t>14,085</a:t>
                      </a:r>
                      <a:endParaRPr sz="900" b="0" i="0" kern="1200" dirty="0">
                        <a:solidFill>
                          <a:srgbClr val="000000"/>
                        </a:solidFill>
                        <a:latin typeface="+mn-lt"/>
                        <a:ea typeface="+mn-ea"/>
                        <a:cs typeface="+mn-cs"/>
                      </a:endParaRPr>
                    </a:p>
                  </a:txBody>
                  <a:tcPr marL="0" marR="0" marT="46990" marB="0" anchor="ctr">
                    <a:solidFill>
                      <a:schemeClr val="bg1">
                        <a:lumMod val="95000"/>
                      </a:schemeClr>
                    </a:solidFill>
                  </a:tcPr>
                </a:tc>
                <a:tc>
                  <a:txBody>
                    <a:bodyPr/>
                    <a:lstStyle/>
                    <a:p>
                      <a:pPr marR="53975" algn="ctr">
                        <a:lnSpc>
                          <a:spcPct val="100000"/>
                        </a:lnSpc>
                        <a:spcBef>
                          <a:spcPts val="370"/>
                        </a:spcBef>
                      </a:pPr>
                      <a:r>
                        <a:rPr lang="en-US" sz="900" b="0" i="0" kern="1200" dirty="0">
                          <a:solidFill>
                            <a:srgbClr val="000000"/>
                          </a:solidFill>
                          <a:latin typeface="+mn-lt"/>
                          <a:ea typeface="+mn-ea"/>
                          <a:cs typeface="+mn-cs"/>
                        </a:rPr>
                        <a:t>2,043</a:t>
                      </a:r>
                      <a:endParaRPr sz="900" b="0" i="0" kern="1200" dirty="0">
                        <a:solidFill>
                          <a:srgbClr val="000000"/>
                        </a:solidFill>
                        <a:latin typeface="+mn-lt"/>
                        <a:ea typeface="+mn-ea"/>
                        <a:cs typeface="+mn-cs"/>
                      </a:endParaRPr>
                    </a:p>
                  </a:txBody>
                  <a:tcPr marL="0" marR="0" marT="46990" marB="0" anchor="ctr">
                    <a:solidFill>
                      <a:schemeClr val="bg1">
                        <a:lumMod val="95000"/>
                      </a:schemeClr>
                    </a:solidFill>
                  </a:tcPr>
                </a:tc>
                <a:tc>
                  <a:txBody>
                    <a:bodyPr/>
                    <a:lstStyle/>
                    <a:p>
                      <a:pPr marR="53975" algn="ctr">
                        <a:lnSpc>
                          <a:spcPct val="100000"/>
                        </a:lnSpc>
                        <a:spcBef>
                          <a:spcPts val="370"/>
                        </a:spcBef>
                      </a:pPr>
                      <a:r>
                        <a:rPr lang="en-US" sz="900" b="0" i="0" kern="1200" dirty="0">
                          <a:solidFill>
                            <a:srgbClr val="000000"/>
                          </a:solidFill>
                          <a:latin typeface="+mn-lt"/>
                          <a:ea typeface="+mn-ea"/>
                          <a:cs typeface="+mn-cs"/>
                        </a:rPr>
                        <a:t>2,405</a:t>
                      </a:r>
                      <a:endParaRPr sz="900" b="0" i="0" kern="1200" dirty="0">
                        <a:solidFill>
                          <a:srgbClr val="000000"/>
                        </a:solidFill>
                        <a:latin typeface="+mn-lt"/>
                        <a:ea typeface="+mn-ea"/>
                        <a:cs typeface="+mn-cs"/>
                      </a:endParaRPr>
                    </a:p>
                  </a:txBody>
                  <a:tcPr marL="0" marR="0" marT="46990" marB="0" anchor="ctr">
                    <a:solidFill>
                      <a:schemeClr val="bg1">
                        <a:lumMod val="95000"/>
                      </a:schemeClr>
                    </a:solidFill>
                  </a:tcPr>
                </a:tc>
                <a:tc>
                  <a:txBody>
                    <a:bodyPr/>
                    <a:lstStyle/>
                    <a:p>
                      <a:pPr marR="71120" algn="ctr">
                        <a:lnSpc>
                          <a:spcPct val="100000"/>
                        </a:lnSpc>
                        <a:spcBef>
                          <a:spcPts val="370"/>
                        </a:spcBef>
                      </a:pPr>
                      <a:r>
                        <a:rPr lang="en-US" sz="900" b="0" i="0" kern="1200" dirty="0">
                          <a:solidFill>
                            <a:srgbClr val="000000"/>
                          </a:solidFill>
                          <a:latin typeface="+mn-lt"/>
                          <a:ea typeface="+mn-ea"/>
                          <a:cs typeface="+mn-cs"/>
                        </a:rPr>
                        <a:t>3,548</a:t>
                      </a:r>
                      <a:endParaRPr sz="900" b="0" i="0" kern="1200" dirty="0">
                        <a:solidFill>
                          <a:srgbClr val="000000"/>
                        </a:solidFill>
                        <a:latin typeface="+mn-lt"/>
                        <a:ea typeface="+mn-ea"/>
                        <a:cs typeface="+mn-cs"/>
                      </a:endParaRPr>
                    </a:p>
                  </a:txBody>
                  <a:tcPr marL="0" marR="0" marT="46990" marB="0" anchor="ctr">
                    <a:solidFill>
                      <a:schemeClr val="bg1">
                        <a:lumMod val="95000"/>
                      </a:schemeClr>
                    </a:solidFill>
                  </a:tcPr>
                </a:tc>
                <a:tc>
                  <a:txBody>
                    <a:bodyPr/>
                    <a:lstStyle/>
                    <a:p>
                      <a:pPr marR="70485" algn="ctr">
                        <a:lnSpc>
                          <a:spcPct val="100000"/>
                        </a:lnSpc>
                        <a:spcBef>
                          <a:spcPts val="370"/>
                        </a:spcBef>
                      </a:pPr>
                      <a:r>
                        <a:rPr lang="en-US" sz="900" b="0" i="0" kern="1200" dirty="0">
                          <a:solidFill>
                            <a:srgbClr val="000000"/>
                          </a:solidFill>
                          <a:latin typeface="+mn-lt"/>
                          <a:ea typeface="+mn-ea"/>
                          <a:cs typeface="+mn-cs"/>
                        </a:rPr>
                        <a:t>1,843</a:t>
                      </a:r>
                      <a:endParaRPr sz="900" b="0" i="0" kern="1200" dirty="0">
                        <a:solidFill>
                          <a:srgbClr val="000000"/>
                        </a:solidFill>
                        <a:latin typeface="+mn-lt"/>
                        <a:ea typeface="+mn-ea"/>
                        <a:cs typeface="+mn-cs"/>
                      </a:endParaRPr>
                    </a:p>
                  </a:txBody>
                  <a:tcPr marL="0" marR="0" marT="46990" marB="0" anchor="ctr">
                    <a:solidFill>
                      <a:schemeClr val="bg1">
                        <a:lumMod val="95000"/>
                      </a:schemeClr>
                    </a:solidFill>
                  </a:tcPr>
                </a:tc>
                <a:tc>
                  <a:txBody>
                    <a:bodyPr/>
                    <a:lstStyle/>
                    <a:p>
                      <a:pPr marR="71120" algn="ctr">
                        <a:lnSpc>
                          <a:spcPct val="100000"/>
                        </a:lnSpc>
                        <a:spcBef>
                          <a:spcPts val="370"/>
                        </a:spcBef>
                      </a:pPr>
                      <a:r>
                        <a:rPr lang="en-US" sz="900" b="0" i="0" kern="1200" dirty="0">
                          <a:solidFill>
                            <a:srgbClr val="000000"/>
                          </a:solidFill>
                          <a:latin typeface="+mn-lt"/>
                          <a:ea typeface="+mn-ea"/>
                          <a:cs typeface="+mn-cs"/>
                        </a:rPr>
                        <a:t>8,915</a:t>
                      </a:r>
                      <a:endParaRPr sz="900" b="0" i="0" kern="1200" dirty="0">
                        <a:solidFill>
                          <a:srgbClr val="000000"/>
                        </a:solidFill>
                        <a:latin typeface="+mn-lt"/>
                        <a:ea typeface="+mn-ea"/>
                        <a:cs typeface="+mn-cs"/>
                      </a:endParaRPr>
                    </a:p>
                  </a:txBody>
                  <a:tcPr marL="0" marR="0" marT="46990" marB="0" anchor="ctr">
                    <a:solidFill>
                      <a:schemeClr val="bg1">
                        <a:lumMod val="95000"/>
                      </a:schemeClr>
                    </a:solidFill>
                  </a:tcPr>
                </a:tc>
                <a:tc>
                  <a:txBody>
                    <a:bodyPr/>
                    <a:lstStyle/>
                    <a:p>
                      <a:pPr marR="53975" algn="ctr">
                        <a:lnSpc>
                          <a:spcPct val="100000"/>
                        </a:lnSpc>
                        <a:spcBef>
                          <a:spcPts val="370"/>
                        </a:spcBef>
                      </a:pPr>
                      <a:r>
                        <a:rPr lang="en-US" sz="900" b="0" i="0" kern="1200" dirty="0">
                          <a:solidFill>
                            <a:srgbClr val="000000"/>
                          </a:solidFill>
                          <a:latin typeface="+mn-lt"/>
                          <a:ea typeface="+mn-ea"/>
                          <a:cs typeface="+mn-cs"/>
                        </a:rPr>
                        <a:t>5,778</a:t>
                      </a:r>
                      <a:endParaRPr sz="900" b="0" i="0" kern="1200" dirty="0">
                        <a:solidFill>
                          <a:srgbClr val="000000"/>
                        </a:solidFill>
                        <a:latin typeface="+mn-lt"/>
                        <a:ea typeface="+mn-ea"/>
                        <a:cs typeface="+mn-cs"/>
                      </a:endParaRPr>
                    </a:p>
                  </a:txBody>
                  <a:tcPr marL="0" marR="0" marT="46990" marB="0" anchor="ctr">
                    <a:solidFill>
                      <a:schemeClr val="bg1">
                        <a:lumMod val="95000"/>
                      </a:schemeClr>
                    </a:solidFill>
                  </a:tcPr>
                </a:tc>
                <a:tc>
                  <a:txBody>
                    <a:bodyPr/>
                    <a:lstStyle/>
                    <a:p>
                      <a:pPr marL="255270" algn="ctr">
                        <a:lnSpc>
                          <a:spcPct val="100000"/>
                        </a:lnSpc>
                        <a:spcBef>
                          <a:spcPts val="375"/>
                        </a:spcBef>
                      </a:pPr>
                      <a:r>
                        <a:rPr lang="en-US" sz="900" b="0" i="0" kern="1200" dirty="0">
                          <a:solidFill>
                            <a:srgbClr val="000000"/>
                          </a:solidFill>
                          <a:latin typeface="+mn-lt"/>
                          <a:ea typeface="+mn-ea"/>
                          <a:cs typeface="+mn-cs"/>
                        </a:rPr>
                        <a:t>5,730</a:t>
                      </a:r>
                      <a:endParaRPr sz="900" b="0" i="0" kern="1200" dirty="0">
                        <a:solidFill>
                          <a:srgbClr val="000000"/>
                        </a:solidFill>
                        <a:latin typeface="+mn-lt"/>
                        <a:ea typeface="+mn-ea"/>
                        <a:cs typeface="+mn-cs"/>
                      </a:endParaRPr>
                    </a:p>
                  </a:txBody>
                  <a:tcPr marL="0" marR="182880" marT="47625" marB="0" anchor="ctr">
                    <a:solidFill>
                      <a:schemeClr val="bg1">
                        <a:lumMod val="95000"/>
                      </a:schemeClr>
                    </a:solidFill>
                  </a:tcPr>
                </a:tc>
                <a:tc>
                  <a:txBody>
                    <a:bodyPr/>
                    <a:lstStyle/>
                    <a:p>
                      <a:pPr marR="71120" algn="ctr">
                        <a:lnSpc>
                          <a:spcPct val="100000"/>
                        </a:lnSpc>
                        <a:spcBef>
                          <a:spcPts val="375"/>
                        </a:spcBef>
                      </a:pPr>
                      <a:r>
                        <a:rPr lang="en-US" sz="900" b="0" i="0" kern="1200" dirty="0">
                          <a:solidFill>
                            <a:srgbClr val="000000"/>
                          </a:solidFill>
                          <a:latin typeface="+mn-lt"/>
                          <a:ea typeface="+mn-ea"/>
                          <a:cs typeface="+mn-cs"/>
                        </a:rPr>
                        <a:t>7,084</a:t>
                      </a:r>
                      <a:endParaRPr sz="900" b="0" i="0" kern="1200" dirty="0">
                        <a:solidFill>
                          <a:srgbClr val="000000"/>
                        </a:solidFill>
                        <a:latin typeface="+mn-lt"/>
                        <a:ea typeface="+mn-ea"/>
                        <a:cs typeface="+mn-cs"/>
                      </a:endParaRPr>
                    </a:p>
                  </a:txBody>
                  <a:tcPr marL="0" marR="0" marT="47625" marB="0" anchor="ctr">
                    <a:solidFill>
                      <a:schemeClr val="bg1">
                        <a:lumMod val="95000"/>
                      </a:schemeClr>
                    </a:solidFill>
                  </a:tcPr>
                </a:tc>
                <a:tc>
                  <a:txBody>
                    <a:bodyPr/>
                    <a:lstStyle/>
                    <a:p>
                      <a:pPr marR="71120" algn="ctr">
                        <a:lnSpc>
                          <a:spcPct val="100000"/>
                        </a:lnSpc>
                        <a:spcBef>
                          <a:spcPts val="375"/>
                        </a:spcBef>
                      </a:pPr>
                      <a:r>
                        <a:rPr lang="en-US" sz="900" b="0" i="0" kern="1200" dirty="0">
                          <a:solidFill>
                            <a:srgbClr val="000000"/>
                          </a:solidFill>
                          <a:latin typeface="+mn-lt"/>
                          <a:ea typeface="+mn-ea"/>
                          <a:cs typeface="+mn-cs"/>
                        </a:rPr>
                        <a:t>19,018</a:t>
                      </a:r>
                      <a:endParaRPr sz="900" b="0" i="0" kern="1200" dirty="0">
                        <a:solidFill>
                          <a:srgbClr val="000000"/>
                        </a:solidFill>
                        <a:latin typeface="+mn-lt"/>
                        <a:ea typeface="+mn-ea"/>
                        <a:cs typeface="+mn-cs"/>
                      </a:endParaRPr>
                    </a:p>
                  </a:txBody>
                  <a:tcPr marL="0" marR="0" marT="47625" marB="0" anchor="ctr">
                    <a:solidFill>
                      <a:schemeClr val="bg1">
                        <a:lumMod val="95000"/>
                      </a:schemeClr>
                    </a:solidFill>
                  </a:tcPr>
                </a:tc>
                <a:tc>
                  <a:txBody>
                    <a:bodyPr/>
                    <a:lstStyle/>
                    <a:p>
                      <a:pPr marL="0" marR="34290"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a:t>
                      </a:r>
                    </a:p>
                  </a:txBody>
                  <a:tcPr marL="0" marR="0" marT="47625" marB="0" anchor="ctr">
                    <a:solidFill>
                      <a:schemeClr val="bg1">
                        <a:lumMod val="95000"/>
                      </a:schemeClr>
                    </a:solidFill>
                  </a:tcPr>
                </a:tc>
                <a:extLst>
                  <a:ext uri="{0D108BD9-81ED-4DB2-BD59-A6C34878D82A}">
                    <a16:rowId xmlns:a16="http://schemas.microsoft.com/office/drawing/2014/main" val="10005"/>
                  </a:ext>
                </a:extLst>
              </a:tr>
              <a:tr h="303866">
                <a:tc>
                  <a:txBody>
                    <a:bodyPr/>
                    <a:lstStyle/>
                    <a:p>
                      <a:pPr marL="0" algn="l" defTabSz="914400" rtl="0" eaLnBrk="1" latinLnBrk="0" hangingPunct="1">
                        <a:lnSpc>
                          <a:spcPct val="83000"/>
                        </a:lnSpc>
                        <a:spcBef>
                          <a:spcPts val="210"/>
                        </a:spcBef>
                      </a:pPr>
                      <a:r>
                        <a:rPr sz="900" b="0" i="0" kern="1200" dirty="0">
                          <a:solidFill>
                            <a:srgbClr val="000000"/>
                          </a:solidFill>
                          <a:latin typeface="+mn-lt"/>
                          <a:ea typeface="+mn-ea"/>
                          <a:cs typeface="+mn-cs"/>
                        </a:rPr>
                        <a:t>Depreciation and amortization</a:t>
                      </a:r>
                    </a:p>
                  </a:txBody>
                  <a:tcPr marL="274320" marR="0" marT="26670" marB="0" anchor="ctr"/>
                </a:tc>
                <a:tc>
                  <a:txBody>
                    <a:bodyPr/>
                    <a:lstStyle/>
                    <a:p>
                      <a:pPr marR="70485" algn="ctr">
                        <a:lnSpc>
                          <a:spcPct val="100000"/>
                        </a:lnSpc>
                        <a:spcBef>
                          <a:spcPts val="375"/>
                        </a:spcBef>
                      </a:pPr>
                      <a:r>
                        <a:rPr lang="en-US" sz="900" b="0" i="0" kern="1200" dirty="0">
                          <a:solidFill>
                            <a:srgbClr val="000000"/>
                          </a:solidFill>
                          <a:latin typeface="+mn-lt"/>
                          <a:ea typeface="+mn-ea"/>
                          <a:cs typeface="+mn-cs"/>
                        </a:rPr>
                        <a:t>399</a:t>
                      </a:r>
                      <a:endParaRPr sz="900" b="0" i="0" kern="1200" dirty="0">
                        <a:solidFill>
                          <a:srgbClr val="000000"/>
                        </a:solidFill>
                        <a:latin typeface="+mn-lt"/>
                        <a:ea typeface="+mn-ea"/>
                        <a:cs typeface="+mn-cs"/>
                      </a:endParaRPr>
                    </a:p>
                  </a:txBody>
                  <a:tcPr marL="0" marR="0" marT="47625" marB="0" anchor="ctr">
                    <a:lnB w="12700">
                      <a:solidFill>
                        <a:srgbClr val="000000"/>
                      </a:solidFill>
                      <a:prstDash val="solid"/>
                    </a:lnB>
                  </a:tcPr>
                </a:tc>
                <a:tc>
                  <a:txBody>
                    <a:bodyPr/>
                    <a:lstStyle/>
                    <a:p>
                      <a:pPr marR="71120" algn="ctr">
                        <a:lnSpc>
                          <a:spcPct val="100000"/>
                        </a:lnSpc>
                        <a:spcBef>
                          <a:spcPts val="370"/>
                        </a:spcBef>
                      </a:pPr>
                      <a:r>
                        <a:rPr lang="en-US" sz="900" b="0" i="0" kern="1200" dirty="0">
                          <a:solidFill>
                            <a:srgbClr val="000000"/>
                          </a:solidFill>
                          <a:latin typeface="+mn-lt"/>
                          <a:ea typeface="+mn-ea"/>
                          <a:cs typeface="+mn-cs"/>
                        </a:rPr>
                        <a:t>21,483</a:t>
                      </a:r>
                      <a:endParaRPr sz="900" b="0" i="0" kern="1200" dirty="0">
                        <a:solidFill>
                          <a:srgbClr val="000000"/>
                        </a:solidFill>
                        <a:latin typeface="+mn-lt"/>
                        <a:ea typeface="+mn-ea"/>
                        <a:cs typeface="+mn-cs"/>
                      </a:endParaRPr>
                    </a:p>
                  </a:txBody>
                  <a:tcPr marL="0" marR="0" marT="46990" marB="0" anchor="ctr">
                    <a:lnB w="12700">
                      <a:solidFill>
                        <a:srgbClr val="000000"/>
                      </a:solidFill>
                      <a:prstDash val="solid"/>
                    </a:lnB>
                  </a:tcPr>
                </a:tc>
                <a:tc>
                  <a:txBody>
                    <a:bodyPr/>
                    <a:lstStyle/>
                    <a:p>
                      <a:pPr marR="53975" algn="ctr">
                        <a:lnSpc>
                          <a:spcPct val="100000"/>
                        </a:lnSpc>
                        <a:spcBef>
                          <a:spcPts val="370"/>
                        </a:spcBef>
                      </a:pPr>
                      <a:r>
                        <a:rPr lang="en-US" sz="900" b="0" i="0" kern="1200" dirty="0">
                          <a:solidFill>
                            <a:srgbClr val="000000"/>
                          </a:solidFill>
                          <a:latin typeface="+mn-lt"/>
                          <a:ea typeface="+mn-ea"/>
                          <a:cs typeface="+mn-cs"/>
                        </a:rPr>
                        <a:t>5,589</a:t>
                      </a:r>
                      <a:endParaRPr sz="900" b="0" i="0" kern="1200" dirty="0">
                        <a:solidFill>
                          <a:srgbClr val="000000"/>
                        </a:solidFill>
                        <a:latin typeface="+mn-lt"/>
                        <a:ea typeface="+mn-ea"/>
                        <a:cs typeface="+mn-cs"/>
                      </a:endParaRPr>
                    </a:p>
                  </a:txBody>
                  <a:tcPr marL="0" marR="0" marT="46990" marB="0" anchor="ctr">
                    <a:lnB w="12700" cap="flat" cmpd="sng" algn="ctr">
                      <a:solidFill>
                        <a:srgbClr val="000000"/>
                      </a:solidFill>
                      <a:prstDash val="solid"/>
                      <a:round/>
                      <a:headEnd type="none" w="med" len="med"/>
                      <a:tailEnd type="none" w="med" len="med"/>
                    </a:lnB>
                  </a:tcPr>
                </a:tc>
                <a:tc>
                  <a:txBody>
                    <a:bodyPr/>
                    <a:lstStyle/>
                    <a:p>
                      <a:pPr marR="53975" algn="ctr">
                        <a:lnSpc>
                          <a:spcPct val="100000"/>
                        </a:lnSpc>
                        <a:spcBef>
                          <a:spcPts val="370"/>
                        </a:spcBef>
                      </a:pPr>
                      <a:r>
                        <a:rPr lang="en-US" sz="900" b="0" i="0" kern="1200" dirty="0">
                          <a:solidFill>
                            <a:srgbClr val="000000"/>
                          </a:solidFill>
                          <a:latin typeface="+mn-lt"/>
                          <a:ea typeface="+mn-ea"/>
                          <a:cs typeface="+mn-cs"/>
                        </a:rPr>
                        <a:t>8,199</a:t>
                      </a:r>
                      <a:endParaRPr sz="900" b="0" i="0" kern="1200" dirty="0">
                        <a:solidFill>
                          <a:srgbClr val="000000"/>
                        </a:solidFill>
                        <a:latin typeface="+mn-lt"/>
                        <a:ea typeface="+mn-ea"/>
                        <a:cs typeface="+mn-cs"/>
                      </a:endParaRPr>
                    </a:p>
                  </a:txBody>
                  <a:tcPr marL="0" marR="0" marT="46990" marB="0" anchor="ctr">
                    <a:lnB w="12700">
                      <a:solidFill>
                        <a:srgbClr val="000000"/>
                      </a:solidFill>
                      <a:prstDash val="solid"/>
                    </a:lnB>
                  </a:tcPr>
                </a:tc>
                <a:tc>
                  <a:txBody>
                    <a:bodyPr/>
                    <a:lstStyle/>
                    <a:p>
                      <a:pPr marR="70485" algn="ctr">
                        <a:lnSpc>
                          <a:spcPct val="100000"/>
                        </a:lnSpc>
                        <a:spcBef>
                          <a:spcPts val="370"/>
                        </a:spcBef>
                      </a:pPr>
                      <a:r>
                        <a:rPr lang="en-US" sz="900" b="0" i="0" kern="1200" dirty="0">
                          <a:solidFill>
                            <a:srgbClr val="000000"/>
                          </a:solidFill>
                          <a:latin typeface="+mn-lt"/>
                          <a:ea typeface="+mn-ea"/>
                          <a:cs typeface="+mn-cs"/>
                        </a:rPr>
                        <a:t>1,742</a:t>
                      </a:r>
                      <a:endParaRPr sz="900" b="0" i="0" kern="1200" dirty="0">
                        <a:solidFill>
                          <a:srgbClr val="000000"/>
                        </a:solidFill>
                        <a:latin typeface="+mn-lt"/>
                        <a:ea typeface="+mn-ea"/>
                        <a:cs typeface="+mn-cs"/>
                      </a:endParaRPr>
                    </a:p>
                  </a:txBody>
                  <a:tcPr marL="0" marR="0" marT="46990" marB="0" anchor="ctr">
                    <a:lnB w="12700">
                      <a:solidFill>
                        <a:srgbClr val="000000"/>
                      </a:solidFill>
                      <a:prstDash val="solid"/>
                    </a:lnB>
                  </a:tcPr>
                </a:tc>
                <a:tc>
                  <a:txBody>
                    <a:bodyPr/>
                    <a:lstStyle/>
                    <a:p>
                      <a:pPr marR="71120" algn="ctr">
                        <a:lnSpc>
                          <a:spcPct val="100000"/>
                        </a:lnSpc>
                        <a:spcBef>
                          <a:spcPts val="370"/>
                        </a:spcBef>
                      </a:pPr>
                      <a:r>
                        <a:rPr lang="en-US" sz="900" b="0" i="0" kern="1200" dirty="0">
                          <a:solidFill>
                            <a:srgbClr val="000000"/>
                          </a:solidFill>
                          <a:latin typeface="+mn-lt"/>
                          <a:ea typeface="+mn-ea"/>
                          <a:cs typeface="+mn-cs"/>
                        </a:rPr>
                        <a:t>10,203</a:t>
                      </a:r>
                      <a:endParaRPr sz="900" b="0" i="0" kern="1200" dirty="0">
                        <a:solidFill>
                          <a:srgbClr val="000000"/>
                        </a:solidFill>
                        <a:latin typeface="+mn-lt"/>
                        <a:ea typeface="+mn-ea"/>
                        <a:cs typeface="+mn-cs"/>
                      </a:endParaRPr>
                    </a:p>
                  </a:txBody>
                  <a:tcPr marL="0" marR="0" marT="46990" marB="0" anchor="ctr">
                    <a:lnB w="12700">
                      <a:solidFill>
                        <a:srgbClr val="000000"/>
                      </a:solidFill>
                      <a:prstDash val="solid"/>
                    </a:lnB>
                  </a:tcPr>
                </a:tc>
                <a:tc>
                  <a:txBody>
                    <a:bodyPr/>
                    <a:lstStyle/>
                    <a:p>
                      <a:pPr marR="71120" algn="ctr">
                        <a:lnSpc>
                          <a:spcPct val="100000"/>
                        </a:lnSpc>
                        <a:spcBef>
                          <a:spcPts val="370"/>
                        </a:spcBef>
                      </a:pPr>
                      <a:r>
                        <a:rPr lang="en-US" sz="900" b="0" i="0" kern="1200" dirty="0">
                          <a:solidFill>
                            <a:srgbClr val="000000"/>
                          </a:solidFill>
                          <a:latin typeface="+mn-lt"/>
                          <a:ea typeface="+mn-ea"/>
                          <a:cs typeface="+mn-cs"/>
                        </a:rPr>
                        <a:t>12,781</a:t>
                      </a:r>
                      <a:endParaRPr sz="900" b="0" i="0" kern="1200" dirty="0">
                        <a:solidFill>
                          <a:srgbClr val="000000"/>
                        </a:solidFill>
                        <a:latin typeface="+mn-lt"/>
                        <a:ea typeface="+mn-ea"/>
                        <a:cs typeface="+mn-cs"/>
                      </a:endParaRPr>
                    </a:p>
                  </a:txBody>
                  <a:tcPr marL="0" marR="0" marT="46990" marB="0" anchor="ctr">
                    <a:lnB w="12700">
                      <a:solidFill>
                        <a:srgbClr val="000000"/>
                      </a:solidFill>
                      <a:prstDash val="solid"/>
                    </a:lnB>
                  </a:tcPr>
                </a:tc>
                <a:tc>
                  <a:txBody>
                    <a:bodyPr/>
                    <a:lstStyle/>
                    <a:p>
                      <a:pPr marR="53975" algn="ctr">
                        <a:lnSpc>
                          <a:spcPct val="100000"/>
                        </a:lnSpc>
                        <a:spcBef>
                          <a:spcPts val="370"/>
                        </a:spcBef>
                      </a:pPr>
                      <a:r>
                        <a:rPr lang="en-US" sz="900" b="0" i="0" kern="1200" dirty="0">
                          <a:solidFill>
                            <a:srgbClr val="000000"/>
                          </a:solidFill>
                          <a:latin typeface="+mn-lt"/>
                          <a:ea typeface="+mn-ea"/>
                          <a:cs typeface="+mn-cs"/>
                        </a:rPr>
                        <a:t>2,773</a:t>
                      </a:r>
                      <a:endParaRPr sz="900" b="0" i="0" kern="1200" dirty="0">
                        <a:solidFill>
                          <a:srgbClr val="000000"/>
                        </a:solidFill>
                        <a:latin typeface="+mn-lt"/>
                        <a:ea typeface="+mn-ea"/>
                        <a:cs typeface="+mn-cs"/>
                      </a:endParaRPr>
                    </a:p>
                  </a:txBody>
                  <a:tcPr marL="0" marR="0" marT="46990" marB="0" anchor="ctr">
                    <a:lnB w="12700">
                      <a:solidFill>
                        <a:srgbClr val="000000"/>
                      </a:solidFill>
                      <a:prstDash val="solid"/>
                    </a:lnB>
                  </a:tcPr>
                </a:tc>
                <a:tc>
                  <a:txBody>
                    <a:bodyPr/>
                    <a:lstStyle/>
                    <a:p>
                      <a:pPr marL="255270" algn="ctr">
                        <a:lnSpc>
                          <a:spcPct val="100000"/>
                        </a:lnSpc>
                        <a:spcBef>
                          <a:spcPts val="375"/>
                        </a:spcBef>
                      </a:pPr>
                      <a:r>
                        <a:rPr lang="en-US" sz="900" b="0" i="0" kern="1200" dirty="0">
                          <a:solidFill>
                            <a:srgbClr val="000000"/>
                          </a:solidFill>
                          <a:latin typeface="+mn-lt"/>
                          <a:ea typeface="+mn-ea"/>
                          <a:cs typeface="+mn-cs"/>
                        </a:rPr>
                        <a:t>6,805</a:t>
                      </a:r>
                      <a:endParaRPr sz="900" b="0" i="0" kern="1200" dirty="0">
                        <a:solidFill>
                          <a:srgbClr val="000000"/>
                        </a:solidFill>
                        <a:latin typeface="+mn-lt"/>
                        <a:ea typeface="+mn-ea"/>
                        <a:cs typeface="+mn-cs"/>
                      </a:endParaRPr>
                    </a:p>
                  </a:txBody>
                  <a:tcPr marL="0" marR="182880" marT="47625" marB="0" anchor="ctr">
                    <a:lnB w="12700">
                      <a:solidFill>
                        <a:srgbClr val="000000"/>
                      </a:solidFill>
                      <a:prstDash val="solid"/>
                    </a:lnB>
                  </a:tcPr>
                </a:tc>
                <a:tc>
                  <a:txBody>
                    <a:bodyPr/>
                    <a:lstStyle/>
                    <a:p>
                      <a:pPr marR="71120" algn="ctr">
                        <a:lnSpc>
                          <a:spcPct val="100000"/>
                        </a:lnSpc>
                        <a:spcBef>
                          <a:spcPts val="375"/>
                        </a:spcBef>
                      </a:pPr>
                      <a:r>
                        <a:rPr lang="en-US" sz="900" b="0" i="0" kern="1200" dirty="0">
                          <a:solidFill>
                            <a:srgbClr val="000000"/>
                          </a:solidFill>
                          <a:latin typeface="+mn-lt"/>
                          <a:ea typeface="+mn-ea"/>
                          <a:cs typeface="+mn-cs"/>
                        </a:rPr>
                        <a:t>12,722</a:t>
                      </a:r>
                      <a:endParaRPr sz="900" b="0" i="0" kern="1200" dirty="0">
                        <a:solidFill>
                          <a:srgbClr val="000000"/>
                        </a:solidFill>
                        <a:latin typeface="+mn-lt"/>
                        <a:ea typeface="+mn-ea"/>
                        <a:cs typeface="+mn-cs"/>
                      </a:endParaRPr>
                    </a:p>
                  </a:txBody>
                  <a:tcPr marL="0" marR="0" marT="47625" marB="0" anchor="ctr">
                    <a:lnB w="12700">
                      <a:solidFill>
                        <a:srgbClr val="000000"/>
                      </a:solidFill>
                      <a:prstDash val="solid"/>
                    </a:lnB>
                  </a:tcPr>
                </a:tc>
                <a:tc>
                  <a:txBody>
                    <a:bodyPr/>
                    <a:lstStyle/>
                    <a:p>
                      <a:pPr marL="207010" algn="ctr">
                        <a:lnSpc>
                          <a:spcPct val="100000"/>
                        </a:lnSpc>
                        <a:spcBef>
                          <a:spcPts val="375"/>
                        </a:spcBef>
                      </a:pPr>
                      <a:r>
                        <a:rPr lang="en-US" sz="900" b="0" i="0" kern="1200" dirty="0">
                          <a:solidFill>
                            <a:srgbClr val="000000"/>
                          </a:solidFill>
                          <a:latin typeface="+mn-lt"/>
                          <a:ea typeface="+mn-ea"/>
                          <a:cs typeface="+mn-cs"/>
                        </a:rPr>
                        <a:t>22,510</a:t>
                      </a:r>
                      <a:endParaRPr sz="900" b="0" i="0" kern="1200" dirty="0">
                        <a:solidFill>
                          <a:srgbClr val="000000"/>
                        </a:solidFill>
                        <a:latin typeface="+mn-lt"/>
                        <a:ea typeface="+mn-ea"/>
                        <a:cs typeface="+mn-cs"/>
                      </a:endParaRPr>
                    </a:p>
                  </a:txBody>
                  <a:tcPr marL="0" marR="182880" marT="47625" marB="0" anchor="ctr">
                    <a:lnB w="12700">
                      <a:solidFill>
                        <a:srgbClr val="000000"/>
                      </a:solidFill>
                      <a:prstDash val="solid"/>
                    </a:lnB>
                  </a:tcPr>
                </a:tc>
                <a:tc>
                  <a:txBody>
                    <a:bodyPr/>
                    <a:lstStyle/>
                    <a:p>
                      <a:pPr marR="33020" algn="ctr">
                        <a:lnSpc>
                          <a:spcPct val="100000"/>
                        </a:lnSpc>
                        <a:spcBef>
                          <a:spcPts val="375"/>
                        </a:spcBef>
                      </a:pPr>
                      <a:r>
                        <a:rPr lang="en-US" sz="900" b="0" i="0" kern="1200" dirty="0">
                          <a:solidFill>
                            <a:srgbClr val="000000"/>
                          </a:solidFill>
                          <a:latin typeface="+mn-lt"/>
                          <a:ea typeface="+mn-ea"/>
                          <a:cs typeface="+mn-cs"/>
                        </a:rPr>
                        <a:t>105,206</a:t>
                      </a:r>
                      <a:endParaRPr sz="900" b="0" i="0" kern="1200" dirty="0">
                        <a:solidFill>
                          <a:srgbClr val="000000"/>
                        </a:solidFill>
                        <a:latin typeface="+mn-lt"/>
                        <a:ea typeface="+mn-ea"/>
                        <a:cs typeface="+mn-cs"/>
                      </a:endParaRPr>
                    </a:p>
                  </a:txBody>
                  <a:tcPr marL="0" marR="0" marT="47625" marB="0" anchor="ctr">
                    <a:lnB w="12700">
                      <a:solidFill>
                        <a:srgbClr val="000000"/>
                      </a:solidFill>
                      <a:prstDash val="solid"/>
                    </a:lnB>
                  </a:tcPr>
                </a:tc>
                <a:extLst>
                  <a:ext uri="{0D108BD9-81ED-4DB2-BD59-A6C34878D82A}">
                    <a16:rowId xmlns:a16="http://schemas.microsoft.com/office/drawing/2014/main" val="10006"/>
                  </a:ext>
                </a:extLst>
              </a:tr>
              <a:tr h="303866">
                <a:tc>
                  <a:txBody>
                    <a:bodyPr/>
                    <a:lstStyle/>
                    <a:p>
                      <a:pPr marL="0" algn="l" defTabSz="914400" rtl="0" eaLnBrk="1" latinLnBrk="0" hangingPunct="1">
                        <a:lnSpc>
                          <a:spcPct val="83000"/>
                        </a:lnSpc>
                        <a:spcBef>
                          <a:spcPts val="50"/>
                        </a:spcBef>
                      </a:pPr>
                      <a:r>
                        <a:rPr sz="900" b="1" i="0" kern="1200" dirty="0">
                          <a:solidFill>
                            <a:srgbClr val="000000"/>
                          </a:solidFill>
                          <a:latin typeface="+mn-lt"/>
                          <a:ea typeface="+mn-ea"/>
                          <a:cs typeface="+mn-cs"/>
                        </a:rPr>
                        <a:t>EBITDA</a:t>
                      </a:r>
                    </a:p>
                  </a:txBody>
                  <a:tcPr marL="182880" marR="0" marT="6350" marB="0" anchor="ctr">
                    <a:solidFill>
                      <a:schemeClr val="bg1">
                        <a:lumMod val="95000"/>
                      </a:schemeClr>
                    </a:solidFill>
                  </a:tcPr>
                </a:tc>
                <a:tc>
                  <a:txBody>
                    <a:bodyPr/>
                    <a:lstStyle/>
                    <a:p>
                      <a:pPr marR="36830" algn="ctr">
                        <a:lnSpc>
                          <a:spcPct val="100000"/>
                        </a:lnSpc>
                        <a:spcBef>
                          <a:spcPts val="75"/>
                        </a:spcBef>
                      </a:pPr>
                      <a:r>
                        <a:rPr sz="900" b="0" i="0" kern="1200" dirty="0">
                          <a:solidFill>
                            <a:srgbClr val="000000"/>
                          </a:solidFill>
                          <a:latin typeface="+mn-lt"/>
                          <a:ea typeface="+mn-ea"/>
                          <a:cs typeface="+mn-cs"/>
                        </a:rPr>
                        <a:t>(</a:t>
                      </a:r>
                      <a:r>
                        <a:rPr lang="en-US" sz="900" b="0" i="0" kern="1200" dirty="0">
                          <a:solidFill>
                            <a:srgbClr val="000000"/>
                          </a:solidFill>
                          <a:latin typeface="+mn-lt"/>
                          <a:ea typeface="+mn-ea"/>
                          <a:cs typeface="+mn-cs"/>
                        </a:rPr>
                        <a:t>43,505</a:t>
                      </a:r>
                      <a:r>
                        <a:rPr sz="900" b="0" i="0" kern="1200" dirty="0">
                          <a:solidFill>
                            <a:srgbClr val="000000"/>
                          </a:solidFill>
                          <a:latin typeface="+mn-lt"/>
                          <a:ea typeface="+mn-ea"/>
                          <a:cs typeface="+mn-cs"/>
                        </a:rPr>
                        <a:t>)</a:t>
                      </a:r>
                    </a:p>
                  </a:txBody>
                  <a:tcPr marL="0" marR="0" marT="9525" marB="0" anchor="ctr">
                    <a:lnT w="12700">
                      <a:solidFill>
                        <a:srgbClr val="000000"/>
                      </a:solidFill>
                      <a:prstDash val="solid"/>
                    </a:lnT>
                    <a:solidFill>
                      <a:schemeClr val="bg1">
                        <a:lumMod val="95000"/>
                      </a:schemeClr>
                    </a:solidFill>
                  </a:tcPr>
                </a:tc>
                <a:tc>
                  <a:txBody>
                    <a:bodyPr/>
                    <a:lstStyle/>
                    <a:p>
                      <a:pPr marR="71120" algn="ctr">
                        <a:lnSpc>
                          <a:spcPct val="100000"/>
                        </a:lnSpc>
                        <a:spcBef>
                          <a:spcPts val="70"/>
                        </a:spcBef>
                      </a:pPr>
                      <a:r>
                        <a:rPr lang="en-US" sz="900" b="0" i="0" kern="1200" dirty="0">
                          <a:solidFill>
                            <a:srgbClr val="000000"/>
                          </a:solidFill>
                          <a:latin typeface="+mn-lt"/>
                          <a:ea typeface="+mn-ea"/>
                          <a:cs typeface="+mn-cs"/>
                        </a:rPr>
                        <a:t>49,751</a:t>
                      </a:r>
                      <a:endParaRPr sz="900" b="0" i="0" kern="1200" dirty="0">
                        <a:solidFill>
                          <a:srgbClr val="000000"/>
                        </a:solidFill>
                        <a:latin typeface="+mn-lt"/>
                        <a:ea typeface="+mn-ea"/>
                        <a:cs typeface="+mn-cs"/>
                      </a:endParaRPr>
                    </a:p>
                  </a:txBody>
                  <a:tcPr marL="0" marR="0" marT="8890" marB="0" anchor="ctr">
                    <a:lnT w="12700">
                      <a:solidFill>
                        <a:srgbClr val="000000"/>
                      </a:solidFill>
                      <a:prstDash val="solid"/>
                    </a:lnT>
                    <a:solidFill>
                      <a:schemeClr val="bg1">
                        <a:lumMod val="95000"/>
                      </a:schemeClr>
                    </a:solidFill>
                  </a:tcPr>
                </a:tc>
                <a:tc>
                  <a:txBody>
                    <a:bodyPr/>
                    <a:lstStyle/>
                    <a:p>
                      <a:pPr marR="53975" algn="ctr">
                        <a:lnSpc>
                          <a:spcPct val="100000"/>
                        </a:lnSpc>
                        <a:spcBef>
                          <a:spcPts val="70"/>
                        </a:spcBef>
                      </a:pPr>
                      <a:r>
                        <a:rPr lang="en-US" sz="900" b="0" i="0" kern="1200" dirty="0">
                          <a:solidFill>
                            <a:srgbClr val="000000"/>
                          </a:solidFill>
                          <a:latin typeface="+mn-lt"/>
                          <a:ea typeface="+mn-ea"/>
                          <a:cs typeface="+mn-cs"/>
                        </a:rPr>
                        <a:t>4,457</a:t>
                      </a:r>
                      <a:endParaRPr sz="900" b="0" i="0" kern="1200" dirty="0">
                        <a:solidFill>
                          <a:srgbClr val="000000"/>
                        </a:solidFill>
                        <a:latin typeface="+mn-lt"/>
                        <a:ea typeface="+mn-ea"/>
                        <a:cs typeface="+mn-cs"/>
                      </a:endParaRPr>
                    </a:p>
                  </a:txBody>
                  <a:tcPr marL="0" marR="0" marT="8890" marB="0" anchor="ctr">
                    <a:lnT w="12700" cap="flat" cmpd="sng" algn="ctr">
                      <a:solidFill>
                        <a:srgbClr val="000000"/>
                      </a:solidFill>
                      <a:prstDash val="solid"/>
                      <a:round/>
                      <a:headEnd type="none" w="med" len="med"/>
                      <a:tailEnd type="none" w="med" len="med"/>
                    </a:lnT>
                    <a:solidFill>
                      <a:schemeClr val="bg1">
                        <a:lumMod val="95000"/>
                      </a:schemeClr>
                    </a:solidFill>
                  </a:tcPr>
                </a:tc>
                <a:tc>
                  <a:txBody>
                    <a:bodyPr/>
                    <a:lstStyle/>
                    <a:p>
                      <a:pPr marR="53975" algn="ctr">
                        <a:lnSpc>
                          <a:spcPct val="100000"/>
                        </a:lnSpc>
                        <a:spcBef>
                          <a:spcPts val="70"/>
                        </a:spcBef>
                      </a:pPr>
                      <a:r>
                        <a:rPr lang="en-US" sz="900" b="0" i="0" kern="1200" dirty="0">
                          <a:solidFill>
                            <a:srgbClr val="000000"/>
                          </a:solidFill>
                          <a:latin typeface="+mn-lt"/>
                          <a:ea typeface="+mn-ea"/>
                          <a:cs typeface="+mn-cs"/>
                        </a:rPr>
                        <a:t>13,362</a:t>
                      </a:r>
                      <a:endParaRPr sz="900" b="0" i="0" kern="1200" dirty="0">
                        <a:solidFill>
                          <a:srgbClr val="000000"/>
                        </a:solidFill>
                        <a:latin typeface="+mn-lt"/>
                        <a:ea typeface="+mn-ea"/>
                        <a:cs typeface="+mn-cs"/>
                      </a:endParaRPr>
                    </a:p>
                  </a:txBody>
                  <a:tcPr marL="0" marR="0" marT="8890" marB="0" anchor="ctr">
                    <a:lnT w="12700">
                      <a:solidFill>
                        <a:srgbClr val="000000"/>
                      </a:solidFill>
                      <a:prstDash val="solid"/>
                    </a:lnT>
                    <a:solidFill>
                      <a:schemeClr val="bg1">
                        <a:lumMod val="95000"/>
                      </a:schemeClr>
                    </a:solidFill>
                  </a:tcPr>
                </a:tc>
                <a:tc>
                  <a:txBody>
                    <a:bodyPr/>
                    <a:lstStyle/>
                    <a:p>
                      <a:pPr marR="71120" algn="ctr">
                        <a:lnSpc>
                          <a:spcPct val="100000"/>
                        </a:lnSpc>
                        <a:spcBef>
                          <a:spcPts val="70"/>
                        </a:spcBef>
                      </a:pPr>
                      <a:r>
                        <a:rPr lang="en-US" sz="900" b="0" i="0" kern="1200" dirty="0">
                          <a:solidFill>
                            <a:srgbClr val="000000"/>
                          </a:solidFill>
                          <a:latin typeface="+mn-lt"/>
                          <a:ea typeface="+mn-ea"/>
                          <a:cs typeface="+mn-cs"/>
                        </a:rPr>
                        <a:t>18,480</a:t>
                      </a:r>
                      <a:endParaRPr sz="900" b="0" i="0" kern="1200" dirty="0">
                        <a:solidFill>
                          <a:srgbClr val="000000"/>
                        </a:solidFill>
                        <a:latin typeface="+mn-lt"/>
                        <a:ea typeface="+mn-ea"/>
                        <a:cs typeface="+mn-cs"/>
                      </a:endParaRPr>
                    </a:p>
                  </a:txBody>
                  <a:tcPr marL="0" marR="0" marT="8890" marB="0" anchor="ctr">
                    <a:lnT w="12700">
                      <a:solidFill>
                        <a:srgbClr val="000000"/>
                      </a:solidFill>
                      <a:prstDash val="solid"/>
                    </a:lnT>
                    <a:solidFill>
                      <a:schemeClr val="bg1">
                        <a:lumMod val="95000"/>
                      </a:schemeClr>
                    </a:solidFill>
                  </a:tcPr>
                </a:tc>
                <a:tc>
                  <a:txBody>
                    <a:bodyPr/>
                    <a:lstStyle/>
                    <a:p>
                      <a:pPr marR="36830" algn="ctr">
                        <a:lnSpc>
                          <a:spcPct val="100000"/>
                        </a:lnSpc>
                        <a:spcBef>
                          <a:spcPts val="75"/>
                        </a:spcBef>
                      </a:pPr>
                      <a:r>
                        <a:rPr lang="en-US" sz="900" b="0" i="0" kern="1200" dirty="0">
                          <a:solidFill>
                            <a:srgbClr val="000000"/>
                          </a:solidFill>
                          <a:latin typeface="+mn-lt"/>
                          <a:ea typeface="+mn-ea"/>
                          <a:cs typeface="+mn-cs"/>
                        </a:rPr>
                        <a:t>5,878</a:t>
                      </a:r>
                      <a:endParaRPr sz="900" b="0" i="0" kern="1200" dirty="0">
                        <a:solidFill>
                          <a:srgbClr val="000000"/>
                        </a:solidFill>
                        <a:latin typeface="+mn-lt"/>
                        <a:ea typeface="+mn-ea"/>
                        <a:cs typeface="+mn-cs"/>
                      </a:endParaRPr>
                    </a:p>
                  </a:txBody>
                  <a:tcPr marL="0" marR="0" marT="9525" marB="0" anchor="ctr">
                    <a:lnT w="12700">
                      <a:solidFill>
                        <a:srgbClr val="000000"/>
                      </a:solidFill>
                      <a:prstDash val="solid"/>
                    </a:lnT>
                    <a:solidFill>
                      <a:schemeClr val="bg1">
                        <a:lumMod val="95000"/>
                      </a:schemeClr>
                    </a:solidFill>
                  </a:tcPr>
                </a:tc>
                <a:tc>
                  <a:txBody>
                    <a:bodyPr/>
                    <a:lstStyle/>
                    <a:p>
                      <a:pPr marR="71120" algn="ctr">
                        <a:lnSpc>
                          <a:spcPct val="100000"/>
                        </a:lnSpc>
                        <a:spcBef>
                          <a:spcPts val="70"/>
                        </a:spcBef>
                      </a:pPr>
                      <a:r>
                        <a:rPr lang="en-US" sz="900" b="0" i="0" kern="1200" dirty="0">
                          <a:solidFill>
                            <a:srgbClr val="000000"/>
                          </a:solidFill>
                          <a:latin typeface="+mn-lt"/>
                          <a:ea typeface="+mn-ea"/>
                          <a:cs typeface="+mn-cs"/>
                        </a:rPr>
                        <a:t>36,548</a:t>
                      </a:r>
                      <a:endParaRPr sz="900" b="0" i="0" kern="1200" dirty="0">
                        <a:solidFill>
                          <a:srgbClr val="000000"/>
                        </a:solidFill>
                        <a:latin typeface="+mn-lt"/>
                        <a:ea typeface="+mn-ea"/>
                        <a:cs typeface="+mn-cs"/>
                      </a:endParaRPr>
                    </a:p>
                  </a:txBody>
                  <a:tcPr marL="0" marR="0" marT="8890" marB="0" anchor="ctr">
                    <a:lnT w="12700">
                      <a:solidFill>
                        <a:srgbClr val="000000"/>
                      </a:solidFill>
                      <a:prstDash val="solid"/>
                    </a:lnT>
                    <a:solidFill>
                      <a:schemeClr val="bg1">
                        <a:lumMod val="95000"/>
                      </a:schemeClr>
                    </a:solidFill>
                  </a:tcPr>
                </a:tc>
                <a:tc>
                  <a:txBody>
                    <a:bodyPr/>
                    <a:lstStyle/>
                    <a:p>
                      <a:pPr marR="53975" algn="ctr">
                        <a:lnSpc>
                          <a:spcPct val="100000"/>
                        </a:lnSpc>
                        <a:spcBef>
                          <a:spcPts val="70"/>
                        </a:spcBef>
                      </a:pPr>
                      <a:r>
                        <a:rPr lang="en-US" sz="900" b="0" i="0" kern="1200" dirty="0">
                          <a:solidFill>
                            <a:srgbClr val="000000"/>
                          </a:solidFill>
                          <a:latin typeface="+mn-lt"/>
                          <a:ea typeface="+mn-ea"/>
                          <a:cs typeface="+mn-cs"/>
                        </a:rPr>
                        <a:t>25,152</a:t>
                      </a:r>
                      <a:endParaRPr sz="900" b="0" i="0" kern="1200" dirty="0">
                        <a:solidFill>
                          <a:srgbClr val="000000"/>
                        </a:solidFill>
                        <a:latin typeface="+mn-lt"/>
                        <a:ea typeface="+mn-ea"/>
                        <a:cs typeface="+mn-cs"/>
                      </a:endParaRPr>
                    </a:p>
                  </a:txBody>
                  <a:tcPr marL="0" marR="0" marT="8890" marB="0" anchor="ctr">
                    <a:lnT w="12700">
                      <a:solidFill>
                        <a:srgbClr val="000000"/>
                      </a:solidFill>
                      <a:prstDash val="solid"/>
                    </a:lnT>
                    <a:solidFill>
                      <a:schemeClr val="bg1">
                        <a:lumMod val="95000"/>
                      </a:schemeClr>
                    </a:solidFill>
                  </a:tcPr>
                </a:tc>
                <a:tc>
                  <a:txBody>
                    <a:bodyPr/>
                    <a:lstStyle/>
                    <a:p>
                      <a:pPr marL="255270" algn="ctr">
                        <a:lnSpc>
                          <a:spcPct val="100000"/>
                        </a:lnSpc>
                        <a:spcBef>
                          <a:spcPts val="75"/>
                        </a:spcBef>
                      </a:pPr>
                      <a:r>
                        <a:rPr lang="en-US" sz="900" b="0" i="0" kern="1200" dirty="0">
                          <a:solidFill>
                            <a:srgbClr val="000000"/>
                          </a:solidFill>
                          <a:latin typeface="+mn-lt"/>
                          <a:ea typeface="+mn-ea"/>
                          <a:cs typeface="+mn-cs"/>
                        </a:rPr>
                        <a:t>8,798</a:t>
                      </a:r>
                      <a:endParaRPr sz="900" b="0" i="0" kern="1200" dirty="0">
                        <a:solidFill>
                          <a:srgbClr val="000000"/>
                        </a:solidFill>
                        <a:latin typeface="+mn-lt"/>
                        <a:ea typeface="+mn-ea"/>
                        <a:cs typeface="+mn-cs"/>
                      </a:endParaRPr>
                    </a:p>
                  </a:txBody>
                  <a:tcPr marL="0" marR="182880" marT="9525" marB="0" anchor="ctr">
                    <a:lnT w="12700">
                      <a:solidFill>
                        <a:srgbClr val="000000"/>
                      </a:solidFill>
                      <a:prstDash val="solid"/>
                    </a:lnT>
                    <a:solidFill>
                      <a:schemeClr val="bg1">
                        <a:lumMod val="95000"/>
                      </a:schemeClr>
                    </a:solidFill>
                  </a:tcPr>
                </a:tc>
                <a:tc>
                  <a:txBody>
                    <a:bodyPr/>
                    <a:lstStyle/>
                    <a:p>
                      <a:pPr marR="71120" algn="ctr">
                        <a:lnSpc>
                          <a:spcPct val="100000"/>
                        </a:lnSpc>
                        <a:spcBef>
                          <a:spcPts val="75"/>
                        </a:spcBef>
                      </a:pPr>
                      <a:r>
                        <a:rPr lang="en-US" sz="900" b="0" i="0" kern="1200" dirty="0">
                          <a:solidFill>
                            <a:srgbClr val="000000"/>
                          </a:solidFill>
                          <a:latin typeface="+mn-lt"/>
                          <a:ea typeface="+mn-ea"/>
                          <a:cs typeface="+mn-cs"/>
                        </a:rPr>
                        <a:t>28,452</a:t>
                      </a:r>
                      <a:endParaRPr sz="900" b="0" i="0" kern="1200" dirty="0">
                        <a:solidFill>
                          <a:srgbClr val="000000"/>
                        </a:solidFill>
                        <a:latin typeface="+mn-lt"/>
                        <a:ea typeface="+mn-ea"/>
                        <a:cs typeface="+mn-cs"/>
                      </a:endParaRPr>
                    </a:p>
                  </a:txBody>
                  <a:tcPr marL="0" marR="0" marT="9525" marB="0" anchor="ctr">
                    <a:lnT w="12700">
                      <a:solidFill>
                        <a:srgbClr val="000000"/>
                      </a:solidFill>
                      <a:prstDash val="solid"/>
                    </a:lnT>
                    <a:solidFill>
                      <a:schemeClr val="bg1">
                        <a:lumMod val="95000"/>
                      </a:schemeClr>
                    </a:solidFill>
                  </a:tcPr>
                </a:tc>
                <a:tc>
                  <a:txBody>
                    <a:bodyPr/>
                    <a:lstStyle/>
                    <a:p>
                      <a:pPr marL="207010" algn="ctr">
                        <a:lnSpc>
                          <a:spcPct val="100000"/>
                        </a:lnSpc>
                        <a:spcBef>
                          <a:spcPts val="75"/>
                        </a:spcBef>
                      </a:pPr>
                      <a:r>
                        <a:rPr lang="en-US" sz="900" b="0" i="0" kern="1200" dirty="0">
                          <a:solidFill>
                            <a:srgbClr val="000000"/>
                          </a:solidFill>
                          <a:latin typeface="+mn-lt"/>
                          <a:ea typeface="+mn-ea"/>
                          <a:cs typeface="+mn-cs"/>
                        </a:rPr>
                        <a:t>47,692</a:t>
                      </a:r>
                      <a:endParaRPr sz="900" b="0" i="0" kern="1200" dirty="0">
                        <a:solidFill>
                          <a:srgbClr val="000000"/>
                        </a:solidFill>
                        <a:latin typeface="+mn-lt"/>
                        <a:ea typeface="+mn-ea"/>
                        <a:cs typeface="+mn-cs"/>
                      </a:endParaRPr>
                    </a:p>
                  </a:txBody>
                  <a:tcPr marL="0" marR="182880" marT="9525" marB="0" anchor="ctr">
                    <a:lnT w="12700">
                      <a:solidFill>
                        <a:srgbClr val="000000"/>
                      </a:solidFill>
                      <a:prstDash val="solid"/>
                    </a:lnT>
                    <a:solidFill>
                      <a:schemeClr val="bg1">
                        <a:lumMod val="95000"/>
                      </a:schemeClr>
                    </a:solidFill>
                  </a:tcPr>
                </a:tc>
                <a:tc>
                  <a:txBody>
                    <a:bodyPr/>
                    <a:lstStyle/>
                    <a:p>
                      <a:pPr marR="33020" algn="ctr">
                        <a:lnSpc>
                          <a:spcPct val="100000"/>
                        </a:lnSpc>
                        <a:spcBef>
                          <a:spcPts val="75"/>
                        </a:spcBef>
                      </a:pPr>
                      <a:r>
                        <a:rPr lang="en-US" sz="900" b="0" i="0" kern="1200" dirty="0">
                          <a:solidFill>
                            <a:srgbClr val="000000"/>
                          </a:solidFill>
                          <a:latin typeface="+mn-lt"/>
                          <a:ea typeface="+mn-ea"/>
                          <a:cs typeface="+mn-cs"/>
                        </a:rPr>
                        <a:t>195,065</a:t>
                      </a:r>
                      <a:endParaRPr sz="900" b="0" i="0" kern="1200" dirty="0">
                        <a:solidFill>
                          <a:srgbClr val="000000"/>
                        </a:solidFill>
                        <a:latin typeface="+mn-lt"/>
                        <a:ea typeface="+mn-ea"/>
                        <a:cs typeface="+mn-cs"/>
                      </a:endParaRPr>
                    </a:p>
                  </a:txBody>
                  <a:tcPr marL="0" marR="0" marT="9525" marB="0" anchor="ctr">
                    <a:lnT w="12700">
                      <a:solidFill>
                        <a:srgbClr val="000000"/>
                      </a:solidFill>
                      <a:prstDash val="solid"/>
                    </a:lnT>
                    <a:solidFill>
                      <a:schemeClr val="bg1">
                        <a:lumMod val="95000"/>
                      </a:schemeClr>
                    </a:solidFill>
                  </a:tcPr>
                </a:tc>
                <a:extLst>
                  <a:ext uri="{0D108BD9-81ED-4DB2-BD59-A6C34878D82A}">
                    <a16:rowId xmlns:a16="http://schemas.microsoft.com/office/drawing/2014/main" val="10007"/>
                  </a:ext>
                </a:extLst>
              </a:tr>
              <a:tr h="303866">
                <a:tc>
                  <a:txBody>
                    <a:bodyPr/>
                    <a:lstStyle/>
                    <a:p>
                      <a:pPr marL="0" algn="l" defTabSz="914400" rtl="0" eaLnBrk="1" latinLnBrk="0" hangingPunct="1">
                        <a:lnSpc>
                          <a:spcPct val="83000"/>
                        </a:lnSpc>
                        <a:spcBef>
                          <a:spcPts val="210"/>
                        </a:spcBef>
                      </a:pPr>
                      <a:r>
                        <a:rPr lang="en-US" sz="900" b="0" i="0" kern="1200" dirty="0">
                          <a:solidFill>
                            <a:srgbClr val="000000"/>
                          </a:solidFill>
                          <a:latin typeface="+mn-lt"/>
                          <a:ea typeface="+mn-ea"/>
                          <a:cs typeface="+mn-cs"/>
                        </a:rPr>
                        <a:t>Gain on sale of business</a:t>
                      </a:r>
                      <a:endParaRPr sz="900" b="0" i="0" kern="1200" dirty="0">
                        <a:solidFill>
                          <a:srgbClr val="000000"/>
                        </a:solidFill>
                        <a:latin typeface="+mn-lt"/>
                        <a:ea typeface="+mn-ea"/>
                        <a:cs typeface="+mn-cs"/>
                      </a:endParaRPr>
                    </a:p>
                  </a:txBody>
                  <a:tcPr marL="274320" marR="0" marT="26670" marB="0" anchor="ctr"/>
                </a:tc>
                <a:tc>
                  <a:txBody>
                    <a:bodyPr/>
                    <a:lstStyle/>
                    <a:p>
                      <a:pPr marR="70485" algn="ctr">
                        <a:lnSpc>
                          <a:spcPct val="100000"/>
                        </a:lnSpc>
                        <a:spcBef>
                          <a:spcPts val="375"/>
                        </a:spcBef>
                      </a:pPr>
                      <a:r>
                        <a:rPr lang="en-US" sz="900" b="0" i="0" kern="1200" dirty="0">
                          <a:solidFill>
                            <a:srgbClr val="000000"/>
                          </a:solidFill>
                          <a:latin typeface="+mn-lt"/>
                          <a:ea typeface="+mn-ea"/>
                          <a:cs typeface="+mn-cs"/>
                        </a:rPr>
                        <a:t>(100)</a:t>
                      </a:r>
                      <a:endParaRPr sz="900" b="0" i="0" kern="1200" dirty="0">
                        <a:solidFill>
                          <a:srgbClr val="000000"/>
                        </a:solidFill>
                        <a:latin typeface="+mn-lt"/>
                        <a:ea typeface="+mn-ea"/>
                        <a:cs typeface="+mn-cs"/>
                      </a:endParaRPr>
                    </a:p>
                  </a:txBody>
                  <a:tcPr marL="0" marR="0" marT="47625" marB="0" anchor="ctr"/>
                </a:tc>
                <a:tc>
                  <a:txBody>
                    <a:bodyPr/>
                    <a:lstStyle/>
                    <a:p>
                      <a:pPr marL="0" marR="71120" lvl="0" indent="0" algn="ctr" defTabSz="914400" rtl="0" eaLnBrk="1" fontAlgn="auto" latinLnBrk="0" hangingPunct="1">
                        <a:lnSpc>
                          <a:spcPct val="100000"/>
                        </a:lnSpc>
                        <a:spcBef>
                          <a:spcPts val="370"/>
                        </a:spcBef>
                        <a:spcAft>
                          <a:spcPts val="0"/>
                        </a:spcAft>
                        <a:buClrTx/>
                        <a:buSzTx/>
                        <a:buFontTx/>
                        <a:buNone/>
                        <a:tabLst/>
                        <a:defRPr/>
                      </a:pPr>
                      <a:r>
                        <a:rPr lang="en-US" sz="900" b="0" i="0" kern="1200" dirty="0">
                          <a:solidFill>
                            <a:srgbClr val="000000"/>
                          </a:solidFill>
                          <a:latin typeface="+mn-lt"/>
                          <a:ea typeface="+mn-ea"/>
                          <a:cs typeface="+mn-cs"/>
                        </a:rPr>
                        <a:t>—</a:t>
                      </a:r>
                    </a:p>
                  </a:txBody>
                  <a:tcPr marL="0" marR="0" marT="46990" marB="0" anchor="ctr"/>
                </a:tc>
                <a:tc>
                  <a:txBody>
                    <a:bodyPr/>
                    <a:lstStyle/>
                    <a:p>
                      <a:pPr marL="0" marR="53975"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a:t>
                      </a:r>
                    </a:p>
                  </a:txBody>
                  <a:tcPr marL="0" marR="0" marT="47625" marB="0" anchor="ctr"/>
                </a:tc>
                <a:tc>
                  <a:txBody>
                    <a:bodyPr/>
                    <a:lstStyle/>
                    <a:p>
                      <a:pPr marL="0" marR="53975"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a:t>
                      </a:r>
                    </a:p>
                  </a:txBody>
                  <a:tcPr marL="0" marR="0" marT="47625" marB="0" anchor="ctr"/>
                </a:tc>
                <a:tc>
                  <a:txBody>
                    <a:bodyPr/>
                    <a:lstStyle/>
                    <a:p>
                      <a:pPr marL="0" marR="36830"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a:t>
                      </a:r>
                    </a:p>
                  </a:txBody>
                  <a:tcPr marL="0" marR="0" marT="47625" marB="0" anchor="ctr"/>
                </a:tc>
                <a:tc>
                  <a:txBody>
                    <a:bodyPr/>
                    <a:lstStyle/>
                    <a:p>
                      <a:pPr marL="0" marR="36830"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a:t>
                      </a:r>
                    </a:p>
                  </a:txBody>
                  <a:tcPr marL="0" marR="0" marT="47625" marB="0" anchor="ctr"/>
                </a:tc>
                <a:tc>
                  <a:txBody>
                    <a:bodyPr/>
                    <a:lstStyle/>
                    <a:p>
                      <a:pPr marL="0" marR="71120" lvl="0" indent="0" algn="ctr" defTabSz="914400" rtl="0" eaLnBrk="1" fontAlgn="auto" latinLnBrk="0" hangingPunct="1">
                        <a:lnSpc>
                          <a:spcPct val="100000"/>
                        </a:lnSpc>
                        <a:spcBef>
                          <a:spcPts val="370"/>
                        </a:spcBef>
                        <a:spcAft>
                          <a:spcPts val="0"/>
                        </a:spcAft>
                        <a:buClrTx/>
                        <a:buSzTx/>
                        <a:buFontTx/>
                        <a:buNone/>
                        <a:tabLst/>
                        <a:defRPr/>
                      </a:pPr>
                      <a:r>
                        <a:rPr lang="en-US" sz="900" b="0" i="0" kern="1200" dirty="0">
                          <a:solidFill>
                            <a:srgbClr val="000000"/>
                          </a:solidFill>
                          <a:latin typeface="+mn-lt"/>
                          <a:ea typeface="+mn-ea"/>
                          <a:cs typeface="+mn-cs"/>
                        </a:rPr>
                        <a:t>—</a:t>
                      </a:r>
                    </a:p>
                  </a:txBody>
                  <a:tcPr marL="0" marR="0" marT="46990" marB="0" anchor="ctr"/>
                </a:tc>
                <a:tc>
                  <a:txBody>
                    <a:bodyPr/>
                    <a:lstStyle/>
                    <a:p>
                      <a:pPr marL="0" marR="53975"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a:t>
                      </a:r>
                    </a:p>
                  </a:txBody>
                  <a:tcPr marL="0" marR="0" marT="47625" marB="0" anchor="ctr"/>
                </a:tc>
                <a:tc>
                  <a:txBody>
                    <a:bodyPr/>
                    <a:lstStyle/>
                    <a:p>
                      <a:pPr marL="0" marR="71120"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a:t>
                      </a:r>
                    </a:p>
                  </a:txBody>
                  <a:tcPr marL="0" marR="0" marT="47625" marB="0" anchor="ctr"/>
                </a:tc>
                <a:tc>
                  <a:txBody>
                    <a:bodyPr/>
                    <a:lstStyle/>
                    <a:p>
                      <a:pPr marL="0" marR="36830"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a:t>
                      </a:r>
                    </a:p>
                  </a:txBody>
                  <a:tcPr marL="0" marR="0" marT="47625" marB="0" anchor="ctr"/>
                </a:tc>
                <a:tc>
                  <a:txBody>
                    <a:bodyPr/>
                    <a:lstStyle/>
                    <a:p>
                      <a:pPr marL="0" marR="70485"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a:t>
                      </a:r>
                    </a:p>
                  </a:txBody>
                  <a:tcPr marL="0" marR="0" marT="47625" marB="0" anchor="ctr"/>
                </a:tc>
                <a:tc>
                  <a:txBody>
                    <a:bodyPr/>
                    <a:lstStyle/>
                    <a:p>
                      <a:pPr marR="33020" algn="ctr">
                        <a:lnSpc>
                          <a:spcPct val="100000"/>
                        </a:lnSpc>
                        <a:spcBef>
                          <a:spcPts val="375"/>
                        </a:spcBef>
                      </a:pPr>
                      <a:r>
                        <a:rPr lang="en-US" sz="900" b="0" i="0" kern="1200" dirty="0">
                          <a:solidFill>
                            <a:srgbClr val="000000"/>
                          </a:solidFill>
                          <a:latin typeface="+mn-lt"/>
                          <a:ea typeface="+mn-ea"/>
                          <a:cs typeface="+mn-cs"/>
                        </a:rPr>
                        <a:t>(100)</a:t>
                      </a:r>
                      <a:endParaRPr sz="900" b="0" i="0" kern="1200" dirty="0">
                        <a:solidFill>
                          <a:srgbClr val="000000"/>
                        </a:solidFill>
                        <a:latin typeface="+mn-lt"/>
                        <a:ea typeface="+mn-ea"/>
                        <a:cs typeface="+mn-cs"/>
                      </a:endParaRPr>
                    </a:p>
                  </a:txBody>
                  <a:tcPr marL="0" marR="0" marT="47625" marB="0" anchor="ctr"/>
                </a:tc>
                <a:extLst>
                  <a:ext uri="{0D108BD9-81ED-4DB2-BD59-A6C34878D82A}">
                    <a16:rowId xmlns:a16="http://schemas.microsoft.com/office/drawing/2014/main" val="526830633"/>
                  </a:ext>
                </a:extLst>
              </a:tr>
              <a:tr h="303866">
                <a:tc>
                  <a:txBody>
                    <a:bodyPr/>
                    <a:lstStyle/>
                    <a:p>
                      <a:pPr marL="0" algn="l" defTabSz="914400" rtl="0" eaLnBrk="1" latinLnBrk="0" hangingPunct="1">
                        <a:lnSpc>
                          <a:spcPct val="83000"/>
                        </a:lnSpc>
                        <a:spcBef>
                          <a:spcPts val="210"/>
                        </a:spcBef>
                      </a:pPr>
                      <a:r>
                        <a:rPr sz="900" b="0" i="0" kern="1200" dirty="0">
                          <a:solidFill>
                            <a:srgbClr val="000000"/>
                          </a:solidFill>
                          <a:latin typeface="+mn-lt"/>
                          <a:ea typeface="+mn-ea"/>
                          <a:cs typeface="+mn-cs"/>
                        </a:rPr>
                        <a:t>Other (income) expense</a:t>
                      </a:r>
                    </a:p>
                  </a:txBody>
                  <a:tcPr marL="274320" marR="0" marT="26670" marB="0" anchor="ctr">
                    <a:solidFill>
                      <a:schemeClr val="bg1">
                        <a:lumMod val="95000"/>
                      </a:schemeClr>
                    </a:solidFill>
                  </a:tcPr>
                </a:tc>
                <a:tc>
                  <a:txBody>
                    <a:bodyPr/>
                    <a:lstStyle/>
                    <a:p>
                      <a:pPr marR="70485" algn="ctr">
                        <a:lnSpc>
                          <a:spcPct val="100000"/>
                        </a:lnSpc>
                        <a:spcBef>
                          <a:spcPts val="375"/>
                        </a:spcBef>
                      </a:pPr>
                      <a:r>
                        <a:rPr lang="en-US" sz="900" b="0" i="0" kern="1200" dirty="0">
                          <a:solidFill>
                            <a:srgbClr val="000000"/>
                          </a:solidFill>
                          <a:latin typeface="+mn-lt"/>
                          <a:ea typeface="+mn-ea"/>
                          <a:cs typeface="+mn-cs"/>
                        </a:rPr>
                        <a:t>—</a:t>
                      </a:r>
                      <a:endParaRPr sz="900" b="0" i="0" kern="1200" dirty="0">
                        <a:solidFill>
                          <a:srgbClr val="000000"/>
                        </a:solidFill>
                        <a:latin typeface="+mn-lt"/>
                        <a:ea typeface="+mn-ea"/>
                        <a:cs typeface="+mn-cs"/>
                      </a:endParaRPr>
                    </a:p>
                  </a:txBody>
                  <a:tcPr marL="0" marR="0" marT="47625" marB="0" anchor="ctr">
                    <a:solidFill>
                      <a:schemeClr val="bg1">
                        <a:lumMod val="95000"/>
                      </a:schemeClr>
                    </a:solidFill>
                  </a:tcPr>
                </a:tc>
                <a:tc>
                  <a:txBody>
                    <a:bodyPr/>
                    <a:lstStyle/>
                    <a:p>
                      <a:pPr marR="71120" algn="ctr">
                        <a:lnSpc>
                          <a:spcPct val="100000"/>
                        </a:lnSpc>
                        <a:spcBef>
                          <a:spcPts val="370"/>
                        </a:spcBef>
                      </a:pPr>
                      <a:r>
                        <a:rPr sz="900" b="0" i="0" kern="1200" dirty="0">
                          <a:solidFill>
                            <a:srgbClr val="000000"/>
                          </a:solidFill>
                          <a:latin typeface="+mn-lt"/>
                          <a:ea typeface="+mn-ea"/>
                          <a:cs typeface="+mn-cs"/>
                        </a:rPr>
                        <a:t>1,</a:t>
                      </a:r>
                      <a:r>
                        <a:rPr lang="en-US" sz="900" b="0" i="0" kern="1200" dirty="0">
                          <a:solidFill>
                            <a:srgbClr val="000000"/>
                          </a:solidFill>
                          <a:latin typeface="+mn-lt"/>
                          <a:ea typeface="+mn-ea"/>
                          <a:cs typeface="+mn-cs"/>
                        </a:rPr>
                        <a:t>420</a:t>
                      </a:r>
                      <a:endParaRPr sz="900" b="0" i="0" kern="1200" dirty="0">
                        <a:solidFill>
                          <a:srgbClr val="000000"/>
                        </a:solidFill>
                        <a:latin typeface="+mn-lt"/>
                        <a:ea typeface="+mn-ea"/>
                        <a:cs typeface="+mn-cs"/>
                      </a:endParaRPr>
                    </a:p>
                  </a:txBody>
                  <a:tcPr marL="0" marR="0" marT="46990" marB="0" anchor="ctr">
                    <a:solidFill>
                      <a:schemeClr val="bg1">
                        <a:lumMod val="95000"/>
                      </a:schemeClr>
                    </a:solidFill>
                  </a:tcPr>
                </a:tc>
                <a:tc>
                  <a:txBody>
                    <a:bodyPr/>
                    <a:lstStyle/>
                    <a:p>
                      <a:pPr marL="0" marR="53975"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39</a:t>
                      </a:r>
                    </a:p>
                  </a:txBody>
                  <a:tcPr marL="0" marR="0" marT="47625" marB="0" anchor="ctr">
                    <a:solidFill>
                      <a:schemeClr val="bg1">
                        <a:lumMod val="95000"/>
                      </a:schemeClr>
                    </a:solidFill>
                  </a:tcPr>
                </a:tc>
                <a:tc>
                  <a:txBody>
                    <a:bodyPr/>
                    <a:lstStyle/>
                    <a:p>
                      <a:pPr marL="0" marR="53975"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a:t>
                      </a:r>
                    </a:p>
                  </a:txBody>
                  <a:tcPr marL="0" marR="0" marT="47625" marB="0" anchor="ctr">
                    <a:solidFill>
                      <a:schemeClr val="bg1">
                        <a:lumMod val="95000"/>
                      </a:schemeClr>
                    </a:solidFill>
                  </a:tcPr>
                </a:tc>
                <a:tc>
                  <a:txBody>
                    <a:bodyPr/>
                    <a:lstStyle/>
                    <a:p>
                      <a:pPr marR="36830" algn="ctr">
                        <a:lnSpc>
                          <a:spcPct val="100000"/>
                        </a:lnSpc>
                        <a:spcBef>
                          <a:spcPts val="375"/>
                        </a:spcBef>
                      </a:pPr>
                      <a:r>
                        <a:rPr lang="en-US" sz="900" b="0" i="0" kern="1200" dirty="0">
                          <a:solidFill>
                            <a:srgbClr val="000000"/>
                          </a:solidFill>
                          <a:latin typeface="+mn-lt"/>
                          <a:ea typeface="+mn-ea"/>
                          <a:cs typeface="+mn-cs"/>
                        </a:rPr>
                        <a:t>7</a:t>
                      </a:r>
                      <a:endParaRPr sz="900" b="0" i="0" kern="1200" dirty="0">
                        <a:solidFill>
                          <a:srgbClr val="000000"/>
                        </a:solidFill>
                        <a:latin typeface="+mn-lt"/>
                        <a:ea typeface="+mn-ea"/>
                        <a:cs typeface="+mn-cs"/>
                      </a:endParaRPr>
                    </a:p>
                  </a:txBody>
                  <a:tcPr marL="0" marR="0" marT="47625" marB="0" anchor="ctr">
                    <a:solidFill>
                      <a:schemeClr val="bg1">
                        <a:lumMod val="95000"/>
                      </a:schemeClr>
                    </a:solidFill>
                  </a:tcPr>
                </a:tc>
                <a:tc>
                  <a:txBody>
                    <a:bodyPr/>
                    <a:lstStyle/>
                    <a:p>
                      <a:pPr marR="36830" algn="ctr">
                        <a:lnSpc>
                          <a:spcPct val="100000"/>
                        </a:lnSpc>
                        <a:spcBef>
                          <a:spcPts val="375"/>
                        </a:spcBef>
                      </a:pPr>
                      <a:r>
                        <a:rPr lang="en-US" sz="900" b="0" i="0" kern="1200" dirty="0">
                          <a:solidFill>
                            <a:srgbClr val="000000"/>
                          </a:solidFill>
                          <a:latin typeface="+mn-lt"/>
                          <a:ea typeface="+mn-ea"/>
                          <a:cs typeface="+mn-cs"/>
                        </a:rPr>
                        <a:t>(42)</a:t>
                      </a:r>
                      <a:endParaRPr sz="900" b="0" i="0" kern="1200" dirty="0">
                        <a:solidFill>
                          <a:srgbClr val="000000"/>
                        </a:solidFill>
                        <a:latin typeface="+mn-lt"/>
                        <a:ea typeface="+mn-ea"/>
                        <a:cs typeface="+mn-cs"/>
                      </a:endParaRPr>
                    </a:p>
                  </a:txBody>
                  <a:tcPr marL="0" marR="0" marT="47625" marB="0" anchor="ctr">
                    <a:solidFill>
                      <a:schemeClr val="bg1">
                        <a:lumMod val="95000"/>
                      </a:schemeClr>
                    </a:solidFill>
                  </a:tcPr>
                </a:tc>
                <a:tc>
                  <a:txBody>
                    <a:bodyPr/>
                    <a:lstStyle/>
                    <a:p>
                      <a:pPr marR="71120" algn="ctr">
                        <a:lnSpc>
                          <a:spcPct val="100000"/>
                        </a:lnSpc>
                        <a:spcBef>
                          <a:spcPts val="370"/>
                        </a:spcBef>
                      </a:pPr>
                      <a:r>
                        <a:rPr lang="en-US" sz="900" b="0" i="0" kern="1200" dirty="0">
                          <a:solidFill>
                            <a:srgbClr val="000000"/>
                          </a:solidFill>
                          <a:latin typeface="+mn-lt"/>
                          <a:ea typeface="+mn-ea"/>
                          <a:cs typeface="+mn-cs"/>
                        </a:rPr>
                        <a:t>931</a:t>
                      </a:r>
                      <a:endParaRPr sz="900" b="0" i="0" kern="1200" dirty="0">
                        <a:solidFill>
                          <a:srgbClr val="000000"/>
                        </a:solidFill>
                        <a:latin typeface="+mn-lt"/>
                        <a:ea typeface="+mn-ea"/>
                        <a:cs typeface="+mn-cs"/>
                      </a:endParaRPr>
                    </a:p>
                  </a:txBody>
                  <a:tcPr marL="0" marR="0" marT="46990" marB="0" anchor="ctr">
                    <a:solidFill>
                      <a:schemeClr val="bg1">
                        <a:lumMod val="95000"/>
                      </a:schemeClr>
                    </a:solidFill>
                  </a:tcPr>
                </a:tc>
                <a:tc>
                  <a:txBody>
                    <a:bodyPr/>
                    <a:lstStyle/>
                    <a:p>
                      <a:pPr marR="53975" algn="ctr">
                        <a:lnSpc>
                          <a:spcPct val="100000"/>
                        </a:lnSpc>
                        <a:spcBef>
                          <a:spcPts val="375"/>
                        </a:spcBef>
                      </a:pPr>
                      <a:r>
                        <a:rPr lang="en-US" sz="900" b="0" i="0" kern="1200" dirty="0">
                          <a:solidFill>
                            <a:srgbClr val="000000"/>
                          </a:solidFill>
                          <a:latin typeface="+mn-lt"/>
                          <a:ea typeface="+mn-ea"/>
                          <a:cs typeface="+mn-cs"/>
                        </a:rPr>
                        <a:t>154</a:t>
                      </a:r>
                      <a:endParaRPr sz="900" b="0" i="0" kern="1200" dirty="0">
                        <a:solidFill>
                          <a:srgbClr val="000000"/>
                        </a:solidFill>
                        <a:latin typeface="+mn-lt"/>
                        <a:ea typeface="+mn-ea"/>
                        <a:cs typeface="+mn-cs"/>
                      </a:endParaRPr>
                    </a:p>
                  </a:txBody>
                  <a:tcPr marL="0" marR="0" marT="47625" marB="0" anchor="ctr">
                    <a:solidFill>
                      <a:schemeClr val="bg1">
                        <a:lumMod val="95000"/>
                      </a:schemeClr>
                    </a:solidFill>
                  </a:tcPr>
                </a:tc>
                <a:tc>
                  <a:txBody>
                    <a:bodyPr/>
                    <a:lstStyle/>
                    <a:p>
                      <a:pPr marR="71120" algn="ctr">
                        <a:lnSpc>
                          <a:spcPct val="100000"/>
                        </a:lnSpc>
                        <a:spcBef>
                          <a:spcPts val="375"/>
                        </a:spcBef>
                      </a:pPr>
                      <a:r>
                        <a:rPr lang="en-US" sz="900" b="0" i="0" kern="1200" dirty="0">
                          <a:solidFill>
                            <a:srgbClr val="000000"/>
                          </a:solidFill>
                          <a:latin typeface="+mn-lt"/>
                          <a:ea typeface="+mn-ea"/>
                          <a:cs typeface="+mn-cs"/>
                        </a:rPr>
                        <a:t>9</a:t>
                      </a:r>
                      <a:endParaRPr sz="900" b="0" i="0" kern="1200" dirty="0">
                        <a:solidFill>
                          <a:srgbClr val="000000"/>
                        </a:solidFill>
                        <a:latin typeface="+mn-lt"/>
                        <a:ea typeface="+mn-ea"/>
                        <a:cs typeface="+mn-cs"/>
                      </a:endParaRPr>
                    </a:p>
                  </a:txBody>
                  <a:tcPr marL="0" marR="0" marT="47625" marB="0" anchor="ctr">
                    <a:solidFill>
                      <a:schemeClr val="bg1">
                        <a:lumMod val="95000"/>
                      </a:schemeClr>
                    </a:solidFill>
                  </a:tcPr>
                </a:tc>
                <a:tc>
                  <a:txBody>
                    <a:bodyPr/>
                    <a:lstStyle/>
                    <a:p>
                      <a:pPr marR="36830" algn="ctr">
                        <a:lnSpc>
                          <a:spcPct val="100000"/>
                        </a:lnSpc>
                        <a:spcBef>
                          <a:spcPts val="375"/>
                        </a:spcBef>
                      </a:pPr>
                      <a:r>
                        <a:rPr lang="en-US" sz="900" b="0" i="0" kern="1200" dirty="0">
                          <a:solidFill>
                            <a:srgbClr val="000000"/>
                          </a:solidFill>
                          <a:latin typeface="+mn-lt"/>
                          <a:ea typeface="+mn-ea"/>
                          <a:cs typeface="+mn-cs"/>
                        </a:rPr>
                        <a:t>(38)</a:t>
                      </a:r>
                      <a:endParaRPr sz="900" b="0" i="0" kern="1200" dirty="0">
                        <a:solidFill>
                          <a:srgbClr val="000000"/>
                        </a:solidFill>
                        <a:latin typeface="+mn-lt"/>
                        <a:ea typeface="+mn-ea"/>
                        <a:cs typeface="+mn-cs"/>
                      </a:endParaRPr>
                    </a:p>
                  </a:txBody>
                  <a:tcPr marL="0" marR="0" marT="47625" marB="0" anchor="ctr">
                    <a:solidFill>
                      <a:schemeClr val="bg1">
                        <a:lumMod val="95000"/>
                      </a:schemeClr>
                    </a:solidFill>
                  </a:tcPr>
                </a:tc>
                <a:tc>
                  <a:txBody>
                    <a:bodyPr/>
                    <a:lstStyle/>
                    <a:p>
                      <a:pPr marR="70485" algn="ctr">
                        <a:lnSpc>
                          <a:spcPct val="100000"/>
                        </a:lnSpc>
                        <a:spcBef>
                          <a:spcPts val="375"/>
                        </a:spcBef>
                      </a:pPr>
                      <a:r>
                        <a:rPr lang="en-US" sz="900" b="0" i="0" kern="1200" dirty="0">
                          <a:solidFill>
                            <a:srgbClr val="000000"/>
                          </a:solidFill>
                          <a:latin typeface="+mn-lt"/>
                          <a:ea typeface="+mn-ea"/>
                          <a:cs typeface="+mn-cs"/>
                        </a:rPr>
                        <a:t>140</a:t>
                      </a:r>
                      <a:endParaRPr sz="900" b="0" i="0" kern="1200" dirty="0">
                        <a:solidFill>
                          <a:srgbClr val="000000"/>
                        </a:solidFill>
                        <a:latin typeface="+mn-lt"/>
                        <a:ea typeface="+mn-ea"/>
                        <a:cs typeface="+mn-cs"/>
                      </a:endParaRPr>
                    </a:p>
                  </a:txBody>
                  <a:tcPr marL="0" marR="0" marT="47625" marB="0" anchor="ctr">
                    <a:solidFill>
                      <a:schemeClr val="bg1">
                        <a:lumMod val="95000"/>
                      </a:schemeClr>
                    </a:solidFill>
                  </a:tcPr>
                </a:tc>
                <a:tc>
                  <a:txBody>
                    <a:bodyPr/>
                    <a:lstStyle/>
                    <a:p>
                      <a:pPr marR="33020" algn="ctr">
                        <a:lnSpc>
                          <a:spcPct val="100000"/>
                        </a:lnSpc>
                        <a:spcBef>
                          <a:spcPts val="375"/>
                        </a:spcBef>
                      </a:pPr>
                      <a:r>
                        <a:rPr lang="en-US" sz="900" b="0" i="0" kern="1200" dirty="0">
                          <a:solidFill>
                            <a:srgbClr val="000000"/>
                          </a:solidFill>
                          <a:latin typeface="+mn-lt"/>
                          <a:ea typeface="+mn-ea"/>
                          <a:cs typeface="+mn-cs"/>
                        </a:rPr>
                        <a:t>2,620</a:t>
                      </a:r>
                      <a:endParaRPr sz="900" b="0" i="0" kern="1200" dirty="0">
                        <a:solidFill>
                          <a:srgbClr val="000000"/>
                        </a:solidFill>
                        <a:latin typeface="+mn-lt"/>
                        <a:ea typeface="+mn-ea"/>
                        <a:cs typeface="+mn-cs"/>
                      </a:endParaRPr>
                    </a:p>
                  </a:txBody>
                  <a:tcPr marL="0" marR="0" marT="47625" marB="0" anchor="ctr">
                    <a:solidFill>
                      <a:schemeClr val="bg1">
                        <a:lumMod val="95000"/>
                      </a:schemeClr>
                    </a:solidFill>
                  </a:tcPr>
                </a:tc>
                <a:extLst>
                  <a:ext uri="{0D108BD9-81ED-4DB2-BD59-A6C34878D82A}">
                    <a16:rowId xmlns:a16="http://schemas.microsoft.com/office/drawing/2014/main" val="10008"/>
                  </a:ext>
                </a:extLst>
              </a:tr>
              <a:tr h="303866">
                <a:tc>
                  <a:txBody>
                    <a:bodyPr/>
                    <a:lstStyle/>
                    <a:p>
                      <a:pPr marL="0" marR="456565" algn="l" defTabSz="914400" rtl="0" eaLnBrk="1" latinLnBrk="0" hangingPunct="1">
                        <a:lnSpc>
                          <a:spcPct val="83000"/>
                        </a:lnSpc>
                        <a:spcBef>
                          <a:spcPts val="185"/>
                        </a:spcBef>
                      </a:pPr>
                      <a:r>
                        <a:rPr sz="900" b="0" i="0" kern="1200" dirty="0">
                          <a:solidFill>
                            <a:srgbClr val="000000"/>
                          </a:solidFill>
                          <a:latin typeface="+mn-lt"/>
                          <a:ea typeface="+mn-ea"/>
                          <a:cs typeface="+mn-cs"/>
                        </a:rPr>
                        <a:t>Noncontrolling shareholder  compensation</a:t>
                      </a:r>
                    </a:p>
                  </a:txBody>
                  <a:tcPr marL="274320" marR="0" marT="23495" marB="0" anchor="ctr">
                    <a:solidFill>
                      <a:schemeClr val="bg1"/>
                    </a:solidFill>
                  </a:tcPr>
                </a:tc>
                <a:tc>
                  <a:txBody>
                    <a:bodyPr/>
                    <a:lstStyle/>
                    <a:p>
                      <a:pPr marR="71120" algn="ctr">
                        <a:lnSpc>
                          <a:spcPct val="100000"/>
                        </a:lnSpc>
                        <a:spcBef>
                          <a:spcPts val="5"/>
                        </a:spcBef>
                      </a:pPr>
                      <a:r>
                        <a:rPr sz="900" b="0" i="0" kern="1200" dirty="0">
                          <a:solidFill>
                            <a:srgbClr val="000000"/>
                          </a:solidFill>
                          <a:latin typeface="+mn-lt"/>
                          <a:ea typeface="+mn-ea"/>
                          <a:cs typeface="+mn-cs"/>
                        </a:rPr>
                        <a:t>—</a:t>
                      </a:r>
                    </a:p>
                  </a:txBody>
                  <a:tcPr marL="0" marR="0" marT="1270" marB="0" anchor="ctr">
                    <a:solidFill>
                      <a:schemeClr val="bg1"/>
                    </a:solidFill>
                  </a:tcPr>
                </a:tc>
                <a:tc>
                  <a:txBody>
                    <a:bodyPr/>
                    <a:lstStyle/>
                    <a:p>
                      <a:pPr marR="71120" algn="ctr">
                        <a:lnSpc>
                          <a:spcPct val="100000"/>
                        </a:lnSpc>
                        <a:spcBef>
                          <a:spcPts val="5"/>
                        </a:spcBef>
                      </a:pPr>
                      <a:r>
                        <a:rPr lang="en-US" sz="900" b="0" i="0" kern="1200" dirty="0">
                          <a:solidFill>
                            <a:srgbClr val="000000"/>
                          </a:solidFill>
                          <a:latin typeface="+mn-lt"/>
                          <a:ea typeface="+mn-ea"/>
                          <a:cs typeface="+mn-cs"/>
                        </a:rPr>
                        <a:t>2,489</a:t>
                      </a:r>
                      <a:endParaRPr sz="900" b="0" i="0" kern="1200" dirty="0">
                        <a:solidFill>
                          <a:srgbClr val="000000"/>
                        </a:solidFill>
                        <a:latin typeface="+mn-lt"/>
                        <a:ea typeface="+mn-ea"/>
                        <a:cs typeface="+mn-cs"/>
                      </a:endParaRPr>
                    </a:p>
                  </a:txBody>
                  <a:tcPr marL="0" marR="0" marT="635" marB="0" anchor="ctr">
                    <a:solidFill>
                      <a:schemeClr val="bg1"/>
                    </a:solidFill>
                  </a:tcPr>
                </a:tc>
                <a:tc>
                  <a:txBody>
                    <a:bodyPr/>
                    <a:lstStyle/>
                    <a:p>
                      <a:pPr marR="53975" algn="ctr">
                        <a:lnSpc>
                          <a:spcPct val="100000"/>
                        </a:lnSpc>
                        <a:spcBef>
                          <a:spcPts val="5"/>
                        </a:spcBef>
                      </a:pPr>
                      <a:r>
                        <a:rPr lang="en-US" sz="900" b="0" i="0" kern="1200" dirty="0">
                          <a:solidFill>
                            <a:srgbClr val="000000"/>
                          </a:solidFill>
                          <a:latin typeface="+mn-lt"/>
                          <a:ea typeface="+mn-ea"/>
                          <a:cs typeface="+mn-cs"/>
                        </a:rPr>
                        <a:t>469</a:t>
                      </a:r>
                      <a:endParaRPr sz="900" b="0" i="0" kern="1200" dirty="0">
                        <a:solidFill>
                          <a:srgbClr val="000000"/>
                        </a:solidFill>
                        <a:latin typeface="+mn-lt"/>
                        <a:ea typeface="+mn-ea"/>
                        <a:cs typeface="+mn-cs"/>
                      </a:endParaRPr>
                    </a:p>
                  </a:txBody>
                  <a:tcPr marL="0" marR="0" marT="635" marB="0" anchor="ctr">
                    <a:solidFill>
                      <a:schemeClr val="bg1"/>
                    </a:solidFill>
                  </a:tcPr>
                </a:tc>
                <a:tc>
                  <a:txBody>
                    <a:bodyPr/>
                    <a:lstStyle/>
                    <a:p>
                      <a:pPr marR="53975" algn="ctr">
                        <a:lnSpc>
                          <a:spcPct val="100000"/>
                        </a:lnSpc>
                        <a:spcBef>
                          <a:spcPts val="5"/>
                        </a:spcBef>
                      </a:pPr>
                      <a:r>
                        <a:rPr lang="en-US" sz="900" b="0" i="0" kern="1200" dirty="0">
                          <a:solidFill>
                            <a:srgbClr val="000000"/>
                          </a:solidFill>
                          <a:latin typeface="+mn-lt"/>
                          <a:ea typeface="+mn-ea"/>
                          <a:cs typeface="+mn-cs"/>
                        </a:rPr>
                        <a:t>1,156</a:t>
                      </a:r>
                      <a:endParaRPr sz="900" b="0" i="0" kern="1200" dirty="0">
                        <a:solidFill>
                          <a:srgbClr val="000000"/>
                        </a:solidFill>
                        <a:latin typeface="+mn-lt"/>
                        <a:ea typeface="+mn-ea"/>
                        <a:cs typeface="+mn-cs"/>
                      </a:endParaRPr>
                    </a:p>
                  </a:txBody>
                  <a:tcPr marL="0" marR="0" marT="635" marB="0" anchor="ctr">
                    <a:solidFill>
                      <a:schemeClr val="bg1"/>
                    </a:solidFill>
                  </a:tcPr>
                </a:tc>
                <a:tc>
                  <a:txBody>
                    <a:bodyPr/>
                    <a:lstStyle/>
                    <a:p>
                      <a:pPr marR="70485" algn="ctr">
                        <a:lnSpc>
                          <a:spcPct val="100000"/>
                        </a:lnSpc>
                        <a:spcBef>
                          <a:spcPts val="5"/>
                        </a:spcBef>
                      </a:pPr>
                      <a:r>
                        <a:rPr lang="en-US" sz="900" b="0" i="0" kern="1200" dirty="0">
                          <a:solidFill>
                            <a:srgbClr val="000000"/>
                          </a:solidFill>
                          <a:latin typeface="+mn-lt"/>
                          <a:ea typeface="+mn-ea"/>
                          <a:cs typeface="+mn-cs"/>
                        </a:rPr>
                        <a:t>29</a:t>
                      </a:r>
                      <a:endParaRPr sz="900" b="0" i="0" kern="1200" dirty="0">
                        <a:solidFill>
                          <a:srgbClr val="000000"/>
                        </a:solidFill>
                        <a:latin typeface="+mn-lt"/>
                        <a:ea typeface="+mn-ea"/>
                        <a:cs typeface="+mn-cs"/>
                      </a:endParaRPr>
                    </a:p>
                  </a:txBody>
                  <a:tcPr marL="0" marR="0" marT="1270" marB="0" anchor="ctr">
                    <a:solidFill>
                      <a:schemeClr val="bg1"/>
                    </a:solidFill>
                  </a:tcPr>
                </a:tc>
                <a:tc>
                  <a:txBody>
                    <a:bodyPr/>
                    <a:lstStyle/>
                    <a:p>
                      <a:pPr marR="70485" algn="ctr">
                        <a:lnSpc>
                          <a:spcPct val="100000"/>
                        </a:lnSpc>
                        <a:spcBef>
                          <a:spcPts val="5"/>
                        </a:spcBef>
                      </a:pPr>
                      <a:r>
                        <a:rPr lang="en-US" sz="900" b="0" i="0" kern="1200" dirty="0">
                          <a:solidFill>
                            <a:srgbClr val="000000"/>
                          </a:solidFill>
                          <a:latin typeface="+mn-lt"/>
                          <a:ea typeface="+mn-ea"/>
                          <a:cs typeface="+mn-cs"/>
                        </a:rPr>
                        <a:t>634</a:t>
                      </a:r>
                      <a:endParaRPr sz="900" b="0" i="0" kern="1200" dirty="0">
                        <a:solidFill>
                          <a:srgbClr val="000000"/>
                        </a:solidFill>
                        <a:latin typeface="+mn-lt"/>
                        <a:ea typeface="+mn-ea"/>
                        <a:cs typeface="+mn-cs"/>
                      </a:endParaRPr>
                    </a:p>
                  </a:txBody>
                  <a:tcPr marL="0" marR="0" marT="1270" marB="0" anchor="ctr">
                    <a:solidFill>
                      <a:schemeClr val="bg1"/>
                    </a:solidFill>
                  </a:tcPr>
                </a:tc>
                <a:tc>
                  <a:txBody>
                    <a:bodyPr/>
                    <a:lstStyle/>
                    <a:p>
                      <a:pPr marR="71120" algn="ctr">
                        <a:lnSpc>
                          <a:spcPct val="100000"/>
                        </a:lnSpc>
                        <a:spcBef>
                          <a:spcPts val="5"/>
                        </a:spcBef>
                      </a:pPr>
                      <a:r>
                        <a:rPr lang="en-US" sz="900" b="0" i="0" kern="1200" dirty="0">
                          <a:solidFill>
                            <a:srgbClr val="000000"/>
                          </a:solidFill>
                          <a:latin typeface="+mn-lt"/>
                          <a:ea typeface="+mn-ea"/>
                          <a:cs typeface="+mn-cs"/>
                        </a:rPr>
                        <a:t>1,549</a:t>
                      </a:r>
                      <a:endParaRPr sz="900" b="0" i="0" kern="1200" dirty="0">
                        <a:solidFill>
                          <a:srgbClr val="000000"/>
                        </a:solidFill>
                        <a:latin typeface="+mn-lt"/>
                        <a:ea typeface="+mn-ea"/>
                        <a:cs typeface="+mn-cs"/>
                      </a:endParaRPr>
                    </a:p>
                  </a:txBody>
                  <a:tcPr marL="0" marR="0" marT="635" marB="0" anchor="ctr">
                    <a:solidFill>
                      <a:schemeClr val="bg1"/>
                    </a:solidFill>
                  </a:tcPr>
                </a:tc>
                <a:tc>
                  <a:txBody>
                    <a:bodyPr/>
                    <a:lstStyle/>
                    <a:p>
                      <a:pPr marR="53975" algn="ctr">
                        <a:lnSpc>
                          <a:spcPct val="100000"/>
                        </a:lnSpc>
                        <a:spcBef>
                          <a:spcPts val="5"/>
                        </a:spcBef>
                      </a:pPr>
                      <a:r>
                        <a:rPr lang="en-US" sz="900" b="0" i="0" kern="1200" dirty="0">
                          <a:solidFill>
                            <a:srgbClr val="000000"/>
                          </a:solidFill>
                          <a:latin typeface="+mn-lt"/>
                          <a:ea typeface="+mn-ea"/>
                          <a:cs typeface="+mn-cs"/>
                        </a:rPr>
                        <a:t>495</a:t>
                      </a:r>
                      <a:endParaRPr sz="900" b="0" i="0" kern="1200" dirty="0">
                        <a:solidFill>
                          <a:srgbClr val="000000"/>
                        </a:solidFill>
                        <a:latin typeface="+mn-lt"/>
                        <a:ea typeface="+mn-ea"/>
                        <a:cs typeface="+mn-cs"/>
                      </a:endParaRPr>
                    </a:p>
                  </a:txBody>
                  <a:tcPr marL="0" marR="0" marT="635" marB="0" anchor="ctr">
                    <a:solidFill>
                      <a:schemeClr val="bg1"/>
                    </a:solidFill>
                  </a:tcPr>
                </a:tc>
                <a:tc>
                  <a:txBody>
                    <a:bodyPr/>
                    <a:lstStyle/>
                    <a:p>
                      <a:pPr marR="70485" algn="ctr">
                        <a:lnSpc>
                          <a:spcPct val="100000"/>
                        </a:lnSpc>
                        <a:spcBef>
                          <a:spcPts val="5"/>
                        </a:spcBef>
                      </a:pPr>
                      <a:r>
                        <a:rPr lang="en-US" sz="900" b="0" i="0" kern="1200" dirty="0">
                          <a:solidFill>
                            <a:srgbClr val="000000"/>
                          </a:solidFill>
                          <a:latin typeface="+mn-lt"/>
                          <a:ea typeface="+mn-ea"/>
                          <a:cs typeface="+mn-cs"/>
                        </a:rPr>
                        <a:t>(20)</a:t>
                      </a:r>
                      <a:endParaRPr sz="900" b="0" i="0" kern="1200" dirty="0">
                        <a:solidFill>
                          <a:srgbClr val="000000"/>
                        </a:solidFill>
                        <a:latin typeface="+mn-lt"/>
                        <a:ea typeface="+mn-ea"/>
                        <a:cs typeface="+mn-cs"/>
                      </a:endParaRPr>
                    </a:p>
                  </a:txBody>
                  <a:tcPr marL="0" marR="0" marT="1270" marB="0" anchor="ctr">
                    <a:solidFill>
                      <a:schemeClr val="bg1"/>
                    </a:solidFill>
                  </a:tcPr>
                </a:tc>
                <a:tc>
                  <a:txBody>
                    <a:bodyPr/>
                    <a:lstStyle/>
                    <a:p>
                      <a:pPr marR="70485" algn="ctr">
                        <a:lnSpc>
                          <a:spcPct val="100000"/>
                        </a:lnSpc>
                        <a:spcBef>
                          <a:spcPts val="5"/>
                        </a:spcBef>
                      </a:pPr>
                      <a:r>
                        <a:rPr lang="en-US" sz="900" b="0" i="0" kern="1200" dirty="0">
                          <a:solidFill>
                            <a:srgbClr val="000000"/>
                          </a:solidFill>
                          <a:latin typeface="+mn-lt"/>
                          <a:ea typeface="+mn-ea"/>
                          <a:cs typeface="+mn-cs"/>
                        </a:rPr>
                        <a:t>1,028</a:t>
                      </a:r>
                      <a:endParaRPr sz="900" b="0" i="0" kern="1200" dirty="0">
                        <a:solidFill>
                          <a:srgbClr val="000000"/>
                        </a:solidFill>
                        <a:latin typeface="+mn-lt"/>
                        <a:ea typeface="+mn-ea"/>
                        <a:cs typeface="+mn-cs"/>
                      </a:endParaRPr>
                    </a:p>
                  </a:txBody>
                  <a:tcPr marL="0" marR="0" marT="1270" marB="0" anchor="ctr">
                    <a:solidFill>
                      <a:schemeClr val="bg1"/>
                    </a:solidFill>
                  </a:tcPr>
                </a:tc>
                <a:tc>
                  <a:txBody>
                    <a:bodyPr/>
                    <a:lstStyle/>
                    <a:p>
                      <a:pPr marR="70485" algn="ctr">
                        <a:lnSpc>
                          <a:spcPct val="100000"/>
                        </a:lnSpc>
                        <a:spcBef>
                          <a:spcPts val="5"/>
                        </a:spcBef>
                      </a:pPr>
                      <a:r>
                        <a:rPr lang="en-US" sz="900" b="0" i="0" kern="1200" dirty="0">
                          <a:solidFill>
                            <a:srgbClr val="000000"/>
                          </a:solidFill>
                          <a:latin typeface="+mn-lt"/>
                          <a:ea typeface="+mn-ea"/>
                          <a:cs typeface="+mn-cs"/>
                        </a:rPr>
                        <a:t>1,166</a:t>
                      </a:r>
                      <a:endParaRPr sz="900" b="0" i="0" kern="1200" dirty="0">
                        <a:solidFill>
                          <a:srgbClr val="000000"/>
                        </a:solidFill>
                        <a:latin typeface="+mn-lt"/>
                        <a:ea typeface="+mn-ea"/>
                        <a:cs typeface="+mn-cs"/>
                      </a:endParaRPr>
                    </a:p>
                  </a:txBody>
                  <a:tcPr marL="0" marR="0" marT="1270" marB="0" anchor="ctr">
                    <a:solidFill>
                      <a:schemeClr val="bg1"/>
                    </a:solidFill>
                  </a:tcPr>
                </a:tc>
                <a:tc>
                  <a:txBody>
                    <a:bodyPr/>
                    <a:lstStyle/>
                    <a:p>
                      <a:pPr marR="33020" algn="ctr">
                        <a:lnSpc>
                          <a:spcPct val="100000"/>
                        </a:lnSpc>
                        <a:spcBef>
                          <a:spcPts val="5"/>
                        </a:spcBef>
                      </a:pPr>
                      <a:r>
                        <a:rPr lang="en-US" sz="900" b="0" i="0" kern="1200" dirty="0">
                          <a:solidFill>
                            <a:srgbClr val="000000"/>
                          </a:solidFill>
                          <a:latin typeface="+mn-lt"/>
                          <a:ea typeface="+mn-ea"/>
                          <a:cs typeface="+mn-cs"/>
                        </a:rPr>
                        <a:t>8,995</a:t>
                      </a:r>
                      <a:endParaRPr sz="900" b="0" i="0" kern="1200" dirty="0">
                        <a:solidFill>
                          <a:srgbClr val="000000"/>
                        </a:solidFill>
                        <a:latin typeface="+mn-lt"/>
                        <a:ea typeface="+mn-ea"/>
                        <a:cs typeface="+mn-cs"/>
                      </a:endParaRPr>
                    </a:p>
                  </a:txBody>
                  <a:tcPr marL="0" marR="0" marT="1270" marB="0" anchor="ctr">
                    <a:solidFill>
                      <a:schemeClr val="bg1"/>
                    </a:solidFill>
                  </a:tcPr>
                </a:tc>
                <a:extLst>
                  <a:ext uri="{0D108BD9-81ED-4DB2-BD59-A6C34878D82A}">
                    <a16:rowId xmlns:a16="http://schemas.microsoft.com/office/drawing/2014/main" val="10009"/>
                  </a:ext>
                </a:extLst>
              </a:tr>
              <a:tr h="303866">
                <a:tc>
                  <a:txBody>
                    <a:bodyPr/>
                    <a:lstStyle/>
                    <a:p>
                      <a:pPr marL="0" algn="l" defTabSz="914400" rtl="0" eaLnBrk="1" latinLnBrk="0" hangingPunct="1">
                        <a:lnSpc>
                          <a:spcPct val="83000"/>
                        </a:lnSpc>
                        <a:spcBef>
                          <a:spcPts val="210"/>
                        </a:spcBef>
                      </a:pPr>
                      <a:r>
                        <a:rPr sz="900" b="0" i="0" kern="1200" dirty="0">
                          <a:solidFill>
                            <a:srgbClr val="000000"/>
                          </a:solidFill>
                          <a:latin typeface="+mn-lt"/>
                          <a:ea typeface="+mn-ea"/>
                          <a:cs typeface="+mn-cs"/>
                        </a:rPr>
                        <a:t>Acquisition expenses and other</a:t>
                      </a:r>
                    </a:p>
                  </a:txBody>
                  <a:tcPr marL="274320" marR="0" marT="26670" marB="0" anchor="ctr">
                    <a:solidFill>
                      <a:schemeClr val="bg1">
                        <a:lumMod val="95000"/>
                      </a:schemeClr>
                    </a:solidFill>
                  </a:tcPr>
                </a:tc>
                <a:tc>
                  <a:txBody>
                    <a:bodyPr/>
                    <a:lstStyle/>
                    <a:p>
                      <a:pPr marR="71120" algn="ctr">
                        <a:lnSpc>
                          <a:spcPct val="100000"/>
                        </a:lnSpc>
                        <a:spcBef>
                          <a:spcPts val="375"/>
                        </a:spcBef>
                      </a:pPr>
                      <a:r>
                        <a:rPr sz="900" b="0" i="0" kern="1200" dirty="0">
                          <a:solidFill>
                            <a:srgbClr val="000000"/>
                          </a:solidFill>
                          <a:latin typeface="+mn-lt"/>
                          <a:ea typeface="+mn-ea"/>
                          <a:cs typeface="+mn-cs"/>
                        </a:rPr>
                        <a:t>—</a:t>
                      </a:r>
                    </a:p>
                  </a:txBody>
                  <a:tcPr marL="0" marR="0" marT="47625" marB="0" anchor="ctr">
                    <a:solidFill>
                      <a:schemeClr val="bg1">
                        <a:lumMod val="95000"/>
                      </a:schemeClr>
                    </a:solidFill>
                  </a:tcPr>
                </a:tc>
                <a:tc>
                  <a:txBody>
                    <a:bodyPr/>
                    <a:lstStyle/>
                    <a:p>
                      <a:pPr marR="71120" algn="ctr">
                        <a:lnSpc>
                          <a:spcPct val="100000"/>
                        </a:lnSpc>
                        <a:spcBef>
                          <a:spcPts val="375"/>
                        </a:spcBef>
                      </a:pPr>
                      <a:r>
                        <a:rPr sz="900" b="0" i="0" kern="1200" dirty="0">
                          <a:solidFill>
                            <a:srgbClr val="000000"/>
                          </a:solidFill>
                          <a:latin typeface="+mn-lt"/>
                          <a:ea typeface="+mn-ea"/>
                          <a:cs typeface="+mn-cs"/>
                        </a:rPr>
                        <a:t>—</a:t>
                      </a:r>
                    </a:p>
                  </a:txBody>
                  <a:tcPr marL="0" marR="0" marT="47625" marB="0" anchor="ctr">
                    <a:solidFill>
                      <a:schemeClr val="bg1">
                        <a:lumMod val="95000"/>
                      </a:schemeClr>
                    </a:solidFill>
                  </a:tcPr>
                </a:tc>
                <a:tc>
                  <a:txBody>
                    <a:bodyPr/>
                    <a:lstStyle/>
                    <a:p>
                      <a:pPr marL="0" marR="53975"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2,517</a:t>
                      </a:r>
                    </a:p>
                  </a:txBody>
                  <a:tcPr marL="0" marR="0" marT="47625" marB="0" anchor="ctr">
                    <a:solidFill>
                      <a:schemeClr val="bg1">
                        <a:lumMod val="95000"/>
                      </a:schemeClr>
                    </a:solidFill>
                  </a:tcPr>
                </a:tc>
                <a:tc>
                  <a:txBody>
                    <a:bodyPr/>
                    <a:lstStyle/>
                    <a:p>
                      <a:pPr marL="0" marR="53975"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a:t>
                      </a:r>
                    </a:p>
                  </a:txBody>
                  <a:tcPr marL="0" marR="0" marT="47625" marB="0" anchor="ctr">
                    <a:solidFill>
                      <a:schemeClr val="bg1">
                        <a:lumMod val="95000"/>
                      </a:schemeClr>
                    </a:solidFill>
                  </a:tcPr>
                </a:tc>
                <a:tc>
                  <a:txBody>
                    <a:bodyPr/>
                    <a:lstStyle/>
                    <a:p>
                      <a:pPr marL="0" marR="71120"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a:t>
                      </a:r>
                    </a:p>
                  </a:txBody>
                  <a:tcPr marL="0" marR="0" marT="47625" marB="0" anchor="ctr">
                    <a:solidFill>
                      <a:schemeClr val="bg1">
                        <a:lumMod val="95000"/>
                      </a:schemeClr>
                    </a:solidFill>
                  </a:tcPr>
                </a:tc>
                <a:tc>
                  <a:txBody>
                    <a:bodyPr/>
                    <a:lstStyle/>
                    <a:p>
                      <a:pPr marR="71120" algn="ctr">
                        <a:lnSpc>
                          <a:spcPct val="100000"/>
                        </a:lnSpc>
                        <a:spcBef>
                          <a:spcPts val="370"/>
                        </a:spcBef>
                      </a:pPr>
                      <a:r>
                        <a:rPr lang="en-US" sz="900" b="0" i="0" kern="1200" dirty="0">
                          <a:solidFill>
                            <a:srgbClr val="000000"/>
                          </a:solidFill>
                          <a:latin typeface="+mn-lt"/>
                          <a:ea typeface="+mn-ea"/>
                          <a:cs typeface="+mn-cs"/>
                        </a:rPr>
                        <a:t>2,042</a:t>
                      </a:r>
                      <a:endParaRPr sz="900" b="0" i="0" kern="1200" dirty="0">
                        <a:solidFill>
                          <a:srgbClr val="000000"/>
                        </a:solidFill>
                        <a:latin typeface="+mn-lt"/>
                        <a:ea typeface="+mn-ea"/>
                        <a:cs typeface="+mn-cs"/>
                      </a:endParaRPr>
                    </a:p>
                  </a:txBody>
                  <a:tcPr marL="0" marR="0" marT="46990" marB="0" anchor="ctr">
                    <a:solidFill>
                      <a:schemeClr val="bg1">
                        <a:lumMod val="95000"/>
                      </a:schemeClr>
                    </a:solidFill>
                  </a:tcPr>
                </a:tc>
                <a:tc>
                  <a:txBody>
                    <a:bodyPr/>
                    <a:lstStyle/>
                    <a:p>
                      <a:pPr marL="0" marR="71120"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a:t>
                      </a:r>
                    </a:p>
                  </a:txBody>
                  <a:tcPr marL="0" marR="0" marT="47625" marB="0" anchor="ctr">
                    <a:solidFill>
                      <a:schemeClr val="bg1">
                        <a:lumMod val="95000"/>
                      </a:schemeClr>
                    </a:solidFill>
                  </a:tcPr>
                </a:tc>
                <a:tc>
                  <a:txBody>
                    <a:bodyPr/>
                    <a:lstStyle/>
                    <a:p>
                      <a:pPr marL="0" marR="53975"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a:t>
                      </a:r>
                    </a:p>
                  </a:txBody>
                  <a:tcPr marL="0" marR="0" marT="47625" marB="0" anchor="ctr">
                    <a:solidFill>
                      <a:schemeClr val="bg1">
                        <a:lumMod val="95000"/>
                      </a:schemeClr>
                    </a:solidFill>
                  </a:tcPr>
                </a:tc>
                <a:tc>
                  <a:txBody>
                    <a:bodyPr/>
                    <a:lstStyle/>
                    <a:p>
                      <a:pPr marL="0" marR="71120"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a:t>
                      </a:r>
                    </a:p>
                  </a:txBody>
                  <a:tcPr marL="0" marR="0" marT="47625" marB="0" anchor="ctr">
                    <a:solidFill>
                      <a:schemeClr val="bg1">
                        <a:lumMod val="95000"/>
                      </a:schemeClr>
                    </a:solidFill>
                  </a:tcPr>
                </a:tc>
                <a:tc>
                  <a:txBody>
                    <a:bodyPr/>
                    <a:lstStyle/>
                    <a:p>
                      <a:pPr marR="71120" algn="ctr">
                        <a:lnSpc>
                          <a:spcPct val="100000"/>
                        </a:lnSpc>
                        <a:spcBef>
                          <a:spcPts val="375"/>
                        </a:spcBef>
                      </a:pPr>
                      <a:r>
                        <a:rPr lang="en-US" sz="900" b="0" i="0" kern="1200" dirty="0">
                          <a:solidFill>
                            <a:srgbClr val="000000"/>
                          </a:solidFill>
                          <a:latin typeface="+mn-lt"/>
                          <a:ea typeface="+mn-ea"/>
                          <a:cs typeface="+mn-cs"/>
                        </a:rPr>
                        <a:t>273</a:t>
                      </a:r>
                      <a:endParaRPr sz="900" b="0" i="0" kern="1200" dirty="0">
                        <a:solidFill>
                          <a:srgbClr val="000000"/>
                        </a:solidFill>
                        <a:latin typeface="+mn-lt"/>
                        <a:ea typeface="+mn-ea"/>
                        <a:cs typeface="+mn-cs"/>
                      </a:endParaRPr>
                    </a:p>
                  </a:txBody>
                  <a:tcPr marL="0" marR="0" marT="47625" marB="0" anchor="ctr">
                    <a:solidFill>
                      <a:schemeClr val="bg1">
                        <a:lumMod val="95000"/>
                      </a:schemeClr>
                    </a:solidFill>
                  </a:tcPr>
                </a:tc>
                <a:tc>
                  <a:txBody>
                    <a:bodyPr/>
                    <a:lstStyle/>
                    <a:p>
                      <a:pPr marL="0" marR="71120"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a:t>
                      </a:r>
                    </a:p>
                  </a:txBody>
                  <a:tcPr marL="0" marR="0" marT="47625" marB="0" anchor="ctr">
                    <a:solidFill>
                      <a:schemeClr val="bg1">
                        <a:lumMod val="95000"/>
                      </a:schemeClr>
                    </a:solidFill>
                  </a:tcPr>
                </a:tc>
                <a:tc>
                  <a:txBody>
                    <a:bodyPr/>
                    <a:lstStyle/>
                    <a:p>
                      <a:pPr marR="33020" algn="ctr">
                        <a:lnSpc>
                          <a:spcPct val="100000"/>
                        </a:lnSpc>
                        <a:spcBef>
                          <a:spcPts val="375"/>
                        </a:spcBef>
                      </a:pPr>
                      <a:r>
                        <a:rPr lang="en-US" sz="900" b="0" i="0" kern="1200" dirty="0">
                          <a:solidFill>
                            <a:srgbClr val="000000"/>
                          </a:solidFill>
                          <a:latin typeface="+mn-lt"/>
                          <a:ea typeface="+mn-ea"/>
                          <a:cs typeface="+mn-cs"/>
                        </a:rPr>
                        <a:t>4,832</a:t>
                      </a:r>
                      <a:endParaRPr sz="900" b="0" i="0" kern="1200" dirty="0">
                        <a:solidFill>
                          <a:srgbClr val="000000"/>
                        </a:solidFill>
                        <a:latin typeface="+mn-lt"/>
                        <a:ea typeface="+mn-ea"/>
                        <a:cs typeface="+mn-cs"/>
                      </a:endParaRPr>
                    </a:p>
                  </a:txBody>
                  <a:tcPr marL="0" marR="0" marT="47625" marB="0" anchor="ctr">
                    <a:solidFill>
                      <a:schemeClr val="bg1">
                        <a:lumMod val="95000"/>
                      </a:schemeClr>
                    </a:solidFill>
                  </a:tcPr>
                </a:tc>
                <a:extLst>
                  <a:ext uri="{0D108BD9-81ED-4DB2-BD59-A6C34878D82A}">
                    <a16:rowId xmlns:a16="http://schemas.microsoft.com/office/drawing/2014/main" val="10010"/>
                  </a:ext>
                </a:extLst>
              </a:tr>
              <a:tr h="303866">
                <a:tc>
                  <a:txBody>
                    <a:bodyPr/>
                    <a:lstStyle/>
                    <a:p>
                      <a:pPr marL="0" algn="l" defTabSz="914400" rtl="0" eaLnBrk="1" latinLnBrk="0" hangingPunct="1">
                        <a:lnSpc>
                          <a:spcPct val="83000"/>
                        </a:lnSpc>
                        <a:spcBef>
                          <a:spcPts val="210"/>
                        </a:spcBef>
                      </a:pPr>
                      <a:r>
                        <a:rPr lang="en-US" sz="900" b="0" i="0" kern="1200" dirty="0">
                          <a:solidFill>
                            <a:srgbClr val="000000"/>
                          </a:solidFill>
                          <a:latin typeface="+mn-lt"/>
                          <a:ea typeface="+mn-ea"/>
                          <a:cs typeface="+mn-cs"/>
                        </a:rPr>
                        <a:t>Integration service fee</a:t>
                      </a:r>
                      <a:endParaRPr sz="900" b="0" i="0" kern="1200" dirty="0">
                        <a:solidFill>
                          <a:srgbClr val="000000"/>
                        </a:solidFill>
                        <a:latin typeface="+mn-lt"/>
                        <a:ea typeface="+mn-ea"/>
                        <a:cs typeface="+mn-cs"/>
                      </a:endParaRPr>
                    </a:p>
                  </a:txBody>
                  <a:tcPr marL="274320" marR="0" marT="26670" marB="0" anchor="ctr">
                    <a:solidFill>
                      <a:schemeClr val="bg1"/>
                    </a:solidFill>
                  </a:tcPr>
                </a:tc>
                <a:tc>
                  <a:txBody>
                    <a:bodyPr/>
                    <a:lstStyle/>
                    <a:p>
                      <a:pPr marL="0" marR="71120"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a:t>
                      </a:r>
                    </a:p>
                  </a:txBody>
                  <a:tcPr marL="0" marR="0" marT="47625" marB="0" anchor="ctr">
                    <a:solidFill>
                      <a:schemeClr val="bg1"/>
                    </a:solidFill>
                  </a:tcPr>
                </a:tc>
                <a:tc>
                  <a:txBody>
                    <a:bodyPr/>
                    <a:lstStyle/>
                    <a:p>
                      <a:pPr marL="0" marR="71120"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a:t>
                      </a:r>
                    </a:p>
                  </a:txBody>
                  <a:tcPr marL="0" marR="0" marT="47625" marB="0" anchor="ctr">
                    <a:solidFill>
                      <a:schemeClr val="bg1"/>
                    </a:solidFill>
                  </a:tcPr>
                </a:tc>
                <a:tc>
                  <a:txBody>
                    <a:bodyPr/>
                    <a:lstStyle/>
                    <a:p>
                      <a:pPr marL="0" marR="53975" lvl="0" indent="0" algn="ctr" defTabSz="914400" rtl="0" eaLnBrk="1" fontAlgn="auto" latinLnBrk="0" hangingPunct="1">
                        <a:lnSpc>
                          <a:spcPct val="100000"/>
                        </a:lnSpc>
                        <a:spcBef>
                          <a:spcPts val="370"/>
                        </a:spcBef>
                        <a:spcAft>
                          <a:spcPts val="0"/>
                        </a:spcAft>
                        <a:buClrTx/>
                        <a:buSzTx/>
                        <a:buFontTx/>
                        <a:buNone/>
                        <a:tabLst/>
                        <a:defRPr/>
                      </a:pPr>
                      <a:r>
                        <a:rPr lang="en-US" sz="900" b="0" i="0" kern="1200" dirty="0">
                          <a:solidFill>
                            <a:srgbClr val="000000"/>
                          </a:solidFill>
                          <a:latin typeface="+mn-lt"/>
                          <a:ea typeface="+mn-ea"/>
                          <a:cs typeface="+mn-cs"/>
                        </a:rPr>
                        <a:t>1,125</a:t>
                      </a:r>
                    </a:p>
                  </a:txBody>
                  <a:tcPr marL="0" marR="0" marT="46990" marB="0" anchor="ctr">
                    <a:solidFill>
                      <a:schemeClr val="bg1"/>
                    </a:solidFill>
                  </a:tcPr>
                </a:tc>
                <a:tc>
                  <a:txBody>
                    <a:bodyPr/>
                    <a:lstStyle/>
                    <a:p>
                      <a:pPr marL="0" marR="53975" lvl="0" indent="0" algn="ctr" defTabSz="914400" rtl="0" eaLnBrk="1" fontAlgn="auto" latinLnBrk="0" hangingPunct="1">
                        <a:lnSpc>
                          <a:spcPct val="100000"/>
                        </a:lnSpc>
                        <a:spcBef>
                          <a:spcPts val="370"/>
                        </a:spcBef>
                        <a:spcAft>
                          <a:spcPts val="0"/>
                        </a:spcAft>
                        <a:buClrTx/>
                        <a:buSzTx/>
                        <a:buFontTx/>
                        <a:buNone/>
                        <a:tabLst/>
                        <a:defRPr/>
                      </a:pPr>
                      <a:r>
                        <a:rPr lang="en-US" sz="900" b="0" i="0" kern="1200" dirty="0">
                          <a:solidFill>
                            <a:srgbClr val="000000"/>
                          </a:solidFill>
                          <a:latin typeface="+mn-lt"/>
                          <a:ea typeface="+mn-ea"/>
                          <a:cs typeface="+mn-cs"/>
                        </a:rPr>
                        <a:t>—</a:t>
                      </a:r>
                    </a:p>
                  </a:txBody>
                  <a:tcPr marL="0" marR="0" marT="46990" marB="0" anchor="ctr">
                    <a:solidFill>
                      <a:schemeClr val="bg1"/>
                    </a:solidFill>
                  </a:tcPr>
                </a:tc>
                <a:tc>
                  <a:txBody>
                    <a:bodyPr/>
                    <a:lstStyle/>
                    <a:p>
                      <a:pPr marL="0" marR="71120"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a:t>
                      </a:r>
                    </a:p>
                  </a:txBody>
                  <a:tcPr marL="0" marR="0" marT="47625" marB="0" anchor="ctr">
                    <a:solidFill>
                      <a:schemeClr val="bg1"/>
                    </a:solidFill>
                  </a:tcPr>
                </a:tc>
                <a:tc>
                  <a:txBody>
                    <a:bodyPr/>
                    <a:lstStyle/>
                    <a:p>
                      <a:pPr marR="71120" algn="ctr">
                        <a:lnSpc>
                          <a:spcPct val="100000"/>
                        </a:lnSpc>
                        <a:spcBef>
                          <a:spcPts val="375"/>
                        </a:spcBef>
                      </a:pPr>
                      <a:r>
                        <a:rPr lang="en-US" sz="900" b="0" i="0" kern="1200" dirty="0">
                          <a:solidFill>
                            <a:srgbClr val="000000"/>
                          </a:solidFill>
                          <a:latin typeface="+mn-lt"/>
                          <a:ea typeface="+mn-ea"/>
                          <a:cs typeface="+mn-cs"/>
                        </a:rPr>
                        <a:t>1,000</a:t>
                      </a:r>
                      <a:endParaRPr sz="900" b="0" i="0" kern="1200" dirty="0">
                        <a:solidFill>
                          <a:srgbClr val="000000"/>
                        </a:solidFill>
                        <a:latin typeface="+mn-lt"/>
                        <a:ea typeface="+mn-ea"/>
                        <a:cs typeface="+mn-cs"/>
                      </a:endParaRPr>
                    </a:p>
                  </a:txBody>
                  <a:tcPr marL="0" marR="0" marT="47625" marB="0" anchor="ctr">
                    <a:solidFill>
                      <a:schemeClr val="bg1"/>
                    </a:solidFill>
                  </a:tcPr>
                </a:tc>
                <a:tc>
                  <a:txBody>
                    <a:bodyPr/>
                    <a:lstStyle/>
                    <a:p>
                      <a:pPr marL="0" marR="71120"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a:t>
                      </a:r>
                    </a:p>
                  </a:txBody>
                  <a:tcPr marL="0" marR="0" marT="47625" marB="0" anchor="ctr">
                    <a:solidFill>
                      <a:schemeClr val="bg1"/>
                    </a:solidFill>
                  </a:tcPr>
                </a:tc>
                <a:tc>
                  <a:txBody>
                    <a:bodyPr/>
                    <a:lstStyle/>
                    <a:p>
                      <a:pPr marL="0" marR="53975"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a:t>
                      </a:r>
                    </a:p>
                  </a:txBody>
                  <a:tcPr marL="0" marR="0" marT="47625" marB="0" anchor="ctr">
                    <a:solidFill>
                      <a:schemeClr val="bg1"/>
                    </a:solidFill>
                  </a:tcPr>
                </a:tc>
                <a:tc>
                  <a:txBody>
                    <a:bodyPr/>
                    <a:lstStyle/>
                    <a:p>
                      <a:pPr marL="0" marR="71120"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a:t>
                      </a:r>
                    </a:p>
                  </a:txBody>
                  <a:tcPr marL="0" marR="0" marT="47625" marB="0" anchor="ctr">
                    <a:solidFill>
                      <a:schemeClr val="bg1"/>
                    </a:solidFill>
                  </a:tcPr>
                </a:tc>
                <a:tc>
                  <a:txBody>
                    <a:bodyPr/>
                    <a:lstStyle/>
                    <a:p>
                      <a:pPr marL="0" marR="71120"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a:t>
                      </a:r>
                    </a:p>
                  </a:txBody>
                  <a:tcPr marL="0" marR="0" marT="47625" marB="0" anchor="ctr">
                    <a:solidFill>
                      <a:schemeClr val="bg1"/>
                    </a:solidFill>
                  </a:tcPr>
                </a:tc>
                <a:tc>
                  <a:txBody>
                    <a:bodyPr/>
                    <a:lstStyle/>
                    <a:p>
                      <a:pPr marL="0" marR="71120"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a:t>
                      </a:r>
                    </a:p>
                  </a:txBody>
                  <a:tcPr marL="0" marR="0" marT="47625" marB="0" anchor="ctr">
                    <a:solidFill>
                      <a:schemeClr val="bg1"/>
                    </a:solidFill>
                  </a:tcPr>
                </a:tc>
                <a:tc>
                  <a:txBody>
                    <a:bodyPr/>
                    <a:lstStyle/>
                    <a:p>
                      <a:pPr marR="33020" algn="ctr">
                        <a:lnSpc>
                          <a:spcPct val="100000"/>
                        </a:lnSpc>
                        <a:spcBef>
                          <a:spcPts val="375"/>
                        </a:spcBef>
                      </a:pPr>
                      <a:r>
                        <a:rPr lang="en-US" sz="900" b="0" i="0" kern="1200" dirty="0">
                          <a:solidFill>
                            <a:srgbClr val="000000"/>
                          </a:solidFill>
                          <a:latin typeface="+mn-lt"/>
                          <a:ea typeface="+mn-ea"/>
                          <a:cs typeface="+mn-cs"/>
                        </a:rPr>
                        <a:t>2,125</a:t>
                      </a:r>
                      <a:endParaRPr sz="900" b="0" i="0" kern="1200" dirty="0">
                        <a:solidFill>
                          <a:srgbClr val="000000"/>
                        </a:solidFill>
                        <a:latin typeface="+mn-lt"/>
                        <a:ea typeface="+mn-ea"/>
                        <a:cs typeface="+mn-cs"/>
                      </a:endParaRPr>
                    </a:p>
                  </a:txBody>
                  <a:tcPr marL="0" marR="0" marT="47625" marB="0" anchor="ctr">
                    <a:solidFill>
                      <a:schemeClr val="bg1"/>
                    </a:solidFill>
                  </a:tcPr>
                </a:tc>
                <a:extLst>
                  <a:ext uri="{0D108BD9-81ED-4DB2-BD59-A6C34878D82A}">
                    <a16:rowId xmlns:a16="http://schemas.microsoft.com/office/drawing/2014/main" val="608181374"/>
                  </a:ext>
                </a:extLst>
              </a:tr>
              <a:tr h="303866">
                <a:tc>
                  <a:txBody>
                    <a:bodyPr/>
                    <a:lstStyle/>
                    <a:p>
                      <a:pPr marL="0" algn="l" defTabSz="914400" rtl="0" eaLnBrk="1" latinLnBrk="0" hangingPunct="1">
                        <a:lnSpc>
                          <a:spcPct val="83000"/>
                        </a:lnSpc>
                        <a:spcBef>
                          <a:spcPts val="210"/>
                        </a:spcBef>
                      </a:pPr>
                      <a:r>
                        <a:rPr sz="900" b="0" i="0" kern="1200" dirty="0">
                          <a:solidFill>
                            <a:srgbClr val="000000"/>
                          </a:solidFill>
                          <a:latin typeface="+mn-lt"/>
                          <a:ea typeface="+mn-ea"/>
                          <a:cs typeface="+mn-cs"/>
                        </a:rPr>
                        <a:t>Other</a:t>
                      </a:r>
                    </a:p>
                  </a:txBody>
                  <a:tcPr marL="274320" marR="0" marT="26670" marB="0" anchor="ctr">
                    <a:solidFill>
                      <a:schemeClr val="bg1">
                        <a:lumMod val="95000"/>
                      </a:schemeClr>
                    </a:solidFill>
                  </a:tcPr>
                </a:tc>
                <a:tc>
                  <a:txBody>
                    <a:bodyPr/>
                    <a:lstStyle/>
                    <a:p>
                      <a:pPr marR="71120" algn="ctr">
                        <a:lnSpc>
                          <a:spcPct val="100000"/>
                        </a:lnSpc>
                        <a:spcBef>
                          <a:spcPts val="375"/>
                        </a:spcBef>
                      </a:pPr>
                      <a:r>
                        <a:rPr lang="en-US" sz="900" b="0" i="0" kern="1200" dirty="0">
                          <a:solidFill>
                            <a:srgbClr val="000000"/>
                          </a:solidFill>
                          <a:latin typeface="+mn-lt"/>
                          <a:ea typeface="+mn-ea"/>
                          <a:cs typeface="+mn-cs"/>
                        </a:rPr>
                        <a:t>324</a:t>
                      </a:r>
                      <a:endParaRPr sz="900" b="0" i="0" kern="1200" dirty="0">
                        <a:solidFill>
                          <a:srgbClr val="000000"/>
                        </a:solidFill>
                        <a:latin typeface="+mn-lt"/>
                        <a:ea typeface="+mn-ea"/>
                        <a:cs typeface="+mn-cs"/>
                      </a:endParaRPr>
                    </a:p>
                  </a:txBody>
                  <a:tcPr marL="0" marR="0" marT="47625" marB="0" anchor="ctr">
                    <a:solidFill>
                      <a:schemeClr val="bg1">
                        <a:lumMod val="95000"/>
                      </a:schemeClr>
                    </a:solidFill>
                  </a:tcPr>
                </a:tc>
                <a:tc>
                  <a:txBody>
                    <a:bodyPr/>
                    <a:lstStyle/>
                    <a:p>
                      <a:pPr marR="71120" algn="ctr">
                        <a:lnSpc>
                          <a:spcPct val="100000"/>
                        </a:lnSpc>
                        <a:spcBef>
                          <a:spcPts val="375"/>
                        </a:spcBef>
                      </a:pPr>
                      <a:r>
                        <a:rPr sz="900" b="0" i="0" kern="1200" dirty="0">
                          <a:solidFill>
                            <a:srgbClr val="000000"/>
                          </a:solidFill>
                          <a:latin typeface="+mn-lt"/>
                          <a:ea typeface="+mn-ea"/>
                          <a:cs typeface="+mn-cs"/>
                        </a:rPr>
                        <a:t>—</a:t>
                      </a:r>
                    </a:p>
                  </a:txBody>
                  <a:tcPr marL="0" marR="0" marT="47625" marB="0" anchor="ctr">
                    <a:solidFill>
                      <a:schemeClr val="bg1">
                        <a:lumMod val="95000"/>
                      </a:schemeClr>
                    </a:solidFill>
                  </a:tcPr>
                </a:tc>
                <a:tc>
                  <a:txBody>
                    <a:bodyPr/>
                    <a:lstStyle/>
                    <a:p>
                      <a:pPr marL="0" marR="53975" lvl="0" indent="0" algn="ctr" defTabSz="914400" rtl="0" eaLnBrk="1" fontAlgn="auto" latinLnBrk="0" hangingPunct="1">
                        <a:lnSpc>
                          <a:spcPct val="100000"/>
                        </a:lnSpc>
                        <a:spcBef>
                          <a:spcPts val="370"/>
                        </a:spcBef>
                        <a:spcAft>
                          <a:spcPts val="0"/>
                        </a:spcAft>
                        <a:buClrTx/>
                        <a:buSzTx/>
                        <a:buFontTx/>
                        <a:buNone/>
                        <a:tabLst/>
                        <a:defRPr/>
                      </a:pPr>
                      <a:r>
                        <a:rPr lang="en-US" sz="900" b="0" i="0" kern="1200" dirty="0">
                          <a:solidFill>
                            <a:srgbClr val="000000"/>
                          </a:solidFill>
                          <a:latin typeface="+mn-lt"/>
                          <a:ea typeface="+mn-ea"/>
                          <a:cs typeface="+mn-cs"/>
                        </a:rPr>
                        <a:t>—</a:t>
                      </a:r>
                    </a:p>
                  </a:txBody>
                  <a:tcPr marL="0" marR="0" marT="46990" marB="0" anchor="ctr">
                    <a:solidFill>
                      <a:schemeClr val="bg1">
                        <a:lumMod val="95000"/>
                      </a:schemeClr>
                    </a:solidFill>
                  </a:tcPr>
                </a:tc>
                <a:tc>
                  <a:txBody>
                    <a:bodyPr/>
                    <a:lstStyle/>
                    <a:p>
                      <a:pPr marR="53975" algn="ctr">
                        <a:lnSpc>
                          <a:spcPct val="100000"/>
                        </a:lnSpc>
                        <a:spcBef>
                          <a:spcPts val="370"/>
                        </a:spcBef>
                      </a:pPr>
                      <a:r>
                        <a:rPr lang="en-US" sz="900" b="0" i="0" kern="1200" dirty="0">
                          <a:solidFill>
                            <a:srgbClr val="000000"/>
                          </a:solidFill>
                          <a:latin typeface="+mn-lt"/>
                          <a:ea typeface="+mn-ea"/>
                          <a:cs typeface="+mn-cs"/>
                        </a:rPr>
                        <a:t>598</a:t>
                      </a:r>
                      <a:endParaRPr sz="900" b="0" i="0" kern="1200" dirty="0">
                        <a:solidFill>
                          <a:srgbClr val="000000"/>
                        </a:solidFill>
                        <a:latin typeface="+mn-lt"/>
                        <a:ea typeface="+mn-ea"/>
                        <a:cs typeface="+mn-cs"/>
                      </a:endParaRPr>
                    </a:p>
                  </a:txBody>
                  <a:tcPr marL="0" marR="0" marT="46990" marB="0" anchor="ctr">
                    <a:solidFill>
                      <a:schemeClr val="bg1">
                        <a:lumMod val="95000"/>
                      </a:schemeClr>
                    </a:solidFill>
                  </a:tcPr>
                </a:tc>
                <a:tc>
                  <a:txBody>
                    <a:bodyPr/>
                    <a:lstStyle/>
                    <a:p>
                      <a:pPr marL="0" marR="71120"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a:t>
                      </a:r>
                    </a:p>
                  </a:txBody>
                  <a:tcPr marL="0" marR="0" marT="47625" marB="0" anchor="ctr">
                    <a:solidFill>
                      <a:schemeClr val="bg1">
                        <a:lumMod val="95000"/>
                      </a:schemeClr>
                    </a:solidFill>
                  </a:tcPr>
                </a:tc>
                <a:tc>
                  <a:txBody>
                    <a:bodyPr/>
                    <a:lstStyle/>
                    <a:p>
                      <a:pPr marL="0" marR="71120"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a:t>
                      </a:r>
                    </a:p>
                  </a:txBody>
                  <a:tcPr marL="0" marR="0" marT="47625" marB="0" anchor="ctr">
                    <a:solidFill>
                      <a:schemeClr val="bg1">
                        <a:lumMod val="95000"/>
                      </a:schemeClr>
                    </a:solidFill>
                  </a:tcPr>
                </a:tc>
                <a:tc>
                  <a:txBody>
                    <a:bodyPr/>
                    <a:lstStyle/>
                    <a:p>
                      <a:pPr marL="0" marR="71120"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a:t>
                      </a:r>
                    </a:p>
                  </a:txBody>
                  <a:tcPr marL="0" marR="0" marT="47625" marB="0" anchor="ctr">
                    <a:solidFill>
                      <a:schemeClr val="bg1">
                        <a:lumMod val="95000"/>
                      </a:schemeClr>
                    </a:solidFill>
                  </a:tcPr>
                </a:tc>
                <a:tc>
                  <a:txBody>
                    <a:bodyPr/>
                    <a:lstStyle/>
                    <a:p>
                      <a:pPr marL="0" marR="53975"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a:t>
                      </a:r>
                    </a:p>
                  </a:txBody>
                  <a:tcPr marL="0" marR="0" marT="47625" marB="0" anchor="ctr">
                    <a:solidFill>
                      <a:schemeClr val="bg1">
                        <a:lumMod val="95000"/>
                      </a:schemeClr>
                    </a:solidFill>
                  </a:tcPr>
                </a:tc>
                <a:tc>
                  <a:txBody>
                    <a:bodyPr/>
                    <a:lstStyle/>
                    <a:p>
                      <a:pPr marL="0" marR="71120"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a:t>
                      </a:r>
                    </a:p>
                  </a:txBody>
                  <a:tcPr marL="0" marR="0" marT="47625" marB="0" anchor="ctr">
                    <a:solidFill>
                      <a:schemeClr val="bg1">
                        <a:lumMod val="95000"/>
                      </a:schemeClr>
                    </a:solidFill>
                  </a:tcPr>
                </a:tc>
                <a:tc>
                  <a:txBody>
                    <a:bodyPr/>
                    <a:lstStyle/>
                    <a:p>
                      <a:pPr marL="0" marR="71120"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a:t>
                      </a:r>
                    </a:p>
                  </a:txBody>
                  <a:tcPr marL="0" marR="0" marT="47625" marB="0" anchor="ctr">
                    <a:solidFill>
                      <a:schemeClr val="bg1">
                        <a:lumMod val="95000"/>
                      </a:schemeClr>
                    </a:solidFill>
                  </a:tcPr>
                </a:tc>
                <a:tc>
                  <a:txBody>
                    <a:bodyPr/>
                    <a:lstStyle/>
                    <a:p>
                      <a:pPr marL="0" marR="71120" lvl="0" indent="0" algn="ctr" defTabSz="914400" rtl="0" eaLnBrk="1" fontAlgn="auto" latinLnBrk="0" hangingPunct="1">
                        <a:lnSpc>
                          <a:spcPct val="100000"/>
                        </a:lnSpc>
                        <a:spcBef>
                          <a:spcPts val="375"/>
                        </a:spcBef>
                        <a:spcAft>
                          <a:spcPts val="0"/>
                        </a:spcAft>
                        <a:buClrTx/>
                        <a:buSzTx/>
                        <a:buFontTx/>
                        <a:buNone/>
                        <a:tabLst/>
                        <a:defRPr/>
                      </a:pPr>
                      <a:r>
                        <a:rPr lang="en-US" sz="900" b="0" i="0" kern="1200" dirty="0">
                          <a:solidFill>
                            <a:srgbClr val="000000"/>
                          </a:solidFill>
                          <a:latin typeface="+mn-lt"/>
                          <a:ea typeface="+mn-ea"/>
                          <a:cs typeface="+mn-cs"/>
                        </a:rPr>
                        <a:t>—</a:t>
                      </a:r>
                    </a:p>
                  </a:txBody>
                  <a:tcPr marL="0" marR="0" marT="47625" marB="0" anchor="ctr">
                    <a:solidFill>
                      <a:schemeClr val="bg1">
                        <a:lumMod val="95000"/>
                      </a:schemeClr>
                    </a:solidFill>
                  </a:tcPr>
                </a:tc>
                <a:tc>
                  <a:txBody>
                    <a:bodyPr/>
                    <a:lstStyle/>
                    <a:p>
                      <a:pPr marR="33020" algn="ctr">
                        <a:lnSpc>
                          <a:spcPct val="100000"/>
                        </a:lnSpc>
                        <a:spcBef>
                          <a:spcPts val="375"/>
                        </a:spcBef>
                      </a:pPr>
                      <a:r>
                        <a:rPr lang="en-US" sz="900" b="0" i="0" kern="1200" dirty="0">
                          <a:solidFill>
                            <a:srgbClr val="000000"/>
                          </a:solidFill>
                          <a:latin typeface="+mn-lt"/>
                          <a:ea typeface="+mn-ea"/>
                          <a:cs typeface="+mn-cs"/>
                        </a:rPr>
                        <a:t>922</a:t>
                      </a:r>
                      <a:endParaRPr sz="900" b="0" i="0" kern="1200" dirty="0">
                        <a:solidFill>
                          <a:srgbClr val="000000"/>
                        </a:solidFill>
                        <a:latin typeface="+mn-lt"/>
                        <a:ea typeface="+mn-ea"/>
                        <a:cs typeface="+mn-cs"/>
                      </a:endParaRPr>
                    </a:p>
                  </a:txBody>
                  <a:tcPr marL="0" marR="0" marT="47625" marB="0" anchor="ctr">
                    <a:solidFill>
                      <a:schemeClr val="bg1">
                        <a:lumMod val="95000"/>
                      </a:schemeClr>
                    </a:solidFill>
                  </a:tcPr>
                </a:tc>
                <a:extLst>
                  <a:ext uri="{0D108BD9-81ED-4DB2-BD59-A6C34878D82A}">
                    <a16:rowId xmlns:a16="http://schemas.microsoft.com/office/drawing/2014/main" val="10011"/>
                  </a:ext>
                </a:extLst>
              </a:tr>
              <a:tr h="303866">
                <a:tc>
                  <a:txBody>
                    <a:bodyPr/>
                    <a:lstStyle/>
                    <a:p>
                      <a:pPr marL="0" algn="l" defTabSz="914400" rtl="0" eaLnBrk="1" latinLnBrk="0" hangingPunct="1">
                        <a:lnSpc>
                          <a:spcPct val="83000"/>
                        </a:lnSpc>
                        <a:spcBef>
                          <a:spcPts val="210"/>
                        </a:spcBef>
                      </a:pPr>
                      <a:r>
                        <a:rPr sz="900" b="0" i="0" kern="1200" dirty="0">
                          <a:solidFill>
                            <a:srgbClr val="000000"/>
                          </a:solidFill>
                          <a:latin typeface="+mn-lt"/>
                          <a:ea typeface="+mn-ea"/>
                          <a:cs typeface="+mn-cs"/>
                        </a:rPr>
                        <a:t>Management fees</a:t>
                      </a:r>
                    </a:p>
                  </a:txBody>
                  <a:tcPr marL="274320" marR="0" marT="26670" marB="0" anchor="ctr">
                    <a:solidFill>
                      <a:schemeClr val="bg1"/>
                    </a:solidFill>
                  </a:tcPr>
                </a:tc>
                <a:tc>
                  <a:txBody>
                    <a:bodyPr/>
                    <a:lstStyle/>
                    <a:p>
                      <a:pPr marR="71755" algn="ctr">
                        <a:lnSpc>
                          <a:spcPct val="100000"/>
                        </a:lnSpc>
                        <a:spcBef>
                          <a:spcPts val="375"/>
                        </a:spcBef>
                      </a:pPr>
                      <a:r>
                        <a:rPr lang="en-US" sz="900" b="0" i="0" kern="1200" dirty="0">
                          <a:solidFill>
                            <a:srgbClr val="000000"/>
                          </a:solidFill>
                          <a:latin typeface="+mn-lt"/>
                          <a:ea typeface="+mn-ea"/>
                          <a:cs typeface="+mn-cs"/>
                        </a:rPr>
                        <a:t>29,402</a:t>
                      </a:r>
                      <a:endParaRPr sz="900" b="0" i="0" kern="1200" dirty="0">
                        <a:solidFill>
                          <a:srgbClr val="000000"/>
                        </a:solidFill>
                        <a:latin typeface="+mn-lt"/>
                        <a:ea typeface="+mn-ea"/>
                        <a:cs typeface="+mn-cs"/>
                      </a:endParaRPr>
                    </a:p>
                  </a:txBody>
                  <a:tcPr marL="0" marR="0" marT="47625" marB="0" anchor="ctr">
                    <a:lnB w="12700">
                      <a:solidFill>
                        <a:srgbClr val="000000"/>
                      </a:solidFill>
                      <a:prstDash val="solid"/>
                    </a:lnB>
                    <a:solidFill>
                      <a:schemeClr val="bg1"/>
                    </a:solidFill>
                  </a:tcPr>
                </a:tc>
                <a:tc>
                  <a:txBody>
                    <a:bodyPr/>
                    <a:lstStyle/>
                    <a:p>
                      <a:pPr marR="70485" algn="ctr">
                        <a:lnSpc>
                          <a:spcPct val="100000"/>
                        </a:lnSpc>
                        <a:spcBef>
                          <a:spcPts val="375"/>
                        </a:spcBef>
                      </a:pPr>
                      <a:r>
                        <a:rPr lang="en-US" sz="900" b="0" i="0" kern="1200" dirty="0">
                          <a:solidFill>
                            <a:srgbClr val="000000"/>
                          </a:solidFill>
                          <a:latin typeface="+mn-lt"/>
                          <a:ea typeface="+mn-ea"/>
                          <a:cs typeface="+mn-cs"/>
                        </a:rPr>
                        <a:t>1,000</a:t>
                      </a:r>
                      <a:endParaRPr sz="900" b="0" i="0" kern="1200" dirty="0">
                        <a:solidFill>
                          <a:srgbClr val="000000"/>
                        </a:solidFill>
                        <a:latin typeface="+mn-lt"/>
                        <a:ea typeface="+mn-ea"/>
                        <a:cs typeface="+mn-cs"/>
                      </a:endParaRPr>
                    </a:p>
                  </a:txBody>
                  <a:tcPr marL="0" marR="0" marT="47625" marB="0" anchor="ctr">
                    <a:lnB w="12700">
                      <a:solidFill>
                        <a:srgbClr val="000000"/>
                      </a:solidFill>
                      <a:prstDash val="solid"/>
                    </a:lnB>
                    <a:solidFill>
                      <a:schemeClr val="bg1"/>
                    </a:solidFill>
                  </a:tcPr>
                </a:tc>
                <a:tc>
                  <a:txBody>
                    <a:bodyPr/>
                    <a:lstStyle/>
                    <a:p>
                      <a:pPr marR="53975" algn="ctr">
                        <a:lnSpc>
                          <a:spcPct val="100000"/>
                        </a:lnSpc>
                        <a:spcBef>
                          <a:spcPts val="370"/>
                        </a:spcBef>
                      </a:pPr>
                      <a:r>
                        <a:rPr lang="en-US" sz="900" b="0" i="0" kern="1200" dirty="0">
                          <a:solidFill>
                            <a:srgbClr val="000000"/>
                          </a:solidFill>
                          <a:latin typeface="+mn-lt"/>
                          <a:ea typeface="+mn-ea"/>
                          <a:cs typeface="+mn-cs"/>
                        </a:rPr>
                        <a:t>250</a:t>
                      </a:r>
                      <a:endParaRPr sz="900" b="0" i="0" kern="1200" dirty="0">
                        <a:solidFill>
                          <a:srgbClr val="000000"/>
                        </a:solidFill>
                        <a:latin typeface="+mn-lt"/>
                        <a:ea typeface="+mn-ea"/>
                        <a:cs typeface="+mn-cs"/>
                      </a:endParaRPr>
                    </a:p>
                  </a:txBody>
                  <a:tcPr marL="0" marR="0" marT="46990" marB="0" anchor="ctr">
                    <a:lnB w="12700" cap="flat" cmpd="sng" algn="ctr">
                      <a:solidFill>
                        <a:srgbClr val="000000"/>
                      </a:solidFill>
                      <a:prstDash val="solid"/>
                      <a:round/>
                      <a:headEnd type="none" w="med" len="med"/>
                      <a:tailEnd type="none" w="med" len="med"/>
                    </a:lnB>
                    <a:solidFill>
                      <a:schemeClr val="bg1"/>
                    </a:solidFill>
                  </a:tcPr>
                </a:tc>
                <a:tc>
                  <a:txBody>
                    <a:bodyPr/>
                    <a:lstStyle/>
                    <a:p>
                      <a:pPr marR="53975" algn="ctr">
                        <a:lnSpc>
                          <a:spcPct val="100000"/>
                        </a:lnSpc>
                        <a:spcBef>
                          <a:spcPts val="370"/>
                        </a:spcBef>
                      </a:pPr>
                      <a:r>
                        <a:rPr lang="en-US" sz="900" b="0" i="0" kern="1200" dirty="0">
                          <a:solidFill>
                            <a:srgbClr val="000000"/>
                          </a:solidFill>
                          <a:latin typeface="+mn-lt"/>
                          <a:ea typeface="+mn-ea"/>
                          <a:cs typeface="+mn-cs"/>
                        </a:rPr>
                        <a:t>500</a:t>
                      </a:r>
                      <a:endParaRPr sz="900" b="0" i="0" kern="1200" dirty="0">
                        <a:solidFill>
                          <a:srgbClr val="000000"/>
                        </a:solidFill>
                        <a:latin typeface="+mn-lt"/>
                        <a:ea typeface="+mn-ea"/>
                        <a:cs typeface="+mn-cs"/>
                      </a:endParaRPr>
                    </a:p>
                  </a:txBody>
                  <a:tcPr marL="0" marR="0" marT="46990" marB="0" anchor="ctr">
                    <a:lnB w="12700">
                      <a:solidFill>
                        <a:srgbClr val="000000"/>
                      </a:solidFill>
                      <a:prstDash val="solid"/>
                    </a:lnB>
                    <a:solidFill>
                      <a:schemeClr val="bg1"/>
                    </a:solidFill>
                  </a:tcPr>
                </a:tc>
                <a:tc>
                  <a:txBody>
                    <a:bodyPr/>
                    <a:lstStyle/>
                    <a:p>
                      <a:pPr marR="70485" algn="ctr">
                        <a:lnSpc>
                          <a:spcPct val="100000"/>
                        </a:lnSpc>
                        <a:spcBef>
                          <a:spcPts val="370"/>
                        </a:spcBef>
                      </a:pPr>
                      <a:r>
                        <a:rPr lang="en-US" sz="900" b="0" i="0" kern="1200" dirty="0">
                          <a:solidFill>
                            <a:srgbClr val="000000"/>
                          </a:solidFill>
                          <a:latin typeface="+mn-lt"/>
                          <a:ea typeface="+mn-ea"/>
                          <a:cs typeface="+mn-cs"/>
                        </a:rPr>
                        <a:t>500</a:t>
                      </a:r>
                      <a:endParaRPr sz="900" b="0" i="0" kern="1200" dirty="0">
                        <a:solidFill>
                          <a:srgbClr val="000000"/>
                        </a:solidFill>
                        <a:latin typeface="+mn-lt"/>
                        <a:ea typeface="+mn-ea"/>
                        <a:cs typeface="+mn-cs"/>
                      </a:endParaRPr>
                    </a:p>
                  </a:txBody>
                  <a:tcPr marL="0" marR="0" marT="46990" marB="0" anchor="ctr">
                    <a:lnB w="12700">
                      <a:solidFill>
                        <a:srgbClr val="000000"/>
                      </a:solidFill>
                      <a:prstDash val="solid"/>
                    </a:lnB>
                    <a:solidFill>
                      <a:schemeClr val="bg1"/>
                    </a:solidFill>
                  </a:tcPr>
                </a:tc>
                <a:tc>
                  <a:txBody>
                    <a:bodyPr/>
                    <a:lstStyle/>
                    <a:p>
                      <a:pPr marR="70485" algn="ctr">
                        <a:lnSpc>
                          <a:spcPct val="100000"/>
                        </a:lnSpc>
                        <a:spcBef>
                          <a:spcPts val="375"/>
                        </a:spcBef>
                      </a:pPr>
                      <a:r>
                        <a:rPr lang="en-US" sz="900" b="0" i="0" kern="1200" dirty="0">
                          <a:solidFill>
                            <a:srgbClr val="000000"/>
                          </a:solidFill>
                          <a:latin typeface="+mn-lt"/>
                          <a:ea typeface="+mn-ea"/>
                          <a:cs typeface="+mn-cs"/>
                        </a:rPr>
                        <a:t>347</a:t>
                      </a:r>
                      <a:endParaRPr sz="900" b="0" i="0" kern="1200" dirty="0">
                        <a:solidFill>
                          <a:srgbClr val="000000"/>
                        </a:solidFill>
                        <a:latin typeface="+mn-lt"/>
                        <a:ea typeface="+mn-ea"/>
                        <a:cs typeface="+mn-cs"/>
                      </a:endParaRPr>
                    </a:p>
                  </a:txBody>
                  <a:tcPr marL="0" marR="0" marT="47625" marB="0" anchor="ctr">
                    <a:lnB w="12700">
                      <a:solidFill>
                        <a:srgbClr val="000000"/>
                      </a:solidFill>
                      <a:prstDash val="solid"/>
                    </a:lnB>
                    <a:solidFill>
                      <a:schemeClr val="bg1"/>
                    </a:solidFill>
                  </a:tcPr>
                </a:tc>
                <a:tc>
                  <a:txBody>
                    <a:bodyPr/>
                    <a:lstStyle/>
                    <a:p>
                      <a:pPr marR="70485" algn="ctr">
                        <a:lnSpc>
                          <a:spcPct val="100000"/>
                        </a:lnSpc>
                        <a:spcBef>
                          <a:spcPts val="370"/>
                        </a:spcBef>
                      </a:pPr>
                      <a:r>
                        <a:rPr lang="en-US" sz="900" b="0" i="0" kern="1200" dirty="0">
                          <a:solidFill>
                            <a:srgbClr val="000000"/>
                          </a:solidFill>
                          <a:latin typeface="+mn-lt"/>
                          <a:ea typeface="+mn-ea"/>
                          <a:cs typeface="+mn-cs"/>
                        </a:rPr>
                        <a:t>500</a:t>
                      </a:r>
                      <a:endParaRPr sz="900" b="0" i="0" kern="1200" dirty="0">
                        <a:solidFill>
                          <a:srgbClr val="000000"/>
                        </a:solidFill>
                        <a:latin typeface="+mn-lt"/>
                        <a:ea typeface="+mn-ea"/>
                        <a:cs typeface="+mn-cs"/>
                      </a:endParaRPr>
                    </a:p>
                  </a:txBody>
                  <a:tcPr marL="0" marR="0" marT="46990" marB="0" anchor="ctr">
                    <a:lnB w="12700">
                      <a:solidFill>
                        <a:srgbClr val="000000"/>
                      </a:solidFill>
                      <a:prstDash val="solid"/>
                    </a:lnB>
                    <a:solidFill>
                      <a:schemeClr val="bg1"/>
                    </a:solidFill>
                  </a:tcPr>
                </a:tc>
                <a:tc>
                  <a:txBody>
                    <a:bodyPr/>
                    <a:lstStyle/>
                    <a:p>
                      <a:pPr marR="53975" algn="ctr">
                        <a:lnSpc>
                          <a:spcPct val="100000"/>
                        </a:lnSpc>
                        <a:spcBef>
                          <a:spcPts val="370"/>
                        </a:spcBef>
                      </a:pPr>
                      <a:r>
                        <a:rPr lang="en-US" sz="900" b="0" i="0" kern="1200" dirty="0">
                          <a:solidFill>
                            <a:srgbClr val="000000"/>
                          </a:solidFill>
                          <a:latin typeface="+mn-lt"/>
                          <a:ea typeface="+mn-ea"/>
                          <a:cs typeface="+mn-cs"/>
                        </a:rPr>
                        <a:t>500</a:t>
                      </a:r>
                      <a:endParaRPr sz="900" b="0" i="0" kern="1200" dirty="0">
                        <a:solidFill>
                          <a:srgbClr val="000000"/>
                        </a:solidFill>
                        <a:latin typeface="+mn-lt"/>
                        <a:ea typeface="+mn-ea"/>
                        <a:cs typeface="+mn-cs"/>
                      </a:endParaRPr>
                    </a:p>
                  </a:txBody>
                  <a:tcPr marL="0" marR="0" marT="46990" marB="0" anchor="ctr">
                    <a:lnB w="12700">
                      <a:solidFill>
                        <a:srgbClr val="000000"/>
                      </a:solidFill>
                      <a:prstDash val="solid"/>
                    </a:lnB>
                    <a:solidFill>
                      <a:schemeClr val="bg1"/>
                    </a:solidFill>
                  </a:tcPr>
                </a:tc>
                <a:tc>
                  <a:txBody>
                    <a:bodyPr/>
                    <a:lstStyle/>
                    <a:p>
                      <a:pPr marR="70485" algn="ctr">
                        <a:lnSpc>
                          <a:spcPct val="100000"/>
                        </a:lnSpc>
                        <a:spcBef>
                          <a:spcPts val="375"/>
                        </a:spcBef>
                      </a:pPr>
                      <a:r>
                        <a:rPr lang="en-US" sz="900" b="0" i="0" kern="1200" dirty="0">
                          <a:solidFill>
                            <a:srgbClr val="000000"/>
                          </a:solidFill>
                          <a:latin typeface="+mn-lt"/>
                          <a:ea typeface="+mn-ea"/>
                          <a:cs typeface="+mn-cs"/>
                        </a:rPr>
                        <a:t>500</a:t>
                      </a:r>
                      <a:endParaRPr sz="900" b="0" i="0" kern="1200" dirty="0">
                        <a:solidFill>
                          <a:srgbClr val="000000"/>
                        </a:solidFill>
                        <a:latin typeface="+mn-lt"/>
                        <a:ea typeface="+mn-ea"/>
                        <a:cs typeface="+mn-cs"/>
                      </a:endParaRPr>
                    </a:p>
                  </a:txBody>
                  <a:tcPr marL="0" marR="0" marT="47625" marB="0" anchor="ctr">
                    <a:lnB w="12700">
                      <a:solidFill>
                        <a:srgbClr val="000000"/>
                      </a:solidFill>
                      <a:prstDash val="solid"/>
                    </a:lnB>
                    <a:solidFill>
                      <a:schemeClr val="bg1"/>
                    </a:solidFill>
                  </a:tcPr>
                </a:tc>
                <a:tc>
                  <a:txBody>
                    <a:bodyPr/>
                    <a:lstStyle/>
                    <a:p>
                      <a:pPr marR="70485" algn="ctr">
                        <a:lnSpc>
                          <a:spcPct val="100000"/>
                        </a:lnSpc>
                        <a:spcBef>
                          <a:spcPts val="375"/>
                        </a:spcBef>
                      </a:pPr>
                      <a:r>
                        <a:rPr lang="en-US" sz="900" b="0" i="0" kern="1200" dirty="0">
                          <a:solidFill>
                            <a:srgbClr val="000000"/>
                          </a:solidFill>
                          <a:latin typeface="+mn-lt"/>
                          <a:ea typeface="+mn-ea"/>
                          <a:cs typeface="+mn-cs"/>
                        </a:rPr>
                        <a:t>750</a:t>
                      </a:r>
                      <a:endParaRPr sz="900" b="0" i="0" kern="1200" dirty="0">
                        <a:solidFill>
                          <a:srgbClr val="000000"/>
                        </a:solidFill>
                        <a:latin typeface="+mn-lt"/>
                        <a:ea typeface="+mn-ea"/>
                        <a:cs typeface="+mn-cs"/>
                      </a:endParaRPr>
                    </a:p>
                  </a:txBody>
                  <a:tcPr marL="0" marR="0" marT="47625" marB="0" anchor="ctr">
                    <a:lnB w="12700">
                      <a:solidFill>
                        <a:srgbClr val="000000"/>
                      </a:solidFill>
                      <a:prstDash val="solid"/>
                    </a:lnB>
                    <a:solidFill>
                      <a:schemeClr val="bg1"/>
                    </a:solidFill>
                  </a:tcPr>
                </a:tc>
                <a:tc>
                  <a:txBody>
                    <a:bodyPr/>
                    <a:lstStyle/>
                    <a:p>
                      <a:pPr marR="70485" algn="ctr">
                        <a:lnSpc>
                          <a:spcPct val="100000"/>
                        </a:lnSpc>
                        <a:spcBef>
                          <a:spcPts val="375"/>
                        </a:spcBef>
                      </a:pPr>
                      <a:r>
                        <a:rPr lang="en-US" sz="900" b="0" i="0" kern="1200" dirty="0">
                          <a:solidFill>
                            <a:srgbClr val="000000"/>
                          </a:solidFill>
                          <a:latin typeface="+mn-lt"/>
                          <a:ea typeface="+mn-ea"/>
                          <a:cs typeface="+mn-cs"/>
                        </a:rPr>
                        <a:t>500</a:t>
                      </a:r>
                      <a:endParaRPr sz="900" b="0" i="0" kern="1200" dirty="0">
                        <a:solidFill>
                          <a:srgbClr val="000000"/>
                        </a:solidFill>
                        <a:latin typeface="+mn-lt"/>
                        <a:ea typeface="+mn-ea"/>
                        <a:cs typeface="+mn-cs"/>
                      </a:endParaRPr>
                    </a:p>
                  </a:txBody>
                  <a:tcPr marL="0" marR="0" marT="47625" marB="0" anchor="ctr">
                    <a:lnB w="12700">
                      <a:solidFill>
                        <a:srgbClr val="000000"/>
                      </a:solidFill>
                      <a:prstDash val="solid"/>
                    </a:lnB>
                    <a:solidFill>
                      <a:schemeClr val="bg1"/>
                    </a:solidFill>
                  </a:tcPr>
                </a:tc>
                <a:tc>
                  <a:txBody>
                    <a:bodyPr/>
                    <a:lstStyle/>
                    <a:p>
                      <a:pPr marR="33020" algn="ctr">
                        <a:lnSpc>
                          <a:spcPct val="100000"/>
                        </a:lnSpc>
                        <a:spcBef>
                          <a:spcPts val="375"/>
                        </a:spcBef>
                      </a:pPr>
                      <a:r>
                        <a:rPr lang="en-US" sz="900" b="0" i="0" kern="1200" dirty="0">
                          <a:solidFill>
                            <a:srgbClr val="000000"/>
                          </a:solidFill>
                          <a:latin typeface="+mn-lt"/>
                          <a:ea typeface="+mn-ea"/>
                          <a:cs typeface="+mn-cs"/>
                        </a:rPr>
                        <a:t>34,749</a:t>
                      </a:r>
                      <a:endParaRPr sz="900" b="0" i="0" kern="1200" dirty="0">
                        <a:solidFill>
                          <a:srgbClr val="000000"/>
                        </a:solidFill>
                        <a:latin typeface="+mn-lt"/>
                        <a:ea typeface="+mn-ea"/>
                        <a:cs typeface="+mn-cs"/>
                      </a:endParaRPr>
                    </a:p>
                  </a:txBody>
                  <a:tcPr marL="0" marR="0" marT="47625" marB="0" anchor="ctr">
                    <a:lnB w="12700">
                      <a:solidFill>
                        <a:srgbClr val="000000"/>
                      </a:solidFill>
                      <a:prstDash val="solid"/>
                    </a:lnB>
                    <a:solidFill>
                      <a:schemeClr val="bg1"/>
                    </a:solidFill>
                  </a:tcPr>
                </a:tc>
                <a:extLst>
                  <a:ext uri="{0D108BD9-81ED-4DB2-BD59-A6C34878D82A}">
                    <a16:rowId xmlns:a16="http://schemas.microsoft.com/office/drawing/2014/main" val="10012"/>
                  </a:ext>
                </a:extLst>
              </a:tr>
              <a:tr h="303866">
                <a:tc>
                  <a:txBody>
                    <a:bodyPr/>
                    <a:lstStyle/>
                    <a:p>
                      <a:pPr marL="0" algn="l" defTabSz="914400" rtl="0" eaLnBrk="1" latinLnBrk="0" hangingPunct="1">
                        <a:lnSpc>
                          <a:spcPct val="83000"/>
                        </a:lnSpc>
                        <a:spcBef>
                          <a:spcPts val="50"/>
                        </a:spcBef>
                      </a:pPr>
                      <a:r>
                        <a:rPr sz="900" b="1" i="0" kern="1200" dirty="0">
                          <a:solidFill>
                            <a:srgbClr val="000000"/>
                          </a:solidFill>
                          <a:latin typeface="+mn-lt"/>
                          <a:ea typeface="+mn-ea"/>
                          <a:cs typeface="+mn-cs"/>
                        </a:rPr>
                        <a:t>Adjusted EBITDA</a:t>
                      </a:r>
                    </a:p>
                  </a:txBody>
                  <a:tcPr marR="0" marT="6350" marB="0" anchor="ctr">
                    <a:solidFill>
                      <a:schemeClr val="bg1">
                        <a:lumMod val="95000"/>
                      </a:schemeClr>
                    </a:solidFill>
                  </a:tcPr>
                </a:tc>
                <a:tc>
                  <a:txBody>
                    <a:bodyPr/>
                    <a:lstStyle/>
                    <a:p>
                      <a:pPr marR="36830" algn="ctr">
                        <a:lnSpc>
                          <a:spcPct val="100000"/>
                        </a:lnSpc>
                        <a:spcBef>
                          <a:spcPts val="275"/>
                        </a:spcBef>
                        <a:tabLst>
                          <a:tab pos="210185" algn="l"/>
                        </a:tabLst>
                      </a:pPr>
                      <a:r>
                        <a:rPr sz="900" b="0" i="0" kern="1200" dirty="0">
                          <a:solidFill>
                            <a:srgbClr val="000000"/>
                          </a:solidFill>
                          <a:latin typeface="+mn-lt"/>
                          <a:ea typeface="+mn-ea"/>
                          <a:cs typeface="+mn-cs"/>
                        </a:rPr>
                        <a:t>$(</a:t>
                      </a:r>
                      <a:r>
                        <a:rPr lang="en-US" sz="900" b="0" i="0" kern="1200" dirty="0">
                          <a:solidFill>
                            <a:srgbClr val="000000"/>
                          </a:solidFill>
                          <a:latin typeface="+mn-lt"/>
                          <a:ea typeface="+mn-ea"/>
                          <a:cs typeface="+mn-cs"/>
                        </a:rPr>
                        <a:t>13,879</a:t>
                      </a:r>
                      <a:r>
                        <a:rPr sz="900" b="0" i="0" kern="1200" dirty="0">
                          <a:solidFill>
                            <a:srgbClr val="000000"/>
                          </a:solidFill>
                          <a:latin typeface="+mn-lt"/>
                          <a:ea typeface="+mn-ea"/>
                          <a:cs typeface="+mn-cs"/>
                        </a:rPr>
                        <a:t>)</a:t>
                      </a:r>
                    </a:p>
                  </a:txBody>
                  <a:tcPr marL="0" marR="0" marT="34925" marB="0" anchor="ctr">
                    <a:lnT w="12700">
                      <a:solidFill>
                        <a:srgbClr val="000000"/>
                      </a:solidFill>
                      <a:prstDash val="solid"/>
                    </a:lnT>
                    <a:lnB w="12700">
                      <a:solidFill>
                        <a:srgbClr val="000000"/>
                      </a:solidFill>
                      <a:prstDash val="solid"/>
                    </a:lnB>
                    <a:solidFill>
                      <a:schemeClr val="bg1">
                        <a:lumMod val="95000"/>
                      </a:schemeClr>
                    </a:solidFill>
                  </a:tcPr>
                </a:tc>
                <a:tc>
                  <a:txBody>
                    <a:bodyPr/>
                    <a:lstStyle/>
                    <a:p>
                      <a:pPr marR="71120" algn="ctr">
                        <a:lnSpc>
                          <a:spcPct val="100000"/>
                        </a:lnSpc>
                        <a:spcBef>
                          <a:spcPts val="275"/>
                        </a:spcBef>
                      </a:pPr>
                      <a:r>
                        <a:rPr sz="900" b="0" i="0" kern="1200" dirty="0">
                          <a:solidFill>
                            <a:srgbClr val="000000"/>
                          </a:solidFill>
                          <a:latin typeface="+mn-lt"/>
                          <a:ea typeface="+mn-ea"/>
                          <a:cs typeface="+mn-cs"/>
                        </a:rPr>
                        <a:t>$ </a:t>
                      </a:r>
                      <a:r>
                        <a:rPr lang="en-US" sz="900" b="0" i="0" kern="1200" dirty="0">
                          <a:solidFill>
                            <a:srgbClr val="000000"/>
                          </a:solidFill>
                          <a:latin typeface="+mn-lt"/>
                          <a:ea typeface="+mn-ea"/>
                          <a:cs typeface="+mn-cs"/>
                        </a:rPr>
                        <a:t>54,660</a:t>
                      </a:r>
                      <a:endParaRPr sz="900" b="0" i="0" kern="1200" dirty="0">
                        <a:solidFill>
                          <a:srgbClr val="000000"/>
                        </a:solidFill>
                        <a:latin typeface="+mn-lt"/>
                        <a:ea typeface="+mn-ea"/>
                        <a:cs typeface="+mn-cs"/>
                      </a:endParaRPr>
                    </a:p>
                  </a:txBody>
                  <a:tcPr marL="0" marR="0" marT="34925" marB="0" anchor="ctr">
                    <a:lnT w="12700">
                      <a:solidFill>
                        <a:srgbClr val="000000"/>
                      </a:solidFill>
                      <a:prstDash val="solid"/>
                    </a:lnT>
                    <a:lnB w="12700">
                      <a:solidFill>
                        <a:srgbClr val="000000"/>
                      </a:solidFill>
                      <a:prstDash val="solid"/>
                    </a:lnB>
                    <a:solidFill>
                      <a:schemeClr val="bg1">
                        <a:lumMod val="95000"/>
                      </a:schemeClr>
                    </a:solidFill>
                  </a:tcPr>
                </a:tc>
                <a:tc>
                  <a:txBody>
                    <a:bodyPr/>
                    <a:lstStyle/>
                    <a:p>
                      <a:pPr marR="53975" algn="ctr">
                        <a:lnSpc>
                          <a:spcPct val="100000"/>
                        </a:lnSpc>
                        <a:spcBef>
                          <a:spcPts val="275"/>
                        </a:spcBef>
                        <a:tabLst>
                          <a:tab pos="231140" algn="l"/>
                        </a:tabLst>
                      </a:pPr>
                      <a:r>
                        <a:rPr lang="en-US" sz="900" b="0" i="0" kern="1200" dirty="0">
                          <a:solidFill>
                            <a:srgbClr val="000000"/>
                          </a:solidFill>
                          <a:latin typeface="+mn-lt"/>
                          <a:ea typeface="+mn-ea"/>
                          <a:cs typeface="+mn-cs"/>
                        </a:rPr>
                        <a:t>$8,857</a:t>
                      </a:r>
                      <a:endParaRPr sz="900" b="0" i="0" kern="1200" dirty="0">
                        <a:solidFill>
                          <a:srgbClr val="000000"/>
                        </a:solidFill>
                        <a:latin typeface="+mn-lt"/>
                        <a:ea typeface="+mn-ea"/>
                        <a:cs typeface="+mn-cs"/>
                      </a:endParaRPr>
                    </a:p>
                  </a:txBody>
                  <a:tcPr marL="0" marR="0" marT="34925" marB="0" anchor="ctr">
                    <a:lnT w="12700" cap="flat" cmpd="sng" algn="ctr">
                      <a:solidFill>
                        <a:srgbClr val="000000"/>
                      </a:solidFill>
                      <a:prstDash val="solid"/>
                      <a:round/>
                      <a:headEnd type="none" w="med" len="med"/>
                      <a:tailEnd type="none" w="med" len="med"/>
                    </a:lnT>
                    <a:lnB w="12700">
                      <a:solidFill>
                        <a:srgbClr val="000000"/>
                      </a:solidFill>
                      <a:prstDash val="solid"/>
                    </a:lnB>
                    <a:solidFill>
                      <a:schemeClr val="bg1">
                        <a:lumMod val="95000"/>
                      </a:schemeClr>
                    </a:solidFill>
                  </a:tcPr>
                </a:tc>
                <a:tc>
                  <a:txBody>
                    <a:bodyPr/>
                    <a:lstStyle/>
                    <a:p>
                      <a:pPr marR="53975" algn="ctr">
                        <a:lnSpc>
                          <a:spcPct val="100000"/>
                        </a:lnSpc>
                        <a:spcBef>
                          <a:spcPts val="275"/>
                        </a:spcBef>
                        <a:tabLst>
                          <a:tab pos="231140" algn="l"/>
                        </a:tabLst>
                      </a:pPr>
                      <a:r>
                        <a:rPr lang="en-US" sz="900" b="0" i="0" kern="1200" dirty="0">
                          <a:solidFill>
                            <a:srgbClr val="000000"/>
                          </a:solidFill>
                          <a:latin typeface="+mn-lt"/>
                          <a:ea typeface="+mn-ea"/>
                          <a:cs typeface="+mn-cs"/>
                        </a:rPr>
                        <a:t>$15,616</a:t>
                      </a:r>
                      <a:endParaRPr sz="900" b="0" i="0" kern="1200" dirty="0">
                        <a:solidFill>
                          <a:srgbClr val="000000"/>
                        </a:solidFill>
                        <a:latin typeface="+mn-lt"/>
                        <a:ea typeface="+mn-ea"/>
                        <a:cs typeface="+mn-cs"/>
                      </a:endParaRPr>
                    </a:p>
                  </a:txBody>
                  <a:tcPr marL="0" marR="0" marT="34925" marB="0" anchor="ctr">
                    <a:lnT w="12700">
                      <a:solidFill>
                        <a:srgbClr val="000000"/>
                      </a:solidFill>
                      <a:prstDash val="solid"/>
                    </a:lnT>
                    <a:lnB w="12700">
                      <a:solidFill>
                        <a:srgbClr val="000000"/>
                      </a:solidFill>
                      <a:prstDash val="solid"/>
                    </a:lnB>
                    <a:solidFill>
                      <a:schemeClr val="bg1">
                        <a:lumMod val="95000"/>
                      </a:schemeClr>
                    </a:solidFill>
                  </a:tcPr>
                </a:tc>
                <a:tc>
                  <a:txBody>
                    <a:bodyPr/>
                    <a:lstStyle/>
                    <a:p>
                      <a:pPr marR="71120" algn="ctr">
                        <a:lnSpc>
                          <a:spcPct val="100000"/>
                        </a:lnSpc>
                        <a:spcBef>
                          <a:spcPts val="275"/>
                        </a:spcBef>
                        <a:tabLst>
                          <a:tab pos="205740" algn="l"/>
                        </a:tabLst>
                      </a:pPr>
                      <a:r>
                        <a:rPr lang="en-US" sz="900" b="0" i="0" kern="1200" dirty="0">
                          <a:solidFill>
                            <a:srgbClr val="000000"/>
                          </a:solidFill>
                          <a:latin typeface="+mn-lt"/>
                          <a:ea typeface="+mn-ea"/>
                          <a:cs typeface="+mn-cs"/>
                        </a:rPr>
                        <a:t>$19,016</a:t>
                      </a:r>
                      <a:endParaRPr sz="900" b="0" i="0" kern="1200" dirty="0">
                        <a:solidFill>
                          <a:srgbClr val="000000"/>
                        </a:solidFill>
                        <a:latin typeface="+mn-lt"/>
                        <a:ea typeface="+mn-ea"/>
                        <a:cs typeface="+mn-cs"/>
                      </a:endParaRPr>
                    </a:p>
                  </a:txBody>
                  <a:tcPr marL="0" marR="0" marT="34925" marB="0" anchor="ctr">
                    <a:lnT w="12700">
                      <a:solidFill>
                        <a:srgbClr val="000000"/>
                      </a:solidFill>
                      <a:prstDash val="solid"/>
                    </a:lnT>
                    <a:lnB w="12700">
                      <a:solidFill>
                        <a:srgbClr val="000000"/>
                      </a:solidFill>
                      <a:prstDash val="solid"/>
                    </a:lnB>
                    <a:solidFill>
                      <a:schemeClr val="bg1">
                        <a:lumMod val="95000"/>
                      </a:schemeClr>
                    </a:solidFill>
                  </a:tcPr>
                </a:tc>
                <a:tc>
                  <a:txBody>
                    <a:bodyPr/>
                    <a:lstStyle/>
                    <a:p>
                      <a:pPr marR="36830" algn="ctr">
                        <a:lnSpc>
                          <a:spcPct val="100000"/>
                        </a:lnSpc>
                        <a:spcBef>
                          <a:spcPts val="275"/>
                        </a:spcBef>
                        <a:tabLst>
                          <a:tab pos="256540" algn="l"/>
                        </a:tabLst>
                      </a:pPr>
                      <a:r>
                        <a:rPr lang="en-US" sz="900" b="0" i="0" kern="1200" dirty="0">
                          <a:solidFill>
                            <a:srgbClr val="000000"/>
                          </a:solidFill>
                          <a:latin typeface="+mn-lt"/>
                          <a:ea typeface="+mn-ea"/>
                          <a:cs typeface="+mn-cs"/>
                        </a:rPr>
                        <a:t>$9,859</a:t>
                      </a:r>
                      <a:endParaRPr sz="900" b="0" i="0" kern="1200" dirty="0">
                        <a:solidFill>
                          <a:srgbClr val="000000"/>
                        </a:solidFill>
                        <a:latin typeface="+mn-lt"/>
                        <a:ea typeface="+mn-ea"/>
                        <a:cs typeface="+mn-cs"/>
                      </a:endParaRPr>
                    </a:p>
                  </a:txBody>
                  <a:tcPr marL="0" marR="0" marT="34925" marB="0" anchor="ctr">
                    <a:lnT w="12700">
                      <a:solidFill>
                        <a:srgbClr val="000000"/>
                      </a:solidFill>
                      <a:prstDash val="solid"/>
                    </a:lnT>
                    <a:lnB w="12700">
                      <a:solidFill>
                        <a:srgbClr val="000000"/>
                      </a:solidFill>
                      <a:prstDash val="solid"/>
                    </a:lnB>
                    <a:solidFill>
                      <a:schemeClr val="bg1">
                        <a:lumMod val="95000"/>
                      </a:schemeClr>
                    </a:solidFill>
                  </a:tcPr>
                </a:tc>
                <a:tc>
                  <a:txBody>
                    <a:bodyPr/>
                    <a:lstStyle/>
                    <a:p>
                      <a:pPr marR="71120" algn="ctr">
                        <a:lnSpc>
                          <a:spcPct val="100000"/>
                        </a:lnSpc>
                        <a:spcBef>
                          <a:spcPts val="275"/>
                        </a:spcBef>
                      </a:pPr>
                      <a:r>
                        <a:rPr lang="en-US" sz="900" b="0" i="0" kern="1200" dirty="0">
                          <a:solidFill>
                            <a:srgbClr val="000000"/>
                          </a:solidFill>
                          <a:latin typeface="+mn-lt"/>
                          <a:ea typeface="+mn-ea"/>
                          <a:cs typeface="+mn-cs"/>
                        </a:rPr>
                        <a:t>$39,528</a:t>
                      </a:r>
                      <a:endParaRPr sz="900" b="0" i="0" kern="1200" dirty="0">
                        <a:solidFill>
                          <a:srgbClr val="000000"/>
                        </a:solidFill>
                        <a:latin typeface="+mn-lt"/>
                        <a:ea typeface="+mn-ea"/>
                        <a:cs typeface="+mn-cs"/>
                      </a:endParaRPr>
                    </a:p>
                  </a:txBody>
                  <a:tcPr marL="0" marR="0" marT="34925" marB="0" anchor="ctr">
                    <a:lnT w="12700">
                      <a:solidFill>
                        <a:srgbClr val="000000"/>
                      </a:solidFill>
                      <a:prstDash val="solid"/>
                    </a:lnT>
                    <a:lnB w="12700">
                      <a:solidFill>
                        <a:srgbClr val="000000"/>
                      </a:solidFill>
                      <a:prstDash val="solid"/>
                    </a:lnB>
                    <a:solidFill>
                      <a:schemeClr val="bg1">
                        <a:lumMod val="95000"/>
                      </a:schemeClr>
                    </a:solidFill>
                  </a:tcPr>
                </a:tc>
                <a:tc>
                  <a:txBody>
                    <a:bodyPr/>
                    <a:lstStyle/>
                    <a:p>
                      <a:pPr marR="53975" algn="ctr">
                        <a:lnSpc>
                          <a:spcPct val="100000"/>
                        </a:lnSpc>
                        <a:spcBef>
                          <a:spcPts val="275"/>
                        </a:spcBef>
                      </a:pPr>
                      <a:r>
                        <a:rPr lang="en-US" sz="900" b="0" i="0" kern="1200" dirty="0">
                          <a:solidFill>
                            <a:srgbClr val="000000"/>
                          </a:solidFill>
                          <a:latin typeface="+mn-lt"/>
                          <a:ea typeface="+mn-ea"/>
                          <a:cs typeface="+mn-cs"/>
                        </a:rPr>
                        <a:t>$26,301</a:t>
                      </a:r>
                      <a:endParaRPr sz="900" b="0" i="0" kern="1200" dirty="0">
                        <a:solidFill>
                          <a:srgbClr val="000000"/>
                        </a:solidFill>
                        <a:latin typeface="+mn-lt"/>
                        <a:ea typeface="+mn-ea"/>
                        <a:cs typeface="+mn-cs"/>
                      </a:endParaRPr>
                    </a:p>
                  </a:txBody>
                  <a:tcPr marL="0" marR="0" marT="34925" marB="0" anchor="ctr">
                    <a:lnT w="12700">
                      <a:solidFill>
                        <a:srgbClr val="000000"/>
                      </a:solidFill>
                      <a:prstDash val="solid"/>
                    </a:lnT>
                    <a:lnB w="12700">
                      <a:solidFill>
                        <a:srgbClr val="000000"/>
                      </a:solidFill>
                      <a:prstDash val="solid"/>
                    </a:lnB>
                    <a:solidFill>
                      <a:schemeClr val="bg1">
                        <a:lumMod val="95000"/>
                      </a:schemeClr>
                    </a:solidFill>
                  </a:tcPr>
                </a:tc>
                <a:tc>
                  <a:txBody>
                    <a:bodyPr/>
                    <a:lstStyle/>
                    <a:p>
                      <a:pPr marL="61594" algn="ctr">
                        <a:lnSpc>
                          <a:spcPct val="100000"/>
                        </a:lnSpc>
                        <a:spcBef>
                          <a:spcPts val="275"/>
                        </a:spcBef>
                        <a:tabLst>
                          <a:tab pos="254635" algn="l"/>
                        </a:tabLst>
                      </a:pPr>
                      <a:r>
                        <a:rPr lang="en-US" sz="900" b="0" i="0" kern="1200" dirty="0">
                          <a:solidFill>
                            <a:srgbClr val="000000"/>
                          </a:solidFill>
                          <a:latin typeface="+mn-lt"/>
                          <a:ea typeface="+mn-ea"/>
                          <a:cs typeface="+mn-cs"/>
                        </a:rPr>
                        <a:t>$9,287</a:t>
                      </a:r>
                      <a:endParaRPr sz="900" b="0" i="0" kern="1200" dirty="0">
                        <a:solidFill>
                          <a:srgbClr val="000000"/>
                        </a:solidFill>
                        <a:latin typeface="+mn-lt"/>
                        <a:ea typeface="+mn-ea"/>
                        <a:cs typeface="+mn-cs"/>
                      </a:endParaRPr>
                    </a:p>
                  </a:txBody>
                  <a:tcPr marL="0" marR="0" marT="34925" marB="0" anchor="ctr">
                    <a:lnT w="12700">
                      <a:solidFill>
                        <a:srgbClr val="000000"/>
                      </a:solidFill>
                      <a:prstDash val="solid"/>
                    </a:lnT>
                    <a:lnB w="12700">
                      <a:solidFill>
                        <a:srgbClr val="000000"/>
                      </a:solidFill>
                      <a:prstDash val="solid"/>
                    </a:lnB>
                    <a:solidFill>
                      <a:schemeClr val="bg1">
                        <a:lumMod val="95000"/>
                      </a:schemeClr>
                    </a:solidFill>
                  </a:tcPr>
                </a:tc>
                <a:tc>
                  <a:txBody>
                    <a:bodyPr/>
                    <a:lstStyle/>
                    <a:p>
                      <a:pPr marR="71120" algn="ctr">
                        <a:lnSpc>
                          <a:spcPct val="100000"/>
                        </a:lnSpc>
                        <a:spcBef>
                          <a:spcPts val="275"/>
                        </a:spcBef>
                      </a:pPr>
                      <a:r>
                        <a:rPr lang="en-US" sz="900" b="0" i="0" kern="1200" dirty="0">
                          <a:solidFill>
                            <a:srgbClr val="000000"/>
                          </a:solidFill>
                          <a:latin typeface="+mn-lt"/>
                          <a:ea typeface="+mn-ea"/>
                          <a:cs typeface="+mn-cs"/>
                        </a:rPr>
                        <a:t>$30,465</a:t>
                      </a:r>
                      <a:endParaRPr sz="900" b="0" i="0" kern="1200" dirty="0">
                        <a:solidFill>
                          <a:srgbClr val="000000"/>
                        </a:solidFill>
                        <a:latin typeface="+mn-lt"/>
                        <a:ea typeface="+mn-ea"/>
                        <a:cs typeface="+mn-cs"/>
                      </a:endParaRPr>
                    </a:p>
                  </a:txBody>
                  <a:tcPr marL="0" marR="0" marT="34925" marB="0" anchor="ctr">
                    <a:lnT w="12700">
                      <a:solidFill>
                        <a:srgbClr val="000000"/>
                      </a:solidFill>
                      <a:prstDash val="solid"/>
                    </a:lnT>
                    <a:lnB w="12700">
                      <a:solidFill>
                        <a:srgbClr val="000000"/>
                      </a:solidFill>
                      <a:prstDash val="solid"/>
                    </a:lnB>
                    <a:solidFill>
                      <a:schemeClr val="bg1">
                        <a:lumMod val="95000"/>
                      </a:schemeClr>
                    </a:solidFill>
                  </a:tcPr>
                </a:tc>
                <a:tc>
                  <a:txBody>
                    <a:bodyPr/>
                    <a:lstStyle/>
                    <a:p>
                      <a:pPr marL="44450" algn="ctr">
                        <a:lnSpc>
                          <a:spcPct val="100000"/>
                        </a:lnSpc>
                        <a:spcBef>
                          <a:spcPts val="275"/>
                        </a:spcBef>
                      </a:pPr>
                      <a:r>
                        <a:rPr lang="en-US" sz="900" b="0" i="0" kern="1200" dirty="0">
                          <a:solidFill>
                            <a:srgbClr val="000000"/>
                          </a:solidFill>
                          <a:latin typeface="+mn-lt"/>
                          <a:ea typeface="+mn-ea"/>
                          <a:cs typeface="+mn-cs"/>
                        </a:rPr>
                        <a:t>$49,498</a:t>
                      </a:r>
                      <a:endParaRPr sz="900" b="0" i="0" kern="1200" dirty="0">
                        <a:solidFill>
                          <a:srgbClr val="000000"/>
                        </a:solidFill>
                        <a:latin typeface="+mn-lt"/>
                        <a:ea typeface="+mn-ea"/>
                        <a:cs typeface="+mn-cs"/>
                      </a:endParaRPr>
                    </a:p>
                  </a:txBody>
                  <a:tcPr marL="0" marR="0" marT="34925" marB="0" anchor="ctr">
                    <a:lnT w="12700">
                      <a:solidFill>
                        <a:srgbClr val="000000"/>
                      </a:solidFill>
                      <a:prstDash val="solid"/>
                    </a:lnT>
                    <a:lnB w="12700">
                      <a:solidFill>
                        <a:srgbClr val="000000"/>
                      </a:solidFill>
                      <a:prstDash val="solid"/>
                    </a:lnB>
                    <a:solidFill>
                      <a:schemeClr val="bg1">
                        <a:lumMod val="95000"/>
                      </a:schemeClr>
                    </a:solidFill>
                  </a:tcPr>
                </a:tc>
                <a:tc>
                  <a:txBody>
                    <a:bodyPr/>
                    <a:lstStyle/>
                    <a:p>
                      <a:pPr marL="44450" algn="ctr">
                        <a:lnSpc>
                          <a:spcPct val="100000"/>
                        </a:lnSpc>
                        <a:spcBef>
                          <a:spcPts val="275"/>
                        </a:spcBef>
                        <a:tabLst>
                          <a:tab pos="397510" algn="l"/>
                        </a:tabLst>
                      </a:pPr>
                      <a:r>
                        <a:rPr lang="en-US" sz="900" b="0" i="0" kern="1200" dirty="0">
                          <a:solidFill>
                            <a:srgbClr val="000000"/>
                          </a:solidFill>
                          <a:latin typeface="+mn-lt"/>
                          <a:ea typeface="+mn-ea"/>
                          <a:cs typeface="+mn-cs"/>
                        </a:rPr>
                        <a:t>$249,208</a:t>
                      </a:r>
                      <a:endParaRPr sz="900" b="0" i="0" kern="1200" dirty="0">
                        <a:solidFill>
                          <a:srgbClr val="000000"/>
                        </a:solidFill>
                        <a:latin typeface="+mn-lt"/>
                        <a:ea typeface="+mn-ea"/>
                        <a:cs typeface="+mn-cs"/>
                      </a:endParaRPr>
                    </a:p>
                  </a:txBody>
                  <a:tcPr marL="0" marR="0" marT="34925" marB="0" anchor="ctr">
                    <a:lnT w="12700">
                      <a:solidFill>
                        <a:srgbClr val="000000"/>
                      </a:solidFill>
                      <a:prstDash val="solid"/>
                    </a:lnT>
                    <a:lnB w="12700">
                      <a:solidFill>
                        <a:srgbClr val="000000"/>
                      </a:solidFill>
                      <a:prstDash val="solid"/>
                    </a:lnB>
                    <a:solidFill>
                      <a:schemeClr val="bg1">
                        <a:lumMod val="95000"/>
                      </a:schemeClr>
                    </a:solidFill>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2738614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0DE20-61AF-4246-A2EF-BED5E10FD48A}"/>
              </a:ext>
            </a:extLst>
          </p:cNvPr>
          <p:cNvSpPr>
            <a:spLocks noGrp="1"/>
          </p:cNvSpPr>
          <p:nvPr>
            <p:ph type="title"/>
          </p:nvPr>
        </p:nvSpPr>
        <p:spPr/>
        <p:txBody>
          <a:bodyPr/>
          <a:lstStyle/>
          <a:p>
            <a:r>
              <a:rPr lang="en-US" dirty="0"/>
              <a:t>Adjusted EBITDA</a:t>
            </a:r>
          </a:p>
        </p:txBody>
      </p:sp>
      <p:sp>
        <p:nvSpPr>
          <p:cNvPr id="3" name="Text Placeholder 2">
            <a:extLst>
              <a:ext uri="{FF2B5EF4-FFF2-40B4-BE49-F238E27FC236}">
                <a16:creationId xmlns:a16="http://schemas.microsoft.com/office/drawing/2014/main" id="{B2CC7E29-3B7D-764E-8B4E-0233DA964759}"/>
              </a:ext>
            </a:extLst>
          </p:cNvPr>
          <p:cNvSpPr>
            <a:spLocks noGrp="1"/>
          </p:cNvSpPr>
          <p:nvPr>
            <p:ph type="body" sz="quarter" idx="16"/>
          </p:nvPr>
        </p:nvSpPr>
        <p:spPr/>
        <p:txBody>
          <a:bodyPr/>
          <a:lstStyle/>
          <a:p>
            <a:r>
              <a:rPr lang="en-US" dirty="0"/>
              <a:t>Year Ended December 31, 2019</a:t>
            </a:r>
          </a:p>
        </p:txBody>
      </p:sp>
      <p:sp>
        <p:nvSpPr>
          <p:cNvPr id="4" name="Text Placeholder 3">
            <a:extLst>
              <a:ext uri="{FF2B5EF4-FFF2-40B4-BE49-F238E27FC236}">
                <a16:creationId xmlns:a16="http://schemas.microsoft.com/office/drawing/2014/main" id="{99B1C591-BC4B-9A49-BD0F-E4C10243E8C0}"/>
              </a:ext>
            </a:extLst>
          </p:cNvPr>
          <p:cNvSpPr>
            <a:spLocks noGrp="1"/>
          </p:cNvSpPr>
          <p:nvPr>
            <p:ph type="body" sz="quarter" idx="15"/>
          </p:nvPr>
        </p:nvSpPr>
        <p:spPr/>
        <p:txBody>
          <a:bodyPr/>
          <a:lstStyle/>
          <a:p>
            <a:r>
              <a:rPr lang="en-US" dirty="0"/>
              <a:t>Note: Excludes adjusted EBITDA information from Clean Earth and Manitoba Harvest</a:t>
            </a:r>
          </a:p>
        </p:txBody>
      </p:sp>
      <p:graphicFrame>
        <p:nvGraphicFramePr>
          <p:cNvPr id="8" name="Table 7">
            <a:extLst>
              <a:ext uri="{FF2B5EF4-FFF2-40B4-BE49-F238E27FC236}">
                <a16:creationId xmlns:a16="http://schemas.microsoft.com/office/drawing/2014/main" id="{132E2ADA-0F3F-0E44-B81B-51978A96B02F}"/>
              </a:ext>
            </a:extLst>
          </p:cNvPr>
          <p:cNvGraphicFramePr>
            <a:graphicFrameLocks noGrp="1"/>
          </p:cNvGraphicFramePr>
          <p:nvPr>
            <p:extLst>
              <p:ext uri="{D42A27DB-BD31-4B8C-83A1-F6EECF244321}">
                <p14:modId xmlns:p14="http://schemas.microsoft.com/office/powerpoint/2010/main" val="3082690297"/>
              </p:ext>
            </p:extLst>
          </p:nvPr>
        </p:nvGraphicFramePr>
        <p:xfrm>
          <a:off x="360363" y="1573292"/>
          <a:ext cx="11474155" cy="4502206"/>
        </p:xfrm>
        <a:graphic>
          <a:graphicData uri="http://schemas.openxmlformats.org/drawingml/2006/table">
            <a:tbl>
              <a:tblPr firstRow="1" bandRow="1">
                <a:tableStyleId>{5C22544A-7EE6-4342-B048-85BDC9FD1C3A}</a:tableStyleId>
              </a:tblPr>
              <a:tblGrid>
                <a:gridCol w="3118599">
                  <a:extLst>
                    <a:ext uri="{9D8B030D-6E8A-4147-A177-3AD203B41FA5}">
                      <a16:colId xmlns:a16="http://schemas.microsoft.com/office/drawing/2014/main" val="20000"/>
                    </a:ext>
                  </a:extLst>
                </a:gridCol>
                <a:gridCol w="68033">
                  <a:extLst>
                    <a:ext uri="{9D8B030D-6E8A-4147-A177-3AD203B41FA5}">
                      <a16:colId xmlns:a16="http://schemas.microsoft.com/office/drawing/2014/main" val="20001"/>
                    </a:ext>
                  </a:extLst>
                </a:gridCol>
                <a:gridCol w="119057">
                  <a:extLst>
                    <a:ext uri="{9D8B030D-6E8A-4147-A177-3AD203B41FA5}">
                      <a16:colId xmlns:a16="http://schemas.microsoft.com/office/drawing/2014/main" val="20002"/>
                    </a:ext>
                  </a:extLst>
                </a:gridCol>
                <a:gridCol w="643585">
                  <a:extLst>
                    <a:ext uri="{9D8B030D-6E8A-4147-A177-3AD203B41FA5}">
                      <a16:colId xmlns:a16="http://schemas.microsoft.com/office/drawing/2014/main" val="20003"/>
                    </a:ext>
                  </a:extLst>
                </a:gridCol>
                <a:gridCol w="68033">
                  <a:extLst>
                    <a:ext uri="{9D8B030D-6E8A-4147-A177-3AD203B41FA5}">
                      <a16:colId xmlns:a16="http://schemas.microsoft.com/office/drawing/2014/main" val="20005"/>
                    </a:ext>
                  </a:extLst>
                </a:gridCol>
                <a:gridCol w="119057">
                  <a:extLst>
                    <a:ext uri="{9D8B030D-6E8A-4147-A177-3AD203B41FA5}">
                      <a16:colId xmlns:a16="http://schemas.microsoft.com/office/drawing/2014/main" val="20006"/>
                    </a:ext>
                  </a:extLst>
                </a:gridCol>
                <a:gridCol w="607357">
                  <a:extLst>
                    <a:ext uri="{9D8B030D-6E8A-4147-A177-3AD203B41FA5}">
                      <a16:colId xmlns:a16="http://schemas.microsoft.com/office/drawing/2014/main" val="20007"/>
                    </a:ext>
                  </a:extLst>
                </a:gridCol>
                <a:gridCol w="68033">
                  <a:extLst>
                    <a:ext uri="{9D8B030D-6E8A-4147-A177-3AD203B41FA5}">
                      <a16:colId xmlns:a16="http://schemas.microsoft.com/office/drawing/2014/main" val="20009"/>
                    </a:ext>
                  </a:extLst>
                </a:gridCol>
                <a:gridCol w="119057">
                  <a:extLst>
                    <a:ext uri="{9D8B030D-6E8A-4147-A177-3AD203B41FA5}">
                      <a16:colId xmlns:a16="http://schemas.microsoft.com/office/drawing/2014/main" val="20010"/>
                    </a:ext>
                  </a:extLst>
                </a:gridCol>
                <a:gridCol w="607357">
                  <a:extLst>
                    <a:ext uri="{9D8B030D-6E8A-4147-A177-3AD203B41FA5}">
                      <a16:colId xmlns:a16="http://schemas.microsoft.com/office/drawing/2014/main" val="20011"/>
                    </a:ext>
                  </a:extLst>
                </a:gridCol>
                <a:gridCol w="68033">
                  <a:extLst>
                    <a:ext uri="{9D8B030D-6E8A-4147-A177-3AD203B41FA5}">
                      <a16:colId xmlns:a16="http://schemas.microsoft.com/office/drawing/2014/main" val="20013"/>
                    </a:ext>
                  </a:extLst>
                </a:gridCol>
                <a:gridCol w="119057">
                  <a:extLst>
                    <a:ext uri="{9D8B030D-6E8A-4147-A177-3AD203B41FA5}">
                      <a16:colId xmlns:a16="http://schemas.microsoft.com/office/drawing/2014/main" val="20014"/>
                    </a:ext>
                  </a:extLst>
                </a:gridCol>
                <a:gridCol w="607357">
                  <a:extLst>
                    <a:ext uri="{9D8B030D-6E8A-4147-A177-3AD203B41FA5}">
                      <a16:colId xmlns:a16="http://schemas.microsoft.com/office/drawing/2014/main" val="20015"/>
                    </a:ext>
                  </a:extLst>
                </a:gridCol>
                <a:gridCol w="68033">
                  <a:extLst>
                    <a:ext uri="{9D8B030D-6E8A-4147-A177-3AD203B41FA5}">
                      <a16:colId xmlns:a16="http://schemas.microsoft.com/office/drawing/2014/main" val="20017"/>
                    </a:ext>
                  </a:extLst>
                </a:gridCol>
                <a:gridCol w="119057">
                  <a:extLst>
                    <a:ext uri="{9D8B030D-6E8A-4147-A177-3AD203B41FA5}">
                      <a16:colId xmlns:a16="http://schemas.microsoft.com/office/drawing/2014/main" val="20018"/>
                    </a:ext>
                  </a:extLst>
                </a:gridCol>
                <a:gridCol w="607357">
                  <a:extLst>
                    <a:ext uri="{9D8B030D-6E8A-4147-A177-3AD203B41FA5}">
                      <a16:colId xmlns:a16="http://schemas.microsoft.com/office/drawing/2014/main" val="20019"/>
                    </a:ext>
                  </a:extLst>
                </a:gridCol>
                <a:gridCol w="68033">
                  <a:extLst>
                    <a:ext uri="{9D8B030D-6E8A-4147-A177-3AD203B41FA5}">
                      <a16:colId xmlns:a16="http://schemas.microsoft.com/office/drawing/2014/main" val="20021"/>
                    </a:ext>
                  </a:extLst>
                </a:gridCol>
                <a:gridCol w="119057">
                  <a:extLst>
                    <a:ext uri="{9D8B030D-6E8A-4147-A177-3AD203B41FA5}">
                      <a16:colId xmlns:a16="http://schemas.microsoft.com/office/drawing/2014/main" val="20022"/>
                    </a:ext>
                  </a:extLst>
                </a:gridCol>
                <a:gridCol w="607357">
                  <a:extLst>
                    <a:ext uri="{9D8B030D-6E8A-4147-A177-3AD203B41FA5}">
                      <a16:colId xmlns:a16="http://schemas.microsoft.com/office/drawing/2014/main" val="20023"/>
                    </a:ext>
                  </a:extLst>
                </a:gridCol>
                <a:gridCol w="68033">
                  <a:extLst>
                    <a:ext uri="{9D8B030D-6E8A-4147-A177-3AD203B41FA5}">
                      <a16:colId xmlns:a16="http://schemas.microsoft.com/office/drawing/2014/main" val="20025"/>
                    </a:ext>
                  </a:extLst>
                </a:gridCol>
                <a:gridCol w="119057">
                  <a:extLst>
                    <a:ext uri="{9D8B030D-6E8A-4147-A177-3AD203B41FA5}">
                      <a16:colId xmlns:a16="http://schemas.microsoft.com/office/drawing/2014/main" val="20026"/>
                    </a:ext>
                  </a:extLst>
                </a:gridCol>
                <a:gridCol w="607357">
                  <a:extLst>
                    <a:ext uri="{9D8B030D-6E8A-4147-A177-3AD203B41FA5}">
                      <a16:colId xmlns:a16="http://schemas.microsoft.com/office/drawing/2014/main" val="20027"/>
                    </a:ext>
                  </a:extLst>
                </a:gridCol>
                <a:gridCol w="68033">
                  <a:extLst>
                    <a:ext uri="{9D8B030D-6E8A-4147-A177-3AD203B41FA5}">
                      <a16:colId xmlns:a16="http://schemas.microsoft.com/office/drawing/2014/main" val="20029"/>
                    </a:ext>
                  </a:extLst>
                </a:gridCol>
                <a:gridCol w="119057">
                  <a:extLst>
                    <a:ext uri="{9D8B030D-6E8A-4147-A177-3AD203B41FA5}">
                      <a16:colId xmlns:a16="http://schemas.microsoft.com/office/drawing/2014/main" val="20030"/>
                    </a:ext>
                  </a:extLst>
                </a:gridCol>
                <a:gridCol w="679981">
                  <a:extLst>
                    <a:ext uri="{9D8B030D-6E8A-4147-A177-3AD203B41FA5}">
                      <a16:colId xmlns:a16="http://schemas.microsoft.com/office/drawing/2014/main" val="20031"/>
                    </a:ext>
                  </a:extLst>
                </a:gridCol>
                <a:gridCol w="85041">
                  <a:extLst>
                    <a:ext uri="{9D8B030D-6E8A-4147-A177-3AD203B41FA5}">
                      <a16:colId xmlns:a16="http://schemas.microsoft.com/office/drawing/2014/main" val="20032"/>
                    </a:ext>
                  </a:extLst>
                </a:gridCol>
                <a:gridCol w="68033">
                  <a:extLst>
                    <a:ext uri="{9D8B030D-6E8A-4147-A177-3AD203B41FA5}">
                      <a16:colId xmlns:a16="http://schemas.microsoft.com/office/drawing/2014/main" val="20033"/>
                    </a:ext>
                  </a:extLst>
                </a:gridCol>
                <a:gridCol w="119057">
                  <a:extLst>
                    <a:ext uri="{9D8B030D-6E8A-4147-A177-3AD203B41FA5}">
                      <a16:colId xmlns:a16="http://schemas.microsoft.com/office/drawing/2014/main" val="20034"/>
                    </a:ext>
                  </a:extLst>
                </a:gridCol>
                <a:gridCol w="607357">
                  <a:extLst>
                    <a:ext uri="{9D8B030D-6E8A-4147-A177-3AD203B41FA5}">
                      <a16:colId xmlns:a16="http://schemas.microsoft.com/office/drawing/2014/main" val="20035"/>
                    </a:ext>
                  </a:extLst>
                </a:gridCol>
                <a:gridCol w="68033">
                  <a:extLst>
                    <a:ext uri="{9D8B030D-6E8A-4147-A177-3AD203B41FA5}">
                      <a16:colId xmlns:a16="http://schemas.microsoft.com/office/drawing/2014/main" val="20037"/>
                    </a:ext>
                  </a:extLst>
                </a:gridCol>
                <a:gridCol w="119057">
                  <a:extLst>
                    <a:ext uri="{9D8B030D-6E8A-4147-A177-3AD203B41FA5}">
                      <a16:colId xmlns:a16="http://schemas.microsoft.com/office/drawing/2014/main" val="20038"/>
                    </a:ext>
                  </a:extLst>
                </a:gridCol>
                <a:gridCol w="824550">
                  <a:extLst>
                    <a:ext uri="{9D8B030D-6E8A-4147-A177-3AD203B41FA5}">
                      <a16:colId xmlns:a16="http://schemas.microsoft.com/office/drawing/2014/main" val="20039"/>
                    </a:ext>
                  </a:extLst>
                </a:gridCol>
              </a:tblGrid>
              <a:tr h="82304">
                <a:tc>
                  <a:txBody>
                    <a:bodyPr/>
                    <a:lstStyle/>
                    <a:p>
                      <a:endParaRPr sz="900" dirty="0">
                        <a:latin typeface="+mn-lt"/>
                      </a:endParaRPr>
                    </a:p>
                  </a:txBody>
                  <a:tcPr marL="0" marR="0" marT="0" marB="0" anchor="ctr">
                    <a:lnL>
                      <a:noFill/>
                    </a:lnL>
                    <a:lnR>
                      <a:noFill/>
                    </a:lnR>
                    <a:lnT>
                      <a:noFill/>
                    </a:lnT>
                    <a:lnB>
                      <a:noFill/>
                    </a:lnB>
                    <a:noFill/>
                  </a:tcPr>
                </a:tc>
                <a:tc>
                  <a:txBody>
                    <a:bodyPr/>
                    <a:lstStyle/>
                    <a:p>
                      <a:endParaRPr sz="900" dirty="0">
                        <a:latin typeface="+mn-lt"/>
                      </a:endParaRPr>
                    </a:p>
                  </a:txBody>
                  <a:tcPr marL="0" marR="0" marT="0" marB="0" anchor="ctr">
                    <a:lnL>
                      <a:noFill/>
                    </a:lnL>
                    <a:lnR>
                      <a:noFill/>
                    </a:lnR>
                    <a:lnT>
                      <a:noFill/>
                    </a:lnT>
                    <a:lnB>
                      <a:noFill/>
                    </a:lnB>
                    <a:noFill/>
                  </a:tcPr>
                </a:tc>
                <a:tc gridSpan="2">
                  <a:txBody>
                    <a:bodyPr/>
                    <a:lstStyle/>
                    <a:p>
                      <a:endParaRPr sz="900" dirty="0">
                        <a:latin typeface="+mn-lt"/>
                      </a:endParaRPr>
                    </a:p>
                  </a:txBody>
                  <a:tcPr marL="0" marR="0" marT="0" marB="0" anchor="ctr">
                    <a:lnL>
                      <a:noFill/>
                    </a:lnL>
                    <a:lnR>
                      <a:noFill/>
                    </a:lnR>
                    <a:lnT>
                      <a:noFill/>
                    </a:lnT>
                    <a:lnB w="12700" cmpd="sng">
                      <a:solidFill>
                        <a:srgbClr val="000000"/>
                      </a:solidFill>
                      <a:prstDash val="solid"/>
                    </a:lnB>
                    <a:noFill/>
                  </a:tcPr>
                </a:tc>
                <a:tc hMerge="1">
                  <a:txBody>
                    <a:bodyPr/>
                    <a:lstStyle/>
                    <a:p>
                      <a:endParaRPr sz="100" dirty="0"/>
                    </a:p>
                  </a:txBody>
                  <a:tcPr marL="0" marR="0" marT="0" marB="0" anchor="b">
                    <a:lnL>
                      <a:noFill/>
                    </a:lnL>
                    <a:lnR>
                      <a:noFill/>
                    </a:lnR>
                    <a:lnT>
                      <a:noFill/>
                    </a:lnT>
                    <a:lnB w="12700" cmpd="sng">
                      <a:solidFill>
                        <a:srgbClr val="000000"/>
                      </a:solidFill>
                      <a:prstDash val="solid"/>
                    </a:lnB>
                    <a:noFill/>
                  </a:tcPr>
                </a:tc>
                <a:tc>
                  <a:txBody>
                    <a:bodyPr/>
                    <a:lstStyle/>
                    <a:p>
                      <a:endParaRPr sz="900" dirty="0">
                        <a:latin typeface="+mn-lt"/>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noFill/>
                  </a:tcPr>
                </a:tc>
                <a:tc gridSpan="2">
                  <a:txBody>
                    <a:bodyPr/>
                    <a:lstStyle/>
                    <a:p>
                      <a:endParaRPr sz="900" dirty="0">
                        <a:latin typeface="+mn-lt"/>
                      </a:endParaRPr>
                    </a:p>
                  </a:txBody>
                  <a:tcPr marL="0" marR="0" marT="0" marB="0" anchor="ctr">
                    <a:lnL>
                      <a:noFill/>
                    </a:lnL>
                    <a:lnR>
                      <a:noFill/>
                    </a:lnR>
                    <a:lnT>
                      <a:noFill/>
                    </a:lnT>
                    <a:lnB w="12700" cmpd="sng">
                      <a:solidFill>
                        <a:srgbClr val="000000"/>
                      </a:solidFill>
                      <a:prstDash val="solid"/>
                    </a:lnB>
                    <a:noFill/>
                  </a:tcPr>
                </a:tc>
                <a:tc hMerge="1">
                  <a:txBody>
                    <a:bodyPr/>
                    <a:lstStyle/>
                    <a:p>
                      <a:endParaRPr sz="100" dirty="0"/>
                    </a:p>
                  </a:txBody>
                  <a:tcPr marL="0" marR="0" marT="0" marB="0" anchor="b">
                    <a:lnL>
                      <a:noFill/>
                    </a:lnL>
                    <a:lnR>
                      <a:noFill/>
                    </a:lnR>
                    <a:lnT>
                      <a:noFill/>
                    </a:lnT>
                    <a:lnB w="12700" cmpd="sng">
                      <a:solidFill>
                        <a:srgbClr val="000000"/>
                      </a:solidFill>
                      <a:prstDash val="solid"/>
                    </a:lnB>
                    <a:noFill/>
                  </a:tcPr>
                </a:tc>
                <a:tc>
                  <a:txBody>
                    <a:bodyPr/>
                    <a:lstStyle/>
                    <a:p>
                      <a:endParaRPr sz="900" dirty="0">
                        <a:latin typeface="+mn-lt"/>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noFill/>
                  </a:tcPr>
                </a:tc>
                <a:tc gridSpan="2">
                  <a:txBody>
                    <a:bodyPr/>
                    <a:lstStyle/>
                    <a:p>
                      <a:endParaRPr sz="900" dirty="0">
                        <a:latin typeface="+mn-lt"/>
                      </a:endParaRPr>
                    </a:p>
                  </a:txBody>
                  <a:tcPr marL="0" marR="0" marT="0" marB="0" anchor="ctr">
                    <a:lnL>
                      <a:noFill/>
                    </a:lnL>
                    <a:lnR>
                      <a:noFill/>
                    </a:lnR>
                    <a:lnT>
                      <a:noFill/>
                    </a:lnT>
                    <a:lnB w="12700" cmpd="sng">
                      <a:solidFill>
                        <a:srgbClr val="000000"/>
                      </a:solidFill>
                      <a:prstDash val="solid"/>
                    </a:lnB>
                    <a:noFill/>
                  </a:tcPr>
                </a:tc>
                <a:tc hMerge="1">
                  <a:txBody>
                    <a:bodyPr/>
                    <a:lstStyle/>
                    <a:p>
                      <a:endParaRPr sz="100" dirty="0"/>
                    </a:p>
                  </a:txBody>
                  <a:tcPr marL="0" marR="0" marT="0" marB="0" anchor="b">
                    <a:lnL>
                      <a:noFill/>
                    </a:lnL>
                    <a:lnR>
                      <a:noFill/>
                    </a:lnR>
                    <a:lnT>
                      <a:noFill/>
                    </a:lnT>
                    <a:lnB w="12700" cmpd="sng">
                      <a:solidFill>
                        <a:srgbClr val="000000"/>
                      </a:solidFill>
                      <a:prstDash val="solid"/>
                    </a:lnB>
                    <a:noFill/>
                  </a:tcPr>
                </a:tc>
                <a:tc>
                  <a:txBody>
                    <a:bodyPr/>
                    <a:lstStyle/>
                    <a:p>
                      <a:endParaRPr sz="900" dirty="0">
                        <a:latin typeface="+mn-lt"/>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noFill/>
                  </a:tcPr>
                </a:tc>
                <a:tc gridSpan="2">
                  <a:txBody>
                    <a:bodyPr/>
                    <a:lstStyle/>
                    <a:p>
                      <a:endParaRPr sz="900" dirty="0">
                        <a:latin typeface="+mn-lt"/>
                      </a:endParaRPr>
                    </a:p>
                  </a:txBody>
                  <a:tcPr marL="0" marR="0" marT="0" marB="0" anchor="ctr">
                    <a:lnL>
                      <a:noFill/>
                    </a:lnL>
                    <a:lnR>
                      <a:noFill/>
                    </a:lnR>
                    <a:lnT>
                      <a:noFill/>
                    </a:lnT>
                    <a:lnB w="12700" cmpd="sng">
                      <a:solidFill>
                        <a:srgbClr val="000000"/>
                      </a:solidFill>
                      <a:prstDash val="solid"/>
                    </a:lnB>
                    <a:noFill/>
                  </a:tcPr>
                </a:tc>
                <a:tc hMerge="1">
                  <a:txBody>
                    <a:bodyPr/>
                    <a:lstStyle/>
                    <a:p>
                      <a:endParaRPr sz="100" dirty="0"/>
                    </a:p>
                  </a:txBody>
                  <a:tcPr marL="0" marR="0" marT="0" marB="0" anchor="b">
                    <a:lnL>
                      <a:noFill/>
                    </a:lnL>
                    <a:lnR>
                      <a:noFill/>
                    </a:lnR>
                    <a:lnT>
                      <a:noFill/>
                    </a:lnT>
                    <a:lnB w="12700" cmpd="sng">
                      <a:solidFill>
                        <a:srgbClr val="000000"/>
                      </a:solidFill>
                      <a:prstDash val="solid"/>
                    </a:lnB>
                    <a:noFill/>
                  </a:tcPr>
                </a:tc>
                <a:tc>
                  <a:txBody>
                    <a:bodyPr/>
                    <a:lstStyle/>
                    <a:p>
                      <a:endParaRPr sz="900" dirty="0">
                        <a:latin typeface="+mn-lt"/>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noFill/>
                  </a:tcPr>
                </a:tc>
                <a:tc gridSpan="2">
                  <a:txBody>
                    <a:bodyPr/>
                    <a:lstStyle/>
                    <a:p>
                      <a:endParaRPr sz="900" dirty="0">
                        <a:latin typeface="+mn-lt"/>
                      </a:endParaRPr>
                    </a:p>
                  </a:txBody>
                  <a:tcPr marL="0" marR="0" marT="0" marB="0" anchor="ctr">
                    <a:lnL>
                      <a:noFill/>
                    </a:lnL>
                    <a:lnR>
                      <a:noFill/>
                    </a:lnR>
                    <a:lnT>
                      <a:noFill/>
                    </a:lnT>
                    <a:lnB w="12700" cmpd="sng">
                      <a:solidFill>
                        <a:srgbClr val="000000"/>
                      </a:solidFill>
                      <a:prstDash val="solid"/>
                    </a:lnB>
                    <a:noFill/>
                  </a:tcPr>
                </a:tc>
                <a:tc hMerge="1">
                  <a:txBody>
                    <a:bodyPr/>
                    <a:lstStyle/>
                    <a:p>
                      <a:endParaRPr sz="100" dirty="0"/>
                    </a:p>
                  </a:txBody>
                  <a:tcPr marL="0" marR="0" marT="0" marB="0" anchor="b">
                    <a:lnL>
                      <a:noFill/>
                    </a:lnL>
                    <a:lnR>
                      <a:noFill/>
                    </a:lnR>
                    <a:lnT>
                      <a:noFill/>
                    </a:lnT>
                    <a:lnB w="12700" cmpd="sng">
                      <a:solidFill>
                        <a:srgbClr val="000000"/>
                      </a:solidFill>
                      <a:prstDash val="solid"/>
                    </a:lnB>
                    <a:noFill/>
                  </a:tcPr>
                </a:tc>
                <a:tc>
                  <a:txBody>
                    <a:bodyPr/>
                    <a:lstStyle/>
                    <a:p>
                      <a:endParaRPr sz="900" dirty="0">
                        <a:latin typeface="+mn-lt"/>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noFill/>
                  </a:tcPr>
                </a:tc>
                <a:tc gridSpan="2">
                  <a:txBody>
                    <a:bodyPr/>
                    <a:lstStyle/>
                    <a:p>
                      <a:endParaRPr sz="900" dirty="0">
                        <a:latin typeface="+mn-lt"/>
                      </a:endParaRPr>
                    </a:p>
                  </a:txBody>
                  <a:tcPr marL="0" marR="0" marT="0" marB="0" anchor="ctr">
                    <a:lnL>
                      <a:noFill/>
                    </a:lnL>
                    <a:lnR>
                      <a:noFill/>
                    </a:lnR>
                    <a:lnT>
                      <a:noFill/>
                    </a:lnT>
                    <a:lnB w="12700" cmpd="sng">
                      <a:solidFill>
                        <a:srgbClr val="000000"/>
                      </a:solidFill>
                      <a:prstDash val="solid"/>
                    </a:lnB>
                    <a:noFill/>
                  </a:tcPr>
                </a:tc>
                <a:tc hMerge="1">
                  <a:txBody>
                    <a:bodyPr/>
                    <a:lstStyle/>
                    <a:p>
                      <a:endParaRPr sz="100" dirty="0"/>
                    </a:p>
                  </a:txBody>
                  <a:tcPr marL="0" marR="0" marT="0" marB="0" anchor="b">
                    <a:lnL>
                      <a:noFill/>
                    </a:lnL>
                    <a:lnR>
                      <a:noFill/>
                    </a:lnR>
                    <a:lnT>
                      <a:noFill/>
                    </a:lnT>
                    <a:lnB w="12700" cmpd="sng">
                      <a:solidFill>
                        <a:srgbClr val="000000"/>
                      </a:solidFill>
                      <a:prstDash val="solid"/>
                    </a:lnB>
                    <a:noFill/>
                  </a:tcPr>
                </a:tc>
                <a:tc>
                  <a:txBody>
                    <a:bodyPr/>
                    <a:lstStyle/>
                    <a:p>
                      <a:endParaRPr sz="900" dirty="0">
                        <a:latin typeface="+mn-lt"/>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noFill/>
                  </a:tcPr>
                </a:tc>
                <a:tc gridSpan="2">
                  <a:txBody>
                    <a:bodyPr/>
                    <a:lstStyle/>
                    <a:p>
                      <a:endParaRPr sz="900" dirty="0">
                        <a:latin typeface="+mn-lt"/>
                      </a:endParaRPr>
                    </a:p>
                  </a:txBody>
                  <a:tcPr marL="0" marR="0" marT="0" marB="0" anchor="ctr">
                    <a:lnL>
                      <a:noFill/>
                    </a:lnL>
                    <a:lnR>
                      <a:noFill/>
                    </a:lnR>
                    <a:lnT>
                      <a:noFill/>
                    </a:lnT>
                    <a:lnB w="12700" cmpd="sng">
                      <a:solidFill>
                        <a:srgbClr val="000000"/>
                      </a:solidFill>
                      <a:prstDash val="solid"/>
                    </a:lnB>
                    <a:noFill/>
                  </a:tcPr>
                </a:tc>
                <a:tc hMerge="1">
                  <a:txBody>
                    <a:bodyPr/>
                    <a:lstStyle/>
                    <a:p>
                      <a:endParaRPr sz="100" dirty="0"/>
                    </a:p>
                  </a:txBody>
                  <a:tcPr marL="0" marR="0" marT="0" marB="0" anchor="b">
                    <a:lnL>
                      <a:noFill/>
                    </a:lnL>
                    <a:lnR>
                      <a:noFill/>
                    </a:lnR>
                    <a:lnT>
                      <a:noFill/>
                    </a:lnT>
                    <a:lnB w="12700" cmpd="sng">
                      <a:solidFill>
                        <a:srgbClr val="000000"/>
                      </a:solidFill>
                      <a:prstDash val="solid"/>
                    </a:lnB>
                    <a:noFill/>
                  </a:tcPr>
                </a:tc>
                <a:tc>
                  <a:txBody>
                    <a:bodyPr/>
                    <a:lstStyle/>
                    <a:p>
                      <a:endParaRPr sz="900" dirty="0">
                        <a:latin typeface="+mn-lt"/>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noFill/>
                  </a:tcPr>
                </a:tc>
                <a:tc gridSpan="3">
                  <a:txBody>
                    <a:bodyPr/>
                    <a:lstStyle/>
                    <a:p>
                      <a:endParaRPr sz="900" dirty="0">
                        <a:latin typeface="+mn-lt"/>
                      </a:endParaRPr>
                    </a:p>
                  </a:txBody>
                  <a:tcPr marL="0" marR="0" marT="0" marB="0" anchor="ctr">
                    <a:lnL>
                      <a:noFill/>
                    </a:lnL>
                    <a:lnR>
                      <a:noFill/>
                    </a:lnR>
                    <a:lnT>
                      <a:noFill/>
                    </a:lnT>
                    <a:lnB w="12700" cmpd="sng">
                      <a:solidFill>
                        <a:srgbClr val="000000"/>
                      </a:solidFill>
                      <a:prstDash val="solid"/>
                    </a:lnB>
                    <a:noFill/>
                  </a:tcPr>
                </a:tc>
                <a:tc hMerge="1">
                  <a:txBody>
                    <a:bodyPr/>
                    <a:lstStyle/>
                    <a:p>
                      <a:endParaRPr sz="100" dirty="0"/>
                    </a:p>
                  </a:txBody>
                  <a:tcPr marL="0" marR="0" marT="0" marB="0" anchor="b">
                    <a:lnL>
                      <a:noFill/>
                    </a:lnL>
                    <a:lnR>
                      <a:noFill/>
                    </a:lnR>
                    <a:lnT>
                      <a:noFill/>
                    </a:lnT>
                    <a:lnB w="12700" cmpd="sng">
                      <a:solidFill>
                        <a:srgbClr val="000000"/>
                      </a:solidFill>
                      <a:prstDash val="solid"/>
                    </a:lnB>
                    <a:noFill/>
                  </a:tcPr>
                </a:tc>
                <a:tc hMerge="1">
                  <a:txBody>
                    <a:bodyPr/>
                    <a:lstStyle/>
                    <a:p>
                      <a:endParaRPr sz="100" dirty="0"/>
                    </a:p>
                  </a:txBody>
                  <a:tcPr marL="0" marR="0" marT="0" marB="0" anchor="b">
                    <a:lnL>
                      <a:noFill/>
                    </a:lnL>
                    <a:lnR>
                      <a:noFill/>
                    </a:lnR>
                    <a:lnT>
                      <a:noFill/>
                    </a:lnT>
                    <a:lnB w="12700" cmpd="sng">
                      <a:solidFill>
                        <a:srgbClr val="000000"/>
                      </a:solidFill>
                      <a:prstDash val="solid"/>
                    </a:lnB>
                    <a:noFill/>
                  </a:tcPr>
                </a:tc>
                <a:tc>
                  <a:txBody>
                    <a:bodyPr/>
                    <a:lstStyle/>
                    <a:p>
                      <a:endParaRPr sz="900" dirty="0">
                        <a:latin typeface="+mn-lt"/>
                      </a:endParaRPr>
                    </a:p>
                  </a:txBody>
                  <a:tcPr marL="0" marR="0" marT="0" marB="0" anchor="ctr">
                    <a:lnL>
                      <a:noFill/>
                    </a:lnL>
                    <a:lnR>
                      <a:noFill/>
                    </a:lnR>
                    <a:lnT>
                      <a:noFill/>
                    </a:lnT>
                    <a:lnB w="12700" cmpd="sng">
                      <a:solidFill>
                        <a:srgbClr val="000000"/>
                      </a:solidFill>
                      <a:prstDash val="solid"/>
                    </a:lnB>
                    <a:noFill/>
                  </a:tcPr>
                </a:tc>
                <a:tc gridSpan="2">
                  <a:txBody>
                    <a:bodyPr/>
                    <a:lstStyle/>
                    <a:p>
                      <a:endParaRPr sz="900" dirty="0">
                        <a:latin typeface="+mn-lt"/>
                      </a:endParaRPr>
                    </a:p>
                  </a:txBody>
                  <a:tcPr marL="0" marR="0" marT="0" marB="0" anchor="ctr">
                    <a:lnL>
                      <a:noFill/>
                    </a:lnL>
                    <a:lnR>
                      <a:noFill/>
                    </a:lnR>
                    <a:lnT>
                      <a:noFill/>
                    </a:lnT>
                    <a:lnB w="12700" cmpd="sng">
                      <a:solidFill>
                        <a:srgbClr val="000000"/>
                      </a:solidFill>
                      <a:prstDash val="solid"/>
                    </a:lnB>
                    <a:noFill/>
                  </a:tcPr>
                </a:tc>
                <a:tc hMerge="1">
                  <a:txBody>
                    <a:bodyPr/>
                    <a:lstStyle/>
                    <a:p>
                      <a:endParaRPr sz="100" dirty="0"/>
                    </a:p>
                  </a:txBody>
                  <a:tcPr marL="0" marR="0" marT="0" marB="0" anchor="b">
                    <a:lnL>
                      <a:noFill/>
                    </a:lnL>
                    <a:lnR>
                      <a:noFill/>
                    </a:lnR>
                    <a:lnT>
                      <a:noFill/>
                    </a:lnT>
                    <a:lnB w="12700" cmpd="sng">
                      <a:solidFill>
                        <a:srgbClr val="000000"/>
                      </a:solidFill>
                      <a:prstDash val="solid"/>
                    </a:lnB>
                    <a:noFill/>
                  </a:tcPr>
                </a:tc>
                <a:tc>
                  <a:txBody>
                    <a:bodyPr/>
                    <a:lstStyle/>
                    <a:p>
                      <a:endParaRPr sz="900" dirty="0">
                        <a:latin typeface="+mn-lt"/>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noFill/>
                  </a:tcPr>
                </a:tc>
                <a:tc gridSpan="2">
                  <a:txBody>
                    <a:bodyPr/>
                    <a:lstStyle/>
                    <a:p>
                      <a:endParaRPr sz="900" dirty="0">
                        <a:latin typeface="+mn-lt"/>
                      </a:endParaRPr>
                    </a:p>
                  </a:txBody>
                  <a:tcPr marL="0" marR="0" marT="0" marB="0" anchor="ctr">
                    <a:lnL>
                      <a:noFill/>
                    </a:lnL>
                    <a:lnR>
                      <a:noFill/>
                    </a:lnR>
                    <a:lnT>
                      <a:noFill/>
                    </a:lnT>
                    <a:lnB w="12700" cmpd="sng">
                      <a:solidFill>
                        <a:srgbClr val="000000"/>
                      </a:solidFill>
                      <a:prstDash val="solid"/>
                    </a:lnB>
                    <a:noFill/>
                  </a:tcPr>
                </a:tc>
                <a:tc hMerge="1">
                  <a:txBody>
                    <a:bodyPr/>
                    <a:lstStyle/>
                    <a:p>
                      <a:endParaRPr sz="100" dirty="0"/>
                    </a:p>
                  </a:txBody>
                  <a:tcPr marL="0" marR="0" marT="0" marB="0" anchor="b">
                    <a:lnL>
                      <a:noFill/>
                    </a:lnL>
                    <a:lnR>
                      <a:noFill/>
                    </a:lnR>
                    <a:lnT>
                      <a:noFill/>
                    </a:lnT>
                    <a:lnB w="12700" cmpd="sng">
                      <a:solidFill>
                        <a:srgbClr val="000000"/>
                      </a:solidFill>
                      <a:prstDash val="solid"/>
                    </a:lnB>
                    <a:noFill/>
                  </a:tcPr>
                </a:tc>
                <a:extLst>
                  <a:ext uri="{0D108BD9-81ED-4DB2-BD59-A6C34878D82A}">
                    <a16:rowId xmlns:a16="http://schemas.microsoft.com/office/drawing/2014/main" val="10002"/>
                  </a:ext>
                </a:extLst>
              </a:tr>
              <a:tr h="308134">
                <a:tc>
                  <a:txBody>
                    <a:bodyPr/>
                    <a:lstStyle/>
                    <a:p>
                      <a:endParaRPr sz="900" dirty="0">
                        <a:latin typeface="+mn-lt"/>
                      </a:endParaRPr>
                    </a:p>
                  </a:txBody>
                  <a:tcPr marL="0" marR="0" marT="0" marB="0" anchor="ctr">
                    <a:lnL>
                      <a:noFill/>
                    </a:lnL>
                    <a:lnR>
                      <a:noFill/>
                    </a:lnR>
                    <a:lnT>
                      <a:noFill/>
                    </a:lnT>
                    <a:lnB>
                      <a:noFill/>
                    </a:lnB>
                    <a:noFill/>
                  </a:tcPr>
                </a:tc>
                <a:tc>
                  <a:txBody>
                    <a:bodyPr/>
                    <a:lstStyle/>
                    <a:p>
                      <a:endParaRPr sz="900" dirty="0">
                        <a:latin typeface="+mn-lt"/>
                      </a:endParaRPr>
                    </a:p>
                  </a:txBody>
                  <a:tcPr marL="0" marR="0" marT="0" marB="0" anchor="ctr">
                    <a:lnL>
                      <a:noFill/>
                    </a:lnL>
                    <a:lnR>
                      <a:noFill/>
                    </a:lnR>
                    <a:lnT>
                      <a:noFill/>
                    </a:lnT>
                    <a:lnB>
                      <a:noFill/>
                    </a:lnB>
                    <a:noFill/>
                  </a:tcPr>
                </a:tc>
                <a:tc gridSpan="2">
                  <a:txBody>
                    <a:bodyPr/>
                    <a:lstStyle/>
                    <a:p>
                      <a:pPr indent="38100" algn="ctr">
                        <a:lnSpc>
                          <a:spcPct val="83000"/>
                        </a:lnSpc>
                      </a:pPr>
                      <a:r>
                        <a:rPr sz="900" b="1" i="0" dirty="0">
                          <a:solidFill>
                            <a:srgbClr val="000000"/>
                          </a:solidFill>
                          <a:latin typeface="+mn-lt"/>
                        </a:rPr>
                        <a:t>Corporate</a:t>
                      </a:r>
                    </a:p>
                  </a:txBody>
                  <a:tcPr marL="0" marR="38100" marT="25400" marB="25400" anchor="ctr">
                    <a:lnL>
                      <a:noFill/>
                    </a:lnL>
                    <a:lnR>
                      <a:noFill/>
                    </a:lnR>
                    <a:lnT w="12700" cmpd="sng">
                      <a:solidFill>
                        <a:srgbClr val="000000"/>
                      </a:solidFill>
                      <a:prstDash val="solid"/>
                    </a:lnT>
                    <a:lnB w="12700" cmpd="sng">
                      <a:solidFill>
                        <a:srgbClr val="000000"/>
                      </a:solidFill>
                      <a:prstDash val="solid"/>
                    </a:lnB>
                    <a:noFill/>
                  </a:tcPr>
                </a:tc>
                <a:tc hMerge="1">
                  <a:txBody>
                    <a:bodyPr/>
                    <a:lstStyle/>
                    <a:p>
                      <a:pPr algn="ctr">
                        <a:lnSpc>
                          <a:spcPct val="83000"/>
                        </a:lnSpc>
                      </a:pPr>
                      <a:r>
                        <a:rPr sz="750" b="1" i="0">
                          <a:solidFill>
                            <a:srgbClr val="000000"/>
                          </a:solidFill>
                          <a:latin typeface="Arial"/>
                        </a:rPr>
                        <a:t>Corporate</a:t>
                      </a:r>
                    </a:p>
                  </a:txBody>
                  <a:tcPr marL="38100" marR="38100" marT="25400" marB="25400" anchor="b">
                    <a:lnL>
                      <a:noFill/>
                    </a:lnL>
                    <a:lnR>
                      <a:noFill/>
                    </a:lnR>
                    <a:lnT w="12700" cmpd="sng">
                      <a:solidFill>
                        <a:srgbClr val="000000"/>
                      </a:solidFill>
                      <a:prstDash val="solid"/>
                    </a:lnT>
                    <a:lnB w="12700" cmpd="sng">
                      <a:solidFill>
                        <a:srgbClr val="000000"/>
                      </a:solidFill>
                      <a:prstDash val="solid"/>
                    </a:lnB>
                    <a:noFill/>
                  </a:tcPr>
                </a:tc>
                <a:tc>
                  <a:txBody>
                    <a:bodyPr/>
                    <a:lstStyle/>
                    <a:p>
                      <a:pPr algn="ctr"/>
                      <a:endParaRPr sz="900" dirty="0">
                        <a:latin typeface="+mn-lt"/>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noFill/>
                  </a:tcPr>
                </a:tc>
                <a:tc gridSpan="2">
                  <a:txBody>
                    <a:bodyPr/>
                    <a:lstStyle/>
                    <a:p>
                      <a:pPr indent="38100" algn="ctr">
                        <a:lnSpc>
                          <a:spcPct val="83000"/>
                        </a:lnSpc>
                      </a:pPr>
                      <a:r>
                        <a:rPr sz="900" b="1" i="0" dirty="0">
                          <a:solidFill>
                            <a:srgbClr val="000000"/>
                          </a:solidFill>
                          <a:latin typeface="+mn-lt"/>
                        </a:rPr>
                        <a:t>5.11</a:t>
                      </a:r>
                    </a:p>
                  </a:txBody>
                  <a:tcPr marL="0" marR="38100" marT="25400" marB="25400" anchor="ctr">
                    <a:lnL>
                      <a:noFill/>
                    </a:lnL>
                    <a:lnR>
                      <a:noFill/>
                    </a:lnR>
                    <a:lnT w="12700" cmpd="sng">
                      <a:solidFill>
                        <a:srgbClr val="000000"/>
                      </a:solidFill>
                      <a:prstDash val="solid"/>
                    </a:lnT>
                    <a:lnB w="12700" cmpd="sng">
                      <a:solidFill>
                        <a:srgbClr val="000000"/>
                      </a:solidFill>
                      <a:prstDash val="solid"/>
                    </a:lnB>
                    <a:noFill/>
                  </a:tcPr>
                </a:tc>
                <a:tc hMerge="1">
                  <a:txBody>
                    <a:bodyPr/>
                    <a:lstStyle/>
                    <a:p>
                      <a:pPr algn="ctr">
                        <a:lnSpc>
                          <a:spcPct val="83000"/>
                        </a:lnSpc>
                      </a:pPr>
                      <a:r>
                        <a:rPr sz="750" b="1" i="0">
                          <a:solidFill>
                            <a:srgbClr val="000000"/>
                          </a:solidFill>
                          <a:latin typeface="Arial"/>
                        </a:rPr>
                        <a:t>5.11</a:t>
                      </a:r>
                    </a:p>
                  </a:txBody>
                  <a:tcPr marL="38100" marR="38100" marT="25400" marB="25400" anchor="b">
                    <a:lnL>
                      <a:noFill/>
                    </a:lnL>
                    <a:lnR>
                      <a:noFill/>
                    </a:lnR>
                    <a:lnT w="12700" cmpd="sng">
                      <a:solidFill>
                        <a:srgbClr val="000000"/>
                      </a:solidFill>
                      <a:prstDash val="solid"/>
                    </a:lnT>
                    <a:lnB w="12700" cmpd="sng">
                      <a:solidFill>
                        <a:srgbClr val="000000"/>
                      </a:solidFill>
                      <a:prstDash val="solid"/>
                    </a:lnB>
                    <a:noFill/>
                  </a:tcPr>
                </a:tc>
                <a:tc>
                  <a:txBody>
                    <a:bodyPr/>
                    <a:lstStyle/>
                    <a:p>
                      <a:pPr algn="ctr"/>
                      <a:endParaRPr sz="900" dirty="0">
                        <a:latin typeface="+mn-lt"/>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noFill/>
                  </a:tcPr>
                </a:tc>
                <a:tc gridSpan="2">
                  <a:txBody>
                    <a:bodyPr/>
                    <a:lstStyle/>
                    <a:p>
                      <a:pPr indent="38100" algn="ctr">
                        <a:lnSpc>
                          <a:spcPct val="83000"/>
                        </a:lnSpc>
                      </a:pPr>
                      <a:r>
                        <a:rPr sz="900" b="1" i="0" dirty="0">
                          <a:solidFill>
                            <a:srgbClr val="000000"/>
                          </a:solidFill>
                          <a:latin typeface="+mn-lt"/>
                        </a:rPr>
                        <a:t>Ergobaby</a:t>
                      </a:r>
                    </a:p>
                  </a:txBody>
                  <a:tcPr marL="0" marR="38100" marT="25400" marB="25400" anchor="ctr">
                    <a:lnL>
                      <a:noFill/>
                    </a:lnL>
                    <a:lnR>
                      <a:noFill/>
                    </a:lnR>
                    <a:lnT w="12700" cmpd="sng">
                      <a:solidFill>
                        <a:srgbClr val="000000"/>
                      </a:solidFill>
                      <a:prstDash val="solid"/>
                    </a:lnT>
                    <a:lnB w="12700" cmpd="sng">
                      <a:solidFill>
                        <a:srgbClr val="000000"/>
                      </a:solidFill>
                      <a:prstDash val="solid"/>
                    </a:lnB>
                    <a:noFill/>
                  </a:tcPr>
                </a:tc>
                <a:tc hMerge="1">
                  <a:txBody>
                    <a:bodyPr/>
                    <a:lstStyle/>
                    <a:p>
                      <a:pPr algn="ctr">
                        <a:lnSpc>
                          <a:spcPct val="83000"/>
                        </a:lnSpc>
                      </a:pPr>
                      <a:r>
                        <a:rPr sz="750" b="1" i="0">
                          <a:solidFill>
                            <a:srgbClr val="000000"/>
                          </a:solidFill>
                          <a:latin typeface="Arial"/>
                        </a:rPr>
                        <a:t>Ergobaby</a:t>
                      </a:r>
                    </a:p>
                  </a:txBody>
                  <a:tcPr marL="38100" marR="38100" marT="25400" marB="25400" anchor="b">
                    <a:lnL>
                      <a:noFill/>
                    </a:lnL>
                    <a:lnR>
                      <a:noFill/>
                    </a:lnR>
                    <a:lnT w="12700" cmpd="sng">
                      <a:solidFill>
                        <a:srgbClr val="000000"/>
                      </a:solidFill>
                      <a:prstDash val="solid"/>
                    </a:lnT>
                    <a:lnB w="12700" cmpd="sng">
                      <a:solidFill>
                        <a:srgbClr val="000000"/>
                      </a:solidFill>
                      <a:prstDash val="solid"/>
                    </a:lnB>
                    <a:noFill/>
                  </a:tcPr>
                </a:tc>
                <a:tc>
                  <a:txBody>
                    <a:bodyPr/>
                    <a:lstStyle/>
                    <a:p>
                      <a:pPr algn="ctr"/>
                      <a:endParaRPr sz="900" dirty="0">
                        <a:latin typeface="+mn-lt"/>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noFill/>
                  </a:tcPr>
                </a:tc>
                <a:tc gridSpan="2">
                  <a:txBody>
                    <a:bodyPr/>
                    <a:lstStyle/>
                    <a:p>
                      <a:pPr indent="38100" algn="ctr">
                        <a:lnSpc>
                          <a:spcPct val="83000"/>
                        </a:lnSpc>
                      </a:pPr>
                      <a:r>
                        <a:rPr sz="900" b="1" i="0" dirty="0">
                          <a:solidFill>
                            <a:srgbClr val="000000"/>
                          </a:solidFill>
                          <a:latin typeface="+mn-lt"/>
                        </a:rPr>
                        <a:t>Liberty</a:t>
                      </a:r>
                    </a:p>
                  </a:txBody>
                  <a:tcPr marL="0" marR="38100" marT="25400" marB="25400" anchor="ctr">
                    <a:lnL>
                      <a:noFill/>
                    </a:lnL>
                    <a:lnR>
                      <a:noFill/>
                    </a:lnR>
                    <a:lnT w="12700" cmpd="sng">
                      <a:solidFill>
                        <a:srgbClr val="000000"/>
                      </a:solidFill>
                      <a:prstDash val="solid"/>
                    </a:lnT>
                    <a:lnB w="12700" cmpd="sng">
                      <a:solidFill>
                        <a:srgbClr val="000000"/>
                      </a:solidFill>
                      <a:prstDash val="solid"/>
                    </a:lnB>
                    <a:noFill/>
                  </a:tcPr>
                </a:tc>
                <a:tc hMerge="1">
                  <a:txBody>
                    <a:bodyPr/>
                    <a:lstStyle/>
                    <a:p>
                      <a:pPr algn="ctr">
                        <a:lnSpc>
                          <a:spcPct val="83000"/>
                        </a:lnSpc>
                      </a:pPr>
                      <a:r>
                        <a:rPr sz="750" b="1" i="0">
                          <a:solidFill>
                            <a:srgbClr val="000000"/>
                          </a:solidFill>
                          <a:latin typeface="Arial"/>
                        </a:rPr>
                        <a:t>Liberty</a:t>
                      </a:r>
                    </a:p>
                  </a:txBody>
                  <a:tcPr marL="38100" marR="38100" marT="25400" marB="25400" anchor="b">
                    <a:lnL>
                      <a:noFill/>
                    </a:lnL>
                    <a:lnR>
                      <a:noFill/>
                    </a:lnR>
                    <a:lnT w="12700" cmpd="sng">
                      <a:solidFill>
                        <a:srgbClr val="000000"/>
                      </a:solidFill>
                      <a:prstDash val="solid"/>
                    </a:lnT>
                    <a:lnB w="12700" cmpd="sng">
                      <a:solidFill>
                        <a:srgbClr val="000000"/>
                      </a:solidFill>
                      <a:prstDash val="solid"/>
                    </a:lnB>
                    <a:noFill/>
                  </a:tcPr>
                </a:tc>
                <a:tc>
                  <a:txBody>
                    <a:bodyPr/>
                    <a:lstStyle/>
                    <a:p>
                      <a:pPr algn="ctr"/>
                      <a:endParaRPr sz="900" dirty="0">
                        <a:latin typeface="+mn-lt"/>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noFill/>
                  </a:tcPr>
                </a:tc>
                <a:tc gridSpan="2">
                  <a:txBody>
                    <a:bodyPr/>
                    <a:lstStyle/>
                    <a:p>
                      <a:pPr indent="38100" algn="ctr">
                        <a:lnSpc>
                          <a:spcPct val="83000"/>
                        </a:lnSpc>
                      </a:pPr>
                      <a:r>
                        <a:rPr sz="900" b="1" i="0" dirty="0">
                          <a:solidFill>
                            <a:srgbClr val="000000"/>
                          </a:solidFill>
                          <a:latin typeface="+mn-lt"/>
                        </a:rPr>
                        <a:t>Velocity Outdoor</a:t>
                      </a:r>
                    </a:p>
                  </a:txBody>
                  <a:tcPr marL="0" marR="38100" marT="25400" marB="25400" anchor="ctr">
                    <a:lnL>
                      <a:noFill/>
                    </a:lnL>
                    <a:lnR>
                      <a:noFill/>
                    </a:lnR>
                    <a:lnT w="12700" cmpd="sng">
                      <a:solidFill>
                        <a:srgbClr val="000000"/>
                      </a:solidFill>
                      <a:prstDash val="solid"/>
                    </a:lnT>
                    <a:lnB w="12700" cmpd="sng">
                      <a:solidFill>
                        <a:srgbClr val="000000"/>
                      </a:solidFill>
                      <a:prstDash val="solid"/>
                    </a:lnB>
                    <a:noFill/>
                  </a:tcPr>
                </a:tc>
                <a:tc hMerge="1">
                  <a:txBody>
                    <a:bodyPr/>
                    <a:lstStyle/>
                    <a:p>
                      <a:pPr algn="ctr">
                        <a:lnSpc>
                          <a:spcPct val="83000"/>
                        </a:lnSpc>
                      </a:pPr>
                      <a:r>
                        <a:rPr sz="750" b="1" i="0">
                          <a:solidFill>
                            <a:srgbClr val="000000"/>
                          </a:solidFill>
                          <a:latin typeface="Arial"/>
                        </a:rPr>
                        <a:t>Velocity Outdoor</a:t>
                      </a:r>
                    </a:p>
                  </a:txBody>
                  <a:tcPr marL="38100" marR="38100" marT="25400" marB="25400" anchor="b">
                    <a:lnL>
                      <a:noFill/>
                    </a:lnL>
                    <a:lnR>
                      <a:noFill/>
                    </a:lnR>
                    <a:lnT w="12700" cmpd="sng">
                      <a:solidFill>
                        <a:srgbClr val="000000"/>
                      </a:solidFill>
                      <a:prstDash val="solid"/>
                    </a:lnT>
                    <a:lnB w="12700" cmpd="sng">
                      <a:solidFill>
                        <a:srgbClr val="000000"/>
                      </a:solidFill>
                      <a:prstDash val="solid"/>
                    </a:lnB>
                    <a:noFill/>
                  </a:tcPr>
                </a:tc>
                <a:tc>
                  <a:txBody>
                    <a:bodyPr/>
                    <a:lstStyle/>
                    <a:p>
                      <a:pPr algn="ctr"/>
                      <a:endParaRPr sz="900" dirty="0">
                        <a:latin typeface="+mn-lt"/>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noFill/>
                  </a:tcPr>
                </a:tc>
                <a:tc gridSpan="2">
                  <a:txBody>
                    <a:bodyPr/>
                    <a:lstStyle/>
                    <a:p>
                      <a:pPr indent="38100" algn="ctr">
                        <a:lnSpc>
                          <a:spcPct val="83000"/>
                        </a:lnSpc>
                      </a:pPr>
                      <a:r>
                        <a:rPr sz="900" b="1" i="0" dirty="0">
                          <a:solidFill>
                            <a:srgbClr val="000000"/>
                          </a:solidFill>
                          <a:latin typeface="+mn-lt"/>
                        </a:rPr>
                        <a:t>Advanced
Circuits</a:t>
                      </a:r>
                    </a:p>
                  </a:txBody>
                  <a:tcPr marL="0" marR="38100" marT="25400" marB="25400" anchor="ctr">
                    <a:lnL>
                      <a:noFill/>
                    </a:lnL>
                    <a:lnR>
                      <a:noFill/>
                    </a:lnR>
                    <a:lnT w="12700" cmpd="sng">
                      <a:solidFill>
                        <a:srgbClr val="000000"/>
                      </a:solidFill>
                      <a:prstDash val="solid"/>
                    </a:lnT>
                    <a:lnB w="12700" cmpd="sng">
                      <a:solidFill>
                        <a:srgbClr val="000000"/>
                      </a:solidFill>
                      <a:prstDash val="solid"/>
                    </a:lnB>
                    <a:noFill/>
                  </a:tcPr>
                </a:tc>
                <a:tc hMerge="1">
                  <a:txBody>
                    <a:bodyPr/>
                    <a:lstStyle/>
                    <a:p>
                      <a:pPr algn="ctr">
                        <a:lnSpc>
                          <a:spcPct val="83000"/>
                        </a:lnSpc>
                      </a:pPr>
                      <a:r>
                        <a:rPr sz="750" b="1" i="0">
                          <a:solidFill>
                            <a:srgbClr val="000000"/>
                          </a:solidFill>
                          <a:latin typeface="Arial"/>
                        </a:rPr>
                        <a:t>Advanced
Circuits</a:t>
                      </a:r>
                    </a:p>
                  </a:txBody>
                  <a:tcPr marL="38100" marR="38100" marT="25400" marB="25400" anchor="b">
                    <a:lnL>
                      <a:noFill/>
                    </a:lnL>
                    <a:lnR>
                      <a:noFill/>
                    </a:lnR>
                    <a:lnT w="12700" cmpd="sng">
                      <a:solidFill>
                        <a:srgbClr val="000000"/>
                      </a:solidFill>
                      <a:prstDash val="solid"/>
                    </a:lnT>
                    <a:lnB w="12700" cmpd="sng">
                      <a:solidFill>
                        <a:srgbClr val="000000"/>
                      </a:solidFill>
                      <a:prstDash val="solid"/>
                    </a:lnB>
                    <a:noFill/>
                  </a:tcPr>
                </a:tc>
                <a:tc>
                  <a:txBody>
                    <a:bodyPr/>
                    <a:lstStyle/>
                    <a:p>
                      <a:pPr algn="ctr"/>
                      <a:endParaRPr sz="900" dirty="0">
                        <a:latin typeface="+mn-lt"/>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noFill/>
                  </a:tcPr>
                </a:tc>
                <a:tc gridSpan="2">
                  <a:txBody>
                    <a:bodyPr/>
                    <a:lstStyle/>
                    <a:p>
                      <a:pPr indent="38100" algn="ctr">
                        <a:lnSpc>
                          <a:spcPct val="83000"/>
                        </a:lnSpc>
                      </a:pPr>
                      <a:r>
                        <a:rPr sz="900" b="1" i="0" dirty="0">
                          <a:solidFill>
                            <a:srgbClr val="000000"/>
                          </a:solidFill>
                          <a:latin typeface="+mn-lt"/>
                        </a:rPr>
                        <a:t>Arnold</a:t>
                      </a:r>
                    </a:p>
                  </a:txBody>
                  <a:tcPr marL="0" marR="38100" marT="25400" marB="25400" anchor="ctr">
                    <a:lnL>
                      <a:noFill/>
                    </a:lnL>
                    <a:lnR>
                      <a:noFill/>
                    </a:lnR>
                    <a:lnT w="12700" cmpd="sng">
                      <a:solidFill>
                        <a:srgbClr val="000000"/>
                      </a:solidFill>
                      <a:prstDash val="solid"/>
                    </a:lnT>
                    <a:lnB w="12700" cmpd="sng">
                      <a:solidFill>
                        <a:srgbClr val="000000"/>
                      </a:solidFill>
                      <a:prstDash val="solid"/>
                    </a:lnB>
                    <a:noFill/>
                  </a:tcPr>
                </a:tc>
                <a:tc hMerge="1">
                  <a:txBody>
                    <a:bodyPr/>
                    <a:lstStyle/>
                    <a:p>
                      <a:pPr algn="ctr">
                        <a:lnSpc>
                          <a:spcPct val="83000"/>
                        </a:lnSpc>
                      </a:pPr>
                      <a:r>
                        <a:rPr sz="750" b="1" i="0">
                          <a:solidFill>
                            <a:srgbClr val="000000"/>
                          </a:solidFill>
                          <a:latin typeface="Arial"/>
                        </a:rPr>
                        <a:t>Arnold</a:t>
                      </a:r>
                    </a:p>
                  </a:txBody>
                  <a:tcPr marL="38100" marR="38100" marT="25400" marB="25400" anchor="b">
                    <a:lnL>
                      <a:noFill/>
                    </a:lnL>
                    <a:lnR>
                      <a:noFill/>
                    </a:lnR>
                    <a:lnT w="12700" cmpd="sng">
                      <a:solidFill>
                        <a:srgbClr val="000000"/>
                      </a:solidFill>
                      <a:prstDash val="solid"/>
                    </a:lnT>
                    <a:lnB w="12700" cmpd="sng">
                      <a:solidFill>
                        <a:srgbClr val="000000"/>
                      </a:solidFill>
                      <a:prstDash val="solid"/>
                    </a:lnB>
                    <a:noFill/>
                  </a:tcPr>
                </a:tc>
                <a:tc>
                  <a:txBody>
                    <a:bodyPr/>
                    <a:lstStyle/>
                    <a:p>
                      <a:pPr algn="ctr"/>
                      <a:endParaRPr sz="900" dirty="0">
                        <a:latin typeface="+mn-lt"/>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noFill/>
                  </a:tcPr>
                </a:tc>
                <a:tc gridSpan="3">
                  <a:txBody>
                    <a:bodyPr/>
                    <a:lstStyle/>
                    <a:p>
                      <a:pPr indent="38100" algn="ctr">
                        <a:lnSpc>
                          <a:spcPct val="83000"/>
                        </a:lnSpc>
                      </a:pPr>
                      <a:r>
                        <a:rPr sz="900" b="1" i="0" dirty="0">
                          <a:solidFill>
                            <a:srgbClr val="000000"/>
                          </a:solidFill>
                          <a:latin typeface="+mn-lt"/>
                        </a:rPr>
                        <a:t>Foam Fabricators</a:t>
                      </a:r>
                    </a:p>
                  </a:txBody>
                  <a:tcPr marL="0" marR="38100" marT="25400" marB="25400" anchor="ctr">
                    <a:lnL>
                      <a:noFill/>
                    </a:lnL>
                    <a:lnR>
                      <a:noFill/>
                    </a:lnR>
                    <a:lnT w="12700" cmpd="sng">
                      <a:solidFill>
                        <a:srgbClr val="000000"/>
                      </a:solidFill>
                      <a:prstDash val="solid"/>
                    </a:lnT>
                    <a:lnB w="12700" cmpd="sng">
                      <a:solidFill>
                        <a:srgbClr val="000000"/>
                      </a:solidFill>
                      <a:prstDash val="solid"/>
                    </a:lnB>
                    <a:noFill/>
                  </a:tcPr>
                </a:tc>
                <a:tc hMerge="1">
                  <a:txBody>
                    <a:bodyPr/>
                    <a:lstStyle/>
                    <a:p>
                      <a:pPr algn="ctr">
                        <a:lnSpc>
                          <a:spcPct val="83000"/>
                        </a:lnSpc>
                      </a:pPr>
                      <a:r>
                        <a:rPr sz="750" b="1" i="0">
                          <a:solidFill>
                            <a:srgbClr val="000000"/>
                          </a:solidFill>
                          <a:latin typeface="Arial"/>
                        </a:rPr>
                        <a:t>Foam Fabricators</a:t>
                      </a:r>
                    </a:p>
                  </a:txBody>
                  <a:tcPr marL="38100" marR="38100" marT="25400" marB="25400" anchor="b">
                    <a:lnL>
                      <a:noFill/>
                    </a:lnL>
                    <a:lnR>
                      <a:noFill/>
                    </a:lnR>
                    <a:lnT w="12700" cmpd="sng">
                      <a:solidFill>
                        <a:srgbClr val="000000"/>
                      </a:solidFill>
                      <a:prstDash val="solid"/>
                    </a:lnT>
                    <a:lnB w="12700" cmpd="sng">
                      <a:solidFill>
                        <a:srgbClr val="000000"/>
                      </a:solidFill>
                      <a:prstDash val="solid"/>
                    </a:lnB>
                    <a:noFill/>
                  </a:tcPr>
                </a:tc>
                <a:tc hMerge="1">
                  <a:txBody>
                    <a:bodyPr/>
                    <a:lstStyle/>
                    <a:p>
                      <a:endParaRPr sz="100" dirty="0"/>
                    </a:p>
                  </a:txBody>
                  <a:tcPr marL="0" marR="0" marT="25400" marB="25400" anchor="b">
                    <a:lnL>
                      <a:noFill/>
                    </a:lnL>
                    <a:lnR>
                      <a:noFill/>
                    </a:lnR>
                    <a:lnT w="12700" cmpd="sng">
                      <a:solidFill>
                        <a:srgbClr val="000000"/>
                      </a:solidFill>
                      <a:prstDash val="solid"/>
                    </a:lnT>
                    <a:lnB w="12700" cmpd="sng">
                      <a:solidFill>
                        <a:srgbClr val="000000"/>
                      </a:solidFill>
                      <a:prstDash val="solid"/>
                    </a:lnB>
                    <a:noFill/>
                  </a:tcPr>
                </a:tc>
                <a:tc>
                  <a:txBody>
                    <a:bodyPr/>
                    <a:lstStyle/>
                    <a:p>
                      <a:pPr algn="ctr"/>
                      <a:endParaRPr sz="900" dirty="0">
                        <a:latin typeface="+mn-lt"/>
                      </a:endParaRPr>
                    </a:p>
                  </a:txBody>
                  <a:tcPr marL="0" marR="0" marT="0" marB="0" anchor="ctr">
                    <a:lnL>
                      <a:noFill/>
                    </a:lnL>
                    <a:lnR>
                      <a:noFill/>
                    </a:lnR>
                    <a:lnT w="12700" cmpd="sng">
                      <a:solidFill>
                        <a:srgbClr val="000000"/>
                      </a:solidFill>
                      <a:prstDash val="solid"/>
                    </a:lnT>
                    <a:lnB>
                      <a:noFill/>
                    </a:lnB>
                    <a:noFill/>
                  </a:tcPr>
                </a:tc>
                <a:tc gridSpan="2">
                  <a:txBody>
                    <a:bodyPr/>
                    <a:lstStyle/>
                    <a:p>
                      <a:pPr indent="38100" algn="ctr">
                        <a:lnSpc>
                          <a:spcPct val="83000"/>
                        </a:lnSpc>
                      </a:pPr>
                      <a:r>
                        <a:rPr sz="900" b="1" i="0" dirty="0">
                          <a:solidFill>
                            <a:srgbClr val="000000"/>
                          </a:solidFill>
                          <a:latin typeface="+mn-lt"/>
                        </a:rPr>
                        <a:t>Sterno</a:t>
                      </a:r>
                    </a:p>
                  </a:txBody>
                  <a:tcPr marL="0" marR="38100" marT="25400" marB="25400" anchor="ctr">
                    <a:lnL>
                      <a:noFill/>
                    </a:lnL>
                    <a:lnR>
                      <a:noFill/>
                    </a:lnR>
                    <a:lnT w="12700" cmpd="sng">
                      <a:solidFill>
                        <a:srgbClr val="000000"/>
                      </a:solidFill>
                      <a:prstDash val="solid"/>
                    </a:lnT>
                    <a:lnB w="12700" cmpd="sng">
                      <a:solidFill>
                        <a:srgbClr val="000000"/>
                      </a:solidFill>
                      <a:prstDash val="solid"/>
                    </a:lnB>
                    <a:noFill/>
                  </a:tcPr>
                </a:tc>
                <a:tc hMerge="1">
                  <a:txBody>
                    <a:bodyPr/>
                    <a:lstStyle/>
                    <a:p>
                      <a:pPr algn="ctr">
                        <a:lnSpc>
                          <a:spcPct val="83000"/>
                        </a:lnSpc>
                      </a:pPr>
                      <a:r>
                        <a:rPr sz="750" b="1" i="0">
                          <a:solidFill>
                            <a:srgbClr val="000000"/>
                          </a:solidFill>
                          <a:latin typeface="Arial"/>
                        </a:rPr>
                        <a:t>Sterno</a:t>
                      </a:r>
                    </a:p>
                  </a:txBody>
                  <a:tcPr marL="38100" marR="38100" marT="25400" marB="25400" anchor="b">
                    <a:lnL>
                      <a:noFill/>
                    </a:lnL>
                    <a:lnR>
                      <a:noFill/>
                    </a:lnR>
                    <a:lnT w="12700" cmpd="sng">
                      <a:solidFill>
                        <a:srgbClr val="000000"/>
                      </a:solidFill>
                      <a:prstDash val="solid"/>
                    </a:lnT>
                    <a:lnB w="12700" cmpd="sng">
                      <a:solidFill>
                        <a:srgbClr val="000000"/>
                      </a:solidFill>
                      <a:prstDash val="solid"/>
                    </a:lnB>
                    <a:noFill/>
                  </a:tcPr>
                </a:tc>
                <a:tc>
                  <a:txBody>
                    <a:bodyPr/>
                    <a:lstStyle/>
                    <a:p>
                      <a:pPr algn="ctr"/>
                      <a:endParaRPr sz="900" dirty="0">
                        <a:latin typeface="+mn-lt"/>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noFill/>
                  </a:tcPr>
                </a:tc>
                <a:tc gridSpan="2">
                  <a:txBody>
                    <a:bodyPr/>
                    <a:lstStyle/>
                    <a:p>
                      <a:pPr indent="38100" algn="ctr">
                        <a:lnSpc>
                          <a:spcPct val="83000"/>
                        </a:lnSpc>
                      </a:pPr>
                      <a:r>
                        <a:rPr sz="900" b="1" i="0" dirty="0">
                          <a:solidFill>
                            <a:srgbClr val="000000"/>
                          </a:solidFill>
                          <a:latin typeface="+mn-lt"/>
                        </a:rPr>
                        <a:t>Consolidated</a:t>
                      </a:r>
                    </a:p>
                  </a:txBody>
                  <a:tcPr marL="0" marR="38100" marT="25400" marB="25400" anchor="ctr">
                    <a:lnL>
                      <a:noFill/>
                    </a:lnL>
                    <a:lnR>
                      <a:noFill/>
                    </a:lnR>
                    <a:lnT w="12700" cmpd="sng">
                      <a:solidFill>
                        <a:srgbClr val="000000"/>
                      </a:solidFill>
                      <a:prstDash val="solid"/>
                    </a:lnT>
                    <a:lnB w="12700" cmpd="sng">
                      <a:solidFill>
                        <a:srgbClr val="000000"/>
                      </a:solidFill>
                      <a:prstDash val="solid"/>
                    </a:lnB>
                    <a:noFill/>
                  </a:tcPr>
                </a:tc>
                <a:tc hMerge="1">
                  <a:txBody>
                    <a:bodyPr/>
                    <a:lstStyle/>
                    <a:p>
                      <a:pPr algn="ctr">
                        <a:lnSpc>
                          <a:spcPct val="83000"/>
                        </a:lnSpc>
                      </a:pPr>
                      <a:r>
                        <a:rPr sz="750" b="1" i="0">
                          <a:solidFill>
                            <a:srgbClr val="000000"/>
                          </a:solidFill>
                          <a:latin typeface="Arial"/>
                        </a:rPr>
                        <a:t>Consolidated</a:t>
                      </a:r>
                    </a:p>
                  </a:txBody>
                  <a:tcPr marL="38100" marR="38100" marT="25400" marB="25400" anchor="b">
                    <a:lnL>
                      <a:noFill/>
                    </a:lnL>
                    <a:lnR>
                      <a:noFill/>
                    </a:lnR>
                    <a:lnT w="12700" cmpd="sng">
                      <a:solidFill>
                        <a:srgbClr val="000000"/>
                      </a:solidFill>
                      <a:prstDash val="solid"/>
                    </a:lnT>
                    <a:lnB w="12700" cmpd="sng">
                      <a:solidFill>
                        <a:srgbClr val="000000"/>
                      </a:solidFill>
                      <a:prstDash val="solid"/>
                    </a:lnB>
                    <a:noFill/>
                  </a:tcPr>
                </a:tc>
                <a:extLst>
                  <a:ext uri="{0D108BD9-81ED-4DB2-BD59-A6C34878D82A}">
                    <a16:rowId xmlns:a16="http://schemas.microsoft.com/office/drawing/2014/main" val="10003"/>
                  </a:ext>
                </a:extLst>
              </a:tr>
              <a:tr h="225384">
                <a:tc>
                  <a:txBody>
                    <a:bodyPr/>
                    <a:lstStyle/>
                    <a:p>
                      <a:pPr algn="l">
                        <a:lnSpc>
                          <a:spcPct val="83000"/>
                        </a:lnSpc>
                      </a:pPr>
                      <a:r>
                        <a:rPr sz="900" b="1" i="0" dirty="0">
                          <a:solidFill>
                            <a:srgbClr val="000000"/>
                          </a:solidFill>
                          <a:latin typeface="+mn-lt"/>
                        </a:rPr>
                        <a:t>Net income (loss) </a:t>
                      </a:r>
                      <a:r>
                        <a:rPr sz="900" b="1" i="0" baseline="30000" dirty="0">
                          <a:solidFill>
                            <a:srgbClr val="000000"/>
                          </a:solidFill>
                          <a:latin typeface="+mn-lt"/>
                        </a:rPr>
                        <a:t>(1)</a:t>
                      </a:r>
                    </a:p>
                  </a:txBody>
                  <a:tcPr marL="38100" marR="38100" marT="12700" marB="0" anchor="ctr">
                    <a:lnL>
                      <a:noFill/>
                    </a:lnL>
                    <a:lnR>
                      <a:noFill/>
                    </a:lnR>
                    <a:lnT>
                      <a:noFill/>
                    </a:lnT>
                    <a:lnB>
                      <a:noFill/>
                    </a:lnB>
                    <a:solidFill>
                      <a:schemeClr val="bg1">
                        <a:lumMod val="95000"/>
                      </a:schemeClr>
                    </a:solidFill>
                  </a:tcPr>
                </a:tc>
                <a:tc>
                  <a:txBody>
                    <a:bodyPr/>
                    <a:lstStyle/>
                    <a:p>
                      <a:endParaRPr sz="900" dirty="0">
                        <a:latin typeface="+mn-lt"/>
                      </a:endParaRPr>
                    </a:p>
                  </a:txBody>
                  <a:tcPr marL="0" marR="0" marT="0" marB="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rPr>
                        <a:t>$</a:t>
                      </a:r>
                    </a:p>
                  </a:txBody>
                  <a:tcPr marL="12700" marR="0" marT="25400" marB="25400" anchor="ctr">
                    <a:lnL>
                      <a:noFill/>
                    </a:lnL>
                    <a:lnR>
                      <a:noFill/>
                    </a:lnR>
                    <a:lnT w="12700" cmpd="sng">
                      <a:solidFill>
                        <a:srgbClr val="000000"/>
                      </a:solidFill>
                      <a:prstDash val="solid"/>
                    </a:lnT>
                    <a:lnB>
                      <a:noFill/>
                    </a:lnB>
                    <a:solidFill>
                      <a:schemeClr val="bg1">
                        <a:lumMod val="95000"/>
                      </a:schemeClr>
                    </a:solidFill>
                  </a:tcPr>
                </a:tc>
                <a:tc>
                  <a:txBody>
                    <a:bodyPr/>
                    <a:lstStyle/>
                    <a:p>
                      <a:pPr algn="ctr">
                        <a:lnSpc>
                          <a:spcPct val="83000"/>
                        </a:lnSpc>
                      </a:pPr>
                      <a:r>
                        <a:rPr sz="900" b="0" i="0" dirty="0">
                          <a:solidFill>
                            <a:srgbClr val="000000"/>
                          </a:solidFill>
                          <a:latin typeface="+mn-lt"/>
                        </a:rPr>
                        <a:t>282,240</a:t>
                      </a:r>
                    </a:p>
                  </a:txBody>
                  <a:tcPr marL="0" marR="0" marT="25400" marB="25400" anchor="ctr">
                    <a:lnL>
                      <a:noFill/>
                    </a:lnL>
                    <a:lnR>
                      <a:noFill/>
                    </a:lnR>
                    <a:lnT w="12700" cmpd="sng">
                      <a:solidFill>
                        <a:srgbClr val="000000"/>
                      </a:solidFill>
                      <a:prstDash val="solid"/>
                    </a:lnT>
                    <a:lnB>
                      <a:noFill/>
                    </a:lnB>
                    <a:solidFill>
                      <a:schemeClr val="bg1">
                        <a:lumMod val="95000"/>
                      </a:schemeClr>
                    </a:solidFill>
                  </a:tcPr>
                </a:tc>
                <a:tc>
                  <a:txBody>
                    <a:bodyPr/>
                    <a:lstStyle/>
                    <a:p>
                      <a:pPr algn="ctr"/>
                      <a:endParaRPr sz="900" dirty="0">
                        <a:latin typeface="+mn-lt"/>
                      </a:endParaRPr>
                    </a:p>
                  </a:txBody>
                  <a:tcPr marL="0" marR="0" marT="0" marB="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rPr>
                        <a:t>$</a:t>
                      </a:r>
                    </a:p>
                  </a:txBody>
                  <a:tcPr marL="12700" marR="0" marT="25400" marB="25400" anchor="ctr">
                    <a:lnL>
                      <a:noFill/>
                    </a:lnL>
                    <a:lnR>
                      <a:noFill/>
                    </a:lnR>
                    <a:lnT w="12700" cmpd="sng">
                      <a:solidFill>
                        <a:srgbClr val="000000"/>
                      </a:solidFill>
                      <a:prstDash val="solid"/>
                    </a:lnT>
                    <a:lnB>
                      <a:noFill/>
                    </a:lnB>
                    <a:solidFill>
                      <a:schemeClr val="bg1">
                        <a:lumMod val="95000"/>
                      </a:schemeClr>
                    </a:solidFill>
                  </a:tcPr>
                </a:tc>
                <a:tc>
                  <a:txBody>
                    <a:bodyPr/>
                    <a:lstStyle/>
                    <a:p>
                      <a:pPr algn="ctr">
                        <a:lnSpc>
                          <a:spcPct val="83000"/>
                        </a:lnSpc>
                      </a:pPr>
                      <a:r>
                        <a:rPr sz="900" b="0" i="0" dirty="0">
                          <a:solidFill>
                            <a:srgbClr val="000000"/>
                          </a:solidFill>
                          <a:latin typeface="+mn-lt"/>
                        </a:rPr>
                        <a:t>2,059</a:t>
                      </a:r>
                    </a:p>
                  </a:txBody>
                  <a:tcPr marL="0" marR="0" marT="25400" marB="25400" anchor="ctr">
                    <a:lnL>
                      <a:noFill/>
                    </a:lnL>
                    <a:lnR>
                      <a:noFill/>
                    </a:lnR>
                    <a:lnT w="12700" cmpd="sng">
                      <a:solidFill>
                        <a:srgbClr val="000000"/>
                      </a:solidFill>
                      <a:prstDash val="solid"/>
                    </a:lnT>
                    <a:lnB>
                      <a:noFill/>
                    </a:lnB>
                    <a:solidFill>
                      <a:schemeClr val="bg1">
                        <a:lumMod val="95000"/>
                      </a:schemeClr>
                    </a:solidFill>
                  </a:tcPr>
                </a:tc>
                <a:tc>
                  <a:txBody>
                    <a:bodyPr/>
                    <a:lstStyle/>
                    <a:p>
                      <a:pPr algn="ctr"/>
                      <a:endParaRPr sz="900" dirty="0">
                        <a:latin typeface="+mn-lt"/>
                      </a:endParaRPr>
                    </a:p>
                  </a:txBody>
                  <a:tcPr marL="0" marR="0" marT="0" marB="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rPr>
                        <a:t>$</a:t>
                      </a:r>
                    </a:p>
                  </a:txBody>
                  <a:tcPr marL="12700" marR="0" marT="25400" marB="25400" anchor="ctr">
                    <a:lnL>
                      <a:noFill/>
                    </a:lnL>
                    <a:lnR>
                      <a:noFill/>
                    </a:lnR>
                    <a:lnT w="12700" cmpd="sng">
                      <a:solidFill>
                        <a:srgbClr val="000000"/>
                      </a:solidFill>
                      <a:prstDash val="solid"/>
                    </a:lnT>
                    <a:lnB>
                      <a:noFill/>
                    </a:lnB>
                    <a:solidFill>
                      <a:schemeClr val="bg1">
                        <a:lumMod val="95000"/>
                      </a:schemeClr>
                    </a:solidFill>
                  </a:tcPr>
                </a:tc>
                <a:tc>
                  <a:txBody>
                    <a:bodyPr/>
                    <a:lstStyle/>
                    <a:p>
                      <a:pPr algn="ctr">
                        <a:lnSpc>
                          <a:spcPct val="83000"/>
                        </a:lnSpc>
                      </a:pPr>
                      <a:r>
                        <a:rPr sz="900" b="0" i="0" dirty="0">
                          <a:solidFill>
                            <a:srgbClr val="000000"/>
                          </a:solidFill>
                          <a:latin typeface="+mn-lt"/>
                        </a:rPr>
                        <a:t>4,793</a:t>
                      </a:r>
                    </a:p>
                  </a:txBody>
                  <a:tcPr marL="0" marR="0" marT="25400" marB="25400" anchor="ctr">
                    <a:lnL>
                      <a:noFill/>
                    </a:lnL>
                    <a:lnR>
                      <a:noFill/>
                    </a:lnR>
                    <a:lnT w="12700" cmpd="sng">
                      <a:solidFill>
                        <a:srgbClr val="000000"/>
                      </a:solidFill>
                      <a:prstDash val="solid"/>
                    </a:lnT>
                    <a:lnB>
                      <a:noFill/>
                    </a:lnB>
                    <a:solidFill>
                      <a:schemeClr val="bg1">
                        <a:lumMod val="95000"/>
                      </a:schemeClr>
                    </a:solidFill>
                  </a:tcPr>
                </a:tc>
                <a:tc>
                  <a:txBody>
                    <a:bodyPr/>
                    <a:lstStyle/>
                    <a:p>
                      <a:pPr algn="ctr"/>
                      <a:endParaRPr sz="900" dirty="0">
                        <a:latin typeface="+mn-lt"/>
                      </a:endParaRPr>
                    </a:p>
                  </a:txBody>
                  <a:tcPr marL="0" marR="0" marT="0" marB="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rPr>
                        <a:t>$</a:t>
                      </a:r>
                    </a:p>
                  </a:txBody>
                  <a:tcPr marL="12700" marR="0" marT="25400" marB="25400" anchor="ctr">
                    <a:lnL>
                      <a:noFill/>
                    </a:lnL>
                    <a:lnR>
                      <a:noFill/>
                    </a:lnR>
                    <a:lnT w="12700" cmpd="sng">
                      <a:solidFill>
                        <a:srgbClr val="000000"/>
                      </a:solidFill>
                      <a:prstDash val="solid"/>
                    </a:lnT>
                    <a:lnB>
                      <a:noFill/>
                    </a:lnB>
                    <a:solidFill>
                      <a:schemeClr val="bg1">
                        <a:lumMod val="95000"/>
                      </a:schemeClr>
                    </a:solidFill>
                  </a:tcPr>
                </a:tc>
                <a:tc>
                  <a:txBody>
                    <a:bodyPr/>
                    <a:lstStyle/>
                    <a:p>
                      <a:pPr algn="ctr">
                        <a:lnSpc>
                          <a:spcPct val="83000"/>
                        </a:lnSpc>
                      </a:pPr>
                      <a:r>
                        <a:rPr sz="900" b="0" i="0" dirty="0">
                          <a:solidFill>
                            <a:srgbClr val="000000"/>
                          </a:solidFill>
                          <a:latin typeface="+mn-lt"/>
                        </a:rPr>
                        <a:t>3,130</a:t>
                      </a:r>
                    </a:p>
                  </a:txBody>
                  <a:tcPr marL="0" marR="0" marT="25400" marB="25400" anchor="ctr">
                    <a:lnL>
                      <a:noFill/>
                    </a:lnL>
                    <a:lnR>
                      <a:noFill/>
                    </a:lnR>
                    <a:lnT w="12700" cmpd="sng">
                      <a:solidFill>
                        <a:srgbClr val="000000"/>
                      </a:solidFill>
                      <a:prstDash val="solid"/>
                    </a:lnT>
                    <a:lnB>
                      <a:noFill/>
                    </a:lnB>
                    <a:solidFill>
                      <a:schemeClr val="bg1">
                        <a:lumMod val="95000"/>
                      </a:schemeClr>
                    </a:solidFill>
                  </a:tcPr>
                </a:tc>
                <a:tc>
                  <a:txBody>
                    <a:bodyPr/>
                    <a:lstStyle/>
                    <a:p>
                      <a:pPr algn="ctr"/>
                      <a:endParaRPr sz="900" dirty="0">
                        <a:latin typeface="+mn-lt"/>
                      </a:endParaRPr>
                    </a:p>
                  </a:txBody>
                  <a:tcPr marL="0" marR="0" marT="0" marB="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rPr>
                        <a:t>$</a:t>
                      </a:r>
                    </a:p>
                  </a:txBody>
                  <a:tcPr marL="12700" marR="0" marT="25400" marB="25400" anchor="ctr">
                    <a:lnL>
                      <a:noFill/>
                    </a:lnL>
                    <a:lnR>
                      <a:noFill/>
                    </a:lnR>
                    <a:lnT w="12700" cmpd="sng">
                      <a:solidFill>
                        <a:srgbClr val="000000"/>
                      </a:solidFill>
                      <a:prstDash val="solid"/>
                    </a:lnT>
                    <a:lnB>
                      <a:noFill/>
                    </a:lnB>
                    <a:solidFill>
                      <a:schemeClr val="bg1">
                        <a:lumMod val="95000"/>
                      </a:schemeClr>
                    </a:solidFill>
                  </a:tcPr>
                </a:tc>
                <a:tc>
                  <a:txBody>
                    <a:bodyPr/>
                    <a:lstStyle/>
                    <a:p>
                      <a:pPr algn="ctr">
                        <a:lnSpc>
                          <a:spcPct val="83000"/>
                        </a:lnSpc>
                      </a:pPr>
                      <a:r>
                        <a:rPr sz="900" b="0" i="0" dirty="0">
                          <a:solidFill>
                            <a:srgbClr val="000000"/>
                          </a:solidFill>
                          <a:latin typeface="+mn-lt"/>
                        </a:rPr>
                        <a:t>(36,982</a:t>
                      </a:r>
                      <a:r>
                        <a:rPr lang="en-US" sz="900" b="0" i="0" dirty="0">
                          <a:solidFill>
                            <a:srgbClr val="000000"/>
                          </a:solidFill>
                          <a:latin typeface="+mn-lt"/>
                        </a:rPr>
                        <a:t>)</a:t>
                      </a:r>
                      <a:endParaRPr sz="900" b="0" i="0" dirty="0">
                        <a:solidFill>
                          <a:srgbClr val="000000"/>
                        </a:solidFill>
                        <a:latin typeface="+mn-lt"/>
                      </a:endParaRPr>
                    </a:p>
                  </a:txBody>
                  <a:tcPr marL="0" marR="0" marT="25400" marB="25400" anchor="ctr">
                    <a:lnL>
                      <a:noFill/>
                    </a:lnL>
                    <a:lnR>
                      <a:noFill/>
                    </a:lnR>
                    <a:lnT w="12700" cmpd="sng">
                      <a:solidFill>
                        <a:srgbClr val="000000"/>
                      </a:solidFill>
                      <a:prstDash val="solid"/>
                    </a:lnT>
                    <a:lnB>
                      <a:noFill/>
                    </a:lnB>
                    <a:solidFill>
                      <a:schemeClr val="bg1">
                        <a:lumMod val="95000"/>
                      </a:schemeClr>
                    </a:solidFill>
                  </a:tcPr>
                </a:tc>
                <a:tc>
                  <a:txBody>
                    <a:bodyPr/>
                    <a:lstStyle/>
                    <a:p>
                      <a:pPr algn="ctr"/>
                      <a:endParaRPr sz="900" dirty="0">
                        <a:latin typeface="+mn-lt"/>
                      </a:endParaRPr>
                    </a:p>
                  </a:txBody>
                  <a:tcPr marL="0" marR="0" marT="0" marB="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rPr>
                        <a:t>$</a:t>
                      </a:r>
                    </a:p>
                  </a:txBody>
                  <a:tcPr marL="12700" marR="0" marT="25400" marB="25400" anchor="ctr">
                    <a:lnL>
                      <a:noFill/>
                    </a:lnL>
                    <a:lnR>
                      <a:noFill/>
                    </a:lnR>
                    <a:lnT w="12700" cmpd="sng">
                      <a:solidFill>
                        <a:srgbClr val="000000"/>
                      </a:solidFill>
                      <a:prstDash val="solid"/>
                    </a:lnT>
                    <a:lnB>
                      <a:noFill/>
                    </a:lnB>
                    <a:solidFill>
                      <a:schemeClr val="bg1">
                        <a:lumMod val="95000"/>
                      </a:schemeClr>
                    </a:solidFill>
                  </a:tcPr>
                </a:tc>
                <a:tc>
                  <a:txBody>
                    <a:bodyPr/>
                    <a:lstStyle/>
                    <a:p>
                      <a:pPr algn="ctr">
                        <a:lnSpc>
                          <a:spcPct val="83000"/>
                        </a:lnSpc>
                      </a:pPr>
                      <a:r>
                        <a:rPr sz="900" b="0" i="0" dirty="0">
                          <a:solidFill>
                            <a:srgbClr val="000000"/>
                          </a:solidFill>
                          <a:latin typeface="+mn-lt"/>
                        </a:rPr>
                        <a:t>14,970</a:t>
                      </a:r>
                    </a:p>
                  </a:txBody>
                  <a:tcPr marL="0" marR="0" marT="25400" marB="25400" anchor="ctr">
                    <a:lnL>
                      <a:noFill/>
                    </a:lnL>
                    <a:lnR>
                      <a:noFill/>
                    </a:lnR>
                    <a:lnT w="12700" cmpd="sng">
                      <a:solidFill>
                        <a:srgbClr val="000000"/>
                      </a:solidFill>
                      <a:prstDash val="solid"/>
                    </a:lnT>
                    <a:lnB>
                      <a:noFill/>
                    </a:lnB>
                    <a:solidFill>
                      <a:schemeClr val="bg1">
                        <a:lumMod val="95000"/>
                      </a:schemeClr>
                    </a:solidFill>
                  </a:tcPr>
                </a:tc>
                <a:tc>
                  <a:txBody>
                    <a:bodyPr/>
                    <a:lstStyle/>
                    <a:p>
                      <a:pPr algn="ctr"/>
                      <a:endParaRPr sz="900" dirty="0">
                        <a:latin typeface="+mn-lt"/>
                      </a:endParaRPr>
                    </a:p>
                  </a:txBody>
                  <a:tcPr marL="0" marR="0" marT="0" marB="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rPr>
                        <a:t>$</a:t>
                      </a:r>
                    </a:p>
                  </a:txBody>
                  <a:tcPr marL="12700" marR="0" marT="25400" marB="25400" anchor="ctr">
                    <a:lnL>
                      <a:noFill/>
                    </a:lnL>
                    <a:lnR>
                      <a:noFill/>
                    </a:lnR>
                    <a:lnT w="12700" cmpd="sng">
                      <a:solidFill>
                        <a:srgbClr val="000000"/>
                      </a:solidFill>
                      <a:prstDash val="solid"/>
                    </a:lnT>
                    <a:lnB>
                      <a:noFill/>
                    </a:lnB>
                    <a:solidFill>
                      <a:schemeClr val="bg1">
                        <a:lumMod val="95000"/>
                      </a:schemeClr>
                    </a:solidFill>
                  </a:tcPr>
                </a:tc>
                <a:tc>
                  <a:txBody>
                    <a:bodyPr/>
                    <a:lstStyle/>
                    <a:p>
                      <a:pPr algn="ctr">
                        <a:lnSpc>
                          <a:spcPct val="83000"/>
                        </a:lnSpc>
                      </a:pPr>
                      <a:r>
                        <a:rPr sz="900" b="0" i="0" dirty="0">
                          <a:solidFill>
                            <a:srgbClr val="000000"/>
                          </a:solidFill>
                          <a:latin typeface="+mn-lt"/>
                        </a:rPr>
                        <a:t>700</a:t>
                      </a:r>
                    </a:p>
                  </a:txBody>
                  <a:tcPr marL="0" marR="0" marT="25400" marB="25400" anchor="ctr">
                    <a:lnL>
                      <a:noFill/>
                    </a:lnL>
                    <a:lnR>
                      <a:noFill/>
                    </a:lnR>
                    <a:lnT w="12700" cmpd="sng">
                      <a:solidFill>
                        <a:srgbClr val="000000"/>
                      </a:solidFill>
                      <a:prstDash val="solid"/>
                    </a:lnT>
                    <a:lnB>
                      <a:noFill/>
                    </a:lnB>
                    <a:solidFill>
                      <a:schemeClr val="bg1">
                        <a:lumMod val="95000"/>
                      </a:schemeClr>
                    </a:solidFill>
                  </a:tcPr>
                </a:tc>
                <a:tc>
                  <a:txBody>
                    <a:bodyPr/>
                    <a:lstStyle/>
                    <a:p>
                      <a:pPr algn="ctr"/>
                      <a:endParaRPr sz="900" dirty="0">
                        <a:latin typeface="+mn-lt"/>
                      </a:endParaRPr>
                    </a:p>
                  </a:txBody>
                  <a:tcPr marL="0" marR="0" marT="0" marB="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rPr>
                        <a:t>$</a:t>
                      </a:r>
                    </a:p>
                  </a:txBody>
                  <a:tcPr marL="12700" marR="0" marT="25400" marB="25400" anchor="ctr">
                    <a:lnL>
                      <a:noFill/>
                    </a:lnL>
                    <a:lnR>
                      <a:noFill/>
                    </a:lnR>
                    <a:lnT w="12700" cmpd="sng">
                      <a:solidFill>
                        <a:srgbClr val="000000"/>
                      </a:solidFill>
                      <a:prstDash val="solid"/>
                    </a:lnT>
                    <a:lnB>
                      <a:noFill/>
                    </a:lnB>
                    <a:solidFill>
                      <a:schemeClr val="bg1">
                        <a:lumMod val="95000"/>
                      </a:schemeClr>
                    </a:solidFill>
                  </a:tcPr>
                </a:tc>
                <a:tc>
                  <a:txBody>
                    <a:bodyPr/>
                    <a:lstStyle/>
                    <a:p>
                      <a:pPr algn="ctr">
                        <a:lnSpc>
                          <a:spcPct val="83000"/>
                        </a:lnSpc>
                      </a:pPr>
                      <a:r>
                        <a:rPr sz="900" b="0" i="0" dirty="0">
                          <a:solidFill>
                            <a:srgbClr val="000000"/>
                          </a:solidFill>
                          <a:latin typeface="+mn-lt"/>
                        </a:rPr>
                        <a:t>2,883</a:t>
                      </a:r>
                    </a:p>
                  </a:txBody>
                  <a:tcPr marL="0" marR="0" marT="25400" marB="25400" anchor="ctr">
                    <a:lnL>
                      <a:noFill/>
                    </a:lnL>
                    <a:lnR>
                      <a:noFill/>
                    </a:lnR>
                    <a:lnT w="12700" cmpd="sng">
                      <a:solidFill>
                        <a:srgbClr val="000000"/>
                      </a:solidFill>
                      <a:prstDash val="solid"/>
                    </a:lnT>
                    <a:lnB>
                      <a:noFill/>
                    </a:lnB>
                    <a:solidFill>
                      <a:schemeClr val="bg1">
                        <a:lumMod val="95000"/>
                      </a:schemeClr>
                    </a:solidFill>
                  </a:tcPr>
                </a:tc>
                <a:tc>
                  <a:txBody>
                    <a:bodyPr/>
                    <a:lstStyle/>
                    <a:p>
                      <a:pPr algn="ctr"/>
                      <a:endParaRPr sz="900" dirty="0">
                        <a:latin typeface="+mn-lt"/>
                      </a:endParaRPr>
                    </a:p>
                  </a:txBody>
                  <a:tcPr marL="0" marR="0" marT="25400" marB="25400" anchor="ctr">
                    <a:lnL>
                      <a:noFill/>
                    </a:lnL>
                    <a:lnR>
                      <a:noFill/>
                    </a:lnR>
                    <a:lnT w="12700" cmpd="sng">
                      <a:solidFill>
                        <a:srgbClr val="000000"/>
                      </a:solidFill>
                      <a:prstDash val="solid"/>
                    </a:lnT>
                    <a:lnB>
                      <a:noFill/>
                    </a:lnB>
                    <a:solidFill>
                      <a:schemeClr val="bg1">
                        <a:lumMod val="95000"/>
                      </a:schemeClr>
                    </a:solidFill>
                  </a:tcPr>
                </a:tc>
                <a:tc>
                  <a:txBody>
                    <a:bodyPr/>
                    <a:lstStyle/>
                    <a:p>
                      <a:pPr algn="ctr"/>
                      <a:endParaRPr sz="900" dirty="0">
                        <a:latin typeface="+mn-lt"/>
                      </a:endParaRPr>
                    </a:p>
                  </a:txBody>
                  <a:tcPr marL="0" marR="0" marT="0" marB="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rPr>
                        <a:t>$</a:t>
                      </a:r>
                    </a:p>
                  </a:txBody>
                  <a:tcPr marL="12700" marR="0" marT="25400" marB="25400" anchor="ctr">
                    <a:lnL>
                      <a:noFill/>
                    </a:lnL>
                    <a:lnR>
                      <a:noFill/>
                    </a:lnR>
                    <a:lnT w="12700" cmpd="sng">
                      <a:solidFill>
                        <a:srgbClr val="000000"/>
                      </a:solidFill>
                      <a:prstDash val="solid"/>
                    </a:lnT>
                    <a:lnB>
                      <a:noFill/>
                    </a:lnB>
                    <a:solidFill>
                      <a:schemeClr val="bg1">
                        <a:lumMod val="95000"/>
                      </a:schemeClr>
                    </a:solidFill>
                  </a:tcPr>
                </a:tc>
                <a:tc>
                  <a:txBody>
                    <a:bodyPr/>
                    <a:lstStyle/>
                    <a:p>
                      <a:pPr algn="ctr">
                        <a:lnSpc>
                          <a:spcPct val="83000"/>
                        </a:lnSpc>
                      </a:pPr>
                      <a:r>
                        <a:rPr sz="900" b="0" i="0" dirty="0">
                          <a:solidFill>
                            <a:srgbClr val="000000"/>
                          </a:solidFill>
                          <a:latin typeface="+mn-lt"/>
                        </a:rPr>
                        <a:t>16,447</a:t>
                      </a:r>
                    </a:p>
                  </a:txBody>
                  <a:tcPr marL="0" marR="0" marT="25400" marB="25400" anchor="ctr">
                    <a:lnL>
                      <a:noFill/>
                    </a:lnL>
                    <a:lnR>
                      <a:noFill/>
                    </a:lnR>
                    <a:lnT w="12700" cmpd="sng">
                      <a:solidFill>
                        <a:srgbClr val="000000"/>
                      </a:solidFill>
                      <a:prstDash val="solid"/>
                    </a:lnT>
                    <a:lnB>
                      <a:noFill/>
                    </a:lnB>
                    <a:solidFill>
                      <a:schemeClr val="bg1">
                        <a:lumMod val="95000"/>
                      </a:schemeClr>
                    </a:solidFill>
                  </a:tcPr>
                </a:tc>
                <a:tc>
                  <a:txBody>
                    <a:bodyPr/>
                    <a:lstStyle/>
                    <a:p>
                      <a:pPr algn="ctr"/>
                      <a:endParaRPr sz="900" dirty="0">
                        <a:latin typeface="+mn-lt"/>
                      </a:endParaRPr>
                    </a:p>
                  </a:txBody>
                  <a:tcPr marL="0" marR="0" marT="0" marB="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rPr>
                        <a:t>$</a:t>
                      </a:r>
                    </a:p>
                  </a:txBody>
                  <a:tcPr marL="12700" marR="0" marT="25400" marB="25400" anchor="ctr">
                    <a:lnL>
                      <a:noFill/>
                    </a:lnL>
                    <a:lnR>
                      <a:noFill/>
                    </a:lnR>
                    <a:lnT w="12700" cmpd="sng">
                      <a:solidFill>
                        <a:srgbClr val="000000"/>
                      </a:solidFill>
                      <a:prstDash val="solid"/>
                    </a:lnT>
                    <a:lnB>
                      <a:noFill/>
                    </a:lnB>
                    <a:solidFill>
                      <a:schemeClr val="bg1">
                        <a:lumMod val="95000"/>
                      </a:schemeClr>
                    </a:solidFill>
                  </a:tcPr>
                </a:tc>
                <a:tc>
                  <a:txBody>
                    <a:bodyPr/>
                    <a:lstStyle/>
                    <a:p>
                      <a:pPr algn="ctr">
                        <a:lnSpc>
                          <a:spcPct val="83000"/>
                        </a:lnSpc>
                      </a:pPr>
                      <a:r>
                        <a:rPr sz="900" b="0" i="0" dirty="0">
                          <a:solidFill>
                            <a:srgbClr val="000000"/>
                          </a:solidFill>
                          <a:latin typeface="+mn-lt"/>
                        </a:rPr>
                        <a:t>290,240</a:t>
                      </a:r>
                    </a:p>
                  </a:txBody>
                  <a:tcPr marL="0" marR="0" marT="25400" marB="25400" anchor="ctr">
                    <a:lnL>
                      <a:noFill/>
                    </a:lnL>
                    <a:lnR>
                      <a:noFill/>
                    </a:lnR>
                    <a:lnT w="12700" cmpd="sng">
                      <a:solidFill>
                        <a:srgbClr val="000000"/>
                      </a:solidFill>
                      <a:prstDash val="solid"/>
                    </a:lnT>
                    <a:lnB>
                      <a:noFill/>
                    </a:lnB>
                    <a:solidFill>
                      <a:schemeClr val="bg1">
                        <a:lumMod val="95000"/>
                      </a:schemeClr>
                    </a:solidFill>
                  </a:tcPr>
                </a:tc>
                <a:extLst>
                  <a:ext uri="{0D108BD9-81ED-4DB2-BD59-A6C34878D82A}">
                    <a16:rowId xmlns:a16="http://schemas.microsoft.com/office/drawing/2014/main" val="10004"/>
                  </a:ext>
                </a:extLst>
              </a:tr>
              <a:tr h="225384">
                <a:tc>
                  <a:txBody>
                    <a:bodyPr/>
                    <a:lstStyle/>
                    <a:p>
                      <a:pPr algn="l">
                        <a:lnSpc>
                          <a:spcPct val="83000"/>
                        </a:lnSpc>
                      </a:pPr>
                      <a:r>
                        <a:rPr sz="900" b="0" i="0" dirty="0">
                          <a:solidFill>
                            <a:srgbClr val="000000"/>
                          </a:solidFill>
                          <a:latin typeface="+mn-lt"/>
                        </a:rPr>
                        <a:t>Adjusted for:</a:t>
                      </a:r>
                    </a:p>
                  </a:txBody>
                  <a:tcPr marL="38100" marR="38100" marT="25400" marB="0" anchor="ctr">
                    <a:lnL>
                      <a:noFill/>
                    </a:lnL>
                    <a:lnR>
                      <a:noFill/>
                    </a:lnR>
                    <a:lnT>
                      <a:noFill/>
                    </a:lnT>
                    <a:lnB>
                      <a:noFill/>
                    </a:lnB>
                    <a:noFill/>
                  </a:tcPr>
                </a:tc>
                <a:tc>
                  <a:txBody>
                    <a:bodyPr/>
                    <a:lstStyle/>
                    <a:p>
                      <a:endParaRPr sz="900" dirty="0">
                        <a:latin typeface="+mn-lt"/>
                      </a:endParaRPr>
                    </a:p>
                  </a:txBody>
                  <a:tcPr marL="0" marR="0" marT="0" marB="0" anchor="ctr">
                    <a:lnL>
                      <a:noFill/>
                    </a:lnL>
                    <a:lnR>
                      <a:noFill/>
                    </a:lnR>
                    <a:lnT>
                      <a:noFill/>
                    </a:lnT>
                    <a:lnB>
                      <a:noFill/>
                    </a:lnB>
                    <a:noFill/>
                  </a:tcPr>
                </a:tc>
                <a:tc gridSpan="2">
                  <a:txBody>
                    <a:bodyPr/>
                    <a:lstStyle/>
                    <a:p>
                      <a:pPr algn="ctr"/>
                      <a:endParaRPr sz="900" dirty="0">
                        <a:latin typeface="+mn-lt"/>
                      </a:endParaRPr>
                    </a:p>
                  </a:txBody>
                  <a:tcPr marL="0" marR="0" marT="0" marB="0" anchor="ctr">
                    <a:lnL>
                      <a:noFill/>
                    </a:lnL>
                    <a:lnR>
                      <a:noFill/>
                    </a:lnR>
                    <a:lnT>
                      <a:noFill/>
                    </a:lnT>
                    <a:lnB>
                      <a:noFill/>
                    </a:lnB>
                    <a:noFill/>
                  </a:tcPr>
                </a:tc>
                <a:tc hMerge="1">
                  <a:txBody>
                    <a:bodyPr/>
                    <a:lstStyle/>
                    <a:p>
                      <a:endParaRPr sz="100" dirty="0"/>
                    </a:p>
                  </a:txBody>
                  <a:tcPr marL="0" marR="0" marT="0" marB="0" anchor="b">
                    <a:lnL>
                      <a:noFill/>
                    </a:lnL>
                    <a:lnR>
                      <a:noFill/>
                    </a:lnR>
                    <a:lnT>
                      <a:noFill/>
                    </a:lnT>
                    <a:lnB>
                      <a:noFill/>
                    </a:lnB>
                    <a:noFill/>
                  </a:tcPr>
                </a:tc>
                <a:tc>
                  <a:txBody>
                    <a:bodyPr/>
                    <a:lstStyle/>
                    <a:p>
                      <a:pPr algn="ctr"/>
                      <a:endParaRPr sz="900" dirty="0">
                        <a:latin typeface="+mn-lt"/>
                      </a:endParaRPr>
                    </a:p>
                  </a:txBody>
                  <a:tcPr marL="0" marR="0" marT="0" marB="0" anchor="ctr">
                    <a:lnL>
                      <a:noFill/>
                    </a:lnL>
                    <a:lnR>
                      <a:noFill/>
                    </a:lnR>
                    <a:lnT>
                      <a:noFill/>
                    </a:lnT>
                    <a:lnB>
                      <a:noFill/>
                    </a:lnB>
                    <a:noFill/>
                  </a:tcPr>
                </a:tc>
                <a:tc gridSpan="2">
                  <a:txBody>
                    <a:bodyPr/>
                    <a:lstStyle/>
                    <a:p>
                      <a:pPr algn="ctr"/>
                      <a:endParaRPr sz="900" dirty="0">
                        <a:latin typeface="+mn-lt"/>
                      </a:endParaRPr>
                    </a:p>
                  </a:txBody>
                  <a:tcPr marL="0" marR="0" marT="0" marB="0" anchor="ctr">
                    <a:lnL>
                      <a:noFill/>
                    </a:lnL>
                    <a:lnR>
                      <a:noFill/>
                    </a:lnR>
                    <a:lnT>
                      <a:noFill/>
                    </a:lnT>
                    <a:lnB>
                      <a:noFill/>
                    </a:lnB>
                    <a:noFill/>
                  </a:tcPr>
                </a:tc>
                <a:tc hMerge="1">
                  <a:txBody>
                    <a:bodyPr/>
                    <a:lstStyle/>
                    <a:p>
                      <a:endParaRPr sz="100" dirty="0"/>
                    </a:p>
                  </a:txBody>
                  <a:tcPr marL="0" marR="0" marT="0" marB="0" anchor="b">
                    <a:lnL>
                      <a:noFill/>
                    </a:lnL>
                    <a:lnR>
                      <a:noFill/>
                    </a:lnR>
                    <a:lnT>
                      <a:noFill/>
                    </a:lnT>
                    <a:lnB>
                      <a:noFill/>
                    </a:lnB>
                    <a:noFill/>
                  </a:tcPr>
                </a:tc>
                <a:tc>
                  <a:txBody>
                    <a:bodyPr/>
                    <a:lstStyle/>
                    <a:p>
                      <a:pPr algn="ctr"/>
                      <a:endParaRPr sz="900" dirty="0">
                        <a:latin typeface="+mn-lt"/>
                      </a:endParaRPr>
                    </a:p>
                  </a:txBody>
                  <a:tcPr marL="0" marR="0" marT="0" marB="0" anchor="ctr">
                    <a:lnL>
                      <a:noFill/>
                    </a:lnL>
                    <a:lnR>
                      <a:noFill/>
                    </a:lnR>
                    <a:lnT>
                      <a:noFill/>
                    </a:lnT>
                    <a:lnB>
                      <a:noFill/>
                    </a:lnB>
                    <a:noFill/>
                  </a:tcPr>
                </a:tc>
                <a:tc gridSpan="2">
                  <a:txBody>
                    <a:bodyPr/>
                    <a:lstStyle/>
                    <a:p>
                      <a:pPr algn="ctr"/>
                      <a:endParaRPr sz="900" dirty="0">
                        <a:latin typeface="+mn-lt"/>
                      </a:endParaRPr>
                    </a:p>
                  </a:txBody>
                  <a:tcPr marL="0" marR="0" marT="0" marB="0" anchor="ctr">
                    <a:lnL>
                      <a:noFill/>
                    </a:lnL>
                    <a:lnR>
                      <a:noFill/>
                    </a:lnR>
                    <a:lnT>
                      <a:noFill/>
                    </a:lnT>
                    <a:lnB>
                      <a:noFill/>
                    </a:lnB>
                    <a:noFill/>
                  </a:tcPr>
                </a:tc>
                <a:tc hMerge="1">
                  <a:txBody>
                    <a:bodyPr/>
                    <a:lstStyle/>
                    <a:p>
                      <a:endParaRPr sz="100" dirty="0"/>
                    </a:p>
                  </a:txBody>
                  <a:tcPr marL="0" marR="0" marT="0" marB="0" anchor="b">
                    <a:lnL>
                      <a:noFill/>
                    </a:lnL>
                    <a:lnR>
                      <a:noFill/>
                    </a:lnR>
                    <a:lnT>
                      <a:noFill/>
                    </a:lnT>
                    <a:lnB>
                      <a:noFill/>
                    </a:lnB>
                    <a:noFill/>
                  </a:tcPr>
                </a:tc>
                <a:tc>
                  <a:txBody>
                    <a:bodyPr/>
                    <a:lstStyle/>
                    <a:p>
                      <a:pPr algn="ctr"/>
                      <a:endParaRPr sz="900" dirty="0">
                        <a:latin typeface="+mn-lt"/>
                      </a:endParaRPr>
                    </a:p>
                  </a:txBody>
                  <a:tcPr marL="0" marR="0" marT="0" marB="0" anchor="ctr">
                    <a:lnL>
                      <a:noFill/>
                    </a:lnL>
                    <a:lnR>
                      <a:noFill/>
                    </a:lnR>
                    <a:lnT>
                      <a:noFill/>
                    </a:lnT>
                    <a:lnB>
                      <a:noFill/>
                    </a:lnB>
                    <a:noFill/>
                  </a:tcPr>
                </a:tc>
                <a:tc gridSpan="2">
                  <a:txBody>
                    <a:bodyPr/>
                    <a:lstStyle/>
                    <a:p>
                      <a:pPr algn="ctr"/>
                      <a:endParaRPr sz="900" dirty="0">
                        <a:latin typeface="+mn-lt"/>
                      </a:endParaRPr>
                    </a:p>
                  </a:txBody>
                  <a:tcPr marL="0" marR="0" marT="0" marB="0" anchor="ctr">
                    <a:lnL>
                      <a:noFill/>
                    </a:lnL>
                    <a:lnR>
                      <a:noFill/>
                    </a:lnR>
                    <a:lnT>
                      <a:noFill/>
                    </a:lnT>
                    <a:lnB>
                      <a:noFill/>
                    </a:lnB>
                    <a:noFill/>
                  </a:tcPr>
                </a:tc>
                <a:tc hMerge="1">
                  <a:txBody>
                    <a:bodyPr/>
                    <a:lstStyle/>
                    <a:p>
                      <a:endParaRPr sz="100" dirty="0"/>
                    </a:p>
                  </a:txBody>
                  <a:tcPr marL="0" marR="0" marT="0" marB="0" anchor="b">
                    <a:lnL>
                      <a:noFill/>
                    </a:lnL>
                    <a:lnR>
                      <a:noFill/>
                    </a:lnR>
                    <a:lnT>
                      <a:noFill/>
                    </a:lnT>
                    <a:lnB>
                      <a:noFill/>
                    </a:lnB>
                    <a:noFill/>
                  </a:tcPr>
                </a:tc>
                <a:tc>
                  <a:txBody>
                    <a:bodyPr/>
                    <a:lstStyle/>
                    <a:p>
                      <a:pPr algn="ctr"/>
                      <a:endParaRPr sz="900" dirty="0">
                        <a:latin typeface="+mn-lt"/>
                      </a:endParaRPr>
                    </a:p>
                  </a:txBody>
                  <a:tcPr marL="0" marR="0" marT="0" marB="0" anchor="ctr">
                    <a:lnL>
                      <a:noFill/>
                    </a:lnL>
                    <a:lnR>
                      <a:noFill/>
                    </a:lnR>
                    <a:lnT>
                      <a:noFill/>
                    </a:lnT>
                    <a:lnB>
                      <a:noFill/>
                    </a:lnB>
                    <a:noFill/>
                  </a:tcPr>
                </a:tc>
                <a:tc gridSpan="2">
                  <a:txBody>
                    <a:bodyPr/>
                    <a:lstStyle/>
                    <a:p>
                      <a:pPr algn="ctr"/>
                      <a:endParaRPr sz="900" dirty="0">
                        <a:latin typeface="+mn-lt"/>
                      </a:endParaRPr>
                    </a:p>
                  </a:txBody>
                  <a:tcPr marL="0" marR="0" marT="0" marB="0" anchor="ctr">
                    <a:lnL>
                      <a:noFill/>
                    </a:lnL>
                    <a:lnR>
                      <a:noFill/>
                    </a:lnR>
                    <a:lnT>
                      <a:noFill/>
                    </a:lnT>
                    <a:lnB>
                      <a:noFill/>
                    </a:lnB>
                    <a:noFill/>
                  </a:tcPr>
                </a:tc>
                <a:tc hMerge="1">
                  <a:txBody>
                    <a:bodyPr/>
                    <a:lstStyle/>
                    <a:p>
                      <a:endParaRPr sz="100" dirty="0"/>
                    </a:p>
                  </a:txBody>
                  <a:tcPr marL="0" marR="0" marT="0" marB="0" anchor="b">
                    <a:lnL>
                      <a:noFill/>
                    </a:lnL>
                    <a:lnR>
                      <a:noFill/>
                    </a:lnR>
                    <a:lnT>
                      <a:noFill/>
                    </a:lnT>
                    <a:lnB>
                      <a:noFill/>
                    </a:lnB>
                    <a:noFill/>
                  </a:tcPr>
                </a:tc>
                <a:tc>
                  <a:txBody>
                    <a:bodyPr/>
                    <a:lstStyle/>
                    <a:p>
                      <a:pPr algn="ctr"/>
                      <a:endParaRPr sz="900" dirty="0">
                        <a:latin typeface="+mn-lt"/>
                      </a:endParaRPr>
                    </a:p>
                  </a:txBody>
                  <a:tcPr marL="0" marR="0" marT="0" marB="0" anchor="ctr">
                    <a:lnL>
                      <a:noFill/>
                    </a:lnL>
                    <a:lnR>
                      <a:noFill/>
                    </a:lnR>
                    <a:lnT>
                      <a:noFill/>
                    </a:lnT>
                    <a:lnB>
                      <a:noFill/>
                    </a:lnB>
                    <a:noFill/>
                  </a:tcPr>
                </a:tc>
                <a:tc gridSpan="2">
                  <a:txBody>
                    <a:bodyPr/>
                    <a:lstStyle/>
                    <a:p>
                      <a:pPr algn="ctr"/>
                      <a:endParaRPr sz="900" dirty="0">
                        <a:latin typeface="+mn-lt"/>
                      </a:endParaRPr>
                    </a:p>
                  </a:txBody>
                  <a:tcPr marL="0" marR="0" marT="0" marB="0" anchor="ctr">
                    <a:lnL>
                      <a:noFill/>
                    </a:lnL>
                    <a:lnR>
                      <a:noFill/>
                    </a:lnR>
                    <a:lnT>
                      <a:noFill/>
                    </a:lnT>
                    <a:lnB>
                      <a:noFill/>
                    </a:lnB>
                    <a:noFill/>
                  </a:tcPr>
                </a:tc>
                <a:tc hMerge="1">
                  <a:txBody>
                    <a:bodyPr/>
                    <a:lstStyle/>
                    <a:p>
                      <a:endParaRPr sz="100" dirty="0"/>
                    </a:p>
                  </a:txBody>
                  <a:tcPr marL="0" marR="0" marT="0" marB="0" anchor="b">
                    <a:lnL>
                      <a:noFill/>
                    </a:lnL>
                    <a:lnR>
                      <a:noFill/>
                    </a:lnR>
                    <a:lnT>
                      <a:noFill/>
                    </a:lnT>
                    <a:lnB>
                      <a:noFill/>
                    </a:lnB>
                    <a:noFill/>
                  </a:tcPr>
                </a:tc>
                <a:tc>
                  <a:txBody>
                    <a:bodyPr/>
                    <a:lstStyle/>
                    <a:p>
                      <a:pPr algn="ctr"/>
                      <a:endParaRPr sz="900" dirty="0">
                        <a:latin typeface="+mn-lt"/>
                      </a:endParaRPr>
                    </a:p>
                  </a:txBody>
                  <a:tcPr marL="0" marR="0" marT="0" marB="0" anchor="ctr">
                    <a:lnL>
                      <a:noFill/>
                    </a:lnL>
                    <a:lnR>
                      <a:noFill/>
                    </a:lnR>
                    <a:lnT>
                      <a:noFill/>
                    </a:lnT>
                    <a:lnB>
                      <a:noFill/>
                    </a:lnB>
                    <a:noFill/>
                  </a:tcPr>
                </a:tc>
                <a:tc gridSpan="2">
                  <a:txBody>
                    <a:bodyPr/>
                    <a:lstStyle/>
                    <a:p>
                      <a:pPr algn="ctr"/>
                      <a:endParaRPr sz="900" dirty="0">
                        <a:latin typeface="+mn-lt"/>
                      </a:endParaRPr>
                    </a:p>
                  </a:txBody>
                  <a:tcPr marL="0" marR="0" marT="0" marB="0" anchor="ctr">
                    <a:lnL>
                      <a:noFill/>
                    </a:lnL>
                    <a:lnR>
                      <a:noFill/>
                    </a:lnR>
                    <a:lnT>
                      <a:noFill/>
                    </a:lnT>
                    <a:lnB>
                      <a:noFill/>
                    </a:lnB>
                    <a:noFill/>
                  </a:tcPr>
                </a:tc>
                <a:tc hMerge="1">
                  <a:txBody>
                    <a:bodyPr/>
                    <a:lstStyle/>
                    <a:p>
                      <a:endParaRPr sz="100" dirty="0"/>
                    </a:p>
                  </a:txBody>
                  <a:tcPr marL="0" marR="0" marT="0" marB="0" anchor="b">
                    <a:lnL>
                      <a:noFill/>
                    </a:lnL>
                    <a:lnR>
                      <a:noFill/>
                    </a:lnR>
                    <a:lnT>
                      <a:noFill/>
                    </a:lnT>
                    <a:lnB>
                      <a:noFill/>
                    </a:lnB>
                    <a:noFill/>
                  </a:tcPr>
                </a:tc>
                <a:tc>
                  <a:txBody>
                    <a:bodyPr/>
                    <a:lstStyle/>
                    <a:p>
                      <a:pPr algn="ctr"/>
                      <a:endParaRPr sz="900" dirty="0">
                        <a:latin typeface="+mn-lt"/>
                      </a:endParaRPr>
                    </a:p>
                  </a:txBody>
                  <a:tcPr marL="0" marR="0" marT="0" marB="0" anchor="ctr">
                    <a:lnL>
                      <a:noFill/>
                    </a:lnL>
                    <a:lnR>
                      <a:noFill/>
                    </a:lnR>
                    <a:lnT>
                      <a:noFill/>
                    </a:lnT>
                    <a:lnB>
                      <a:noFill/>
                    </a:lnB>
                    <a:noFill/>
                  </a:tcPr>
                </a:tc>
                <a:tc gridSpan="3">
                  <a:txBody>
                    <a:bodyPr/>
                    <a:lstStyle/>
                    <a:p>
                      <a:pPr algn="ctr"/>
                      <a:endParaRPr sz="900" dirty="0">
                        <a:latin typeface="+mn-lt"/>
                      </a:endParaRPr>
                    </a:p>
                  </a:txBody>
                  <a:tcPr marL="0" marR="0" marT="0" marB="0" anchor="ctr">
                    <a:lnL>
                      <a:noFill/>
                    </a:lnL>
                    <a:lnR>
                      <a:noFill/>
                    </a:lnR>
                    <a:lnT>
                      <a:noFill/>
                    </a:lnT>
                    <a:lnB>
                      <a:noFill/>
                    </a:lnB>
                    <a:noFill/>
                  </a:tcPr>
                </a:tc>
                <a:tc hMerge="1">
                  <a:txBody>
                    <a:bodyPr/>
                    <a:lstStyle/>
                    <a:p>
                      <a:endParaRPr sz="100" dirty="0"/>
                    </a:p>
                  </a:txBody>
                  <a:tcPr marL="0" marR="0" marT="0" marB="0" anchor="b">
                    <a:lnL>
                      <a:noFill/>
                    </a:lnL>
                    <a:lnR>
                      <a:noFill/>
                    </a:lnR>
                    <a:lnT>
                      <a:noFill/>
                    </a:lnT>
                    <a:lnB>
                      <a:noFill/>
                    </a:lnB>
                    <a:noFill/>
                  </a:tcPr>
                </a:tc>
                <a:tc hMerge="1">
                  <a:txBody>
                    <a:bodyPr/>
                    <a:lstStyle/>
                    <a:p>
                      <a:endParaRPr sz="100" dirty="0"/>
                    </a:p>
                  </a:txBody>
                  <a:tcPr marL="0" marR="0" marT="0" marB="0" anchor="b">
                    <a:lnL>
                      <a:noFill/>
                    </a:lnL>
                    <a:lnR>
                      <a:noFill/>
                    </a:lnR>
                    <a:lnT>
                      <a:noFill/>
                    </a:lnT>
                    <a:lnB>
                      <a:noFill/>
                    </a:lnB>
                    <a:noFill/>
                  </a:tcPr>
                </a:tc>
                <a:tc>
                  <a:txBody>
                    <a:bodyPr/>
                    <a:lstStyle/>
                    <a:p>
                      <a:pPr algn="ctr"/>
                      <a:endParaRPr sz="900" dirty="0">
                        <a:latin typeface="+mn-lt"/>
                      </a:endParaRPr>
                    </a:p>
                  </a:txBody>
                  <a:tcPr marL="0" marR="0" marT="0" marB="0" anchor="ctr">
                    <a:lnL>
                      <a:noFill/>
                    </a:lnL>
                    <a:lnR>
                      <a:noFill/>
                    </a:lnR>
                    <a:lnT>
                      <a:noFill/>
                    </a:lnT>
                    <a:lnB>
                      <a:noFill/>
                    </a:lnB>
                    <a:noFill/>
                  </a:tcPr>
                </a:tc>
                <a:tc gridSpan="2">
                  <a:txBody>
                    <a:bodyPr/>
                    <a:lstStyle/>
                    <a:p>
                      <a:pPr algn="ctr"/>
                      <a:endParaRPr sz="900" dirty="0">
                        <a:latin typeface="+mn-lt"/>
                      </a:endParaRPr>
                    </a:p>
                  </a:txBody>
                  <a:tcPr marL="0" marR="0" marT="0" marB="0" anchor="ctr">
                    <a:lnL>
                      <a:noFill/>
                    </a:lnL>
                    <a:lnR>
                      <a:noFill/>
                    </a:lnR>
                    <a:lnT>
                      <a:noFill/>
                    </a:lnT>
                    <a:lnB>
                      <a:noFill/>
                    </a:lnB>
                    <a:noFill/>
                  </a:tcPr>
                </a:tc>
                <a:tc hMerge="1">
                  <a:txBody>
                    <a:bodyPr/>
                    <a:lstStyle/>
                    <a:p>
                      <a:endParaRPr sz="100" dirty="0"/>
                    </a:p>
                  </a:txBody>
                  <a:tcPr marL="0" marR="0" marT="0" marB="0" anchor="b">
                    <a:lnL>
                      <a:noFill/>
                    </a:lnL>
                    <a:lnR>
                      <a:noFill/>
                    </a:lnR>
                    <a:lnT>
                      <a:noFill/>
                    </a:lnT>
                    <a:lnB>
                      <a:noFill/>
                    </a:lnB>
                    <a:noFill/>
                  </a:tcPr>
                </a:tc>
                <a:tc>
                  <a:txBody>
                    <a:bodyPr/>
                    <a:lstStyle/>
                    <a:p>
                      <a:pPr algn="ctr"/>
                      <a:endParaRPr sz="900" dirty="0">
                        <a:latin typeface="+mn-lt"/>
                      </a:endParaRPr>
                    </a:p>
                  </a:txBody>
                  <a:tcPr marL="0" marR="0" marT="0" marB="0" anchor="ctr">
                    <a:lnL>
                      <a:noFill/>
                    </a:lnL>
                    <a:lnR>
                      <a:noFill/>
                    </a:lnR>
                    <a:lnT>
                      <a:noFill/>
                    </a:lnT>
                    <a:lnB>
                      <a:noFill/>
                    </a:lnB>
                    <a:noFill/>
                  </a:tcPr>
                </a:tc>
                <a:tc gridSpan="2">
                  <a:txBody>
                    <a:bodyPr/>
                    <a:lstStyle/>
                    <a:p>
                      <a:pPr algn="ctr"/>
                      <a:endParaRPr sz="900" dirty="0">
                        <a:latin typeface="+mn-lt"/>
                      </a:endParaRPr>
                    </a:p>
                  </a:txBody>
                  <a:tcPr marL="0" marR="0" marT="0" marB="0" anchor="ctr">
                    <a:lnL>
                      <a:noFill/>
                    </a:lnL>
                    <a:lnR>
                      <a:noFill/>
                    </a:lnR>
                    <a:lnT>
                      <a:noFill/>
                    </a:lnT>
                    <a:lnB>
                      <a:noFill/>
                    </a:lnB>
                    <a:noFill/>
                  </a:tcPr>
                </a:tc>
                <a:tc hMerge="1">
                  <a:txBody>
                    <a:bodyPr/>
                    <a:lstStyle/>
                    <a:p>
                      <a:endParaRPr sz="100" dirty="0"/>
                    </a:p>
                  </a:txBody>
                  <a:tcPr marL="0" marR="0" marT="0" marB="0" anchor="b">
                    <a:lnL>
                      <a:noFill/>
                    </a:lnL>
                    <a:lnR>
                      <a:noFill/>
                    </a:lnR>
                    <a:lnT>
                      <a:noFill/>
                    </a:lnT>
                    <a:lnB>
                      <a:noFill/>
                    </a:lnB>
                    <a:noFill/>
                  </a:tcPr>
                </a:tc>
                <a:extLst>
                  <a:ext uri="{0D108BD9-81ED-4DB2-BD59-A6C34878D82A}">
                    <a16:rowId xmlns:a16="http://schemas.microsoft.com/office/drawing/2014/main" val="10005"/>
                  </a:ext>
                </a:extLst>
              </a:tr>
              <a:tr h="225384">
                <a:tc>
                  <a:txBody>
                    <a:bodyPr/>
                    <a:lstStyle/>
                    <a:p>
                      <a:pPr algn="l">
                        <a:lnSpc>
                          <a:spcPct val="83000"/>
                        </a:lnSpc>
                      </a:pPr>
                      <a:r>
                        <a:rPr sz="900" b="0" i="0" dirty="0">
                          <a:solidFill>
                            <a:srgbClr val="000000"/>
                          </a:solidFill>
                          <a:latin typeface="+mn-lt"/>
                        </a:rPr>
                        <a:t>Provision (benefit) for income taxes</a:t>
                      </a:r>
                    </a:p>
                  </a:txBody>
                  <a:tcPr marL="190500" marR="38100" marT="25400" marB="0" anchor="ctr">
                    <a:lnL>
                      <a:noFill/>
                    </a:lnL>
                    <a:lnR>
                      <a:noFill/>
                    </a:lnR>
                    <a:lnT>
                      <a:noFill/>
                    </a:lnT>
                    <a:lnB>
                      <a:noFill/>
                    </a:lnB>
                    <a:solidFill>
                      <a:schemeClr val="bg1">
                        <a:lumMod val="95000"/>
                      </a:schemeClr>
                    </a:solidFill>
                  </a:tcPr>
                </a:tc>
                <a:tc>
                  <a:txBody>
                    <a:bodyPr/>
                    <a:lstStyle/>
                    <a:p>
                      <a:endParaRPr sz="900" dirty="0">
                        <a:latin typeface="+mn-lt"/>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rPr>
                        <a:t>—</a:t>
                      </a: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rPr>
                        <a:t>2,520</a:t>
                      </a: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rPr>
                        <a:t>2,250</a:t>
                      </a: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rPr>
                        <a:t>932</a:t>
                      </a: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rPr>
                        <a:t>(2,782</a:t>
                      </a:r>
                      <a:r>
                        <a:rPr lang="en-US" sz="900" b="0" i="0" dirty="0">
                          <a:solidFill>
                            <a:srgbClr val="000000"/>
                          </a:solidFill>
                          <a:latin typeface="+mn-lt"/>
                        </a:rPr>
                        <a:t>)</a:t>
                      </a:r>
                      <a:endParaRPr sz="900" b="0" i="0" dirty="0">
                        <a:solidFill>
                          <a:srgbClr val="000000"/>
                        </a:solidFill>
                        <a:latin typeface="+mn-lt"/>
                      </a:endParaRP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rPr>
                        <a:t>3,896</a:t>
                      </a: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rPr>
                        <a:t>1,280</a:t>
                      </a: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rPr>
                        <a:t>1,258</a:t>
                      </a: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rPr>
                        <a:t>5,388</a:t>
                      </a: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rPr>
                        <a:t>14,742</a:t>
                      </a:r>
                    </a:p>
                  </a:txBody>
                  <a:tcPr marL="0" marR="0" marT="25400" marB="25400" anchor="ctr">
                    <a:lnL>
                      <a:noFill/>
                    </a:lnL>
                    <a:lnR>
                      <a:noFill/>
                    </a:lnR>
                    <a:lnT>
                      <a:noFill/>
                    </a:lnT>
                    <a:lnB>
                      <a:noFill/>
                    </a:lnB>
                    <a:solidFill>
                      <a:schemeClr val="bg1">
                        <a:lumMod val="95000"/>
                      </a:schemeClr>
                    </a:solidFill>
                  </a:tcPr>
                </a:tc>
                <a:extLst>
                  <a:ext uri="{0D108BD9-81ED-4DB2-BD59-A6C34878D82A}">
                    <a16:rowId xmlns:a16="http://schemas.microsoft.com/office/drawing/2014/main" val="10006"/>
                  </a:ext>
                </a:extLst>
              </a:tr>
              <a:tr h="225384">
                <a:tc>
                  <a:txBody>
                    <a:bodyPr/>
                    <a:lstStyle/>
                    <a:p>
                      <a:pPr algn="l">
                        <a:lnSpc>
                          <a:spcPct val="83000"/>
                        </a:lnSpc>
                      </a:pPr>
                      <a:r>
                        <a:rPr sz="900" b="0" i="0" dirty="0">
                          <a:solidFill>
                            <a:srgbClr val="000000"/>
                          </a:solidFill>
                          <a:latin typeface="+mn-lt"/>
                        </a:rPr>
                        <a:t>Interest expense, net</a:t>
                      </a:r>
                    </a:p>
                  </a:txBody>
                  <a:tcPr marL="190500" marR="38100" marT="25400" marB="0" anchor="ctr">
                    <a:lnL>
                      <a:noFill/>
                    </a:lnL>
                    <a:lnR>
                      <a:noFill/>
                    </a:lnR>
                    <a:lnT>
                      <a:noFill/>
                    </a:lnT>
                    <a:lnB>
                      <a:noFill/>
                    </a:lnB>
                    <a:noFill/>
                  </a:tcPr>
                </a:tc>
                <a:tc>
                  <a:txBody>
                    <a:bodyPr/>
                    <a:lstStyle/>
                    <a:p>
                      <a:endParaRPr sz="900" dirty="0">
                        <a:latin typeface="+mn-lt"/>
                      </a:endParaRPr>
                    </a:p>
                  </a:txBody>
                  <a:tcPr marL="0" marR="0" marT="0" marB="0" anchor="ctr">
                    <a:lnL>
                      <a:noFill/>
                    </a:lnL>
                    <a:lnR>
                      <a:noFill/>
                    </a:lnR>
                    <a:lnT>
                      <a:noFill/>
                    </a:lnT>
                    <a:lnB>
                      <a:noFill/>
                    </a:lnB>
                    <a:noFill/>
                  </a:tcPr>
                </a:tc>
                <a:tc>
                  <a:txBody>
                    <a:bodyPr/>
                    <a:lstStyle/>
                    <a:p>
                      <a:pPr algn="ctr"/>
                      <a:endParaRPr sz="900" dirty="0">
                        <a:latin typeface="+mn-lt"/>
                      </a:endParaRPr>
                    </a:p>
                  </a:txBody>
                  <a:tcPr marL="12700" marR="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rPr>
                        <a:t>57,980</a:t>
                      </a:r>
                    </a:p>
                  </a:txBody>
                  <a:tcPr marL="0" marR="0" marT="25400" marB="25400" anchor="ctr">
                    <a:lnL>
                      <a:noFill/>
                    </a:lnL>
                    <a:lnR>
                      <a:noFill/>
                    </a:lnR>
                    <a:lnT>
                      <a:noFill/>
                    </a:lnT>
                    <a:lnB>
                      <a:noFill/>
                    </a:lnB>
                    <a:noFill/>
                  </a:tcPr>
                </a:tc>
                <a:tc>
                  <a:txBody>
                    <a:bodyPr/>
                    <a:lstStyle/>
                    <a:p>
                      <a:pPr algn="ctr"/>
                      <a:endParaRPr sz="900" dirty="0">
                        <a:latin typeface="+mn-lt"/>
                      </a:endParaRPr>
                    </a:p>
                  </a:txBody>
                  <a:tcPr marL="0" marR="0" marT="0" marB="0" anchor="ctr">
                    <a:lnL>
                      <a:noFill/>
                    </a:lnL>
                    <a:lnR>
                      <a:noFill/>
                    </a:lnR>
                    <a:lnT>
                      <a:noFill/>
                    </a:lnT>
                    <a:lnB>
                      <a:noFill/>
                    </a:lnB>
                    <a:noFill/>
                  </a:tcPr>
                </a:tc>
                <a:tc>
                  <a:txBody>
                    <a:bodyPr/>
                    <a:lstStyle/>
                    <a:p>
                      <a:pPr algn="ctr"/>
                      <a:endParaRPr sz="900" dirty="0">
                        <a:latin typeface="+mn-lt"/>
                      </a:endParaRPr>
                    </a:p>
                  </a:txBody>
                  <a:tcPr marL="12700" marR="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rPr>
                        <a:t>(24</a:t>
                      </a:r>
                      <a:r>
                        <a:rPr lang="en-US" sz="900" b="0" i="0" dirty="0">
                          <a:solidFill>
                            <a:srgbClr val="000000"/>
                          </a:solidFill>
                          <a:latin typeface="+mn-lt"/>
                        </a:rPr>
                        <a:t>)</a:t>
                      </a:r>
                      <a:endParaRPr sz="900" b="0" i="0" dirty="0">
                        <a:solidFill>
                          <a:srgbClr val="000000"/>
                        </a:solidFill>
                        <a:latin typeface="+mn-lt"/>
                      </a:endParaRPr>
                    </a:p>
                  </a:txBody>
                  <a:tcPr marL="0" marR="0" marT="25400" marB="25400" anchor="ctr">
                    <a:lnL>
                      <a:noFill/>
                    </a:lnL>
                    <a:lnR>
                      <a:noFill/>
                    </a:lnR>
                    <a:lnT>
                      <a:noFill/>
                    </a:lnT>
                    <a:lnB>
                      <a:noFill/>
                    </a:lnB>
                    <a:noFill/>
                  </a:tcPr>
                </a:tc>
                <a:tc>
                  <a:txBody>
                    <a:bodyPr/>
                    <a:lstStyle/>
                    <a:p>
                      <a:pPr algn="ctr"/>
                      <a:endParaRPr sz="900" dirty="0">
                        <a:latin typeface="+mn-lt"/>
                      </a:endParaRPr>
                    </a:p>
                  </a:txBody>
                  <a:tcPr marL="0" marR="0" marT="0" marB="0" anchor="ctr">
                    <a:lnL>
                      <a:noFill/>
                    </a:lnL>
                    <a:lnR>
                      <a:noFill/>
                    </a:lnR>
                    <a:lnT>
                      <a:noFill/>
                    </a:lnT>
                    <a:lnB>
                      <a:noFill/>
                    </a:lnB>
                    <a:noFill/>
                  </a:tcPr>
                </a:tc>
                <a:tc>
                  <a:txBody>
                    <a:bodyPr/>
                    <a:lstStyle/>
                    <a:p>
                      <a:pPr algn="ctr"/>
                      <a:endParaRPr sz="900" dirty="0">
                        <a:latin typeface="+mn-lt"/>
                      </a:endParaRPr>
                    </a:p>
                  </a:txBody>
                  <a:tcPr marL="12700" marR="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rPr>
                        <a:t>17</a:t>
                      </a:r>
                    </a:p>
                  </a:txBody>
                  <a:tcPr marL="0" marR="0" marT="25400" marB="25400" anchor="ctr">
                    <a:lnL>
                      <a:noFill/>
                    </a:lnL>
                    <a:lnR>
                      <a:noFill/>
                    </a:lnR>
                    <a:lnT>
                      <a:noFill/>
                    </a:lnT>
                    <a:lnB>
                      <a:noFill/>
                    </a:lnB>
                    <a:noFill/>
                  </a:tcPr>
                </a:tc>
                <a:tc>
                  <a:txBody>
                    <a:bodyPr/>
                    <a:lstStyle/>
                    <a:p>
                      <a:pPr algn="ctr"/>
                      <a:endParaRPr sz="900" dirty="0">
                        <a:latin typeface="+mn-lt"/>
                      </a:endParaRPr>
                    </a:p>
                  </a:txBody>
                  <a:tcPr marL="0" marR="0" marT="0" marB="0" anchor="ctr">
                    <a:lnL>
                      <a:noFill/>
                    </a:lnL>
                    <a:lnR>
                      <a:noFill/>
                    </a:lnR>
                    <a:lnT>
                      <a:noFill/>
                    </a:lnT>
                    <a:lnB>
                      <a:noFill/>
                    </a:lnB>
                    <a:noFill/>
                  </a:tcPr>
                </a:tc>
                <a:tc>
                  <a:txBody>
                    <a:bodyPr/>
                    <a:lstStyle/>
                    <a:p>
                      <a:pPr algn="ctr"/>
                      <a:endParaRPr sz="900" dirty="0">
                        <a:latin typeface="+mn-lt"/>
                      </a:endParaRPr>
                    </a:p>
                  </a:txBody>
                  <a:tcPr marL="12700" marR="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rPr>
                        <a:t>—</a:t>
                      </a:r>
                    </a:p>
                  </a:txBody>
                  <a:tcPr marL="0" marR="0" marT="25400" marB="25400" anchor="ctr">
                    <a:lnL>
                      <a:noFill/>
                    </a:lnL>
                    <a:lnR>
                      <a:noFill/>
                    </a:lnR>
                    <a:lnT>
                      <a:noFill/>
                    </a:lnT>
                    <a:lnB>
                      <a:noFill/>
                    </a:lnB>
                    <a:noFill/>
                  </a:tcPr>
                </a:tc>
                <a:tc>
                  <a:txBody>
                    <a:bodyPr/>
                    <a:lstStyle/>
                    <a:p>
                      <a:pPr algn="ctr"/>
                      <a:endParaRPr sz="900" dirty="0">
                        <a:latin typeface="+mn-lt"/>
                      </a:endParaRPr>
                    </a:p>
                  </a:txBody>
                  <a:tcPr marL="0" marR="0" marT="0" marB="0" anchor="ctr">
                    <a:lnL>
                      <a:noFill/>
                    </a:lnL>
                    <a:lnR>
                      <a:noFill/>
                    </a:lnR>
                    <a:lnT>
                      <a:noFill/>
                    </a:lnT>
                    <a:lnB>
                      <a:noFill/>
                    </a:lnB>
                    <a:noFill/>
                  </a:tcPr>
                </a:tc>
                <a:tc>
                  <a:txBody>
                    <a:bodyPr/>
                    <a:lstStyle/>
                    <a:p>
                      <a:pPr algn="ctr"/>
                      <a:endParaRPr sz="900" dirty="0">
                        <a:latin typeface="+mn-lt"/>
                      </a:endParaRPr>
                    </a:p>
                  </a:txBody>
                  <a:tcPr marL="12700" marR="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rPr>
                        <a:t>242</a:t>
                      </a:r>
                    </a:p>
                  </a:txBody>
                  <a:tcPr marL="0" marR="0" marT="25400" marB="25400" anchor="ctr">
                    <a:lnL>
                      <a:noFill/>
                    </a:lnL>
                    <a:lnR>
                      <a:noFill/>
                    </a:lnR>
                    <a:lnT>
                      <a:noFill/>
                    </a:lnT>
                    <a:lnB>
                      <a:noFill/>
                    </a:lnB>
                    <a:noFill/>
                  </a:tcPr>
                </a:tc>
                <a:tc>
                  <a:txBody>
                    <a:bodyPr/>
                    <a:lstStyle/>
                    <a:p>
                      <a:pPr algn="ctr"/>
                      <a:endParaRPr sz="900" dirty="0">
                        <a:latin typeface="+mn-lt"/>
                      </a:endParaRPr>
                    </a:p>
                  </a:txBody>
                  <a:tcPr marL="0" marR="0" marT="0" marB="0" anchor="ctr">
                    <a:lnL>
                      <a:noFill/>
                    </a:lnL>
                    <a:lnR>
                      <a:noFill/>
                    </a:lnR>
                    <a:lnT>
                      <a:noFill/>
                    </a:lnT>
                    <a:lnB>
                      <a:noFill/>
                    </a:lnB>
                    <a:noFill/>
                  </a:tcPr>
                </a:tc>
                <a:tc>
                  <a:txBody>
                    <a:bodyPr/>
                    <a:lstStyle/>
                    <a:p>
                      <a:pPr algn="ctr"/>
                      <a:endParaRPr sz="900" dirty="0">
                        <a:latin typeface="+mn-lt"/>
                      </a:endParaRPr>
                    </a:p>
                  </a:txBody>
                  <a:tcPr marL="12700" marR="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rPr>
                        <a:t>(2</a:t>
                      </a:r>
                      <a:r>
                        <a:rPr lang="en-US" sz="900" b="0" i="0" dirty="0">
                          <a:solidFill>
                            <a:srgbClr val="000000"/>
                          </a:solidFill>
                          <a:latin typeface="+mn-lt"/>
                        </a:rPr>
                        <a:t>)</a:t>
                      </a:r>
                      <a:endParaRPr sz="900" b="0" i="0" dirty="0">
                        <a:solidFill>
                          <a:srgbClr val="000000"/>
                        </a:solidFill>
                        <a:latin typeface="+mn-lt"/>
                      </a:endParaRPr>
                    </a:p>
                  </a:txBody>
                  <a:tcPr marL="0" marR="0" marT="25400" marB="25400" anchor="ctr">
                    <a:lnL>
                      <a:noFill/>
                    </a:lnL>
                    <a:lnR>
                      <a:noFill/>
                    </a:lnR>
                    <a:lnT>
                      <a:noFill/>
                    </a:lnT>
                    <a:lnB>
                      <a:noFill/>
                    </a:lnB>
                    <a:noFill/>
                  </a:tcPr>
                </a:tc>
                <a:tc>
                  <a:txBody>
                    <a:bodyPr/>
                    <a:lstStyle/>
                    <a:p>
                      <a:pPr algn="ctr"/>
                      <a:endParaRPr sz="900" dirty="0">
                        <a:latin typeface="+mn-lt"/>
                      </a:endParaRPr>
                    </a:p>
                  </a:txBody>
                  <a:tcPr marL="0" marR="0" marT="0" marB="0" anchor="ctr">
                    <a:lnL>
                      <a:noFill/>
                    </a:lnL>
                    <a:lnR>
                      <a:noFill/>
                    </a:lnR>
                    <a:lnT>
                      <a:noFill/>
                    </a:lnT>
                    <a:lnB>
                      <a:noFill/>
                    </a:lnB>
                    <a:noFill/>
                  </a:tcPr>
                </a:tc>
                <a:tc>
                  <a:txBody>
                    <a:bodyPr/>
                    <a:lstStyle/>
                    <a:p>
                      <a:pPr algn="ctr"/>
                      <a:endParaRPr sz="900" dirty="0">
                        <a:latin typeface="+mn-lt"/>
                      </a:endParaRPr>
                    </a:p>
                  </a:txBody>
                  <a:tcPr marL="12700" marR="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rPr>
                        <a:t>(1</a:t>
                      </a:r>
                      <a:r>
                        <a:rPr lang="en-US" sz="900" b="0" i="0" dirty="0">
                          <a:solidFill>
                            <a:srgbClr val="000000"/>
                          </a:solidFill>
                          <a:latin typeface="+mn-lt"/>
                        </a:rPr>
                        <a:t>)</a:t>
                      </a:r>
                      <a:endParaRPr sz="900" b="0" i="0" dirty="0">
                        <a:solidFill>
                          <a:srgbClr val="000000"/>
                        </a:solidFill>
                        <a:latin typeface="+mn-lt"/>
                      </a:endParaRPr>
                    </a:p>
                  </a:txBody>
                  <a:tcPr marL="0" marR="0" marT="25400" marB="25400" anchor="ctr">
                    <a:lnL>
                      <a:noFill/>
                    </a:lnL>
                    <a:lnR>
                      <a:noFill/>
                    </a:lnR>
                    <a:lnT>
                      <a:noFill/>
                    </a:lnT>
                    <a:lnB>
                      <a:noFill/>
                    </a:lnB>
                    <a:noFill/>
                  </a:tcPr>
                </a:tc>
                <a:tc>
                  <a:txBody>
                    <a:bodyPr/>
                    <a:lstStyle/>
                    <a:p>
                      <a:pPr algn="ctr"/>
                      <a:endParaRPr sz="900" dirty="0">
                        <a:latin typeface="+mn-lt"/>
                      </a:endParaRPr>
                    </a:p>
                  </a:txBody>
                  <a:tcPr marL="0" marR="0" marT="0" marB="0" anchor="ctr">
                    <a:lnL>
                      <a:noFill/>
                    </a:lnL>
                    <a:lnR>
                      <a:noFill/>
                    </a:lnR>
                    <a:lnT>
                      <a:noFill/>
                    </a:lnT>
                    <a:lnB>
                      <a:noFill/>
                    </a:lnB>
                    <a:noFill/>
                  </a:tcPr>
                </a:tc>
                <a:tc>
                  <a:txBody>
                    <a:bodyPr/>
                    <a:lstStyle/>
                    <a:p>
                      <a:pPr algn="ctr"/>
                      <a:endParaRPr sz="900" dirty="0">
                        <a:latin typeface="+mn-lt"/>
                      </a:endParaRPr>
                    </a:p>
                  </a:txBody>
                  <a:tcPr marL="12700" marR="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rPr>
                        <a:t>—</a:t>
                      </a:r>
                    </a:p>
                  </a:txBody>
                  <a:tcPr marL="0" marR="0" marT="25400" marB="25400" anchor="ctr">
                    <a:lnL>
                      <a:noFill/>
                    </a:lnL>
                    <a:lnR>
                      <a:noFill/>
                    </a:lnR>
                    <a:lnT>
                      <a:noFill/>
                    </a:lnT>
                    <a:lnB>
                      <a:noFill/>
                    </a:lnB>
                    <a:noFill/>
                  </a:tcPr>
                </a:tc>
                <a:tc>
                  <a:txBody>
                    <a:bodyPr/>
                    <a:lstStyle/>
                    <a:p>
                      <a:pPr algn="ctr"/>
                      <a:endParaRPr sz="900" dirty="0">
                        <a:latin typeface="+mn-lt"/>
                      </a:endParaRPr>
                    </a:p>
                  </a:txBody>
                  <a:tcPr marL="0" marR="0" marT="25400" marB="25400" anchor="ctr">
                    <a:lnL>
                      <a:noFill/>
                    </a:lnL>
                    <a:lnR>
                      <a:noFill/>
                    </a:lnR>
                    <a:lnT>
                      <a:noFill/>
                    </a:lnT>
                    <a:lnB>
                      <a:noFill/>
                    </a:lnB>
                    <a:noFill/>
                  </a:tcPr>
                </a:tc>
                <a:tc>
                  <a:txBody>
                    <a:bodyPr/>
                    <a:lstStyle/>
                    <a:p>
                      <a:pPr algn="ctr"/>
                      <a:endParaRPr sz="900" dirty="0">
                        <a:latin typeface="+mn-lt"/>
                      </a:endParaRPr>
                    </a:p>
                  </a:txBody>
                  <a:tcPr marL="0" marR="0" marT="0" marB="0" anchor="ctr">
                    <a:lnL>
                      <a:noFill/>
                    </a:lnL>
                    <a:lnR>
                      <a:noFill/>
                    </a:lnR>
                    <a:lnT>
                      <a:noFill/>
                    </a:lnT>
                    <a:lnB>
                      <a:noFill/>
                    </a:lnB>
                    <a:noFill/>
                  </a:tcPr>
                </a:tc>
                <a:tc>
                  <a:txBody>
                    <a:bodyPr/>
                    <a:lstStyle/>
                    <a:p>
                      <a:pPr algn="ctr"/>
                      <a:endParaRPr sz="900" dirty="0">
                        <a:latin typeface="+mn-lt"/>
                      </a:endParaRPr>
                    </a:p>
                  </a:txBody>
                  <a:tcPr marL="12700" marR="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rPr>
                        <a:t>4</a:t>
                      </a:r>
                    </a:p>
                  </a:txBody>
                  <a:tcPr marL="0" marR="0" marT="25400" marB="25400" anchor="ctr">
                    <a:lnL>
                      <a:noFill/>
                    </a:lnL>
                    <a:lnR>
                      <a:noFill/>
                    </a:lnR>
                    <a:lnT>
                      <a:noFill/>
                    </a:lnT>
                    <a:lnB>
                      <a:noFill/>
                    </a:lnB>
                    <a:noFill/>
                  </a:tcPr>
                </a:tc>
                <a:tc>
                  <a:txBody>
                    <a:bodyPr/>
                    <a:lstStyle/>
                    <a:p>
                      <a:pPr algn="ctr"/>
                      <a:endParaRPr sz="900" dirty="0">
                        <a:latin typeface="+mn-lt"/>
                      </a:endParaRPr>
                    </a:p>
                  </a:txBody>
                  <a:tcPr marL="0" marR="0" marT="0" marB="0" anchor="ctr">
                    <a:lnL>
                      <a:noFill/>
                    </a:lnL>
                    <a:lnR>
                      <a:noFill/>
                    </a:lnR>
                    <a:lnT>
                      <a:noFill/>
                    </a:lnT>
                    <a:lnB>
                      <a:noFill/>
                    </a:lnB>
                    <a:noFill/>
                  </a:tcPr>
                </a:tc>
                <a:tc>
                  <a:txBody>
                    <a:bodyPr/>
                    <a:lstStyle/>
                    <a:p>
                      <a:pPr algn="ctr"/>
                      <a:endParaRPr sz="900" dirty="0">
                        <a:latin typeface="+mn-lt"/>
                      </a:endParaRPr>
                    </a:p>
                  </a:txBody>
                  <a:tcPr marL="12700" marR="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rPr>
                        <a:t>58,216</a:t>
                      </a:r>
                    </a:p>
                  </a:txBody>
                  <a:tcPr marL="0" marR="0" marT="25400" marB="25400" anchor="ctr">
                    <a:lnL>
                      <a:noFill/>
                    </a:lnL>
                    <a:lnR>
                      <a:noFill/>
                    </a:lnR>
                    <a:lnT>
                      <a:noFill/>
                    </a:lnT>
                    <a:lnB>
                      <a:noFill/>
                    </a:lnB>
                    <a:noFill/>
                  </a:tcPr>
                </a:tc>
                <a:extLst>
                  <a:ext uri="{0D108BD9-81ED-4DB2-BD59-A6C34878D82A}">
                    <a16:rowId xmlns:a16="http://schemas.microsoft.com/office/drawing/2014/main" val="10007"/>
                  </a:ext>
                </a:extLst>
              </a:tr>
              <a:tr h="225384">
                <a:tc>
                  <a:txBody>
                    <a:bodyPr/>
                    <a:lstStyle/>
                    <a:p>
                      <a:pPr algn="l">
                        <a:lnSpc>
                          <a:spcPct val="83000"/>
                        </a:lnSpc>
                      </a:pPr>
                      <a:r>
                        <a:rPr sz="900" b="0" i="0" dirty="0">
                          <a:solidFill>
                            <a:srgbClr val="000000"/>
                          </a:solidFill>
                          <a:latin typeface="+mn-lt"/>
                        </a:rPr>
                        <a:t>Intercompany interest</a:t>
                      </a:r>
                    </a:p>
                  </a:txBody>
                  <a:tcPr marL="190500" marR="38100" marT="25400" marB="0" anchor="ctr">
                    <a:lnL>
                      <a:noFill/>
                    </a:lnL>
                    <a:lnR>
                      <a:noFill/>
                    </a:lnR>
                    <a:lnT>
                      <a:noFill/>
                    </a:lnT>
                    <a:lnB>
                      <a:noFill/>
                    </a:lnB>
                    <a:solidFill>
                      <a:schemeClr val="bg1">
                        <a:lumMod val="95000"/>
                      </a:schemeClr>
                    </a:solidFill>
                  </a:tcPr>
                </a:tc>
                <a:tc>
                  <a:txBody>
                    <a:bodyPr/>
                    <a:lstStyle/>
                    <a:p>
                      <a:endParaRPr sz="900" dirty="0">
                        <a:latin typeface="+mn-lt"/>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rPr>
                        <a:t>(80,556</a:t>
                      </a:r>
                      <a:r>
                        <a:rPr lang="en-US" sz="900" b="0" i="0" dirty="0">
                          <a:solidFill>
                            <a:srgbClr val="000000"/>
                          </a:solidFill>
                          <a:latin typeface="+mn-lt"/>
                        </a:rPr>
                        <a:t>)</a:t>
                      </a:r>
                      <a:endParaRPr sz="900" b="0" i="0" dirty="0">
                        <a:solidFill>
                          <a:srgbClr val="000000"/>
                        </a:solidFill>
                        <a:latin typeface="+mn-lt"/>
                      </a:endParaRP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rPr>
                        <a:t>17,567</a:t>
                      </a: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rPr>
                        <a:t>3,325</a:t>
                      </a: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rPr>
                        <a:t>4,364</a:t>
                      </a: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rPr>
                        <a:t>11,194</a:t>
                      </a: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rPr>
                        <a:t>6,543</a:t>
                      </a: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rPr>
                        <a:t>6,295</a:t>
                      </a: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rPr>
                        <a:t>8,635</a:t>
                      </a: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rPr>
                        <a:t>22,633</a:t>
                      </a: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rPr>
                        <a:t>—</a:t>
                      </a:r>
                    </a:p>
                  </a:txBody>
                  <a:tcPr marL="0" marR="0" marT="25400" marB="25400" anchor="ctr">
                    <a:lnL>
                      <a:noFill/>
                    </a:lnL>
                    <a:lnR>
                      <a:noFill/>
                    </a:lnR>
                    <a:lnT>
                      <a:noFill/>
                    </a:lnT>
                    <a:lnB>
                      <a:noFill/>
                    </a:lnB>
                    <a:solidFill>
                      <a:schemeClr val="bg1">
                        <a:lumMod val="95000"/>
                      </a:schemeClr>
                    </a:solidFill>
                  </a:tcPr>
                </a:tc>
                <a:extLst>
                  <a:ext uri="{0D108BD9-81ED-4DB2-BD59-A6C34878D82A}">
                    <a16:rowId xmlns:a16="http://schemas.microsoft.com/office/drawing/2014/main" val="10008"/>
                  </a:ext>
                </a:extLst>
              </a:tr>
              <a:tr h="225384">
                <a:tc>
                  <a:txBody>
                    <a:bodyPr/>
                    <a:lstStyle/>
                    <a:p>
                      <a:pPr algn="l">
                        <a:lnSpc>
                          <a:spcPct val="83000"/>
                        </a:lnSpc>
                      </a:pPr>
                      <a:r>
                        <a:rPr sz="900" b="0" i="0" dirty="0">
                          <a:solidFill>
                            <a:srgbClr val="000000"/>
                          </a:solidFill>
                          <a:latin typeface="+mn-lt"/>
                        </a:rPr>
                        <a:t>Loss on debt extinguishment</a:t>
                      </a:r>
                    </a:p>
                  </a:txBody>
                  <a:tcPr marL="190500" marR="38100" marT="25400" marB="0" anchor="ctr">
                    <a:lnL>
                      <a:noFill/>
                    </a:lnL>
                    <a:lnR>
                      <a:noFill/>
                    </a:lnR>
                    <a:lnT>
                      <a:noFill/>
                    </a:lnT>
                    <a:lnB>
                      <a:noFill/>
                    </a:lnB>
                    <a:noFill/>
                  </a:tcPr>
                </a:tc>
                <a:tc>
                  <a:txBody>
                    <a:bodyPr/>
                    <a:lstStyle/>
                    <a:p>
                      <a:endParaRPr sz="900" dirty="0">
                        <a:latin typeface="+mn-lt"/>
                      </a:endParaRPr>
                    </a:p>
                  </a:txBody>
                  <a:tcPr marL="0" marR="0" marT="0" marB="0" anchor="ctr">
                    <a:lnL>
                      <a:noFill/>
                    </a:lnL>
                    <a:lnR>
                      <a:noFill/>
                    </a:lnR>
                    <a:lnT>
                      <a:noFill/>
                    </a:lnT>
                    <a:lnB>
                      <a:noFill/>
                    </a:lnB>
                    <a:noFill/>
                  </a:tcPr>
                </a:tc>
                <a:tc>
                  <a:txBody>
                    <a:bodyPr/>
                    <a:lstStyle/>
                    <a:p>
                      <a:pPr algn="ctr"/>
                      <a:endParaRPr sz="900" dirty="0">
                        <a:latin typeface="+mn-lt"/>
                      </a:endParaRPr>
                    </a:p>
                  </a:txBody>
                  <a:tcPr marL="12700" marR="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rPr>
                        <a:t>12,319</a:t>
                      </a:r>
                    </a:p>
                  </a:txBody>
                  <a:tcPr marL="0" marR="0" marT="25400" marB="25400" anchor="ctr">
                    <a:lnL>
                      <a:noFill/>
                    </a:lnL>
                    <a:lnR>
                      <a:noFill/>
                    </a:lnR>
                    <a:lnT>
                      <a:noFill/>
                    </a:lnT>
                    <a:lnB>
                      <a:noFill/>
                    </a:lnB>
                    <a:noFill/>
                  </a:tcPr>
                </a:tc>
                <a:tc>
                  <a:txBody>
                    <a:bodyPr/>
                    <a:lstStyle/>
                    <a:p>
                      <a:pPr algn="ctr"/>
                      <a:endParaRPr sz="900" dirty="0">
                        <a:latin typeface="+mn-lt"/>
                      </a:endParaRPr>
                    </a:p>
                  </a:txBody>
                  <a:tcPr marL="0" marR="0" marT="0" marB="0" anchor="ctr">
                    <a:lnL>
                      <a:noFill/>
                    </a:lnL>
                    <a:lnR>
                      <a:noFill/>
                    </a:lnR>
                    <a:lnT>
                      <a:noFill/>
                    </a:lnT>
                    <a:lnB>
                      <a:noFill/>
                    </a:lnB>
                    <a:noFill/>
                  </a:tcPr>
                </a:tc>
                <a:tc>
                  <a:txBody>
                    <a:bodyPr/>
                    <a:lstStyle/>
                    <a:p>
                      <a:pPr algn="ctr"/>
                      <a:endParaRPr sz="900" dirty="0">
                        <a:latin typeface="+mn-lt"/>
                      </a:endParaRPr>
                    </a:p>
                  </a:txBody>
                  <a:tcPr marL="12700" marR="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rPr>
                        <a:t>—</a:t>
                      </a:r>
                    </a:p>
                  </a:txBody>
                  <a:tcPr marL="0" marR="0" marT="25400" marB="25400" anchor="ctr">
                    <a:lnL>
                      <a:noFill/>
                    </a:lnL>
                    <a:lnR>
                      <a:noFill/>
                    </a:lnR>
                    <a:lnT>
                      <a:noFill/>
                    </a:lnT>
                    <a:lnB>
                      <a:noFill/>
                    </a:lnB>
                    <a:noFill/>
                  </a:tcPr>
                </a:tc>
                <a:tc>
                  <a:txBody>
                    <a:bodyPr/>
                    <a:lstStyle/>
                    <a:p>
                      <a:pPr algn="ctr"/>
                      <a:endParaRPr sz="900" dirty="0">
                        <a:latin typeface="+mn-lt"/>
                      </a:endParaRPr>
                    </a:p>
                  </a:txBody>
                  <a:tcPr marL="0" marR="0" marT="0" marB="0" anchor="ctr">
                    <a:lnL>
                      <a:noFill/>
                    </a:lnL>
                    <a:lnR>
                      <a:noFill/>
                    </a:lnR>
                    <a:lnT>
                      <a:noFill/>
                    </a:lnT>
                    <a:lnB>
                      <a:noFill/>
                    </a:lnB>
                    <a:noFill/>
                  </a:tcPr>
                </a:tc>
                <a:tc>
                  <a:txBody>
                    <a:bodyPr/>
                    <a:lstStyle/>
                    <a:p>
                      <a:pPr algn="ctr"/>
                      <a:endParaRPr sz="900" dirty="0">
                        <a:latin typeface="+mn-lt"/>
                      </a:endParaRPr>
                    </a:p>
                  </a:txBody>
                  <a:tcPr marL="12700" marR="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rPr>
                        <a:t>—</a:t>
                      </a:r>
                    </a:p>
                  </a:txBody>
                  <a:tcPr marL="0" marR="0" marT="25400" marB="25400" anchor="ctr">
                    <a:lnL>
                      <a:noFill/>
                    </a:lnL>
                    <a:lnR>
                      <a:noFill/>
                    </a:lnR>
                    <a:lnT>
                      <a:noFill/>
                    </a:lnT>
                    <a:lnB>
                      <a:noFill/>
                    </a:lnB>
                    <a:noFill/>
                  </a:tcPr>
                </a:tc>
                <a:tc>
                  <a:txBody>
                    <a:bodyPr/>
                    <a:lstStyle/>
                    <a:p>
                      <a:pPr algn="ctr"/>
                      <a:endParaRPr sz="900" dirty="0">
                        <a:latin typeface="+mn-lt"/>
                      </a:endParaRPr>
                    </a:p>
                  </a:txBody>
                  <a:tcPr marL="0" marR="0" marT="0" marB="0" anchor="ctr">
                    <a:lnL>
                      <a:noFill/>
                    </a:lnL>
                    <a:lnR>
                      <a:noFill/>
                    </a:lnR>
                    <a:lnT>
                      <a:noFill/>
                    </a:lnT>
                    <a:lnB>
                      <a:noFill/>
                    </a:lnB>
                    <a:noFill/>
                  </a:tcPr>
                </a:tc>
                <a:tc>
                  <a:txBody>
                    <a:bodyPr/>
                    <a:lstStyle/>
                    <a:p>
                      <a:pPr algn="ctr"/>
                      <a:endParaRPr sz="900" dirty="0">
                        <a:latin typeface="+mn-lt"/>
                      </a:endParaRPr>
                    </a:p>
                  </a:txBody>
                  <a:tcPr marL="12700" marR="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rPr>
                        <a:t>—</a:t>
                      </a:r>
                    </a:p>
                  </a:txBody>
                  <a:tcPr marL="0" marR="0" marT="25400" marB="25400" anchor="ctr">
                    <a:lnL>
                      <a:noFill/>
                    </a:lnL>
                    <a:lnR>
                      <a:noFill/>
                    </a:lnR>
                    <a:lnT>
                      <a:noFill/>
                    </a:lnT>
                    <a:lnB>
                      <a:noFill/>
                    </a:lnB>
                    <a:noFill/>
                  </a:tcPr>
                </a:tc>
                <a:tc>
                  <a:txBody>
                    <a:bodyPr/>
                    <a:lstStyle/>
                    <a:p>
                      <a:pPr algn="ctr"/>
                      <a:endParaRPr sz="900" dirty="0">
                        <a:latin typeface="+mn-lt"/>
                      </a:endParaRPr>
                    </a:p>
                  </a:txBody>
                  <a:tcPr marL="0" marR="0" marT="0" marB="0" anchor="ctr">
                    <a:lnL>
                      <a:noFill/>
                    </a:lnL>
                    <a:lnR>
                      <a:noFill/>
                    </a:lnR>
                    <a:lnT>
                      <a:noFill/>
                    </a:lnT>
                    <a:lnB>
                      <a:noFill/>
                    </a:lnB>
                    <a:noFill/>
                  </a:tcPr>
                </a:tc>
                <a:tc>
                  <a:txBody>
                    <a:bodyPr/>
                    <a:lstStyle/>
                    <a:p>
                      <a:pPr algn="ctr"/>
                      <a:endParaRPr sz="900" dirty="0">
                        <a:latin typeface="+mn-lt"/>
                      </a:endParaRPr>
                    </a:p>
                  </a:txBody>
                  <a:tcPr marL="12700" marR="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rPr>
                        <a:t>—</a:t>
                      </a:r>
                    </a:p>
                  </a:txBody>
                  <a:tcPr marL="0" marR="0" marT="25400" marB="25400" anchor="ctr">
                    <a:lnL>
                      <a:noFill/>
                    </a:lnL>
                    <a:lnR>
                      <a:noFill/>
                    </a:lnR>
                    <a:lnT>
                      <a:noFill/>
                    </a:lnT>
                    <a:lnB>
                      <a:noFill/>
                    </a:lnB>
                    <a:noFill/>
                  </a:tcPr>
                </a:tc>
                <a:tc>
                  <a:txBody>
                    <a:bodyPr/>
                    <a:lstStyle/>
                    <a:p>
                      <a:pPr algn="ctr"/>
                      <a:endParaRPr sz="900" dirty="0">
                        <a:latin typeface="+mn-lt"/>
                      </a:endParaRPr>
                    </a:p>
                  </a:txBody>
                  <a:tcPr marL="0" marR="0" marT="0" marB="0" anchor="ctr">
                    <a:lnL>
                      <a:noFill/>
                    </a:lnL>
                    <a:lnR>
                      <a:noFill/>
                    </a:lnR>
                    <a:lnT>
                      <a:noFill/>
                    </a:lnT>
                    <a:lnB>
                      <a:noFill/>
                    </a:lnB>
                    <a:noFill/>
                  </a:tcPr>
                </a:tc>
                <a:tc>
                  <a:txBody>
                    <a:bodyPr/>
                    <a:lstStyle/>
                    <a:p>
                      <a:pPr algn="ctr"/>
                      <a:endParaRPr sz="900" dirty="0">
                        <a:latin typeface="+mn-lt"/>
                      </a:endParaRPr>
                    </a:p>
                  </a:txBody>
                  <a:tcPr marL="12700" marR="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rPr>
                        <a:t>—</a:t>
                      </a:r>
                    </a:p>
                  </a:txBody>
                  <a:tcPr marL="0" marR="0" marT="25400" marB="25400" anchor="ctr">
                    <a:lnL>
                      <a:noFill/>
                    </a:lnL>
                    <a:lnR>
                      <a:noFill/>
                    </a:lnR>
                    <a:lnT>
                      <a:noFill/>
                    </a:lnT>
                    <a:lnB>
                      <a:noFill/>
                    </a:lnB>
                    <a:noFill/>
                  </a:tcPr>
                </a:tc>
                <a:tc>
                  <a:txBody>
                    <a:bodyPr/>
                    <a:lstStyle/>
                    <a:p>
                      <a:pPr algn="ctr"/>
                      <a:endParaRPr sz="900" dirty="0">
                        <a:latin typeface="+mn-lt"/>
                      </a:endParaRPr>
                    </a:p>
                  </a:txBody>
                  <a:tcPr marL="0" marR="0" marT="0" marB="0" anchor="ctr">
                    <a:lnL>
                      <a:noFill/>
                    </a:lnL>
                    <a:lnR>
                      <a:noFill/>
                    </a:lnR>
                    <a:lnT>
                      <a:noFill/>
                    </a:lnT>
                    <a:lnB>
                      <a:noFill/>
                    </a:lnB>
                    <a:noFill/>
                  </a:tcPr>
                </a:tc>
                <a:tc>
                  <a:txBody>
                    <a:bodyPr/>
                    <a:lstStyle/>
                    <a:p>
                      <a:pPr algn="ctr"/>
                      <a:endParaRPr sz="900" dirty="0">
                        <a:latin typeface="+mn-lt"/>
                      </a:endParaRPr>
                    </a:p>
                  </a:txBody>
                  <a:tcPr marL="12700" marR="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rPr>
                        <a:t>—</a:t>
                      </a:r>
                    </a:p>
                  </a:txBody>
                  <a:tcPr marL="0" marR="0" marT="25400" marB="25400" anchor="ctr">
                    <a:lnL>
                      <a:noFill/>
                    </a:lnL>
                    <a:lnR>
                      <a:noFill/>
                    </a:lnR>
                    <a:lnT>
                      <a:noFill/>
                    </a:lnT>
                    <a:lnB>
                      <a:noFill/>
                    </a:lnB>
                    <a:noFill/>
                  </a:tcPr>
                </a:tc>
                <a:tc>
                  <a:txBody>
                    <a:bodyPr/>
                    <a:lstStyle/>
                    <a:p>
                      <a:pPr algn="ctr"/>
                      <a:endParaRPr sz="900" dirty="0">
                        <a:latin typeface="+mn-lt"/>
                      </a:endParaRPr>
                    </a:p>
                  </a:txBody>
                  <a:tcPr marL="0" marR="0" marT="0" marB="0" anchor="ctr">
                    <a:lnL>
                      <a:noFill/>
                    </a:lnL>
                    <a:lnR>
                      <a:noFill/>
                    </a:lnR>
                    <a:lnT>
                      <a:noFill/>
                    </a:lnT>
                    <a:lnB>
                      <a:noFill/>
                    </a:lnB>
                    <a:noFill/>
                  </a:tcPr>
                </a:tc>
                <a:tc>
                  <a:txBody>
                    <a:bodyPr/>
                    <a:lstStyle/>
                    <a:p>
                      <a:pPr algn="ctr"/>
                      <a:endParaRPr sz="900" dirty="0">
                        <a:latin typeface="+mn-lt"/>
                      </a:endParaRPr>
                    </a:p>
                  </a:txBody>
                  <a:tcPr marL="12700" marR="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rPr>
                        <a:t>—</a:t>
                      </a:r>
                    </a:p>
                  </a:txBody>
                  <a:tcPr marL="0" marR="0" marT="25400" marB="25400" anchor="ctr">
                    <a:lnL>
                      <a:noFill/>
                    </a:lnL>
                    <a:lnR>
                      <a:noFill/>
                    </a:lnR>
                    <a:lnT>
                      <a:noFill/>
                    </a:lnT>
                    <a:lnB>
                      <a:noFill/>
                    </a:lnB>
                    <a:noFill/>
                  </a:tcPr>
                </a:tc>
                <a:tc>
                  <a:txBody>
                    <a:bodyPr/>
                    <a:lstStyle/>
                    <a:p>
                      <a:pPr algn="ctr"/>
                      <a:endParaRPr sz="900" dirty="0">
                        <a:latin typeface="+mn-lt"/>
                      </a:endParaRPr>
                    </a:p>
                  </a:txBody>
                  <a:tcPr marL="0" marR="0" marT="25400" marB="25400" anchor="ctr">
                    <a:lnL>
                      <a:noFill/>
                    </a:lnL>
                    <a:lnR>
                      <a:noFill/>
                    </a:lnR>
                    <a:lnT>
                      <a:noFill/>
                    </a:lnT>
                    <a:lnB>
                      <a:noFill/>
                    </a:lnB>
                    <a:noFill/>
                  </a:tcPr>
                </a:tc>
                <a:tc>
                  <a:txBody>
                    <a:bodyPr/>
                    <a:lstStyle/>
                    <a:p>
                      <a:pPr algn="ctr"/>
                      <a:endParaRPr sz="900" dirty="0">
                        <a:latin typeface="+mn-lt"/>
                      </a:endParaRPr>
                    </a:p>
                  </a:txBody>
                  <a:tcPr marL="0" marR="0" marT="0" marB="0" anchor="ctr">
                    <a:lnL>
                      <a:noFill/>
                    </a:lnL>
                    <a:lnR>
                      <a:noFill/>
                    </a:lnR>
                    <a:lnT>
                      <a:noFill/>
                    </a:lnT>
                    <a:lnB>
                      <a:noFill/>
                    </a:lnB>
                    <a:noFill/>
                  </a:tcPr>
                </a:tc>
                <a:tc>
                  <a:txBody>
                    <a:bodyPr/>
                    <a:lstStyle/>
                    <a:p>
                      <a:pPr algn="ctr"/>
                      <a:endParaRPr sz="900" dirty="0">
                        <a:latin typeface="+mn-lt"/>
                      </a:endParaRPr>
                    </a:p>
                  </a:txBody>
                  <a:tcPr marL="12700" marR="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rPr>
                        <a:t>—</a:t>
                      </a:r>
                    </a:p>
                  </a:txBody>
                  <a:tcPr marL="0" marR="0" marT="25400" marB="25400" anchor="ctr">
                    <a:lnL>
                      <a:noFill/>
                    </a:lnL>
                    <a:lnR>
                      <a:noFill/>
                    </a:lnR>
                    <a:lnT>
                      <a:noFill/>
                    </a:lnT>
                    <a:lnB>
                      <a:noFill/>
                    </a:lnB>
                    <a:noFill/>
                  </a:tcPr>
                </a:tc>
                <a:tc>
                  <a:txBody>
                    <a:bodyPr/>
                    <a:lstStyle/>
                    <a:p>
                      <a:pPr algn="ctr"/>
                      <a:endParaRPr sz="900" dirty="0">
                        <a:latin typeface="+mn-lt"/>
                      </a:endParaRPr>
                    </a:p>
                  </a:txBody>
                  <a:tcPr marL="0" marR="0" marT="0" marB="0" anchor="ctr">
                    <a:lnL>
                      <a:noFill/>
                    </a:lnL>
                    <a:lnR>
                      <a:noFill/>
                    </a:lnR>
                    <a:lnT>
                      <a:noFill/>
                    </a:lnT>
                    <a:lnB>
                      <a:noFill/>
                    </a:lnB>
                    <a:noFill/>
                  </a:tcPr>
                </a:tc>
                <a:tc>
                  <a:txBody>
                    <a:bodyPr/>
                    <a:lstStyle/>
                    <a:p>
                      <a:pPr algn="ctr"/>
                      <a:endParaRPr sz="900" dirty="0">
                        <a:latin typeface="+mn-lt"/>
                      </a:endParaRPr>
                    </a:p>
                  </a:txBody>
                  <a:tcPr marL="12700" marR="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rPr>
                        <a:t>12,319</a:t>
                      </a:r>
                    </a:p>
                  </a:txBody>
                  <a:tcPr marL="0" marR="0" marT="25400" marB="25400" anchor="ctr">
                    <a:lnL>
                      <a:noFill/>
                    </a:lnL>
                    <a:lnR>
                      <a:noFill/>
                    </a:lnR>
                    <a:lnT>
                      <a:noFill/>
                    </a:lnT>
                    <a:lnB>
                      <a:noFill/>
                    </a:lnB>
                    <a:noFill/>
                  </a:tcPr>
                </a:tc>
                <a:extLst>
                  <a:ext uri="{0D108BD9-81ED-4DB2-BD59-A6C34878D82A}">
                    <a16:rowId xmlns:a16="http://schemas.microsoft.com/office/drawing/2014/main" val="10009"/>
                  </a:ext>
                </a:extLst>
              </a:tr>
              <a:tr h="225384">
                <a:tc>
                  <a:txBody>
                    <a:bodyPr/>
                    <a:lstStyle/>
                    <a:p>
                      <a:pPr algn="l">
                        <a:lnSpc>
                          <a:spcPct val="83000"/>
                        </a:lnSpc>
                      </a:pPr>
                      <a:r>
                        <a:rPr sz="900" b="0" i="0" dirty="0">
                          <a:solidFill>
                            <a:srgbClr val="000000"/>
                          </a:solidFill>
                          <a:latin typeface="+mn-lt"/>
                        </a:rPr>
                        <a:t>Depreciation and amortization</a:t>
                      </a:r>
                    </a:p>
                  </a:txBody>
                  <a:tcPr marL="190500" marR="38100" marT="25400" marB="0" anchor="ctr">
                    <a:lnL>
                      <a:noFill/>
                    </a:lnL>
                    <a:lnR>
                      <a:noFill/>
                    </a:lnR>
                    <a:lnT>
                      <a:noFill/>
                    </a:lnT>
                    <a:lnB>
                      <a:noFill/>
                    </a:lnB>
                    <a:solidFill>
                      <a:schemeClr val="bg1">
                        <a:lumMod val="95000"/>
                      </a:schemeClr>
                    </a:solidFill>
                  </a:tcPr>
                </a:tc>
                <a:tc>
                  <a:txBody>
                    <a:bodyPr/>
                    <a:lstStyle/>
                    <a:p>
                      <a:endParaRPr sz="900" dirty="0">
                        <a:latin typeface="+mn-lt"/>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12700" marR="0" marT="25400" marB="25400" anchor="ctr">
                    <a:lnL>
                      <a:noFill/>
                    </a:lnL>
                    <a:lnR>
                      <a:noFill/>
                    </a:lnR>
                    <a:lnT>
                      <a:noFill/>
                    </a:lnT>
                    <a:lnB w="12700" cmpd="sng">
                      <a:solidFill>
                        <a:srgbClr val="000000"/>
                      </a:solidFill>
                      <a:prstDash val="solid"/>
                    </a:lnB>
                    <a:solidFill>
                      <a:schemeClr val="bg1">
                        <a:lumMod val="95000"/>
                      </a:schemeClr>
                    </a:solidFill>
                  </a:tcPr>
                </a:tc>
                <a:tc>
                  <a:txBody>
                    <a:bodyPr/>
                    <a:lstStyle/>
                    <a:p>
                      <a:pPr algn="ctr">
                        <a:lnSpc>
                          <a:spcPct val="83000"/>
                        </a:lnSpc>
                      </a:pPr>
                      <a:r>
                        <a:rPr sz="900" b="0" i="0" dirty="0">
                          <a:solidFill>
                            <a:srgbClr val="000000"/>
                          </a:solidFill>
                          <a:latin typeface="+mn-lt"/>
                        </a:rPr>
                        <a:t>1,598</a:t>
                      </a:r>
                    </a:p>
                  </a:txBody>
                  <a:tcPr marL="0" marR="0" marT="25400" marB="25400" anchor="ctr">
                    <a:lnL>
                      <a:noFill/>
                    </a:lnL>
                    <a:lnR>
                      <a:noFill/>
                    </a:lnR>
                    <a:lnT>
                      <a:noFill/>
                    </a:lnT>
                    <a:lnB w="12700" cmpd="sng">
                      <a:solidFill>
                        <a:srgbClr val="000000"/>
                      </a:solidFill>
                      <a:prstDash val="solid"/>
                    </a:lnB>
                    <a:solidFill>
                      <a:schemeClr val="bg1">
                        <a:lumMod val="95000"/>
                      </a:schemeClr>
                    </a:solidFill>
                  </a:tcPr>
                </a:tc>
                <a:tc>
                  <a:txBody>
                    <a:bodyPr/>
                    <a:lstStyle/>
                    <a:p>
                      <a:pPr algn="ctr"/>
                      <a:endParaRPr sz="900" dirty="0">
                        <a:latin typeface="+mn-lt"/>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12700" marR="0" marT="25400" marB="25400" anchor="ctr">
                    <a:lnL>
                      <a:noFill/>
                    </a:lnL>
                    <a:lnR>
                      <a:noFill/>
                    </a:lnR>
                    <a:lnT>
                      <a:noFill/>
                    </a:lnT>
                    <a:lnB w="12700" cmpd="sng">
                      <a:solidFill>
                        <a:srgbClr val="000000"/>
                      </a:solidFill>
                      <a:prstDash val="solid"/>
                    </a:lnB>
                    <a:solidFill>
                      <a:schemeClr val="bg1">
                        <a:lumMod val="95000"/>
                      </a:schemeClr>
                    </a:solidFill>
                  </a:tcPr>
                </a:tc>
                <a:tc>
                  <a:txBody>
                    <a:bodyPr/>
                    <a:lstStyle/>
                    <a:p>
                      <a:pPr algn="ctr">
                        <a:lnSpc>
                          <a:spcPct val="83000"/>
                        </a:lnSpc>
                      </a:pPr>
                      <a:r>
                        <a:rPr sz="900" b="0" i="0" dirty="0">
                          <a:solidFill>
                            <a:srgbClr val="000000"/>
                          </a:solidFill>
                          <a:latin typeface="+mn-lt"/>
                        </a:rPr>
                        <a:t>21,540</a:t>
                      </a:r>
                    </a:p>
                  </a:txBody>
                  <a:tcPr marL="0" marR="0" marT="25400" marB="25400" anchor="ctr">
                    <a:lnL>
                      <a:noFill/>
                    </a:lnL>
                    <a:lnR>
                      <a:noFill/>
                    </a:lnR>
                    <a:lnT>
                      <a:noFill/>
                    </a:lnT>
                    <a:lnB w="12700" cmpd="sng">
                      <a:solidFill>
                        <a:srgbClr val="000000"/>
                      </a:solidFill>
                      <a:prstDash val="solid"/>
                    </a:lnB>
                    <a:solidFill>
                      <a:schemeClr val="bg1">
                        <a:lumMod val="95000"/>
                      </a:schemeClr>
                    </a:solidFill>
                  </a:tcPr>
                </a:tc>
                <a:tc>
                  <a:txBody>
                    <a:bodyPr/>
                    <a:lstStyle/>
                    <a:p>
                      <a:pPr algn="ctr"/>
                      <a:endParaRPr sz="900" dirty="0">
                        <a:latin typeface="+mn-lt"/>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12700" marR="0" marT="25400" marB="25400" anchor="ctr">
                    <a:lnL>
                      <a:noFill/>
                    </a:lnL>
                    <a:lnR>
                      <a:noFill/>
                    </a:lnR>
                    <a:lnT>
                      <a:noFill/>
                    </a:lnT>
                    <a:lnB w="12700" cmpd="sng">
                      <a:solidFill>
                        <a:srgbClr val="000000"/>
                      </a:solidFill>
                      <a:prstDash val="solid"/>
                    </a:lnB>
                    <a:solidFill>
                      <a:schemeClr val="bg1">
                        <a:lumMod val="95000"/>
                      </a:schemeClr>
                    </a:solidFill>
                  </a:tcPr>
                </a:tc>
                <a:tc>
                  <a:txBody>
                    <a:bodyPr/>
                    <a:lstStyle/>
                    <a:p>
                      <a:pPr algn="ctr">
                        <a:lnSpc>
                          <a:spcPct val="83000"/>
                        </a:lnSpc>
                      </a:pPr>
                      <a:r>
                        <a:rPr sz="900" b="0" i="0" dirty="0">
                          <a:solidFill>
                            <a:srgbClr val="000000"/>
                          </a:solidFill>
                          <a:latin typeface="+mn-lt"/>
                        </a:rPr>
                        <a:t>8,561</a:t>
                      </a:r>
                    </a:p>
                  </a:txBody>
                  <a:tcPr marL="0" marR="0" marT="25400" marB="25400" anchor="ctr">
                    <a:lnL>
                      <a:noFill/>
                    </a:lnL>
                    <a:lnR>
                      <a:noFill/>
                    </a:lnR>
                    <a:lnT>
                      <a:noFill/>
                    </a:lnT>
                    <a:lnB w="12700" cmpd="sng">
                      <a:solidFill>
                        <a:srgbClr val="000000"/>
                      </a:solidFill>
                      <a:prstDash val="solid"/>
                    </a:lnB>
                    <a:solidFill>
                      <a:schemeClr val="bg1">
                        <a:lumMod val="95000"/>
                      </a:schemeClr>
                    </a:solidFill>
                  </a:tcPr>
                </a:tc>
                <a:tc>
                  <a:txBody>
                    <a:bodyPr/>
                    <a:lstStyle/>
                    <a:p>
                      <a:pPr algn="ctr"/>
                      <a:endParaRPr sz="900" dirty="0">
                        <a:latin typeface="+mn-lt"/>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12700" marR="0" marT="25400" marB="25400" anchor="ctr">
                    <a:lnL>
                      <a:noFill/>
                    </a:lnL>
                    <a:lnR>
                      <a:noFill/>
                    </a:lnR>
                    <a:lnT>
                      <a:noFill/>
                    </a:lnT>
                    <a:lnB w="12700" cmpd="sng">
                      <a:solidFill>
                        <a:srgbClr val="000000"/>
                      </a:solidFill>
                      <a:prstDash val="solid"/>
                    </a:lnB>
                    <a:solidFill>
                      <a:schemeClr val="bg1">
                        <a:lumMod val="95000"/>
                      </a:schemeClr>
                    </a:solidFill>
                  </a:tcPr>
                </a:tc>
                <a:tc>
                  <a:txBody>
                    <a:bodyPr/>
                    <a:lstStyle/>
                    <a:p>
                      <a:pPr algn="ctr">
                        <a:lnSpc>
                          <a:spcPct val="83000"/>
                        </a:lnSpc>
                      </a:pPr>
                      <a:r>
                        <a:rPr sz="900" b="0" i="0" dirty="0">
                          <a:solidFill>
                            <a:srgbClr val="000000"/>
                          </a:solidFill>
                          <a:latin typeface="+mn-lt"/>
                        </a:rPr>
                        <a:t>1,667</a:t>
                      </a:r>
                    </a:p>
                  </a:txBody>
                  <a:tcPr marL="0" marR="0" marT="25400" marB="25400" anchor="ctr">
                    <a:lnL>
                      <a:noFill/>
                    </a:lnL>
                    <a:lnR>
                      <a:noFill/>
                    </a:lnR>
                    <a:lnT>
                      <a:noFill/>
                    </a:lnT>
                    <a:lnB w="12700" cmpd="sng">
                      <a:solidFill>
                        <a:srgbClr val="000000"/>
                      </a:solidFill>
                      <a:prstDash val="solid"/>
                    </a:lnB>
                    <a:solidFill>
                      <a:schemeClr val="bg1">
                        <a:lumMod val="95000"/>
                      </a:schemeClr>
                    </a:solidFill>
                  </a:tcPr>
                </a:tc>
                <a:tc>
                  <a:txBody>
                    <a:bodyPr/>
                    <a:lstStyle/>
                    <a:p>
                      <a:pPr algn="ctr"/>
                      <a:endParaRPr sz="900" dirty="0">
                        <a:latin typeface="+mn-lt"/>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12700" marR="0" marT="25400" marB="25400" anchor="ctr">
                    <a:lnL>
                      <a:noFill/>
                    </a:lnL>
                    <a:lnR>
                      <a:noFill/>
                    </a:lnR>
                    <a:lnT>
                      <a:noFill/>
                    </a:lnT>
                    <a:lnB w="12700" cmpd="sng">
                      <a:solidFill>
                        <a:srgbClr val="000000"/>
                      </a:solidFill>
                      <a:prstDash val="solid"/>
                    </a:lnB>
                    <a:solidFill>
                      <a:schemeClr val="bg1">
                        <a:lumMod val="95000"/>
                      </a:schemeClr>
                    </a:solidFill>
                  </a:tcPr>
                </a:tc>
                <a:tc>
                  <a:txBody>
                    <a:bodyPr/>
                    <a:lstStyle/>
                    <a:p>
                      <a:pPr algn="ctr">
                        <a:lnSpc>
                          <a:spcPct val="83000"/>
                        </a:lnSpc>
                      </a:pPr>
                      <a:r>
                        <a:rPr sz="900" b="0" i="0" dirty="0">
                          <a:solidFill>
                            <a:srgbClr val="000000"/>
                          </a:solidFill>
                          <a:latin typeface="+mn-lt"/>
                        </a:rPr>
                        <a:t>13,222</a:t>
                      </a:r>
                    </a:p>
                  </a:txBody>
                  <a:tcPr marL="0" marR="0" marT="25400" marB="25400" anchor="ctr">
                    <a:lnL>
                      <a:noFill/>
                    </a:lnL>
                    <a:lnR>
                      <a:noFill/>
                    </a:lnR>
                    <a:lnT>
                      <a:noFill/>
                    </a:lnT>
                    <a:lnB w="12700" cmpd="sng">
                      <a:solidFill>
                        <a:srgbClr val="000000"/>
                      </a:solidFill>
                      <a:prstDash val="solid"/>
                    </a:lnB>
                    <a:solidFill>
                      <a:schemeClr val="bg1">
                        <a:lumMod val="95000"/>
                      </a:schemeClr>
                    </a:solidFill>
                  </a:tcPr>
                </a:tc>
                <a:tc>
                  <a:txBody>
                    <a:bodyPr/>
                    <a:lstStyle/>
                    <a:p>
                      <a:pPr algn="ctr"/>
                      <a:endParaRPr sz="900" dirty="0">
                        <a:latin typeface="+mn-lt"/>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12700" marR="0" marT="25400" marB="25400" anchor="ctr">
                    <a:lnL>
                      <a:noFill/>
                    </a:lnL>
                    <a:lnR>
                      <a:noFill/>
                    </a:lnR>
                    <a:lnT>
                      <a:noFill/>
                    </a:lnT>
                    <a:lnB w="12700" cmpd="sng">
                      <a:solidFill>
                        <a:srgbClr val="000000"/>
                      </a:solidFill>
                      <a:prstDash val="solid"/>
                    </a:lnB>
                    <a:solidFill>
                      <a:schemeClr val="bg1">
                        <a:lumMod val="95000"/>
                      </a:schemeClr>
                    </a:solidFill>
                  </a:tcPr>
                </a:tc>
                <a:tc>
                  <a:txBody>
                    <a:bodyPr/>
                    <a:lstStyle/>
                    <a:p>
                      <a:pPr algn="ctr">
                        <a:lnSpc>
                          <a:spcPct val="83000"/>
                        </a:lnSpc>
                      </a:pPr>
                      <a:r>
                        <a:rPr sz="900" b="0" i="0" dirty="0">
                          <a:solidFill>
                            <a:srgbClr val="000000"/>
                          </a:solidFill>
                          <a:latin typeface="+mn-lt"/>
                        </a:rPr>
                        <a:t>2,551</a:t>
                      </a:r>
                    </a:p>
                  </a:txBody>
                  <a:tcPr marL="0" marR="0" marT="25400" marB="25400" anchor="ctr">
                    <a:lnL>
                      <a:noFill/>
                    </a:lnL>
                    <a:lnR>
                      <a:noFill/>
                    </a:lnR>
                    <a:lnT>
                      <a:noFill/>
                    </a:lnT>
                    <a:lnB w="12700" cmpd="sng">
                      <a:solidFill>
                        <a:srgbClr val="000000"/>
                      </a:solidFill>
                      <a:prstDash val="solid"/>
                    </a:lnB>
                    <a:solidFill>
                      <a:schemeClr val="bg1">
                        <a:lumMod val="95000"/>
                      </a:schemeClr>
                    </a:solidFill>
                  </a:tcPr>
                </a:tc>
                <a:tc>
                  <a:txBody>
                    <a:bodyPr/>
                    <a:lstStyle/>
                    <a:p>
                      <a:pPr algn="ctr"/>
                      <a:endParaRPr sz="900" dirty="0">
                        <a:latin typeface="+mn-lt"/>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12700" marR="0" marT="25400" marB="25400" anchor="ctr">
                    <a:lnL>
                      <a:noFill/>
                    </a:lnL>
                    <a:lnR>
                      <a:noFill/>
                    </a:lnR>
                    <a:lnT>
                      <a:noFill/>
                    </a:lnT>
                    <a:lnB w="12700" cmpd="sng">
                      <a:solidFill>
                        <a:srgbClr val="000000"/>
                      </a:solidFill>
                      <a:prstDash val="solid"/>
                    </a:lnB>
                    <a:solidFill>
                      <a:schemeClr val="bg1">
                        <a:lumMod val="95000"/>
                      </a:schemeClr>
                    </a:solidFill>
                  </a:tcPr>
                </a:tc>
                <a:tc>
                  <a:txBody>
                    <a:bodyPr/>
                    <a:lstStyle/>
                    <a:p>
                      <a:pPr algn="ctr">
                        <a:lnSpc>
                          <a:spcPct val="83000"/>
                        </a:lnSpc>
                      </a:pPr>
                      <a:r>
                        <a:rPr sz="900" b="0" i="0" dirty="0">
                          <a:solidFill>
                            <a:srgbClr val="000000"/>
                          </a:solidFill>
                          <a:latin typeface="+mn-lt"/>
                        </a:rPr>
                        <a:t>6,545</a:t>
                      </a:r>
                    </a:p>
                  </a:txBody>
                  <a:tcPr marL="0" marR="0" marT="25400" marB="25400" anchor="ctr">
                    <a:lnL>
                      <a:noFill/>
                    </a:lnL>
                    <a:lnR>
                      <a:noFill/>
                    </a:lnR>
                    <a:lnT>
                      <a:noFill/>
                    </a:lnT>
                    <a:lnB w="12700" cmpd="sng">
                      <a:solidFill>
                        <a:srgbClr val="000000"/>
                      </a:solidFill>
                      <a:prstDash val="solid"/>
                    </a:lnB>
                    <a:solidFill>
                      <a:schemeClr val="bg1">
                        <a:lumMod val="95000"/>
                      </a:schemeClr>
                    </a:solidFill>
                  </a:tcPr>
                </a:tc>
                <a:tc>
                  <a:txBody>
                    <a:bodyPr/>
                    <a:lstStyle/>
                    <a:p>
                      <a:pPr algn="ctr"/>
                      <a:endParaRPr sz="900" dirty="0">
                        <a:latin typeface="+mn-lt"/>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12700" marR="0" marT="25400" marB="25400" anchor="ctr">
                    <a:lnL>
                      <a:noFill/>
                    </a:lnL>
                    <a:lnR>
                      <a:noFill/>
                    </a:lnR>
                    <a:lnT>
                      <a:noFill/>
                    </a:lnT>
                    <a:lnB w="12700" cmpd="sng">
                      <a:solidFill>
                        <a:srgbClr val="000000"/>
                      </a:solidFill>
                      <a:prstDash val="solid"/>
                    </a:lnB>
                    <a:solidFill>
                      <a:schemeClr val="bg1">
                        <a:lumMod val="95000"/>
                      </a:schemeClr>
                    </a:solidFill>
                  </a:tcPr>
                </a:tc>
                <a:tc>
                  <a:txBody>
                    <a:bodyPr/>
                    <a:lstStyle/>
                    <a:p>
                      <a:pPr algn="ctr">
                        <a:lnSpc>
                          <a:spcPct val="83000"/>
                        </a:lnSpc>
                      </a:pPr>
                      <a:r>
                        <a:rPr sz="900" b="0" i="0" dirty="0">
                          <a:solidFill>
                            <a:srgbClr val="000000"/>
                          </a:solidFill>
                          <a:latin typeface="+mn-lt"/>
                        </a:rPr>
                        <a:t>12,452</a:t>
                      </a:r>
                    </a:p>
                  </a:txBody>
                  <a:tcPr marL="0" marR="0" marT="25400" marB="25400" anchor="ctr">
                    <a:lnL>
                      <a:noFill/>
                    </a:lnL>
                    <a:lnR>
                      <a:noFill/>
                    </a:lnR>
                    <a:lnT>
                      <a:noFill/>
                    </a:lnT>
                    <a:lnB w="12700" cmpd="sng">
                      <a:solidFill>
                        <a:srgbClr val="000000"/>
                      </a:solidFill>
                      <a:prstDash val="solid"/>
                    </a:lnB>
                    <a:solidFill>
                      <a:schemeClr val="bg1">
                        <a:lumMod val="95000"/>
                      </a:schemeClr>
                    </a:solidFill>
                  </a:tcPr>
                </a:tc>
                <a:tc>
                  <a:txBody>
                    <a:bodyPr/>
                    <a:lstStyle/>
                    <a:p>
                      <a:pPr algn="ctr"/>
                      <a:endParaRPr sz="900" dirty="0">
                        <a:latin typeface="+mn-lt"/>
                      </a:endParaRPr>
                    </a:p>
                  </a:txBody>
                  <a:tcPr marL="0" marR="0" marT="25400" marB="25400" anchor="ctr">
                    <a:lnL>
                      <a:noFill/>
                    </a:lnL>
                    <a:lnR>
                      <a:noFill/>
                    </a:lnR>
                    <a:lnT>
                      <a:noFill/>
                    </a:lnT>
                    <a:lnB w="12700" cmpd="sng">
                      <a:solidFill>
                        <a:srgbClr val="000000"/>
                      </a:solidFill>
                      <a:prstDash val="solid"/>
                    </a:lnB>
                    <a:solidFill>
                      <a:schemeClr val="bg1">
                        <a:lumMod val="95000"/>
                      </a:schemeClr>
                    </a:solidFill>
                  </a:tcPr>
                </a:tc>
                <a:tc>
                  <a:txBody>
                    <a:bodyPr/>
                    <a:lstStyle/>
                    <a:p>
                      <a:pPr algn="ctr"/>
                      <a:endParaRPr sz="900" dirty="0">
                        <a:latin typeface="+mn-lt"/>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12700" marR="0" marT="25400" marB="25400" anchor="ctr">
                    <a:lnL>
                      <a:noFill/>
                    </a:lnL>
                    <a:lnR>
                      <a:noFill/>
                    </a:lnR>
                    <a:lnT>
                      <a:noFill/>
                    </a:lnT>
                    <a:lnB w="12700" cmpd="sng">
                      <a:solidFill>
                        <a:srgbClr val="000000"/>
                      </a:solidFill>
                      <a:prstDash val="solid"/>
                    </a:lnB>
                    <a:solidFill>
                      <a:schemeClr val="bg1">
                        <a:lumMod val="95000"/>
                      </a:schemeClr>
                    </a:solidFill>
                  </a:tcPr>
                </a:tc>
                <a:tc>
                  <a:txBody>
                    <a:bodyPr/>
                    <a:lstStyle/>
                    <a:p>
                      <a:pPr algn="ctr">
                        <a:lnSpc>
                          <a:spcPct val="83000"/>
                        </a:lnSpc>
                      </a:pPr>
                      <a:r>
                        <a:rPr sz="900" b="0" i="0" dirty="0">
                          <a:solidFill>
                            <a:srgbClr val="000000"/>
                          </a:solidFill>
                          <a:latin typeface="+mn-lt"/>
                        </a:rPr>
                        <a:t>22,486</a:t>
                      </a:r>
                    </a:p>
                  </a:txBody>
                  <a:tcPr marL="0" marR="0" marT="25400" marB="25400" anchor="ctr">
                    <a:lnL>
                      <a:noFill/>
                    </a:lnL>
                    <a:lnR>
                      <a:noFill/>
                    </a:lnR>
                    <a:lnT>
                      <a:noFill/>
                    </a:lnT>
                    <a:lnB w="12700" cmpd="sng">
                      <a:solidFill>
                        <a:srgbClr val="000000"/>
                      </a:solidFill>
                      <a:prstDash val="solid"/>
                    </a:lnB>
                    <a:solidFill>
                      <a:schemeClr val="bg1">
                        <a:lumMod val="95000"/>
                      </a:schemeClr>
                    </a:solidFill>
                  </a:tcPr>
                </a:tc>
                <a:tc>
                  <a:txBody>
                    <a:bodyPr/>
                    <a:lstStyle/>
                    <a:p>
                      <a:pPr algn="ctr"/>
                      <a:endParaRPr sz="900" dirty="0">
                        <a:latin typeface="+mn-lt"/>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12700" marR="0" marT="25400" marB="25400" anchor="ctr">
                    <a:lnL>
                      <a:noFill/>
                    </a:lnL>
                    <a:lnR>
                      <a:noFill/>
                    </a:lnR>
                    <a:lnT>
                      <a:noFill/>
                    </a:lnT>
                    <a:lnB w="12700" cmpd="sng">
                      <a:solidFill>
                        <a:srgbClr val="000000"/>
                      </a:solidFill>
                      <a:prstDash val="solid"/>
                    </a:lnB>
                    <a:solidFill>
                      <a:schemeClr val="bg1">
                        <a:lumMod val="95000"/>
                      </a:schemeClr>
                    </a:solidFill>
                  </a:tcPr>
                </a:tc>
                <a:tc>
                  <a:txBody>
                    <a:bodyPr/>
                    <a:lstStyle/>
                    <a:p>
                      <a:pPr algn="ctr">
                        <a:lnSpc>
                          <a:spcPct val="83000"/>
                        </a:lnSpc>
                      </a:pPr>
                      <a:r>
                        <a:rPr sz="900" b="0" i="0" dirty="0">
                          <a:solidFill>
                            <a:srgbClr val="000000"/>
                          </a:solidFill>
                          <a:latin typeface="+mn-lt"/>
                        </a:rPr>
                        <a:t>90,622</a:t>
                      </a:r>
                    </a:p>
                  </a:txBody>
                  <a:tcPr marL="0" marR="0" marT="25400" marB="25400" anchor="ctr">
                    <a:lnL>
                      <a:noFill/>
                    </a:lnL>
                    <a:lnR>
                      <a:noFill/>
                    </a:lnR>
                    <a:lnT>
                      <a:noFill/>
                    </a:lnT>
                    <a:lnB w="12700" cmpd="sng">
                      <a:solidFill>
                        <a:srgbClr val="000000"/>
                      </a:solidFill>
                      <a:prstDash val="solid"/>
                    </a:lnB>
                    <a:solidFill>
                      <a:schemeClr val="bg1">
                        <a:lumMod val="95000"/>
                      </a:schemeClr>
                    </a:solidFill>
                  </a:tcPr>
                </a:tc>
                <a:extLst>
                  <a:ext uri="{0D108BD9-81ED-4DB2-BD59-A6C34878D82A}">
                    <a16:rowId xmlns:a16="http://schemas.microsoft.com/office/drawing/2014/main" val="10010"/>
                  </a:ext>
                </a:extLst>
              </a:tr>
              <a:tr h="225384">
                <a:tc>
                  <a:txBody>
                    <a:bodyPr/>
                    <a:lstStyle/>
                    <a:p>
                      <a:pPr algn="l">
                        <a:lnSpc>
                          <a:spcPct val="83000"/>
                        </a:lnSpc>
                      </a:pPr>
                      <a:r>
                        <a:rPr sz="900" b="1" i="1" dirty="0">
                          <a:solidFill>
                            <a:srgbClr val="000000"/>
                          </a:solidFill>
                          <a:latin typeface="+mn-lt"/>
                        </a:rPr>
                        <a:t>EBITDA</a:t>
                      </a:r>
                    </a:p>
                  </a:txBody>
                  <a:tcPr marL="38100" marR="38100" marT="25400" marB="25400" anchor="ctr">
                    <a:lnL>
                      <a:noFill/>
                    </a:lnL>
                    <a:lnR>
                      <a:noFill/>
                    </a:lnR>
                    <a:lnT>
                      <a:noFill/>
                    </a:lnT>
                    <a:lnB>
                      <a:noFill/>
                    </a:lnB>
                    <a:noFill/>
                  </a:tcPr>
                </a:tc>
                <a:tc>
                  <a:txBody>
                    <a:bodyPr/>
                    <a:lstStyle/>
                    <a:p>
                      <a:endParaRPr sz="900" dirty="0">
                        <a:latin typeface="+mn-lt"/>
                      </a:endParaRPr>
                    </a:p>
                  </a:txBody>
                  <a:tcPr marL="0" marR="0" marT="0" marB="0" anchor="ctr">
                    <a:lnL>
                      <a:noFill/>
                    </a:lnL>
                    <a:lnR>
                      <a:noFill/>
                    </a:lnR>
                    <a:lnT>
                      <a:noFill/>
                    </a:lnT>
                    <a:lnB>
                      <a:noFill/>
                    </a:lnB>
                    <a:noFill/>
                  </a:tcPr>
                </a:tc>
                <a:tc>
                  <a:txBody>
                    <a:bodyPr/>
                    <a:lstStyle/>
                    <a:p>
                      <a:pPr algn="ctr"/>
                      <a:endParaRPr sz="900" dirty="0">
                        <a:latin typeface="+mn-lt"/>
                      </a:endParaRPr>
                    </a:p>
                  </a:txBody>
                  <a:tcPr marL="12700" marR="0" marT="25400" marB="25400" anchor="ctr">
                    <a:lnL>
                      <a:noFill/>
                    </a:lnL>
                    <a:lnR>
                      <a:noFill/>
                    </a:lnR>
                    <a:lnT w="12700" cmpd="sng">
                      <a:solidFill>
                        <a:srgbClr val="000000"/>
                      </a:solidFill>
                      <a:prstDash val="solid"/>
                    </a:lnT>
                    <a:lnB>
                      <a:noFill/>
                    </a:lnB>
                    <a:noFill/>
                  </a:tcPr>
                </a:tc>
                <a:tc>
                  <a:txBody>
                    <a:bodyPr/>
                    <a:lstStyle/>
                    <a:p>
                      <a:pPr algn="ctr">
                        <a:lnSpc>
                          <a:spcPct val="83000"/>
                        </a:lnSpc>
                      </a:pPr>
                      <a:r>
                        <a:rPr sz="900" b="0" i="0" dirty="0">
                          <a:solidFill>
                            <a:srgbClr val="000000"/>
                          </a:solidFill>
                          <a:latin typeface="+mn-lt"/>
                        </a:rPr>
                        <a:t>273,581</a:t>
                      </a:r>
                    </a:p>
                  </a:txBody>
                  <a:tcPr marL="0" marR="0" marT="25400" marB="25400" anchor="ctr">
                    <a:lnL>
                      <a:noFill/>
                    </a:lnL>
                    <a:lnR>
                      <a:noFill/>
                    </a:lnR>
                    <a:lnT w="12700" cmpd="sng">
                      <a:solidFill>
                        <a:srgbClr val="000000"/>
                      </a:solidFill>
                      <a:prstDash val="solid"/>
                    </a:lnT>
                    <a:lnB>
                      <a:noFill/>
                    </a:lnB>
                    <a:noFill/>
                  </a:tcPr>
                </a:tc>
                <a:tc>
                  <a:txBody>
                    <a:bodyPr/>
                    <a:lstStyle/>
                    <a:p>
                      <a:pPr algn="ctr"/>
                      <a:endParaRPr sz="900" dirty="0">
                        <a:latin typeface="+mn-lt"/>
                      </a:endParaRPr>
                    </a:p>
                  </a:txBody>
                  <a:tcPr marL="0" marR="0" marT="0" marB="0" anchor="ctr">
                    <a:lnL>
                      <a:noFill/>
                    </a:lnL>
                    <a:lnR>
                      <a:noFill/>
                    </a:lnR>
                    <a:lnT>
                      <a:noFill/>
                    </a:lnT>
                    <a:lnB>
                      <a:noFill/>
                    </a:lnB>
                    <a:noFill/>
                  </a:tcPr>
                </a:tc>
                <a:tc>
                  <a:txBody>
                    <a:bodyPr/>
                    <a:lstStyle/>
                    <a:p>
                      <a:pPr algn="ctr"/>
                      <a:endParaRPr sz="900" dirty="0">
                        <a:latin typeface="+mn-lt"/>
                      </a:endParaRPr>
                    </a:p>
                  </a:txBody>
                  <a:tcPr marL="12700" marR="0" marT="25400" marB="25400" anchor="ctr">
                    <a:lnL>
                      <a:noFill/>
                    </a:lnL>
                    <a:lnR>
                      <a:noFill/>
                    </a:lnR>
                    <a:lnT w="12700" cmpd="sng">
                      <a:solidFill>
                        <a:srgbClr val="000000"/>
                      </a:solidFill>
                      <a:prstDash val="solid"/>
                    </a:lnT>
                    <a:lnB>
                      <a:noFill/>
                    </a:lnB>
                    <a:noFill/>
                  </a:tcPr>
                </a:tc>
                <a:tc>
                  <a:txBody>
                    <a:bodyPr/>
                    <a:lstStyle/>
                    <a:p>
                      <a:pPr algn="ctr">
                        <a:lnSpc>
                          <a:spcPct val="83000"/>
                        </a:lnSpc>
                      </a:pPr>
                      <a:r>
                        <a:rPr sz="900" b="0" i="0" dirty="0">
                          <a:solidFill>
                            <a:srgbClr val="000000"/>
                          </a:solidFill>
                          <a:latin typeface="+mn-lt"/>
                        </a:rPr>
                        <a:t>43,662</a:t>
                      </a:r>
                    </a:p>
                  </a:txBody>
                  <a:tcPr marL="0" marR="0" marT="25400" marB="25400" anchor="ctr">
                    <a:lnL>
                      <a:noFill/>
                    </a:lnL>
                    <a:lnR>
                      <a:noFill/>
                    </a:lnR>
                    <a:lnT w="12700" cmpd="sng">
                      <a:solidFill>
                        <a:srgbClr val="000000"/>
                      </a:solidFill>
                      <a:prstDash val="solid"/>
                    </a:lnT>
                    <a:lnB>
                      <a:noFill/>
                    </a:lnB>
                    <a:noFill/>
                  </a:tcPr>
                </a:tc>
                <a:tc>
                  <a:txBody>
                    <a:bodyPr/>
                    <a:lstStyle/>
                    <a:p>
                      <a:pPr algn="ctr"/>
                      <a:endParaRPr sz="900" dirty="0">
                        <a:latin typeface="+mn-lt"/>
                      </a:endParaRPr>
                    </a:p>
                  </a:txBody>
                  <a:tcPr marL="0" marR="0" marT="0" marB="0" anchor="ctr">
                    <a:lnL>
                      <a:noFill/>
                    </a:lnL>
                    <a:lnR>
                      <a:noFill/>
                    </a:lnR>
                    <a:lnT>
                      <a:noFill/>
                    </a:lnT>
                    <a:lnB>
                      <a:noFill/>
                    </a:lnB>
                    <a:noFill/>
                  </a:tcPr>
                </a:tc>
                <a:tc>
                  <a:txBody>
                    <a:bodyPr/>
                    <a:lstStyle/>
                    <a:p>
                      <a:pPr algn="ctr"/>
                      <a:endParaRPr sz="900" dirty="0">
                        <a:latin typeface="+mn-lt"/>
                      </a:endParaRPr>
                    </a:p>
                  </a:txBody>
                  <a:tcPr marL="12700" marR="0" marT="25400" marB="25400" anchor="ctr">
                    <a:lnL>
                      <a:noFill/>
                    </a:lnL>
                    <a:lnR>
                      <a:noFill/>
                    </a:lnR>
                    <a:lnT w="12700" cmpd="sng">
                      <a:solidFill>
                        <a:srgbClr val="000000"/>
                      </a:solidFill>
                      <a:prstDash val="solid"/>
                    </a:lnT>
                    <a:lnB>
                      <a:noFill/>
                    </a:lnB>
                    <a:noFill/>
                  </a:tcPr>
                </a:tc>
                <a:tc>
                  <a:txBody>
                    <a:bodyPr/>
                    <a:lstStyle/>
                    <a:p>
                      <a:pPr algn="ctr">
                        <a:lnSpc>
                          <a:spcPct val="83000"/>
                        </a:lnSpc>
                      </a:pPr>
                      <a:r>
                        <a:rPr sz="900" b="0" i="0" dirty="0">
                          <a:solidFill>
                            <a:srgbClr val="000000"/>
                          </a:solidFill>
                          <a:latin typeface="+mn-lt"/>
                        </a:rPr>
                        <a:t>18,946</a:t>
                      </a:r>
                    </a:p>
                  </a:txBody>
                  <a:tcPr marL="0" marR="0" marT="25400" marB="25400" anchor="ctr">
                    <a:lnL>
                      <a:noFill/>
                    </a:lnL>
                    <a:lnR>
                      <a:noFill/>
                    </a:lnR>
                    <a:lnT w="12700" cmpd="sng">
                      <a:solidFill>
                        <a:srgbClr val="000000"/>
                      </a:solidFill>
                      <a:prstDash val="solid"/>
                    </a:lnT>
                    <a:lnB>
                      <a:noFill/>
                    </a:lnB>
                    <a:noFill/>
                  </a:tcPr>
                </a:tc>
                <a:tc>
                  <a:txBody>
                    <a:bodyPr/>
                    <a:lstStyle/>
                    <a:p>
                      <a:pPr algn="ctr"/>
                      <a:endParaRPr sz="900" dirty="0">
                        <a:latin typeface="+mn-lt"/>
                      </a:endParaRPr>
                    </a:p>
                  </a:txBody>
                  <a:tcPr marL="0" marR="0" marT="0" marB="0" anchor="ctr">
                    <a:lnL>
                      <a:noFill/>
                    </a:lnL>
                    <a:lnR>
                      <a:noFill/>
                    </a:lnR>
                    <a:lnT>
                      <a:noFill/>
                    </a:lnT>
                    <a:lnB>
                      <a:noFill/>
                    </a:lnB>
                    <a:noFill/>
                  </a:tcPr>
                </a:tc>
                <a:tc>
                  <a:txBody>
                    <a:bodyPr/>
                    <a:lstStyle/>
                    <a:p>
                      <a:pPr algn="ctr"/>
                      <a:endParaRPr sz="900" dirty="0">
                        <a:latin typeface="+mn-lt"/>
                      </a:endParaRPr>
                    </a:p>
                  </a:txBody>
                  <a:tcPr marL="12700" marR="0" marT="25400" marB="25400" anchor="ctr">
                    <a:lnL>
                      <a:noFill/>
                    </a:lnL>
                    <a:lnR>
                      <a:noFill/>
                    </a:lnR>
                    <a:lnT w="12700" cmpd="sng">
                      <a:solidFill>
                        <a:srgbClr val="000000"/>
                      </a:solidFill>
                      <a:prstDash val="solid"/>
                    </a:lnT>
                    <a:lnB>
                      <a:noFill/>
                    </a:lnB>
                    <a:noFill/>
                  </a:tcPr>
                </a:tc>
                <a:tc>
                  <a:txBody>
                    <a:bodyPr/>
                    <a:lstStyle/>
                    <a:p>
                      <a:pPr algn="ctr">
                        <a:lnSpc>
                          <a:spcPct val="83000"/>
                        </a:lnSpc>
                      </a:pPr>
                      <a:r>
                        <a:rPr sz="900" b="0" i="0" dirty="0">
                          <a:solidFill>
                            <a:srgbClr val="000000"/>
                          </a:solidFill>
                          <a:latin typeface="+mn-lt"/>
                        </a:rPr>
                        <a:t>10,093</a:t>
                      </a:r>
                    </a:p>
                  </a:txBody>
                  <a:tcPr marL="0" marR="0" marT="25400" marB="25400" anchor="ctr">
                    <a:lnL>
                      <a:noFill/>
                    </a:lnL>
                    <a:lnR>
                      <a:noFill/>
                    </a:lnR>
                    <a:lnT w="12700" cmpd="sng">
                      <a:solidFill>
                        <a:srgbClr val="000000"/>
                      </a:solidFill>
                      <a:prstDash val="solid"/>
                    </a:lnT>
                    <a:lnB>
                      <a:noFill/>
                    </a:lnB>
                    <a:noFill/>
                  </a:tcPr>
                </a:tc>
                <a:tc>
                  <a:txBody>
                    <a:bodyPr/>
                    <a:lstStyle/>
                    <a:p>
                      <a:pPr algn="ctr"/>
                      <a:endParaRPr sz="900" dirty="0">
                        <a:latin typeface="+mn-lt"/>
                      </a:endParaRPr>
                    </a:p>
                  </a:txBody>
                  <a:tcPr marL="0" marR="0" marT="0" marB="0" anchor="ctr">
                    <a:lnL>
                      <a:noFill/>
                    </a:lnL>
                    <a:lnR>
                      <a:noFill/>
                    </a:lnR>
                    <a:lnT>
                      <a:noFill/>
                    </a:lnT>
                    <a:lnB>
                      <a:noFill/>
                    </a:lnB>
                    <a:noFill/>
                  </a:tcPr>
                </a:tc>
                <a:tc>
                  <a:txBody>
                    <a:bodyPr/>
                    <a:lstStyle/>
                    <a:p>
                      <a:pPr algn="ctr"/>
                      <a:endParaRPr sz="900" dirty="0">
                        <a:latin typeface="+mn-lt"/>
                      </a:endParaRPr>
                    </a:p>
                  </a:txBody>
                  <a:tcPr marL="12700" marR="0" marT="25400" marB="25400" anchor="ctr">
                    <a:lnL>
                      <a:noFill/>
                    </a:lnL>
                    <a:lnR>
                      <a:noFill/>
                    </a:lnR>
                    <a:lnT w="12700" cmpd="sng">
                      <a:solidFill>
                        <a:srgbClr val="000000"/>
                      </a:solidFill>
                      <a:prstDash val="solid"/>
                    </a:lnT>
                    <a:lnB>
                      <a:noFill/>
                    </a:lnB>
                    <a:noFill/>
                  </a:tcPr>
                </a:tc>
                <a:tc>
                  <a:txBody>
                    <a:bodyPr/>
                    <a:lstStyle/>
                    <a:p>
                      <a:pPr algn="ctr">
                        <a:lnSpc>
                          <a:spcPct val="83000"/>
                        </a:lnSpc>
                      </a:pPr>
                      <a:r>
                        <a:rPr sz="900" b="0" i="0" dirty="0">
                          <a:solidFill>
                            <a:srgbClr val="000000"/>
                          </a:solidFill>
                          <a:latin typeface="+mn-lt"/>
                        </a:rPr>
                        <a:t>(15,106</a:t>
                      </a:r>
                      <a:r>
                        <a:rPr lang="en-US" sz="900" b="0" i="0" dirty="0">
                          <a:solidFill>
                            <a:srgbClr val="000000"/>
                          </a:solidFill>
                          <a:latin typeface="+mn-lt"/>
                        </a:rPr>
                        <a:t>)</a:t>
                      </a:r>
                      <a:endParaRPr sz="900" b="0" i="0" dirty="0">
                        <a:solidFill>
                          <a:srgbClr val="000000"/>
                        </a:solidFill>
                        <a:latin typeface="+mn-lt"/>
                      </a:endParaRPr>
                    </a:p>
                  </a:txBody>
                  <a:tcPr marL="0" marR="0" marT="25400" marB="25400" anchor="ctr">
                    <a:lnL>
                      <a:noFill/>
                    </a:lnL>
                    <a:lnR>
                      <a:noFill/>
                    </a:lnR>
                    <a:lnT w="12700" cmpd="sng">
                      <a:solidFill>
                        <a:srgbClr val="000000"/>
                      </a:solidFill>
                      <a:prstDash val="solid"/>
                    </a:lnT>
                    <a:lnB>
                      <a:noFill/>
                    </a:lnB>
                    <a:noFill/>
                  </a:tcPr>
                </a:tc>
                <a:tc>
                  <a:txBody>
                    <a:bodyPr/>
                    <a:lstStyle/>
                    <a:p>
                      <a:pPr algn="ctr"/>
                      <a:endParaRPr sz="900" dirty="0">
                        <a:latin typeface="+mn-lt"/>
                      </a:endParaRPr>
                    </a:p>
                  </a:txBody>
                  <a:tcPr marL="0" marR="0" marT="0" marB="0" anchor="ctr">
                    <a:lnL>
                      <a:noFill/>
                    </a:lnL>
                    <a:lnR>
                      <a:noFill/>
                    </a:lnR>
                    <a:lnT>
                      <a:noFill/>
                    </a:lnT>
                    <a:lnB>
                      <a:noFill/>
                    </a:lnB>
                    <a:noFill/>
                  </a:tcPr>
                </a:tc>
                <a:tc>
                  <a:txBody>
                    <a:bodyPr/>
                    <a:lstStyle/>
                    <a:p>
                      <a:pPr algn="ctr"/>
                      <a:endParaRPr sz="900" dirty="0">
                        <a:latin typeface="+mn-lt"/>
                      </a:endParaRPr>
                    </a:p>
                  </a:txBody>
                  <a:tcPr marL="12700" marR="0" marT="25400" marB="25400" anchor="ctr">
                    <a:lnL>
                      <a:noFill/>
                    </a:lnL>
                    <a:lnR>
                      <a:noFill/>
                    </a:lnR>
                    <a:lnT w="12700" cmpd="sng">
                      <a:solidFill>
                        <a:srgbClr val="000000"/>
                      </a:solidFill>
                      <a:prstDash val="solid"/>
                    </a:lnT>
                    <a:lnB>
                      <a:noFill/>
                    </a:lnB>
                    <a:noFill/>
                  </a:tcPr>
                </a:tc>
                <a:tc>
                  <a:txBody>
                    <a:bodyPr/>
                    <a:lstStyle/>
                    <a:p>
                      <a:pPr algn="ctr">
                        <a:lnSpc>
                          <a:spcPct val="83000"/>
                        </a:lnSpc>
                      </a:pPr>
                      <a:r>
                        <a:rPr sz="900" b="0" i="0" dirty="0">
                          <a:solidFill>
                            <a:srgbClr val="000000"/>
                          </a:solidFill>
                          <a:latin typeface="+mn-lt"/>
                        </a:rPr>
                        <a:t>27,958</a:t>
                      </a:r>
                    </a:p>
                  </a:txBody>
                  <a:tcPr marL="0" marR="0" marT="25400" marB="25400" anchor="ctr">
                    <a:lnL>
                      <a:noFill/>
                    </a:lnL>
                    <a:lnR>
                      <a:noFill/>
                    </a:lnR>
                    <a:lnT w="12700" cmpd="sng">
                      <a:solidFill>
                        <a:srgbClr val="000000"/>
                      </a:solidFill>
                      <a:prstDash val="solid"/>
                    </a:lnT>
                    <a:lnB>
                      <a:noFill/>
                    </a:lnB>
                    <a:noFill/>
                  </a:tcPr>
                </a:tc>
                <a:tc>
                  <a:txBody>
                    <a:bodyPr/>
                    <a:lstStyle/>
                    <a:p>
                      <a:pPr algn="ctr"/>
                      <a:endParaRPr sz="900" dirty="0">
                        <a:latin typeface="+mn-lt"/>
                      </a:endParaRPr>
                    </a:p>
                  </a:txBody>
                  <a:tcPr marL="0" marR="0" marT="0" marB="0" anchor="ctr">
                    <a:lnL>
                      <a:noFill/>
                    </a:lnL>
                    <a:lnR>
                      <a:noFill/>
                    </a:lnR>
                    <a:lnT>
                      <a:noFill/>
                    </a:lnT>
                    <a:lnB>
                      <a:noFill/>
                    </a:lnB>
                    <a:noFill/>
                  </a:tcPr>
                </a:tc>
                <a:tc>
                  <a:txBody>
                    <a:bodyPr/>
                    <a:lstStyle/>
                    <a:p>
                      <a:pPr algn="ctr"/>
                      <a:endParaRPr sz="900" dirty="0">
                        <a:latin typeface="+mn-lt"/>
                      </a:endParaRPr>
                    </a:p>
                  </a:txBody>
                  <a:tcPr marL="12700" marR="0" marT="25400" marB="25400" anchor="ctr">
                    <a:lnL>
                      <a:noFill/>
                    </a:lnL>
                    <a:lnR>
                      <a:noFill/>
                    </a:lnR>
                    <a:lnT w="12700" cmpd="sng">
                      <a:solidFill>
                        <a:srgbClr val="000000"/>
                      </a:solidFill>
                      <a:prstDash val="solid"/>
                    </a:lnT>
                    <a:lnB>
                      <a:noFill/>
                    </a:lnB>
                    <a:noFill/>
                  </a:tcPr>
                </a:tc>
                <a:tc>
                  <a:txBody>
                    <a:bodyPr/>
                    <a:lstStyle/>
                    <a:p>
                      <a:pPr algn="ctr">
                        <a:lnSpc>
                          <a:spcPct val="83000"/>
                        </a:lnSpc>
                      </a:pPr>
                      <a:r>
                        <a:rPr sz="900" b="0" i="0" dirty="0">
                          <a:solidFill>
                            <a:srgbClr val="000000"/>
                          </a:solidFill>
                          <a:latin typeface="+mn-lt"/>
                        </a:rPr>
                        <a:t>14,819</a:t>
                      </a:r>
                    </a:p>
                  </a:txBody>
                  <a:tcPr marL="0" marR="0" marT="25400" marB="25400" anchor="ctr">
                    <a:lnL>
                      <a:noFill/>
                    </a:lnL>
                    <a:lnR>
                      <a:noFill/>
                    </a:lnR>
                    <a:lnT w="12700" cmpd="sng">
                      <a:solidFill>
                        <a:srgbClr val="000000"/>
                      </a:solidFill>
                      <a:prstDash val="solid"/>
                    </a:lnT>
                    <a:lnB>
                      <a:noFill/>
                    </a:lnB>
                    <a:noFill/>
                  </a:tcPr>
                </a:tc>
                <a:tc>
                  <a:txBody>
                    <a:bodyPr/>
                    <a:lstStyle/>
                    <a:p>
                      <a:pPr algn="ctr"/>
                      <a:endParaRPr sz="900" dirty="0">
                        <a:latin typeface="+mn-lt"/>
                      </a:endParaRPr>
                    </a:p>
                  </a:txBody>
                  <a:tcPr marL="0" marR="0" marT="0" marB="0" anchor="ctr">
                    <a:lnL>
                      <a:noFill/>
                    </a:lnL>
                    <a:lnR>
                      <a:noFill/>
                    </a:lnR>
                    <a:lnT>
                      <a:noFill/>
                    </a:lnT>
                    <a:lnB>
                      <a:noFill/>
                    </a:lnB>
                    <a:noFill/>
                  </a:tcPr>
                </a:tc>
                <a:tc>
                  <a:txBody>
                    <a:bodyPr/>
                    <a:lstStyle/>
                    <a:p>
                      <a:pPr algn="ctr"/>
                      <a:endParaRPr sz="900" dirty="0">
                        <a:latin typeface="+mn-lt"/>
                      </a:endParaRPr>
                    </a:p>
                  </a:txBody>
                  <a:tcPr marL="12700" marR="0" marT="25400" marB="25400" anchor="ctr">
                    <a:lnL>
                      <a:noFill/>
                    </a:lnL>
                    <a:lnR>
                      <a:noFill/>
                    </a:lnR>
                    <a:lnT w="12700" cmpd="sng">
                      <a:solidFill>
                        <a:srgbClr val="000000"/>
                      </a:solidFill>
                      <a:prstDash val="solid"/>
                    </a:lnT>
                    <a:lnB>
                      <a:noFill/>
                    </a:lnB>
                    <a:noFill/>
                  </a:tcPr>
                </a:tc>
                <a:tc>
                  <a:txBody>
                    <a:bodyPr/>
                    <a:lstStyle/>
                    <a:p>
                      <a:pPr algn="ctr">
                        <a:lnSpc>
                          <a:spcPct val="83000"/>
                        </a:lnSpc>
                      </a:pPr>
                      <a:r>
                        <a:rPr sz="900" b="0" i="0" dirty="0">
                          <a:solidFill>
                            <a:srgbClr val="000000"/>
                          </a:solidFill>
                          <a:latin typeface="+mn-lt"/>
                        </a:rPr>
                        <a:t>25,228</a:t>
                      </a:r>
                    </a:p>
                  </a:txBody>
                  <a:tcPr marL="0" marR="0" marT="25400" marB="25400" anchor="ctr">
                    <a:lnL>
                      <a:noFill/>
                    </a:lnL>
                    <a:lnR>
                      <a:noFill/>
                    </a:lnR>
                    <a:lnT w="12700" cmpd="sng">
                      <a:solidFill>
                        <a:srgbClr val="000000"/>
                      </a:solidFill>
                      <a:prstDash val="solid"/>
                    </a:lnT>
                    <a:lnB>
                      <a:noFill/>
                    </a:lnB>
                    <a:noFill/>
                  </a:tcPr>
                </a:tc>
                <a:tc>
                  <a:txBody>
                    <a:bodyPr/>
                    <a:lstStyle/>
                    <a:p>
                      <a:pPr algn="ctr"/>
                      <a:endParaRPr sz="900" dirty="0">
                        <a:latin typeface="+mn-lt"/>
                      </a:endParaRPr>
                    </a:p>
                  </a:txBody>
                  <a:tcPr marL="0" marR="0" marT="25400" marB="25400" anchor="ctr">
                    <a:lnL>
                      <a:noFill/>
                    </a:lnL>
                    <a:lnR>
                      <a:noFill/>
                    </a:lnR>
                    <a:lnT w="12700" cmpd="sng">
                      <a:solidFill>
                        <a:srgbClr val="000000"/>
                      </a:solidFill>
                      <a:prstDash val="solid"/>
                    </a:lnT>
                    <a:lnB>
                      <a:noFill/>
                    </a:lnB>
                    <a:noFill/>
                  </a:tcPr>
                </a:tc>
                <a:tc>
                  <a:txBody>
                    <a:bodyPr/>
                    <a:lstStyle/>
                    <a:p>
                      <a:pPr algn="ctr"/>
                      <a:endParaRPr sz="900" dirty="0">
                        <a:latin typeface="+mn-lt"/>
                      </a:endParaRPr>
                    </a:p>
                  </a:txBody>
                  <a:tcPr marL="0" marR="0" marT="0" marB="0" anchor="ctr">
                    <a:lnL>
                      <a:noFill/>
                    </a:lnL>
                    <a:lnR>
                      <a:noFill/>
                    </a:lnR>
                    <a:lnT>
                      <a:noFill/>
                    </a:lnT>
                    <a:lnB>
                      <a:noFill/>
                    </a:lnB>
                    <a:noFill/>
                  </a:tcPr>
                </a:tc>
                <a:tc>
                  <a:txBody>
                    <a:bodyPr/>
                    <a:lstStyle/>
                    <a:p>
                      <a:pPr algn="ctr"/>
                      <a:endParaRPr sz="900" dirty="0">
                        <a:latin typeface="+mn-lt"/>
                      </a:endParaRPr>
                    </a:p>
                  </a:txBody>
                  <a:tcPr marL="12700" marR="0" marT="25400" marB="25400" anchor="ctr">
                    <a:lnL>
                      <a:noFill/>
                    </a:lnL>
                    <a:lnR>
                      <a:noFill/>
                    </a:lnR>
                    <a:lnT w="12700" cmpd="sng">
                      <a:solidFill>
                        <a:srgbClr val="000000"/>
                      </a:solidFill>
                      <a:prstDash val="solid"/>
                    </a:lnT>
                    <a:lnB>
                      <a:noFill/>
                    </a:lnB>
                    <a:noFill/>
                  </a:tcPr>
                </a:tc>
                <a:tc>
                  <a:txBody>
                    <a:bodyPr/>
                    <a:lstStyle/>
                    <a:p>
                      <a:pPr algn="ctr">
                        <a:lnSpc>
                          <a:spcPct val="83000"/>
                        </a:lnSpc>
                      </a:pPr>
                      <a:r>
                        <a:rPr sz="900" b="0" i="0" dirty="0">
                          <a:solidFill>
                            <a:srgbClr val="000000"/>
                          </a:solidFill>
                          <a:latin typeface="+mn-lt"/>
                        </a:rPr>
                        <a:t>66,958</a:t>
                      </a:r>
                    </a:p>
                  </a:txBody>
                  <a:tcPr marL="0" marR="0" marT="25400" marB="25400" anchor="ctr">
                    <a:lnL>
                      <a:noFill/>
                    </a:lnL>
                    <a:lnR>
                      <a:noFill/>
                    </a:lnR>
                    <a:lnT w="12700" cmpd="sng">
                      <a:solidFill>
                        <a:srgbClr val="000000"/>
                      </a:solidFill>
                      <a:prstDash val="solid"/>
                    </a:lnT>
                    <a:lnB>
                      <a:noFill/>
                    </a:lnB>
                    <a:noFill/>
                  </a:tcPr>
                </a:tc>
                <a:tc>
                  <a:txBody>
                    <a:bodyPr/>
                    <a:lstStyle/>
                    <a:p>
                      <a:pPr algn="ctr"/>
                      <a:endParaRPr sz="900" dirty="0">
                        <a:latin typeface="+mn-lt"/>
                      </a:endParaRPr>
                    </a:p>
                  </a:txBody>
                  <a:tcPr marL="0" marR="0" marT="0" marB="0" anchor="ctr">
                    <a:lnL>
                      <a:noFill/>
                    </a:lnL>
                    <a:lnR>
                      <a:noFill/>
                    </a:lnR>
                    <a:lnT>
                      <a:noFill/>
                    </a:lnT>
                    <a:lnB>
                      <a:noFill/>
                    </a:lnB>
                    <a:noFill/>
                  </a:tcPr>
                </a:tc>
                <a:tc>
                  <a:txBody>
                    <a:bodyPr/>
                    <a:lstStyle/>
                    <a:p>
                      <a:pPr algn="ctr"/>
                      <a:endParaRPr sz="900" dirty="0">
                        <a:latin typeface="+mn-lt"/>
                      </a:endParaRPr>
                    </a:p>
                  </a:txBody>
                  <a:tcPr marL="12700" marR="0" marT="25400" marB="25400" anchor="ctr">
                    <a:lnL>
                      <a:noFill/>
                    </a:lnL>
                    <a:lnR>
                      <a:noFill/>
                    </a:lnR>
                    <a:lnT w="12700" cmpd="sng">
                      <a:solidFill>
                        <a:srgbClr val="000000"/>
                      </a:solidFill>
                      <a:prstDash val="solid"/>
                    </a:lnT>
                    <a:lnB>
                      <a:noFill/>
                    </a:lnB>
                    <a:noFill/>
                  </a:tcPr>
                </a:tc>
                <a:tc>
                  <a:txBody>
                    <a:bodyPr/>
                    <a:lstStyle/>
                    <a:p>
                      <a:pPr algn="ctr">
                        <a:lnSpc>
                          <a:spcPct val="83000"/>
                        </a:lnSpc>
                      </a:pPr>
                      <a:r>
                        <a:rPr sz="900" b="0" i="0" dirty="0">
                          <a:solidFill>
                            <a:srgbClr val="000000"/>
                          </a:solidFill>
                          <a:latin typeface="+mn-lt"/>
                        </a:rPr>
                        <a:t>466,139</a:t>
                      </a:r>
                    </a:p>
                  </a:txBody>
                  <a:tcPr marL="0" marR="0" marT="25400" marB="25400" anchor="ctr">
                    <a:lnL>
                      <a:noFill/>
                    </a:lnL>
                    <a:lnR>
                      <a:noFill/>
                    </a:lnR>
                    <a:lnT w="12700" cmpd="sng">
                      <a:solidFill>
                        <a:srgbClr val="000000"/>
                      </a:solidFill>
                      <a:prstDash val="solid"/>
                    </a:lnT>
                    <a:lnB>
                      <a:noFill/>
                    </a:lnB>
                    <a:noFill/>
                  </a:tcPr>
                </a:tc>
                <a:extLst>
                  <a:ext uri="{0D108BD9-81ED-4DB2-BD59-A6C34878D82A}">
                    <a16:rowId xmlns:a16="http://schemas.microsoft.com/office/drawing/2014/main" val="10011"/>
                  </a:ext>
                </a:extLst>
              </a:tr>
              <a:tr h="225384">
                <a:tc>
                  <a:txBody>
                    <a:bodyPr/>
                    <a:lstStyle/>
                    <a:p>
                      <a:pPr algn="l">
                        <a:lnSpc>
                          <a:spcPct val="83000"/>
                        </a:lnSpc>
                      </a:pPr>
                      <a:r>
                        <a:rPr sz="900" b="0" i="0" dirty="0">
                          <a:solidFill>
                            <a:srgbClr val="000000"/>
                          </a:solidFill>
                          <a:latin typeface="+mn-lt"/>
                        </a:rPr>
                        <a:t>Gain on sale of business</a:t>
                      </a:r>
                    </a:p>
                  </a:txBody>
                  <a:tcPr marL="190500" marR="38100" marT="12700" marB="0" anchor="ctr">
                    <a:lnL>
                      <a:noFill/>
                    </a:lnL>
                    <a:lnR>
                      <a:noFill/>
                    </a:lnR>
                    <a:lnT>
                      <a:noFill/>
                    </a:lnT>
                    <a:lnB>
                      <a:noFill/>
                    </a:lnB>
                    <a:solidFill>
                      <a:schemeClr val="bg1">
                        <a:lumMod val="95000"/>
                      </a:schemeClr>
                    </a:solidFill>
                  </a:tcPr>
                </a:tc>
                <a:tc>
                  <a:txBody>
                    <a:bodyPr/>
                    <a:lstStyle/>
                    <a:p>
                      <a:endParaRPr sz="900" dirty="0">
                        <a:latin typeface="+mn-lt"/>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rPr>
                        <a:t>(331,013</a:t>
                      </a:r>
                      <a:r>
                        <a:rPr lang="en-US" sz="900" b="0" i="0" dirty="0">
                          <a:solidFill>
                            <a:srgbClr val="000000"/>
                          </a:solidFill>
                          <a:latin typeface="+mn-lt"/>
                        </a:rPr>
                        <a:t>)</a:t>
                      </a:r>
                      <a:endParaRPr sz="900" b="0" i="0" dirty="0">
                        <a:solidFill>
                          <a:srgbClr val="000000"/>
                        </a:solidFill>
                        <a:latin typeface="+mn-lt"/>
                      </a:endParaRP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rPr>
                        <a:t>—</a:t>
                      </a: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rPr>
                        <a:t>—</a:t>
                      </a: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rPr>
                        <a:t>—</a:t>
                      </a: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rPr>
                        <a:t>—</a:t>
                      </a: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rPr>
                        <a:t>—</a:t>
                      </a: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rPr>
                        <a:t>—</a:t>
                      </a: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rPr>
                        <a:t>—</a:t>
                      </a: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rPr>
                        <a:t>—</a:t>
                      </a: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rPr>
                        <a:t>(331,013</a:t>
                      </a:r>
                      <a:r>
                        <a:rPr lang="en-US" sz="900" b="0" i="0" dirty="0">
                          <a:solidFill>
                            <a:srgbClr val="000000"/>
                          </a:solidFill>
                          <a:latin typeface="+mn-lt"/>
                        </a:rPr>
                        <a:t>)</a:t>
                      </a:r>
                      <a:endParaRPr sz="900" b="0" i="0" dirty="0">
                        <a:solidFill>
                          <a:srgbClr val="000000"/>
                        </a:solidFill>
                        <a:latin typeface="+mn-lt"/>
                      </a:endParaRPr>
                    </a:p>
                  </a:txBody>
                  <a:tcPr marL="0" marR="0" marT="25400" marB="25400" anchor="ctr">
                    <a:lnL>
                      <a:noFill/>
                    </a:lnL>
                    <a:lnR>
                      <a:noFill/>
                    </a:lnR>
                    <a:lnT>
                      <a:noFill/>
                    </a:lnT>
                    <a:lnB>
                      <a:noFill/>
                    </a:lnB>
                    <a:solidFill>
                      <a:schemeClr val="bg1">
                        <a:lumMod val="95000"/>
                      </a:schemeClr>
                    </a:solidFill>
                  </a:tcPr>
                </a:tc>
                <a:extLst>
                  <a:ext uri="{0D108BD9-81ED-4DB2-BD59-A6C34878D82A}">
                    <a16:rowId xmlns:a16="http://schemas.microsoft.com/office/drawing/2014/main" val="10012"/>
                  </a:ext>
                </a:extLst>
              </a:tr>
              <a:tr h="225384">
                <a:tc>
                  <a:txBody>
                    <a:bodyPr/>
                    <a:lstStyle/>
                    <a:p>
                      <a:pPr algn="l">
                        <a:lnSpc>
                          <a:spcPct val="83000"/>
                        </a:lnSpc>
                      </a:pPr>
                      <a:r>
                        <a:rPr sz="900" b="0" i="0" dirty="0">
                          <a:solidFill>
                            <a:srgbClr val="000000"/>
                          </a:solidFill>
                          <a:latin typeface="+mn-lt"/>
                        </a:rPr>
                        <a:t>Other (income) expense</a:t>
                      </a:r>
                    </a:p>
                  </a:txBody>
                  <a:tcPr marL="190500" marR="38100" marT="12700" marB="0" anchor="ctr">
                    <a:lnL>
                      <a:noFill/>
                    </a:lnL>
                    <a:lnR>
                      <a:noFill/>
                    </a:lnR>
                    <a:lnT>
                      <a:noFill/>
                    </a:lnT>
                    <a:lnB>
                      <a:noFill/>
                    </a:lnB>
                    <a:noFill/>
                  </a:tcPr>
                </a:tc>
                <a:tc>
                  <a:txBody>
                    <a:bodyPr/>
                    <a:lstStyle/>
                    <a:p>
                      <a:endParaRPr sz="900" dirty="0">
                        <a:latin typeface="+mn-lt"/>
                      </a:endParaRPr>
                    </a:p>
                  </a:txBody>
                  <a:tcPr marL="0" marR="0" marT="0" marB="0" anchor="ctr">
                    <a:lnL>
                      <a:noFill/>
                    </a:lnL>
                    <a:lnR>
                      <a:noFill/>
                    </a:lnR>
                    <a:lnT>
                      <a:noFill/>
                    </a:lnT>
                    <a:lnB>
                      <a:noFill/>
                    </a:lnB>
                    <a:noFill/>
                  </a:tcPr>
                </a:tc>
                <a:tc>
                  <a:txBody>
                    <a:bodyPr/>
                    <a:lstStyle/>
                    <a:p>
                      <a:pPr algn="ctr"/>
                      <a:endParaRPr sz="900" dirty="0">
                        <a:latin typeface="+mn-lt"/>
                      </a:endParaRPr>
                    </a:p>
                  </a:txBody>
                  <a:tcPr marL="12700" marR="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rPr>
                        <a:t>92</a:t>
                      </a:r>
                    </a:p>
                  </a:txBody>
                  <a:tcPr marL="0" marR="0" marT="25400" marB="25400" anchor="ctr">
                    <a:lnL>
                      <a:noFill/>
                    </a:lnL>
                    <a:lnR>
                      <a:noFill/>
                    </a:lnR>
                    <a:lnT>
                      <a:noFill/>
                    </a:lnT>
                    <a:lnB>
                      <a:noFill/>
                    </a:lnB>
                    <a:noFill/>
                  </a:tcPr>
                </a:tc>
                <a:tc>
                  <a:txBody>
                    <a:bodyPr/>
                    <a:lstStyle/>
                    <a:p>
                      <a:pPr algn="ctr"/>
                      <a:endParaRPr sz="900" dirty="0">
                        <a:latin typeface="+mn-lt"/>
                      </a:endParaRPr>
                    </a:p>
                  </a:txBody>
                  <a:tcPr marL="0" marR="0" marT="0" marB="0" anchor="ctr">
                    <a:lnL>
                      <a:noFill/>
                    </a:lnL>
                    <a:lnR>
                      <a:noFill/>
                    </a:lnR>
                    <a:lnT>
                      <a:noFill/>
                    </a:lnT>
                    <a:lnB>
                      <a:noFill/>
                    </a:lnB>
                    <a:noFill/>
                  </a:tcPr>
                </a:tc>
                <a:tc>
                  <a:txBody>
                    <a:bodyPr/>
                    <a:lstStyle/>
                    <a:p>
                      <a:pPr algn="ctr"/>
                      <a:endParaRPr sz="900" dirty="0">
                        <a:latin typeface="+mn-lt"/>
                      </a:endParaRPr>
                    </a:p>
                  </a:txBody>
                  <a:tcPr marL="12700" marR="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rPr>
                        <a:t>(122</a:t>
                      </a:r>
                      <a:r>
                        <a:rPr lang="en-US" sz="900" b="0" i="0" dirty="0">
                          <a:solidFill>
                            <a:srgbClr val="000000"/>
                          </a:solidFill>
                          <a:latin typeface="+mn-lt"/>
                        </a:rPr>
                        <a:t>)</a:t>
                      </a:r>
                      <a:endParaRPr sz="900" b="0" i="0" dirty="0">
                        <a:solidFill>
                          <a:srgbClr val="000000"/>
                        </a:solidFill>
                        <a:latin typeface="+mn-lt"/>
                      </a:endParaRPr>
                    </a:p>
                  </a:txBody>
                  <a:tcPr marL="0" marR="0" marT="25400" marB="25400" anchor="ctr">
                    <a:lnL>
                      <a:noFill/>
                    </a:lnL>
                    <a:lnR>
                      <a:noFill/>
                    </a:lnR>
                    <a:lnT>
                      <a:noFill/>
                    </a:lnT>
                    <a:lnB>
                      <a:noFill/>
                    </a:lnB>
                    <a:noFill/>
                  </a:tcPr>
                </a:tc>
                <a:tc>
                  <a:txBody>
                    <a:bodyPr/>
                    <a:lstStyle/>
                    <a:p>
                      <a:pPr algn="ctr"/>
                      <a:endParaRPr sz="900" dirty="0">
                        <a:latin typeface="+mn-lt"/>
                      </a:endParaRPr>
                    </a:p>
                  </a:txBody>
                  <a:tcPr marL="0" marR="0" marT="0" marB="0" anchor="ctr">
                    <a:lnL>
                      <a:noFill/>
                    </a:lnL>
                    <a:lnR>
                      <a:noFill/>
                    </a:lnR>
                    <a:lnT>
                      <a:noFill/>
                    </a:lnT>
                    <a:lnB>
                      <a:noFill/>
                    </a:lnB>
                    <a:noFill/>
                  </a:tcPr>
                </a:tc>
                <a:tc>
                  <a:txBody>
                    <a:bodyPr/>
                    <a:lstStyle/>
                    <a:p>
                      <a:pPr algn="ctr"/>
                      <a:endParaRPr sz="900" dirty="0">
                        <a:latin typeface="+mn-lt"/>
                      </a:endParaRPr>
                    </a:p>
                  </a:txBody>
                  <a:tcPr marL="12700" marR="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rPr>
                        <a:t>(11</a:t>
                      </a:r>
                      <a:r>
                        <a:rPr lang="en-US" sz="900" b="0" i="0" dirty="0">
                          <a:solidFill>
                            <a:srgbClr val="000000"/>
                          </a:solidFill>
                          <a:latin typeface="+mn-lt"/>
                        </a:rPr>
                        <a:t>)</a:t>
                      </a:r>
                      <a:endParaRPr sz="900" b="0" i="0" dirty="0">
                        <a:solidFill>
                          <a:srgbClr val="000000"/>
                        </a:solidFill>
                        <a:latin typeface="+mn-lt"/>
                      </a:endParaRPr>
                    </a:p>
                  </a:txBody>
                  <a:tcPr marL="0" marR="0" marT="25400" marB="25400" anchor="ctr">
                    <a:lnL>
                      <a:noFill/>
                    </a:lnL>
                    <a:lnR>
                      <a:noFill/>
                    </a:lnR>
                    <a:lnT>
                      <a:noFill/>
                    </a:lnT>
                    <a:lnB>
                      <a:noFill/>
                    </a:lnB>
                    <a:noFill/>
                  </a:tcPr>
                </a:tc>
                <a:tc>
                  <a:txBody>
                    <a:bodyPr/>
                    <a:lstStyle/>
                    <a:p>
                      <a:pPr algn="ctr"/>
                      <a:endParaRPr sz="900" dirty="0">
                        <a:latin typeface="+mn-lt"/>
                      </a:endParaRPr>
                    </a:p>
                  </a:txBody>
                  <a:tcPr marL="0" marR="0" marT="0" marB="0" anchor="ctr">
                    <a:lnL>
                      <a:noFill/>
                    </a:lnL>
                    <a:lnR>
                      <a:noFill/>
                    </a:lnR>
                    <a:lnT>
                      <a:noFill/>
                    </a:lnT>
                    <a:lnB>
                      <a:noFill/>
                    </a:lnB>
                    <a:noFill/>
                  </a:tcPr>
                </a:tc>
                <a:tc>
                  <a:txBody>
                    <a:bodyPr/>
                    <a:lstStyle/>
                    <a:p>
                      <a:pPr algn="ctr"/>
                      <a:endParaRPr sz="900" dirty="0">
                        <a:latin typeface="+mn-lt"/>
                      </a:endParaRPr>
                    </a:p>
                  </a:txBody>
                  <a:tcPr marL="12700" marR="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rPr>
                        <a:t>16</a:t>
                      </a:r>
                    </a:p>
                  </a:txBody>
                  <a:tcPr marL="0" marR="0" marT="25400" marB="25400" anchor="ctr">
                    <a:lnL>
                      <a:noFill/>
                    </a:lnL>
                    <a:lnR>
                      <a:noFill/>
                    </a:lnR>
                    <a:lnT>
                      <a:noFill/>
                    </a:lnT>
                    <a:lnB>
                      <a:noFill/>
                    </a:lnB>
                    <a:noFill/>
                  </a:tcPr>
                </a:tc>
                <a:tc>
                  <a:txBody>
                    <a:bodyPr/>
                    <a:lstStyle/>
                    <a:p>
                      <a:pPr algn="ctr"/>
                      <a:endParaRPr sz="900" dirty="0">
                        <a:latin typeface="+mn-lt"/>
                      </a:endParaRPr>
                    </a:p>
                  </a:txBody>
                  <a:tcPr marL="0" marR="0" marT="0" marB="0" anchor="ctr">
                    <a:lnL>
                      <a:noFill/>
                    </a:lnL>
                    <a:lnR>
                      <a:noFill/>
                    </a:lnR>
                    <a:lnT>
                      <a:noFill/>
                    </a:lnT>
                    <a:lnB>
                      <a:noFill/>
                    </a:lnB>
                    <a:noFill/>
                  </a:tcPr>
                </a:tc>
                <a:tc>
                  <a:txBody>
                    <a:bodyPr/>
                    <a:lstStyle/>
                    <a:p>
                      <a:pPr algn="ctr"/>
                      <a:endParaRPr sz="900" dirty="0">
                        <a:latin typeface="+mn-lt"/>
                      </a:endParaRPr>
                    </a:p>
                  </a:txBody>
                  <a:tcPr marL="12700" marR="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rPr>
                        <a:t>952</a:t>
                      </a:r>
                    </a:p>
                  </a:txBody>
                  <a:tcPr marL="0" marR="0" marT="25400" marB="25400" anchor="ctr">
                    <a:lnL>
                      <a:noFill/>
                    </a:lnL>
                    <a:lnR>
                      <a:noFill/>
                    </a:lnR>
                    <a:lnT>
                      <a:noFill/>
                    </a:lnT>
                    <a:lnB>
                      <a:noFill/>
                    </a:lnB>
                    <a:noFill/>
                  </a:tcPr>
                </a:tc>
                <a:tc>
                  <a:txBody>
                    <a:bodyPr/>
                    <a:lstStyle/>
                    <a:p>
                      <a:pPr algn="ctr"/>
                      <a:endParaRPr sz="900" dirty="0">
                        <a:latin typeface="+mn-lt"/>
                      </a:endParaRPr>
                    </a:p>
                  </a:txBody>
                  <a:tcPr marL="0" marR="0" marT="0" marB="0" anchor="ctr">
                    <a:lnL>
                      <a:noFill/>
                    </a:lnL>
                    <a:lnR>
                      <a:noFill/>
                    </a:lnR>
                    <a:lnT>
                      <a:noFill/>
                    </a:lnT>
                    <a:lnB>
                      <a:noFill/>
                    </a:lnB>
                    <a:noFill/>
                  </a:tcPr>
                </a:tc>
                <a:tc>
                  <a:txBody>
                    <a:bodyPr/>
                    <a:lstStyle/>
                    <a:p>
                      <a:pPr algn="ctr"/>
                      <a:endParaRPr sz="900" dirty="0">
                        <a:latin typeface="+mn-lt"/>
                      </a:endParaRPr>
                    </a:p>
                  </a:txBody>
                  <a:tcPr marL="12700" marR="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rPr>
                        <a:t>122</a:t>
                      </a:r>
                    </a:p>
                  </a:txBody>
                  <a:tcPr marL="0" marR="0" marT="25400" marB="25400" anchor="ctr">
                    <a:lnL>
                      <a:noFill/>
                    </a:lnL>
                    <a:lnR>
                      <a:noFill/>
                    </a:lnR>
                    <a:lnT>
                      <a:noFill/>
                    </a:lnT>
                    <a:lnB>
                      <a:noFill/>
                    </a:lnB>
                    <a:noFill/>
                  </a:tcPr>
                </a:tc>
                <a:tc>
                  <a:txBody>
                    <a:bodyPr/>
                    <a:lstStyle/>
                    <a:p>
                      <a:pPr algn="ctr"/>
                      <a:endParaRPr sz="900" dirty="0">
                        <a:latin typeface="+mn-lt"/>
                      </a:endParaRPr>
                    </a:p>
                  </a:txBody>
                  <a:tcPr marL="0" marR="0" marT="0" marB="0" anchor="ctr">
                    <a:lnL>
                      <a:noFill/>
                    </a:lnL>
                    <a:lnR>
                      <a:noFill/>
                    </a:lnR>
                    <a:lnT>
                      <a:noFill/>
                    </a:lnT>
                    <a:lnB>
                      <a:noFill/>
                    </a:lnB>
                    <a:noFill/>
                  </a:tcPr>
                </a:tc>
                <a:tc>
                  <a:txBody>
                    <a:bodyPr/>
                    <a:lstStyle/>
                    <a:p>
                      <a:pPr algn="ctr"/>
                      <a:endParaRPr sz="900" dirty="0">
                        <a:latin typeface="+mn-lt"/>
                      </a:endParaRPr>
                    </a:p>
                  </a:txBody>
                  <a:tcPr marL="12700" marR="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rPr>
                        <a:t>1</a:t>
                      </a:r>
                    </a:p>
                  </a:txBody>
                  <a:tcPr marL="0" marR="0" marT="25400" marB="25400" anchor="ctr">
                    <a:lnL>
                      <a:noFill/>
                    </a:lnL>
                    <a:lnR>
                      <a:noFill/>
                    </a:lnR>
                    <a:lnT>
                      <a:noFill/>
                    </a:lnT>
                    <a:lnB>
                      <a:noFill/>
                    </a:lnB>
                    <a:noFill/>
                  </a:tcPr>
                </a:tc>
                <a:tc>
                  <a:txBody>
                    <a:bodyPr/>
                    <a:lstStyle/>
                    <a:p>
                      <a:pPr algn="ctr"/>
                      <a:endParaRPr sz="900" dirty="0">
                        <a:latin typeface="+mn-lt"/>
                      </a:endParaRPr>
                    </a:p>
                  </a:txBody>
                  <a:tcPr marL="0" marR="0" marT="0" marB="0" anchor="ctr">
                    <a:lnL>
                      <a:noFill/>
                    </a:lnL>
                    <a:lnR>
                      <a:noFill/>
                    </a:lnR>
                    <a:lnT>
                      <a:noFill/>
                    </a:lnT>
                    <a:lnB>
                      <a:noFill/>
                    </a:lnB>
                    <a:noFill/>
                  </a:tcPr>
                </a:tc>
                <a:tc>
                  <a:txBody>
                    <a:bodyPr/>
                    <a:lstStyle/>
                    <a:p>
                      <a:pPr algn="ctr"/>
                      <a:endParaRPr sz="900" dirty="0">
                        <a:latin typeface="+mn-lt"/>
                      </a:endParaRPr>
                    </a:p>
                  </a:txBody>
                  <a:tcPr marL="12700" marR="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rPr>
                        <a:t>1,247</a:t>
                      </a:r>
                    </a:p>
                  </a:txBody>
                  <a:tcPr marL="0" marR="0" marT="25400" marB="25400" anchor="ctr">
                    <a:lnL>
                      <a:noFill/>
                    </a:lnL>
                    <a:lnR>
                      <a:noFill/>
                    </a:lnR>
                    <a:lnT>
                      <a:noFill/>
                    </a:lnT>
                    <a:lnB>
                      <a:noFill/>
                    </a:lnB>
                    <a:noFill/>
                  </a:tcPr>
                </a:tc>
                <a:tc>
                  <a:txBody>
                    <a:bodyPr/>
                    <a:lstStyle/>
                    <a:p>
                      <a:pPr algn="ctr"/>
                      <a:endParaRPr sz="900" dirty="0">
                        <a:latin typeface="+mn-lt"/>
                      </a:endParaRPr>
                    </a:p>
                  </a:txBody>
                  <a:tcPr marL="0" marR="0" marT="25400" marB="25400" anchor="ctr">
                    <a:lnL>
                      <a:noFill/>
                    </a:lnL>
                    <a:lnR>
                      <a:noFill/>
                    </a:lnR>
                    <a:lnT>
                      <a:noFill/>
                    </a:lnT>
                    <a:lnB>
                      <a:noFill/>
                    </a:lnB>
                    <a:noFill/>
                  </a:tcPr>
                </a:tc>
                <a:tc>
                  <a:txBody>
                    <a:bodyPr/>
                    <a:lstStyle/>
                    <a:p>
                      <a:pPr algn="ctr"/>
                      <a:endParaRPr sz="900" dirty="0">
                        <a:latin typeface="+mn-lt"/>
                      </a:endParaRPr>
                    </a:p>
                  </a:txBody>
                  <a:tcPr marL="0" marR="0" marT="0" marB="0" anchor="ctr">
                    <a:lnL>
                      <a:noFill/>
                    </a:lnL>
                    <a:lnR>
                      <a:noFill/>
                    </a:lnR>
                    <a:lnT>
                      <a:noFill/>
                    </a:lnT>
                    <a:lnB>
                      <a:noFill/>
                    </a:lnB>
                    <a:noFill/>
                  </a:tcPr>
                </a:tc>
                <a:tc>
                  <a:txBody>
                    <a:bodyPr/>
                    <a:lstStyle/>
                    <a:p>
                      <a:pPr algn="ctr"/>
                      <a:endParaRPr sz="900" dirty="0">
                        <a:latin typeface="+mn-lt"/>
                      </a:endParaRPr>
                    </a:p>
                  </a:txBody>
                  <a:tcPr marL="12700" marR="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rPr>
                        <a:t>(112</a:t>
                      </a:r>
                      <a:r>
                        <a:rPr lang="en-US" sz="900" b="0" i="0" dirty="0">
                          <a:solidFill>
                            <a:srgbClr val="000000"/>
                          </a:solidFill>
                          <a:latin typeface="+mn-lt"/>
                        </a:rPr>
                        <a:t>)</a:t>
                      </a:r>
                      <a:endParaRPr sz="900" b="0" i="0" dirty="0">
                        <a:solidFill>
                          <a:srgbClr val="000000"/>
                        </a:solidFill>
                        <a:latin typeface="+mn-lt"/>
                      </a:endParaRPr>
                    </a:p>
                  </a:txBody>
                  <a:tcPr marL="0" marR="0" marT="25400" marB="25400" anchor="ctr">
                    <a:lnL>
                      <a:noFill/>
                    </a:lnL>
                    <a:lnR>
                      <a:noFill/>
                    </a:lnR>
                    <a:lnT>
                      <a:noFill/>
                    </a:lnT>
                    <a:lnB>
                      <a:noFill/>
                    </a:lnB>
                    <a:noFill/>
                  </a:tcPr>
                </a:tc>
                <a:tc>
                  <a:txBody>
                    <a:bodyPr/>
                    <a:lstStyle/>
                    <a:p>
                      <a:pPr algn="ctr"/>
                      <a:endParaRPr sz="900" dirty="0">
                        <a:latin typeface="+mn-lt"/>
                      </a:endParaRPr>
                    </a:p>
                  </a:txBody>
                  <a:tcPr marL="0" marR="0" marT="0" marB="0" anchor="ctr">
                    <a:lnL>
                      <a:noFill/>
                    </a:lnL>
                    <a:lnR>
                      <a:noFill/>
                    </a:lnR>
                    <a:lnT>
                      <a:noFill/>
                    </a:lnT>
                    <a:lnB>
                      <a:noFill/>
                    </a:lnB>
                    <a:noFill/>
                  </a:tcPr>
                </a:tc>
                <a:tc>
                  <a:txBody>
                    <a:bodyPr/>
                    <a:lstStyle/>
                    <a:p>
                      <a:pPr algn="ctr"/>
                      <a:endParaRPr sz="900" dirty="0">
                        <a:latin typeface="+mn-lt"/>
                      </a:endParaRPr>
                    </a:p>
                  </a:txBody>
                  <a:tcPr marL="12700" marR="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rPr>
                        <a:t>2,185</a:t>
                      </a:r>
                    </a:p>
                  </a:txBody>
                  <a:tcPr marL="0" marR="0" marT="25400" marB="25400" anchor="ctr">
                    <a:lnL>
                      <a:noFill/>
                    </a:lnL>
                    <a:lnR>
                      <a:noFill/>
                    </a:lnR>
                    <a:lnT>
                      <a:noFill/>
                    </a:lnT>
                    <a:lnB>
                      <a:noFill/>
                    </a:lnB>
                    <a:noFill/>
                  </a:tcPr>
                </a:tc>
                <a:extLst>
                  <a:ext uri="{0D108BD9-81ED-4DB2-BD59-A6C34878D82A}">
                    <a16:rowId xmlns:a16="http://schemas.microsoft.com/office/drawing/2014/main" val="10013"/>
                  </a:ext>
                </a:extLst>
              </a:tr>
              <a:tr h="225384">
                <a:tc>
                  <a:txBody>
                    <a:bodyPr/>
                    <a:lstStyle/>
                    <a:p>
                      <a:pPr algn="l">
                        <a:lnSpc>
                          <a:spcPct val="83000"/>
                        </a:lnSpc>
                      </a:pPr>
                      <a:r>
                        <a:rPr sz="900" b="0" i="0" dirty="0">
                          <a:solidFill>
                            <a:srgbClr val="000000"/>
                          </a:solidFill>
                          <a:latin typeface="+mn-lt"/>
                        </a:rPr>
                        <a:t>Non-controlling shareholder compensation</a:t>
                      </a:r>
                    </a:p>
                  </a:txBody>
                  <a:tcPr marL="190500" marR="38100" marT="12700" marB="0" anchor="ctr">
                    <a:lnL>
                      <a:noFill/>
                    </a:lnL>
                    <a:lnR>
                      <a:noFill/>
                    </a:lnR>
                    <a:lnT>
                      <a:noFill/>
                    </a:lnT>
                    <a:lnB>
                      <a:noFill/>
                    </a:lnB>
                    <a:solidFill>
                      <a:schemeClr val="bg1">
                        <a:lumMod val="95000"/>
                      </a:schemeClr>
                    </a:solidFill>
                  </a:tcPr>
                </a:tc>
                <a:tc>
                  <a:txBody>
                    <a:bodyPr/>
                    <a:lstStyle/>
                    <a:p>
                      <a:endParaRPr sz="900" dirty="0">
                        <a:latin typeface="+mn-lt"/>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rPr>
                        <a:t>—</a:t>
                      </a: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rPr>
                        <a:t>2,360</a:t>
                      </a: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rPr>
                        <a:t>828</a:t>
                      </a: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rPr>
                        <a:t>(8</a:t>
                      </a:r>
                      <a:r>
                        <a:rPr lang="en-US" sz="900" b="0" i="0" dirty="0">
                          <a:solidFill>
                            <a:srgbClr val="000000"/>
                          </a:solidFill>
                          <a:latin typeface="+mn-lt"/>
                        </a:rPr>
                        <a:t>)</a:t>
                      </a:r>
                      <a:endParaRPr sz="900" b="0" i="0" dirty="0">
                        <a:solidFill>
                          <a:srgbClr val="000000"/>
                        </a:solidFill>
                        <a:latin typeface="+mn-lt"/>
                      </a:endParaRP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rPr>
                        <a:t>322</a:t>
                      </a: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rPr>
                        <a:t>288</a:t>
                      </a: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rPr>
                        <a:t>56</a:t>
                      </a: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rPr>
                        <a:t>1,025</a:t>
                      </a: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rPr>
                        <a:t>1,183</a:t>
                      </a: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rPr>
                        <a:t>6,054</a:t>
                      </a:r>
                    </a:p>
                  </a:txBody>
                  <a:tcPr marL="0" marR="0" marT="25400" marB="25400" anchor="ctr">
                    <a:lnL>
                      <a:noFill/>
                    </a:lnL>
                    <a:lnR>
                      <a:noFill/>
                    </a:lnR>
                    <a:lnT>
                      <a:noFill/>
                    </a:lnT>
                    <a:lnB>
                      <a:noFill/>
                    </a:lnB>
                    <a:solidFill>
                      <a:schemeClr val="bg1">
                        <a:lumMod val="95000"/>
                      </a:schemeClr>
                    </a:solidFill>
                  </a:tcPr>
                </a:tc>
                <a:extLst>
                  <a:ext uri="{0D108BD9-81ED-4DB2-BD59-A6C34878D82A}">
                    <a16:rowId xmlns:a16="http://schemas.microsoft.com/office/drawing/2014/main" val="10014"/>
                  </a:ext>
                </a:extLst>
              </a:tr>
              <a:tr h="225384">
                <a:tc>
                  <a:txBody>
                    <a:bodyPr/>
                    <a:lstStyle/>
                    <a:p>
                      <a:pPr algn="l">
                        <a:lnSpc>
                          <a:spcPct val="83000"/>
                        </a:lnSpc>
                      </a:pPr>
                      <a:r>
                        <a:rPr sz="900" b="0" i="0" dirty="0">
                          <a:solidFill>
                            <a:srgbClr val="000000"/>
                          </a:solidFill>
                          <a:latin typeface="+mn-lt"/>
                        </a:rPr>
                        <a:t>Impairment expense</a:t>
                      </a:r>
                    </a:p>
                  </a:txBody>
                  <a:tcPr marL="190500" marR="38100" marT="12700" marB="0" anchor="ctr">
                    <a:lnL>
                      <a:noFill/>
                    </a:lnL>
                    <a:lnR>
                      <a:noFill/>
                    </a:lnR>
                    <a:lnT>
                      <a:noFill/>
                    </a:lnT>
                    <a:lnB>
                      <a:noFill/>
                    </a:lnB>
                    <a:noFill/>
                  </a:tcPr>
                </a:tc>
                <a:tc>
                  <a:txBody>
                    <a:bodyPr/>
                    <a:lstStyle/>
                    <a:p>
                      <a:endParaRPr sz="900" dirty="0">
                        <a:latin typeface="+mn-lt"/>
                      </a:endParaRPr>
                    </a:p>
                  </a:txBody>
                  <a:tcPr marL="0" marR="0" marT="0" marB="0" anchor="ctr">
                    <a:lnL>
                      <a:noFill/>
                    </a:lnL>
                    <a:lnR>
                      <a:noFill/>
                    </a:lnR>
                    <a:lnT>
                      <a:noFill/>
                    </a:lnT>
                    <a:lnB>
                      <a:noFill/>
                    </a:lnB>
                    <a:noFill/>
                  </a:tcPr>
                </a:tc>
                <a:tc>
                  <a:txBody>
                    <a:bodyPr/>
                    <a:lstStyle/>
                    <a:p>
                      <a:pPr algn="ctr"/>
                      <a:endParaRPr sz="900" dirty="0">
                        <a:latin typeface="+mn-lt"/>
                      </a:endParaRPr>
                    </a:p>
                  </a:txBody>
                  <a:tcPr marL="12700" marR="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rPr>
                        <a:t>—</a:t>
                      </a:r>
                    </a:p>
                  </a:txBody>
                  <a:tcPr marL="0" marR="0" marT="25400" marB="25400" anchor="ctr">
                    <a:lnL>
                      <a:noFill/>
                    </a:lnL>
                    <a:lnR>
                      <a:noFill/>
                    </a:lnR>
                    <a:lnT>
                      <a:noFill/>
                    </a:lnT>
                    <a:lnB>
                      <a:noFill/>
                    </a:lnB>
                    <a:noFill/>
                  </a:tcPr>
                </a:tc>
                <a:tc>
                  <a:txBody>
                    <a:bodyPr/>
                    <a:lstStyle/>
                    <a:p>
                      <a:pPr algn="ctr"/>
                      <a:endParaRPr sz="900" dirty="0">
                        <a:latin typeface="+mn-lt"/>
                      </a:endParaRPr>
                    </a:p>
                  </a:txBody>
                  <a:tcPr marL="0" marR="0" marT="0" marB="0" anchor="ctr">
                    <a:lnL>
                      <a:noFill/>
                    </a:lnL>
                    <a:lnR>
                      <a:noFill/>
                    </a:lnR>
                    <a:lnT>
                      <a:noFill/>
                    </a:lnT>
                    <a:lnB>
                      <a:noFill/>
                    </a:lnB>
                    <a:noFill/>
                  </a:tcPr>
                </a:tc>
                <a:tc>
                  <a:txBody>
                    <a:bodyPr/>
                    <a:lstStyle/>
                    <a:p>
                      <a:pPr algn="ctr"/>
                      <a:endParaRPr sz="900" dirty="0">
                        <a:latin typeface="+mn-lt"/>
                      </a:endParaRPr>
                    </a:p>
                  </a:txBody>
                  <a:tcPr marL="12700" marR="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rPr>
                        <a:t>—</a:t>
                      </a:r>
                    </a:p>
                  </a:txBody>
                  <a:tcPr marL="0" marR="0" marT="25400" marB="25400" anchor="ctr">
                    <a:lnL>
                      <a:noFill/>
                    </a:lnL>
                    <a:lnR>
                      <a:noFill/>
                    </a:lnR>
                    <a:lnT>
                      <a:noFill/>
                    </a:lnT>
                    <a:lnB>
                      <a:noFill/>
                    </a:lnB>
                    <a:noFill/>
                  </a:tcPr>
                </a:tc>
                <a:tc>
                  <a:txBody>
                    <a:bodyPr/>
                    <a:lstStyle/>
                    <a:p>
                      <a:pPr algn="ctr"/>
                      <a:endParaRPr sz="900" dirty="0">
                        <a:latin typeface="+mn-lt"/>
                      </a:endParaRPr>
                    </a:p>
                  </a:txBody>
                  <a:tcPr marL="0" marR="0" marT="0" marB="0" anchor="ctr">
                    <a:lnL>
                      <a:noFill/>
                    </a:lnL>
                    <a:lnR>
                      <a:noFill/>
                    </a:lnR>
                    <a:lnT>
                      <a:noFill/>
                    </a:lnT>
                    <a:lnB>
                      <a:noFill/>
                    </a:lnB>
                    <a:noFill/>
                  </a:tcPr>
                </a:tc>
                <a:tc>
                  <a:txBody>
                    <a:bodyPr/>
                    <a:lstStyle/>
                    <a:p>
                      <a:pPr algn="ctr"/>
                      <a:endParaRPr sz="900" dirty="0">
                        <a:latin typeface="+mn-lt"/>
                      </a:endParaRPr>
                    </a:p>
                  </a:txBody>
                  <a:tcPr marL="12700" marR="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rPr>
                        <a:t>—</a:t>
                      </a:r>
                    </a:p>
                  </a:txBody>
                  <a:tcPr marL="0" marR="0" marT="25400" marB="25400" anchor="ctr">
                    <a:lnL>
                      <a:noFill/>
                    </a:lnL>
                    <a:lnR>
                      <a:noFill/>
                    </a:lnR>
                    <a:lnT>
                      <a:noFill/>
                    </a:lnT>
                    <a:lnB>
                      <a:noFill/>
                    </a:lnB>
                    <a:noFill/>
                  </a:tcPr>
                </a:tc>
                <a:tc>
                  <a:txBody>
                    <a:bodyPr/>
                    <a:lstStyle/>
                    <a:p>
                      <a:pPr algn="ctr"/>
                      <a:endParaRPr sz="900" dirty="0">
                        <a:latin typeface="+mn-lt"/>
                      </a:endParaRPr>
                    </a:p>
                  </a:txBody>
                  <a:tcPr marL="0" marR="0" marT="0" marB="0" anchor="ctr">
                    <a:lnL>
                      <a:noFill/>
                    </a:lnL>
                    <a:lnR>
                      <a:noFill/>
                    </a:lnR>
                    <a:lnT>
                      <a:noFill/>
                    </a:lnT>
                    <a:lnB>
                      <a:noFill/>
                    </a:lnB>
                    <a:noFill/>
                  </a:tcPr>
                </a:tc>
                <a:tc>
                  <a:txBody>
                    <a:bodyPr/>
                    <a:lstStyle/>
                    <a:p>
                      <a:pPr algn="ctr"/>
                      <a:endParaRPr sz="900" dirty="0">
                        <a:latin typeface="+mn-lt"/>
                      </a:endParaRPr>
                    </a:p>
                  </a:txBody>
                  <a:tcPr marL="12700" marR="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rPr>
                        <a:t>—</a:t>
                      </a:r>
                    </a:p>
                  </a:txBody>
                  <a:tcPr marL="0" marR="0" marT="25400" marB="25400" anchor="ctr">
                    <a:lnL>
                      <a:noFill/>
                    </a:lnL>
                    <a:lnR>
                      <a:noFill/>
                    </a:lnR>
                    <a:lnT>
                      <a:noFill/>
                    </a:lnT>
                    <a:lnB>
                      <a:noFill/>
                    </a:lnB>
                    <a:noFill/>
                  </a:tcPr>
                </a:tc>
                <a:tc>
                  <a:txBody>
                    <a:bodyPr/>
                    <a:lstStyle/>
                    <a:p>
                      <a:pPr algn="ctr"/>
                      <a:endParaRPr sz="900" dirty="0">
                        <a:latin typeface="+mn-lt"/>
                      </a:endParaRPr>
                    </a:p>
                  </a:txBody>
                  <a:tcPr marL="0" marR="0" marT="0" marB="0" anchor="ctr">
                    <a:lnL>
                      <a:noFill/>
                    </a:lnL>
                    <a:lnR>
                      <a:noFill/>
                    </a:lnR>
                    <a:lnT>
                      <a:noFill/>
                    </a:lnT>
                    <a:lnB>
                      <a:noFill/>
                    </a:lnB>
                    <a:noFill/>
                  </a:tcPr>
                </a:tc>
                <a:tc>
                  <a:txBody>
                    <a:bodyPr/>
                    <a:lstStyle/>
                    <a:p>
                      <a:pPr algn="ctr"/>
                      <a:endParaRPr sz="900" dirty="0">
                        <a:latin typeface="+mn-lt"/>
                      </a:endParaRPr>
                    </a:p>
                  </a:txBody>
                  <a:tcPr marL="12700" marR="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rPr>
                        <a:t>32,881</a:t>
                      </a:r>
                    </a:p>
                  </a:txBody>
                  <a:tcPr marL="0" marR="0" marT="25400" marB="25400" anchor="ctr">
                    <a:lnL>
                      <a:noFill/>
                    </a:lnL>
                    <a:lnR>
                      <a:noFill/>
                    </a:lnR>
                    <a:lnT>
                      <a:noFill/>
                    </a:lnT>
                    <a:lnB>
                      <a:noFill/>
                    </a:lnB>
                    <a:noFill/>
                  </a:tcPr>
                </a:tc>
                <a:tc>
                  <a:txBody>
                    <a:bodyPr/>
                    <a:lstStyle/>
                    <a:p>
                      <a:pPr algn="ctr"/>
                      <a:endParaRPr sz="900" dirty="0">
                        <a:latin typeface="+mn-lt"/>
                      </a:endParaRPr>
                    </a:p>
                  </a:txBody>
                  <a:tcPr marL="0" marR="0" marT="0" marB="0" anchor="ctr">
                    <a:lnL>
                      <a:noFill/>
                    </a:lnL>
                    <a:lnR>
                      <a:noFill/>
                    </a:lnR>
                    <a:lnT>
                      <a:noFill/>
                    </a:lnT>
                    <a:lnB>
                      <a:noFill/>
                    </a:lnB>
                    <a:noFill/>
                  </a:tcPr>
                </a:tc>
                <a:tc>
                  <a:txBody>
                    <a:bodyPr/>
                    <a:lstStyle/>
                    <a:p>
                      <a:pPr algn="ctr"/>
                      <a:endParaRPr sz="900" dirty="0">
                        <a:latin typeface="+mn-lt"/>
                      </a:endParaRPr>
                    </a:p>
                  </a:txBody>
                  <a:tcPr marL="12700" marR="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rPr>
                        <a:t>—</a:t>
                      </a:r>
                    </a:p>
                  </a:txBody>
                  <a:tcPr marL="0" marR="0" marT="25400" marB="25400" anchor="ctr">
                    <a:lnL>
                      <a:noFill/>
                    </a:lnL>
                    <a:lnR>
                      <a:noFill/>
                    </a:lnR>
                    <a:lnT>
                      <a:noFill/>
                    </a:lnT>
                    <a:lnB>
                      <a:noFill/>
                    </a:lnB>
                    <a:noFill/>
                  </a:tcPr>
                </a:tc>
                <a:tc>
                  <a:txBody>
                    <a:bodyPr/>
                    <a:lstStyle/>
                    <a:p>
                      <a:pPr algn="ctr"/>
                      <a:endParaRPr sz="900" dirty="0">
                        <a:latin typeface="+mn-lt"/>
                      </a:endParaRPr>
                    </a:p>
                  </a:txBody>
                  <a:tcPr marL="0" marR="0" marT="0" marB="0" anchor="ctr">
                    <a:lnL>
                      <a:noFill/>
                    </a:lnL>
                    <a:lnR>
                      <a:noFill/>
                    </a:lnR>
                    <a:lnT>
                      <a:noFill/>
                    </a:lnT>
                    <a:lnB>
                      <a:noFill/>
                    </a:lnB>
                    <a:noFill/>
                  </a:tcPr>
                </a:tc>
                <a:tc>
                  <a:txBody>
                    <a:bodyPr/>
                    <a:lstStyle/>
                    <a:p>
                      <a:pPr algn="ctr"/>
                      <a:endParaRPr sz="900" dirty="0">
                        <a:latin typeface="+mn-lt"/>
                      </a:endParaRPr>
                    </a:p>
                  </a:txBody>
                  <a:tcPr marL="12700" marR="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rPr>
                        <a:t>—</a:t>
                      </a:r>
                    </a:p>
                  </a:txBody>
                  <a:tcPr marL="0" marR="0" marT="25400" marB="25400" anchor="ctr">
                    <a:lnL>
                      <a:noFill/>
                    </a:lnL>
                    <a:lnR>
                      <a:noFill/>
                    </a:lnR>
                    <a:lnT>
                      <a:noFill/>
                    </a:lnT>
                    <a:lnB>
                      <a:noFill/>
                    </a:lnB>
                    <a:noFill/>
                  </a:tcPr>
                </a:tc>
                <a:tc>
                  <a:txBody>
                    <a:bodyPr/>
                    <a:lstStyle/>
                    <a:p>
                      <a:pPr algn="ctr"/>
                      <a:endParaRPr sz="900" dirty="0">
                        <a:latin typeface="+mn-lt"/>
                      </a:endParaRPr>
                    </a:p>
                  </a:txBody>
                  <a:tcPr marL="0" marR="0" marT="0" marB="0" anchor="ctr">
                    <a:lnL>
                      <a:noFill/>
                    </a:lnL>
                    <a:lnR>
                      <a:noFill/>
                    </a:lnR>
                    <a:lnT>
                      <a:noFill/>
                    </a:lnT>
                    <a:lnB>
                      <a:noFill/>
                    </a:lnB>
                    <a:noFill/>
                  </a:tcPr>
                </a:tc>
                <a:tc>
                  <a:txBody>
                    <a:bodyPr/>
                    <a:lstStyle/>
                    <a:p>
                      <a:pPr algn="ctr"/>
                      <a:endParaRPr sz="900" dirty="0">
                        <a:latin typeface="+mn-lt"/>
                      </a:endParaRPr>
                    </a:p>
                  </a:txBody>
                  <a:tcPr marL="12700" marR="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rPr>
                        <a:t>—</a:t>
                      </a:r>
                    </a:p>
                  </a:txBody>
                  <a:tcPr marL="0" marR="0" marT="25400" marB="25400" anchor="ctr">
                    <a:lnL>
                      <a:noFill/>
                    </a:lnL>
                    <a:lnR>
                      <a:noFill/>
                    </a:lnR>
                    <a:lnT>
                      <a:noFill/>
                    </a:lnT>
                    <a:lnB>
                      <a:noFill/>
                    </a:lnB>
                    <a:noFill/>
                  </a:tcPr>
                </a:tc>
                <a:tc>
                  <a:txBody>
                    <a:bodyPr/>
                    <a:lstStyle/>
                    <a:p>
                      <a:pPr algn="ctr"/>
                      <a:endParaRPr sz="900" dirty="0">
                        <a:latin typeface="+mn-lt"/>
                      </a:endParaRPr>
                    </a:p>
                  </a:txBody>
                  <a:tcPr marL="0" marR="0" marT="25400" marB="25400" anchor="ctr">
                    <a:lnL>
                      <a:noFill/>
                    </a:lnL>
                    <a:lnR>
                      <a:noFill/>
                    </a:lnR>
                    <a:lnT>
                      <a:noFill/>
                    </a:lnT>
                    <a:lnB>
                      <a:noFill/>
                    </a:lnB>
                    <a:noFill/>
                  </a:tcPr>
                </a:tc>
                <a:tc>
                  <a:txBody>
                    <a:bodyPr/>
                    <a:lstStyle/>
                    <a:p>
                      <a:pPr algn="ctr"/>
                      <a:endParaRPr sz="900" dirty="0">
                        <a:latin typeface="+mn-lt"/>
                      </a:endParaRPr>
                    </a:p>
                  </a:txBody>
                  <a:tcPr marL="0" marR="0" marT="0" marB="0" anchor="ctr">
                    <a:lnL>
                      <a:noFill/>
                    </a:lnL>
                    <a:lnR>
                      <a:noFill/>
                    </a:lnR>
                    <a:lnT>
                      <a:noFill/>
                    </a:lnT>
                    <a:lnB>
                      <a:noFill/>
                    </a:lnB>
                    <a:noFill/>
                  </a:tcPr>
                </a:tc>
                <a:tc>
                  <a:txBody>
                    <a:bodyPr/>
                    <a:lstStyle/>
                    <a:p>
                      <a:pPr algn="ctr"/>
                      <a:endParaRPr sz="900" dirty="0">
                        <a:latin typeface="+mn-lt"/>
                      </a:endParaRPr>
                    </a:p>
                  </a:txBody>
                  <a:tcPr marL="12700" marR="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rPr>
                        <a:t>—</a:t>
                      </a:r>
                    </a:p>
                  </a:txBody>
                  <a:tcPr marL="0" marR="0" marT="25400" marB="25400" anchor="ctr">
                    <a:lnL>
                      <a:noFill/>
                    </a:lnL>
                    <a:lnR>
                      <a:noFill/>
                    </a:lnR>
                    <a:lnT>
                      <a:noFill/>
                    </a:lnT>
                    <a:lnB>
                      <a:noFill/>
                    </a:lnB>
                    <a:noFill/>
                  </a:tcPr>
                </a:tc>
                <a:tc>
                  <a:txBody>
                    <a:bodyPr/>
                    <a:lstStyle/>
                    <a:p>
                      <a:pPr algn="ctr"/>
                      <a:endParaRPr sz="900" dirty="0">
                        <a:latin typeface="+mn-lt"/>
                      </a:endParaRPr>
                    </a:p>
                  </a:txBody>
                  <a:tcPr marL="0" marR="0" marT="0" marB="0" anchor="ctr">
                    <a:lnL>
                      <a:noFill/>
                    </a:lnL>
                    <a:lnR>
                      <a:noFill/>
                    </a:lnR>
                    <a:lnT>
                      <a:noFill/>
                    </a:lnT>
                    <a:lnB>
                      <a:noFill/>
                    </a:lnB>
                    <a:noFill/>
                  </a:tcPr>
                </a:tc>
                <a:tc>
                  <a:txBody>
                    <a:bodyPr/>
                    <a:lstStyle/>
                    <a:p>
                      <a:pPr algn="ctr"/>
                      <a:endParaRPr sz="900" dirty="0">
                        <a:latin typeface="+mn-lt"/>
                      </a:endParaRPr>
                    </a:p>
                  </a:txBody>
                  <a:tcPr marL="12700" marR="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rPr>
                        <a:t>32,881</a:t>
                      </a:r>
                    </a:p>
                  </a:txBody>
                  <a:tcPr marL="0" marR="0" marT="25400" marB="25400" anchor="ctr">
                    <a:lnL>
                      <a:noFill/>
                    </a:lnL>
                    <a:lnR>
                      <a:noFill/>
                    </a:lnR>
                    <a:lnT>
                      <a:noFill/>
                    </a:lnT>
                    <a:lnB>
                      <a:noFill/>
                    </a:lnB>
                    <a:noFill/>
                  </a:tcPr>
                </a:tc>
                <a:extLst>
                  <a:ext uri="{0D108BD9-81ED-4DB2-BD59-A6C34878D82A}">
                    <a16:rowId xmlns:a16="http://schemas.microsoft.com/office/drawing/2014/main" val="10015"/>
                  </a:ext>
                </a:extLst>
              </a:tr>
              <a:tr h="225384">
                <a:tc>
                  <a:txBody>
                    <a:bodyPr/>
                    <a:lstStyle/>
                    <a:p>
                      <a:pPr algn="l">
                        <a:lnSpc>
                          <a:spcPct val="83000"/>
                        </a:lnSpc>
                      </a:pPr>
                      <a:r>
                        <a:rPr sz="900" b="0" i="0" dirty="0">
                          <a:solidFill>
                            <a:srgbClr val="000000"/>
                          </a:solidFill>
                          <a:latin typeface="+mn-lt"/>
                        </a:rPr>
                        <a:t>Integration services fee</a:t>
                      </a:r>
                    </a:p>
                  </a:txBody>
                  <a:tcPr marL="190500" marR="38100" marT="12700" marB="0" anchor="ctr">
                    <a:lnL>
                      <a:noFill/>
                    </a:lnL>
                    <a:lnR>
                      <a:noFill/>
                    </a:lnR>
                    <a:lnT>
                      <a:noFill/>
                    </a:lnT>
                    <a:lnB>
                      <a:noFill/>
                    </a:lnB>
                    <a:solidFill>
                      <a:schemeClr val="bg1">
                        <a:lumMod val="95000"/>
                      </a:schemeClr>
                    </a:solidFill>
                  </a:tcPr>
                </a:tc>
                <a:tc>
                  <a:txBody>
                    <a:bodyPr/>
                    <a:lstStyle/>
                    <a:p>
                      <a:endParaRPr sz="900" dirty="0">
                        <a:latin typeface="+mn-lt"/>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rPr>
                        <a:t>—</a:t>
                      </a: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rPr>
                        <a:t>—</a:t>
                      </a: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rPr>
                        <a:t>—</a:t>
                      </a: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rPr>
                        <a:t>—</a:t>
                      </a: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rPr>
                        <a:t>—</a:t>
                      </a: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rPr>
                        <a:t>—</a:t>
                      </a: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rPr>
                        <a:t>—</a:t>
                      </a: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rPr>
                        <a:t>281</a:t>
                      </a: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rPr>
                        <a:t>—</a:t>
                      </a: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rPr>
                        <a:t>281</a:t>
                      </a:r>
                    </a:p>
                  </a:txBody>
                  <a:tcPr marL="0" marR="0" marT="25400" marB="25400" anchor="ctr">
                    <a:lnL>
                      <a:noFill/>
                    </a:lnL>
                    <a:lnR>
                      <a:noFill/>
                    </a:lnR>
                    <a:lnT>
                      <a:noFill/>
                    </a:lnT>
                    <a:lnB>
                      <a:noFill/>
                    </a:lnB>
                    <a:solidFill>
                      <a:schemeClr val="bg1">
                        <a:lumMod val="95000"/>
                      </a:schemeClr>
                    </a:solidFill>
                  </a:tcPr>
                </a:tc>
                <a:extLst>
                  <a:ext uri="{0D108BD9-81ED-4DB2-BD59-A6C34878D82A}">
                    <a16:rowId xmlns:a16="http://schemas.microsoft.com/office/drawing/2014/main" val="10016"/>
                  </a:ext>
                </a:extLst>
              </a:tr>
              <a:tr h="225384">
                <a:tc>
                  <a:txBody>
                    <a:bodyPr/>
                    <a:lstStyle/>
                    <a:p>
                      <a:pPr algn="l">
                        <a:lnSpc>
                          <a:spcPct val="83000"/>
                        </a:lnSpc>
                      </a:pPr>
                      <a:r>
                        <a:rPr sz="900" b="0" i="0" dirty="0">
                          <a:solidFill>
                            <a:srgbClr val="000000"/>
                          </a:solidFill>
                          <a:latin typeface="+mn-lt"/>
                        </a:rPr>
                        <a:t>Earnout provision adjustment</a:t>
                      </a:r>
                    </a:p>
                  </a:txBody>
                  <a:tcPr marL="190500" marR="38100" marT="12700" marB="0" anchor="ctr">
                    <a:lnL>
                      <a:noFill/>
                    </a:lnL>
                    <a:lnR>
                      <a:noFill/>
                    </a:lnR>
                    <a:lnT>
                      <a:noFill/>
                    </a:lnT>
                    <a:lnB>
                      <a:noFill/>
                    </a:lnB>
                    <a:noFill/>
                  </a:tcPr>
                </a:tc>
                <a:tc>
                  <a:txBody>
                    <a:bodyPr/>
                    <a:lstStyle/>
                    <a:p>
                      <a:endParaRPr sz="900" dirty="0">
                        <a:latin typeface="+mn-lt"/>
                      </a:endParaRPr>
                    </a:p>
                  </a:txBody>
                  <a:tcPr marL="0" marR="0" marT="0" marB="0" anchor="ctr">
                    <a:lnL>
                      <a:noFill/>
                    </a:lnL>
                    <a:lnR>
                      <a:noFill/>
                    </a:lnR>
                    <a:lnT>
                      <a:noFill/>
                    </a:lnT>
                    <a:lnB>
                      <a:noFill/>
                    </a:lnB>
                    <a:noFill/>
                  </a:tcPr>
                </a:tc>
                <a:tc>
                  <a:txBody>
                    <a:bodyPr/>
                    <a:lstStyle/>
                    <a:p>
                      <a:pPr algn="ctr"/>
                      <a:endParaRPr sz="900" dirty="0">
                        <a:latin typeface="+mn-lt"/>
                      </a:endParaRPr>
                    </a:p>
                  </a:txBody>
                  <a:tcPr marL="12700" marR="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rPr>
                        <a:t>—</a:t>
                      </a:r>
                    </a:p>
                  </a:txBody>
                  <a:tcPr marL="0" marR="0" marT="25400" marB="25400" anchor="ctr">
                    <a:lnL>
                      <a:noFill/>
                    </a:lnL>
                    <a:lnR>
                      <a:noFill/>
                    </a:lnR>
                    <a:lnT>
                      <a:noFill/>
                    </a:lnT>
                    <a:lnB>
                      <a:noFill/>
                    </a:lnB>
                    <a:noFill/>
                  </a:tcPr>
                </a:tc>
                <a:tc>
                  <a:txBody>
                    <a:bodyPr/>
                    <a:lstStyle/>
                    <a:p>
                      <a:pPr algn="ctr"/>
                      <a:endParaRPr sz="900" dirty="0">
                        <a:latin typeface="+mn-lt"/>
                      </a:endParaRPr>
                    </a:p>
                  </a:txBody>
                  <a:tcPr marL="0" marR="0" marT="0" marB="0" anchor="ctr">
                    <a:lnL>
                      <a:noFill/>
                    </a:lnL>
                    <a:lnR>
                      <a:noFill/>
                    </a:lnR>
                    <a:lnT>
                      <a:noFill/>
                    </a:lnT>
                    <a:lnB>
                      <a:noFill/>
                    </a:lnB>
                    <a:noFill/>
                  </a:tcPr>
                </a:tc>
                <a:tc>
                  <a:txBody>
                    <a:bodyPr/>
                    <a:lstStyle/>
                    <a:p>
                      <a:pPr algn="ctr"/>
                      <a:endParaRPr sz="900" dirty="0">
                        <a:latin typeface="+mn-lt"/>
                      </a:endParaRPr>
                    </a:p>
                  </a:txBody>
                  <a:tcPr marL="12700" marR="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rPr>
                        <a:t>—</a:t>
                      </a:r>
                    </a:p>
                  </a:txBody>
                  <a:tcPr marL="0" marR="0" marT="25400" marB="25400" anchor="ctr">
                    <a:lnL>
                      <a:noFill/>
                    </a:lnL>
                    <a:lnR>
                      <a:noFill/>
                    </a:lnR>
                    <a:lnT>
                      <a:noFill/>
                    </a:lnT>
                    <a:lnB>
                      <a:noFill/>
                    </a:lnB>
                    <a:noFill/>
                  </a:tcPr>
                </a:tc>
                <a:tc>
                  <a:txBody>
                    <a:bodyPr/>
                    <a:lstStyle/>
                    <a:p>
                      <a:pPr algn="ctr"/>
                      <a:endParaRPr sz="900" dirty="0">
                        <a:latin typeface="+mn-lt"/>
                      </a:endParaRPr>
                    </a:p>
                  </a:txBody>
                  <a:tcPr marL="0" marR="0" marT="0" marB="0" anchor="ctr">
                    <a:lnL>
                      <a:noFill/>
                    </a:lnL>
                    <a:lnR>
                      <a:noFill/>
                    </a:lnR>
                    <a:lnT>
                      <a:noFill/>
                    </a:lnT>
                    <a:lnB>
                      <a:noFill/>
                    </a:lnB>
                    <a:noFill/>
                  </a:tcPr>
                </a:tc>
                <a:tc>
                  <a:txBody>
                    <a:bodyPr/>
                    <a:lstStyle/>
                    <a:p>
                      <a:pPr algn="ctr"/>
                      <a:endParaRPr sz="900" dirty="0">
                        <a:latin typeface="+mn-lt"/>
                      </a:endParaRPr>
                    </a:p>
                  </a:txBody>
                  <a:tcPr marL="12700" marR="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rPr>
                        <a:t>—</a:t>
                      </a:r>
                    </a:p>
                  </a:txBody>
                  <a:tcPr marL="0" marR="0" marT="25400" marB="25400" anchor="ctr">
                    <a:lnL>
                      <a:noFill/>
                    </a:lnL>
                    <a:lnR>
                      <a:noFill/>
                    </a:lnR>
                    <a:lnT>
                      <a:noFill/>
                    </a:lnT>
                    <a:lnB>
                      <a:noFill/>
                    </a:lnB>
                    <a:noFill/>
                  </a:tcPr>
                </a:tc>
                <a:tc>
                  <a:txBody>
                    <a:bodyPr/>
                    <a:lstStyle/>
                    <a:p>
                      <a:pPr algn="ctr"/>
                      <a:endParaRPr sz="900" dirty="0">
                        <a:latin typeface="+mn-lt"/>
                      </a:endParaRPr>
                    </a:p>
                  </a:txBody>
                  <a:tcPr marL="0" marR="0" marT="0" marB="0" anchor="ctr">
                    <a:lnL>
                      <a:noFill/>
                    </a:lnL>
                    <a:lnR>
                      <a:noFill/>
                    </a:lnR>
                    <a:lnT>
                      <a:noFill/>
                    </a:lnT>
                    <a:lnB>
                      <a:noFill/>
                    </a:lnB>
                    <a:noFill/>
                  </a:tcPr>
                </a:tc>
                <a:tc>
                  <a:txBody>
                    <a:bodyPr/>
                    <a:lstStyle/>
                    <a:p>
                      <a:pPr algn="ctr"/>
                      <a:endParaRPr sz="900" dirty="0">
                        <a:latin typeface="+mn-lt"/>
                      </a:endParaRPr>
                    </a:p>
                  </a:txBody>
                  <a:tcPr marL="12700" marR="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rPr>
                        <a:t>—</a:t>
                      </a:r>
                    </a:p>
                  </a:txBody>
                  <a:tcPr marL="0" marR="0" marT="25400" marB="25400" anchor="ctr">
                    <a:lnL>
                      <a:noFill/>
                    </a:lnL>
                    <a:lnR>
                      <a:noFill/>
                    </a:lnR>
                    <a:lnT>
                      <a:noFill/>
                    </a:lnT>
                    <a:lnB>
                      <a:noFill/>
                    </a:lnB>
                    <a:noFill/>
                  </a:tcPr>
                </a:tc>
                <a:tc>
                  <a:txBody>
                    <a:bodyPr/>
                    <a:lstStyle/>
                    <a:p>
                      <a:pPr algn="ctr"/>
                      <a:endParaRPr sz="900" dirty="0">
                        <a:latin typeface="+mn-lt"/>
                      </a:endParaRPr>
                    </a:p>
                  </a:txBody>
                  <a:tcPr marL="0" marR="0" marT="0" marB="0" anchor="ctr">
                    <a:lnL>
                      <a:noFill/>
                    </a:lnL>
                    <a:lnR>
                      <a:noFill/>
                    </a:lnR>
                    <a:lnT>
                      <a:noFill/>
                    </a:lnT>
                    <a:lnB>
                      <a:noFill/>
                    </a:lnB>
                    <a:noFill/>
                  </a:tcPr>
                </a:tc>
                <a:tc>
                  <a:txBody>
                    <a:bodyPr/>
                    <a:lstStyle/>
                    <a:p>
                      <a:pPr algn="ctr"/>
                      <a:endParaRPr sz="900" dirty="0">
                        <a:latin typeface="+mn-lt"/>
                      </a:endParaRPr>
                    </a:p>
                  </a:txBody>
                  <a:tcPr marL="12700" marR="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rPr>
                        <a:t>2,022</a:t>
                      </a:r>
                    </a:p>
                  </a:txBody>
                  <a:tcPr marL="0" marR="0" marT="25400" marB="25400" anchor="ctr">
                    <a:lnL>
                      <a:noFill/>
                    </a:lnL>
                    <a:lnR>
                      <a:noFill/>
                    </a:lnR>
                    <a:lnT>
                      <a:noFill/>
                    </a:lnT>
                    <a:lnB>
                      <a:noFill/>
                    </a:lnB>
                    <a:noFill/>
                  </a:tcPr>
                </a:tc>
                <a:tc>
                  <a:txBody>
                    <a:bodyPr/>
                    <a:lstStyle/>
                    <a:p>
                      <a:pPr algn="ctr"/>
                      <a:endParaRPr sz="900" dirty="0">
                        <a:latin typeface="+mn-lt"/>
                      </a:endParaRPr>
                    </a:p>
                  </a:txBody>
                  <a:tcPr marL="0" marR="0" marT="0" marB="0" anchor="ctr">
                    <a:lnL>
                      <a:noFill/>
                    </a:lnL>
                    <a:lnR>
                      <a:noFill/>
                    </a:lnR>
                    <a:lnT>
                      <a:noFill/>
                    </a:lnT>
                    <a:lnB>
                      <a:noFill/>
                    </a:lnB>
                    <a:noFill/>
                  </a:tcPr>
                </a:tc>
                <a:tc>
                  <a:txBody>
                    <a:bodyPr/>
                    <a:lstStyle/>
                    <a:p>
                      <a:pPr algn="ctr"/>
                      <a:endParaRPr sz="900" dirty="0">
                        <a:latin typeface="+mn-lt"/>
                      </a:endParaRPr>
                    </a:p>
                  </a:txBody>
                  <a:tcPr marL="12700" marR="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rPr>
                        <a:t>—</a:t>
                      </a:r>
                    </a:p>
                  </a:txBody>
                  <a:tcPr marL="0" marR="0" marT="25400" marB="25400" anchor="ctr">
                    <a:lnL>
                      <a:noFill/>
                    </a:lnL>
                    <a:lnR>
                      <a:noFill/>
                    </a:lnR>
                    <a:lnT>
                      <a:noFill/>
                    </a:lnT>
                    <a:lnB>
                      <a:noFill/>
                    </a:lnB>
                    <a:noFill/>
                  </a:tcPr>
                </a:tc>
                <a:tc>
                  <a:txBody>
                    <a:bodyPr/>
                    <a:lstStyle/>
                    <a:p>
                      <a:pPr algn="ctr"/>
                      <a:endParaRPr sz="900" dirty="0">
                        <a:latin typeface="+mn-lt"/>
                      </a:endParaRPr>
                    </a:p>
                  </a:txBody>
                  <a:tcPr marL="0" marR="0" marT="0" marB="0" anchor="ctr">
                    <a:lnL>
                      <a:noFill/>
                    </a:lnL>
                    <a:lnR>
                      <a:noFill/>
                    </a:lnR>
                    <a:lnT>
                      <a:noFill/>
                    </a:lnT>
                    <a:lnB>
                      <a:noFill/>
                    </a:lnB>
                    <a:noFill/>
                  </a:tcPr>
                </a:tc>
                <a:tc>
                  <a:txBody>
                    <a:bodyPr/>
                    <a:lstStyle/>
                    <a:p>
                      <a:pPr algn="ctr"/>
                      <a:endParaRPr sz="900" dirty="0">
                        <a:latin typeface="+mn-lt"/>
                      </a:endParaRPr>
                    </a:p>
                  </a:txBody>
                  <a:tcPr marL="12700" marR="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rPr>
                        <a:t>—</a:t>
                      </a:r>
                    </a:p>
                  </a:txBody>
                  <a:tcPr marL="0" marR="0" marT="25400" marB="25400" anchor="ctr">
                    <a:lnL>
                      <a:noFill/>
                    </a:lnL>
                    <a:lnR>
                      <a:noFill/>
                    </a:lnR>
                    <a:lnT>
                      <a:noFill/>
                    </a:lnT>
                    <a:lnB>
                      <a:noFill/>
                    </a:lnB>
                    <a:noFill/>
                  </a:tcPr>
                </a:tc>
                <a:tc>
                  <a:txBody>
                    <a:bodyPr/>
                    <a:lstStyle/>
                    <a:p>
                      <a:pPr algn="ctr"/>
                      <a:endParaRPr sz="900" dirty="0">
                        <a:latin typeface="+mn-lt"/>
                      </a:endParaRPr>
                    </a:p>
                  </a:txBody>
                  <a:tcPr marL="0" marR="0" marT="0" marB="0" anchor="ctr">
                    <a:lnL>
                      <a:noFill/>
                    </a:lnL>
                    <a:lnR>
                      <a:noFill/>
                    </a:lnR>
                    <a:lnT>
                      <a:noFill/>
                    </a:lnT>
                    <a:lnB>
                      <a:noFill/>
                    </a:lnB>
                    <a:noFill/>
                  </a:tcPr>
                </a:tc>
                <a:tc>
                  <a:txBody>
                    <a:bodyPr/>
                    <a:lstStyle/>
                    <a:p>
                      <a:pPr algn="ctr"/>
                      <a:endParaRPr sz="900" dirty="0">
                        <a:latin typeface="+mn-lt"/>
                      </a:endParaRPr>
                    </a:p>
                  </a:txBody>
                  <a:tcPr marL="12700" marR="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rPr>
                        <a:t>—</a:t>
                      </a:r>
                    </a:p>
                  </a:txBody>
                  <a:tcPr marL="0" marR="0" marT="25400" marB="25400" anchor="ctr">
                    <a:lnL>
                      <a:noFill/>
                    </a:lnL>
                    <a:lnR>
                      <a:noFill/>
                    </a:lnR>
                    <a:lnT>
                      <a:noFill/>
                    </a:lnT>
                    <a:lnB>
                      <a:noFill/>
                    </a:lnB>
                    <a:noFill/>
                  </a:tcPr>
                </a:tc>
                <a:tc>
                  <a:txBody>
                    <a:bodyPr/>
                    <a:lstStyle/>
                    <a:p>
                      <a:pPr algn="ctr"/>
                      <a:endParaRPr sz="900" dirty="0">
                        <a:latin typeface="+mn-lt"/>
                      </a:endParaRPr>
                    </a:p>
                  </a:txBody>
                  <a:tcPr marL="0" marR="0" marT="25400" marB="25400" anchor="ctr">
                    <a:lnL>
                      <a:noFill/>
                    </a:lnL>
                    <a:lnR>
                      <a:noFill/>
                    </a:lnR>
                    <a:lnT>
                      <a:noFill/>
                    </a:lnT>
                    <a:lnB>
                      <a:noFill/>
                    </a:lnB>
                    <a:noFill/>
                  </a:tcPr>
                </a:tc>
                <a:tc>
                  <a:txBody>
                    <a:bodyPr/>
                    <a:lstStyle/>
                    <a:p>
                      <a:pPr algn="ctr"/>
                      <a:endParaRPr sz="900" dirty="0">
                        <a:latin typeface="+mn-lt"/>
                      </a:endParaRPr>
                    </a:p>
                  </a:txBody>
                  <a:tcPr marL="0" marR="0" marT="0" marB="0" anchor="ctr">
                    <a:lnL>
                      <a:noFill/>
                    </a:lnL>
                    <a:lnR>
                      <a:noFill/>
                    </a:lnR>
                    <a:lnT>
                      <a:noFill/>
                    </a:lnT>
                    <a:lnB>
                      <a:noFill/>
                    </a:lnB>
                    <a:noFill/>
                  </a:tcPr>
                </a:tc>
                <a:tc>
                  <a:txBody>
                    <a:bodyPr/>
                    <a:lstStyle/>
                    <a:p>
                      <a:pPr algn="ctr"/>
                      <a:endParaRPr sz="900" dirty="0">
                        <a:latin typeface="+mn-lt"/>
                      </a:endParaRPr>
                    </a:p>
                  </a:txBody>
                  <a:tcPr marL="12700" marR="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rPr>
                        <a:t>—</a:t>
                      </a:r>
                    </a:p>
                  </a:txBody>
                  <a:tcPr marL="0" marR="0" marT="25400" marB="25400" anchor="ctr">
                    <a:lnL>
                      <a:noFill/>
                    </a:lnL>
                    <a:lnR>
                      <a:noFill/>
                    </a:lnR>
                    <a:lnT>
                      <a:noFill/>
                    </a:lnT>
                    <a:lnB>
                      <a:noFill/>
                    </a:lnB>
                    <a:noFill/>
                  </a:tcPr>
                </a:tc>
                <a:tc>
                  <a:txBody>
                    <a:bodyPr/>
                    <a:lstStyle/>
                    <a:p>
                      <a:pPr algn="ctr"/>
                      <a:endParaRPr sz="900" dirty="0">
                        <a:latin typeface="+mn-lt"/>
                      </a:endParaRPr>
                    </a:p>
                  </a:txBody>
                  <a:tcPr marL="0" marR="0" marT="0" marB="0" anchor="ctr">
                    <a:lnL>
                      <a:noFill/>
                    </a:lnL>
                    <a:lnR>
                      <a:noFill/>
                    </a:lnR>
                    <a:lnT>
                      <a:noFill/>
                    </a:lnT>
                    <a:lnB>
                      <a:noFill/>
                    </a:lnB>
                    <a:noFill/>
                  </a:tcPr>
                </a:tc>
                <a:tc>
                  <a:txBody>
                    <a:bodyPr/>
                    <a:lstStyle/>
                    <a:p>
                      <a:pPr algn="ctr"/>
                      <a:endParaRPr sz="900" dirty="0">
                        <a:latin typeface="+mn-lt"/>
                      </a:endParaRPr>
                    </a:p>
                  </a:txBody>
                  <a:tcPr marL="12700" marR="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rPr>
                        <a:t>2,022</a:t>
                      </a:r>
                    </a:p>
                  </a:txBody>
                  <a:tcPr marL="0" marR="0" marT="25400" marB="25400" anchor="ctr">
                    <a:lnL>
                      <a:noFill/>
                    </a:lnL>
                    <a:lnR>
                      <a:noFill/>
                    </a:lnR>
                    <a:lnT>
                      <a:noFill/>
                    </a:lnT>
                    <a:lnB>
                      <a:noFill/>
                    </a:lnB>
                    <a:noFill/>
                  </a:tcPr>
                </a:tc>
                <a:extLst>
                  <a:ext uri="{0D108BD9-81ED-4DB2-BD59-A6C34878D82A}">
                    <a16:rowId xmlns:a16="http://schemas.microsoft.com/office/drawing/2014/main" val="10017"/>
                  </a:ext>
                </a:extLst>
              </a:tr>
              <a:tr h="225384">
                <a:tc>
                  <a:txBody>
                    <a:bodyPr/>
                    <a:lstStyle/>
                    <a:p>
                      <a:pPr algn="l">
                        <a:lnSpc>
                          <a:spcPct val="83000"/>
                        </a:lnSpc>
                      </a:pPr>
                      <a:r>
                        <a:rPr sz="900" b="0" i="0" dirty="0">
                          <a:solidFill>
                            <a:srgbClr val="000000"/>
                          </a:solidFill>
                          <a:latin typeface="+mn-lt"/>
                        </a:rPr>
                        <a:t>Loss on sale of investment</a:t>
                      </a:r>
                    </a:p>
                  </a:txBody>
                  <a:tcPr marL="190500" marR="38100" marT="12700" marB="0" anchor="ctr">
                    <a:lnL>
                      <a:noFill/>
                    </a:lnL>
                    <a:lnR>
                      <a:noFill/>
                    </a:lnR>
                    <a:lnT>
                      <a:noFill/>
                    </a:lnT>
                    <a:lnB>
                      <a:noFill/>
                    </a:lnB>
                    <a:solidFill>
                      <a:schemeClr val="bg1">
                        <a:lumMod val="95000"/>
                      </a:schemeClr>
                    </a:solidFill>
                  </a:tcPr>
                </a:tc>
                <a:tc>
                  <a:txBody>
                    <a:bodyPr/>
                    <a:lstStyle/>
                    <a:p>
                      <a:endParaRPr sz="900" dirty="0">
                        <a:latin typeface="+mn-lt"/>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rPr>
                        <a:t>10,193</a:t>
                      </a: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rPr>
                        <a:t>—</a:t>
                      </a: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rPr>
                        <a:t>—</a:t>
                      </a: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rPr>
                        <a:t>—</a:t>
                      </a: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rPr>
                        <a:t>—</a:t>
                      </a: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rPr>
                        <a:t>—</a:t>
                      </a: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rPr>
                        <a:t>—</a:t>
                      </a: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rPr>
                        <a:t>—</a:t>
                      </a: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rPr>
                        <a:t>—</a:t>
                      </a: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rPr>
                        <a:t>10,193</a:t>
                      </a:r>
                    </a:p>
                  </a:txBody>
                  <a:tcPr marL="0" marR="0" marT="25400" marB="25400" anchor="ctr">
                    <a:lnL>
                      <a:noFill/>
                    </a:lnL>
                    <a:lnR>
                      <a:noFill/>
                    </a:lnR>
                    <a:lnT>
                      <a:noFill/>
                    </a:lnT>
                    <a:lnB>
                      <a:noFill/>
                    </a:lnB>
                    <a:solidFill>
                      <a:schemeClr val="bg1">
                        <a:lumMod val="95000"/>
                      </a:schemeClr>
                    </a:solidFill>
                  </a:tcPr>
                </a:tc>
                <a:extLst>
                  <a:ext uri="{0D108BD9-81ED-4DB2-BD59-A6C34878D82A}">
                    <a16:rowId xmlns:a16="http://schemas.microsoft.com/office/drawing/2014/main" val="10018"/>
                  </a:ext>
                </a:extLst>
              </a:tr>
              <a:tr h="225384">
                <a:tc>
                  <a:txBody>
                    <a:bodyPr/>
                    <a:lstStyle/>
                    <a:p>
                      <a:pPr algn="l">
                        <a:lnSpc>
                          <a:spcPct val="83000"/>
                        </a:lnSpc>
                      </a:pPr>
                      <a:r>
                        <a:rPr sz="900" b="0" i="0" dirty="0">
                          <a:solidFill>
                            <a:srgbClr val="000000"/>
                          </a:solidFill>
                          <a:latin typeface="+mn-lt"/>
                        </a:rPr>
                        <a:t>Other</a:t>
                      </a:r>
                    </a:p>
                  </a:txBody>
                  <a:tcPr marL="190500" marR="38100" marT="12700" marB="0" anchor="ctr">
                    <a:lnL>
                      <a:noFill/>
                    </a:lnL>
                    <a:lnR>
                      <a:noFill/>
                    </a:lnR>
                    <a:lnT>
                      <a:noFill/>
                    </a:lnT>
                    <a:lnB>
                      <a:noFill/>
                    </a:lnB>
                    <a:noFill/>
                  </a:tcPr>
                </a:tc>
                <a:tc>
                  <a:txBody>
                    <a:bodyPr/>
                    <a:lstStyle/>
                    <a:p>
                      <a:endParaRPr sz="900" dirty="0">
                        <a:latin typeface="+mn-lt"/>
                      </a:endParaRPr>
                    </a:p>
                  </a:txBody>
                  <a:tcPr marL="0" marR="0" marT="0" marB="0" anchor="ctr">
                    <a:lnL>
                      <a:noFill/>
                    </a:lnL>
                    <a:lnR>
                      <a:noFill/>
                    </a:lnR>
                    <a:lnT>
                      <a:noFill/>
                    </a:lnT>
                    <a:lnB>
                      <a:noFill/>
                    </a:lnB>
                    <a:noFill/>
                  </a:tcPr>
                </a:tc>
                <a:tc>
                  <a:txBody>
                    <a:bodyPr/>
                    <a:lstStyle/>
                    <a:p>
                      <a:pPr algn="ctr"/>
                      <a:endParaRPr sz="900" dirty="0">
                        <a:latin typeface="+mn-lt"/>
                      </a:endParaRPr>
                    </a:p>
                  </a:txBody>
                  <a:tcPr marL="12700" marR="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rPr>
                        <a:t>—</a:t>
                      </a:r>
                    </a:p>
                  </a:txBody>
                  <a:tcPr marL="0" marR="0" marT="25400" marB="25400" anchor="ctr">
                    <a:lnL>
                      <a:noFill/>
                    </a:lnL>
                    <a:lnR>
                      <a:noFill/>
                    </a:lnR>
                    <a:lnT>
                      <a:noFill/>
                    </a:lnT>
                    <a:lnB>
                      <a:noFill/>
                    </a:lnB>
                    <a:noFill/>
                  </a:tcPr>
                </a:tc>
                <a:tc>
                  <a:txBody>
                    <a:bodyPr/>
                    <a:lstStyle/>
                    <a:p>
                      <a:pPr algn="ctr"/>
                      <a:endParaRPr sz="900" dirty="0">
                        <a:latin typeface="+mn-lt"/>
                      </a:endParaRPr>
                    </a:p>
                  </a:txBody>
                  <a:tcPr marL="0" marR="0" marT="0" marB="0" anchor="ctr">
                    <a:lnL>
                      <a:noFill/>
                    </a:lnL>
                    <a:lnR>
                      <a:noFill/>
                    </a:lnR>
                    <a:lnT>
                      <a:noFill/>
                    </a:lnT>
                    <a:lnB>
                      <a:noFill/>
                    </a:lnB>
                    <a:noFill/>
                  </a:tcPr>
                </a:tc>
                <a:tc>
                  <a:txBody>
                    <a:bodyPr/>
                    <a:lstStyle/>
                    <a:p>
                      <a:pPr algn="ctr"/>
                      <a:endParaRPr sz="900" dirty="0">
                        <a:latin typeface="+mn-lt"/>
                      </a:endParaRPr>
                    </a:p>
                  </a:txBody>
                  <a:tcPr marL="12700" marR="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rPr>
                        <a:t>—</a:t>
                      </a:r>
                    </a:p>
                  </a:txBody>
                  <a:tcPr marL="0" marR="0" marT="25400" marB="25400" anchor="ctr">
                    <a:lnL>
                      <a:noFill/>
                    </a:lnL>
                    <a:lnR>
                      <a:noFill/>
                    </a:lnR>
                    <a:lnT>
                      <a:noFill/>
                    </a:lnT>
                    <a:lnB>
                      <a:noFill/>
                    </a:lnB>
                    <a:noFill/>
                  </a:tcPr>
                </a:tc>
                <a:tc>
                  <a:txBody>
                    <a:bodyPr/>
                    <a:lstStyle/>
                    <a:p>
                      <a:pPr algn="ctr"/>
                      <a:endParaRPr sz="900" dirty="0">
                        <a:latin typeface="+mn-lt"/>
                      </a:endParaRPr>
                    </a:p>
                  </a:txBody>
                  <a:tcPr marL="0" marR="0" marT="0" marB="0" anchor="ctr">
                    <a:lnL>
                      <a:noFill/>
                    </a:lnL>
                    <a:lnR>
                      <a:noFill/>
                    </a:lnR>
                    <a:lnT>
                      <a:noFill/>
                    </a:lnT>
                    <a:lnB>
                      <a:noFill/>
                    </a:lnB>
                    <a:noFill/>
                  </a:tcPr>
                </a:tc>
                <a:tc>
                  <a:txBody>
                    <a:bodyPr/>
                    <a:lstStyle/>
                    <a:p>
                      <a:pPr algn="ctr"/>
                      <a:endParaRPr sz="900" dirty="0">
                        <a:latin typeface="+mn-lt"/>
                      </a:endParaRPr>
                    </a:p>
                  </a:txBody>
                  <a:tcPr marL="12700" marR="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rPr>
                        <a:t>—</a:t>
                      </a:r>
                    </a:p>
                  </a:txBody>
                  <a:tcPr marL="0" marR="0" marT="25400" marB="25400" anchor="ctr">
                    <a:lnL>
                      <a:noFill/>
                    </a:lnL>
                    <a:lnR>
                      <a:noFill/>
                    </a:lnR>
                    <a:lnT>
                      <a:noFill/>
                    </a:lnT>
                    <a:lnB>
                      <a:noFill/>
                    </a:lnB>
                    <a:noFill/>
                  </a:tcPr>
                </a:tc>
                <a:tc>
                  <a:txBody>
                    <a:bodyPr/>
                    <a:lstStyle/>
                    <a:p>
                      <a:pPr algn="ctr"/>
                      <a:endParaRPr sz="900" dirty="0">
                        <a:latin typeface="+mn-lt"/>
                      </a:endParaRPr>
                    </a:p>
                  </a:txBody>
                  <a:tcPr marL="0" marR="0" marT="0" marB="0" anchor="ctr">
                    <a:lnL>
                      <a:noFill/>
                    </a:lnL>
                    <a:lnR>
                      <a:noFill/>
                    </a:lnR>
                    <a:lnT>
                      <a:noFill/>
                    </a:lnT>
                    <a:lnB>
                      <a:noFill/>
                    </a:lnB>
                    <a:noFill/>
                  </a:tcPr>
                </a:tc>
                <a:tc>
                  <a:txBody>
                    <a:bodyPr/>
                    <a:lstStyle/>
                    <a:p>
                      <a:pPr algn="ctr"/>
                      <a:endParaRPr sz="900" dirty="0">
                        <a:latin typeface="+mn-lt"/>
                      </a:endParaRPr>
                    </a:p>
                  </a:txBody>
                  <a:tcPr marL="12700" marR="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rPr>
                        <a:t>266</a:t>
                      </a:r>
                    </a:p>
                  </a:txBody>
                  <a:tcPr marL="0" marR="0" marT="25400" marB="25400" anchor="ctr">
                    <a:lnL>
                      <a:noFill/>
                    </a:lnL>
                    <a:lnR>
                      <a:noFill/>
                    </a:lnR>
                    <a:lnT>
                      <a:noFill/>
                    </a:lnT>
                    <a:lnB>
                      <a:noFill/>
                    </a:lnB>
                    <a:noFill/>
                  </a:tcPr>
                </a:tc>
                <a:tc>
                  <a:txBody>
                    <a:bodyPr/>
                    <a:lstStyle/>
                    <a:p>
                      <a:pPr algn="ctr"/>
                      <a:endParaRPr sz="900" dirty="0">
                        <a:latin typeface="+mn-lt"/>
                      </a:endParaRPr>
                    </a:p>
                  </a:txBody>
                  <a:tcPr marL="0" marR="0" marT="0" marB="0" anchor="ctr">
                    <a:lnL>
                      <a:noFill/>
                    </a:lnL>
                    <a:lnR>
                      <a:noFill/>
                    </a:lnR>
                    <a:lnT>
                      <a:noFill/>
                    </a:lnT>
                    <a:lnB>
                      <a:noFill/>
                    </a:lnB>
                    <a:noFill/>
                  </a:tcPr>
                </a:tc>
                <a:tc>
                  <a:txBody>
                    <a:bodyPr/>
                    <a:lstStyle/>
                    <a:p>
                      <a:pPr algn="ctr"/>
                      <a:endParaRPr sz="900" dirty="0">
                        <a:latin typeface="+mn-lt"/>
                      </a:endParaRPr>
                    </a:p>
                  </a:txBody>
                  <a:tcPr marL="12700" marR="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rPr>
                        <a:t>—</a:t>
                      </a:r>
                    </a:p>
                  </a:txBody>
                  <a:tcPr marL="0" marR="0" marT="25400" marB="25400" anchor="ctr">
                    <a:lnL>
                      <a:noFill/>
                    </a:lnL>
                    <a:lnR>
                      <a:noFill/>
                    </a:lnR>
                    <a:lnT>
                      <a:noFill/>
                    </a:lnT>
                    <a:lnB>
                      <a:noFill/>
                    </a:lnB>
                    <a:noFill/>
                  </a:tcPr>
                </a:tc>
                <a:tc>
                  <a:txBody>
                    <a:bodyPr/>
                    <a:lstStyle/>
                    <a:p>
                      <a:pPr algn="ctr"/>
                      <a:endParaRPr sz="900" dirty="0">
                        <a:latin typeface="+mn-lt"/>
                      </a:endParaRPr>
                    </a:p>
                  </a:txBody>
                  <a:tcPr marL="0" marR="0" marT="0" marB="0" anchor="ctr">
                    <a:lnL>
                      <a:noFill/>
                    </a:lnL>
                    <a:lnR>
                      <a:noFill/>
                    </a:lnR>
                    <a:lnT>
                      <a:noFill/>
                    </a:lnT>
                    <a:lnB>
                      <a:noFill/>
                    </a:lnB>
                    <a:noFill/>
                  </a:tcPr>
                </a:tc>
                <a:tc>
                  <a:txBody>
                    <a:bodyPr/>
                    <a:lstStyle/>
                    <a:p>
                      <a:pPr algn="ctr"/>
                      <a:endParaRPr sz="900" dirty="0">
                        <a:latin typeface="+mn-lt"/>
                      </a:endParaRPr>
                    </a:p>
                  </a:txBody>
                  <a:tcPr marL="12700" marR="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rPr>
                        <a:t>58</a:t>
                      </a:r>
                    </a:p>
                  </a:txBody>
                  <a:tcPr marL="0" marR="0" marT="25400" marB="25400" anchor="ctr">
                    <a:lnL>
                      <a:noFill/>
                    </a:lnL>
                    <a:lnR>
                      <a:noFill/>
                    </a:lnR>
                    <a:lnT>
                      <a:noFill/>
                    </a:lnT>
                    <a:lnB>
                      <a:noFill/>
                    </a:lnB>
                    <a:noFill/>
                  </a:tcPr>
                </a:tc>
                <a:tc>
                  <a:txBody>
                    <a:bodyPr/>
                    <a:lstStyle/>
                    <a:p>
                      <a:pPr algn="ctr"/>
                      <a:endParaRPr sz="900" dirty="0">
                        <a:latin typeface="+mn-lt"/>
                      </a:endParaRPr>
                    </a:p>
                  </a:txBody>
                  <a:tcPr marL="0" marR="0" marT="0" marB="0" anchor="ctr">
                    <a:lnL>
                      <a:noFill/>
                    </a:lnL>
                    <a:lnR>
                      <a:noFill/>
                    </a:lnR>
                    <a:lnT>
                      <a:noFill/>
                    </a:lnT>
                    <a:lnB>
                      <a:noFill/>
                    </a:lnB>
                    <a:noFill/>
                  </a:tcPr>
                </a:tc>
                <a:tc>
                  <a:txBody>
                    <a:bodyPr/>
                    <a:lstStyle/>
                    <a:p>
                      <a:pPr algn="ctr"/>
                      <a:endParaRPr sz="900" dirty="0">
                        <a:latin typeface="+mn-lt"/>
                      </a:endParaRPr>
                    </a:p>
                  </a:txBody>
                  <a:tcPr marL="12700" marR="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rPr>
                        <a:t>—</a:t>
                      </a:r>
                    </a:p>
                  </a:txBody>
                  <a:tcPr marL="0" marR="0" marT="25400" marB="25400" anchor="ctr">
                    <a:lnL>
                      <a:noFill/>
                    </a:lnL>
                    <a:lnR>
                      <a:noFill/>
                    </a:lnR>
                    <a:lnT>
                      <a:noFill/>
                    </a:lnT>
                    <a:lnB>
                      <a:noFill/>
                    </a:lnB>
                    <a:noFill/>
                  </a:tcPr>
                </a:tc>
                <a:tc>
                  <a:txBody>
                    <a:bodyPr/>
                    <a:lstStyle/>
                    <a:p>
                      <a:pPr algn="ctr"/>
                      <a:endParaRPr sz="900" dirty="0">
                        <a:latin typeface="+mn-lt"/>
                      </a:endParaRPr>
                    </a:p>
                  </a:txBody>
                  <a:tcPr marL="0" marR="0" marT="0" marB="0" anchor="ctr">
                    <a:lnL>
                      <a:noFill/>
                    </a:lnL>
                    <a:lnR>
                      <a:noFill/>
                    </a:lnR>
                    <a:lnT>
                      <a:noFill/>
                    </a:lnT>
                    <a:lnB>
                      <a:noFill/>
                    </a:lnB>
                    <a:noFill/>
                  </a:tcPr>
                </a:tc>
                <a:tc>
                  <a:txBody>
                    <a:bodyPr/>
                    <a:lstStyle/>
                    <a:p>
                      <a:pPr algn="ctr"/>
                      <a:endParaRPr sz="900" dirty="0">
                        <a:latin typeface="+mn-lt"/>
                      </a:endParaRPr>
                    </a:p>
                  </a:txBody>
                  <a:tcPr marL="12700" marR="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rPr>
                        <a:t>—</a:t>
                      </a:r>
                    </a:p>
                  </a:txBody>
                  <a:tcPr marL="0" marR="0" marT="25400" marB="25400" anchor="ctr">
                    <a:lnL>
                      <a:noFill/>
                    </a:lnL>
                    <a:lnR>
                      <a:noFill/>
                    </a:lnR>
                    <a:lnT>
                      <a:noFill/>
                    </a:lnT>
                    <a:lnB>
                      <a:noFill/>
                    </a:lnB>
                    <a:noFill/>
                  </a:tcPr>
                </a:tc>
                <a:tc>
                  <a:txBody>
                    <a:bodyPr/>
                    <a:lstStyle/>
                    <a:p>
                      <a:pPr algn="ctr"/>
                      <a:endParaRPr sz="900" dirty="0">
                        <a:latin typeface="+mn-lt"/>
                      </a:endParaRPr>
                    </a:p>
                  </a:txBody>
                  <a:tcPr marL="0" marR="0" marT="25400" marB="25400" anchor="ctr">
                    <a:lnL>
                      <a:noFill/>
                    </a:lnL>
                    <a:lnR>
                      <a:noFill/>
                    </a:lnR>
                    <a:lnT>
                      <a:noFill/>
                    </a:lnT>
                    <a:lnB>
                      <a:noFill/>
                    </a:lnB>
                    <a:noFill/>
                  </a:tcPr>
                </a:tc>
                <a:tc>
                  <a:txBody>
                    <a:bodyPr/>
                    <a:lstStyle/>
                    <a:p>
                      <a:pPr algn="ctr"/>
                      <a:endParaRPr sz="900" dirty="0">
                        <a:latin typeface="+mn-lt"/>
                      </a:endParaRPr>
                    </a:p>
                  </a:txBody>
                  <a:tcPr marL="0" marR="0" marT="0" marB="0" anchor="ctr">
                    <a:lnL>
                      <a:noFill/>
                    </a:lnL>
                    <a:lnR>
                      <a:noFill/>
                    </a:lnR>
                    <a:lnT>
                      <a:noFill/>
                    </a:lnT>
                    <a:lnB>
                      <a:noFill/>
                    </a:lnB>
                    <a:noFill/>
                  </a:tcPr>
                </a:tc>
                <a:tc>
                  <a:txBody>
                    <a:bodyPr/>
                    <a:lstStyle/>
                    <a:p>
                      <a:pPr algn="ctr"/>
                      <a:endParaRPr sz="900" dirty="0">
                        <a:latin typeface="+mn-lt"/>
                      </a:endParaRPr>
                    </a:p>
                  </a:txBody>
                  <a:tcPr marL="12700" marR="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rPr>
                        <a:t>—</a:t>
                      </a:r>
                    </a:p>
                  </a:txBody>
                  <a:tcPr marL="0" marR="0" marT="25400" marB="25400" anchor="ctr">
                    <a:lnL>
                      <a:noFill/>
                    </a:lnL>
                    <a:lnR>
                      <a:noFill/>
                    </a:lnR>
                    <a:lnT>
                      <a:noFill/>
                    </a:lnT>
                    <a:lnB>
                      <a:noFill/>
                    </a:lnB>
                    <a:noFill/>
                  </a:tcPr>
                </a:tc>
                <a:tc>
                  <a:txBody>
                    <a:bodyPr/>
                    <a:lstStyle/>
                    <a:p>
                      <a:pPr algn="ctr"/>
                      <a:endParaRPr sz="900" dirty="0">
                        <a:latin typeface="+mn-lt"/>
                      </a:endParaRPr>
                    </a:p>
                  </a:txBody>
                  <a:tcPr marL="0" marR="0" marT="0" marB="0" anchor="ctr">
                    <a:lnL>
                      <a:noFill/>
                    </a:lnL>
                    <a:lnR>
                      <a:noFill/>
                    </a:lnR>
                    <a:lnT>
                      <a:noFill/>
                    </a:lnT>
                    <a:lnB>
                      <a:noFill/>
                    </a:lnB>
                    <a:noFill/>
                  </a:tcPr>
                </a:tc>
                <a:tc>
                  <a:txBody>
                    <a:bodyPr/>
                    <a:lstStyle/>
                    <a:p>
                      <a:pPr algn="ctr"/>
                      <a:endParaRPr sz="900" dirty="0">
                        <a:latin typeface="+mn-lt"/>
                      </a:endParaRPr>
                    </a:p>
                  </a:txBody>
                  <a:tcPr marL="12700" marR="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rPr>
                        <a:t>324</a:t>
                      </a:r>
                    </a:p>
                  </a:txBody>
                  <a:tcPr marL="0" marR="0" marT="25400" marB="25400" anchor="ctr">
                    <a:lnL>
                      <a:noFill/>
                    </a:lnL>
                    <a:lnR>
                      <a:noFill/>
                    </a:lnR>
                    <a:lnT>
                      <a:noFill/>
                    </a:lnT>
                    <a:lnB>
                      <a:noFill/>
                    </a:lnB>
                    <a:noFill/>
                  </a:tcPr>
                </a:tc>
                <a:extLst>
                  <a:ext uri="{0D108BD9-81ED-4DB2-BD59-A6C34878D82A}">
                    <a16:rowId xmlns:a16="http://schemas.microsoft.com/office/drawing/2014/main" val="10019"/>
                  </a:ext>
                </a:extLst>
              </a:tr>
              <a:tr h="225384">
                <a:tc>
                  <a:txBody>
                    <a:bodyPr/>
                    <a:lstStyle/>
                    <a:p>
                      <a:pPr algn="l">
                        <a:lnSpc>
                          <a:spcPct val="83000"/>
                        </a:lnSpc>
                      </a:pPr>
                      <a:r>
                        <a:rPr sz="900" b="0" i="0" dirty="0">
                          <a:solidFill>
                            <a:srgbClr val="000000"/>
                          </a:solidFill>
                          <a:latin typeface="+mn-lt"/>
                        </a:rPr>
                        <a:t>Management fees</a:t>
                      </a:r>
                    </a:p>
                  </a:txBody>
                  <a:tcPr marL="190500" marR="38100" marT="12700" marB="0" anchor="ctr">
                    <a:lnL>
                      <a:noFill/>
                    </a:lnL>
                    <a:lnR>
                      <a:noFill/>
                    </a:lnR>
                    <a:lnT>
                      <a:noFill/>
                    </a:lnT>
                    <a:lnB>
                      <a:noFill/>
                    </a:lnB>
                    <a:solidFill>
                      <a:schemeClr val="bg1">
                        <a:lumMod val="95000"/>
                      </a:schemeClr>
                    </a:solidFill>
                  </a:tcPr>
                </a:tc>
                <a:tc>
                  <a:txBody>
                    <a:bodyPr/>
                    <a:lstStyle/>
                    <a:p>
                      <a:endParaRPr sz="900" dirty="0">
                        <a:latin typeface="+mn-lt"/>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12700" marR="0" marT="25400" marB="25400" anchor="ctr">
                    <a:lnL>
                      <a:noFill/>
                    </a:lnL>
                    <a:lnR>
                      <a:noFill/>
                    </a:lnR>
                    <a:lnT>
                      <a:noFill/>
                    </a:lnT>
                    <a:lnB w="12700" cmpd="sng">
                      <a:solidFill>
                        <a:srgbClr val="000000"/>
                      </a:solidFill>
                      <a:prstDash val="solid"/>
                    </a:lnB>
                    <a:solidFill>
                      <a:schemeClr val="bg1">
                        <a:lumMod val="95000"/>
                      </a:schemeClr>
                    </a:solidFill>
                  </a:tcPr>
                </a:tc>
                <a:tc>
                  <a:txBody>
                    <a:bodyPr/>
                    <a:lstStyle/>
                    <a:p>
                      <a:pPr algn="ctr">
                        <a:lnSpc>
                          <a:spcPct val="83000"/>
                        </a:lnSpc>
                      </a:pPr>
                      <a:r>
                        <a:rPr sz="900" b="0" i="0" dirty="0">
                          <a:solidFill>
                            <a:srgbClr val="000000"/>
                          </a:solidFill>
                          <a:latin typeface="+mn-lt"/>
                        </a:rPr>
                        <a:t>32,280</a:t>
                      </a:r>
                    </a:p>
                  </a:txBody>
                  <a:tcPr marL="0" marR="0" marT="25400" marB="25400" anchor="ctr">
                    <a:lnL>
                      <a:noFill/>
                    </a:lnL>
                    <a:lnR>
                      <a:noFill/>
                    </a:lnR>
                    <a:lnT>
                      <a:noFill/>
                    </a:lnT>
                    <a:lnB w="12700" cmpd="sng">
                      <a:solidFill>
                        <a:srgbClr val="000000"/>
                      </a:solidFill>
                      <a:prstDash val="solid"/>
                    </a:lnB>
                    <a:solidFill>
                      <a:schemeClr val="bg1">
                        <a:lumMod val="95000"/>
                      </a:schemeClr>
                    </a:solidFill>
                  </a:tcPr>
                </a:tc>
                <a:tc>
                  <a:txBody>
                    <a:bodyPr/>
                    <a:lstStyle/>
                    <a:p>
                      <a:pPr algn="ctr"/>
                      <a:endParaRPr sz="900" dirty="0">
                        <a:latin typeface="+mn-lt"/>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12700" marR="0" marT="25400" marB="25400" anchor="ctr">
                    <a:lnL>
                      <a:noFill/>
                    </a:lnL>
                    <a:lnR>
                      <a:noFill/>
                    </a:lnR>
                    <a:lnT>
                      <a:noFill/>
                    </a:lnT>
                    <a:lnB w="12700" cmpd="sng">
                      <a:solidFill>
                        <a:srgbClr val="000000"/>
                      </a:solidFill>
                      <a:prstDash val="solid"/>
                    </a:lnB>
                    <a:solidFill>
                      <a:schemeClr val="bg1">
                        <a:lumMod val="95000"/>
                      </a:schemeClr>
                    </a:solidFill>
                  </a:tcPr>
                </a:tc>
                <a:tc>
                  <a:txBody>
                    <a:bodyPr/>
                    <a:lstStyle/>
                    <a:p>
                      <a:pPr algn="ctr">
                        <a:lnSpc>
                          <a:spcPct val="83000"/>
                        </a:lnSpc>
                      </a:pPr>
                      <a:r>
                        <a:rPr sz="900" b="0" i="0" dirty="0">
                          <a:solidFill>
                            <a:srgbClr val="000000"/>
                          </a:solidFill>
                          <a:latin typeface="+mn-lt"/>
                        </a:rPr>
                        <a:t>1,000</a:t>
                      </a:r>
                    </a:p>
                  </a:txBody>
                  <a:tcPr marL="0" marR="0" marT="25400" marB="25400" anchor="ctr">
                    <a:lnL>
                      <a:noFill/>
                    </a:lnL>
                    <a:lnR>
                      <a:noFill/>
                    </a:lnR>
                    <a:lnT>
                      <a:noFill/>
                    </a:lnT>
                    <a:lnB w="12700" cmpd="sng">
                      <a:solidFill>
                        <a:srgbClr val="000000"/>
                      </a:solidFill>
                      <a:prstDash val="solid"/>
                    </a:lnB>
                    <a:solidFill>
                      <a:schemeClr val="bg1">
                        <a:lumMod val="95000"/>
                      </a:schemeClr>
                    </a:solidFill>
                  </a:tcPr>
                </a:tc>
                <a:tc>
                  <a:txBody>
                    <a:bodyPr/>
                    <a:lstStyle/>
                    <a:p>
                      <a:pPr algn="ctr"/>
                      <a:endParaRPr sz="900" dirty="0">
                        <a:latin typeface="+mn-lt"/>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12700" marR="0" marT="25400" marB="25400" anchor="ctr">
                    <a:lnL>
                      <a:noFill/>
                    </a:lnL>
                    <a:lnR>
                      <a:noFill/>
                    </a:lnR>
                    <a:lnT>
                      <a:noFill/>
                    </a:lnT>
                    <a:lnB w="12700" cmpd="sng">
                      <a:solidFill>
                        <a:srgbClr val="000000"/>
                      </a:solidFill>
                      <a:prstDash val="solid"/>
                    </a:lnB>
                    <a:solidFill>
                      <a:schemeClr val="bg1">
                        <a:lumMod val="95000"/>
                      </a:schemeClr>
                    </a:solidFill>
                  </a:tcPr>
                </a:tc>
                <a:tc>
                  <a:txBody>
                    <a:bodyPr/>
                    <a:lstStyle/>
                    <a:p>
                      <a:pPr algn="ctr">
                        <a:lnSpc>
                          <a:spcPct val="83000"/>
                        </a:lnSpc>
                      </a:pPr>
                      <a:r>
                        <a:rPr sz="900" b="0" i="0" dirty="0">
                          <a:solidFill>
                            <a:srgbClr val="000000"/>
                          </a:solidFill>
                          <a:latin typeface="+mn-lt"/>
                        </a:rPr>
                        <a:t>500</a:t>
                      </a:r>
                    </a:p>
                  </a:txBody>
                  <a:tcPr marL="0" marR="0" marT="25400" marB="25400" anchor="ctr">
                    <a:lnL>
                      <a:noFill/>
                    </a:lnL>
                    <a:lnR>
                      <a:noFill/>
                    </a:lnR>
                    <a:lnT>
                      <a:noFill/>
                    </a:lnT>
                    <a:lnB w="12700" cmpd="sng">
                      <a:solidFill>
                        <a:srgbClr val="000000"/>
                      </a:solidFill>
                      <a:prstDash val="solid"/>
                    </a:lnB>
                    <a:solidFill>
                      <a:schemeClr val="bg1">
                        <a:lumMod val="95000"/>
                      </a:schemeClr>
                    </a:solidFill>
                  </a:tcPr>
                </a:tc>
                <a:tc>
                  <a:txBody>
                    <a:bodyPr/>
                    <a:lstStyle/>
                    <a:p>
                      <a:pPr algn="ctr"/>
                      <a:endParaRPr sz="900" dirty="0">
                        <a:latin typeface="+mn-lt"/>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12700" marR="0" marT="25400" marB="25400" anchor="ctr">
                    <a:lnL>
                      <a:noFill/>
                    </a:lnL>
                    <a:lnR>
                      <a:noFill/>
                    </a:lnR>
                    <a:lnT>
                      <a:noFill/>
                    </a:lnT>
                    <a:lnB w="12700" cmpd="sng">
                      <a:solidFill>
                        <a:srgbClr val="000000"/>
                      </a:solidFill>
                      <a:prstDash val="solid"/>
                    </a:lnB>
                    <a:solidFill>
                      <a:schemeClr val="bg1">
                        <a:lumMod val="95000"/>
                      </a:schemeClr>
                    </a:solidFill>
                  </a:tcPr>
                </a:tc>
                <a:tc>
                  <a:txBody>
                    <a:bodyPr/>
                    <a:lstStyle/>
                    <a:p>
                      <a:pPr algn="ctr">
                        <a:lnSpc>
                          <a:spcPct val="83000"/>
                        </a:lnSpc>
                      </a:pPr>
                      <a:r>
                        <a:rPr sz="900" b="0" i="0" dirty="0">
                          <a:solidFill>
                            <a:srgbClr val="000000"/>
                          </a:solidFill>
                          <a:latin typeface="+mn-lt"/>
                        </a:rPr>
                        <a:t>500</a:t>
                      </a:r>
                    </a:p>
                  </a:txBody>
                  <a:tcPr marL="0" marR="0" marT="25400" marB="25400" anchor="ctr">
                    <a:lnL>
                      <a:noFill/>
                    </a:lnL>
                    <a:lnR>
                      <a:noFill/>
                    </a:lnR>
                    <a:lnT>
                      <a:noFill/>
                    </a:lnT>
                    <a:lnB w="12700" cmpd="sng">
                      <a:solidFill>
                        <a:srgbClr val="000000"/>
                      </a:solidFill>
                      <a:prstDash val="solid"/>
                    </a:lnB>
                    <a:solidFill>
                      <a:schemeClr val="bg1">
                        <a:lumMod val="95000"/>
                      </a:schemeClr>
                    </a:solidFill>
                  </a:tcPr>
                </a:tc>
                <a:tc>
                  <a:txBody>
                    <a:bodyPr/>
                    <a:lstStyle/>
                    <a:p>
                      <a:pPr algn="ctr"/>
                      <a:endParaRPr sz="900" dirty="0">
                        <a:latin typeface="+mn-lt"/>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12700" marR="0" marT="25400" marB="25400" anchor="ctr">
                    <a:lnL>
                      <a:noFill/>
                    </a:lnL>
                    <a:lnR>
                      <a:noFill/>
                    </a:lnR>
                    <a:lnT>
                      <a:noFill/>
                    </a:lnT>
                    <a:lnB w="12700" cmpd="sng">
                      <a:solidFill>
                        <a:srgbClr val="000000"/>
                      </a:solidFill>
                      <a:prstDash val="solid"/>
                    </a:lnB>
                    <a:solidFill>
                      <a:schemeClr val="bg1">
                        <a:lumMod val="95000"/>
                      </a:schemeClr>
                    </a:solidFill>
                  </a:tcPr>
                </a:tc>
                <a:tc>
                  <a:txBody>
                    <a:bodyPr/>
                    <a:lstStyle/>
                    <a:p>
                      <a:pPr algn="ctr">
                        <a:lnSpc>
                          <a:spcPct val="83000"/>
                        </a:lnSpc>
                      </a:pPr>
                      <a:r>
                        <a:rPr sz="900" b="0" i="0" dirty="0">
                          <a:solidFill>
                            <a:srgbClr val="000000"/>
                          </a:solidFill>
                          <a:latin typeface="+mn-lt"/>
                        </a:rPr>
                        <a:t>500</a:t>
                      </a:r>
                    </a:p>
                  </a:txBody>
                  <a:tcPr marL="0" marR="0" marT="25400" marB="25400" anchor="ctr">
                    <a:lnL>
                      <a:noFill/>
                    </a:lnL>
                    <a:lnR>
                      <a:noFill/>
                    </a:lnR>
                    <a:lnT>
                      <a:noFill/>
                    </a:lnT>
                    <a:lnB w="12700" cmpd="sng">
                      <a:solidFill>
                        <a:srgbClr val="000000"/>
                      </a:solidFill>
                      <a:prstDash val="solid"/>
                    </a:lnB>
                    <a:solidFill>
                      <a:schemeClr val="bg1">
                        <a:lumMod val="95000"/>
                      </a:schemeClr>
                    </a:solidFill>
                  </a:tcPr>
                </a:tc>
                <a:tc>
                  <a:txBody>
                    <a:bodyPr/>
                    <a:lstStyle/>
                    <a:p>
                      <a:pPr algn="ctr"/>
                      <a:endParaRPr sz="900" dirty="0">
                        <a:latin typeface="+mn-lt"/>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12700" marR="0" marT="25400" marB="25400" anchor="ctr">
                    <a:lnL>
                      <a:noFill/>
                    </a:lnL>
                    <a:lnR>
                      <a:noFill/>
                    </a:lnR>
                    <a:lnT>
                      <a:noFill/>
                    </a:lnT>
                    <a:lnB w="12700" cmpd="sng">
                      <a:solidFill>
                        <a:srgbClr val="000000"/>
                      </a:solidFill>
                      <a:prstDash val="solid"/>
                    </a:lnB>
                    <a:solidFill>
                      <a:schemeClr val="bg1">
                        <a:lumMod val="95000"/>
                      </a:schemeClr>
                    </a:solidFill>
                  </a:tcPr>
                </a:tc>
                <a:tc>
                  <a:txBody>
                    <a:bodyPr/>
                    <a:lstStyle/>
                    <a:p>
                      <a:pPr algn="ctr">
                        <a:lnSpc>
                          <a:spcPct val="83000"/>
                        </a:lnSpc>
                      </a:pPr>
                      <a:r>
                        <a:rPr sz="900" b="0" i="0" dirty="0">
                          <a:solidFill>
                            <a:srgbClr val="000000"/>
                          </a:solidFill>
                          <a:latin typeface="+mn-lt"/>
                        </a:rPr>
                        <a:t>500</a:t>
                      </a:r>
                    </a:p>
                  </a:txBody>
                  <a:tcPr marL="0" marR="0" marT="25400" marB="25400" anchor="ctr">
                    <a:lnL>
                      <a:noFill/>
                    </a:lnL>
                    <a:lnR>
                      <a:noFill/>
                    </a:lnR>
                    <a:lnT>
                      <a:noFill/>
                    </a:lnT>
                    <a:lnB w="12700" cmpd="sng">
                      <a:solidFill>
                        <a:srgbClr val="000000"/>
                      </a:solidFill>
                      <a:prstDash val="solid"/>
                    </a:lnB>
                    <a:solidFill>
                      <a:schemeClr val="bg1">
                        <a:lumMod val="95000"/>
                      </a:schemeClr>
                    </a:solidFill>
                  </a:tcPr>
                </a:tc>
                <a:tc>
                  <a:txBody>
                    <a:bodyPr/>
                    <a:lstStyle/>
                    <a:p>
                      <a:pPr algn="ctr"/>
                      <a:endParaRPr sz="900" dirty="0">
                        <a:latin typeface="+mn-lt"/>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12700" marR="0" marT="25400" marB="25400" anchor="ctr">
                    <a:lnL>
                      <a:noFill/>
                    </a:lnL>
                    <a:lnR>
                      <a:noFill/>
                    </a:lnR>
                    <a:lnT>
                      <a:noFill/>
                    </a:lnT>
                    <a:lnB w="12700" cmpd="sng">
                      <a:solidFill>
                        <a:srgbClr val="000000"/>
                      </a:solidFill>
                      <a:prstDash val="solid"/>
                    </a:lnB>
                    <a:solidFill>
                      <a:schemeClr val="bg1">
                        <a:lumMod val="95000"/>
                      </a:schemeClr>
                    </a:solidFill>
                  </a:tcPr>
                </a:tc>
                <a:tc>
                  <a:txBody>
                    <a:bodyPr/>
                    <a:lstStyle/>
                    <a:p>
                      <a:pPr algn="ctr">
                        <a:lnSpc>
                          <a:spcPct val="83000"/>
                        </a:lnSpc>
                      </a:pPr>
                      <a:r>
                        <a:rPr sz="900" b="0" i="0" dirty="0">
                          <a:solidFill>
                            <a:srgbClr val="000000"/>
                          </a:solidFill>
                          <a:latin typeface="+mn-lt"/>
                        </a:rPr>
                        <a:t>500</a:t>
                      </a:r>
                    </a:p>
                  </a:txBody>
                  <a:tcPr marL="0" marR="0" marT="25400" marB="25400" anchor="ctr">
                    <a:lnL>
                      <a:noFill/>
                    </a:lnL>
                    <a:lnR>
                      <a:noFill/>
                    </a:lnR>
                    <a:lnT>
                      <a:noFill/>
                    </a:lnT>
                    <a:lnB w="12700" cmpd="sng">
                      <a:solidFill>
                        <a:srgbClr val="000000"/>
                      </a:solidFill>
                      <a:prstDash val="solid"/>
                    </a:lnB>
                    <a:solidFill>
                      <a:schemeClr val="bg1">
                        <a:lumMod val="95000"/>
                      </a:schemeClr>
                    </a:solidFill>
                  </a:tcPr>
                </a:tc>
                <a:tc>
                  <a:txBody>
                    <a:bodyPr/>
                    <a:lstStyle/>
                    <a:p>
                      <a:pPr algn="ctr"/>
                      <a:endParaRPr sz="900" dirty="0">
                        <a:latin typeface="+mn-lt"/>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12700" marR="0" marT="25400" marB="25400" anchor="ctr">
                    <a:lnL>
                      <a:noFill/>
                    </a:lnL>
                    <a:lnR>
                      <a:noFill/>
                    </a:lnR>
                    <a:lnT>
                      <a:noFill/>
                    </a:lnT>
                    <a:lnB w="12700" cmpd="sng">
                      <a:solidFill>
                        <a:srgbClr val="000000"/>
                      </a:solidFill>
                      <a:prstDash val="solid"/>
                    </a:lnB>
                    <a:solidFill>
                      <a:schemeClr val="bg1">
                        <a:lumMod val="95000"/>
                      </a:schemeClr>
                    </a:solidFill>
                  </a:tcPr>
                </a:tc>
                <a:tc>
                  <a:txBody>
                    <a:bodyPr/>
                    <a:lstStyle/>
                    <a:p>
                      <a:pPr algn="ctr">
                        <a:lnSpc>
                          <a:spcPct val="83000"/>
                        </a:lnSpc>
                      </a:pPr>
                      <a:r>
                        <a:rPr sz="900" b="0" i="0" dirty="0">
                          <a:solidFill>
                            <a:srgbClr val="000000"/>
                          </a:solidFill>
                          <a:latin typeface="+mn-lt"/>
                        </a:rPr>
                        <a:t>750</a:t>
                      </a:r>
                    </a:p>
                  </a:txBody>
                  <a:tcPr marL="0" marR="0" marT="25400" marB="25400" anchor="ctr">
                    <a:lnL>
                      <a:noFill/>
                    </a:lnL>
                    <a:lnR>
                      <a:noFill/>
                    </a:lnR>
                    <a:lnT>
                      <a:noFill/>
                    </a:lnT>
                    <a:lnB w="12700" cmpd="sng">
                      <a:solidFill>
                        <a:srgbClr val="000000"/>
                      </a:solidFill>
                      <a:prstDash val="solid"/>
                    </a:lnB>
                    <a:solidFill>
                      <a:schemeClr val="bg1">
                        <a:lumMod val="95000"/>
                      </a:schemeClr>
                    </a:solidFill>
                  </a:tcPr>
                </a:tc>
                <a:tc>
                  <a:txBody>
                    <a:bodyPr/>
                    <a:lstStyle/>
                    <a:p>
                      <a:pPr algn="ctr"/>
                      <a:endParaRPr sz="900" dirty="0">
                        <a:latin typeface="+mn-lt"/>
                      </a:endParaRPr>
                    </a:p>
                  </a:txBody>
                  <a:tcPr marL="0" marR="0" marT="25400" marB="25400" anchor="ctr">
                    <a:lnL>
                      <a:noFill/>
                    </a:lnL>
                    <a:lnR>
                      <a:noFill/>
                    </a:lnR>
                    <a:lnT>
                      <a:noFill/>
                    </a:lnT>
                    <a:lnB w="12700" cmpd="sng">
                      <a:solidFill>
                        <a:srgbClr val="000000"/>
                      </a:solidFill>
                      <a:prstDash val="solid"/>
                    </a:lnB>
                    <a:solidFill>
                      <a:schemeClr val="bg1">
                        <a:lumMod val="95000"/>
                      </a:schemeClr>
                    </a:solidFill>
                  </a:tcPr>
                </a:tc>
                <a:tc>
                  <a:txBody>
                    <a:bodyPr/>
                    <a:lstStyle/>
                    <a:p>
                      <a:pPr algn="ctr"/>
                      <a:endParaRPr sz="900" dirty="0">
                        <a:latin typeface="+mn-lt"/>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12700" marR="0" marT="25400" marB="25400" anchor="ctr">
                    <a:lnL>
                      <a:noFill/>
                    </a:lnL>
                    <a:lnR>
                      <a:noFill/>
                    </a:lnR>
                    <a:lnT>
                      <a:noFill/>
                    </a:lnT>
                    <a:lnB w="12700" cmpd="sng">
                      <a:solidFill>
                        <a:srgbClr val="000000"/>
                      </a:solidFill>
                      <a:prstDash val="solid"/>
                    </a:lnB>
                    <a:solidFill>
                      <a:schemeClr val="bg1">
                        <a:lumMod val="95000"/>
                      </a:schemeClr>
                    </a:solidFill>
                  </a:tcPr>
                </a:tc>
                <a:tc>
                  <a:txBody>
                    <a:bodyPr/>
                    <a:lstStyle/>
                    <a:p>
                      <a:pPr algn="ctr">
                        <a:lnSpc>
                          <a:spcPct val="83000"/>
                        </a:lnSpc>
                      </a:pPr>
                      <a:r>
                        <a:rPr sz="900" b="0" i="0" dirty="0">
                          <a:solidFill>
                            <a:srgbClr val="000000"/>
                          </a:solidFill>
                          <a:latin typeface="+mn-lt"/>
                        </a:rPr>
                        <a:t>500</a:t>
                      </a:r>
                    </a:p>
                  </a:txBody>
                  <a:tcPr marL="0" marR="0" marT="25400" marB="25400" anchor="ctr">
                    <a:lnL>
                      <a:noFill/>
                    </a:lnL>
                    <a:lnR>
                      <a:noFill/>
                    </a:lnR>
                    <a:lnT>
                      <a:noFill/>
                    </a:lnT>
                    <a:lnB w="12700" cmpd="sng">
                      <a:solidFill>
                        <a:srgbClr val="000000"/>
                      </a:solidFill>
                      <a:prstDash val="solid"/>
                    </a:lnB>
                    <a:solidFill>
                      <a:schemeClr val="bg1">
                        <a:lumMod val="95000"/>
                      </a:schemeClr>
                    </a:solidFill>
                  </a:tcPr>
                </a:tc>
                <a:tc>
                  <a:txBody>
                    <a:bodyPr/>
                    <a:lstStyle/>
                    <a:p>
                      <a:pPr algn="ctr"/>
                      <a:endParaRPr sz="900" dirty="0">
                        <a:latin typeface="+mn-lt"/>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endParaRPr>
                    </a:p>
                  </a:txBody>
                  <a:tcPr marL="12700" marR="0" marT="25400" marB="25400" anchor="ctr">
                    <a:lnL>
                      <a:noFill/>
                    </a:lnL>
                    <a:lnR>
                      <a:noFill/>
                    </a:lnR>
                    <a:lnT>
                      <a:noFill/>
                    </a:lnT>
                    <a:lnB w="12700" cmpd="sng">
                      <a:solidFill>
                        <a:srgbClr val="000000"/>
                      </a:solidFill>
                      <a:prstDash val="solid"/>
                    </a:lnB>
                    <a:solidFill>
                      <a:schemeClr val="bg1">
                        <a:lumMod val="95000"/>
                      </a:schemeClr>
                    </a:solidFill>
                  </a:tcPr>
                </a:tc>
                <a:tc>
                  <a:txBody>
                    <a:bodyPr/>
                    <a:lstStyle/>
                    <a:p>
                      <a:pPr algn="ctr">
                        <a:lnSpc>
                          <a:spcPct val="83000"/>
                        </a:lnSpc>
                      </a:pPr>
                      <a:r>
                        <a:rPr sz="900" b="0" i="0" dirty="0">
                          <a:solidFill>
                            <a:srgbClr val="000000"/>
                          </a:solidFill>
                          <a:latin typeface="+mn-lt"/>
                        </a:rPr>
                        <a:t>37,030</a:t>
                      </a:r>
                    </a:p>
                  </a:txBody>
                  <a:tcPr marL="0" marR="0" marT="25400" marB="25400" anchor="ctr">
                    <a:lnL>
                      <a:noFill/>
                    </a:lnL>
                    <a:lnR>
                      <a:noFill/>
                    </a:lnR>
                    <a:lnT>
                      <a:noFill/>
                    </a:lnT>
                    <a:lnB w="12700" cmpd="sng">
                      <a:solidFill>
                        <a:srgbClr val="000000"/>
                      </a:solidFill>
                      <a:prstDash val="solid"/>
                    </a:lnB>
                    <a:solidFill>
                      <a:schemeClr val="bg1">
                        <a:lumMod val="95000"/>
                      </a:schemeClr>
                    </a:solidFill>
                  </a:tcPr>
                </a:tc>
                <a:extLst>
                  <a:ext uri="{0D108BD9-81ED-4DB2-BD59-A6C34878D82A}">
                    <a16:rowId xmlns:a16="http://schemas.microsoft.com/office/drawing/2014/main" val="10020"/>
                  </a:ext>
                </a:extLst>
              </a:tr>
              <a:tr h="225384">
                <a:tc>
                  <a:txBody>
                    <a:bodyPr/>
                    <a:lstStyle/>
                    <a:p>
                      <a:pPr algn="l">
                        <a:lnSpc>
                          <a:spcPct val="83000"/>
                        </a:lnSpc>
                      </a:pPr>
                      <a:r>
                        <a:rPr sz="900" b="1" i="1" dirty="0">
                          <a:solidFill>
                            <a:srgbClr val="000000"/>
                          </a:solidFill>
                          <a:latin typeface="+mn-lt"/>
                        </a:rPr>
                        <a:t>Adjusted EBITDA</a:t>
                      </a:r>
                    </a:p>
                  </a:txBody>
                  <a:tcPr marL="38100" marR="38100" marT="25400" marB="25400" anchor="ctr">
                    <a:lnL>
                      <a:noFill/>
                    </a:lnL>
                    <a:lnR>
                      <a:noFill/>
                    </a:lnR>
                    <a:lnT>
                      <a:noFill/>
                    </a:lnT>
                    <a:lnB>
                      <a:noFill/>
                    </a:lnB>
                    <a:noFill/>
                  </a:tcPr>
                </a:tc>
                <a:tc>
                  <a:txBody>
                    <a:bodyPr/>
                    <a:lstStyle/>
                    <a:p>
                      <a:endParaRPr sz="900" dirty="0">
                        <a:latin typeface="+mn-lt"/>
                      </a:endParaRPr>
                    </a:p>
                  </a:txBody>
                  <a:tcPr marL="0" marR="0" marT="0" marB="0" anchor="ctr">
                    <a:lnL>
                      <a:noFill/>
                    </a:lnL>
                    <a:lnR>
                      <a:noFill/>
                    </a:lnR>
                    <a:lnT>
                      <a:noFill/>
                    </a:lnT>
                    <a:lnB>
                      <a:noFill/>
                    </a:lnB>
                    <a:noFill/>
                  </a:tcPr>
                </a:tc>
                <a:tc>
                  <a:txBody>
                    <a:bodyPr/>
                    <a:lstStyle/>
                    <a:p>
                      <a:pPr algn="ctr">
                        <a:lnSpc>
                          <a:spcPct val="83000"/>
                        </a:lnSpc>
                      </a:pPr>
                      <a:r>
                        <a:rPr sz="900" b="0" i="0" dirty="0">
                          <a:solidFill>
                            <a:srgbClr val="000000"/>
                          </a:solidFill>
                          <a:latin typeface="+mn-lt"/>
                        </a:rPr>
                        <a:t>$</a:t>
                      </a:r>
                    </a:p>
                  </a:txBody>
                  <a:tcPr marL="12700" marR="0" marT="25400" marB="25400" anchor="ctr">
                    <a:lnL>
                      <a:noFill/>
                    </a:lnL>
                    <a:lnR>
                      <a:noFill/>
                    </a:lnR>
                    <a:lnT w="12700" cmpd="sng">
                      <a:solidFill>
                        <a:srgbClr val="000000"/>
                      </a:solidFill>
                      <a:prstDash val="solid"/>
                    </a:lnT>
                    <a:lnB w="12700" cmpd="sng">
                      <a:solidFill>
                        <a:srgbClr val="000000"/>
                      </a:solidFill>
                      <a:prstDash val="solid"/>
                    </a:lnB>
                    <a:noFill/>
                  </a:tcPr>
                </a:tc>
                <a:tc>
                  <a:txBody>
                    <a:bodyPr/>
                    <a:lstStyle/>
                    <a:p>
                      <a:pPr algn="ctr">
                        <a:lnSpc>
                          <a:spcPct val="83000"/>
                        </a:lnSpc>
                      </a:pPr>
                      <a:r>
                        <a:rPr sz="900" b="0" i="0" dirty="0">
                          <a:solidFill>
                            <a:srgbClr val="000000"/>
                          </a:solidFill>
                          <a:latin typeface="+mn-lt"/>
                        </a:rPr>
                        <a:t>(14,867</a:t>
                      </a:r>
                      <a:r>
                        <a:rPr lang="en-US" sz="900" b="0" i="0" dirty="0">
                          <a:solidFill>
                            <a:srgbClr val="000000"/>
                          </a:solidFill>
                          <a:latin typeface="+mn-lt"/>
                        </a:rPr>
                        <a:t>)</a:t>
                      </a:r>
                      <a:endParaRPr sz="900" b="0" i="0" dirty="0">
                        <a:solidFill>
                          <a:srgbClr val="000000"/>
                        </a:solidFill>
                        <a:latin typeface="+mn-lt"/>
                      </a:endParaRPr>
                    </a:p>
                  </a:txBody>
                  <a:tcPr marL="0" marR="0" marT="25400" marB="25400" anchor="ctr">
                    <a:lnL>
                      <a:noFill/>
                    </a:lnL>
                    <a:lnR>
                      <a:noFill/>
                    </a:lnR>
                    <a:lnT w="12700" cmpd="sng">
                      <a:solidFill>
                        <a:srgbClr val="000000"/>
                      </a:solidFill>
                      <a:prstDash val="solid"/>
                    </a:lnT>
                    <a:lnB w="12700" cmpd="sng">
                      <a:solidFill>
                        <a:srgbClr val="000000"/>
                      </a:solidFill>
                      <a:prstDash val="solid"/>
                    </a:lnB>
                    <a:noFill/>
                  </a:tcPr>
                </a:tc>
                <a:tc>
                  <a:txBody>
                    <a:bodyPr/>
                    <a:lstStyle/>
                    <a:p>
                      <a:pPr algn="ctr"/>
                      <a:endParaRPr sz="900" dirty="0">
                        <a:latin typeface="+mn-lt"/>
                      </a:endParaRPr>
                    </a:p>
                  </a:txBody>
                  <a:tcPr marL="0" marR="0" marT="0" marB="0" anchor="ctr">
                    <a:lnL>
                      <a:noFill/>
                    </a:lnL>
                    <a:lnR>
                      <a:noFill/>
                    </a:lnR>
                    <a:lnT>
                      <a:noFill/>
                    </a:lnT>
                    <a:lnB>
                      <a:noFill/>
                    </a:lnB>
                    <a:noFill/>
                  </a:tcPr>
                </a:tc>
                <a:tc>
                  <a:txBody>
                    <a:bodyPr/>
                    <a:lstStyle/>
                    <a:p>
                      <a:pPr algn="ctr">
                        <a:lnSpc>
                          <a:spcPct val="83000"/>
                        </a:lnSpc>
                      </a:pPr>
                      <a:r>
                        <a:rPr sz="900" b="0" i="0" dirty="0">
                          <a:solidFill>
                            <a:srgbClr val="000000"/>
                          </a:solidFill>
                          <a:latin typeface="+mn-lt"/>
                        </a:rPr>
                        <a:t>$</a:t>
                      </a:r>
                    </a:p>
                  </a:txBody>
                  <a:tcPr marL="12700" marR="0" marT="25400" marB="25400" anchor="ctr">
                    <a:lnL>
                      <a:noFill/>
                    </a:lnL>
                    <a:lnR>
                      <a:noFill/>
                    </a:lnR>
                    <a:lnT w="12700" cmpd="sng">
                      <a:solidFill>
                        <a:srgbClr val="000000"/>
                      </a:solidFill>
                      <a:prstDash val="solid"/>
                    </a:lnT>
                    <a:lnB w="12700" cmpd="sng">
                      <a:solidFill>
                        <a:srgbClr val="000000"/>
                      </a:solidFill>
                      <a:prstDash val="solid"/>
                    </a:lnB>
                    <a:noFill/>
                  </a:tcPr>
                </a:tc>
                <a:tc>
                  <a:txBody>
                    <a:bodyPr/>
                    <a:lstStyle/>
                    <a:p>
                      <a:pPr algn="ctr">
                        <a:lnSpc>
                          <a:spcPct val="83000"/>
                        </a:lnSpc>
                      </a:pPr>
                      <a:r>
                        <a:rPr sz="900" b="0" i="0" dirty="0">
                          <a:solidFill>
                            <a:srgbClr val="000000"/>
                          </a:solidFill>
                          <a:latin typeface="+mn-lt"/>
                        </a:rPr>
                        <a:t>46,900</a:t>
                      </a:r>
                    </a:p>
                  </a:txBody>
                  <a:tcPr marL="0" marR="0" marT="25400" marB="25400" anchor="ctr">
                    <a:lnL>
                      <a:noFill/>
                    </a:lnL>
                    <a:lnR>
                      <a:noFill/>
                    </a:lnR>
                    <a:lnT w="12700" cmpd="sng">
                      <a:solidFill>
                        <a:srgbClr val="000000"/>
                      </a:solidFill>
                      <a:prstDash val="solid"/>
                    </a:lnT>
                    <a:lnB w="12700" cmpd="sng">
                      <a:solidFill>
                        <a:srgbClr val="000000"/>
                      </a:solidFill>
                      <a:prstDash val="solid"/>
                    </a:lnB>
                    <a:noFill/>
                  </a:tcPr>
                </a:tc>
                <a:tc>
                  <a:txBody>
                    <a:bodyPr/>
                    <a:lstStyle/>
                    <a:p>
                      <a:pPr algn="ctr"/>
                      <a:endParaRPr sz="900" dirty="0">
                        <a:latin typeface="+mn-lt"/>
                      </a:endParaRPr>
                    </a:p>
                  </a:txBody>
                  <a:tcPr marL="0" marR="0" marT="0" marB="0" anchor="ctr">
                    <a:lnL>
                      <a:noFill/>
                    </a:lnL>
                    <a:lnR>
                      <a:noFill/>
                    </a:lnR>
                    <a:lnT>
                      <a:noFill/>
                    </a:lnT>
                    <a:lnB>
                      <a:noFill/>
                    </a:lnB>
                    <a:noFill/>
                  </a:tcPr>
                </a:tc>
                <a:tc>
                  <a:txBody>
                    <a:bodyPr/>
                    <a:lstStyle/>
                    <a:p>
                      <a:pPr algn="ctr">
                        <a:lnSpc>
                          <a:spcPct val="83000"/>
                        </a:lnSpc>
                      </a:pPr>
                      <a:r>
                        <a:rPr sz="900" b="0" i="0" dirty="0">
                          <a:solidFill>
                            <a:srgbClr val="000000"/>
                          </a:solidFill>
                          <a:latin typeface="+mn-lt"/>
                        </a:rPr>
                        <a:t>$</a:t>
                      </a:r>
                    </a:p>
                  </a:txBody>
                  <a:tcPr marL="12700" marR="0" marT="25400" marB="25400" anchor="ctr">
                    <a:lnL>
                      <a:noFill/>
                    </a:lnL>
                    <a:lnR>
                      <a:noFill/>
                    </a:lnR>
                    <a:lnT w="12700" cmpd="sng">
                      <a:solidFill>
                        <a:srgbClr val="000000"/>
                      </a:solidFill>
                      <a:prstDash val="solid"/>
                    </a:lnT>
                    <a:lnB w="12700" cmpd="sng">
                      <a:solidFill>
                        <a:srgbClr val="000000"/>
                      </a:solidFill>
                      <a:prstDash val="solid"/>
                    </a:lnB>
                    <a:noFill/>
                  </a:tcPr>
                </a:tc>
                <a:tc>
                  <a:txBody>
                    <a:bodyPr/>
                    <a:lstStyle/>
                    <a:p>
                      <a:pPr algn="ctr">
                        <a:lnSpc>
                          <a:spcPct val="83000"/>
                        </a:lnSpc>
                      </a:pPr>
                      <a:r>
                        <a:rPr sz="900" b="0" i="0" dirty="0">
                          <a:solidFill>
                            <a:srgbClr val="000000"/>
                          </a:solidFill>
                          <a:latin typeface="+mn-lt"/>
                        </a:rPr>
                        <a:t>20,263</a:t>
                      </a:r>
                    </a:p>
                  </a:txBody>
                  <a:tcPr marL="0" marR="0" marT="25400" marB="25400" anchor="ctr">
                    <a:lnL>
                      <a:noFill/>
                    </a:lnL>
                    <a:lnR>
                      <a:noFill/>
                    </a:lnR>
                    <a:lnT w="12700" cmpd="sng">
                      <a:solidFill>
                        <a:srgbClr val="000000"/>
                      </a:solidFill>
                      <a:prstDash val="solid"/>
                    </a:lnT>
                    <a:lnB w="12700" cmpd="sng">
                      <a:solidFill>
                        <a:srgbClr val="000000"/>
                      </a:solidFill>
                      <a:prstDash val="solid"/>
                    </a:lnB>
                    <a:noFill/>
                  </a:tcPr>
                </a:tc>
                <a:tc>
                  <a:txBody>
                    <a:bodyPr/>
                    <a:lstStyle/>
                    <a:p>
                      <a:pPr algn="ctr"/>
                      <a:endParaRPr sz="900" dirty="0">
                        <a:latin typeface="+mn-lt"/>
                      </a:endParaRPr>
                    </a:p>
                  </a:txBody>
                  <a:tcPr marL="0" marR="0" marT="0" marB="0" anchor="ctr">
                    <a:lnL>
                      <a:noFill/>
                    </a:lnL>
                    <a:lnR>
                      <a:noFill/>
                    </a:lnR>
                    <a:lnT>
                      <a:noFill/>
                    </a:lnT>
                    <a:lnB>
                      <a:noFill/>
                    </a:lnB>
                    <a:noFill/>
                  </a:tcPr>
                </a:tc>
                <a:tc>
                  <a:txBody>
                    <a:bodyPr/>
                    <a:lstStyle/>
                    <a:p>
                      <a:pPr algn="ctr">
                        <a:lnSpc>
                          <a:spcPct val="83000"/>
                        </a:lnSpc>
                      </a:pPr>
                      <a:r>
                        <a:rPr sz="900" b="0" i="0" dirty="0">
                          <a:solidFill>
                            <a:srgbClr val="000000"/>
                          </a:solidFill>
                          <a:latin typeface="+mn-lt"/>
                        </a:rPr>
                        <a:t>$</a:t>
                      </a:r>
                    </a:p>
                  </a:txBody>
                  <a:tcPr marL="12700" marR="0" marT="25400" marB="25400" anchor="ctr">
                    <a:lnL>
                      <a:noFill/>
                    </a:lnL>
                    <a:lnR>
                      <a:noFill/>
                    </a:lnR>
                    <a:lnT w="12700" cmpd="sng">
                      <a:solidFill>
                        <a:srgbClr val="000000"/>
                      </a:solidFill>
                      <a:prstDash val="solid"/>
                    </a:lnT>
                    <a:lnB w="12700" cmpd="sng">
                      <a:solidFill>
                        <a:srgbClr val="000000"/>
                      </a:solidFill>
                      <a:prstDash val="solid"/>
                    </a:lnB>
                    <a:noFill/>
                  </a:tcPr>
                </a:tc>
                <a:tc>
                  <a:txBody>
                    <a:bodyPr/>
                    <a:lstStyle/>
                    <a:p>
                      <a:pPr algn="ctr">
                        <a:lnSpc>
                          <a:spcPct val="83000"/>
                        </a:lnSpc>
                      </a:pPr>
                      <a:r>
                        <a:rPr sz="900" b="0" i="0" dirty="0">
                          <a:solidFill>
                            <a:srgbClr val="000000"/>
                          </a:solidFill>
                          <a:latin typeface="+mn-lt"/>
                        </a:rPr>
                        <a:t>10,867</a:t>
                      </a:r>
                    </a:p>
                  </a:txBody>
                  <a:tcPr marL="0" marR="0" marT="25400" marB="25400" anchor="ctr">
                    <a:lnL>
                      <a:noFill/>
                    </a:lnL>
                    <a:lnR>
                      <a:noFill/>
                    </a:lnR>
                    <a:lnT w="12700" cmpd="sng">
                      <a:solidFill>
                        <a:srgbClr val="000000"/>
                      </a:solidFill>
                      <a:prstDash val="solid"/>
                    </a:lnT>
                    <a:lnB w="12700" cmpd="sng">
                      <a:solidFill>
                        <a:srgbClr val="000000"/>
                      </a:solidFill>
                      <a:prstDash val="solid"/>
                    </a:lnB>
                    <a:noFill/>
                  </a:tcPr>
                </a:tc>
                <a:tc>
                  <a:txBody>
                    <a:bodyPr/>
                    <a:lstStyle/>
                    <a:p>
                      <a:pPr algn="ctr"/>
                      <a:endParaRPr sz="900" dirty="0">
                        <a:latin typeface="+mn-lt"/>
                      </a:endParaRPr>
                    </a:p>
                  </a:txBody>
                  <a:tcPr marL="0" marR="0" marT="0" marB="0" anchor="ctr">
                    <a:lnL>
                      <a:noFill/>
                    </a:lnL>
                    <a:lnR>
                      <a:noFill/>
                    </a:lnR>
                    <a:lnT>
                      <a:noFill/>
                    </a:lnT>
                    <a:lnB>
                      <a:noFill/>
                    </a:lnB>
                    <a:noFill/>
                  </a:tcPr>
                </a:tc>
                <a:tc>
                  <a:txBody>
                    <a:bodyPr/>
                    <a:lstStyle/>
                    <a:p>
                      <a:pPr algn="ctr">
                        <a:lnSpc>
                          <a:spcPct val="83000"/>
                        </a:lnSpc>
                      </a:pPr>
                      <a:r>
                        <a:rPr sz="900" b="0" i="0" dirty="0">
                          <a:solidFill>
                            <a:srgbClr val="000000"/>
                          </a:solidFill>
                          <a:latin typeface="+mn-lt"/>
                        </a:rPr>
                        <a:t>$</a:t>
                      </a:r>
                    </a:p>
                  </a:txBody>
                  <a:tcPr marL="12700" marR="0" marT="25400" marB="25400" anchor="ctr">
                    <a:lnL>
                      <a:noFill/>
                    </a:lnL>
                    <a:lnR>
                      <a:noFill/>
                    </a:lnR>
                    <a:lnT w="12700" cmpd="sng">
                      <a:solidFill>
                        <a:srgbClr val="000000"/>
                      </a:solidFill>
                      <a:prstDash val="solid"/>
                    </a:lnT>
                    <a:lnB w="12700" cmpd="sng">
                      <a:solidFill>
                        <a:srgbClr val="000000"/>
                      </a:solidFill>
                      <a:prstDash val="solid"/>
                    </a:lnB>
                    <a:noFill/>
                  </a:tcPr>
                </a:tc>
                <a:tc>
                  <a:txBody>
                    <a:bodyPr/>
                    <a:lstStyle/>
                    <a:p>
                      <a:pPr algn="ctr">
                        <a:lnSpc>
                          <a:spcPct val="83000"/>
                        </a:lnSpc>
                      </a:pPr>
                      <a:r>
                        <a:rPr sz="900" b="0" i="0" dirty="0">
                          <a:solidFill>
                            <a:srgbClr val="000000"/>
                          </a:solidFill>
                          <a:latin typeface="+mn-lt"/>
                        </a:rPr>
                        <a:t>21,571</a:t>
                      </a:r>
                    </a:p>
                  </a:txBody>
                  <a:tcPr marL="0" marR="0" marT="25400" marB="25400" anchor="ctr">
                    <a:lnL>
                      <a:noFill/>
                    </a:lnL>
                    <a:lnR>
                      <a:noFill/>
                    </a:lnR>
                    <a:lnT w="12700" cmpd="sng">
                      <a:solidFill>
                        <a:srgbClr val="000000"/>
                      </a:solidFill>
                      <a:prstDash val="solid"/>
                    </a:lnT>
                    <a:lnB w="12700" cmpd="sng">
                      <a:solidFill>
                        <a:srgbClr val="000000"/>
                      </a:solidFill>
                      <a:prstDash val="solid"/>
                    </a:lnB>
                    <a:noFill/>
                  </a:tcPr>
                </a:tc>
                <a:tc>
                  <a:txBody>
                    <a:bodyPr/>
                    <a:lstStyle/>
                    <a:p>
                      <a:pPr algn="ctr"/>
                      <a:endParaRPr sz="900" dirty="0">
                        <a:latin typeface="+mn-lt"/>
                      </a:endParaRPr>
                    </a:p>
                  </a:txBody>
                  <a:tcPr marL="0" marR="0" marT="0" marB="0" anchor="ctr">
                    <a:lnL>
                      <a:noFill/>
                    </a:lnL>
                    <a:lnR>
                      <a:noFill/>
                    </a:lnR>
                    <a:lnT>
                      <a:noFill/>
                    </a:lnT>
                    <a:lnB>
                      <a:noFill/>
                    </a:lnB>
                    <a:noFill/>
                  </a:tcPr>
                </a:tc>
                <a:tc>
                  <a:txBody>
                    <a:bodyPr/>
                    <a:lstStyle/>
                    <a:p>
                      <a:pPr algn="ctr">
                        <a:lnSpc>
                          <a:spcPct val="83000"/>
                        </a:lnSpc>
                      </a:pPr>
                      <a:r>
                        <a:rPr sz="900" b="0" i="0" dirty="0">
                          <a:solidFill>
                            <a:srgbClr val="000000"/>
                          </a:solidFill>
                          <a:latin typeface="+mn-lt"/>
                        </a:rPr>
                        <a:t>$</a:t>
                      </a:r>
                    </a:p>
                  </a:txBody>
                  <a:tcPr marL="12700" marR="0" marT="25400" marB="25400" anchor="ctr">
                    <a:lnL>
                      <a:noFill/>
                    </a:lnL>
                    <a:lnR>
                      <a:noFill/>
                    </a:lnR>
                    <a:lnT w="12700" cmpd="sng">
                      <a:solidFill>
                        <a:srgbClr val="000000"/>
                      </a:solidFill>
                      <a:prstDash val="solid"/>
                    </a:lnT>
                    <a:lnB w="12700" cmpd="sng">
                      <a:solidFill>
                        <a:srgbClr val="000000"/>
                      </a:solidFill>
                      <a:prstDash val="solid"/>
                    </a:lnB>
                    <a:noFill/>
                  </a:tcPr>
                </a:tc>
                <a:tc>
                  <a:txBody>
                    <a:bodyPr/>
                    <a:lstStyle/>
                    <a:p>
                      <a:pPr algn="ctr">
                        <a:lnSpc>
                          <a:spcPct val="83000"/>
                        </a:lnSpc>
                      </a:pPr>
                      <a:r>
                        <a:rPr sz="900" b="0" i="0" dirty="0">
                          <a:solidFill>
                            <a:srgbClr val="000000"/>
                          </a:solidFill>
                          <a:latin typeface="+mn-lt"/>
                        </a:rPr>
                        <a:t>28,926</a:t>
                      </a:r>
                    </a:p>
                  </a:txBody>
                  <a:tcPr marL="0" marR="0" marT="25400" marB="25400" anchor="ctr">
                    <a:lnL>
                      <a:noFill/>
                    </a:lnL>
                    <a:lnR>
                      <a:noFill/>
                    </a:lnR>
                    <a:lnT w="12700" cmpd="sng">
                      <a:solidFill>
                        <a:srgbClr val="000000"/>
                      </a:solidFill>
                      <a:prstDash val="solid"/>
                    </a:lnT>
                    <a:lnB w="12700" cmpd="sng">
                      <a:solidFill>
                        <a:srgbClr val="000000"/>
                      </a:solidFill>
                      <a:prstDash val="solid"/>
                    </a:lnB>
                    <a:noFill/>
                  </a:tcPr>
                </a:tc>
                <a:tc>
                  <a:txBody>
                    <a:bodyPr/>
                    <a:lstStyle/>
                    <a:p>
                      <a:pPr algn="ctr"/>
                      <a:endParaRPr sz="900" dirty="0">
                        <a:latin typeface="+mn-lt"/>
                      </a:endParaRPr>
                    </a:p>
                  </a:txBody>
                  <a:tcPr marL="0" marR="0" marT="0" marB="0" anchor="ctr">
                    <a:lnL>
                      <a:noFill/>
                    </a:lnL>
                    <a:lnR>
                      <a:noFill/>
                    </a:lnR>
                    <a:lnT>
                      <a:noFill/>
                    </a:lnT>
                    <a:lnB>
                      <a:noFill/>
                    </a:lnB>
                    <a:noFill/>
                  </a:tcPr>
                </a:tc>
                <a:tc>
                  <a:txBody>
                    <a:bodyPr/>
                    <a:lstStyle/>
                    <a:p>
                      <a:pPr algn="ctr">
                        <a:lnSpc>
                          <a:spcPct val="83000"/>
                        </a:lnSpc>
                      </a:pPr>
                      <a:r>
                        <a:rPr sz="900" b="0" i="0" dirty="0">
                          <a:solidFill>
                            <a:srgbClr val="000000"/>
                          </a:solidFill>
                          <a:latin typeface="+mn-lt"/>
                        </a:rPr>
                        <a:t>$</a:t>
                      </a:r>
                    </a:p>
                  </a:txBody>
                  <a:tcPr marL="12700" marR="0" marT="25400" marB="25400" anchor="ctr">
                    <a:lnL>
                      <a:noFill/>
                    </a:lnL>
                    <a:lnR>
                      <a:noFill/>
                    </a:lnR>
                    <a:lnT w="12700" cmpd="sng">
                      <a:solidFill>
                        <a:srgbClr val="000000"/>
                      </a:solidFill>
                      <a:prstDash val="solid"/>
                    </a:lnT>
                    <a:lnB w="12700" cmpd="sng">
                      <a:solidFill>
                        <a:srgbClr val="000000"/>
                      </a:solidFill>
                      <a:prstDash val="solid"/>
                    </a:lnB>
                    <a:noFill/>
                  </a:tcPr>
                </a:tc>
                <a:tc>
                  <a:txBody>
                    <a:bodyPr/>
                    <a:lstStyle/>
                    <a:p>
                      <a:pPr algn="ctr">
                        <a:lnSpc>
                          <a:spcPct val="83000"/>
                        </a:lnSpc>
                      </a:pPr>
                      <a:r>
                        <a:rPr sz="900" b="0" i="0" dirty="0">
                          <a:solidFill>
                            <a:srgbClr val="000000"/>
                          </a:solidFill>
                          <a:latin typeface="+mn-lt"/>
                        </a:rPr>
                        <a:t>15,376</a:t>
                      </a:r>
                    </a:p>
                  </a:txBody>
                  <a:tcPr marL="0" marR="0" marT="25400" marB="25400" anchor="ctr">
                    <a:lnL>
                      <a:noFill/>
                    </a:lnL>
                    <a:lnR>
                      <a:noFill/>
                    </a:lnR>
                    <a:lnT w="12700" cmpd="sng">
                      <a:solidFill>
                        <a:srgbClr val="000000"/>
                      </a:solidFill>
                      <a:prstDash val="solid"/>
                    </a:lnT>
                    <a:lnB w="12700" cmpd="sng">
                      <a:solidFill>
                        <a:srgbClr val="000000"/>
                      </a:solidFill>
                      <a:prstDash val="solid"/>
                    </a:lnB>
                    <a:noFill/>
                  </a:tcPr>
                </a:tc>
                <a:tc>
                  <a:txBody>
                    <a:bodyPr/>
                    <a:lstStyle/>
                    <a:p>
                      <a:pPr algn="ctr"/>
                      <a:endParaRPr sz="900" dirty="0">
                        <a:latin typeface="+mn-lt"/>
                      </a:endParaRPr>
                    </a:p>
                  </a:txBody>
                  <a:tcPr marL="0" marR="0" marT="0" marB="0" anchor="ctr">
                    <a:lnL>
                      <a:noFill/>
                    </a:lnL>
                    <a:lnR>
                      <a:noFill/>
                    </a:lnR>
                    <a:lnT>
                      <a:noFill/>
                    </a:lnT>
                    <a:lnB>
                      <a:noFill/>
                    </a:lnB>
                    <a:noFill/>
                  </a:tcPr>
                </a:tc>
                <a:tc>
                  <a:txBody>
                    <a:bodyPr/>
                    <a:lstStyle/>
                    <a:p>
                      <a:pPr algn="ctr">
                        <a:lnSpc>
                          <a:spcPct val="83000"/>
                        </a:lnSpc>
                      </a:pPr>
                      <a:r>
                        <a:rPr sz="900" b="0" i="0" dirty="0">
                          <a:solidFill>
                            <a:srgbClr val="000000"/>
                          </a:solidFill>
                          <a:latin typeface="+mn-lt"/>
                        </a:rPr>
                        <a:t>$</a:t>
                      </a:r>
                    </a:p>
                  </a:txBody>
                  <a:tcPr marL="12700" marR="0" marT="25400" marB="25400" anchor="ctr">
                    <a:lnL>
                      <a:noFill/>
                    </a:lnL>
                    <a:lnR>
                      <a:noFill/>
                    </a:lnR>
                    <a:lnT w="12700" cmpd="sng">
                      <a:solidFill>
                        <a:srgbClr val="000000"/>
                      </a:solidFill>
                      <a:prstDash val="solid"/>
                    </a:lnT>
                    <a:lnB w="12700" cmpd="sng">
                      <a:solidFill>
                        <a:srgbClr val="000000"/>
                      </a:solidFill>
                      <a:prstDash val="solid"/>
                    </a:lnB>
                    <a:noFill/>
                  </a:tcPr>
                </a:tc>
                <a:tc>
                  <a:txBody>
                    <a:bodyPr/>
                    <a:lstStyle/>
                    <a:p>
                      <a:pPr algn="ctr">
                        <a:lnSpc>
                          <a:spcPct val="83000"/>
                        </a:lnSpc>
                      </a:pPr>
                      <a:r>
                        <a:rPr sz="900" b="0" i="0" dirty="0">
                          <a:solidFill>
                            <a:srgbClr val="000000"/>
                          </a:solidFill>
                          <a:latin typeface="+mn-lt"/>
                        </a:rPr>
                        <a:t>28,531</a:t>
                      </a:r>
                    </a:p>
                  </a:txBody>
                  <a:tcPr marL="0" marR="0" marT="25400" marB="25400" anchor="ctr">
                    <a:lnL>
                      <a:noFill/>
                    </a:lnL>
                    <a:lnR>
                      <a:noFill/>
                    </a:lnR>
                    <a:lnT w="12700" cmpd="sng">
                      <a:solidFill>
                        <a:srgbClr val="000000"/>
                      </a:solidFill>
                      <a:prstDash val="solid"/>
                    </a:lnT>
                    <a:lnB w="12700" cmpd="sng">
                      <a:solidFill>
                        <a:srgbClr val="000000"/>
                      </a:solidFill>
                      <a:prstDash val="solid"/>
                    </a:lnB>
                    <a:noFill/>
                  </a:tcPr>
                </a:tc>
                <a:tc>
                  <a:txBody>
                    <a:bodyPr/>
                    <a:lstStyle/>
                    <a:p>
                      <a:pPr algn="ctr"/>
                      <a:endParaRPr sz="900" dirty="0">
                        <a:latin typeface="+mn-lt"/>
                      </a:endParaRPr>
                    </a:p>
                  </a:txBody>
                  <a:tcPr marL="0" marR="0" marT="25400" marB="25400" anchor="ctr">
                    <a:lnL>
                      <a:noFill/>
                    </a:lnL>
                    <a:lnR>
                      <a:noFill/>
                    </a:lnR>
                    <a:lnT w="12700" cmpd="sng">
                      <a:solidFill>
                        <a:srgbClr val="000000"/>
                      </a:solidFill>
                      <a:prstDash val="solid"/>
                    </a:lnT>
                    <a:lnB w="12700" cmpd="sng">
                      <a:solidFill>
                        <a:srgbClr val="000000"/>
                      </a:solidFill>
                      <a:prstDash val="solid"/>
                    </a:lnB>
                    <a:noFill/>
                  </a:tcPr>
                </a:tc>
                <a:tc>
                  <a:txBody>
                    <a:bodyPr/>
                    <a:lstStyle/>
                    <a:p>
                      <a:pPr algn="ctr"/>
                      <a:endParaRPr sz="900" dirty="0">
                        <a:latin typeface="+mn-lt"/>
                      </a:endParaRPr>
                    </a:p>
                  </a:txBody>
                  <a:tcPr marL="0" marR="0" marT="0" marB="0" anchor="ctr">
                    <a:lnL>
                      <a:noFill/>
                    </a:lnL>
                    <a:lnR>
                      <a:noFill/>
                    </a:lnR>
                    <a:lnT>
                      <a:noFill/>
                    </a:lnT>
                    <a:lnB>
                      <a:noFill/>
                    </a:lnB>
                    <a:noFill/>
                  </a:tcPr>
                </a:tc>
                <a:tc>
                  <a:txBody>
                    <a:bodyPr/>
                    <a:lstStyle/>
                    <a:p>
                      <a:pPr algn="ctr">
                        <a:lnSpc>
                          <a:spcPct val="83000"/>
                        </a:lnSpc>
                      </a:pPr>
                      <a:r>
                        <a:rPr sz="900" b="0" i="0" dirty="0">
                          <a:solidFill>
                            <a:srgbClr val="000000"/>
                          </a:solidFill>
                          <a:latin typeface="+mn-lt"/>
                        </a:rPr>
                        <a:t>$</a:t>
                      </a:r>
                    </a:p>
                  </a:txBody>
                  <a:tcPr marL="12700" marR="0" marT="25400" marB="25400" anchor="ctr">
                    <a:lnL>
                      <a:noFill/>
                    </a:lnL>
                    <a:lnR>
                      <a:noFill/>
                    </a:lnR>
                    <a:lnT w="12700" cmpd="sng">
                      <a:solidFill>
                        <a:srgbClr val="000000"/>
                      </a:solidFill>
                      <a:prstDash val="solid"/>
                    </a:lnT>
                    <a:lnB w="12700" cmpd="sng">
                      <a:solidFill>
                        <a:srgbClr val="000000"/>
                      </a:solidFill>
                      <a:prstDash val="solid"/>
                    </a:lnB>
                    <a:noFill/>
                  </a:tcPr>
                </a:tc>
                <a:tc>
                  <a:txBody>
                    <a:bodyPr/>
                    <a:lstStyle/>
                    <a:p>
                      <a:pPr algn="ctr">
                        <a:lnSpc>
                          <a:spcPct val="83000"/>
                        </a:lnSpc>
                      </a:pPr>
                      <a:r>
                        <a:rPr sz="900" b="0" i="0" dirty="0">
                          <a:solidFill>
                            <a:srgbClr val="000000"/>
                          </a:solidFill>
                          <a:latin typeface="+mn-lt"/>
                        </a:rPr>
                        <a:t>68,529</a:t>
                      </a:r>
                    </a:p>
                  </a:txBody>
                  <a:tcPr marL="0" marR="0" marT="25400" marB="25400" anchor="ctr">
                    <a:lnL>
                      <a:noFill/>
                    </a:lnL>
                    <a:lnR>
                      <a:noFill/>
                    </a:lnR>
                    <a:lnT w="12700" cmpd="sng">
                      <a:solidFill>
                        <a:srgbClr val="000000"/>
                      </a:solidFill>
                      <a:prstDash val="solid"/>
                    </a:lnT>
                    <a:lnB w="12700" cmpd="sng">
                      <a:solidFill>
                        <a:srgbClr val="000000"/>
                      </a:solidFill>
                      <a:prstDash val="solid"/>
                    </a:lnB>
                    <a:noFill/>
                  </a:tcPr>
                </a:tc>
                <a:tc>
                  <a:txBody>
                    <a:bodyPr/>
                    <a:lstStyle/>
                    <a:p>
                      <a:pPr algn="ctr"/>
                      <a:endParaRPr sz="900" dirty="0">
                        <a:latin typeface="+mn-lt"/>
                      </a:endParaRPr>
                    </a:p>
                  </a:txBody>
                  <a:tcPr marL="0" marR="0" marT="0" marB="0" anchor="ctr">
                    <a:lnL>
                      <a:noFill/>
                    </a:lnL>
                    <a:lnR>
                      <a:noFill/>
                    </a:lnR>
                    <a:lnT>
                      <a:noFill/>
                    </a:lnT>
                    <a:lnB>
                      <a:noFill/>
                    </a:lnB>
                    <a:noFill/>
                  </a:tcPr>
                </a:tc>
                <a:tc>
                  <a:txBody>
                    <a:bodyPr/>
                    <a:lstStyle/>
                    <a:p>
                      <a:pPr algn="ctr">
                        <a:lnSpc>
                          <a:spcPct val="83000"/>
                        </a:lnSpc>
                      </a:pPr>
                      <a:r>
                        <a:rPr sz="900" b="0" i="0" dirty="0">
                          <a:solidFill>
                            <a:srgbClr val="000000"/>
                          </a:solidFill>
                          <a:latin typeface="+mn-lt"/>
                        </a:rPr>
                        <a:t>$</a:t>
                      </a:r>
                    </a:p>
                  </a:txBody>
                  <a:tcPr marL="12700" marR="0" marT="25400" marB="25400" anchor="ctr">
                    <a:lnL>
                      <a:noFill/>
                    </a:lnL>
                    <a:lnR>
                      <a:noFill/>
                    </a:lnR>
                    <a:lnT w="12700" cmpd="sng">
                      <a:solidFill>
                        <a:srgbClr val="000000"/>
                      </a:solidFill>
                      <a:prstDash val="solid"/>
                    </a:lnT>
                    <a:lnB w="12700" cmpd="sng">
                      <a:solidFill>
                        <a:srgbClr val="000000"/>
                      </a:solidFill>
                      <a:prstDash val="solid"/>
                    </a:lnB>
                    <a:noFill/>
                  </a:tcPr>
                </a:tc>
                <a:tc>
                  <a:txBody>
                    <a:bodyPr/>
                    <a:lstStyle/>
                    <a:p>
                      <a:pPr algn="ctr">
                        <a:lnSpc>
                          <a:spcPct val="83000"/>
                        </a:lnSpc>
                      </a:pPr>
                      <a:r>
                        <a:rPr sz="900" b="0" i="0" dirty="0">
                          <a:solidFill>
                            <a:srgbClr val="000000"/>
                          </a:solidFill>
                          <a:latin typeface="+mn-lt"/>
                        </a:rPr>
                        <a:t>226,096</a:t>
                      </a:r>
                    </a:p>
                  </a:txBody>
                  <a:tcPr marL="0" marR="0" marT="25400" marB="25400" anchor="ctr">
                    <a:lnL>
                      <a:noFill/>
                    </a:lnL>
                    <a:lnR>
                      <a:noFill/>
                    </a:lnR>
                    <a:lnT w="12700" cmpd="sng">
                      <a:solidFill>
                        <a:srgbClr val="000000"/>
                      </a:solidFill>
                      <a:prstDash val="solid"/>
                    </a:lnT>
                    <a:lnB w="12700" cmpd="sng">
                      <a:solidFill>
                        <a:srgbClr val="000000"/>
                      </a:solidFill>
                      <a:prstDash val="solid"/>
                    </a:lnB>
                    <a:noFill/>
                  </a:tcPr>
                </a:tc>
                <a:extLst>
                  <a:ext uri="{0D108BD9-81ED-4DB2-BD59-A6C34878D82A}">
                    <a16:rowId xmlns:a16="http://schemas.microsoft.com/office/drawing/2014/main" val="10021"/>
                  </a:ext>
                </a:extLst>
              </a:tr>
            </a:tbl>
          </a:graphicData>
        </a:graphic>
      </p:graphicFrame>
    </p:spTree>
    <p:extLst>
      <p:ext uri="{BB962C8B-B14F-4D97-AF65-F5344CB8AC3E}">
        <p14:creationId xmlns:p14="http://schemas.microsoft.com/office/powerpoint/2010/main" val="1439063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87524-4F10-FA47-B8A6-0BAD3C86DC9F}"/>
              </a:ext>
            </a:extLst>
          </p:cNvPr>
          <p:cNvSpPr>
            <a:spLocks noGrp="1"/>
          </p:cNvSpPr>
          <p:nvPr>
            <p:ph type="title"/>
          </p:nvPr>
        </p:nvSpPr>
        <p:spPr/>
        <p:txBody>
          <a:bodyPr/>
          <a:lstStyle/>
          <a:p>
            <a:r>
              <a:rPr lang="en-US" dirty="0"/>
              <a:t>Adjusted EBITDA</a:t>
            </a:r>
            <a:br>
              <a:rPr lang="en-US" dirty="0"/>
            </a:br>
            <a:endParaRPr lang="en-US" dirty="0"/>
          </a:p>
        </p:txBody>
      </p:sp>
      <p:sp>
        <p:nvSpPr>
          <p:cNvPr id="3" name="Text Placeholder 2">
            <a:extLst>
              <a:ext uri="{FF2B5EF4-FFF2-40B4-BE49-F238E27FC236}">
                <a16:creationId xmlns:a16="http://schemas.microsoft.com/office/drawing/2014/main" id="{E52C51BD-3D9C-4544-A02C-4E6B44C53B4A}"/>
              </a:ext>
            </a:extLst>
          </p:cNvPr>
          <p:cNvSpPr>
            <a:spLocks noGrp="1"/>
          </p:cNvSpPr>
          <p:nvPr>
            <p:ph type="body" sz="quarter" idx="16"/>
          </p:nvPr>
        </p:nvSpPr>
        <p:spPr/>
        <p:txBody>
          <a:bodyPr/>
          <a:lstStyle/>
          <a:p>
            <a:r>
              <a:rPr lang="en-US" dirty="0"/>
              <a:t>Year Ended December 31, 2018</a:t>
            </a:r>
          </a:p>
          <a:p>
            <a:endParaRPr lang="en-US" dirty="0"/>
          </a:p>
        </p:txBody>
      </p:sp>
      <p:sp>
        <p:nvSpPr>
          <p:cNvPr id="4" name="Text Placeholder 3">
            <a:extLst>
              <a:ext uri="{FF2B5EF4-FFF2-40B4-BE49-F238E27FC236}">
                <a16:creationId xmlns:a16="http://schemas.microsoft.com/office/drawing/2014/main" id="{4A57737B-16F0-D44B-8668-B1AC8D32F1E9}"/>
              </a:ext>
            </a:extLst>
          </p:cNvPr>
          <p:cNvSpPr>
            <a:spLocks noGrp="1"/>
          </p:cNvSpPr>
          <p:nvPr>
            <p:ph type="body" sz="quarter" idx="15"/>
          </p:nvPr>
        </p:nvSpPr>
        <p:spPr/>
        <p:txBody>
          <a:bodyPr/>
          <a:lstStyle/>
          <a:p>
            <a:r>
              <a:rPr lang="en-US" dirty="0"/>
              <a:t>Note: Excludes adjusted EBITDA information from Clean Earth and Manitoba Harvest</a:t>
            </a:r>
          </a:p>
        </p:txBody>
      </p:sp>
      <p:graphicFrame>
        <p:nvGraphicFramePr>
          <p:cNvPr id="9" name="Table 8">
            <a:extLst>
              <a:ext uri="{FF2B5EF4-FFF2-40B4-BE49-F238E27FC236}">
                <a16:creationId xmlns:a16="http://schemas.microsoft.com/office/drawing/2014/main" id="{208C96D1-AAA5-1443-9CD0-24916E8B84DA}"/>
              </a:ext>
            </a:extLst>
          </p:cNvPr>
          <p:cNvGraphicFramePr>
            <a:graphicFrameLocks noGrp="1"/>
          </p:cNvGraphicFramePr>
          <p:nvPr>
            <p:extLst>
              <p:ext uri="{D42A27DB-BD31-4B8C-83A1-F6EECF244321}">
                <p14:modId xmlns:p14="http://schemas.microsoft.com/office/powerpoint/2010/main" val="2061664403"/>
              </p:ext>
            </p:extLst>
          </p:nvPr>
        </p:nvGraphicFramePr>
        <p:xfrm>
          <a:off x="357188" y="1575011"/>
          <a:ext cx="11477325" cy="4313872"/>
        </p:xfrm>
        <a:graphic>
          <a:graphicData uri="http://schemas.openxmlformats.org/drawingml/2006/table">
            <a:tbl>
              <a:tblPr firstRow="1" bandRow="1">
                <a:tableStyleId>{5C22544A-7EE6-4342-B048-85BDC9FD1C3A}</a:tableStyleId>
              </a:tblPr>
              <a:tblGrid>
                <a:gridCol w="2610232">
                  <a:extLst>
                    <a:ext uri="{9D8B030D-6E8A-4147-A177-3AD203B41FA5}">
                      <a16:colId xmlns:a16="http://schemas.microsoft.com/office/drawing/2014/main" val="20000"/>
                    </a:ext>
                  </a:extLst>
                </a:gridCol>
                <a:gridCol w="76770">
                  <a:extLst>
                    <a:ext uri="{9D8B030D-6E8A-4147-A177-3AD203B41FA5}">
                      <a16:colId xmlns:a16="http://schemas.microsoft.com/office/drawing/2014/main" val="20001"/>
                    </a:ext>
                  </a:extLst>
                </a:gridCol>
                <a:gridCol w="134350">
                  <a:extLst>
                    <a:ext uri="{9D8B030D-6E8A-4147-A177-3AD203B41FA5}">
                      <a16:colId xmlns:a16="http://schemas.microsoft.com/office/drawing/2014/main" val="20002"/>
                    </a:ext>
                  </a:extLst>
                </a:gridCol>
                <a:gridCol w="671750">
                  <a:extLst>
                    <a:ext uri="{9D8B030D-6E8A-4147-A177-3AD203B41FA5}">
                      <a16:colId xmlns:a16="http://schemas.microsoft.com/office/drawing/2014/main" val="20003"/>
                    </a:ext>
                  </a:extLst>
                </a:gridCol>
                <a:gridCol w="76770">
                  <a:extLst>
                    <a:ext uri="{9D8B030D-6E8A-4147-A177-3AD203B41FA5}">
                      <a16:colId xmlns:a16="http://schemas.microsoft.com/office/drawing/2014/main" val="20005"/>
                    </a:ext>
                  </a:extLst>
                </a:gridCol>
                <a:gridCol w="134350">
                  <a:extLst>
                    <a:ext uri="{9D8B030D-6E8A-4147-A177-3AD203B41FA5}">
                      <a16:colId xmlns:a16="http://schemas.microsoft.com/office/drawing/2014/main" val="20006"/>
                    </a:ext>
                  </a:extLst>
                </a:gridCol>
                <a:gridCol w="594980">
                  <a:extLst>
                    <a:ext uri="{9D8B030D-6E8A-4147-A177-3AD203B41FA5}">
                      <a16:colId xmlns:a16="http://schemas.microsoft.com/office/drawing/2014/main" val="20007"/>
                    </a:ext>
                  </a:extLst>
                </a:gridCol>
                <a:gridCol w="76770">
                  <a:extLst>
                    <a:ext uri="{9D8B030D-6E8A-4147-A177-3AD203B41FA5}">
                      <a16:colId xmlns:a16="http://schemas.microsoft.com/office/drawing/2014/main" val="20009"/>
                    </a:ext>
                  </a:extLst>
                </a:gridCol>
                <a:gridCol w="134350">
                  <a:extLst>
                    <a:ext uri="{9D8B030D-6E8A-4147-A177-3AD203B41FA5}">
                      <a16:colId xmlns:a16="http://schemas.microsoft.com/office/drawing/2014/main" val="20010"/>
                    </a:ext>
                  </a:extLst>
                </a:gridCol>
                <a:gridCol w="671750">
                  <a:extLst>
                    <a:ext uri="{9D8B030D-6E8A-4147-A177-3AD203B41FA5}">
                      <a16:colId xmlns:a16="http://schemas.microsoft.com/office/drawing/2014/main" val="20011"/>
                    </a:ext>
                  </a:extLst>
                </a:gridCol>
                <a:gridCol w="95964">
                  <a:extLst>
                    <a:ext uri="{9D8B030D-6E8A-4147-A177-3AD203B41FA5}">
                      <a16:colId xmlns:a16="http://schemas.microsoft.com/office/drawing/2014/main" val="20012"/>
                    </a:ext>
                  </a:extLst>
                </a:gridCol>
                <a:gridCol w="76770">
                  <a:extLst>
                    <a:ext uri="{9D8B030D-6E8A-4147-A177-3AD203B41FA5}">
                      <a16:colId xmlns:a16="http://schemas.microsoft.com/office/drawing/2014/main" val="20013"/>
                    </a:ext>
                  </a:extLst>
                </a:gridCol>
                <a:gridCol w="134350">
                  <a:extLst>
                    <a:ext uri="{9D8B030D-6E8A-4147-A177-3AD203B41FA5}">
                      <a16:colId xmlns:a16="http://schemas.microsoft.com/office/drawing/2014/main" val="20014"/>
                    </a:ext>
                  </a:extLst>
                </a:gridCol>
                <a:gridCol w="594980">
                  <a:extLst>
                    <a:ext uri="{9D8B030D-6E8A-4147-A177-3AD203B41FA5}">
                      <a16:colId xmlns:a16="http://schemas.microsoft.com/office/drawing/2014/main" val="20015"/>
                    </a:ext>
                  </a:extLst>
                </a:gridCol>
                <a:gridCol w="95964">
                  <a:extLst>
                    <a:ext uri="{9D8B030D-6E8A-4147-A177-3AD203B41FA5}">
                      <a16:colId xmlns:a16="http://schemas.microsoft.com/office/drawing/2014/main" val="20016"/>
                    </a:ext>
                  </a:extLst>
                </a:gridCol>
                <a:gridCol w="76770">
                  <a:extLst>
                    <a:ext uri="{9D8B030D-6E8A-4147-A177-3AD203B41FA5}">
                      <a16:colId xmlns:a16="http://schemas.microsoft.com/office/drawing/2014/main" val="20017"/>
                    </a:ext>
                  </a:extLst>
                </a:gridCol>
                <a:gridCol w="37128">
                  <a:extLst>
                    <a:ext uri="{9D8B030D-6E8A-4147-A177-3AD203B41FA5}">
                      <a16:colId xmlns:a16="http://schemas.microsoft.com/office/drawing/2014/main" val="20021"/>
                    </a:ext>
                  </a:extLst>
                </a:gridCol>
                <a:gridCol w="173993">
                  <a:extLst>
                    <a:ext uri="{9D8B030D-6E8A-4147-A177-3AD203B41FA5}">
                      <a16:colId xmlns:a16="http://schemas.microsoft.com/office/drawing/2014/main" val="20022"/>
                    </a:ext>
                  </a:extLst>
                </a:gridCol>
                <a:gridCol w="710136">
                  <a:extLst>
                    <a:ext uri="{9D8B030D-6E8A-4147-A177-3AD203B41FA5}">
                      <a16:colId xmlns:a16="http://schemas.microsoft.com/office/drawing/2014/main" val="20023"/>
                    </a:ext>
                  </a:extLst>
                </a:gridCol>
                <a:gridCol w="76770">
                  <a:extLst>
                    <a:ext uri="{9D8B030D-6E8A-4147-A177-3AD203B41FA5}">
                      <a16:colId xmlns:a16="http://schemas.microsoft.com/office/drawing/2014/main" val="20025"/>
                    </a:ext>
                  </a:extLst>
                </a:gridCol>
                <a:gridCol w="134350">
                  <a:extLst>
                    <a:ext uri="{9D8B030D-6E8A-4147-A177-3AD203B41FA5}">
                      <a16:colId xmlns:a16="http://schemas.microsoft.com/office/drawing/2014/main" val="20026"/>
                    </a:ext>
                  </a:extLst>
                </a:gridCol>
                <a:gridCol w="633365">
                  <a:extLst>
                    <a:ext uri="{9D8B030D-6E8A-4147-A177-3AD203B41FA5}">
                      <a16:colId xmlns:a16="http://schemas.microsoft.com/office/drawing/2014/main" val="20027"/>
                    </a:ext>
                  </a:extLst>
                </a:gridCol>
                <a:gridCol w="76770">
                  <a:extLst>
                    <a:ext uri="{9D8B030D-6E8A-4147-A177-3AD203B41FA5}">
                      <a16:colId xmlns:a16="http://schemas.microsoft.com/office/drawing/2014/main" val="20029"/>
                    </a:ext>
                  </a:extLst>
                </a:gridCol>
                <a:gridCol w="134350">
                  <a:extLst>
                    <a:ext uri="{9D8B030D-6E8A-4147-A177-3AD203B41FA5}">
                      <a16:colId xmlns:a16="http://schemas.microsoft.com/office/drawing/2014/main" val="20030"/>
                    </a:ext>
                  </a:extLst>
                </a:gridCol>
                <a:gridCol w="594980">
                  <a:extLst>
                    <a:ext uri="{9D8B030D-6E8A-4147-A177-3AD203B41FA5}">
                      <a16:colId xmlns:a16="http://schemas.microsoft.com/office/drawing/2014/main" val="20031"/>
                    </a:ext>
                  </a:extLst>
                </a:gridCol>
                <a:gridCol w="134350">
                  <a:extLst>
                    <a:ext uri="{9D8B030D-6E8A-4147-A177-3AD203B41FA5}">
                      <a16:colId xmlns:a16="http://schemas.microsoft.com/office/drawing/2014/main" val="20038"/>
                    </a:ext>
                  </a:extLst>
                </a:gridCol>
                <a:gridCol w="537400">
                  <a:extLst>
                    <a:ext uri="{9D8B030D-6E8A-4147-A177-3AD203B41FA5}">
                      <a16:colId xmlns:a16="http://schemas.microsoft.com/office/drawing/2014/main" val="20039"/>
                    </a:ext>
                  </a:extLst>
                </a:gridCol>
                <a:gridCol w="95964">
                  <a:extLst>
                    <a:ext uri="{9D8B030D-6E8A-4147-A177-3AD203B41FA5}">
                      <a16:colId xmlns:a16="http://schemas.microsoft.com/office/drawing/2014/main" val="20040"/>
                    </a:ext>
                  </a:extLst>
                </a:gridCol>
                <a:gridCol w="76770">
                  <a:extLst>
                    <a:ext uri="{9D8B030D-6E8A-4147-A177-3AD203B41FA5}">
                      <a16:colId xmlns:a16="http://schemas.microsoft.com/office/drawing/2014/main" val="20041"/>
                    </a:ext>
                  </a:extLst>
                </a:gridCol>
                <a:gridCol w="134350">
                  <a:extLst>
                    <a:ext uri="{9D8B030D-6E8A-4147-A177-3AD203B41FA5}">
                      <a16:colId xmlns:a16="http://schemas.microsoft.com/office/drawing/2014/main" val="20042"/>
                    </a:ext>
                  </a:extLst>
                </a:gridCol>
                <a:gridCol w="594980">
                  <a:extLst>
                    <a:ext uri="{9D8B030D-6E8A-4147-A177-3AD203B41FA5}">
                      <a16:colId xmlns:a16="http://schemas.microsoft.com/office/drawing/2014/main" val="20043"/>
                    </a:ext>
                  </a:extLst>
                </a:gridCol>
                <a:gridCol w="76770">
                  <a:extLst>
                    <a:ext uri="{9D8B030D-6E8A-4147-A177-3AD203B41FA5}">
                      <a16:colId xmlns:a16="http://schemas.microsoft.com/office/drawing/2014/main" val="20045"/>
                    </a:ext>
                  </a:extLst>
                </a:gridCol>
                <a:gridCol w="134350">
                  <a:extLst>
                    <a:ext uri="{9D8B030D-6E8A-4147-A177-3AD203B41FA5}">
                      <a16:colId xmlns:a16="http://schemas.microsoft.com/office/drawing/2014/main" val="20046"/>
                    </a:ext>
                  </a:extLst>
                </a:gridCol>
                <a:gridCol w="863679">
                  <a:extLst>
                    <a:ext uri="{9D8B030D-6E8A-4147-A177-3AD203B41FA5}">
                      <a16:colId xmlns:a16="http://schemas.microsoft.com/office/drawing/2014/main" val="20047"/>
                    </a:ext>
                  </a:extLst>
                </a:gridCol>
              </a:tblGrid>
              <a:tr h="85522">
                <a:tc>
                  <a:txBody>
                    <a:bodyPr/>
                    <a:lstStyle/>
                    <a:p>
                      <a:endParaRPr sz="900" dirty="0">
                        <a:latin typeface="+mn-lt"/>
                      </a:endParaRPr>
                    </a:p>
                  </a:txBody>
                  <a:tcPr marL="0" marR="0" marT="0" marB="0" anchor="ctr">
                    <a:lnL>
                      <a:noFill/>
                    </a:lnL>
                    <a:lnR>
                      <a:noFill/>
                    </a:lnR>
                    <a:lnT>
                      <a:noFill/>
                    </a:lnT>
                    <a:lnB>
                      <a:noFill/>
                    </a:lnB>
                    <a:noFill/>
                  </a:tcPr>
                </a:tc>
                <a:tc>
                  <a:txBody>
                    <a:bodyPr/>
                    <a:lstStyle/>
                    <a:p>
                      <a:endParaRPr sz="900" dirty="0">
                        <a:latin typeface="+mn-lt"/>
                      </a:endParaRPr>
                    </a:p>
                  </a:txBody>
                  <a:tcPr marL="0" marR="0" marT="0" marB="0" anchor="ctr">
                    <a:lnL>
                      <a:noFill/>
                    </a:lnL>
                    <a:lnR>
                      <a:noFill/>
                    </a:lnR>
                    <a:lnT>
                      <a:noFill/>
                    </a:lnT>
                    <a:lnB>
                      <a:noFill/>
                    </a:lnB>
                    <a:noFill/>
                  </a:tcPr>
                </a:tc>
                <a:tc gridSpan="2">
                  <a:txBody>
                    <a:bodyPr/>
                    <a:lstStyle/>
                    <a:p>
                      <a:endParaRPr sz="900" dirty="0">
                        <a:latin typeface="+mn-lt"/>
                      </a:endParaRPr>
                    </a:p>
                  </a:txBody>
                  <a:tcPr marL="0" marR="0" marT="0" marB="0" anchor="ctr">
                    <a:lnL>
                      <a:noFill/>
                    </a:lnL>
                    <a:lnR>
                      <a:noFill/>
                    </a:lnR>
                    <a:lnT>
                      <a:noFill/>
                    </a:lnT>
                    <a:lnB w="12700" cmpd="sng">
                      <a:solidFill>
                        <a:srgbClr val="000000"/>
                      </a:solidFill>
                      <a:prstDash val="solid"/>
                    </a:lnB>
                    <a:noFill/>
                  </a:tcPr>
                </a:tc>
                <a:tc hMerge="1">
                  <a:txBody>
                    <a:bodyPr/>
                    <a:lstStyle/>
                    <a:p>
                      <a:endParaRPr sz="100" dirty="0"/>
                    </a:p>
                  </a:txBody>
                  <a:tcPr marL="0" marR="0" marT="0" marB="0" anchor="b">
                    <a:lnL>
                      <a:noFill/>
                    </a:lnL>
                    <a:lnR>
                      <a:noFill/>
                    </a:lnR>
                    <a:lnT>
                      <a:noFill/>
                    </a:lnT>
                    <a:lnB w="12700" cmpd="sng">
                      <a:solidFill>
                        <a:srgbClr val="000000"/>
                      </a:solidFill>
                      <a:prstDash val="solid"/>
                    </a:lnB>
                    <a:noFill/>
                  </a:tcPr>
                </a:tc>
                <a:tc>
                  <a:txBody>
                    <a:bodyPr/>
                    <a:lstStyle/>
                    <a:p>
                      <a:endParaRPr sz="900" dirty="0">
                        <a:latin typeface="+mn-lt"/>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noFill/>
                  </a:tcPr>
                </a:tc>
                <a:tc gridSpan="2">
                  <a:txBody>
                    <a:bodyPr/>
                    <a:lstStyle/>
                    <a:p>
                      <a:endParaRPr sz="900" dirty="0">
                        <a:latin typeface="+mn-lt"/>
                      </a:endParaRPr>
                    </a:p>
                  </a:txBody>
                  <a:tcPr marL="0" marR="0" marT="0" marB="0" anchor="ctr">
                    <a:lnL>
                      <a:noFill/>
                    </a:lnL>
                    <a:lnR>
                      <a:noFill/>
                    </a:lnR>
                    <a:lnT>
                      <a:noFill/>
                    </a:lnT>
                    <a:lnB w="12700" cmpd="sng">
                      <a:solidFill>
                        <a:srgbClr val="000000"/>
                      </a:solidFill>
                      <a:prstDash val="solid"/>
                    </a:lnB>
                    <a:noFill/>
                  </a:tcPr>
                </a:tc>
                <a:tc hMerge="1">
                  <a:txBody>
                    <a:bodyPr/>
                    <a:lstStyle/>
                    <a:p>
                      <a:endParaRPr sz="100" dirty="0"/>
                    </a:p>
                  </a:txBody>
                  <a:tcPr marL="0" marR="0" marT="0" marB="0" anchor="b">
                    <a:lnL>
                      <a:noFill/>
                    </a:lnL>
                    <a:lnR>
                      <a:noFill/>
                    </a:lnR>
                    <a:lnT>
                      <a:noFill/>
                    </a:lnT>
                    <a:lnB w="12700" cmpd="sng">
                      <a:solidFill>
                        <a:srgbClr val="000000"/>
                      </a:solidFill>
                      <a:prstDash val="solid"/>
                    </a:lnB>
                    <a:noFill/>
                  </a:tcPr>
                </a:tc>
                <a:tc>
                  <a:txBody>
                    <a:bodyPr/>
                    <a:lstStyle/>
                    <a:p>
                      <a:endParaRPr sz="900" dirty="0">
                        <a:latin typeface="+mn-lt"/>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noFill/>
                  </a:tcPr>
                </a:tc>
                <a:tc gridSpan="3">
                  <a:txBody>
                    <a:bodyPr/>
                    <a:lstStyle/>
                    <a:p>
                      <a:endParaRPr sz="900" dirty="0">
                        <a:latin typeface="+mn-lt"/>
                      </a:endParaRPr>
                    </a:p>
                  </a:txBody>
                  <a:tcPr marL="0" marR="0" marT="0" marB="0" anchor="ctr">
                    <a:lnL>
                      <a:noFill/>
                    </a:lnL>
                    <a:lnR>
                      <a:noFill/>
                    </a:lnR>
                    <a:lnT>
                      <a:noFill/>
                    </a:lnT>
                    <a:lnB w="12700" cmpd="sng">
                      <a:solidFill>
                        <a:srgbClr val="000000"/>
                      </a:solidFill>
                      <a:prstDash val="solid"/>
                    </a:lnB>
                    <a:noFill/>
                  </a:tcPr>
                </a:tc>
                <a:tc hMerge="1">
                  <a:txBody>
                    <a:bodyPr/>
                    <a:lstStyle/>
                    <a:p>
                      <a:endParaRPr sz="100" dirty="0"/>
                    </a:p>
                  </a:txBody>
                  <a:tcPr marL="0" marR="0" marT="0" marB="0" anchor="b">
                    <a:lnL>
                      <a:noFill/>
                    </a:lnL>
                    <a:lnR>
                      <a:noFill/>
                    </a:lnR>
                    <a:lnT>
                      <a:noFill/>
                    </a:lnT>
                    <a:lnB w="12700" cmpd="sng">
                      <a:solidFill>
                        <a:srgbClr val="000000"/>
                      </a:solidFill>
                      <a:prstDash val="solid"/>
                    </a:lnB>
                    <a:noFill/>
                  </a:tcPr>
                </a:tc>
                <a:tc hMerge="1">
                  <a:txBody>
                    <a:bodyPr/>
                    <a:lstStyle/>
                    <a:p>
                      <a:endParaRPr sz="100" dirty="0"/>
                    </a:p>
                  </a:txBody>
                  <a:tcPr marL="0" marR="0" marT="0" marB="0" anchor="b">
                    <a:lnL>
                      <a:noFill/>
                    </a:lnL>
                    <a:lnR>
                      <a:noFill/>
                    </a:lnR>
                    <a:lnT>
                      <a:noFill/>
                    </a:lnT>
                    <a:lnB w="12700" cmpd="sng">
                      <a:solidFill>
                        <a:srgbClr val="000000"/>
                      </a:solidFill>
                      <a:prstDash val="solid"/>
                    </a:lnB>
                    <a:noFill/>
                  </a:tcPr>
                </a:tc>
                <a:tc>
                  <a:txBody>
                    <a:bodyPr/>
                    <a:lstStyle/>
                    <a:p>
                      <a:endParaRPr sz="900" dirty="0">
                        <a:latin typeface="+mn-lt"/>
                      </a:endParaRPr>
                    </a:p>
                  </a:txBody>
                  <a:tcPr marL="0" marR="0" marT="0" marB="0" anchor="ctr">
                    <a:lnL>
                      <a:noFill/>
                    </a:lnL>
                    <a:lnR>
                      <a:noFill/>
                    </a:lnR>
                    <a:lnT>
                      <a:noFill/>
                    </a:lnT>
                    <a:lnB w="12700" cmpd="sng">
                      <a:solidFill>
                        <a:srgbClr val="000000"/>
                      </a:solidFill>
                      <a:prstDash val="solid"/>
                    </a:lnB>
                    <a:noFill/>
                  </a:tcPr>
                </a:tc>
                <a:tc gridSpan="3">
                  <a:txBody>
                    <a:bodyPr/>
                    <a:lstStyle/>
                    <a:p>
                      <a:endParaRPr sz="900" dirty="0">
                        <a:latin typeface="+mn-lt"/>
                      </a:endParaRPr>
                    </a:p>
                  </a:txBody>
                  <a:tcPr marL="0" marR="0" marT="0" marB="0" anchor="ctr">
                    <a:lnL>
                      <a:noFill/>
                    </a:lnL>
                    <a:lnR>
                      <a:noFill/>
                    </a:lnR>
                    <a:lnT>
                      <a:noFill/>
                    </a:lnT>
                    <a:lnB w="12700" cmpd="sng">
                      <a:solidFill>
                        <a:srgbClr val="000000"/>
                      </a:solidFill>
                      <a:prstDash val="solid"/>
                    </a:lnB>
                    <a:noFill/>
                  </a:tcPr>
                </a:tc>
                <a:tc hMerge="1">
                  <a:txBody>
                    <a:bodyPr/>
                    <a:lstStyle/>
                    <a:p>
                      <a:endParaRPr sz="100" dirty="0"/>
                    </a:p>
                  </a:txBody>
                  <a:tcPr marL="0" marR="0" marT="0" marB="0" anchor="b">
                    <a:lnL>
                      <a:noFill/>
                    </a:lnL>
                    <a:lnR>
                      <a:noFill/>
                    </a:lnR>
                    <a:lnT>
                      <a:noFill/>
                    </a:lnT>
                    <a:lnB w="12700" cmpd="sng">
                      <a:solidFill>
                        <a:srgbClr val="000000"/>
                      </a:solidFill>
                      <a:prstDash val="solid"/>
                    </a:lnB>
                    <a:noFill/>
                  </a:tcPr>
                </a:tc>
                <a:tc hMerge="1">
                  <a:txBody>
                    <a:bodyPr/>
                    <a:lstStyle/>
                    <a:p>
                      <a:endParaRPr sz="100" dirty="0"/>
                    </a:p>
                  </a:txBody>
                  <a:tcPr marL="0" marR="0" marT="0" marB="0" anchor="b">
                    <a:lnL>
                      <a:noFill/>
                    </a:lnL>
                    <a:lnR>
                      <a:noFill/>
                    </a:lnR>
                    <a:lnT>
                      <a:noFill/>
                    </a:lnT>
                    <a:lnB w="12700" cmpd="sng">
                      <a:solidFill>
                        <a:srgbClr val="000000"/>
                      </a:solidFill>
                      <a:prstDash val="solid"/>
                    </a:lnB>
                    <a:noFill/>
                  </a:tcPr>
                </a:tc>
                <a:tc>
                  <a:txBody>
                    <a:bodyPr/>
                    <a:lstStyle/>
                    <a:p>
                      <a:endParaRPr sz="900" dirty="0">
                        <a:latin typeface="+mn-lt"/>
                      </a:endParaRPr>
                    </a:p>
                  </a:txBody>
                  <a:tcPr marL="0" marR="0" marT="0" marB="0" anchor="ctr">
                    <a:lnL>
                      <a:noFill/>
                    </a:lnL>
                    <a:lnR>
                      <a:noFill/>
                    </a:lnR>
                    <a:lnT>
                      <a:noFill/>
                    </a:lnT>
                    <a:lnB w="12700" cmpd="sng">
                      <a:solidFill>
                        <a:srgbClr val="000000"/>
                      </a:solidFill>
                      <a:prstDash val="solid"/>
                    </a:lnB>
                    <a:noFill/>
                  </a:tcPr>
                </a:tc>
                <a:tc>
                  <a:txBody>
                    <a:bodyPr/>
                    <a:lstStyle/>
                    <a:p>
                      <a:endParaRPr sz="900" dirty="0">
                        <a:latin typeface="+mn-lt"/>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noFill/>
                  </a:tcPr>
                </a:tc>
                <a:tc gridSpan="2">
                  <a:txBody>
                    <a:bodyPr/>
                    <a:lstStyle/>
                    <a:p>
                      <a:endParaRPr sz="900" dirty="0">
                        <a:latin typeface="+mn-lt"/>
                      </a:endParaRPr>
                    </a:p>
                  </a:txBody>
                  <a:tcPr marL="0" marR="0" marT="0" marB="0" anchor="ctr">
                    <a:lnL>
                      <a:noFill/>
                    </a:lnL>
                    <a:lnR>
                      <a:noFill/>
                    </a:lnR>
                    <a:lnT>
                      <a:noFill/>
                    </a:lnT>
                    <a:lnB w="12700" cmpd="sng">
                      <a:solidFill>
                        <a:srgbClr val="000000"/>
                      </a:solidFill>
                      <a:prstDash val="solid"/>
                    </a:lnB>
                    <a:noFill/>
                  </a:tcPr>
                </a:tc>
                <a:tc hMerge="1">
                  <a:txBody>
                    <a:bodyPr/>
                    <a:lstStyle/>
                    <a:p>
                      <a:endParaRPr sz="100" dirty="0"/>
                    </a:p>
                  </a:txBody>
                  <a:tcPr marL="0" marR="0" marT="0" marB="0" anchor="b">
                    <a:lnL>
                      <a:noFill/>
                    </a:lnL>
                    <a:lnR>
                      <a:noFill/>
                    </a:lnR>
                    <a:lnT>
                      <a:noFill/>
                    </a:lnT>
                    <a:lnB w="12700" cmpd="sng">
                      <a:solidFill>
                        <a:srgbClr val="000000"/>
                      </a:solidFill>
                      <a:prstDash val="solid"/>
                    </a:lnB>
                    <a:noFill/>
                  </a:tcPr>
                </a:tc>
                <a:tc>
                  <a:txBody>
                    <a:bodyPr/>
                    <a:lstStyle/>
                    <a:p>
                      <a:endParaRPr sz="900" dirty="0">
                        <a:latin typeface="+mn-lt"/>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noFill/>
                  </a:tcPr>
                </a:tc>
                <a:tc gridSpan="2">
                  <a:txBody>
                    <a:bodyPr/>
                    <a:lstStyle/>
                    <a:p>
                      <a:endParaRPr sz="900" dirty="0">
                        <a:latin typeface="+mn-lt"/>
                      </a:endParaRPr>
                    </a:p>
                  </a:txBody>
                  <a:tcPr marL="0" marR="0" marT="0" marB="0" anchor="ctr">
                    <a:lnL>
                      <a:noFill/>
                    </a:lnL>
                    <a:lnR>
                      <a:noFill/>
                    </a:lnR>
                    <a:lnT>
                      <a:noFill/>
                    </a:lnT>
                    <a:lnB w="12700" cmpd="sng">
                      <a:solidFill>
                        <a:srgbClr val="000000"/>
                      </a:solidFill>
                      <a:prstDash val="solid"/>
                    </a:lnB>
                    <a:noFill/>
                  </a:tcPr>
                </a:tc>
                <a:tc hMerge="1">
                  <a:txBody>
                    <a:bodyPr/>
                    <a:lstStyle/>
                    <a:p>
                      <a:endParaRPr sz="100" dirty="0"/>
                    </a:p>
                  </a:txBody>
                  <a:tcPr marL="0" marR="0" marT="0" marB="0" anchor="b">
                    <a:lnL>
                      <a:noFill/>
                    </a:lnL>
                    <a:lnR>
                      <a:noFill/>
                    </a:lnR>
                    <a:lnT>
                      <a:noFill/>
                    </a:lnT>
                    <a:lnB w="12700" cmpd="sng">
                      <a:solidFill>
                        <a:srgbClr val="000000"/>
                      </a:solidFill>
                      <a:prstDash val="solid"/>
                    </a:lnB>
                    <a:noFill/>
                  </a:tcPr>
                </a:tc>
                <a:tc>
                  <a:txBody>
                    <a:bodyPr/>
                    <a:lstStyle/>
                    <a:p>
                      <a:endParaRPr sz="900" dirty="0">
                        <a:latin typeface="+mn-lt"/>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noFill/>
                  </a:tcPr>
                </a:tc>
                <a:tc gridSpan="2">
                  <a:txBody>
                    <a:bodyPr/>
                    <a:lstStyle/>
                    <a:p>
                      <a:endParaRPr sz="900" dirty="0">
                        <a:latin typeface="+mn-lt"/>
                      </a:endParaRPr>
                    </a:p>
                  </a:txBody>
                  <a:tcPr marL="0" marR="0" marT="0" marB="0" anchor="ctr">
                    <a:lnL>
                      <a:noFill/>
                    </a:lnL>
                    <a:lnR>
                      <a:noFill/>
                    </a:lnR>
                    <a:lnT>
                      <a:noFill/>
                    </a:lnT>
                    <a:lnB w="12700" cmpd="sng">
                      <a:solidFill>
                        <a:srgbClr val="000000"/>
                      </a:solidFill>
                      <a:prstDash val="solid"/>
                    </a:lnB>
                    <a:noFill/>
                  </a:tcPr>
                </a:tc>
                <a:tc hMerge="1">
                  <a:txBody>
                    <a:bodyPr/>
                    <a:lstStyle/>
                    <a:p>
                      <a:endParaRPr sz="100" dirty="0"/>
                    </a:p>
                  </a:txBody>
                  <a:tcPr marL="0" marR="0" marT="0" marB="0" anchor="b">
                    <a:lnL>
                      <a:noFill/>
                    </a:lnL>
                    <a:lnR>
                      <a:noFill/>
                    </a:lnR>
                    <a:lnT>
                      <a:noFill/>
                    </a:lnT>
                    <a:lnB w="12700" cmpd="sng">
                      <a:solidFill>
                        <a:srgbClr val="000000"/>
                      </a:solidFill>
                      <a:prstDash val="solid"/>
                    </a:lnB>
                    <a:noFill/>
                  </a:tcPr>
                </a:tc>
                <a:tc gridSpan="3">
                  <a:txBody>
                    <a:bodyPr/>
                    <a:lstStyle/>
                    <a:p>
                      <a:endParaRPr sz="900" dirty="0">
                        <a:latin typeface="+mn-lt"/>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noFill/>
                  </a:tcPr>
                </a:tc>
                <a:tc hMerge="1">
                  <a:txBody>
                    <a:bodyPr/>
                    <a:lstStyle/>
                    <a:p>
                      <a:endParaRPr sz="100" dirty="0"/>
                    </a:p>
                  </a:txBody>
                  <a:tcPr marL="0" marR="0" marT="0" marB="0" anchor="b">
                    <a:lnL>
                      <a:noFill/>
                    </a:lnL>
                    <a:lnR>
                      <a:noFill/>
                    </a:lnR>
                    <a:lnT>
                      <a:noFill/>
                    </a:lnT>
                    <a:lnB w="12700" cmpd="sng">
                      <a:solidFill>
                        <a:srgbClr val="000000"/>
                      </a:solidFill>
                      <a:prstDash val="solid"/>
                    </a:lnB>
                    <a:noFill/>
                  </a:tcPr>
                </a:tc>
                <a:tc hMerge="1">
                  <a:txBody>
                    <a:bodyPr/>
                    <a:lstStyle/>
                    <a:p>
                      <a:endParaRPr sz="100" dirty="0"/>
                    </a:p>
                  </a:txBody>
                  <a:tcPr marL="0" marR="0" marT="0" marB="0" anchor="b">
                    <a:lnL>
                      <a:noFill/>
                    </a:lnL>
                    <a:lnR>
                      <a:noFill/>
                    </a:lnR>
                    <a:lnT>
                      <a:noFill/>
                    </a:lnT>
                    <a:lnB w="12700" cmpd="sng">
                      <a:solidFill>
                        <a:srgbClr val="000000"/>
                      </a:solidFill>
                      <a:prstDash val="solid"/>
                    </a:lnB>
                    <a:noFill/>
                  </a:tcPr>
                </a:tc>
                <a:tc>
                  <a:txBody>
                    <a:bodyPr/>
                    <a:lstStyle/>
                    <a:p>
                      <a:endParaRPr sz="900" dirty="0">
                        <a:latin typeface="+mn-lt"/>
                      </a:endParaRPr>
                    </a:p>
                  </a:txBody>
                  <a:tcPr marL="0" marR="0" marT="0" marB="0" anchor="ctr">
                    <a:lnL>
                      <a:noFill/>
                    </a:lnL>
                    <a:lnR>
                      <a:noFill/>
                    </a:lnR>
                    <a:lnT>
                      <a:noFill/>
                    </a:lnT>
                    <a:lnB w="12700" cmpd="sng">
                      <a:solidFill>
                        <a:srgbClr val="000000"/>
                      </a:solidFill>
                      <a:prstDash val="solid"/>
                    </a:lnB>
                    <a:noFill/>
                  </a:tcPr>
                </a:tc>
                <a:tc gridSpan="2">
                  <a:txBody>
                    <a:bodyPr/>
                    <a:lstStyle/>
                    <a:p>
                      <a:endParaRPr sz="900" dirty="0">
                        <a:latin typeface="+mn-lt"/>
                      </a:endParaRPr>
                    </a:p>
                  </a:txBody>
                  <a:tcPr marL="0" marR="0" marT="0" marB="0" anchor="ctr">
                    <a:lnL>
                      <a:noFill/>
                    </a:lnL>
                    <a:lnR>
                      <a:noFill/>
                    </a:lnR>
                    <a:lnT>
                      <a:noFill/>
                    </a:lnT>
                    <a:lnB w="12700" cmpd="sng">
                      <a:solidFill>
                        <a:srgbClr val="000000"/>
                      </a:solidFill>
                      <a:prstDash val="solid"/>
                    </a:lnB>
                    <a:noFill/>
                  </a:tcPr>
                </a:tc>
                <a:tc hMerge="1">
                  <a:txBody>
                    <a:bodyPr/>
                    <a:lstStyle/>
                    <a:p>
                      <a:endParaRPr sz="100" dirty="0"/>
                    </a:p>
                  </a:txBody>
                  <a:tcPr marL="0" marR="0" marT="0" marB="0" anchor="b">
                    <a:lnL>
                      <a:noFill/>
                    </a:lnL>
                    <a:lnR>
                      <a:noFill/>
                    </a:lnR>
                    <a:lnT>
                      <a:noFill/>
                    </a:lnT>
                    <a:lnB w="12700" cmpd="sng">
                      <a:solidFill>
                        <a:srgbClr val="000000"/>
                      </a:solidFill>
                      <a:prstDash val="solid"/>
                    </a:lnB>
                    <a:noFill/>
                  </a:tcPr>
                </a:tc>
                <a:tc>
                  <a:txBody>
                    <a:bodyPr/>
                    <a:lstStyle/>
                    <a:p>
                      <a:endParaRPr sz="900" dirty="0">
                        <a:latin typeface="+mn-lt"/>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noFill/>
                  </a:tcPr>
                </a:tc>
                <a:tc gridSpan="2">
                  <a:txBody>
                    <a:bodyPr/>
                    <a:lstStyle/>
                    <a:p>
                      <a:endParaRPr sz="900" dirty="0">
                        <a:latin typeface="+mn-lt"/>
                      </a:endParaRPr>
                    </a:p>
                  </a:txBody>
                  <a:tcPr marL="0" marR="0" marT="0" marB="0" anchor="ctr">
                    <a:lnL>
                      <a:noFill/>
                    </a:lnL>
                    <a:lnR>
                      <a:noFill/>
                    </a:lnR>
                    <a:lnT>
                      <a:noFill/>
                    </a:lnT>
                    <a:lnB w="12700" cmpd="sng">
                      <a:solidFill>
                        <a:srgbClr val="000000"/>
                      </a:solidFill>
                      <a:prstDash val="solid"/>
                    </a:lnB>
                    <a:noFill/>
                  </a:tcPr>
                </a:tc>
                <a:tc hMerge="1">
                  <a:txBody>
                    <a:bodyPr/>
                    <a:lstStyle/>
                    <a:p>
                      <a:endParaRPr sz="100" dirty="0"/>
                    </a:p>
                  </a:txBody>
                  <a:tcPr marL="0" marR="0" marT="0" marB="0" anchor="b">
                    <a:lnL>
                      <a:noFill/>
                    </a:lnL>
                    <a:lnR>
                      <a:noFill/>
                    </a:lnR>
                    <a:lnT>
                      <a:noFill/>
                    </a:lnT>
                    <a:lnB w="12700" cmpd="sng">
                      <a:solidFill>
                        <a:srgbClr val="000000"/>
                      </a:solidFill>
                      <a:prstDash val="solid"/>
                    </a:lnB>
                    <a:noFill/>
                  </a:tcPr>
                </a:tc>
                <a:extLst>
                  <a:ext uri="{0D108BD9-81ED-4DB2-BD59-A6C34878D82A}">
                    <a16:rowId xmlns:a16="http://schemas.microsoft.com/office/drawing/2014/main" val="10000"/>
                  </a:ext>
                </a:extLst>
              </a:tr>
              <a:tr h="313581">
                <a:tc>
                  <a:txBody>
                    <a:bodyPr/>
                    <a:lstStyle/>
                    <a:p>
                      <a:endParaRPr sz="900" dirty="0">
                        <a:latin typeface="+mn-lt"/>
                        <a:cs typeface="Arial" panose="020B0604020202020204" pitchFamily="34" charset="0"/>
                      </a:endParaRPr>
                    </a:p>
                  </a:txBody>
                  <a:tcPr marL="0" marR="0" marT="0" marB="0" anchor="ctr">
                    <a:lnL>
                      <a:noFill/>
                    </a:lnL>
                    <a:lnR>
                      <a:noFill/>
                    </a:lnR>
                    <a:lnT>
                      <a:noFill/>
                    </a:lnT>
                    <a:lnB>
                      <a:noFill/>
                    </a:lnB>
                    <a:noFill/>
                  </a:tcPr>
                </a:tc>
                <a:tc>
                  <a:txBody>
                    <a:bodyPr/>
                    <a:lstStyle/>
                    <a:p>
                      <a:endParaRPr sz="900" dirty="0">
                        <a:latin typeface="+mn-lt"/>
                        <a:cs typeface="Arial" panose="020B0604020202020204" pitchFamily="34" charset="0"/>
                      </a:endParaRPr>
                    </a:p>
                  </a:txBody>
                  <a:tcPr marL="0" marR="0" marT="0" marB="0" anchor="ctr">
                    <a:lnL>
                      <a:noFill/>
                    </a:lnL>
                    <a:lnR>
                      <a:noFill/>
                    </a:lnR>
                    <a:lnT>
                      <a:noFill/>
                    </a:lnT>
                    <a:lnB>
                      <a:noFill/>
                    </a:lnB>
                    <a:noFill/>
                  </a:tcPr>
                </a:tc>
                <a:tc gridSpan="2">
                  <a:txBody>
                    <a:bodyPr/>
                    <a:lstStyle/>
                    <a:p>
                      <a:pPr indent="38100" algn="ctr">
                        <a:lnSpc>
                          <a:spcPct val="83000"/>
                        </a:lnSpc>
                      </a:pPr>
                      <a:r>
                        <a:rPr sz="900" b="1" i="0" dirty="0">
                          <a:solidFill>
                            <a:srgbClr val="000000"/>
                          </a:solidFill>
                          <a:latin typeface="+mn-lt"/>
                          <a:cs typeface="Arial" panose="020B0604020202020204" pitchFamily="34" charset="0"/>
                        </a:rPr>
                        <a:t>Corporate</a:t>
                      </a:r>
                    </a:p>
                  </a:txBody>
                  <a:tcPr marL="0" marR="38100" marT="25400" marB="25400" anchor="ctr">
                    <a:lnL>
                      <a:noFill/>
                    </a:lnL>
                    <a:lnR>
                      <a:noFill/>
                    </a:lnR>
                    <a:lnT w="12700" cmpd="sng">
                      <a:solidFill>
                        <a:srgbClr val="000000"/>
                      </a:solidFill>
                      <a:prstDash val="solid"/>
                    </a:lnT>
                    <a:lnB w="12700" cmpd="sng">
                      <a:solidFill>
                        <a:srgbClr val="000000"/>
                      </a:solidFill>
                      <a:prstDash val="solid"/>
                    </a:lnB>
                    <a:noFill/>
                  </a:tcPr>
                </a:tc>
                <a:tc hMerge="1">
                  <a:txBody>
                    <a:bodyPr/>
                    <a:lstStyle/>
                    <a:p>
                      <a:pPr algn="ctr">
                        <a:lnSpc>
                          <a:spcPct val="83000"/>
                        </a:lnSpc>
                      </a:pPr>
                      <a:r>
                        <a:rPr sz="750" b="1" i="0">
                          <a:solidFill>
                            <a:srgbClr val="000000"/>
                          </a:solidFill>
                          <a:latin typeface="Arial"/>
                        </a:rPr>
                        <a:t>Corporate</a:t>
                      </a:r>
                    </a:p>
                  </a:txBody>
                  <a:tcPr marL="38100" marR="38100" marT="25400" marB="25400" anchor="b">
                    <a:lnL>
                      <a:noFill/>
                    </a:lnL>
                    <a:lnR>
                      <a:noFill/>
                    </a:lnR>
                    <a:lnT w="12700" cmpd="sng">
                      <a:solidFill>
                        <a:srgbClr val="000000"/>
                      </a:solidFill>
                      <a:prstDash val="solid"/>
                    </a:lnT>
                    <a:lnB w="12700" cmpd="sng">
                      <a:solidFill>
                        <a:srgbClr val="000000"/>
                      </a:solidFill>
                      <a:prstDash val="solid"/>
                    </a:lnB>
                    <a:noFill/>
                  </a:tcPr>
                </a:tc>
                <a:tc>
                  <a:txBody>
                    <a:bodyPr/>
                    <a:lstStyle/>
                    <a:p>
                      <a:pPr algn="ctr"/>
                      <a:endParaRPr sz="900" dirty="0">
                        <a:latin typeface="+mn-lt"/>
                        <a:cs typeface="Arial" panose="020B0604020202020204" pitchFamily="34"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noFill/>
                  </a:tcPr>
                </a:tc>
                <a:tc gridSpan="2">
                  <a:txBody>
                    <a:bodyPr/>
                    <a:lstStyle/>
                    <a:p>
                      <a:pPr indent="38100" algn="ctr">
                        <a:lnSpc>
                          <a:spcPct val="83000"/>
                        </a:lnSpc>
                      </a:pPr>
                      <a:r>
                        <a:rPr sz="900" b="1" i="0" dirty="0">
                          <a:solidFill>
                            <a:srgbClr val="000000"/>
                          </a:solidFill>
                          <a:latin typeface="+mn-lt"/>
                          <a:cs typeface="Arial" panose="020B0604020202020204" pitchFamily="34" charset="0"/>
                        </a:rPr>
                        <a:t>5.11</a:t>
                      </a:r>
                    </a:p>
                  </a:txBody>
                  <a:tcPr marL="0" marR="38100" marT="25400" marB="25400" anchor="ctr">
                    <a:lnL>
                      <a:noFill/>
                    </a:lnL>
                    <a:lnR>
                      <a:noFill/>
                    </a:lnR>
                    <a:lnT w="12700" cmpd="sng">
                      <a:solidFill>
                        <a:srgbClr val="000000"/>
                      </a:solidFill>
                      <a:prstDash val="solid"/>
                    </a:lnT>
                    <a:lnB w="12700" cmpd="sng">
                      <a:solidFill>
                        <a:srgbClr val="000000"/>
                      </a:solidFill>
                      <a:prstDash val="solid"/>
                    </a:lnB>
                    <a:noFill/>
                  </a:tcPr>
                </a:tc>
                <a:tc hMerge="1">
                  <a:txBody>
                    <a:bodyPr/>
                    <a:lstStyle/>
                    <a:p>
                      <a:pPr algn="ctr">
                        <a:lnSpc>
                          <a:spcPct val="83000"/>
                        </a:lnSpc>
                      </a:pPr>
                      <a:r>
                        <a:rPr sz="750" b="1" i="0">
                          <a:solidFill>
                            <a:srgbClr val="000000"/>
                          </a:solidFill>
                          <a:latin typeface="Arial"/>
                        </a:rPr>
                        <a:t>5.11</a:t>
                      </a:r>
                    </a:p>
                  </a:txBody>
                  <a:tcPr marL="38100" marR="38100" marT="25400" marB="25400" anchor="b">
                    <a:lnL>
                      <a:noFill/>
                    </a:lnL>
                    <a:lnR>
                      <a:noFill/>
                    </a:lnR>
                    <a:lnT w="12700" cmpd="sng">
                      <a:solidFill>
                        <a:srgbClr val="000000"/>
                      </a:solidFill>
                      <a:prstDash val="solid"/>
                    </a:lnT>
                    <a:lnB w="12700" cmpd="sng">
                      <a:solidFill>
                        <a:srgbClr val="000000"/>
                      </a:solidFill>
                      <a:prstDash val="solid"/>
                    </a:lnB>
                    <a:noFill/>
                  </a:tcPr>
                </a:tc>
                <a:tc>
                  <a:txBody>
                    <a:bodyPr/>
                    <a:lstStyle/>
                    <a:p>
                      <a:pPr algn="ctr"/>
                      <a:endParaRPr sz="900" dirty="0">
                        <a:latin typeface="+mn-lt"/>
                        <a:cs typeface="Arial" panose="020B0604020202020204" pitchFamily="34"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noFill/>
                  </a:tcPr>
                </a:tc>
                <a:tc gridSpan="3">
                  <a:txBody>
                    <a:bodyPr/>
                    <a:lstStyle/>
                    <a:p>
                      <a:pPr indent="38100" algn="ctr">
                        <a:lnSpc>
                          <a:spcPct val="83000"/>
                        </a:lnSpc>
                      </a:pPr>
                      <a:r>
                        <a:rPr sz="900" b="1" i="0" dirty="0">
                          <a:solidFill>
                            <a:srgbClr val="000000"/>
                          </a:solidFill>
                          <a:latin typeface="+mn-lt"/>
                          <a:cs typeface="Arial" panose="020B0604020202020204" pitchFamily="34" charset="0"/>
                        </a:rPr>
                        <a:t>Ergobaby</a:t>
                      </a:r>
                    </a:p>
                  </a:txBody>
                  <a:tcPr marL="0" marR="38100" marT="25400" marB="25400" anchor="ctr">
                    <a:lnL>
                      <a:noFill/>
                    </a:lnL>
                    <a:lnR>
                      <a:noFill/>
                    </a:lnR>
                    <a:lnT w="12700" cmpd="sng">
                      <a:solidFill>
                        <a:srgbClr val="000000"/>
                      </a:solidFill>
                      <a:prstDash val="solid"/>
                    </a:lnT>
                    <a:lnB w="12700" cmpd="sng">
                      <a:solidFill>
                        <a:srgbClr val="000000"/>
                      </a:solidFill>
                      <a:prstDash val="solid"/>
                    </a:lnB>
                    <a:noFill/>
                  </a:tcPr>
                </a:tc>
                <a:tc hMerge="1">
                  <a:txBody>
                    <a:bodyPr/>
                    <a:lstStyle/>
                    <a:p>
                      <a:pPr algn="ctr">
                        <a:lnSpc>
                          <a:spcPct val="83000"/>
                        </a:lnSpc>
                      </a:pPr>
                      <a:r>
                        <a:rPr sz="750" b="1" i="0">
                          <a:solidFill>
                            <a:srgbClr val="000000"/>
                          </a:solidFill>
                          <a:latin typeface="Arial"/>
                        </a:rPr>
                        <a:t>Ergobaby</a:t>
                      </a:r>
                    </a:p>
                  </a:txBody>
                  <a:tcPr marL="38100" marR="38100" marT="25400" marB="25400" anchor="b">
                    <a:lnL>
                      <a:noFill/>
                    </a:lnL>
                    <a:lnR>
                      <a:noFill/>
                    </a:lnR>
                    <a:lnT w="12700" cmpd="sng">
                      <a:solidFill>
                        <a:srgbClr val="000000"/>
                      </a:solidFill>
                      <a:prstDash val="solid"/>
                    </a:lnT>
                    <a:lnB w="12700" cmpd="sng">
                      <a:solidFill>
                        <a:srgbClr val="000000"/>
                      </a:solidFill>
                      <a:prstDash val="solid"/>
                    </a:lnB>
                    <a:noFill/>
                  </a:tcPr>
                </a:tc>
                <a:tc hMerge="1">
                  <a:txBody>
                    <a:bodyPr/>
                    <a:lstStyle/>
                    <a:p>
                      <a:endParaRPr sz="100" dirty="0"/>
                    </a:p>
                  </a:txBody>
                  <a:tcPr marL="0" marR="0" marT="25400" marB="25400" anchor="b">
                    <a:lnL>
                      <a:noFill/>
                    </a:lnL>
                    <a:lnR>
                      <a:noFill/>
                    </a:lnR>
                    <a:lnT w="12700" cmpd="sng">
                      <a:solidFill>
                        <a:srgbClr val="000000"/>
                      </a:solidFill>
                      <a:prstDash val="solid"/>
                    </a:lnT>
                    <a:lnB w="12700" cmpd="sng">
                      <a:solidFill>
                        <a:srgbClr val="000000"/>
                      </a:solidFill>
                      <a:prstDash val="solid"/>
                    </a:lnB>
                    <a:noFill/>
                  </a:tcPr>
                </a:tc>
                <a:tc>
                  <a:txBody>
                    <a:bodyPr/>
                    <a:lstStyle/>
                    <a:p>
                      <a:pPr algn="ctr"/>
                      <a:endParaRPr sz="900" dirty="0">
                        <a:latin typeface="+mn-lt"/>
                        <a:cs typeface="Arial" panose="020B0604020202020204" pitchFamily="34" charset="0"/>
                      </a:endParaRPr>
                    </a:p>
                  </a:txBody>
                  <a:tcPr marL="0" marR="0" marT="0" marB="0" anchor="ctr">
                    <a:lnL>
                      <a:noFill/>
                    </a:lnL>
                    <a:lnR>
                      <a:noFill/>
                    </a:lnR>
                    <a:lnT w="12700" cmpd="sng">
                      <a:solidFill>
                        <a:srgbClr val="000000"/>
                      </a:solidFill>
                      <a:prstDash val="solid"/>
                    </a:lnT>
                    <a:lnB>
                      <a:noFill/>
                    </a:lnB>
                    <a:noFill/>
                  </a:tcPr>
                </a:tc>
                <a:tc gridSpan="3">
                  <a:txBody>
                    <a:bodyPr/>
                    <a:lstStyle/>
                    <a:p>
                      <a:pPr indent="38100" algn="ctr">
                        <a:lnSpc>
                          <a:spcPct val="83000"/>
                        </a:lnSpc>
                      </a:pPr>
                      <a:r>
                        <a:rPr sz="900" b="1" i="0" dirty="0">
                          <a:solidFill>
                            <a:srgbClr val="000000"/>
                          </a:solidFill>
                          <a:latin typeface="+mn-lt"/>
                          <a:cs typeface="Arial" panose="020B0604020202020204" pitchFamily="34" charset="0"/>
                        </a:rPr>
                        <a:t>Liberty</a:t>
                      </a:r>
                    </a:p>
                  </a:txBody>
                  <a:tcPr marL="0" marR="38100" marT="25400" marB="25400" anchor="ctr">
                    <a:lnL>
                      <a:noFill/>
                    </a:lnL>
                    <a:lnR>
                      <a:noFill/>
                    </a:lnR>
                    <a:lnT w="12700" cmpd="sng">
                      <a:solidFill>
                        <a:srgbClr val="000000"/>
                      </a:solidFill>
                      <a:prstDash val="solid"/>
                    </a:lnT>
                    <a:lnB w="12700" cmpd="sng">
                      <a:solidFill>
                        <a:srgbClr val="000000"/>
                      </a:solidFill>
                      <a:prstDash val="solid"/>
                    </a:lnB>
                    <a:noFill/>
                  </a:tcPr>
                </a:tc>
                <a:tc hMerge="1">
                  <a:txBody>
                    <a:bodyPr/>
                    <a:lstStyle/>
                    <a:p>
                      <a:pPr algn="ctr">
                        <a:lnSpc>
                          <a:spcPct val="83000"/>
                        </a:lnSpc>
                      </a:pPr>
                      <a:r>
                        <a:rPr sz="750" b="1" i="0">
                          <a:solidFill>
                            <a:srgbClr val="000000"/>
                          </a:solidFill>
                          <a:latin typeface="Arial"/>
                        </a:rPr>
                        <a:t>Liberty</a:t>
                      </a:r>
                    </a:p>
                  </a:txBody>
                  <a:tcPr marL="38100" marR="38100" marT="25400" marB="25400" anchor="b">
                    <a:lnL>
                      <a:noFill/>
                    </a:lnL>
                    <a:lnR>
                      <a:noFill/>
                    </a:lnR>
                    <a:lnT w="12700" cmpd="sng">
                      <a:solidFill>
                        <a:srgbClr val="000000"/>
                      </a:solidFill>
                      <a:prstDash val="solid"/>
                    </a:lnT>
                    <a:lnB w="12700" cmpd="sng">
                      <a:solidFill>
                        <a:srgbClr val="000000"/>
                      </a:solidFill>
                      <a:prstDash val="solid"/>
                    </a:lnB>
                    <a:noFill/>
                  </a:tcPr>
                </a:tc>
                <a:tc hMerge="1">
                  <a:txBody>
                    <a:bodyPr/>
                    <a:lstStyle/>
                    <a:p>
                      <a:endParaRPr sz="100" dirty="0"/>
                    </a:p>
                  </a:txBody>
                  <a:tcPr marL="0" marR="0" marT="25400" marB="25400" anchor="b">
                    <a:lnL>
                      <a:noFill/>
                    </a:lnL>
                    <a:lnR>
                      <a:noFill/>
                    </a:lnR>
                    <a:lnT w="12700" cmpd="sng">
                      <a:solidFill>
                        <a:srgbClr val="000000"/>
                      </a:solidFill>
                      <a:prstDash val="solid"/>
                    </a:lnT>
                    <a:lnB w="12700" cmpd="sng">
                      <a:solidFill>
                        <a:srgbClr val="000000"/>
                      </a:solidFill>
                      <a:prstDash val="solid"/>
                    </a:lnB>
                    <a:noFill/>
                  </a:tcPr>
                </a:tc>
                <a:tc>
                  <a:txBody>
                    <a:bodyPr/>
                    <a:lstStyle/>
                    <a:p>
                      <a:pPr algn="ctr"/>
                      <a:endParaRPr sz="900" dirty="0">
                        <a:latin typeface="+mn-lt"/>
                        <a:cs typeface="Arial" panose="020B0604020202020204" pitchFamily="34" charset="0"/>
                      </a:endParaRPr>
                    </a:p>
                  </a:txBody>
                  <a:tcPr marL="0" marR="0" marT="0" marB="0" anchor="ctr">
                    <a:lnL>
                      <a:noFill/>
                    </a:lnL>
                    <a:lnR>
                      <a:noFill/>
                    </a:lnR>
                    <a:lnT w="12700" cmpd="sng">
                      <a:solidFill>
                        <a:srgbClr val="000000"/>
                      </a:solidFill>
                      <a:prstDash val="solid"/>
                    </a:lnT>
                    <a:lnB>
                      <a:noFill/>
                    </a:lnB>
                    <a:noFill/>
                  </a:tcPr>
                </a:tc>
                <a:tc>
                  <a:txBody>
                    <a:bodyPr/>
                    <a:lstStyle/>
                    <a:p>
                      <a:pPr algn="ctr"/>
                      <a:endParaRPr sz="900" dirty="0">
                        <a:latin typeface="+mn-lt"/>
                        <a:cs typeface="Arial" panose="020B0604020202020204" pitchFamily="34"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noFill/>
                  </a:tcPr>
                </a:tc>
                <a:tc gridSpan="2">
                  <a:txBody>
                    <a:bodyPr/>
                    <a:lstStyle/>
                    <a:p>
                      <a:pPr indent="38100" algn="ctr">
                        <a:lnSpc>
                          <a:spcPct val="83000"/>
                        </a:lnSpc>
                      </a:pPr>
                      <a:r>
                        <a:rPr sz="900" b="1" i="0" dirty="0">
                          <a:solidFill>
                            <a:srgbClr val="000000"/>
                          </a:solidFill>
                          <a:latin typeface="+mn-lt"/>
                          <a:cs typeface="Arial" panose="020B0604020202020204" pitchFamily="34" charset="0"/>
                        </a:rPr>
                        <a:t>Velocity Outdoor</a:t>
                      </a:r>
                    </a:p>
                  </a:txBody>
                  <a:tcPr marL="0" marR="38100" marT="25400" marB="25400" anchor="ctr">
                    <a:lnL>
                      <a:noFill/>
                    </a:lnL>
                    <a:lnR>
                      <a:noFill/>
                    </a:lnR>
                    <a:lnT w="12700" cmpd="sng">
                      <a:solidFill>
                        <a:srgbClr val="000000"/>
                      </a:solidFill>
                      <a:prstDash val="solid"/>
                    </a:lnT>
                    <a:lnB w="12700" cmpd="sng">
                      <a:solidFill>
                        <a:srgbClr val="000000"/>
                      </a:solidFill>
                      <a:prstDash val="solid"/>
                    </a:lnB>
                    <a:noFill/>
                  </a:tcPr>
                </a:tc>
                <a:tc hMerge="1">
                  <a:txBody>
                    <a:bodyPr/>
                    <a:lstStyle/>
                    <a:p>
                      <a:pPr algn="ctr">
                        <a:lnSpc>
                          <a:spcPct val="83000"/>
                        </a:lnSpc>
                      </a:pPr>
                      <a:r>
                        <a:rPr sz="750" b="1" i="0">
                          <a:solidFill>
                            <a:srgbClr val="000000"/>
                          </a:solidFill>
                          <a:latin typeface="Arial"/>
                        </a:rPr>
                        <a:t>Velocity Outdoor</a:t>
                      </a:r>
                    </a:p>
                  </a:txBody>
                  <a:tcPr marL="38100" marR="38100" marT="25400" marB="25400" anchor="b">
                    <a:lnL>
                      <a:noFill/>
                    </a:lnL>
                    <a:lnR>
                      <a:noFill/>
                    </a:lnR>
                    <a:lnT w="12700" cmpd="sng">
                      <a:solidFill>
                        <a:srgbClr val="000000"/>
                      </a:solidFill>
                      <a:prstDash val="solid"/>
                    </a:lnT>
                    <a:lnB w="12700" cmpd="sng">
                      <a:solidFill>
                        <a:srgbClr val="000000"/>
                      </a:solidFill>
                      <a:prstDash val="solid"/>
                    </a:lnB>
                    <a:noFill/>
                  </a:tcPr>
                </a:tc>
                <a:tc>
                  <a:txBody>
                    <a:bodyPr/>
                    <a:lstStyle/>
                    <a:p>
                      <a:pPr algn="ctr"/>
                      <a:endParaRPr sz="900" dirty="0">
                        <a:latin typeface="+mn-lt"/>
                        <a:cs typeface="Arial" panose="020B0604020202020204" pitchFamily="34"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noFill/>
                  </a:tcPr>
                </a:tc>
                <a:tc gridSpan="2">
                  <a:txBody>
                    <a:bodyPr/>
                    <a:lstStyle/>
                    <a:p>
                      <a:pPr indent="38100" algn="ctr">
                        <a:lnSpc>
                          <a:spcPct val="83000"/>
                        </a:lnSpc>
                      </a:pPr>
                      <a:r>
                        <a:rPr sz="900" b="1" i="0" dirty="0">
                          <a:solidFill>
                            <a:srgbClr val="000000"/>
                          </a:solidFill>
                          <a:latin typeface="+mn-lt"/>
                          <a:cs typeface="Arial" panose="020B0604020202020204" pitchFamily="34" charset="0"/>
                        </a:rPr>
                        <a:t>Advanced
Circuits</a:t>
                      </a:r>
                    </a:p>
                  </a:txBody>
                  <a:tcPr marL="0" marR="38100" marT="25400" marB="25400" anchor="ctr">
                    <a:lnL>
                      <a:noFill/>
                    </a:lnL>
                    <a:lnR>
                      <a:noFill/>
                    </a:lnR>
                    <a:lnT w="12700" cmpd="sng">
                      <a:solidFill>
                        <a:srgbClr val="000000"/>
                      </a:solidFill>
                      <a:prstDash val="solid"/>
                    </a:lnT>
                    <a:lnB w="12700" cmpd="sng">
                      <a:solidFill>
                        <a:srgbClr val="000000"/>
                      </a:solidFill>
                      <a:prstDash val="solid"/>
                    </a:lnB>
                    <a:noFill/>
                  </a:tcPr>
                </a:tc>
                <a:tc hMerge="1">
                  <a:txBody>
                    <a:bodyPr/>
                    <a:lstStyle/>
                    <a:p>
                      <a:pPr algn="ctr">
                        <a:lnSpc>
                          <a:spcPct val="83000"/>
                        </a:lnSpc>
                      </a:pPr>
                      <a:r>
                        <a:rPr sz="750" b="1" i="0">
                          <a:solidFill>
                            <a:srgbClr val="000000"/>
                          </a:solidFill>
                          <a:latin typeface="Arial"/>
                        </a:rPr>
                        <a:t>Advanced
Circuits</a:t>
                      </a:r>
                    </a:p>
                  </a:txBody>
                  <a:tcPr marL="38100" marR="38100" marT="25400" marB="25400" anchor="b">
                    <a:lnL>
                      <a:noFill/>
                    </a:lnL>
                    <a:lnR>
                      <a:noFill/>
                    </a:lnR>
                    <a:lnT w="12700" cmpd="sng">
                      <a:solidFill>
                        <a:srgbClr val="000000"/>
                      </a:solidFill>
                      <a:prstDash val="solid"/>
                    </a:lnT>
                    <a:lnB w="12700" cmpd="sng">
                      <a:solidFill>
                        <a:srgbClr val="000000"/>
                      </a:solidFill>
                      <a:prstDash val="solid"/>
                    </a:lnB>
                    <a:noFill/>
                  </a:tcPr>
                </a:tc>
                <a:tc>
                  <a:txBody>
                    <a:bodyPr/>
                    <a:lstStyle/>
                    <a:p>
                      <a:pPr algn="ctr"/>
                      <a:endParaRPr sz="900" dirty="0">
                        <a:latin typeface="+mn-lt"/>
                        <a:cs typeface="Arial" panose="020B0604020202020204" pitchFamily="34"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noFill/>
                  </a:tcPr>
                </a:tc>
                <a:tc gridSpan="2">
                  <a:txBody>
                    <a:bodyPr/>
                    <a:lstStyle/>
                    <a:p>
                      <a:pPr indent="38100" algn="ctr">
                        <a:lnSpc>
                          <a:spcPct val="83000"/>
                        </a:lnSpc>
                      </a:pPr>
                      <a:r>
                        <a:rPr sz="900" b="1" i="0" dirty="0">
                          <a:solidFill>
                            <a:srgbClr val="000000"/>
                          </a:solidFill>
                          <a:latin typeface="+mn-lt"/>
                          <a:cs typeface="Arial" panose="020B0604020202020204" pitchFamily="34" charset="0"/>
                        </a:rPr>
                        <a:t>Arnold</a:t>
                      </a:r>
                    </a:p>
                  </a:txBody>
                  <a:tcPr marL="0" marR="38100" marT="25400" marB="25400" anchor="ctr">
                    <a:lnL>
                      <a:noFill/>
                    </a:lnL>
                    <a:lnR>
                      <a:noFill/>
                    </a:lnR>
                    <a:lnT w="12700" cmpd="sng">
                      <a:solidFill>
                        <a:srgbClr val="000000"/>
                      </a:solidFill>
                      <a:prstDash val="solid"/>
                    </a:lnT>
                    <a:lnB w="12700" cmpd="sng">
                      <a:solidFill>
                        <a:srgbClr val="000000"/>
                      </a:solidFill>
                      <a:prstDash val="solid"/>
                    </a:lnB>
                    <a:noFill/>
                  </a:tcPr>
                </a:tc>
                <a:tc hMerge="1">
                  <a:txBody>
                    <a:bodyPr/>
                    <a:lstStyle/>
                    <a:p>
                      <a:pPr algn="ctr">
                        <a:lnSpc>
                          <a:spcPct val="83000"/>
                        </a:lnSpc>
                      </a:pPr>
                      <a:r>
                        <a:rPr sz="750" b="1" i="0">
                          <a:solidFill>
                            <a:srgbClr val="000000"/>
                          </a:solidFill>
                          <a:latin typeface="Arial"/>
                        </a:rPr>
                        <a:t>Arnold</a:t>
                      </a:r>
                    </a:p>
                  </a:txBody>
                  <a:tcPr marL="38100" marR="38100" marT="25400" marB="25400" anchor="b">
                    <a:lnL>
                      <a:noFill/>
                    </a:lnL>
                    <a:lnR>
                      <a:noFill/>
                    </a:lnR>
                    <a:lnT w="12700" cmpd="sng">
                      <a:solidFill>
                        <a:srgbClr val="000000"/>
                      </a:solidFill>
                      <a:prstDash val="solid"/>
                    </a:lnT>
                    <a:lnB w="12700" cmpd="sng">
                      <a:solidFill>
                        <a:srgbClr val="000000"/>
                      </a:solidFill>
                      <a:prstDash val="solid"/>
                    </a:lnB>
                    <a:noFill/>
                  </a:tcPr>
                </a:tc>
                <a:tc gridSpan="3">
                  <a:txBody>
                    <a:bodyPr/>
                    <a:lstStyle/>
                    <a:p>
                      <a:pPr indent="38100" algn="ctr">
                        <a:lnSpc>
                          <a:spcPct val="83000"/>
                        </a:lnSpc>
                      </a:pPr>
                      <a:r>
                        <a:rPr sz="900" b="1" i="0" dirty="0">
                          <a:solidFill>
                            <a:srgbClr val="000000"/>
                          </a:solidFill>
                          <a:latin typeface="+mn-lt"/>
                          <a:cs typeface="Arial" panose="020B0604020202020204" pitchFamily="34" charset="0"/>
                        </a:rPr>
                        <a:t>Foam</a:t>
                      </a:r>
                    </a:p>
                  </a:txBody>
                  <a:tcPr marL="0" marR="38100" marT="25400" marB="2540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pPr algn="ctr">
                        <a:lnSpc>
                          <a:spcPct val="83000"/>
                        </a:lnSpc>
                      </a:pPr>
                      <a:r>
                        <a:rPr sz="750" b="1" i="0">
                          <a:solidFill>
                            <a:srgbClr val="000000"/>
                          </a:solidFill>
                          <a:latin typeface="Arial"/>
                        </a:rPr>
                        <a:t>Foam</a:t>
                      </a:r>
                    </a:p>
                  </a:txBody>
                  <a:tcPr marL="38100" marR="38100" marT="25400" marB="25400" anchor="b">
                    <a:lnL>
                      <a:noFill/>
                    </a:lnL>
                    <a:lnR>
                      <a:noFill/>
                    </a:lnR>
                    <a:lnT w="12700" cmpd="sng">
                      <a:solidFill>
                        <a:srgbClr val="000000"/>
                      </a:solidFill>
                      <a:prstDash val="solid"/>
                    </a:lnT>
                    <a:lnB w="12700" cmpd="sng">
                      <a:solidFill>
                        <a:srgbClr val="000000"/>
                      </a:solidFill>
                      <a:prstDash val="solid"/>
                    </a:lnB>
                    <a:noFill/>
                  </a:tcPr>
                </a:tc>
                <a:tc hMerge="1">
                  <a:txBody>
                    <a:bodyPr/>
                    <a:lstStyle/>
                    <a:p>
                      <a:endParaRPr sz="100" dirty="0"/>
                    </a:p>
                  </a:txBody>
                  <a:tcPr marL="0" marR="0" marT="25400" marB="25400" anchor="b">
                    <a:lnL>
                      <a:noFill/>
                    </a:lnL>
                    <a:lnR>
                      <a:noFill/>
                    </a:lnR>
                    <a:lnT w="12700" cmpd="sng">
                      <a:solidFill>
                        <a:srgbClr val="000000"/>
                      </a:solidFill>
                      <a:prstDash val="solid"/>
                    </a:lnT>
                    <a:lnB w="12700" cmpd="sng">
                      <a:solidFill>
                        <a:srgbClr val="000000"/>
                      </a:solidFill>
                      <a:prstDash val="solid"/>
                    </a:lnB>
                    <a:noFill/>
                  </a:tcPr>
                </a:tc>
                <a:tc>
                  <a:txBody>
                    <a:bodyPr/>
                    <a:lstStyle/>
                    <a:p>
                      <a:pPr algn="ctr"/>
                      <a:endParaRPr sz="900" dirty="0">
                        <a:latin typeface="+mn-lt"/>
                        <a:cs typeface="Arial" panose="020B0604020202020204" pitchFamily="34" charset="0"/>
                      </a:endParaRPr>
                    </a:p>
                  </a:txBody>
                  <a:tcPr marL="0" marR="0" marT="0" marB="0" anchor="ctr">
                    <a:lnL>
                      <a:noFill/>
                    </a:lnL>
                    <a:lnR>
                      <a:noFill/>
                    </a:lnR>
                    <a:lnT w="12700" cmpd="sng">
                      <a:solidFill>
                        <a:srgbClr val="000000"/>
                      </a:solidFill>
                      <a:prstDash val="solid"/>
                    </a:lnT>
                    <a:lnB>
                      <a:noFill/>
                    </a:lnB>
                    <a:noFill/>
                  </a:tcPr>
                </a:tc>
                <a:tc gridSpan="2">
                  <a:txBody>
                    <a:bodyPr/>
                    <a:lstStyle/>
                    <a:p>
                      <a:pPr indent="38100" algn="ctr">
                        <a:lnSpc>
                          <a:spcPct val="83000"/>
                        </a:lnSpc>
                      </a:pPr>
                      <a:r>
                        <a:rPr sz="900" b="1" i="0" dirty="0">
                          <a:solidFill>
                            <a:srgbClr val="000000"/>
                          </a:solidFill>
                          <a:latin typeface="+mn-lt"/>
                          <a:cs typeface="Arial" panose="020B0604020202020204" pitchFamily="34" charset="0"/>
                        </a:rPr>
                        <a:t>Sterno</a:t>
                      </a:r>
                    </a:p>
                  </a:txBody>
                  <a:tcPr marL="0" marR="38100" marT="25400" marB="25400" anchor="ctr">
                    <a:lnL>
                      <a:noFill/>
                    </a:lnL>
                    <a:lnR>
                      <a:noFill/>
                    </a:lnR>
                    <a:lnT w="12700" cmpd="sng">
                      <a:solidFill>
                        <a:srgbClr val="000000"/>
                      </a:solidFill>
                      <a:prstDash val="solid"/>
                    </a:lnT>
                    <a:lnB w="12700" cmpd="sng">
                      <a:solidFill>
                        <a:srgbClr val="000000"/>
                      </a:solidFill>
                      <a:prstDash val="solid"/>
                    </a:lnB>
                    <a:noFill/>
                  </a:tcPr>
                </a:tc>
                <a:tc hMerge="1">
                  <a:txBody>
                    <a:bodyPr/>
                    <a:lstStyle/>
                    <a:p>
                      <a:pPr algn="ctr">
                        <a:lnSpc>
                          <a:spcPct val="83000"/>
                        </a:lnSpc>
                      </a:pPr>
                      <a:r>
                        <a:rPr sz="750" b="1" i="0">
                          <a:solidFill>
                            <a:srgbClr val="000000"/>
                          </a:solidFill>
                          <a:latin typeface="Arial"/>
                        </a:rPr>
                        <a:t>Sterno</a:t>
                      </a:r>
                    </a:p>
                  </a:txBody>
                  <a:tcPr marL="38100" marR="38100" marT="25400" marB="25400" anchor="b">
                    <a:lnL>
                      <a:noFill/>
                    </a:lnL>
                    <a:lnR>
                      <a:noFill/>
                    </a:lnR>
                    <a:lnT w="12700" cmpd="sng">
                      <a:solidFill>
                        <a:srgbClr val="000000"/>
                      </a:solidFill>
                      <a:prstDash val="solid"/>
                    </a:lnT>
                    <a:lnB w="12700" cmpd="sng">
                      <a:solidFill>
                        <a:srgbClr val="000000"/>
                      </a:solidFill>
                      <a:prstDash val="solid"/>
                    </a:lnB>
                    <a:noFill/>
                  </a:tcPr>
                </a:tc>
                <a:tc>
                  <a:txBody>
                    <a:bodyPr/>
                    <a:lstStyle/>
                    <a:p>
                      <a:pPr algn="ctr"/>
                      <a:endParaRPr sz="900" dirty="0">
                        <a:latin typeface="+mn-lt"/>
                        <a:cs typeface="Arial" panose="020B0604020202020204" pitchFamily="34"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noFill/>
                  </a:tcPr>
                </a:tc>
                <a:tc gridSpan="2">
                  <a:txBody>
                    <a:bodyPr/>
                    <a:lstStyle/>
                    <a:p>
                      <a:pPr indent="38100" algn="ctr">
                        <a:lnSpc>
                          <a:spcPct val="83000"/>
                        </a:lnSpc>
                      </a:pPr>
                      <a:r>
                        <a:rPr sz="900" b="1" i="0" dirty="0">
                          <a:solidFill>
                            <a:srgbClr val="000000"/>
                          </a:solidFill>
                          <a:latin typeface="+mn-lt"/>
                          <a:cs typeface="Arial" panose="020B0604020202020204" pitchFamily="34" charset="0"/>
                        </a:rPr>
                        <a:t>Consolidated</a:t>
                      </a:r>
                    </a:p>
                  </a:txBody>
                  <a:tcPr marL="0" marR="38100" marT="25400" marB="25400" anchor="ctr">
                    <a:lnL>
                      <a:noFill/>
                    </a:lnL>
                    <a:lnR>
                      <a:noFill/>
                    </a:lnR>
                    <a:lnT w="12700" cmpd="sng">
                      <a:solidFill>
                        <a:srgbClr val="000000"/>
                      </a:solidFill>
                      <a:prstDash val="solid"/>
                    </a:lnT>
                    <a:lnB w="12700" cmpd="sng">
                      <a:solidFill>
                        <a:srgbClr val="000000"/>
                      </a:solidFill>
                      <a:prstDash val="solid"/>
                    </a:lnB>
                    <a:noFill/>
                  </a:tcPr>
                </a:tc>
                <a:tc hMerge="1">
                  <a:txBody>
                    <a:bodyPr/>
                    <a:lstStyle/>
                    <a:p>
                      <a:pPr algn="ctr">
                        <a:lnSpc>
                          <a:spcPct val="83000"/>
                        </a:lnSpc>
                      </a:pPr>
                      <a:r>
                        <a:rPr sz="750" b="1" i="0">
                          <a:solidFill>
                            <a:srgbClr val="000000"/>
                          </a:solidFill>
                          <a:latin typeface="Arial"/>
                        </a:rPr>
                        <a:t>Consolidated</a:t>
                      </a:r>
                    </a:p>
                  </a:txBody>
                  <a:tcPr marL="38100" marR="38100" marT="25400" marB="25400" anchor="b">
                    <a:lnL>
                      <a:noFill/>
                    </a:lnL>
                    <a:lnR>
                      <a:noFill/>
                    </a:lnR>
                    <a:lnT w="12700" cmpd="sng">
                      <a:solidFill>
                        <a:srgbClr val="000000"/>
                      </a:solidFill>
                      <a:prstDash val="solid"/>
                    </a:lnT>
                    <a:lnB w="12700" cmpd="sng">
                      <a:solidFill>
                        <a:srgbClr val="000000"/>
                      </a:solidFill>
                      <a:prstDash val="solid"/>
                    </a:lnB>
                    <a:noFill/>
                  </a:tcPr>
                </a:tc>
                <a:extLst>
                  <a:ext uri="{0D108BD9-81ED-4DB2-BD59-A6C34878D82A}">
                    <a16:rowId xmlns:a16="http://schemas.microsoft.com/office/drawing/2014/main" val="10001"/>
                  </a:ext>
                </a:extLst>
              </a:tr>
              <a:tr h="227243">
                <a:tc>
                  <a:txBody>
                    <a:bodyPr/>
                    <a:lstStyle/>
                    <a:p>
                      <a:pPr algn="l">
                        <a:lnSpc>
                          <a:spcPct val="83000"/>
                        </a:lnSpc>
                      </a:pPr>
                      <a:r>
                        <a:rPr sz="900" b="1" i="0" dirty="0">
                          <a:solidFill>
                            <a:srgbClr val="000000"/>
                          </a:solidFill>
                          <a:latin typeface="+mn-lt"/>
                          <a:cs typeface="Arial" panose="020B0604020202020204" pitchFamily="34" charset="0"/>
                        </a:rPr>
                        <a:t>Net income (loss)</a:t>
                      </a:r>
                    </a:p>
                  </a:txBody>
                  <a:tcPr marL="38100" marR="38100" marT="25400" marB="0" anchor="ctr">
                    <a:lnL>
                      <a:noFill/>
                    </a:lnL>
                    <a:lnR>
                      <a:noFill/>
                    </a:lnR>
                    <a:lnT>
                      <a:noFill/>
                    </a:lnT>
                    <a:lnB>
                      <a:noFill/>
                    </a:lnB>
                    <a:solidFill>
                      <a:schemeClr val="bg1">
                        <a:lumMod val="95000"/>
                      </a:schemeClr>
                    </a:solidFill>
                  </a:tcPr>
                </a:tc>
                <a:tc>
                  <a:txBody>
                    <a:bodyPr/>
                    <a:lstStyle/>
                    <a:p>
                      <a:endParaRPr sz="900" dirty="0">
                        <a:latin typeface="+mn-lt"/>
                        <a:cs typeface="Arial" panose="020B0604020202020204" pitchFamily="34" charset="0"/>
                      </a:endParaRPr>
                    </a:p>
                  </a:txBody>
                  <a:tcPr marL="0" marR="0" marT="0" marB="0" anchor="ctr">
                    <a:lnL>
                      <a:noFill/>
                    </a:lnL>
                    <a:lnR>
                      <a:noFill/>
                    </a:lnR>
                    <a:lnT>
                      <a:noFill/>
                    </a:lnT>
                    <a:lnB>
                      <a:noFill/>
                    </a:lnB>
                    <a:solidFill>
                      <a:schemeClr val="bg1">
                        <a:lumMod val="95000"/>
                      </a:schemeClr>
                    </a:solidFill>
                  </a:tcPr>
                </a:tc>
                <a:tc>
                  <a:txBody>
                    <a:bodyPr/>
                    <a:lstStyle/>
                    <a:p>
                      <a:pPr algn="l">
                        <a:lnSpc>
                          <a:spcPct val="83000"/>
                        </a:lnSpc>
                      </a:pPr>
                      <a:r>
                        <a:rPr sz="900" b="0" i="0" dirty="0">
                          <a:solidFill>
                            <a:srgbClr val="000000"/>
                          </a:solidFill>
                          <a:latin typeface="+mn-lt"/>
                          <a:cs typeface="Arial" panose="020B0604020202020204" pitchFamily="34" charset="0"/>
                        </a:rPr>
                        <a:t>$</a:t>
                      </a:r>
                    </a:p>
                  </a:txBody>
                  <a:tcPr marL="12700" marR="0" marT="25400" marB="25400" anchor="ctr">
                    <a:lnL>
                      <a:noFill/>
                    </a:lnL>
                    <a:lnR>
                      <a:noFill/>
                    </a:lnR>
                    <a:lnT w="12700" cmpd="sng">
                      <a:solidFill>
                        <a:srgbClr val="000000"/>
                      </a:solidFill>
                      <a:prstDash val="solid"/>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a:t>
                      </a:r>
                      <a:r>
                        <a:rPr lang="en-US" sz="900" b="0" i="0" dirty="0">
                          <a:solidFill>
                            <a:srgbClr val="000000"/>
                          </a:solidFill>
                          <a:latin typeface="+mn-lt"/>
                          <a:cs typeface="Arial" panose="020B0604020202020204" pitchFamily="34" charset="0"/>
                        </a:rPr>
                        <a:t>35,018)</a:t>
                      </a:r>
                      <a:endParaRPr sz="900" b="0" i="0" dirty="0">
                        <a:solidFill>
                          <a:srgbClr val="000000"/>
                        </a:solidFill>
                        <a:latin typeface="+mn-lt"/>
                        <a:cs typeface="Arial" panose="020B0604020202020204" pitchFamily="34" charset="0"/>
                      </a:endParaRPr>
                    </a:p>
                  </a:txBody>
                  <a:tcPr marL="0" marR="0" marT="25400" marB="25400" anchor="ctr">
                    <a:lnL>
                      <a:noFill/>
                    </a:lnL>
                    <a:lnR>
                      <a:noFill/>
                    </a:lnR>
                    <a:lnT w="12700" cmpd="sng">
                      <a:solidFill>
                        <a:srgbClr val="000000"/>
                      </a:solidFill>
                      <a:prstDash val="solid"/>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a:t>
                      </a:r>
                    </a:p>
                  </a:txBody>
                  <a:tcPr marL="12700" marR="0" marT="25400" marB="25400" anchor="ctr">
                    <a:lnL>
                      <a:noFill/>
                    </a:lnL>
                    <a:lnR>
                      <a:noFill/>
                    </a:lnR>
                    <a:lnT w="12700" cmpd="sng">
                      <a:solidFill>
                        <a:srgbClr val="000000"/>
                      </a:solidFill>
                      <a:prstDash val="solid"/>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(12,079</a:t>
                      </a:r>
                      <a:r>
                        <a:rPr lang="en-US" sz="900" b="0" i="0" dirty="0">
                          <a:solidFill>
                            <a:srgbClr val="000000"/>
                          </a:solidFill>
                          <a:latin typeface="+mn-lt"/>
                          <a:cs typeface="Arial" panose="020B0604020202020204" pitchFamily="34" charset="0"/>
                        </a:rPr>
                        <a:t>)</a:t>
                      </a:r>
                      <a:endParaRPr sz="900" b="0" i="0" dirty="0">
                        <a:solidFill>
                          <a:srgbClr val="000000"/>
                        </a:solidFill>
                        <a:latin typeface="+mn-lt"/>
                        <a:cs typeface="Arial" panose="020B0604020202020204" pitchFamily="34" charset="0"/>
                      </a:endParaRPr>
                    </a:p>
                  </a:txBody>
                  <a:tcPr marL="0" marR="0" marT="25400" marB="25400" anchor="ctr">
                    <a:lnL>
                      <a:noFill/>
                    </a:lnL>
                    <a:lnR>
                      <a:noFill/>
                    </a:lnR>
                    <a:lnT w="12700" cmpd="sng">
                      <a:solidFill>
                        <a:srgbClr val="000000"/>
                      </a:solidFill>
                      <a:prstDash val="solid"/>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a:t>
                      </a:r>
                    </a:p>
                  </a:txBody>
                  <a:tcPr marL="12700" marR="0" marT="25400" marB="25400" anchor="ctr">
                    <a:lnL>
                      <a:noFill/>
                    </a:lnL>
                    <a:lnR>
                      <a:noFill/>
                    </a:lnR>
                    <a:lnT w="12700" cmpd="sng">
                      <a:solidFill>
                        <a:srgbClr val="000000"/>
                      </a:solidFill>
                      <a:prstDash val="solid"/>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4,937</a:t>
                      </a:r>
                    </a:p>
                  </a:txBody>
                  <a:tcPr marL="0" marR="0" marT="25400" marB="25400" anchor="ctr">
                    <a:lnL>
                      <a:noFill/>
                    </a:lnL>
                    <a:lnR>
                      <a:noFill/>
                    </a:lnR>
                    <a:lnT w="12700" cmpd="sng">
                      <a:solidFill>
                        <a:srgbClr val="000000"/>
                      </a:solidFill>
                      <a:prstDash val="solid"/>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0" marR="0" marT="25400" marB="25400" anchor="ctr">
                    <a:lnL>
                      <a:noFill/>
                    </a:lnL>
                    <a:lnR>
                      <a:noFill/>
                    </a:lnR>
                    <a:lnT w="12700" cmpd="sng">
                      <a:solidFill>
                        <a:srgbClr val="000000"/>
                      </a:solidFill>
                      <a:prstDash val="solid"/>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a:t>
                      </a:r>
                    </a:p>
                  </a:txBody>
                  <a:tcPr marL="12700" marR="0" marT="25400" marB="25400" anchor="ctr">
                    <a:lnL>
                      <a:noFill/>
                    </a:lnL>
                    <a:lnR>
                      <a:noFill/>
                    </a:lnR>
                    <a:lnT w="12700" cmpd="sng">
                      <a:solidFill>
                        <a:srgbClr val="000000"/>
                      </a:solidFill>
                      <a:prstDash val="solid"/>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1,161</a:t>
                      </a:r>
                    </a:p>
                  </a:txBody>
                  <a:tcPr marL="0" marR="0" marT="25400" marB="25400" anchor="ctr">
                    <a:lnL>
                      <a:noFill/>
                    </a:lnL>
                    <a:lnR>
                      <a:noFill/>
                    </a:lnR>
                    <a:lnT w="12700" cmpd="sng">
                      <a:solidFill>
                        <a:srgbClr val="000000"/>
                      </a:solidFill>
                      <a:prstDash val="solid"/>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0" marR="0" marT="25400" marB="25400" anchor="ctr">
                    <a:lnL>
                      <a:noFill/>
                    </a:lnL>
                    <a:lnR>
                      <a:noFill/>
                    </a:lnR>
                    <a:lnT w="12700" cmpd="sng">
                      <a:solidFill>
                        <a:srgbClr val="000000"/>
                      </a:solidFill>
                      <a:prstDash val="solid"/>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a:t>
                      </a:r>
                    </a:p>
                  </a:txBody>
                  <a:tcPr marL="12700" marR="0" marT="25400" marB="25400" anchor="ctr">
                    <a:lnL>
                      <a:noFill/>
                    </a:lnL>
                    <a:lnR>
                      <a:noFill/>
                    </a:lnR>
                    <a:lnT w="12700" cmpd="sng">
                      <a:solidFill>
                        <a:srgbClr val="000000"/>
                      </a:solidFill>
                      <a:prstDash val="solid"/>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(4,458</a:t>
                      </a:r>
                      <a:r>
                        <a:rPr lang="en-US" sz="900" b="0" i="0" dirty="0">
                          <a:solidFill>
                            <a:srgbClr val="000000"/>
                          </a:solidFill>
                          <a:latin typeface="+mn-lt"/>
                          <a:cs typeface="Arial" panose="020B0604020202020204" pitchFamily="34" charset="0"/>
                        </a:rPr>
                        <a:t>)</a:t>
                      </a:r>
                      <a:endParaRPr sz="900" b="0" i="0" dirty="0">
                        <a:solidFill>
                          <a:srgbClr val="000000"/>
                        </a:solidFill>
                        <a:latin typeface="+mn-lt"/>
                        <a:cs typeface="Arial" panose="020B0604020202020204" pitchFamily="34" charset="0"/>
                      </a:endParaRPr>
                    </a:p>
                  </a:txBody>
                  <a:tcPr marL="0" marR="0" marT="25400" marB="25400" anchor="ctr">
                    <a:lnL>
                      <a:noFill/>
                    </a:lnL>
                    <a:lnR>
                      <a:noFill/>
                    </a:lnR>
                    <a:lnT w="12700" cmpd="sng">
                      <a:solidFill>
                        <a:srgbClr val="000000"/>
                      </a:solidFill>
                      <a:prstDash val="solid"/>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a:t>
                      </a:r>
                    </a:p>
                  </a:txBody>
                  <a:tcPr marL="12700" marR="0" marT="25400" marB="25400" anchor="ctr">
                    <a:lnL>
                      <a:noFill/>
                    </a:lnL>
                    <a:lnR>
                      <a:noFill/>
                    </a:lnR>
                    <a:lnT w="12700" cmpd="sng">
                      <a:solidFill>
                        <a:srgbClr val="000000"/>
                      </a:solidFill>
                      <a:prstDash val="solid"/>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15,029</a:t>
                      </a:r>
                    </a:p>
                  </a:txBody>
                  <a:tcPr marL="0" marR="0" marT="25400" marB="25400" anchor="ctr">
                    <a:lnL>
                      <a:noFill/>
                    </a:lnL>
                    <a:lnR>
                      <a:noFill/>
                    </a:lnR>
                    <a:lnT w="12700" cmpd="sng">
                      <a:solidFill>
                        <a:srgbClr val="000000"/>
                      </a:solidFill>
                      <a:prstDash val="solid"/>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a:t>
                      </a:r>
                    </a:p>
                  </a:txBody>
                  <a:tcPr marL="12700" marR="0" marT="25400" marB="25400" anchor="ctr">
                    <a:lnL>
                      <a:noFill/>
                    </a:lnL>
                    <a:lnR>
                      <a:noFill/>
                    </a:lnR>
                    <a:lnT w="12700" cmpd="sng">
                      <a:solidFill>
                        <a:srgbClr val="000000"/>
                      </a:solidFill>
                      <a:prstDash val="solid"/>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(740</a:t>
                      </a:r>
                      <a:r>
                        <a:rPr lang="en-US" sz="900" b="0" i="0" dirty="0">
                          <a:solidFill>
                            <a:srgbClr val="000000"/>
                          </a:solidFill>
                          <a:latin typeface="+mn-lt"/>
                          <a:cs typeface="Arial" panose="020B0604020202020204" pitchFamily="34" charset="0"/>
                        </a:rPr>
                        <a:t>)</a:t>
                      </a:r>
                      <a:endParaRPr sz="900" b="0" i="0" dirty="0">
                        <a:solidFill>
                          <a:srgbClr val="000000"/>
                        </a:solidFill>
                        <a:latin typeface="+mn-lt"/>
                        <a:cs typeface="Arial" panose="020B0604020202020204" pitchFamily="34" charset="0"/>
                      </a:endParaRPr>
                    </a:p>
                  </a:txBody>
                  <a:tcPr marL="0" marR="0" marT="25400" marB="25400" anchor="ctr">
                    <a:lnL>
                      <a:noFill/>
                    </a:lnL>
                    <a:lnR>
                      <a:noFill/>
                    </a:lnR>
                    <a:lnT w="12700" cmpd="sng">
                      <a:solidFill>
                        <a:srgbClr val="000000"/>
                      </a:solidFill>
                      <a:prstDash val="solid"/>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a:t>
                      </a:r>
                    </a:p>
                  </a:txBody>
                  <a:tcPr marL="12700" marR="0" marT="25400" marB="25400" anchor="ctr">
                    <a:lnL>
                      <a:noFill/>
                    </a:lnL>
                    <a:lnR>
                      <a:noFill/>
                    </a:lnR>
                    <a:lnT w="12700" cap="flat" cmpd="sng" algn="ctr">
                      <a:solidFill>
                        <a:srgbClr val="000000"/>
                      </a:solidFill>
                      <a:prstDash val="solid"/>
                      <a:round/>
                      <a:headEnd type="none" w="med" len="med"/>
                      <a:tailEnd type="none" w="med" len="med"/>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1,103</a:t>
                      </a:r>
                    </a:p>
                  </a:txBody>
                  <a:tcPr marL="0" marR="0" marT="25400" marB="25400" anchor="ctr">
                    <a:lnL>
                      <a:noFill/>
                    </a:lnL>
                    <a:lnR>
                      <a:noFill/>
                    </a:lnR>
                    <a:lnT w="12700" cmpd="sng">
                      <a:solidFill>
                        <a:srgbClr val="000000"/>
                      </a:solidFill>
                      <a:prstDash val="solid"/>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0" marR="0" marT="25400" marB="25400" anchor="ctr">
                    <a:lnL>
                      <a:noFill/>
                    </a:lnL>
                    <a:lnR>
                      <a:noFill/>
                    </a:lnR>
                    <a:lnT w="12700" cmpd="sng">
                      <a:solidFill>
                        <a:srgbClr val="000000"/>
                      </a:solidFill>
                      <a:prstDash val="solid"/>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a:t>
                      </a:r>
                    </a:p>
                  </a:txBody>
                  <a:tcPr marL="12700" marR="0" marT="25400" marB="25400" anchor="ctr">
                    <a:lnL>
                      <a:noFill/>
                    </a:lnL>
                    <a:lnR>
                      <a:noFill/>
                    </a:lnR>
                    <a:lnT w="12700" cmpd="sng">
                      <a:solidFill>
                        <a:srgbClr val="000000"/>
                      </a:solidFill>
                      <a:prstDash val="solid"/>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12,451</a:t>
                      </a:r>
                    </a:p>
                  </a:txBody>
                  <a:tcPr marL="0" marR="0" marT="25400" marB="25400" anchor="ctr">
                    <a:lnL>
                      <a:noFill/>
                    </a:lnL>
                    <a:lnR>
                      <a:noFill/>
                    </a:lnR>
                    <a:lnT w="12700" cmpd="sng">
                      <a:solidFill>
                        <a:srgbClr val="000000"/>
                      </a:solidFill>
                      <a:prstDash val="solid"/>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a:t>
                      </a:r>
                    </a:p>
                  </a:txBody>
                  <a:tcPr marL="12700" marR="0" marT="25400" marB="25400" anchor="ctr">
                    <a:lnL>
                      <a:noFill/>
                    </a:lnL>
                    <a:lnR>
                      <a:noFill/>
                    </a:lnR>
                    <a:lnT w="12700" cmpd="sng">
                      <a:solidFill>
                        <a:srgbClr val="000000"/>
                      </a:solidFill>
                      <a:prstDash val="solid"/>
                    </a:lnT>
                    <a:lnB>
                      <a:noFill/>
                    </a:lnB>
                    <a:solidFill>
                      <a:schemeClr val="bg1">
                        <a:lumMod val="95000"/>
                      </a:schemeClr>
                    </a:solidFill>
                  </a:tcPr>
                </a:tc>
                <a:tc>
                  <a:txBody>
                    <a:bodyPr/>
                    <a:lstStyle/>
                    <a:p>
                      <a:pPr algn="ctr">
                        <a:lnSpc>
                          <a:spcPct val="83000"/>
                        </a:lnSpc>
                      </a:pPr>
                      <a:r>
                        <a:rPr lang="en-US" sz="900" b="0" i="0" dirty="0">
                          <a:solidFill>
                            <a:srgbClr val="000000"/>
                          </a:solidFill>
                          <a:latin typeface="+mn-lt"/>
                          <a:cs typeface="Arial" panose="020B0604020202020204" pitchFamily="34" charset="0"/>
                        </a:rPr>
                        <a:t>(17,614)</a:t>
                      </a:r>
                      <a:endParaRPr sz="900" b="0" i="0" dirty="0">
                        <a:solidFill>
                          <a:srgbClr val="000000"/>
                        </a:solidFill>
                        <a:latin typeface="+mn-lt"/>
                        <a:cs typeface="Arial" panose="020B0604020202020204" pitchFamily="34" charset="0"/>
                      </a:endParaRPr>
                    </a:p>
                  </a:txBody>
                  <a:tcPr marL="0" marR="0" marT="25400" marB="25400" anchor="ctr">
                    <a:lnL>
                      <a:noFill/>
                    </a:lnL>
                    <a:lnR>
                      <a:noFill/>
                    </a:lnR>
                    <a:lnT w="12700" cmpd="sng">
                      <a:solidFill>
                        <a:srgbClr val="000000"/>
                      </a:solidFill>
                      <a:prstDash val="solid"/>
                    </a:lnT>
                    <a:lnB>
                      <a:noFill/>
                    </a:lnB>
                    <a:solidFill>
                      <a:schemeClr val="bg1">
                        <a:lumMod val="95000"/>
                      </a:schemeClr>
                    </a:solidFill>
                  </a:tcPr>
                </a:tc>
                <a:extLst>
                  <a:ext uri="{0D108BD9-81ED-4DB2-BD59-A6C34878D82A}">
                    <a16:rowId xmlns:a16="http://schemas.microsoft.com/office/drawing/2014/main" val="10002"/>
                  </a:ext>
                </a:extLst>
              </a:tr>
              <a:tr h="227243">
                <a:tc>
                  <a:txBody>
                    <a:bodyPr/>
                    <a:lstStyle/>
                    <a:p>
                      <a:pPr algn="l">
                        <a:lnSpc>
                          <a:spcPct val="83000"/>
                        </a:lnSpc>
                      </a:pPr>
                      <a:r>
                        <a:rPr sz="900" b="0" i="0" dirty="0">
                          <a:solidFill>
                            <a:srgbClr val="000000"/>
                          </a:solidFill>
                          <a:latin typeface="+mn-lt"/>
                          <a:cs typeface="Arial" panose="020B0604020202020204" pitchFamily="34" charset="0"/>
                        </a:rPr>
                        <a:t>Adjusted for:</a:t>
                      </a:r>
                    </a:p>
                  </a:txBody>
                  <a:tcPr marL="38100" marR="38100" marT="25400" marB="0" anchor="ctr">
                    <a:lnL>
                      <a:noFill/>
                    </a:lnL>
                    <a:lnR>
                      <a:noFill/>
                    </a:lnR>
                    <a:lnT>
                      <a:noFill/>
                    </a:lnT>
                    <a:lnB>
                      <a:noFill/>
                    </a:lnB>
                    <a:noFill/>
                  </a:tcPr>
                </a:tc>
                <a:tc>
                  <a:txBody>
                    <a:bodyPr/>
                    <a:lstStyle/>
                    <a:p>
                      <a:endParaRPr sz="900" dirty="0">
                        <a:latin typeface="+mn-lt"/>
                        <a:cs typeface="Arial" panose="020B0604020202020204" pitchFamily="34" charset="0"/>
                      </a:endParaRPr>
                    </a:p>
                  </a:txBody>
                  <a:tcPr marL="0" marR="0" marT="0" marB="0" anchor="ctr">
                    <a:lnL>
                      <a:noFill/>
                    </a:lnL>
                    <a:lnR>
                      <a:noFill/>
                    </a:lnR>
                    <a:lnT>
                      <a:noFill/>
                    </a:lnT>
                    <a:lnB>
                      <a:noFill/>
                    </a:lnB>
                    <a:noFill/>
                  </a:tcPr>
                </a:tc>
                <a:tc gridSpan="2">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noFill/>
                  </a:tcPr>
                </a:tc>
                <a:tc hMerge="1">
                  <a:txBody>
                    <a:bodyPr/>
                    <a:lstStyle/>
                    <a:p>
                      <a:endParaRPr sz="100" dirty="0"/>
                    </a:p>
                  </a:txBody>
                  <a:tcPr marL="0" marR="0" marT="0" marB="0" anchor="b">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noFill/>
                  </a:tcPr>
                </a:tc>
                <a:tc gridSpan="2">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noFill/>
                  </a:tcPr>
                </a:tc>
                <a:tc hMerge="1">
                  <a:txBody>
                    <a:bodyPr/>
                    <a:lstStyle/>
                    <a:p>
                      <a:endParaRPr sz="100" dirty="0"/>
                    </a:p>
                  </a:txBody>
                  <a:tcPr marL="0" marR="0" marT="0" marB="0" anchor="b">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noFill/>
                  </a:tcPr>
                </a:tc>
                <a:tc gridSpan="3">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noFill/>
                  </a:tcPr>
                </a:tc>
                <a:tc hMerge="1">
                  <a:txBody>
                    <a:bodyPr/>
                    <a:lstStyle/>
                    <a:p>
                      <a:endParaRPr sz="100" dirty="0"/>
                    </a:p>
                  </a:txBody>
                  <a:tcPr marL="0" marR="0" marT="0" marB="0" anchor="b">
                    <a:lnL>
                      <a:noFill/>
                    </a:lnL>
                    <a:lnR>
                      <a:noFill/>
                    </a:lnR>
                    <a:lnT>
                      <a:noFill/>
                    </a:lnT>
                    <a:lnB>
                      <a:noFill/>
                    </a:lnB>
                    <a:noFill/>
                  </a:tcPr>
                </a:tc>
                <a:tc hMerge="1">
                  <a:txBody>
                    <a:bodyPr/>
                    <a:lstStyle/>
                    <a:p>
                      <a:endParaRPr sz="100" dirty="0"/>
                    </a:p>
                  </a:txBody>
                  <a:tcPr marL="0" marR="0" marT="0" marB="0" anchor="b">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noFill/>
                  </a:tcPr>
                </a:tc>
                <a:tc gridSpan="3">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noFill/>
                  </a:tcPr>
                </a:tc>
                <a:tc hMerge="1">
                  <a:txBody>
                    <a:bodyPr/>
                    <a:lstStyle/>
                    <a:p>
                      <a:endParaRPr sz="100" dirty="0"/>
                    </a:p>
                  </a:txBody>
                  <a:tcPr marL="0" marR="0" marT="0" marB="0" anchor="b">
                    <a:lnL>
                      <a:noFill/>
                    </a:lnL>
                    <a:lnR>
                      <a:noFill/>
                    </a:lnR>
                    <a:lnT>
                      <a:noFill/>
                    </a:lnT>
                    <a:lnB>
                      <a:noFill/>
                    </a:lnB>
                    <a:noFill/>
                  </a:tcPr>
                </a:tc>
                <a:tc hMerge="1">
                  <a:txBody>
                    <a:bodyPr/>
                    <a:lstStyle/>
                    <a:p>
                      <a:endParaRPr sz="100" dirty="0"/>
                    </a:p>
                  </a:txBody>
                  <a:tcPr marL="0" marR="0" marT="0" marB="0" anchor="b">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noFill/>
                  </a:tcPr>
                </a:tc>
                <a:tc gridSpan="2">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noFill/>
                  </a:tcPr>
                </a:tc>
                <a:tc hMerge="1">
                  <a:txBody>
                    <a:bodyPr/>
                    <a:lstStyle/>
                    <a:p>
                      <a:endParaRPr sz="100" dirty="0"/>
                    </a:p>
                  </a:txBody>
                  <a:tcPr marL="0" marR="0" marT="0" marB="0" anchor="b">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noFill/>
                  </a:tcPr>
                </a:tc>
                <a:tc gridSpan="2">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noFill/>
                  </a:tcPr>
                </a:tc>
                <a:tc hMerge="1">
                  <a:txBody>
                    <a:bodyPr/>
                    <a:lstStyle/>
                    <a:p>
                      <a:endParaRPr sz="100" dirty="0"/>
                    </a:p>
                  </a:txBody>
                  <a:tcPr marL="0" marR="0" marT="0" marB="0" anchor="b">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noFill/>
                  </a:tcPr>
                </a:tc>
                <a:tc gridSpan="2">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noFill/>
                  </a:tcPr>
                </a:tc>
                <a:tc hMerge="1">
                  <a:txBody>
                    <a:bodyPr/>
                    <a:lstStyle/>
                    <a:p>
                      <a:endParaRPr sz="100" dirty="0"/>
                    </a:p>
                  </a:txBody>
                  <a:tcPr marL="0" marR="0" marT="0" marB="0" anchor="b">
                    <a:lnL>
                      <a:noFill/>
                    </a:lnL>
                    <a:lnR>
                      <a:noFill/>
                    </a:lnR>
                    <a:lnT>
                      <a:noFill/>
                    </a:lnT>
                    <a:lnB>
                      <a:noFill/>
                    </a:lnB>
                    <a:noFill/>
                  </a:tcPr>
                </a:tc>
                <a:tc gridSpan="3">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noFill/>
                  </a:tcPr>
                </a:tc>
                <a:tc hMerge="1">
                  <a:txBody>
                    <a:bodyPr/>
                    <a:lstStyle/>
                    <a:p>
                      <a:endParaRPr sz="100" dirty="0"/>
                    </a:p>
                  </a:txBody>
                  <a:tcPr marL="0" marR="0" marT="0" marB="0" anchor="b">
                    <a:lnL>
                      <a:noFill/>
                    </a:lnL>
                    <a:lnR>
                      <a:noFill/>
                    </a:lnR>
                    <a:lnT>
                      <a:noFill/>
                    </a:lnT>
                    <a:lnB>
                      <a:noFill/>
                    </a:lnB>
                    <a:noFill/>
                  </a:tcPr>
                </a:tc>
                <a:tc hMerge="1">
                  <a:txBody>
                    <a:bodyPr/>
                    <a:lstStyle/>
                    <a:p>
                      <a:endParaRPr sz="100" dirty="0"/>
                    </a:p>
                  </a:txBody>
                  <a:tcPr marL="0" marR="0" marT="0" marB="0" anchor="b">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noFill/>
                  </a:tcPr>
                </a:tc>
                <a:tc gridSpan="2">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noFill/>
                  </a:tcPr>
                </a:tc>
                <a:tc hMerge="1">
                  <a:txBody>
                    <a:bodyPr/>
                    <a:lstStyle/>
                    <a:p>
                      <a:endParaRPr sz="100" dirty="0"/>
                    </a:p>
                  </a:txBody>
                  <a:tcPr marL="0" marR="0" marT="0" marB="0" anchor="b">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noFill/>
                  </a:tcPr>
                </a:tc>
                <a:tc gridSpan="2">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noFill/>
                  </a:tcPr>
                </a:tc>
                <a:tc hMerge="1">
                  <a:txBody>
                    <a:bodyPr/>
                    <a:lstStyle/>
                    <a:p>
                      <a:endParaRPr sz="100" dirty="0"/>
                    </a:p>
                  </a:txBody>
                  <a:tcPr marL="0" marR="0" marT="0" marB="0" anchor="b">
                    <a:lnL>
                      <a:noFill/>
                    </a:lnL>
                    <a:lnR>
                      <a:noFill/>
                    </a:lnR>
                    <a:lnT>
                      <a:noFill/>
                    </a:lnT>
                    <a:lnB>
                      <a:noFill/>
                    </a:lnB>
                    <a:noFill/>
                  </a:tcPr>
                </a:tc>
                <a:extLst>
                  <a:ext uri="{0D108BD9-81ED-4DB2-BD59-A6C34878D82A}">
                    <a16:rowId xmlns:a16="http://schemas.microsoft.com/office/drawing/2014/main" val="10003"/>
                  </a:ext>
                </a:extLst>
              </a:tr>
              <a:tr h="227243">
                <a:tc>
                  <a:txBody>
                    <a:bodyPr/>
                    <a:lstStyle/>
                    <a:p>
                      <a:pPr algn="l">
                        <a:lnSpc>
                          <a:spcPct val="83000"/>
                        </a:lnSpc>
                      </a:pPr>
                      <a:r>
                        <a:rPr sz="900" b="0" i="0" dirty="0">
                          <a:solidFill>
                            <a:srgbClr val="000000"/>
                          </a:solidFill>
                          <a:latin typeface="+mn-lt"/>
                          <a:cs typeface="Arial" panose="020B0604020202020204" pitchFamily="34" charset="0"/>
                        </a:rPr>
                        <a:t>Provision (benefit) for income taxes</a:t>
                      </a:r>
                    </a:p>
                  </a:txBody>
                  <a:tcPr marL="190500" marR="38100" marT="25400" marB="0" anchor="ctr">
                    <a:lnL>
                      <a:noFill/>
                    </a:lnL>
                    <a:lnR>
                      <a:noFill/>
                    </a:lnR>
                    <a:lnT>
                      <a:noFill/>
                    </a:lnT>
                    <a:lnB>
                      <a:noFill/>
                    </a:lnB>
                    <a:solidFill>
                      <a:schemeClr val="bg1">
                        <a:lumMod val="95000"/>
                      </a:schemeClr>
                    </a:solidFill>
                  </a:tcPr>
                </a:tc>
                <a:tc>
                  <a:txBody>
                    <a:bodyPr/>
                    <a:lstStyle/>
                    <a:p>
                      <a:endParaRPr sz="900" dirty="0">
                        <a:latin typeface="+mn-lt"/>
                        <a:cs typeface="Arial" panose="020B0604020202020204" pitchFamily="34" charset="0"/>
                      </a:endParaRPr>
                    </a:p>
                  </a:txBody>
                  <a:tcPr marL="0" marR="0" marT="0" marB="0" anchor="ctr">
                    <a:lnL>
                      <a:noFill/>
                    </a:lnL>
                    <a:lnR>
                      <a:noFill/>
                    </a:lnR>
                    <a:lnT>
                      <a:noFill/>
                    </a:lnT>
                    <a:lnB>
                      <a:noFill/>
                    </a:lnB>
                    <a:solidFill>
                      <a:schemeClr val="bg1">
                        <a:lumMod val="95000"/>
                      </a:schemeClr>
                    </a:solidFill>
                  </a:tcPr>
                </a:tc>
                <a:tc>
                  <a:txBody>
                    <a:bodyPr/>
                    <a:lstStyle/>
                    <a:p>
                      <a:endParaRPr sz="900" dirty="0">
                        <a:latin typeface="+mn-lt"/>
                        <a:cs typeface="Arial" panose="020B0604020202020204" pitchFamily="34" charset="0"/>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a:t>
                      </a: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(2,180</a:t>
                      </a:r>
                      <a:r>
                        <a:rPr lang="en-US" sz="900" b="0" i="0" dirty="0">
                          <a:solidFill>
                            <a:srgbClr val="000000"/>
                          </a:solidFill>
                          <a:latin typeface="+mn-lt"/>
                          <a:cs typeface="Arial" panose="020B0604020202020204" pitchFamily="34" charset="0"/>
                        </a:rPr>
                        <a:t>)</a:t>
                      </a:r>
                      <a:endParaRPr sz="900" b="0" i="0" dirty="0">
                        <a:solidFill>
                          <a:srgbClr val="000000"/>
                        </a:solidFill>
                        <a:latin typeface="+mn-lt"/>
                        <a:cs typeface="Arial" panose="020B0604020202020204" pitchFamily="34" charset="0"/>
                      </a:endParaRP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1,634</a:t>
                      </a: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409</a:t>
                      </a: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(598</a:t>
                      </a:r>
                      <a:r>
                        <a:rPr lang="en-US" sz="900" b="0" i="0" dirty="0">
                          <a:solidFill>
                            <a:srgbClr val="000000"/>
                          </a:solidFill>
                          <a:latin typeface="+mn-lt"/>
                          <a:cs typeface="Arial" panose="020B0604020202020204" pitchFamily="34" charset="0"/>
                        </a:rPr>
                        <a:t>)</a:t>
                      </a:r>
                      <a:endParaRPr sz="900" b="0" i="0" dirty="0">
                        <a:solidFill>
                          <a:srgbClr val="000000"/>
                        </a:solidFill>
                        <a:latin typeface="+mn-lt"/>
                        <a:cs typeface="Arial" panose="020B0604020202020204" pitchFamily="34" charset="0"/>
                      </a:endParaRP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3,736</a:t>
                      </a: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1,731</a:t>
                      </a: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1,152</a:t>
                      </a: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4,582</a:t>
                      </a: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lang="en-US" sz="900" b="0" i="0" dirty="0">
                          <a:solidFill>
                            <a:srgbClr val="000000"/>
                          </a:solidFill>
                          <a:latin typeface="+mn-lt"/>
                          <a:cs typeface="Arial" panose="020B0604020202020204" pitchFamily="34" charset="0"/>
                        </a:rPr>
                        <a:t>10,466</a:t>
                      </a:r>
                      <a:endParaRPr sz="900" b="0" i="0" dirty="0">
                        <a:solidFill>
                          <a:srgbClr val="000000"/>
                        </a:solidFill>
                        <a:latin typeface="+mn-lt"/>
                        <a:cs typeface="Arial" panose="020B0604020202020204" pitchFamily="34" charset="0"/>
                      </a:endParaRPr>
                    </a:p>
                  </a:txBody>
                  <a:tcPr marL="0" marR="0" marT="25400" marB="25400" anchor="ctr">
                    <a:lnL>
                      <a:noFill/>
                    </a:lnL>
                    <a:lnR>
                      <a:noFill/>
                    </a:lnR>
                    <a:lnT>
                      <a:noFill/>
                    </a:lnT>
                    <a:lnB>
                      <a:noFill/>
                    </a:lnB>
                    <a:solidFill>
                      <a:schemeClr val="bg1">
                        <a:lumMod val="95000"/>
                      </a:schemeClr>
                    </a:solidFill>
                  </a:tcPr>
                </a:tc>
                <a:extLst>
                  <a:ext uri="{0D108BD9-81ED-4DB2-BD59-A6C34878D82A}">
                    <a16:rowId xmlns:a16="http://schemas.microsoft.com/office/drawing/2014/main" val="10004"/>
                  </a:ext>
                </a:extLst>
              </a:tr>
              <a:tr h="227243">
                <a:tc>
                  <a:txBody>
                    <a:bodyPr/>
                    <a:lstStyle/>
                    <a:p>
                      <a:pPr algn="l">
                        <a:lnSpc>
                          <a:spcPct val="83000"/>
                        </a:lnSpc>
                      </a:pPr>
                      <a:r>
                        <a:rPr sz="900" b="0" i="0" dirty="0">
                          <a:solidFill>
                            <a:srgbClr val="000000"/>
                          </a:solidFill>
                          <a:latin typeface="+mn-lt"/>
                          <a:cs typeface="Arial" panose="020B0604020202020204" pitchFamily="34" charset="0"/>
                        </a:rPr>
                        <a:t>Interest expense, net</a:t>
                      </a:r>
                    </a:p>
                  </a:txBody>
                  <a:tcPr marL="190500" marR="38100" marT="25400" marB="0" anchor="ctr">
                    <a:lnL>
                      <a:noFill/>
                    </a:lnL>
                    <a:lnR>
                      <a:noFill/>
                    </a:lnR>
                    <a:lnT>
                      <a:noFill/>
                    </a:lnT>
                    <a:lnB>
                      <a:noFill/>
                    </a:lnB>
                    <a:noFill/>
                  </a:tcPr>
                </a:tc>
                <a:tc>
                  <a:txBody>
                    <a:bodyPr/>
                    <a:lstStyle/>
                    <a:p>
                      <a:endParaRPr sz="900" dirty="0">
                        <a:latin typeface="+mn-lt"/>
                        <a:cs typeface="Arial" panose="020B0604020202020204" pitchFamily="34" charset="0"/>
                      </a:endParaRPr>
                    </a:p>
                  </a:txBody>
                  <a:tcPr marL="0" marR="0" marT="0" marB="0" anchor="ctr">
                    <a:lnL>
                      <a:noFill/>
                    </a:lnL>
                    <a:lnR>
                      <a:noFill/>
                    </a:lnR>
                    <a:lnT>
                      <a:noFill/>
                    </a:lnT>
                    <a:lnB>
                      <a:noFill/>
                    </a:lnB>
                    <a:noFill/>
                  </a:tcPr>
                </a:tc>
                <a:tc>
                  <a:txBody>
                    <a:bodyPr/>
                    <a:lstStyle/>
                    <a:p>
                      <a:endParaRPr sz="900" dirty="0">
                        <a:latin typeface="+mn-lt"/>
                        <a:cs typeface="Arial" panose="020B0604020202020204" pitchFamily="34" charset="0"/>
                      </a:endParaRPr>
                    </a:p>
                  </a:txBody>
                  <a:tcPr marL="12700" marR="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cs typeface="Arial" panose="020B0604020202020204" pitchFamily="34" charset="0"/>
                        </a:rPr>
                        <a:t>54,994</a:t>
                      </a:r>
                    </a:p>
                  </a:txBody>
                  <a:tcPr marL="0" marR="0" marT="25400" marB="2540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cs typeface="Arial" panose="020B0604020202020204" pitchFamily="34" charset="0"/>
                        </a:rPr>
                        <a:t>14</a:t>
                      </a:r>
                    </a:p>
                  </a:txBody>
                  <a:tcPr marL="0" marR="0" marT="25400" marB="2540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cs typeface="Arial" panose="020B0604020202020204" pitchFamily="34" charset="0"/>
                        </a:rPr>
                        <a:t>1</a:t>
                      </a:r>
                    </a:p>
                  </a:txBody>
                  <a:tcPr marL="0" marR="0" marT="25400" marB="2540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0" marR="0" marT="25400" marB="2540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cs typeface="Arial" panose="020B0604020202020204" pitchFamily="34" charset="0"/>
                        </a:rPr>
                        <a:t>—</a:t>
                      </a:r>
                    </a:p>
                  </a:txBody>
                  <a:tcPr marL="0" marR="0" marT="25400" marB="2540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0" marR="0" marT="25400" marB="2540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cs typeface="Arial" panose="020B0604020202020204" pitchFamily="34" charset="0"/>
                        </a:rPr>
                        <a:t>281</a:t>
                      </a:r>
                    </a:p>
                  </a:txBody>
                  <a:tcPr marL="0" marR="0" marT="25400" marB="2540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cs typeface="Arial" panose="020B0604020202020204" pitchFamily="34" charset="0"/>
                        </a:rPr>
                        <a:t>(46</a:t>
                      </a:r>
                      <a:r>
                        <a:rPr lang="en-US" sz="900" b="0" i="0" dirty="0">
                          <a:solidFill>
                            <a:srgbClr val="000000"/>
                          </a:solidFill>
                          <a:latin typeface="+mn-lt"/>
                          <a:cs typeface="Arial" panose="020B0604020202020204" pitchFamily="34" charset="0"/>
                        </a:rPr>
                        <a:t>)</a:t>
                      </a:r>
                      <a:endParaRPr sz="900" b="0" i="0" dirty="0">
                        <a:solidFill>
                          <a:srgbClr val="000000"/>
                        </a:solidFill>
                        <a:latin typeface="+mn-lt"/>
                        <a:cs typeface="Arial" panose="020B0604020202020204" pitchFamily="34" charset="0"/>
                      </a:endParaRPr>
                    </a:p>
                  </a:txBody>
                  <a:tcPr marL="0" marR="0" marT="25400" marB="2540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cs typeface="Arial" panose="020B0604020202020204" pitchFamily="34" charset="0"/>
                        </a:rPr>
                        <a:t>—</a:t>
                      </a:r>
                    </a:p>
                  </a:txBody>
                  <a:tcPr marL="0" marR="0" marT="25400" marB="2540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cs typeface="Arial" panose="020B0604020202020204" pitchFamily="34" charset="0"/>
                        </a:rPr>
                        <a:t>—</a:t>
                      </a:r>
                    </a:p>
                  </a:txBody>
                  <a:tcPr marL="0" marR="0" marT="25400" marB="2540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0" marR="0" marT="25400" marB="2540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cs typeface="Arial" panose="020B0604020202020204" pitchFamily="34" charset="0"/>
                        </a:rPr>
                        <a:t>1</a:t>
                      </a:r>
                    </a:p>
                  </a:txBody>
                  <a:tcPr marL="0" marR="0" marT="25400" marB="2540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cs typeface="Arial" panose="020B0604020202020204" pitchFamily="34" charset="0"/>
                        </a:rPr>
                        <a:t>55,</a:t>
                      </a:r>
                      <a:r>
                        <a:rPr lang="en-US" sz="900" b="0" i="0" dirty="0">
                          <a:solidFill>
                            <a:srgbClr val="000000"/>
                          </a:solidFill>
                          <a:latin typeface="+mn-lt"/>
                          <a:cs typeface="Arial" panose="020B0604020202020204" pitchFamily="34" charset="0"/>
                        </a:rPr>
                        <a:t>245</a:t>
                      </a:r>
                      <a:endParaRPr sz="900" b="0" i="0" dirty="0">
                        <a:solidFill>
                          <a:srgbClr val="000000"/>
                        </a:solidFill>
                        <a:latin typeface="+mn-lt"/>
                        <a:cs typeface="Arial" panose="020B0604020202020204" pitchFamily="34" charset="0"/>
                      </a:endParaRPr>
                    </a:p>
                  </a:txBody>
                  <a:tcPr marL="0" marR="0" marT="25400" marB="25400" anchor="ctr">
                    <a:lnL>
                      <a:noFill/>
                    </a:lnL>
                    <a:lnR>
                      <a:noFill/>
                    </a:lnR>
                    <a:lnT>
                      <a:noFill/>
                    </a:lnT>
                    <a:lnB>
                      <a:noFill/>
                    </a:lnB>
                    <a:noFill/>
                  </a:tcPr>
                </a:tc>
                <a:extLst>
                  <a:ext uri="{0D108BD9-81ED-4DB2-BD59-A6C34878D82A}">
                    <a16:rowId xmlns:a16="http://schemas.microsoft.com/office/drawing/2014/main" val="10005"/>
                  </a:ext>
                </a:extLst>
              </a:tr>
              <a:tr h="227243">
                <a:tc>
                  <a:txBody>
                    <a:bodyPr/>
                    <a:lstStyle/>
                    <a:p>
                      <a:pPr algn="l">
                        <a:lnSpc>
                          <a:spcPct val="83000"/>
                        </a:lnSpc>
                      </a:pPr>
                      <a:r>
                        <a:rPr sz="900" b="0" i="0" dirty="0">
                          <a:solidFill>
                            <a:srgbClr val="000000"/>
                          </a:solidFill>
                          <a:latin typeface="+mn-lt"/>
                          <a:cs typeface="Arial" panose="020B0604020202020204" pitchFamily="34" charset="0"/>
                        </a:rPr>
                        <a:t>Intercompany interest</a:t>
                      </a:r>
                    </a:p>
                  </a:txBody>
                  <a:tcPr marL="190500" marR="38100" marT="25400" marB="0" anchor="ctr">
                    <a:lnL>
                      <a:noFill/>
                    </a:lnL>
                    <a:lnR>
                      <a:noFill/>
                    </a:lnR>
                    <a:lnT>
                      <a:noFill/>
                    </a:lnT>
                    <a:lnB>
                      <a:noFill/>
                    </a:lnB>
                    <a:solidFill>
                      <a:schemeClr val="bg1">
                        <a:lumMod val="95000"/>
                      </a:schemeClr>
                    </a:solidFill>
                  </a:tcPr>
                </a:tc>
                <a:tc>
                  <a:txBody>
                    <a:bodyPr/>
                    <a:lstStyle/>
                    <a:p>
                      <a:endParaRPr sz="900" dirty="0">
                        <a:latin typeface="+mn-lt"/>
                        <a:cs typeface="Arial" panose="020B0604020202020204" pitchFamily="34" charset="0"/>
                      </a:endParaRPr>
                    </a:p>
                  </a:txBody>
                  <a:tcPr marL="0" marR="0" marT="0" marB="0" anchor="ctr">
                    <a:lnL>
                      <a:noFill/>
                    </a:lnL>
                    <a:lnR>
                      <a:noFill/>
                    </a:lnR>
                    <a:lnT>
                      <a:noFill/>
                    </a:lnT>
                    <a:lnB>
                      <a:noFill/>
                    </a:lnB>
                    <a:solidFill>
                      <a:schemeClr val="bg1">
                        <a:lumMod val="95000"/>
                      </a:schemeClr>
                    </a:solidFill>
                  </a:tcPr>
                </a:tc>
                <a:tc>
                  <a:txBody>
                    <a:bodyPr/>
                    <a:lstStyle/>
                    <a:p>
                      <a:endParaRPr sz="900" dirty="0">
                        <a:latin typeface="+mn-lt"/>
                        <a:cs typeface="Arial" panose="020B0604020202020204" pitchFamily="34" charset="0"/>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a:t>
                      </a:r>
                      <a:r>
                        <a:rPr lang="en-US" sz="900" b="0" i="0" dirty="0">
                          <a:solidFill>
                            <a:srgbClr val="000000"/>
                          </a:solidFill>
                          <a:latin typeface="+mn-lt"/>
                          <a:cs typeface="Arial" panose="020B0604020202020204" pitchFamily="34" charset="0"/>
                        </a:rPr>
                        <a:t>78,708)</a:t>
                      </a:r>
                      <a:endParaRPr sz="900" b="0" i="0" dirty="0">
                        <a:solidFill>
                          <a:srgbClr val="000000"/>
                        </a:solidFill>
                        <a:latin typeface="+mn-lt"/>
                        <a:cs typeface="Arial" panose="020B0604020202020204" pitchFamily="34" charset="0"/>
                      </a:endParaRP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17,486</a:t>
                      </a: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4,674</a:t>
                      </a: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4,233</a:t>
                      </a: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9,298</a:t>
                      </a: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7,402</a:t>
                      </a: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6,213</a:t>
                      </a: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8,228</a:t>
                      </a: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21,174</a:t>
                      </a: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a:t>
                      </a:r>
                    </a:p>
                  </a:txBody>
                  <a:tcPr marL="0" marR="0" marT="25400" marB="25400" anchor="ctr">
                    <a:lnL>
                      <a:noFill/>
                    </a:lnL>
                    <a:lnR>
                      <a:noFill/>
                    </a:lnR>
                    <a:lnT>
                      <a:noFill/>
                    </a:lnT>
                    <a:lnB>
                      <a:noFill/>
                    </a:lnB>
                    <a:solidFill>
                      <a:schemeClr val="bg1">
                        <a:lumMod val="95000"/>
                      </a:schemeClr>
                    </a:solidFill>
                  </a:tcPr>
                </a:tc>
                <a:extLst>
                  <a:ext uri="{0D108BD9-81ED-4DB2-BD59-A6C34878D82A}">
                    <a16:rowId xmlns:a16="http://schemas.microsoft.com/office/drawing/2014/main" val="10006"/>
                  </a:ext>
                </a:extLst>
              </a:tr>
              <a:tr h="227243">
                <a:tc>
                  <a:txBody>
                    <a:bodyPr/>
                    <a:lstStyle/>
                    <a:p>
                      <a:pPr algn="l">
                        <a:lnSpc>
                          <a:spcPct val="83000"/>
                        </a:lnSpc>
                      </a:pPr>
                      <a:r>
                        <a:rPr sz="900" b="0" i="0" dirty="0">
                          <a:solidFill>
                            <a:srgbClr val="000000"/>
                          </a:solidFill>
                          <a:latin typeface="+mn-lt"/>
                          <a:cs typeface="Arial" panose="020B0604020202020204" pitchFamily="34" charset="0"/>
                        </a:rPr>
                        <a:t>Depreciation and amortization</a:t>
                      </a:r>
                    </a:p>
                  </a:txBody>
                  <a:tcPr marL="190500" marR="38100" marT="25400" marB="0" anchor="ctr">
                    <a:lnL>
                      <a:noFill/>
                    </a:lnL>
                    <a:lnR>
                      <a:noFill/>
                    </a:lnR>
                    <a:lnT>
                      <a:noFill/>
                    </a:lnT>
                    <a:lnB>
                      <a:noFill/>
                    </a:lnB>
                    <a:noFill/>
                  </a:tcPr>
                </a:tc>
                <a:tc>
                  <a:txBody>
                    <a:bodyPr/>
                    <a:lstStyle/>
                    <a:p>
                      <a:endParaRPr sz="900" dirty="0">
                        <a:latin typeface="+mn-lt"/>
                        <a:cs typeface="Arial" panose="020B0604020202020204" pitchFamily="34" charset="0"/>
                      </a:endParaRPr>
                    </a:p>
                  </a:txBody>
                  <a:tcPr marL="0" marR="0" marT="0" marB="0" anchor="ctr">
                    <a:lnL>
                      <a:noFill/>
                    </a:lnL>
                    <a:lnR>
                      <a:noFill/>
                    </a:lnR>
                    <a:lnT>
                      <a:noFill/>
                    </a:lnT>
                    <a:lnB>
                      <a:noFill/>
                    </a:lnB>
                    <a:noFill/>
                  </a:tcPr>
                </a:tc>
                <a:tc>
                  <a:txBody>
                    <a:bodyPr/>
                    <a:lstStyle/>
                    <a:p>
                      <a:endParaRPr sz="900" dirty="0">
                        <a:latin typeface="+mn-lt"/>
                        <a:cs typeface="Arial" panose="020B0604020202020204" pitchFamily="34" charset="0"/>
                      </a:endParaRPr>
                    </a:p>
                  </a:txBody>
                  <a:tcPr marL="12700" marR="0" marT="25400" marB="25400" anchor="ctr">
                    <a:lnL>
                      <a:noFill/>
                    </a:lnL>
                    <a:lnR>
                      <a:noFill/>
                    </a:lnR>
                    <a:lnT>
                      <a:noFill/>
                    </a:lnT>
                    <a:lnB w="12700" cmpd="sng">
                      <a:solidFill>
                        <a:srgbClr val="000000"/>
                      </a:solidFill>
                      <a:prstDash val="solid"/>
                    </a:lnB>
                    <a:noFill/>
                  </a:tcPr>
                </a:tc>
                <a:tc>
                  <a:txBody>
                    <a:bodyPr/>
                    <a:lstStyle/>
                    <a:p>
                      <a:pPr algn="ctr">
                        <a:lnSpc>
                          <a:spcPct val="83000"/>
                        </a:lnSpc>
                      </a:pPr>
                      <a:r>
                        <a:rPr sz="900" b="0" i="0" dirty="0">
                          <a:solidFill>
                            <a:srgbClr val="000000"/>
                          </a:solidFill>
                          <a:latin typeface="+mn-lt"/>
                          <a:cs typeface="Arial" panose="020B0604020202020204" pitchFamily="34" charset="0"/>
                        </a:rPr>
                        <a:t>2</a:t>
                      </a:r>
                      <a:r>
                        <a:rPr lang="en-US" sz="900" b="0" i="0" dirty="0">
                          <a:solidFill>
                            <a:srgbClr val="000000"/>
                          </a:solidFill>
                          <a:latin typeface="+mn-lt"/>
                          <a:cs typeface="Arial" panose="020B0604020202020204" pitchFamily="34" charset="0"/>
                        </a:rPr>
                        <a:t>,739</a:t>
                      </a:r>
                      <a:endParaRPr sz="900" b="0" i="0" dirty="0">
                        <a:solidFill>
                          <a:srgbClr val="000000"/>
                        </a:solidFill>
                        <a:latin typeface="+mn-lt"/>
                        <a:cs typeface="Arial" panose="020B0604020202020204" pitchFamily="34" charset="0"/>
                      </a:endParaRPr>
                    </a:p>
                  </a:txBody>
                  <a:tcPr marL="0" marR="0" marT="25400" marB="25400" anchor="ctr">
                    <a:lnL>
                      <a:noFill/>
                    </a:lnL>
                    <a:lnR>
                      <a:noFill/>
                    </a:lnR>
                    <a:lnT>
                      <a:noFill/>
                    </a:lnT>
                    <a:lnB w="12700" cmpd="sng">
                      <a:solidFill>
                        <a:srgbClr val="000000"/>
                      </a:solidFill>
                      <a:prstDash val="solid"/>
                    </a:lnB>
                    <a:no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w="12700" cmpd="sng">
                      <a:solidFill>
                        <a:srgbClr val="000000"/>
                      </a:solidFill>
                      <a:prstDash val="solid"/>
                    </a:lnB>
                    <a:noFill/>
                  </a:tcPr>
                </a:tc>
                <a:tc>
                  <a:txBody>
                    <a:bodyPr/>
                    <a:lstStyle/>
                    <a:p>
                      <a:pPr algn="ctr">
                        <a:lnSpc>
                          <a:spcPct val="83000"/>
                        </a:lnSpc>
                      </a:pPr>
                      <a:r>
                        <a:rPr sz="900" b="0" i="0" dirty="0">
                          <a:solidFill>
                            <a:srgbClr val="000000"/>
                          </a:solidFill>
                          <a:latin typeface="+mn-lt"/>
                          <a:cs typeface="Arial" panose="020B0604020202020204" pitchFamily="34" charset="0"/>
                        </a:rPr>
                        <a:t>21,898</a:t>
                      </a:r>
                    </a:p>
                  </a:txBody>
                  <a:tcPr marL="0" marR="0" marT="25400" marB="25400" anchor="ctr">
                    <a:lnL>
                      <a:noFill/>
                    </a:lnL>
                    <a:lnR>
                      <a:noFill/>
                    </a:lnR>
                    <a:lnT>
                      <a:noFill/>
                    </a:lnT>
                    <a:lnB w="12700" cmpd="sng">
                      <a:solidFill>
                        <a:srgbClr val="000000"/>
                      </a:solidFill>
                      <a:prstDash val="solid"/>
                    </a:lnB>
                    <a:no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w="12700" cmpd="sng">
                      <a:solidFill>
                        <a:srgbClr val="000000"/>
                      </a:solidFill>
                      <a:prstDash val="solid"/>
                    </a:lnB>
                    <a:noFill/>
                  </a:tcPr>
                </a:tc>
                <a:tc>
                  <a:txBody>
                    <a:bodyPr/>
                    <a:lstStyle/>
                    <a:p>
                      <a:pPr algn="ctr">
                        <a:lnSpc>
                          <a:spcPct val="83000"/>
                        </a:lnSpc>
                      </a:pPr>
                      <a:r>
                        <a:rPr sz="900" b="0" i="0" dirty="0">
                          <a:solidFill>
                            <a:srgbClr val="000000"/>
                          </a:solidFill>
                          <a:latin typeface="+mn-lt"/>
                          <a:cs typeface="Arial" panose="020B0604020202020204" pitchFamily="34" charset="0"/>
                        </a:rPr>
                        <a:t>8,523</a:t>
                      </a:r>
                    </a:p>
                  </a:txBody>
                  <a:tcPr marL="0" marR="0" marT="25400" marB="25400" anchor="ctr">
                    <a:lnL>
                      <a:noFill/>
                    </a:lnL>
                    <a:lnR>
                      <a:noFill/>
                    </a:lnR>
                    <a:lnT>
                      <a:noFill/>
                    </a:lnT>
                    <a:lnB w="12700" cmpd="sng">
                      <a:solidFill>
                        <a:srgbClr val="000000"/>
                      </a:solidFill>
                      <a:prstDash val="solid"/>
                    </a:lnB>
                    <a:noFill/>
                  </a:tcPr>
                </a:tc>
                <a:tc>
                  <a:txBody>
                    <a:bodyPr/>
                    <a:lstStyle/>
                    <a:p>
                      <a:pPr algn="ctr"/>
                      <a:endParaRPr sz="900" dirty="0">
                        <a:latin typeface="+mn-lt"/>
                        <a:cs typeface="Arial" panose="020B0604020202020204" pitchFamily="34" charset="0"/>
                      </a:endParaRPr>
                    </a:p>
                  </a:txBody>
                  <a:tcPr marL="0" marR="0" marT="25400" marB="25400" anchor="ctr">
                    <a:lnL>
                      <a:noFill/>
                    </a:lnL>
                    <a:lnR>
                      <a:noFill/>
                    </a:lnR>
                    <a:lnT>
                      <a:noFill/>
                    </a:lnT>
                    <a:lnB w="12700" cmpd="sng">
                      <a:solidFill>
                        <a:srgbClr val="000000"/>
                      </a:solidFill>
                      <a:prstDash val="solid"/>
                    </a:lnB>
                    <a:no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w="12700" cmpd="sng">
                      <a:solidFill>
                        <a:srgbClr val="000000"/>
                      </a:solidFill>
                      <a:prstDash val="solid"/>
                    </a:lnB>
                    <a:noFill/>
                  </a:tcPr>
                </a:tc>
                <a:tc>
                  <a:txBody>
                    <a:bodyPr/>
                    <a:lstStyle/>
                    <a:p>
                      <a:pPr algn="ctr">
                        <a:lnSpc>
                          <a:spcPct val="83000"/>
                        </a:lnSpc>
                      </a:pPr>
                      <a:r>
                        <a:rPr sz="900" b="0" i="0" dirty="0">
                          <a:solidFill>
                            <a:srgbClr val="000000"/>
                          </a:solidFill>
                          <a:latin typeface="+mn-lt"/>
                          <a:cs typeface="Arial" panose="020B0604020202020204" pitchFamily="34" charset="0"/>
                        </a:rPr>
                        <a:t>1,620</a:t>
                      </a:r>
                    </a:p>
                  </a:txBody>
                  <a:tcPr marL="0" marR="0" marT="25400" marB="25400" anchor="ctr">
                    <a:lnL>
                      <a:noFill/>
                    </a:lnL>
                    <a:lnR>
                      <a:noFill/>
                    </a:lnR>
                    <a:lnT>
                      <a:noFill/>
                    </a:lnT>
                    <a:lnB w="12700" cmpd="sng">
                      <a:solidFill>
                        <a:srgbClr val="000000"/>
                      </a:solidFill>
                      <a:prstDash val="solid"/>
                    </a:lnB>
                    <a:noFill/>
                  </a:tcPr>
                </a:tc>
                <a:tc>
                  <a:txBody>
                    <a:bodyPr/>
                    <a:lstStyle/>
                    <a:p>
                      <a:pPr algn="ctr"/>
                      <a:endParaRPr sz="900" dirty="0">
                        <a:latin typeface="+mn-lt"/>
                        <a:cs typeface="Arial" panose="020B0604020202020204" pitchFamily="34" charset="0"/>
                      </a:endParaRPr>
                    </a:p>
                  </a:txBody>
                  <a:tcPr marL="0" marR="0" marT="25400" marB="25400" anchor="ctr">
                    <a:lnL>
                      <a:noFill/>
                    </a:lnL>
                    <a:lnR>
                      <a:noFill/>
                    </a:lnR>
                    <a:lnT>
                      <a:noFill/>
                    </a:lnT>
                    <a:lnB w="12700" cmpd="sng">
                      <a:solidFill>
                        <a:srgbClr val="000000"/>
                      </a:solidFill>
                      <a:prstDash val="solid"/>
                    </a:lnB>
                    <a:no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w="12700" cmpd="sng">
                      <a:solidFill>
                        <a:srgbClr val="000000"/>
                      </a:solidFill>
                      <a:prstDash val="solid"/>
                    </a:lnB>
                    <a:noFill/>
                  </a:tcPr>
                </a:tc>
                <a:tc>
                  <a:txBody>
                    <a:bodyPr/>
                    <a:lstStyle/>
                    <a:p>
                      <a:pPr algn="ctr">
                        <a:lnSpc>
                          <a:spcPct val="83000"/>
                        </a:lnSpc>
                      </a:pPr>
                      <a:r>
                        <a:rPr sz="900" b="0" i="0" dirty="0">
                          <a:solidFill>
                            <a:srgbClr val="000000"/>
                          </a:solidFill>
                          <a:latin typeface="+mn-lt"/>
                          <a:cs typeface="Arial" panose="020B0604020202020204" pitchFamily="34" charset="0"/>
                        </a:rPr>
                        <a:t>12,352</a:t>
                      </a:r>
                    </a:p>
                  </a:txBody>
                  <a:tcPr marL="0" marR="0" marT="25400" marB="25400" anchor="ctr">
                    <a:lnL>
                      <a:noFill/>
                    </a:lnL>
                    <a:lnR>
                      <a:noFill/>
                    </a:lnR>
                    <a:lnT>
                      <a:noFill/>
                    </a:lnT>
                    <a:lnB w="12700" cmpd="sng">
                      <a:solidFill>
                        <a:srgbClr val="000000"/>
                      </a:solidFill>
                      <a:prstDash val="solid"/>
                    </a:lnB>
                    <a:no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w="12700" cmpd="sng">
                      <a:solidFill>
                        <a:srgbClr val="000000"/>
                      </a:solidFill>
                      <a:prstDash val="solid"/>
                    </a:lnB>
                    <a:noFill/>
                  </a:tcPr>
                </a:tc>
                <a:tc>
                  <a:txBody>
                    <a:bodyPr/>
                    <a:lstStyle/>
                    <a:p>
                      <a:pPr algn="ctr">
                        <a:lnSpc>
                          <a:spcPct val="83000"/>
                        </a:lnSpc>
                      </a:pPr>
                      <a:r>
                        <a:rPr sz="900" b="0" i="0" dirty="0">
                          <a:solidFill>
                            <a:srgbClr val="000000"/>
                          </a:solidFill>
                          <a:latin typeface="+mn-lt"/>
                          <a:cs typeface="Arial" panose="020B0604020202020204" pitchFamily="34" charset="0"/>
                        </a:rPr>
                        <a:t>3,310</a:t>
                      </a:r>
                    </a:p>
                  </a:txBody>
                  <a:tcPr marL="0" marR="0" marT="25400" marB="25400" anchor="ctr">
                    <a:lnL>
                      <a:noFill/>
                    </a:lnL>
                    <a:lnR>
                      <a:noFill/>
                    </a:lnR>
                    <a:lnT>
                      <a:noFill/>
                    </a:lnT>
                    <a:lnB w="12700" cmpd="sng">
                      <a:solidFill>
                        <a:srgbClr val="000000"/>
                      </a:solidFill>
                      <a:prstDash val="solid"/>
                    </a:lnB>
                    <a:no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w="12700" cmpd="sng">
                      <a:solidFill>
                        <a:srgbClr val="000000"/>
                      </a:solidFill>
                      <a:prstDash val="solid"/>
                    </a:lnB>
                    <a:noFill/>
                  </a:tcPr>
                </a:tc>
                <a:tc>
                  <a:txBody>
                    <a:bodyPr/>
                    <a:lstStyle/>
                    <a:p>
                      <a:pPr algn="ctr">
                        <a:lnSpc>
                          <a:spcPct val="83000"/>
                        </a:lnSpc>
                      </a:pPr>
                      <a:r>
                        <a:rPr sz="900" b="0" i="0" dirty="0">
                          <a:solidFill>
                            <a:srgbClr val="000000"/>
                          </a:solidFill>
                          <a:latin typeface="+mn-lt"/>
                          <a:cs typeface="Arial" panose="020B0604020202020204" pitchFamily="34" charset="0"/>
                        </a:rPr>
                        <a:t>6,384</a:t>
                      </a:r>
                    </a:p>
                  </a:txBody>
                  <a:tcPr marL="0" marR="0" marT="25400" marB="25400" anchor="ctr">
                    <a:lnL>
                      <a:noFill/>
                    </a:lnL>
                    <a:lnR>
                      <a:noFill/>
                    </a:lnR>
                    <a:lnT>
                      <a:noFill/>
                    </a:lnT>
                    <a:lnB w="12700" cmpd="sng">
                      <a:solidFill>
                        <a:srgbClr val="000000"/>
                      </a:solidFill>
                      <a:prstDash val="solid"/>
                    </a:lnB>
                    <a:no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83000"/>
                        </a:lnSpc>
                      </a:pPr>
                      <a:r>
                        <a:rPr sz="900" b="0" i="0" dirty="0">
                          <a:solidFill>
                            <a:srgbClr val="000000"/>
                          </a:solidFill>
                          <a:latin typeface="+mn-lt"/>
                          <a:cs typeface="Arial" panose="020B0604020202020204" pitchFamily="34" charset="0"/>
                        </a:rPr>
                        <a:t>10,973</a:t>
                      </a:r>
                    </a:p>
                  </a:txBody>
                  <a:tcPr marL="0" marR="0" marT="25400" marB="25400" anchor="ctr">
                    <a:lnL>
                      <a:noFill/>
                    </a:lnL>
                    <a:lnR>
                      <a:noFill/>
                    </a:lnR>
                    <a:lnT>
                      <a:noFill/>
                    </a:lnT>
                    <a:lnB w="12700" cmpd="sng">
                      <a:solidFill>
                        <a:srgbClr val="000000"/>
                      </a:solidFill>
                      <a:prstDash val="solid"/>
                    </a:lnB>
                    <a:noFill/>
                  </a:tcPr>
                </a:tc>
                <a:tc>
                  <a:txBody>
                    <a:bodyPr/>
                    <a:lstStyle/>
                    <a:p>
                      <a:pPr algn="ctr"/>
                      <a:endParaRPr sz="900" dirty="0">
                        <a:latin typeface="+mn-lt"/>
                        <a:cs typeface="Arial" panose="020B0604020202020204" pitchFamily="34" charset="0"/>
                      </a:endParaRPr>
                    </a:p>
                  </a:txBody>
                  <a:tcPr marL="0" marR="0" marT="25400" marB="25400" anchor="ctr">
                    <a:lnL>
                      <a:noFill/>
                    </a:lnL>
                    <a:lnR>
                      <a:noFill/>
                    </a:lnR>
                    <a:lnT>
                      <a:noFill/>
                    </a:lnT>
                    <a:lnB w="12700" cmpd="sng">
                      <a:solidFill>
                        <a:srgbClr val="000000"/>
                      </a:solidFill>
                      <a:prstDash val="solid"/>
                    </a:lnB>
                    <a:no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w="12700" cmpd="sng">
                      <a:solidFill>
                        <a:srgbClr val="000000"/>
                      </a:solidFill>
                      <a:prstDash val="solid"/>
                    </a:lnB>
                    <a:noFill/>
                  </a:tcPr>
                </a:tc>
                <a:tc>
                  <a:txBody>
                    <a:bodyPr/>
                    <a:lstStyle/>
                    <a:p>
                      <a:pPr algn="ctr">
                        <a:lnSpc>
                          <a:spcPct val="83000"/>
                        </a:lnSpc>
                      </a:pPr>
                      <a:r>
                        <a:rPr sz="900" b="0" i="0" dirty="0">
                          <a:solidFill>
                            <a:srgbClr val="000000"/>
                          </a:solidFill>
                          <a:latin typeface="+mn-lt"/>
                          <a:cs typeface="Arial" panose="020B0604020202020204" pitchFamily="34" charset="0"/>
                        </a:rPr>
                        <a:t>27,385</a:t>
                      </a:r>
                    </a:p>
                  </a:txBody>
                  <a:tcPr marL="0" marR="0" marT="25400" marB="25400" anchor="ctr">
                    <a:lnL>
                      <a:noFill/>
                    </a:lnL>
                    <a:lnR>
                      <a:noFill/>
                    </a:lnR>
                    <a:lnT>
                      <a:noFill/>
                    </a:lnT>
                    <a:lnB w="12700" cmpd="sng">
                      <a:solidFill>
                        <a:srgbClr val="000000"/>
                      </a:solidFill>
                      <a:prstDash val="solid"/>
                    </a:lnB>
                    <a:no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w="12700" cmpd="sng">
                      <a:solidFill>
                        <a:srgbClr val="000000"/>
                      </a:solidFill>
                      <a:prstDash val="solid"/>
                    </a:lnB>
                    <a:noFill/>
                  </a:tcPr>
                </a:tc>
                <a:tc>
                  <a:txBody>
                    <a:bodyPr/>
                    <a:lstStyle/>
                    <a:p>
                      <a:pPr algn="ctr">
                        <a:lnSpc>
                          <a:spcPct val="83000"/>
                        </a:lnSpc>
                      </a:pPr>
                      <a:r>
                        <a:rPr lang="en-US" sz="900" b="0" i="0" dirty="0">
                          <a:solidFill>
                            <a:srgbClr val="000000"/>
                          </a:solidFill>
                          <a:latin typeface="+mn-lt"/>
                          <a:cs typeface="Arial" panose="020B0604020202020204" pitchFamily="34" charset="0"/>
                        </a:rPr>
                        <a:t>95,184</a:t>
                      </a:r>
                      <a:endParaRPr sz="900" b="0" i="0" dirty="0">
                        <a:solidFill>
                          <a:srgbClr val="000000"/>
                        </a:solidFill>
                        <a:latin typeface="+mn-lt"/>
                        <a:cs typeface="Arial" panose="020B0604020202020204" pitchFamily="34" charset="0"/>
                      </a:endParaRPr>
                    </a:p>
                  </a:txBody>
                  <a:tcPr marL="0" marR="0" marT="25400" marB="25400" anchor="ctr">
                    <a:lnL>
                      <a:noFill/>
                    </a:lnL>
                    <a:lnR>
                      <a:noFill/>
                    </a:lnR>
                    <a:lnT>
                      <a:noFill/>
                    </a:lnT>
                    <a:lnB w="12700" cmpd="sng">
                      <a:solidFill>
                        <a:srgbClr val="000000"/>
                      </a:solidFill>
                      <a:prstDash val="solid"/>
                    </a:lnB>
                    <a:noFill/>
                  </a:tcPr>
                </a:tc>
                <a:extLst>
                  <a:ext uri="{0D108BD9-81ED-4DB2-BD59-A6C34878D82A}">
                    <a16:rowId xmlns:a16="http://schemas.microsoft.com/office/drawing/2014/main" val="10007"/>
                  </a:ext>
                </a:extLst>
              </a:tr>
              <a:tr h="227243">
                <a:tc>
                  <a:txBody>
                    <a:bodyPr/>
                    <a:lstStyle/>
                    <a:p>
                      <a:pPr algn="l">
                        <a:lnSpc>
                          <a:spcPct val="83000"/>
                        </a:lnSpc>
                      </a:pPr>
                      <a:r>
                        <a:rPr sz="900" b="1" i="1" dirty="0">
                          <a:solidFill>
                            <a:srgbClr val="000000"/>
                          </a:solidFill>
                          <a:latin typeface="+mn-lt"/>
                          <a:cs typeface="Arial" panose="020B0604020202020204" pitchFamily="34" charset="0"/>
                        </a:rPr>
                        <a:t>EBITDA</a:t>
                      </a:r>
                    </a:p>
                  </a:txBody>
                  <a:tcPr marL="38100" marR="38100" marT="25400" marB="25400" anchor="ctr">
                    <a:lnL>
                      <a:noFill/>
                    </a:lnL>
                    <a:lnR>
                      <a:noFill/>
                    </a:lnR>
                    <a:lnT>
                      <a:noFill/>
                    </a:lnT>
                    <a:lnB>
                      <a:noFill/>
                    </a:lnB>
                    <a:solidFill>
                      <a:schemeClr val="bg1">
                        <a:lumMod val="95000"/>
                      </a:schemeClr>
                    </a:solidFill>
                  </a:tcPr>
                </a:tc>
                <a:tc>
                  <a:txBody>
                    <a:bodyPr/>
                    <a:lstStyle/>
                    <a:p>
                      <a:endParaRPr sz="900" dirty="0">
                        <a:latin typeface="+mn-lt"/>
                        <a:cs typeface="Arial" panose="020B0604020202020204" pitchFamily="34" charset="0"/>
                      </a:endParaRPr>
                    </a:p>
                  </a:txBody>
                  <a:tcPr marL="0" marR="0" marT="0" marB="0" anchor="ctr">
                    <a:lnL>
                      <a:noFill/>
                    </a:lnL>
                    <a:lnR>
                      <a:noFill/>
                    </a:lnR>
                    <a:lnT>
                      <a:noFill/>
                    </a:lnT>
                    <a:lnB>
                      <a:noFill/>
                    </a:lnB>
                    <a:solidFill>
                      <a:schemeClr val="bg1">
                        <a:lumMod val="95000"/>
                      </a:schemeClr>
                    </a:solidFill>
                  </a:tcPr>
                </a:tc>
                <a:tc>
                  <a:txBody>
                    <a:bodyPr/>
                    <a:lstStyle/>
                    <a:p>
                      <a:endParaRPr sz="900" dirty="0">
                        <a:latin typeface="+mn-lt"/>
                        <a:cs typeface="Arial" panose="020B0604020202020204" pitchFamily="34" charset="0"/>
                      </a:endParaRPr>
                    </a:p>
                  </a:txBody>
                  <a:tcPr marL="12700" marR="0" marT="25400" marB="25400" anchor="ctr">
                    <a:lnL>
                      <a:noFill/>
                    </a:lnL>
                    <a:lnR>
                      <a:noFill/>
                    </a:lnR>
                    <a:lnT w="12700" cmpd="sng">
                      <a:solidFill>
                        <a:srgbClr val="000000"/>
                      </a:solidFill>
                      <a:prstDash val="solid"/>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a:t>
                      </a:r>
                      <a:r>
                        <a:rPr lang="en-US" sz="900" b="0" i="0" dirty="0">
                          <a:solidFill>
                            <a:srgbClr val="000000"/>
                          </a:solidFill>
                          <a:latin typeface="+mn-lt"/>
                          <a:cs typeface="Arial" panose="020B0604020202020204" pitchFamily="34" charset="0"/>
                        </a:rPr>
                        <a:t>55,993)</a:t>
                      </a:r>
                      <a:endParaRPr sz="900" b="0" i="0" dirty="0">
                        <a:solidFill>
                          <a:srgbClr val="000000"/>
                        </a:solidFill>
                        <a:latin typeface="+mn-lt"/>
                        <a:cs typeface="Arial" panose="020B0604020202020204" pitchFamily="34" charset="0"/>
                      </a:endParaRPr>
                    </a:p>
                  </a:txBody>
                  <a:tcPr marL="0" marR="0" marT="25400" marB="25400" anchor="ctr">
                    <a:lnL>
                      <a:noFill/>
                    </a:lnL>
                    <a:lnR>
                      <a:noFill/>
                    </a:lnR>
                    <a:lnT w="12700" cmpd="sng">
                      <a:solidFill>
                        <a:srgbClr val="000000"/>
                      </a:solidFill>
                      <a:prstDash val="solid"/>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w="12700" cmpd="sng">
                      <a:solidFill>
                        <a:srgbClr val="000000"/>
                      </a:solidFill>
                      <a:prstDash val="solid"/>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25,139</a:t>
                      </a:r>
                    </a:p>
                  </a:txBody>
                  <a:tcPr marL="0" marR="0" marT="25400" marB="25400" anchor="ctr">
                    <a:lnL>
                      <a:noFill/>
                    </a:lnL>
                    <a:lnR>
                      <a:noFill/>
                    </a:lnR>
                    <a:lnT w="12700" cmpd="sng">
                      <a:solidFill>
                        <a:srgbClr val="000000"/>
                      </a:solidFill>
                      <a:prstDash val="solid"/>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w="12700" cmpd="sng">
                      <a:solidFill>
                        <a:srgbClr val="000000"/>
                      </a:solidFill>
                      <a:prstDash val="solid"/>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19,769</a:t>
                      </a:r>
                    </a:p>
                  </a:txBody>
                  <a:tcPr marL="0" marR="0" marT="25400" marB="25400" anchor="ctr">
                    <a:lnL>
                      <a:noFill/>
                    </a:lnL>
                    <a:lnR>
                      <a:noFill/>
                    </a:lnR>
                    <a:lnT w="12700" cmpd="sng">
                      <a:solidFill>
                        <a:srgbClr val="000000"/>
                      </a:solidFill>
                      <a:prstDash val="solid"/>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0" marR="0" marT="25400" marB="25400" anchor="ctr">
                    <a:lnL>
                      <a:noFill/>
                    </a:lnL>
                    <a:lnR>
                      <a:noFill/>
                    </a:lnR>
                    <a:lnT w="12700" cmpd="sng">
                      <a:solidFill>
                        <a:srgbClr val="000000"/>
                      </a:solidFill>
                      <a:prstDash val="solid"/>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w="12700" cmpd="sng">
                      <a:solidFill>
                        <a:srgbClr val="000000"/>
                      </a:solidFill>
                      <a:prstDash val="solid"/>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7,423</a:t>
                      </a:r>
                    </a:p>
                  </a:txBody>
                  <a:tcPr marL="0" marR="0" marT="25400" marB="25400" anchor="ctr">
                    <a:lnL>
                      <a:noFill/>
                    </a:lnL>
                    <a:lnR>
                      <a:noFill/>
                    </a:lnR>
                    <a:lnT w="12700" cmpd="sng">
                      <a:solidFill>
                        <a:srgbClr val="000000"/>
                      </a:solidFill>
                      <a:prstDash val="solid"/>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0" marR="0" marT="25400" marB="25400" anchor="ctr">
                    <a:lnL>
                      <a:noFill/>
                    </a:lnL>
                    <a:lnR>
                      <a:noFill/>
                    </a:lnR>
                    <a:lnT w="12700" cmpd="sng">
                      <a:solidFill>
                        <a:srgbClr val="000000"/>
                      </a:solidFill>
                      <a:prstDash val="solid"/>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w="12700" cmpd="sng">
                      <a:solidFill>
                        <a:srgbClr val="000000"/>
                      </a:solidFill>
                      <a:prstDash val="solid"/>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16,875</a:t>
                      </a:r>
                    </a:p>
                  </a:txBody>
                  <a:tcPr marL="0" marR="0" marT="25400" marB="25400" anchor="ctr">
                    <a:lnL>
                      <a:noFill/>
                    </a:lnL>
                    <a:lnR>
                      <a:noFill/>
                    </a:lnR>
                    <a:lnT w="12700" cmpd="sng">
                      <a:solidFill>
                        <a:srgbClr val="000000"/>
                      </a:solidFill>
                      <a:prstDash val="solid"/>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w="12700" cmpd="sng">
                      <a:solidFill>
                        <a:srgbClr val="000000"/>
                      </a:solidFill>
                      <a:prstDash val="solid"/>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29,431</a:t>
                      </a:r>
                    </a:p>
                  </a:txBody>
                  <a:tcPr marL="0" marR="0" marT="25400" marB="25400" anchor="ctr">
                    <a:lnL>
                      <a:noFill/>
                    </a:lnL>
                    <a:lnR>
                      <a:noFill/>
                    </a:lnR>
                    <a:lnT w="12700" cmpd="sng">
                      <a:solidFill>
                        <a:srgbClr val="000000"/>
                      </a:solidFill>
                      <a:prstDash val="solid"/>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w="12700" cmpd="sng">
                      <a:solidFill>
                        <a:srgbClr val="000000"/>
                      </a:solidFill>
                      <a:prstDash val="solid"/>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13,588</a:t>
                      </a:r>
                    </a:p>
                  </a:txBody>
                  <a:tcPr marL="0" marR="0" marT="25400" marB="25400" anchor="ctr">
                    <a:lnL>
                      <a:noFill/>
                    </a:lnL>
                    <a:lnR>
                      <a:noFill/>
                    </a:lnR>
                    <a:lnT w="12700" cmpd="sng">
                      <a:solidFill>
                        <a:srgbClr val="000000"/>
                      </a:solidFill>
                      <a:prstDash val="solid"/>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w="12700" cap="flat" cmpd="sng" algn="ctr">
                      <a:solidFill>
                        <a:srgbClr val="000000"/>
                      </a:solidFill>
                      <a:prstDash val="solid"/>
                      <a:round/>
                      <a:headEnd type="none" w="med" len="med"/>
                      <a:tailEnd type="none" w="med" len="med"/>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21,456</a:t>
                      </a:r>
                    </a:p>
                  </a:txBody>
                  <a:tcPr marL="0" marR="0" marT="25400" marB="25400" anchor="ctr">
                    <a:lnL>
                      <a:noFill/>
                    </a:lnL>
                    <a:lnR>
                      <a:noFill/>
                    </a:lnR>
                    <a:lnT w="12700" cmpd="sng">
                      <a:solidFill>
                        <a:srgbClr val="000000"/>
                      </a:solidFill>
                      <a:prstDash val="solid"/>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0" marR="0" marT="25400" marB="25400" anchor="ctr">
                    <a:lnL>
                      <a:noFill/>
                    </a:lnL>
                    <a:lnR>
                      <a:noFill/>
                    </a:lnR>
                    <a:lnT w="12700" cmpd="sng">
                      <a:solidFill>
                        <a:srgbClr val="000000"/>
                      </a:solidFill>
                      <a:prstDash val="solid"/>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w="12700" cmpd="sng">
                      <a:solidFill>
                        <a:srgbClr val="000000"/>
                      </a:solidFill>
                      <a:prstDash val="solid"/>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65,593</a:t>
                      </a:r>
                    </a:p>
                  </a:txBody>
                  <a:tcPr marL="0" marR="0" marT="25400" marB="25400" anchor="ctr">
                    <a:lnL>
                      <a:noFill/>
                    </a:lnL>
                    <a:lnR>
                      <a:noFill/>
                    </a:lnR>
                    <a:lnT w="12700" cmpd="sng">
                      <a:solidFill>
                        <a:srgbClr val="000000"/>
                      </a:solidFill>
                      <a:prstDash val="solid"/>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w="12700" cmpd="sng">
                      <a:solidFill>
                        <a:srgbClr val="000000"/>
                      </a:solidFill>
                      <a:prstDash val="solid"/>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1</a:t>
                      </a:r>
                      <a:r>
                        <a:rPr lang="en-US" sz="900" b="0" i="0" dirty="0">
                          <a:solidFill>
                            <a:srgbClr val="000000"/>
                          </a:solidFill>
                          <a:latin typeface="+mn-lt"/>
                          <a:cs typeface="Arial" panose="020B0604020202020204" pitchFamily="34" charset="0"/>
                        </a:rPr>
                        <a:t>43,281</a:t>
                      </a:r>
                      <a:endParaRPr sz="900" b="0" i="0" dirty="0">
                        <a:solidFill>
                          <a:srgbClr val="000000"/>
                        </a:solidFill>
                        <a:latin typeface="+mn-lt"/>
                        <a:cs typeface="Arial" panose="020B0604020202020204" pitchFamily="34" charset="0"/>
                      </a:endParaRPr>
                    </a:p>
                  </a:txBody>
                  <a:tcPr marL="0" marR="0" marT="25400" marB="25400" anchor="ctr">
                    <a:lnL>
                      <a:noFill/>
                    </a:lnL>
                    <a:lnR>
                      <a:noFill/>
                    </a:lnR>
                    <a:lnT w="12700" cmpd="sng">
                      <a:solidFill>
                        <a:srgbClr val="000000"/>
                      </a:solidFill>
                      <a:prstDash val="solid"/>
                    </a:lnT>
                    <a:lnB>
                      <a:noFill/>
                    </a:lnB>
                    <a:solidFill>
                      <a:schemeClr val="bg1">
                        <a:lumMod val="95000"/>
                      </a:schemeClr>
                    </a:solidFill>
                  </a:tcPr>
                </a:tc>
                <a:extLst>
                  <a:ext uri="{0D108BD9-81ED-4DB2-BD59-A6C34878D82A}">
                    <a16:rowId xmlns:a16="http://schemas.microsoft.com/office/drawing/2014/main" val="10008"/>
                  </a:ext>
                </a:extLst>
              </a:tr>
              <a:tr h="227243">
                <a:tc>
                  <a:txBody>
                    <a:bodyPr/>
                    <a:lstStyle/>
                    <a:p>
                      <a:pPr algn="l">
                        <a:lnSpc>
                          <a:spcPct val="83000"/>
                        </a:lnSpc>
                      </a:pPr>
                      <a:r>
                        <a:rPr sz="900" b="0" i="0" dirty="0">
                          <a:solidFill>
                            <a:srgbClr val="000000"/>
                          </a:solidFill>
                          <a:latin typeface="+mn-lt"/>
                          <a:cs typeface="Arial" panose="020B0604020202020204" pitchFamily="34" charset="0"/>
                        </a:rPr>
                        <a:t>Gain on sale of business</a:t>
                      </a:r>
                    </a:p>
                  </a:txBody>
                  <a:tcPr marL="190500" marR="38100" marT="25400" marB="0" anchor="ctr">
                    <a:lnL>
                      <a:noFill/>
                    </a:lnL>
                    <a:lnR>
                      <a:noFill/>
                    </a:lnR>
                    <a:lnT>
                      <a:noFill/>
                    </a:lnT>
                    <a:lnB>
                      <a:noFill/>
                    </a:lnB>
                    <a:noFill/>
                  </a:tcPr>
                </a:tc>
                <a:tc>
                  <a:txBody>
                    <a:bodyPr/>
                    <a:lstStyle/>
                    <a:p>
                      <a:endParaRPr sz="900" dirty="0">
                        <a:latin typeface="+mn-lt"/>
                        <a:cs typeface="Arial" panose="020B0604020202020204" pitchFamily="34" charset="0"/>
                      </a:endParaRPr>
                    </a:p>
                  </a:txBody>
                  <a:tcPr marL="0" marR="0" marT="0" marB="0" anchor="ctr">
                    <a:lnL>
                      <a:noFill/>
                    </a:lnL>
                    <a:lnR>
                      <a:noFill/>
                    </a:lnR>
                    <a:lnT>
                      <a:noFill/>
                    </a:lnT>
                    <a:lnB>
                      <a:noFill/>
                    </a:lnB>
                    <a:noFill/>
                  </a:tcPr>
                </a:tc>
                <a:tc>
                  <a:txBody>
                    <a:bodyPr/>
                    <a:lstStyle/>
                    <a:p>
                      <a:endParaRPr sz="900" dirty="0">
                        <a:latin typeface="+mn-lt"/>
                        <a:cs typeface="Arial" panose="020B0604020202020204" pitchFamily="34" charset="0"/>
                      </a:endParaRPr>
                    </a:p>
                  </a:txBody>
                  <a:tcPr marL="12700" marR="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cs typeface="Arial" panose="020B0604020202020204" pitchFamily="34" charset="0"/>
                        </a:rPr>
                        <a:t>(1,258</a:t>
                      </a:r>
                      <a:r>
                        <a:rPr lang="en-US" sz="900" b="0" i="0" dirty="0">
                          <a:solidFill>
                            <a:srgbClr val="000000"/>
                          </a:solidFill>
                          <a:latin typeface="+mn-lt"/>
                          <a:cs typeface="Arial" panose="020B0604020202020204" pitchFamily="34" charset="0"/>
                        </a:rPr>
                        <a:t>)</a:t>
                      </a:r>
                      <a:endParaRPr sz="900" b="0" i="0" dirty="0">
                        <a:solidFill>
                          <a:srgbClr val="000000"/>
                        </a:solidFill>
                        <a:latin typeface="+mn-lt"/>
                        <a:cs typeface="Arial" panose="020B0604020202020204" pitchFamily="34" charset="0"/>
                      </a:endParaRPr>
                    </a:p>
                  </a:txBody>
                  <a:tcPr marL="0" marR="0" marT="25400" marB="2540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cs typeface="Arial" panose="020B0604020202020204" pitchFamily="34" charset="0"/>
                        </a:rPr>
                        <a:t>—</a:t>
                      </a:r>
                    </a:p>
                  </a:txBody>
                  <a:tcPr marL="0" marR="0" marT="25400" marB="2540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cs typeface="Arial" panose="020B0604020202020204" pitchFamily="34" charset="0"/>
                        </a:rPr>
                        <a:t>—</a:t>
                      </a:r>
                    </a:p>
                  </a:txBody>
                  <a:tcPr marL="0" marR="0" marT="25400" marB="2540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0" marR="0" marT="25400" marB="2540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cs typeface="Arial" panose="020B0604020202020204" pitchFamily="34" charset="0"/>
                        </a:rPr>
                        <a:t>—</a:t>
                      </a:r>
                    </a:p>
                  </a:txBody>
                  <a:tcPr marL="0" marR="0" marT="25400" marB="2540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0" marR="0" marT="25400" marB="2540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cs typeface="Arial" panose="020B0604020202020204" pitchFamily="34" charset="0"/>
                        </a:rPr>
                        <a:t>—</a:t>
                      </a:r>
                    </a:p>
                  </a:txBody>
                  <a:tcPr marL="0" marR="0" marT="25400" marB="2540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cs typeface="Arial" panose="020B0604020202020204" pitchFamily="34" charset="0"/>
                        </a:rPr>
                        <a:t>—</a:t>
                      </a:r>
                    </a:p>
                  </a:txBody>
                  <a:tcPr marL="0" marR="0" marT="25400" marB="2540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cs typeface="Arial" panose="020B0604020202020204" pitchFamily="34" charset="0"/>
                        </a:rPr>
                        <a:t>—</a:t>
                      </a:r>
                    </a:p>
                  </a:txBody>
                  <a:tcPr marL="0" marR="0" marT="25400" marB="2540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cs typeface="Arial" panose="020B0604020202020204" pitchFamily="34" charset="0"/>
                        </a:rPr>
                        <a:t>—</a:t>
                      </a:r>
                    </a:p>
                  </a:txBody>
                  <a:tcPr marL="0" marR="0" marT="25400" marB="2540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0" marR="0" marT="25400" marB="2540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cs typeface="Arial" panose="020B0604020202020204" pitchFamily="34" charset="0"/>
                        </a:rPr>
                        <a:t>—</a:t>
                      </a:r>
                    </a:p>
                  </a:txBody>
                  <a:tcPr marL="0" marR="0" marT="25400" marB="2540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cs typeface="Arial" panose="020B0604020202020204" pitchFamily="34" charset="0"/>
                        </a:rPr>
                        <a:t>(1,258</a:t>
                      </a:r>
                      <a:r>
                        <a:rPr lang="en-US" sz="900" b="0" i="0" dirty="0">
                          <a:solidFill>
                            <a:srgbClr val="000000"/>
                          </a:solidFill>
                          <a:latin typeface="+mn-lt"/>
                          <a:cs typeface="Arial" panose="020B0604020202020204" pitchFamily="34" charset="0"/>
                        </a:rPr>
                        <a:t>)</a:t>
                      </a:r>
                      <a:endParaRPr sz="900" b="0" i="0" dirty="0">
                        <a:solidFill>
                          <a:srgbClr val="000000"/>
                        </a:solidFill>
                        <a:latin typeface="+mn-lt"/>
                        <a:cs typeface="Arial" panose="020B0604020202020204" pitchFamily="34" charset="0"/>
                      </a:endParaRPr>
                    </a:p>
                  </a:txBody>
                  <a:tcPr marL="0" marR="0" marT="25400" marB="25400" anchor="ctr">
                    <a:lnL>
                      <a:noFill/>
                    </a:lnL>
                    <a:lnR>
                      <a:noFill/>
                    </a:lnR>
                    <a:lnT>
                      <a:noFill/>
                    </a:lnT>
                    <a:lnB>
                      <a:noFill/>
                    </a:lnB>
                    <a:noFill/>
                  </a:tcPr>
                </a:tc>
                <a:extLst>
                  <a:ext uri="{0D108BD9-81ED-4DB2-BD59-A6C34878D82A}">
                    <a16:rowId xmlns:a16="http://schemas.microsoft.com/office/drawing/2014/main" val="10009"/>
                  </a:ext>
                </a:extLst>
              </a:tr>
              <a:tr h="227243">
                <a:tc>
                  <a:txBody>
                    <a:bodyPr/>
                    <a:lstStyle/>
                    <a:p>
                      <a:pPr algn="l">
                        <a:lnSpc>
                          <a:spcPct val="83000"/>
                        </a:lnSpc>
                      </a:pPr>
                      <a:r>
                        <a:rPr sz="900" b="0" i="0" dirty="0">
                          <a:solidFill>
                            <a:srgbClr val="000000"/>
                          </a:solidFill>
                          <a:latin typeface="+mn-lt"/>
                          <a:cs typeface="Arial" panose="020B0604020202020204" pitchFamily="34" charset="0"/>
                        </a:rPr>
                        <a:t>(Gain) loss on sale of fixed assets</a:t>
                      </a:r>
                    </a:p>
                  </a:txBody>
                  <a:tcPr marL="190500" marR="38100" marT="25400" marB="0" anchor="ctr">
                    <a:lnL>
                      <a:noFill/>
                    </a:lnL>
                    <a:lnR>
                      <a:noFill/>
                    </a:lnR>
                    <a:lnT>
                      <a:noFill/>
                    </a:lnT>
                    <a:lnB>
                      <a:noFill/>
                    </a:lnB>
                    <a:solidFill>
                      <a:schemeClr val="bg1">
                        <a:lumMod val="95000"/>
                      </a:schemeClr>
                    </a:solidFill>
                  </a:tcPr>
                </a:tc>
                <a:tc>
                  <a:txBody>
                    <a:bodyPr/>
                    <a:lstStyle/>
                    <a:p>
                      <a:endParaRPr sz="900" dirty="0">
                        <a:latin typeface="+mn-lt"/>
                        <a:cs typeface="Arial" panose="020B0604020202020204" pitchFamily="34" charset="0"/>
                      </a:endParaRPr>
                    </a:p>
                  </a:txBody>
                  <a:tcPr marL="0" marR="0" marT="0" marB="0" anchor="ctr">
                    <a:lnL>
                      <a:noFill/>
                    </a:lnL>
                    <a:lnR>
                      <a:noFill/>
                    </a:lnR>
                    <a:lnT>
                      <a:noFill/>
                    </a:lnT>
                    <a:lnB>
                      <a:noFill/>
                    </a:lnB>
                    <a:solidFill>
                      <a:schemeClr val="bg1">
                        <a:lumMod val="95000"/>
                      </a:schemeClr>
                    </a:solidFill>
                  </a:tcPr>
                </a:tc>
                <a:tc>
                  <a:txBody>
                    <a:bodyPr/>
                    <a:lstStyle/>
                    <a:p>
                      <a:endParaRPr sz="900" dirty="0">
                        <a:latin typeface="+mn-lt"/>
                        <a:cs typeface="Arial" panose="020B0604020202020204" pitchFamily="34" charset="0"/>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a:t>
                      </a: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(194</a:t>
                      </a:r>
                      <a:r>
                        <a:rPr lang="en-US" sz="900" b="0" i="0" dirty="0">
                          <a:solidFill>
                            <a:srgbClr val="000000"/>
                          </a:solidFill>
                          <a:latin typeface="+mn-lt"/>
                          <a:cs typeface="Arial" panose="020B0604020202020204" pitchFamily="34" charset="0"/>
                        </a:rPr>
                        <a:t>)</a:t>
                      </a:r>
                      <a:endParaRPr sz="900" b="0" i="0" dirty="0">
                        <a:solidFill>
                          <a:srgbClr val="000000"/>
                        </a:solidFill>
                        <a:latin typeface="+mn-lt"/>
                        <a:cs typeface="Arial" panose="020B0604020202020204" pitchFamily="34" charset="0"/>
                      </a:endParaRP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a:t>
                      </a: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92</a:t>
                      </a: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47</a:t>
                      </a: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a:t>
                      </a: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55</a:t>
                      </a: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73</a:t>
                      </a: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19</a:t>
                      </a: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lang="en-US" sz="900" b="0" i="0" dirty="0">
                          <a:solidFill>
                            <a:srgbClr val="000000"/>
                          </a:solidFill>
                          <a:latin typeface="+mn-lt"/>
                          <a:cs typeface="Arial" panose="020B0604020202020204" pitchFamily="34" charset="0"/>
                        </a:rPr>
                        <a:t>92</a:t>
                      </a:r>
                      <a:endParaRPr sz="900" b="0" i="0" dirty="0">
                        <a:solidFill>
                          <a:srgbClr val="000000"/>
                        </a:solidFill>
                        <a:latin typeface="+mn-lt"/>
                        <a:cs typeface="Arial" panose="020B0604020202020204" pitchFamily="34" charset="0"/>
                      </a:endParaRPr>
                    </a:p>
                  </a:txBody>
                  <a:tcPr marL="0" marR="0" marT="25400" marB="25400" anchor="ctr">
                    <a:lnL>
                      <a:noFill/>
                    </a:lnL>
                    <a:lnR>
                      <a:noFill/>
                    </a:lnR>
                    <a:lnT>
                      <a:noFill/>
                    </a:lnT>
                    <a:lnB>
                      <a:noFill/>
                    </a:lnB>
                    <a:solidFill>
                      <a:schemeClr val="bg1">
                        <a:lumMod val="95000"/>
                      </a:schemeClr>
                    </a:solidFill>
                  </a:tcPr>
                </a:tc>
                <a:extLst>
                  <a:ext uri="{0D108BD9-81ED-4DB2-BD59-A6C34878D82A}">
                    <a16:rowId xmlns:a16="http://schemas.microsoft.com/office/drawing/2014/main" val="10010"/>
                  </a:ext>
                </a:extLst>
              </a:tr>
              <a:tr h="227243">
                <a:tc>
                  <a:txBody>
                    <a:bodyPr/>
                    <a:lstStyle/>
                    <a:p>
                      <a:pPr algn="l">
                        <a:lnSpc>
                          <a:spcPct val="83000"/>
                        </a:lnSpc>
                      </a:pPr>
                      <a:r>
                        <a:rPr sz="900" b="0" i="0" dirty="0">
                          <a:solidFill>
                            <a:srgbClr val="000000"/>
                          </a:solidFill>
                          <a:latin typeface="+mn-lt"/>
                          <a:cs typeface="Arial" panose="020B0604020202020204" pitchFamily="34" charset="0"/>
                        </a:rPr>
                        <a:t>Non-controlling shareholder compensation</a:t>
                      </a:r>
                    </a:p>
                  </a:txBody>
                  <a:tcPr marL="190500" marR="38100" marT="25400" marB="0" anchor="ctr">
                    <a:lnL>
                      <a:noFill/>
                    </a:lnL>
                    <a:lnR>
                      <a:noFill/>
                    </a:lnR>
                    <a:lnT>
                      <a:noFill/>
                    </a:lnT>
                    <a:lnB>
                      <a:noFill/>
                    </a:lnB>
                    <a:noFill/>
                  </a:tcPr>
                </a:tc>
                <a:tc>
                  <a:txBody>
                    <a:bodyPr/>
                    <a:lstStyle/>
                    <a:p>
                      <a:endParaRPr sz="900" dirty="0">
                        <a:latin typeface="+mn-lt"/>
                        <a:cs typeface="Arial" panose="020B0604020202020204" pitchFamily="34" charset="0"/>
                      </a:endParaRPr>
                    </a:p>
                  </a:txBody>
                  <a:tcPr marL="0" marR="0" marT="0" marB="0" anchor="ctr">
                    <a:lnL>
                      <a:noFill/>
                    </a:lnL>
                    <a:lnR>
                      <a:noFill/>
                    </a:lnR>
                    <a:lnT>
                      <a:noFill/>
                    </a:lnT>
                    <a:lnB>
                      <a:noFill/>
                    </a:lnB>
                    <a:noFill/>
                  </a:tcPr>
                </a:tc>
                <a:tc>
                  <a:txBody>
                    <a:bodyPr/>
                    <a:lstStyle/>
                    <a:p>
                      <a:endParaRPr sz="900" dirty="0">
                        <a:latin typeface="+mn-lt"/>
                        <a:cs typeface="Arial" panose="020B0604020202020204" pitchFamily="34" charset="0"/>
                      </a:endParaRPr>
                    </a:p>
                  </a:txBody>
                  <a:tcPr marL="12700" marR="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cs typeface="Arial" panose="020B0604020202020204" pitchFamily="34" charset="0"/>
                        </a:rPr>
                        <a:t>—</a:t>
                      </a:r>
                    </a:p>
                  </a:txBody>
                  <a:tcPr marL="0" marR="0" marT="25400" marB="2540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cs typeface="Arial" panose="020B0604020202020204" pitchFamily="34" charset="0"/>
                        </a:rPr>
                        <a:t>2,183</a:t>
                      </a:r>
                    </a:p>
                  </a:txBody>
                  <a:tcPr marL="0" marR="0" marT="25400" marB="2540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cs typeface="Arial" panose="020B0604020202020204" pitchFamily="34" charset="0"/>
                        </a:rPr>
                        <a:t>869</a:t>
                      </a:r>
                    </a:p>
                  </a:txBody>
                  <a:tcPr marL="0" marR="0" marT="25400" marB="2540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0" marR="0" marT="25400" marB="2540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cs typeface="Arial" panose="020B0604020202020204" pitchFamily="34" charset="0"/>
                        </a:rPr>
                        <a:t>45</a:t>
                      </a:r>
                    </a:p>
                  </a:txBody>
                  <a:tcPr marL="0" marR="0" marT="25400" marB="2540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0" marR="0" marT="25400" marB="2540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cs typeface="Arial" panose="020B0604020202020204" pitchFamily="34" charset="0"/>
                        </a:rPr>
                        <a:t>1,009</a:t>
                      </a:r>
                    </a:p>
                  </a:txBody>
                  <a:tcPr marL="0" marR="0" marT="25400" marB="2540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cs typeface="Arial" panose="020B0604020202020204" pitchFamily="34" charset="0"/>
                        </a:rPr>
                        <a:t>23</a:t>
                      </a:r>
                    </a:p>
                  </a:txBody>
                  <a:tcPr marL="0" marR="0" marT="25400" marB="2540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cs typeface="Arial" panose="020B0604020202020204" pitchFamily="34" charset="0"/>
                        </a:rPr>
                        <a:t>(167</a:t>
                      </a:r>
                      <a:r>
                        <a:rPr lang="en-US" sz="900" b="0" i="0" dirty="0">
                          <a:solidFill>
                            <a:srgbClr val="000000"/>
                          </a:solidFill>
                          <a:latin typeface="+mn-lt"/>
                          <a:cs typeface="Arial" panose="020B0604020202020204" pitchFamily="34" charset="0"/>
                        </a:rPr>
                        <a:t>)</a:t>
                      </a:r>
                      <a:endParaRPr sz="900" b="0" i="0" dirty="0">
                        <a:solidFill>
                          <a:srgbClr val="000000"/>
                        </a:solidFill>
                        <a:latin typeface="+mn-lt"/>
                        <a:cs typeface="Arial" panose="020B0604020202020204" pitchFamily="34" charset="0"/>
                      </a:endParaRPr>
                    </a:p>
                  </a:txBody>
                  <a:tcPr marL="0" marR="0" marT="25400" marB="2540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cs typeface="Arial" panose="020B0604020202020204" pitchFamily="34" charset="0"/>
                        </a:rPr>
                        <a:t>848</a:t>
                      </a:r>
                    </a:p>
                  </a:txBody>
                  <a:tcPr marL="0" marR="0" marT="25400" marB="2540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0" marR="0" marT="25400" marB="2540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cs typeface="Arial" panose="020B0604020202020204" pitchFamily="34" charset="0"/>
                        </a:rPr>
                        <a:t>1,901</a:t>
                      </a:r>
                    </a:p>
                  </a:txBody>
                  <a:tcPr marL="0" marR="0" marT="25400" marB="2540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a:noFill/>
                    </a:lnB>
                    <a:noFill/>
                  </a:tcPr>
                </a:tc>
                <a:tc>
                  <a:txBody>
                    <a:bodyPr/>
                    <a:lstStyle/>
                    <a:p>
                      <a:pPr algn="ctr">
                        <a:lnSpc>
                          <a:spcPct val="83000"/>
                        </a:lnSpc>
                      </a:pPr>
                      <a:r>
                        <a:rPr lang="en-US" sz="900" b="0" i="0" dirty="0">
                          <a:solidFill>
                            <a:srgbClr val="000000"/>
                          </a:solidFill>
                          <a:latin typeface="+mn-lt"/>
                          <a:cs typeface="Arial" panose="020B0604020202020204" pitchFamily="34" charset="0"/>
                        </a:rPr>
                        <a:t>6,711</a:t>
                      </a:r>
                      <a:endParaRPr sz="900" b="0" i="0" dirty="0">
                        <a:solidFill>
                          <a:srgbClr val="000000"/>
                        </a:solidFill>
                        <a:latin typeface="+mn-lt"/>
                        <a:cs typeface="Arial" panose="020B0604020202020204" pitchFamily="34" charset="0"/>
                      </a:endParaRPr>
                    </a:p>
                  </a:txBody>
                  <a:tcPr marL="0" marR="0" marT="25400" marB="25400" anchor="ctr">
                    <a:lnL>
                      <a:noFill/>
                    </a:lnL>
                    <a:lnR>
                      <a:noFill/>
                    </a:lnR>
                    <a:lnT>
                      <a:noFill/>
                    </a:lnT>
                    <a:lnB>
                      <a:noFill/>
                    </a:lnB>
                    <a:noFill/>
                  </a:tcPr>
                </a:tc>
                <a:extLst>
                  <a:ext uri="{0D108BD9-81ED-4DB2-BD59-A6C34878D82A}">
                    <a16:rowId xmlns:a16="http://schemas.microsoft.com/office/drawing/2014/main" val="10011"/>
                  </a:ext>
                </a:extLst>
              </a:tr>
              <a:tr h="227243">
                <a:tc>
                  <a:txBody>
                    <a:bodyPr/>
                    <a:lstStyle/>
                    <a:p>
                      <a:pPr algn="l">
                        <a:lnSpc>
                          <a:spcPct val="83000"/>
                        </a:lnSpc>
                      </a:pPr>
                      <a:r>
                        <a:rPr sz="900" b="0" i="0" dirty="0">
                          <a:solidFill>
                            <a:srgbClr val="000000"/>
                          </a:solidFill>
                          <a:latin typeface="+mn-lt"/>
                          <a:cs typeface="Arial" panose="020B0604020202020204" pitchFamily="34" charset="0"/>
                        </a:rPr>
                        <a:t>Acquisition expenses</a:t>
                      </a:r>
                    </a:p>
                  </a:txBody>
                  <a:tcPr marL="190500" marR="38100" marT="25400" marB="0" anchor="ctr">
                    <a:lnL>
                      <a:noFill/>
                    </a:lnL>
                    <a:lnR>
                      <a:noFill/>
                    </a:lnR>
                    <a:lnT>
                      <a:noFill/>
                    </a:lnT>
                    <a:lnB>
                      <a:noFill/>
                    </a:lnB>
                    <a:solidFill>
                      <a:schemeClr val="bg1">
                        <a:lumMod val="95000"/>
                      </a:schemeClr>
                    </a:solidFill>
                  </a:tcPr>
                </a:tc>
                <a:tc>
                  <a:txBody>
                    <a:bodyPr/>
                    <a:lstStyle/>
                    <a:p>
                      <a:endParaRPr sz="900" dirty="0">
                        <a:latin typeface="+mn-lt"/>
                        <a:cs typeface="Arial" panose="020B0604020202020204" pitchFamily="34" charset="0"/>
                      </a:endParaRPr>
                    </a:p>
                  </a:txBody>
                  <a:tcPr marL="0" marR="0" marT="0" marB="0" anchor="ctr">
                    <a:lnL>
                      <a:noFill/>
                    </a:lnL>
                    <a:lnR>
                      <a:noFill/>
                    </a:lnR>
                    <a:lnT>
                      <a:noFill/>
                    </a:lnT>
                    <a:lnB>
                      <a:noFill/>
                    </a:lnB>
                    <a:solidFill>
                      <a:schemeClr val="bg1">
                        <a:lumMod val="95000"/>
                      </a:schemeClr>
                    </a:solidFill>
                  </a:tcPr>
                </a:tc>
                <a:tc>
                  <a:txBody>
                    <a:bodyPr/>
                    <a:lstStyle/>
                    <a:p>
                      <a:endParaRPr sz="900" dirty="0">
                        <a:latin typeface="+mn-lt"/>
                        <a:cs typeface="Arial" panose="020B0604020202020204" pitchFamily="34" charset="0"/>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115</a:t>
                      </a: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a:t>
                      </a: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a:t>
                      </a: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a:t>
                      </a: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1,362</a:t>
                      </a: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a:t>
                      </a: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solidFill>
                      <a:schemeClr val="bg1">
                        <a:lumMod val="95000"/>
                      </a:schemeClr>
                    </a:solidFill>
                  </a:tcPr>
                </a:tc>
                <a:tc gridSpan="2">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solidFill>
                      <a:schemeClr val="bg1">
                        <a:lumMod val="95000"/>
                      </a:schemeClr>
                    </a:solidFill>
                  </a:tcPr>
                </a:tc>
                <a:tc hMerge="1">
                  <a:txBody>
                    <a:bodyPr/>
                    <a:lstStyle/>
                    <a:p>
                      <a:endParaRPr sz="100" dirty="0"/>
                    </a:p>
                  </a:txBody>
                  <a:tcPr marL="0" marR="0" marT="0" marB="0" anchor="b">
                    <a:lnL>
                      <a:noFill/>
                    </a:lnL>
                    <a:lnR>
                      <a:noFill/>
                    </a:lnR>
                    <a:lnT>
                      <a:noFill/>
                    </a:lnT>
                    <a:lnB>
                      <a:noFill/>
                    </a:lnB>
                    <a:solidFill>
                      <a:srgbClr val="CCEEFF"/>
                    </a:solid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1,552</a:t>
                      </a: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632</a:t>
                      </a: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lang="en-US" sz="900" b="0" i="0" dirty="0">
                          <a:solidFill>
                            <a:srgbClr val="000000"/>
                          </a:solidFill>
                          <a:latin typeface="+mn-lt"/>
                          <a:cs typeface="Arial" panose="020B0604020202020204" pitchFamily="34" charset="0"/>
                        </a:rPr>
                        <a:t>3,661</a:t>
                      </a:r>
                      <a:endParaRPr sz="900" b="0" i="0" dirty="0">
                        <a:solidFill>
                          <a:srgbClr val="000000"/>
                        </a:solidFill>
                        <a:latin typeface="+mn-lt"/>
                        <a:cs typeface="Arial" panose="020B0604020202020204" pitchFamily="34" charset="0"/>
                      </a:endParaRPr>
                    </a:p>
                  </a:txBody>
                  <a:tcPr marL="0" marR="0" marT="25400" marB="25400" anchor="ctr">
                    <a:lnL>
                      <a:noFill/>
                    </a:lnL>
                    <a:lnR>
                      <a:noFill/>
                    </a:lnR>
                    <a:lnT>
                      <a:noFill/>
                    </a:lnT>
                    <a:lnB>
                      <a:noFill/>
                    </a:lnB>
                    <a:solidFill>
                      <a:schemeClr val="bg1">
                        <a:lumMod val="95000"/>
                      </a:schemeClr>
                    </a:solidFill>
                  </a:tcPr>
                </a:tc>
                <a:extLst>
                  <a:ext uri="{0D108BD9-81ED-4DB2-BD59-A6C34878D82A}">
                    <a16:rowId xmlns:a16="http://schemas.microsoft.com/office/drawing/2014/main" val="10012"/>
                  </a:ext>
                </a:extLst>
              </a:tr>
              <a:tr h="227243">
                <a:tc>
                  <a:txBody>
                    <a:bodyPr/>
                    <a:lstStyle/>
                    <a:p>
                      <a:pPr algn="l">
                        <a:lnSpc>
                          <a:spcPct val="83000"/>
                        </a:lnSpc>
                      </a:pPr>
                      <a:r>
                        <a:rPr sz="900" b="0" i="0" dirty="0">
                          <a:solidFill>
                            <a:srgbClr val="000000"/>
                          </a:solidFill>
                          <a:latin typeface="+mn-lt"/>
                          <a:cs typeface="Arial" panose="020B0604020202020204" pitchFamily="34" charset="0"/>
                        </a:rPr>
                        <a:t>Integration services fee</a:t>
                      </a:r>
                    </a:p>
                  </a:txBody>
                  <a:tcPr marL="190500" marR="38100" marT="25400" marB="0" anchor="ctr">
                    <a:lnL>
                      <a:noFill/>
                    </a:lnL>
                    <a:lnR>
                      <a:noFill/>
                    </a:lnR>
                    <a:lnT>
                      <a:noFill/>
                    </a:lnT>
                    <a:lnB>
                      <a:noFill/>
                    </a:lnB>
                    <a:noFill/>
                  </a:tcPr>
                </a:tc>
                <a:tc>
                  <a:txBody>
                    <a:bodyPr/>
                    <a:lstStyle/>
                    <a:p>
                      <a:endParaRPr sz="900" dirty="0">
                        <a:latin typeface="+mn-lt"/>
                        <a:cs typeface="Arial" panose="020B0604020202020204" pitchFamily="34" charset="0"/>
                      </a:endParaRPr>
                    </a:p>
                  </a:txBody>
                  <a:tcPr marL="0" marR="0" marT="0" marB="0" anchor="ctr">
                    <a:lnL>
                      <a:noFill/>
                    </a:lnL>
                    <a:lnR>
                      <a:noFill/>
                    </a:lnR>
                    <a:lnT>
                      <a:noFill/>
                    </a:lnT>
                    <a:lnB>
                      <a:noFill/>
                    </a:lnB>
                    <a:noFill/>
                  </a:tcPr>
                </a:tc>
                <a:tc>
                  <a:txBody>
                    <a:bodyPr/>
                    <a:lstStyle/>
                    <a:p>
                      <a:endParaRPr sz="900" dirty="0">
                        <a:latin typeface="+mn-lt"/>
                        <a:cs typeface="Arial" panose="020B0604020202020204" pitchFamily="34" charset="0"/>
                      </a:endParaRPr>
                    </a:p>
                  </a:txBody>
                  <a:tcPr marL="12700" marR="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cs typeface="Arial" panose="020B0604020202020204" pitchFamily="34" charset="0"/>
                        </a:rPr>
                        <a:t>—</a:t>
                      </a:r>
                    </a:p>
                  </a:txBody>
                  <a:tcPr marL="0" marR="0" marT="25400" marB="2540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cs typeface="Arial" panose="020B0604020202020204" pitchFamily="34" charset="0"/>
                        </a:rPr>
                        <a:t>—</a:t>
                      </a:r>
                    </a:p>
                  </a:txBody>
                  <a:tcPr marL="0" marR="0" marT="25400" marB="2540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cs typeface="Arial" panose="020B0604020202020204" pitchFamily="34" charset="0"/>
                        </a:rPr>
                        <a:t>—</a:t>
                      </a:r>
                    </a:p>
                  </a:txBody>
                  <a:tcPr marL="0" marR="0" marT="25400" marB="2540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0" marR="0" marT="25400" marB="2540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cs typeface="Arial" panose="020B0604020202020204" pitchFamily="34" charset="0"/>
                        </a:rPr>
                        <a:t>—</a:t>
                      </a:r>
                    </a:p>
                  </a:txBody>
                  <a:tcPr marL="0" marR="0" marT="25400" marB="2540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0" marR="0" marT="25400" marB="2540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cs typeface="Arial" panose="020B0604020202020204" pitchFamily="34" charset="0"/>
                        </a:rPr>
                        <a:t>750</a:t>
                      </a:r>
                    </a:p>
                  </a:txBody>
                  <a:tcPr marL="0" marR="0" marT="25400" marB="2540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cs typeface="Arial" panose="020B0604020202020204" pitchFamily="34" charset="0"/>
                        </a:rPr>
                        <a:t>—</a:t>
                      </a:r>
                    </a:p>
                  </a:txBody>
                  <a:tcPr marL="0" marR="0" marT="25400" marB="2540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cs typeface="Arial" panose="020B0604020202020204" pitchFamily="34" charset="0"/>
                        </a:rPr>
                        <a:t>—</a:t>
                      </a:r>
                    </a:p>
                  </a:txBody>
                  <a:tcPr marL="0" marR="0" marT="25400" marB="2540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cs typeface="Arial" panose="020B0604020202020204" pitchFamily="34" charset="0"/>
                        </a:rPr>
                        <a:t>1,969</a:t>
                      </a:r>
                    </a:p>
                  </a:txBody>
                  <a:tcPr marL="0" marR="0" marT="25400" marB="2540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0" marR="0" marT="25400" marB="2540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cs typeface="Arial" panose="020B0604020202020204" pitchFamily="34" charset="0"/>
                        </a:rPr>
                        <a:t>—</a:t>
                      </a:r>
                    </a:p>
                  </a:txBody>
                  <a:tcPr marL="0" marR="0" marT="25400" marB="2540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cs typeface="Arial" panose="020B0604020202020204" pitchFamily="34" charset="0"/>
                        </a:rPr>
                        <a:t>2,719</a:t>
                      </a:r>
                    </a:p>
                  </a:txBody>
                  <a:tcPr marL="0" marR="0" marT="25400" marB="25400" anchor="ctr">
                    <a:lnL>
                      <a:noFill/>
                    </a:lnL>
                    <a:lnR>
                      <a:noFill/>
                    </a:lnR>
                    <a:lnT>
                      <a:noFill/>
                    </a:lnT>
                    <a:lnB>
                      <a:noFill/>
                    </a:lnB>
                    <a:noFill/>
                  </a:tcPr>
                </a:tc>
                <a:extLst>
                  <a:ext uri="{0D108BD9-81ED-4DB2-BD59-A6C34878D82A}">
                    <a16:rowId xmlns:a16="http://schemas.microsoft.com/office/drawing/2014/main" val="10013"/>
                  </a:ext>
                </a:extLst>
              </a:tr>
              <a:tr h="227243">
                <a:tc>
                  <a:txBody>
                    <a:bodyPr/>
                    <a:lstStyle/>
                    <a:p>
                      <a:pPr algn="l">
                        <a:lnSpc>
                          <a:spcPct val="83000"/>
                        </a:lnSpc>
                      </a:pPr>
                      <a:r>
                        <a:rPr sz="900" b="0" i="0" dirty="0">
                          <a:solidFill>
                            <a:srgbClr val="000000"/>
                          </a:solidFill>
                          <a:latin typeface="+mn-lt"/>
                          <a:cs typeface="Arial" panose="020B0604020202020204" pitchFamily="34" charset="0"/>
                        </a:rPr>
                        <a:t>Earnout provision adjustment</a:t>
                      </a:r>
                    </a:p>
                  </a:txBody>
                  <a:tcPr marL="190500" marR="38100" marT="25400" marB="0" anchor="ctr">
                    <a:lnL>
                      <a:noFill/>
                    </a:lnL>
                    <a:lnR>
                      <a:noFill/>
                    </a:lnR>
                    <a:lnT>
                      <a:noFill/>
                    </a:lnT>
                    <a:lnB>
                      <a:noFill/>
                    </a:lnB>
                    <a:solidFill>
                      <a:schemeClr val="bg1">
                        <a:lumMod val="95000"/>
                      </a:schemeClr>
                    </a:solidFill>
                  </a:tcPr>
                </a:tc>
                <a:tc>
                  <a:txBody>
                    <a:bodyPr/>
                    <a:lstStyle/>
                    <a:p>
                      <a:endParaRPr sz="900" dirty="0">
                        <a:latin typeface="+mn-lt"/>
                        <a:cs typeface="Arial" panose="020B0604020202020204" pitchFamily="34" charset="0"/>
                      </a:endParaRPr>
                    </a:p>
                  </a:txBody>
                  <a:tcPr marL="0" marR="0" marT="0" marB="0" anchor="ctr">
                    <a:lnL>
                      <a:noFill/>
                    </a:lnL>
                    <a:lnR>
                      <a:noFill/>
                    </a:lnR>
                    <a:lnT>
                      <a:noFill/>
                    </a:lnT>
                    <a:lnB>
                      <a:noFill/>
                    </a:lnB>
                    <a:solidFill>
                      <a:schemeClr val="bg1">
                        <a:lumMod val="95000"/>
                      </a:schemeClr>
                    </a:solidFill>
                  </a:tcPr>
                </a:tc>
                <a:tc>
                  <a:txBody>
                    <a:bodyPr/>
                    <a:lstStyle/>
                    <a:p>
                      <a:endParaRPr sz="900" dirty="0">
                        <a:latin typeface="+mn-lt"/>
                        <a:cs typeface="Arial" panose="020B0604020202020204" pitchFamily="34" charset="0"/>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a:t>
                      </a: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a:t>
                      </a: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a:t>
                      </a: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a:t>
                      </a: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a:t>
                      </a: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a:t>
                      </a: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a:t>
                      </a: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a:t>
                      </a: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(4,800</a:t>
                      </a:r>
                      <a:r>
                        <a:rPr lang="en-US" sz="900" b="0" i="0" dirty="0">
                          <a:solidFill>
                            <a:srgbClr val="000000"/>
                          </a:solidFill>
                          <a:latin typeface="+mn-lt"/>
                          <a:cs typeface="Arial" panose="020B0604020202020204" pitchFamily="34" charset="0"/>
                        </a:rPr>
                        <a:t>)</a:t>
                      </a:r>
                      <a:endParaRPr sz="900" b="0" i="0" dirty="0">
                        <a:solidFill>
                          <a:srgbClr val="000000"/>
                        </a:solidFill>
                        <a:latin typeface="+mn-lt"/>
                        <a:cs typeface="Arial" panose="020B0604020202020204" pitchFamily="34" charset="0"/>
                      </a:endParaRP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(4,800</a:t>
                      </a:r>
                      <a:r>
                        <a:rPr lang="en-US" sz="900" b="0" i="0" dirty="0">
                          <a:solidFill>
                            <a:srgbClr val="000000"/>
                          </a:solidFill>
                          <a:latin typeface="+mn-lt"/>
                          <a:cs typeface="Arial" panose="020B0604020202020204" pitchFamily="34" charset="0"/>
                        </a:rPr>
                        <a:t>)</a:t>
                      </a:r>
                      <a:endParaRPr sz="900" b="0" i="0" dirty="0">
                        <a:solidFill>
                          <a:srgbClr val="000000"/>
                        </a:solidFill>
                        <a:latin typeface="+mn-lt"/>
                        <a:cs typeface="Arial" panose="020B0604020202020204" pitchFamily="34" charset="0"/>
                      </a:endParaRPr>
                    </a:p>
                  </a:txBody>
                  <a:tcPr marL="0" marR="0" marT="25400" marB="25400" anchor="ctr">
                    <a:lnL>
                      <a:noFill/>
                    </a:lnL>
                    <a:lnR>
                      <a:noFill/>
                    </a:lnR>
                    <a:lnT>
                      <a:noFill/>
                    </a:lnT>
                    <a:lnB>
                      <a:noFill/>
                    </a:lnB>
                    <a:solidFill>
                      <a:schemeClr val="bg1">
                        <a:lumMod val="95000"/>
                      </a:schemeClr>
                    </a:solidFill>
                  </a:tcPr>
                </a:tc>
                <a:extLst>
                  <a:ext uri="{0D108BD9-81ED-4DB2-BD59-A6C34878D82A}">
                    <a16:rowId xmlns:a16="http://schemas.microsoft.com/office/drawing/2014/main" val="10014"/>
                  </a:ext>
                </a:extLst>
              </a:tr>
              <a:tr h="227243">
                <a:tc>
                  <a:txBody>
                    <a:bodyPr/>
                    <a:lstStyle/>
                    <a:p>
                      <a:pPr algn="l">
                        <a:lnSpc>
                          <a:spcPct val="83000"/>
                        </a:lnSpc>
                      </a:pPr>
                      <a:r>
                        <a:rPr sz="900" b="0" i="0" dirty="0">
                          <a:solidFill>
                            <a:srgbClr val="000000"/>
                          </a:solidFill>
                          <a:latin typeface="+mn-lt"/>
                          <a:cs typeface="Arial" panose="020B0604020202020204" pitchFamily="34" charset="0"/>
                        </a:rPr>
                        <a:t>Inventory adjustment</a:t>
                      </a:r>
                    </a:p>
                  </a:txBody>
                  <a:tcPr marL="190500" marR="38100" marT="25400" marB="0" anchor="ctr">
                    <a:lnL>
                      <a:noFill/>
                    </a:lnL>
                    <a:lnR>
                      <a:noFill/>
                    </a:lnR>
                    <a:lnT>
                      <a:noFill/>
                    </a:lnT>
                    <a:lnB>
                      <a:noFill/>
                    </a:lnB>
                    <a:noFill/>
                  </a:tcPr>
                </a:tc>
                <a:tc>
                  <a:txBody>
                    <a:bodyPr/>
                    <a:lstStyle/>
                    <a:p>
                      <a:endParaRPr sz="900" dirty="0">
                        <a:latin typeface="+mn-lt"/>
                        <a:cs typeface="Arial" panose="020B0604020202020204" pitchFamily="34" charset="0"/>
                      </a:endParaRPr>
                    </a:p>
                  </a:txBody>
                  <a:tcPr marL="0" marR="0" marT="0" marB="0" anchor="ctr">
                    <a:lnL>
                      <a:noFill/>
                    </a:lnL>
                    <a:lnR>
                      <a:noFill/>
                    </a:lnR>
                    <a:lnT>
                      <a:noFill/>
                    </a:lnT>
                    <a:lnB>
                      <a:noFill/>
                    </a:lnB>
                    <a:noFill/>
                  </a:tcPr>
                </a:tc>
                <a:tc>
                  <a:txBody>
                    <a:bodyPr/>
                    <a:lstStyle/>
                    <a:p>
                      <a:endParaRPr sz="900" dirty="0">
                        <a:latin typeface="+mn-lt"/>
                        <a:cs typeface="Arial" panose="020B0604020202020204" pitchFamily="34" charset="0"/>
                      </a:endParaRPr>
                    </a:p>
                  </a:txBody>
                  <a:tcPr marL="12700" marR="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cs typeface="Arial" panose="020B0604020202020204" pitchFamily="34" charset="0"/>
                        </a:rPr>
                        <a:t>—</a:t>
                      </a:r>
                    </a:p>
                  </a:txBody>
                  <a:tcPr marL="0" marR="0" marT="25400" marB="2540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cs typeface="Arial" panose="020B0604020202020204" pitchFamily="34" charset="0"/>
                        </a:rPr>
                        <a:t>4,175</a:t>
                      </a:r>
                    </a:p>
                  </a:txBody>
                  <a:tcPr marL="0" marR="0" marT="25400" marB="2540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cs typeface="Arial" panose="020B0604020202020204" pitchFamily="34" charset="0"/>
                        </a:rPr>
                        <a:t>—</a:t>
                      </a:r>
                    </a:p>
                  </a:txBody>
                  <a:tcPr marL="0" marR="0" marT="25400" marB="2540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0" marR="0" marT="25400" marB="2540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cs typeface="Arial" panose="020B0604020202020204" pitchFamily="34" charset="0"/>
                        </a:rPr>
                        <a:t>—</a:t>
                      </a:r>
                    </a:p>
                  </a:txBody>
                  <a:tcPr marL="0" marR="0" marT="25400" marB="2540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0" marR="0" marT="25400" marB="2540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cs typeface="Arial" panose="020B0604020202020204" pitchFamily="34" charset="0"/>
                        </a:rPr>
                        <a:t>—</a:t>
                      </a:r>
                    </a:p>
                  </a:txBody>
                  <a:tcPr marL="0" marR="0" marT="25400" marB="2540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cs typeface="Arial" panose="020B0604020202020204" pitchFamily="34" charset="0"/>
                        </a:rPr>
                        <a:t>—</a:t>
                      </a:r>
                    </a:p>
                  </a:txBody>
                  <a:tcPr marL="0" marR="0" marT="25400" marB="2540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cs typeface="Arial" panose="020B0604020202020204" pitchFamily="34" charset="0"/>
                        </a:rPr>
                        <a:t>—</a:t>
                      </a:r>
                    </a:p>
                  </a:txBody>
                  <a:tcPr marL="0" marR="0" marT="25400" marB="2540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cs typeface="Arial" panose="020B0604020202020204" pitchFamily="34" charset="0"/>
                        </a:rPr>
                        <a:t>—</a:t>
                      </a:r>
                    </a:p>
                  </a:txBody>
                  <a:tcPr marL="0" marR="0" marT="25400" marB="2540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0" marR="0" marT="25400" marB="2540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cs typeface="Arial" panose="020B0604020202020204" pitchFamily="34" charset="0"/>
                        </a:rPr>
                        <a:t>—</a:t>
                      </a:r>
                    </a:p>
                  </a:txBody>
                  <a:tcPr marL="0" marR="0" marT="25400" marB="2540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cs typeface="Arial" panose="020B0604020202020204" pitchFamily="34" charset="0"/>
                        </a:rPr>
                        <a:t>4,175</a:t>
                      </a:r>
                    </a:p>
                  </a:txBody>
                  <a:tcPr marL="0" marR="0" marT="25400" marB="25400" anchor="ctr">
                    <a:lnL>
                      <a:noFill/>
                    </a:lnL>
                    <a:lnR>
                      <a:noFill/>
                    </a:lnR>
                    <a:lnT>
                      <a:noFill/>
                    </a:lnT>
                    <a:lnB>
                      <a:noFill/>
                    </a:lnB>
                    <a:noFill/>
                  </a:tcPr>
                </a:tc>
                <a:extLst>
                  <a:ext uri="{0D108BD9-81ED-4DB2-BD59-A6C34878D82A}">
                    <a16:rowId xmlns:a16="http://schemas.microsoft.com/office/drawing/2014/main" val="10015"/>
                  </a:ext>
                </a:extLst>
              </a:tr>
              <a:tr h="227243">
                <a:tc>
                  <a:txBody>
                    <a:bodyPr/>
                    <a:lstStyle/>
                    <a:p>
                      <a:pPr algn="l">
                        <a:lnSpc>
                          <a:spcPct val="83000"/>
                        </a:lnSpc>
                      </a:pPr>
                      <a:r>
                        <a:rPr sz="900" b="0" i="0" dirty="0">
                          <a:solidFill>
                            <a:srgbClr val="000000"/>
                          </a:solidFill>
                          <a:latin typeface="+mn-lt"/>
                          <a:cs typeface="Arial" panose="020B0604020202020204" pitchFamily="34" charset="0"/>
                        </a:rPr>
                        <a:t>Loss on foreign currency transaction and other</a:t>
                      </a:r>
                    </a:p>
                  </a:txBody>
                  <a:tcPr marL="190500" marR="38100" marT="25400" marB="0" anchor="ctr">
                    <a:lnL>
                      <a:noFill/>
                    </a:lnL>
                    <a:lnR>
                      <a:noFill/>
                    </a:lnR>
                    <a:lnT>
                      <a:noFill/>
                    </a:lnT>
                    <a:lnB>
                      <a:noFill/>
                    </a:lnB>
                    <a:solidFill>
                      <a:schemeClr val="bg1">
                        <a:lumMod val="95000"/>
                      </a:schemeClr>
                    </a:solidFill>
                  </a:tcPr>
                </a:tc>
                <a:tc>
                  <a:txBody>
                    <a:bodyPr/>
                    <a:lstStyle/>
                    <a:p>
                      <a:endParaRPr sz="900" dirty="0">
                        <a:latin typeface="+mn-lt"/>
                        <a:cs typeface="Arial" panose="020B0604020202020204" pitchFamily="34" charset="0"/>
                      </a:endParaRPr>
                    </a:p>
                  </a:txBody>
                  <a:tcPr marL="0" marR="0" marT="0" marB="0" anchor="ctr">
                    <a:lnL>
                      <a:noFill/>
                    </a:lnL>
                    <a:lnR>
                      <a:noFill/>
                    </a:lnR>
                    <a:lnT>
                      <a:noFill/>
                    </a:lnT>
                    <a:lnB>
                      <a:noFill/>
                    </a:lnB>
                    <a:solidFill>
                      <a:schemeClr val="bg1">
                        <a:lumMod val="95000"/>
                      </a:schemeClr>
                    </a:solidFill>
                  </a:tcPr>
                </a:tc>
                <a:tc>
                  <a:txBody>
                    <a:bodyPr/>
                    <a:lstStyle/>
                    <a:p>
                      <a:endParaRPr sz="900" dirty="0">
                        <a:latin typeface="+mn-lt"/>
                        <a:cs typeface="Arial" panose="020B0604020202020204" pitchFamily="34" charset="0"/>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4,083</a:t>
                      </a: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a:t>
                      </a: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a:t>
                      </a: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a:t>
                      </a: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a:t>
                      </a: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a:t>
                      </a: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a:t>
                      </a: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a:t>
                      </a: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a:t>
                      </a:r>
                    </a:p>
                  </a:txBody>
                  <a:tcPr marL="0" marR="0" marT="25400" marB="2540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4,083</a:t>
                      </a:r>
                    </a:p>
                  </a:txBody>
                  <a:tcPr marL="0" marR="0" marT="25400" marB="25400" anchor="ctr">
                    <a:lnL>
                      <a:noFill/>
                    </a:lnL>
                    <a:lnR>
                      <a:noFill/>
                    </a:lnR>
                    <a:lnT>
                      <a:noFill/>
                    </a:lnT>
                    <a:lnB>
                      <a:noFill/>
                    </a:lnB>
                    <a:solidFill>
                      <a:schemeClr val="bg1">
                        <a:lumMod val="95000"/>
                      </a:schemeClr>
                    </a:solidFill>
                  </a:tcPr>
                </a:tc>
                <a:extLst>
                  <a:ext uri="{0D108BD9-81ED-4DB2-BD59-A6C34878D82A}">
                    <a16:rowId xmlns:a16="http://schemas.microsoft.com/office/drawing/2014/main" val="10016"/>
                  </a:ext>
                </a:extLst>
              </a:tr>
              <a:tr h="227243">
                <a:tc>
                  <a:txBody>
                    <a:bodyPr/>
                    <a:lstStyle/>
                    <a:p>
                      <a:pPr algn="l">
                        <a:lnSpc>
                          <a:spcPct val="83000"/>
                        </a:lnSpc>
                      </a:pPr>
                      <a:r>
                        <a:rPr sz="900" b="0" i="0" dirty="0">
                          <a:solidFill>
                            <a:srgbClr val="000000"/>
                          </a:solidFill>
                          <a:latin typeface="+mn-lt"/>
                          <a:cs typeface="Arial" panose="020B0604020202020204" pitchFamily="34" charset="0"/>
                        </a:rPr>
                        <a:t>Management fees</a:t>
                      </a:r>
                    </a:p>
                  </a:txBody>
                  <a:tcPr marL="190500" marR="38100" marT="25400" marB="0" anchor="ctr">
                    <a:lnL>
                      <a:noFill/>
                    </a:lnL>
                    <a:lnR>
                      <a:noFill/>
                    </a:lnR>
                    <a:lnT>
                      <a:noFill/>
                    </a:lnT>
                    <a:lnB>
                      <a:noFill/>
                    </a:lnB>
                    <a:noFill/>
                  </a:tcPr>
                </a:tc>
                <a:tc>
                  <a:txBody>
                    <a:bodyPr/>
                    <a:lstStyle/>
                    <a:p>
                      <a:endParaRPr sz="900" dirty="0">
                        <a:latin typeface="+mn-lt"/>
                        <a:cs typeface="Arial" panose="020B0604020202020204" pitchFamily="34" charset="0"/>
                      </a:endParaRPr>
                    </a:p>
                  </a:txBody>
                  <a:tcPr marL="0" marR="0" marT="0" marB="0" anchor="ctr">
                    <a:lnL>
                      <a:noFill/>
                    </a:lnL>
                    <a:lnR>
                      <a:noFill/>
                    </a:lnR>
                    <a:lnT>
                      <a:noFill/>
                    </a:lnT>
                    <a:lnB>
                      <a:noFill/>
                    </a:lnB>
                    <a:noFill/>
                  </a:tcPr>
                </a:tc>
                <a:tc>
                  <a:txBody>
                    <a:bodyPr/>
                    <a:lstStyle/>
                    <a:p>
                      <a:endParaRPr sz="900" dirty="0">
                        <a:latin typeface="+mn-lt"/>
                        <a:cs typeface="Arial" panose="020B0604020202020204" pitchFamily="34" charset="0"/>
                      </a:endParaRPr>
                    </a:p>
                  </a:txBody>
                  <a:tcPr marL="12700" marR="0" marT="25400" marB="25400" anchor="ctr">
                    <a:lnL>
                      <a:noFill/>
                    </a:lnL>
                    <a:lnR>
                      <a:noFill/>
                    </a:lnR>
                    <a:lnT>
                      <a:noFill/>
                    </a:lnT>
                    <a:lnB w="12700" cmpd="sng">
                      <a:solidFill>
                        <a:srgbClr val="000000"/>
                      </a:solidFill>
                      <a:prstDash val="solid"/>
                    </a:lnB>
                    <a:noFill/>
                  </a:tcPr>
                </a:tc>
                <a:tc>
                  <a:txBody>
                    <a:bodyPr/>
                    <a:lstStyle/>
                    <a:p>
                      <a:pPr algn="ctr">
                        <a:lnSpc>
                          <a:spcPct val="83000"/>
                        </a:lnSpc>
                      </a:pPr>
                      <a:r>
                        <a:rPr sz="900" b="0" i="0" dirty="0">
                          <a:solidFill>
                            <a:srgbClr val="000000"/>
                          </a:solidFill>
                          <a:latin typeface="+mn-lt"/>
                          <a:cs typeface="Arial" panose="020B0604020202020204" pitchFamily="34" charset="0"/>
                        </a:rPr>
                        <a:t>38,786</a:t>
                      </a:r>
                    </a:p>
                  </a:txBody>
                  <a:tcPr marL="0" marR="0" marT="25400" marB="25400" anchor="ctr">
                    <a:lnL>
                      <a:noFill/>
                    </a:lnL>
                    <a:lnR>
                      <a:noFill/>
                    </a:lnR>
                    <a:lnT>
                      <a:noFill/>
                    </a:lnT>
                    <a:lnB w="12700" cmpd="sng">
                      <a:solidFill>
                        <a:srgbClr val="000000"/>
                      </a:solidFill>
                      <a:prstDash val="solid"/>
                    </a:lnB>
                    <a:no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w="12700" cmpd="sng">
                      <a:solidFill>
                        <a:srgbClr val="000000"/>
                      </a:solidFill>
                      <a:prstDash val="solid"/>
                    </a:lnB>
                    <a:noFill/>
                  </a:tcPr>
                </a:tc>
                <a:tc>
                  <a:txBody>
                    <a:bodyPr/>
                    <a:lstStyle/>
                    <a:p>
                      <a:pPr algn="ctr">
                        <a:lnSpc>
                          <a:spcPct val="83000"/>
                        </a:lnSpc>
                      </a:pPr>
                      <a:r>
                        <a:rPr sz="900" b="0" i="0" dirty="0">
                          <a:solidFill>
                            <a:srgbClr val="000000"/>
                          </a:solidFill>
                          <a:latin typeface="+mn-lt"/>
                          <a:cs typeface="Arial" panose="020B0604020202020204" pitchFamily="34" charset="0"/>
                        </a:rPr>
                        <a:t>1,000</a:t>
                      </a:r>
                    </a:p>
                  </a:txBody>
                  <a:tcPr marL="0" marR="0" marT="25400" marB="25400" anchor="ctr">
                    <a:lnL>
                      <a:noFill/>
                    </a:lnL>
                    <a:lnR>
                      <a:noFill/>
                    </a:lnR>
                    <a:lnT>
                      <a:noFill/>
                    </a:lnT>
                    <a:lnB w="12700" cmpd="sng">
                      <a:solidFill>
                        <a:srgbClr val="000000"/>
                      </a:solidFill>
                      <a:prstDash val="solid"/>
                    </a:lnB>
                    <a:no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w="12700" cmpd="sng">
                      <a:solidFill>
                        <a:srgbClr val="000000"/>
                      </a:solidFill>
                      <a:prstDash val="solid"/>
                    </a:lnB>
                    <a:noFill/>
                  </a:tcPr>
                </a:tc>
                <a:tc>
                  <a:txBody>
                    <a:bodyPr/>
                    <a:lstStyle/>
                    <a:p>
                      <a:pPr algn="ctr">
                        <a:lnSpc>
                          <a:spcPct val="83000"/>
                        </a:lnSpc>
                      </a:pPr>
                      <a:r>
                        <a:rPr sz="900" b="0" i="0" dirty="0">
                          <a:solidFill>
                            <a:srgbClr val="000000"/>
                          </a:solidFill>
                          <a:latin typeface="+mn-lt"/>
                          <a:cs typeface="Arial" panose="020B0604020202020204" pitchFamily="34" charset="0"/>
                        </a:rPr>
                        <a:t>500</a:t>
                      </a:r>
                    </a:p>
                  </a:txBody>
                  <a:tcPr marL="0" marR="0" marT="25400" marB="25400" anchor="ctr">
                    <a:lnL>
                      <a:noFill/>
                    </a:lnL>
                    <a:lnR>
                      <a:noFill/>
                    </a:lnR>
                    <a:lnT>
                      <a:noFill/>
                    </a:lnT>
                    <a:lnB w="12700" cmpd="sng">
                      <a:solidFill>
                        <a:srgbClr val="000000"/>
                      </a:solidFill>
                      <a:prstDash val="solid"/>
                    </a:lnB>
                    <a:noFill/>
                  </a:tcPr>
                </a:tc>
                <a:tc>
                  <a:txBody>
                    <a:bodyPr/>
                    <a:lstStyle/>
                    <a:p>
                      <a:pPr algn="ctr"/>
                      <a:endParaRPr sz="900" dirty="0">
                        <a:latin typeface="+mn-lt"/>
                        <a:cs typeface="Arial" panose="020B0604020202020204" pitchFamily="34" charset="0"/>
                      </a:endParaRPr>
                    </a:p>
                  </a:txBody>
                  <a:tcPr marL="0" marR="0" marT="25400" marB="25400" anchor="ctr">
                    <a:lnL>
                      <a:noFill/>
                    </a:lnL>
                    <a:lnR>
                      <a:noFill/>
                    </a:lnR>
                    <a:lnT>
                      <a:noFill/>
                    </a:lnT>
                    <a:lnB w="12700" cmpd="sng">
                      <a:solidFill>
                        <a:srgbClr val="000000"/>
                      </a:solidFill>
                      <a:prstDash val="solid"/>
                    </a:lnB>
                    <a:no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w="12700" cmpd="sng">
                      <a:solidFill>
                        <a:srgbClr val="000000"/>
                      </a:solidFill>
                      <a:prstDash val="solid"/>
                    </a:lnB>
                    <a:noFill/>
                  </a:tcPr>
                </a:tc>
                <a:tc>
                  <a:txBody>
                    <a:bodyPr/>
                    <a:lstStyle/>
                    <a:p>
                      <a:pPr algn="ctr">
                        <a:lnSpc>
                          <a:spcPct val="83000"/>
                        </a:lnSpc>
                      </a:pPr>
                      <a:r>
                        <a:rPr sz="900" b="0" i="0" dirty="0">
                          <a:solidFill>
                            <a:srgbClr val="000000"/>
                          </a:solidFill>
                          <a:latin typeface="+mn-lt"/>
                          <a:cs typeface="Arial" panose="020B0604020202020204" pitchFamily="34" charset="0"/>
                        </a:rPr>
                        <a:t>500</a:t>
                      </a:r>
                    </a:p>
                  </a:txBody>
                  <a:tcPr marL="0" marR="0" marT="25400" marB="25400" anchor="ctr">
                    <a:lnL>
                      <a:noFill/>
                    </a:lnL>
                    <a:lnR>
                      <a:noFill/>
                    </a:lnR>
                    <a:lnT>
                      <a:noFill/>
                    </a:lnT>
                    <a:lnB w="12700" cmpd="sng">
                      <a:solidFill>
                        <a:srgbClr val="000000"/>
                      </a:solidFill>
                      <a:prstDash val="solid"/>
                    </a:lnB>
                    <a:noFill/>
                  </a:tcPr>
                </a:tc>
                <a:tc>
                  <a:txBody>
                    <a:bodyPr/>
                    <a:lstStyle/>
                    <a:p>
                      <a:pPr algn="ctr"/>
                      <a:endParaRPr sz="900" dirty="0">
                        <a:latin typeface="+mn-lt"/>
                        <a:cs typeface="Arial" panose="020B0604020202020204" pitchFamily="34" charset="0"/>
                      </a:endParaRPr>
                    </a:p>
                  </a:txBody>
                  <a:tcPr marL="0" marR="0" marT="25400" marB="25400" anchor="ctr">
                    <a:lnL>
                      <a:noFill/>
                    </a:lnL>
                    <a:lnR>
                      <a:noFill/>
                    </a:lnR>
                    <a:lnT>
                      <a:noFill/>
                    </a:lnT>
                    <a:lnB w="12700" cmpd="sng">
                      <a:solidFill>
                        <a:srgbClr val="000000"/>
                      </a:solidFill>
                      <a:prstDash val="solid"/>
                    </a:lnB>
                    <a:no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w="12700" cmpd="sng">
                      <a:solidFill>
                        <a:srgbClr val="000000"/>
                      </a:solidFill>
                      <a:prstDash val="solid"/>
                    </a:lnB>
                    <a:noFill/>
                  </a:tcPr>
                </a:tc>
                <a:tc>
                  <a:txBody>
                    <a:bodyPr/>
                    <a:lstStyle/>
                    <a:p>
                      <a:pPr algn="ctr">
                        <a:lnSpc>
                          <a:spcPct val="83000"/>
                        </a:lnSpc>
                      </a:pPr>
                      <a:r>
                        <a:rPr sz="900" b="0" i="0" dirty="0">
                          <a:solidFill>
                            <a:srgbClr val="000000"/>
                          </a:solidFill>
                          <a:latin typeface="+mn-lt"/>
                          <a:cs typeface="Arial" panose="020B0604020202020204" pitchFamily="34" charset="0"/>
                        </a:rPr>
                        <a:t>500</a:t>
                      </a:r>
                    </a:p>
                  </a:txBody>
                  <a:tcPr marL="0" marR="0" marT="25400" marB="25400" anchor="ctr">
                    <a:lnL>
                      <a:noFill/>
                    </a:lnL>
                    <a:lnR>
                      <a:noFill/>
                    </a:lnR>
                    <a:lnT>
                      <a:noFill/>
                    </a:lnT>
                    <a:lnB w="12700" cmpd="sng">
                      <a:solidFill>
                        <a:srgbClr val="000000"/>
                      </a:solidFill>
                      <a:prstDash val="solid"/>
                    </a:lnB>
                    <a:no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w="12700" cmpd="sng">
                      <a:solidFill>
                        <a:srgbClr val="000000"/>
                      </a:solidFill>
                      <a:prstDash val="solid"/>
                    </a:lnB>
                    <a:noFill/>
                  </a:tcPr>
                </a:tc>
                <a:tc>
                  <a:txBody>
                    <a:bodyPr/>
                    <a:lstStyle/>
                    <a:p>
                      <a:pPr algn="ctr">
                        <a:lnSpc>
                          <a:spcPct val="83000"/>
                        </a:lnSpc>
                      </a:pPr>
                      <a:r>
                        <a:rPr sz="900" b="0" i="0" dirty="0">
                          <a:solidFill>
                            <a:srgbClr val="000000"/>
                          </a:solidFill>
                          <a:latin typeface="+mn-lt"/>
                          <a:cs typeface="Arial" panose="020B0604020202020204" pitchFamily="34" charset="0"/>
                        </a:rPr>
                        <a:t>500</a:t>
                      </a:r>
                    </a:p>
                  </a:txBody>
                  <a:tcPr marL="0" marR="0" marT="25400" marB="25400" anchor="ctr">
                    <a:lnL>
                      <a:noFill/>
                    </a:lnL>
                    <a:lnR>
                      <a:noFill/>
                    </a:lnR>
                    <a:lnT>
                      <a:noFill/>
                    </a:lnT>
                    <a:lnB w="12700" cmpd="sng">
                      <a:solidFill>
                        <a:srgbClr val="000000"/>
                      </a:solidFill>
                      <a:prstDash val="solid"/>
                    </a:lnB>
                    <a:no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w="12700" cmpd="sng">
                      <a:solidFill>
                        <a:srgbClr val="000000"/>
                      </a:solidFill>
                      <a:prstDash val="solid"/>
                    </a:lnB>
                    <a:noFill/>
                  </a:tcPr>
                </a:tc>
                <a:tc>
                  <a:txBody>
                    <a:bodyPr/>
                    <a:lstStyle/>
                    <a:p>
                      <a:pPr algn="ctr">
                        <a:lnSpc>
                          <a:spcPct val="83000"/>
                        </a:lnSpc>
                      </a:pPr>
                      <a:r>
                        <a:rPr sz="900" b="0" i="0" dirty="0">
                          <a:solidFill>
                            <a:srgbClr val="000000"/>
                          </a:solidFill>
                          <a:latin typeface="+mn-lt"/>
                          <a:cs typeface="Arial" panose="020B0604020202020204" pitchFamily="34" charset="0"/>
                        </a:rPr>
                        <a:t>500</a:t>
                      </a:r>
                    </a:p>
                  </a:txBody>
                  <a:tcPr marL="0" marR="0" marT="25400" marB="25400" anchor="ctr">
                    <a:lnL>
                      <a:noFill/>
                    </a:lnL>
                    <a:lnR>
                      <a:noFill/>
                    </a:lnR>
                    <a:lnT>
                      <a:noFill/>
                    </a:lnT>
                    <a:lnB w="12700" cmpd="sng">
                      <a:solidFill>
                        <a:srgbClr val="000000"/>
                      </a:solidFill>
                      <a:prstDash val="solid"/>
                    </a:lnB>
                    <a:no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83000"/>
                        </a:lnSpc>
                      </a:pPr>
                      <a:r>
                        <a:rPr sz="900" b="0" i="0" dirty="0">
                          <a:solidFill>
                            <a:srgbClr val="000000"/>
                          </a:solidFill>
                          <a:latin typeface="+mn-lt"/>
                          <a:cs typeface="Arial" panose="020B0604020202020204" pitchFamily="34" charset="0"/>
                        </a:rPr>
                        <a:t>658</a:t>
                      </a:r>
                    </a:p>
                  </a:txBody>
                  <a:tcPr marL="0" marR="0" marT="25400" marB="25400" anchor="ctr">
                    <a:lnL>
                      <a:noFill/>
                    </a:lnL>
                    <a:lnR>
                      <a:noFill/>
                    </a:lnR>
                    <a:lnT>
                      <a:noFill/>
                    </a:lnT>
                    <a:lnB w="12700" cmpd="sng">
                      <a:solidFill>
                        <a:srgbClr val="000000"/>
                      </a:solidFill>
                      <a:prstDash val="solid"/>
                    </a:lnB>
                    <a:noFill/>
                  </a:tcPr>
                </a:tc>
                <a:tc>
                  <a:txBody>
                    <a:bodyPr/>
                    <a:lstStyle/>
                    <a:p>
                      <a:pPr algn="ctr"/>
                      <a:endParaRPr sz="900" dirty="0">
                        <a:latin typeface="+mn-lt"/>
                        <a:cs typeface="Arial" panose="020B0604020202020204" pitchFamily="34" charset="0"/>
                      </a:endParaRPr>
                    </a:p>
                  </a:txBody>
                  <a:tcPr marL="0" marR="0" marT="25400" marB="25400" anchor="ctr">
                    <a:lnL>
                      <a:noFill/>
                    </a:lnL>
                    <a:lnR>
                      <a:noFill/>
                    </a:lnR>
                    <a:lnT>
                      <a:noFill/>
                    </a:lnT>
                    <a:lnB w="12700" cmpd="sng">
                      <a:solidFill>
                        <a:srgbClr val="000000"/>
                      </a:solidFill>
                      <a:prstDash val="solid"/>
                    </a:lnB>
                    <a:no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w="12700" cmpd="sng">
                      <a:solidFill>
                        <a:srgbClr val="000000"/>
                      </a:solidFill>
                      <a:prstDash val="solid"/>
                    </a:lnB>
                    <a:noFill/>
                  </a:tcPr>
                </a:tc>
                <a:tc>
                  <a:txBody>
                    <a:bodyPr/>
                    <a:lstStyle/>
                    <a:p>
                      <a:pPr algn="ctr">
                        <a:lnSpc>
                          <a:spcPct val="83000"/>
                        </a:lnSpc>
                      </a:pPr>
                      <a:r>
                        <a:rPr sz="900" b="0" i="0" dirty="0">
                          <a:solidFill>
                            <a:srgbClr val="000000"/>
                          </a:solidFill>
                          <a:latin typeface="+mn-lt"/>
                          <a:cs typeface="Arial" panose="020B0604020202020204" pitchFamily="34" charset="0"/>
                        </a:rPr>
                        <a:t>500</a:t>
                      </a:r>
                    </a:p>
                  </a:txBody>
                  <a:tcPr marL="0" marR="0" marT="25400" marB="25400" anchor="ctr">
                    <a:lnL>
                      <a:noFill/>
                    </a:lnL>
                    <a:lnR>
                      <a:noFill/>
                    </a:lnR>
                    <a:lnT>
                      <a:noFill/>
                    </a:lnT>
                    <a:lnB w="12700" cmpd="sng">
                      <a:solidFill>
                        <a:srgbClr val="000000"/>
                      </a:solidFill>
                      <a:prstDash val="solid"/>
                    </a:lnB>
                    <a:no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noFill/>
                  </a:tcPr>
                </a:tc>
                <a:tc>
                  <a:txBody>
                    <a:bodyPr/>
                    <a:lstStyle/>
                    <a:p>
                      <a:pPr algn="ctr"/>
                      <a:endParaRPr sz="900" dirty="0">
                        <a:latin typeface="+mn-lt"/>
                        <a:cs typeface="Arial" panose="020B0604020202020204" pitchFamily="34" charset="0"/>
                      </a:endParaRPr>
                    </a:p>
                  </a:txBody>
                  <a:tcPr marL="12700" marR="0" marT="25400" marB="25400" anchor="ctr">
                    <a:lnL>
                      <a:noFill/>
                    </a:lnL>
                    <a:lnR>
                      <a:noFill/>
                    </a:lnR>
                    <a:lnT>
                      <a:noFill/>
                    </a:lnT>
                    <a:lnB w="12700" cmpd="sng">
                      <a:solidFill>
                        <a:srgbClr val="000000"/>
                      </a:solidFill>
                      <a:prstDash val="solid"/>
                    </a:lnB>
                    <a:noFill/>
                  </a:tcPr>
                </a:tc>
                <a:tc>
                  <a:txBody>
                    <a:bodyPr/>
                    <a:lstStyle/>
                    <a:p>
                      <a:pPr algn="ctr">
                        <a:lnSpc>
                          <a:spcPct val="83000"/>
                        </a:lnSpc>
                      </a:pPr>
                      <a:r>
                        <a:rPr sz="900" b="0" i="0" dirty="0">
                          <a:solidFill>
                            <a:srgbClr val="000000"/>
                          </a:solidFill>
                          <a:latin typeface="+mn-lt"/>
                          <a:cs typeface="Arial" panose="020B0604020202020204" pitchFamily="34" charset="0"/>
                        </a:rPr>
                        <a:t>4</a:t>
                      </a:r>
                      <a:r>
                        <a:rPr lang="en-US" sz="900" b="0" i="0" dirty="0">
                          <a:solidFill>
                            <a:srgbClr val="000000"/>
                          </a:solidFill>
                          <a:latin typeface="+mn-lt"/>
                          <a:cs typeface="Arial" panose="020B0604020202020204" pitchFamily="34" charset="0"/>
                        </a:rPr>
                        <a:t>3,444</a:t>
                      </a:r>
                      <a:endParaRPr sz="900" b="0" i="0" dirty="0">
                        <a:solidFill>
                          <a:srgbClr val="000000"/>
                        </a:solidFill>
                        <a:latin typeface="+mn-lt"/>
                        <a:cs typeface="Arial" panose="020B0604020202020204" pitchFamily="34" charset="0"/>
                      </a:endParaRPr>
                    </a:p>
                  </a:txBody>
                  <a:tcPr marL="0" marR="0" marT="25400" marB="25400" anchor="ctr">
                    <a:lnL>
                      <a:noFill/>
                    </a:lnL>
                    <a:lnR>
                      <a:noFill/>
                    </a:lnR>
                    <a:lnT>
                      <a:noFill/>
                    </a:lnT>
                    <a:lnB w="12700" cmpd="sng">
                      <a:solidFill>
                        <a:srgbClr val="000000"/>
                      </a:solidFill>
                      <a:prstDash val="solid"/>
                    </a:lnB>
                    <a:noFill/>
                  </a:tcPr>
                </a:tc>
                <a:extLst>
                  <a:ext uri="{0D108BD9-81ED-4DB2-BD59-A6C34878D82A}">
                    <a16:rowId xmlns:a16="http://schemas.microsoft.com/office/drawing/2014/main" val="10017"/>
                  </a:ext>
                </a:extLst>
              </a:tr>
              <a:tr h="227243">
                <a:tc>
                  <a:txBody>
                    <a:bodyPr/>
                    <a:lstStyle/>
                    <a:p>
                      <a:pPr algn="l">
                        <a:lnSpc>
                          <a:spcPct val="83000"/>
                        </a:lnSpc>
                      </a:pPr>
                      <a:r>
                        <a:rPr sz="900" b="1" i="1" dirty="0">
                          <a:solidFill>
                            <a:srgbClr val="000000"/>
                          </a:solidFill>
                          <a:latin typeface="+mn-lt"/>
                          <a:cs typeface="Arial" panose="020B0604020202020204" pitchFamily="34" charset="0"/>
                        </a:rPr>
                        <a:t>Adjusted EBITDA</a:t>
                      </a:r>
                    </a:p>
                  </a:txBody>
                  <a:tcPr marL="38100" marR="38100" marT="25400" marB="25400" anchor="ctr">
                    <a:lnL>
                      <a:noFill/>
                    </a:lnL>
                    <a:lnR>
                      <a:noFill/>
                    </a:lnR>
                    <a:lnT>
                      <a:noFill/>
                    </a:lnT>
                    <a:lnB>
                      <a:noFill/>
                    </a:lnB>
                    <a:solidFill>
                      <a:schemeClr val="bg1">
                        <a:lumMod val="95000"/>
                      </a:schemeClr>
                    </a:solidFill>
                  </a:tcPr>
                </a:tc>
                <a:tc>
                  <a:txBody>
                    <a:bodyPr/>
                    <a:lstStyle/>
                    <a:p>
                      <a:endParaRPr sz="900" dirty="0">
                        <a:latin typeface="+mn-lt"/>
                        <a:cs typeface="Arial" panose="020B0604020202020204" pitchFamily="34" charset="0"/>
                      </a:endParaRPr>
                    </a:p>
                  </a:txBody>
                  <a:tcPr marL="0" marR="0" marT="0" marB="0" anchor="ctr">
                    <a:lnL>
                      <a:noFill/>
                    </a:lnL>
                    <a:lnR>
                      <a:noFill/>
                    </a:lnR>
                    <a:lnT>
                      <a:noFill/>
                    </a:lnT>
                    <a:lnB>
                      <a:noFill/>
                    </a:lnB>
                    <a:solidFill>
                      <a:schemeClr val="bg1">
                        <a:lumMod val="95000"/>
                      </a:schemeClr>
                    </a:solidFill>
                  </a:tcPr>
                </a:tc>
                <a:tc>
                  <a:txBody>
                    <a:bodyPr/>
                    <a:lstStyle/>
                    <a:p>
                      <a:pPr algn="l">
                        <a:lnSpc>
                          <a:spcPct val="83000"/>
                        </a:lnSpc>
                      </a:pPr>
                      <a:r>
                        <a:rPr sz="900" b="0" i="0" dirty="0">
                          <a:solidFill>
                            <a:srgbClr val="000000"/>
                          </a:solidFill>
                          <a:latin typeface="+mn-lt"/>
                          <a:cs typeface="Arial" panose="020B0604020202020204" pitchFamily="34" charset="0"/>
                        </a:rPr>
                        <a:t>$</a:t>
                      </a:r>
                    </a:p>
                  </a:txBody>
                  <a:tcPr marL="12700" marR="0" marT="25400" marB="25400" anchor="ctr">
                    <a:lnL>
                      <a:noFill/>
                    </a:lnL>
                    <a:lnR>
                      <a:noFill/>
                    </a:lnR>
                    <a:lnT w="12700" cmpd="sng">
                      <a:solidFill>
                        <a:srgbClr val="000000"/>
                      </a:solidFill>
                      <a:prstDash val="solid"/>
                    </a:lnT>
                    <a:lnB w="12700" cmpd="sng">
                      <a:solidFill>
                        <a:srgbClr val="000000"/>
                      </a:solidFill>
                      <a:prstDash val="solid"/>
                    </a:lnB>
                    <a:solidFill>
                      <a:schemeClr val="bg1">
                        <a:lumMod val="95000"/>
                      </a:schemeClr>
                    </a:solidFill>
                  </a:tcPr>
                </a:tc>
                <a:tc>
                  <a:txBody>
                    <a:bodyPr/>
                    <a:lstStyle/>
                    <a:p>
                      <a:pPr algn="ctr">
                        <a:lnSpc>
                          <a:spcPct val="83000"/>
                        </a:lnSpc>
                      </a:pPr>
                      <a:r>
                        <a:rPr lang="en-US" sz="900" b="0" i="0" dirty="0">
                          <a:solidFill>
                            <a:srgbClr val="000000"/>
                          </a:solidFill>
                          <a:latin typeface="+mn-lt"/>
                          <a:cs typeface="Arial" panose="020B0604020202020204" pitchFamily="34" charset="0"/>
                        </a:rPr>
                        <a:t>(14,267)</a:t>
                      </a:r>
                      <a:endParaRPr sz="900" b="0" i="0" dirty="0">
                        <a:solidFill>
                          <a:srgbClr val="000000"/>
                        </a:solidFill>
                        <a:latin typeface="+mn-lt"/>
                        <a:cs typeface="Arial" panose="020B0604020202020204" pitchFamily="34" charset="0"/>
                      </a:endParaRPr>
                    </a:p>
                  </a:txBody>
                  <a:tcPr marL="0" marR="0" marT="25400" marB="25400" anchor="ctr">
                    <a:lnL>
                      <a:noFill/>
                    </a:lnL>
                    <a:lnR>
                      <a:noFill/>
                    </a:lnR>
                    <a:lnT w="12700" cmpd="sng">
                      <a:solidFill>
                        <a:srgbClr val="000000"/>
                      </a:solidFill>
                      <a:prstDash val="solid"/>
                    </a:lnT>
                    <a:lnB w="12700" cmpd="sng">
                      <a:solidFill>
                        <a:srgbClr val="000000"/>
                      </a:solidFill>
                      <a:prstDash val="solid"/>
                    </a:lnB>
                    <a:solidFill>
                      <a:schemeClr val="bg1">
                        <a:lumMod val="95000"/>
                      </a:schemeClr>
                    </a:solid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a:t>
                      </a:r>
                    </a:p>
                  </a:txBody>
                  <a:tcPr marL="12700" marR="0" marT="25400" marB="25400" anchor="ctr">
                    <a:lnL>
                      <a:noFill/>
                    </a:lnL>
                    <a:lnR>
                      <a:noFill/>
                    </a:lnR>
                    <a:lnT w="12700" cmpd="sng">
                      <a:solidFill>
                        <a:srgbClr val="000000"/>
                      </a:solidFill>
                      <a:prstDash val="solid"/>
                    </a:lnT>
                    <a:lnB w="12700" cmpd="sng">
                      <a:solidFill>
                        <a:srgbClr val="000000"/>
                      </a:solidFill>
                      <a:prstDash val="solid"/>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32,303</a:t>
                      </a:r>
                    </a:p>
                  </a:txBody>
                  <a:tcPr marL="0" marR="0" marT="25400" marB="25400" anchor="ctr">
                    <a:lnL>
                      <a:noFill/>
                    </a:lnL>
                    <a:lnR>
                      <a:noFill/>
                    </a:lnR>
                    <a:lnT w="12700" cmpd="sng">
                      <a:solidFill>
                        <a:srgbClr val="000000"/>
                      </a:solidFill>
                      <a:prstDash val="solid"/>
                    </a:lnT>
                    <a:lnB w="12700" cmpd="sng">
                      <a:solidFill>
                        <a:srgbClr val="000000"/>
                      </a:solidFill>
                      <a:prstDash val="solid"/>
                    </a:lnB>
                    <a:solidFill>
                      <a:schemeClr val="bg1">
                        <a:lumMod val="95000"/>
                      </a:schemeClr>
                    </a:solid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a:t>
                      </a:r>
                    </a:p>
                  </a:txBody>
                  <a:tcPr marL="12700" marR="0" marT="25400" marB="25400" anchor="ctr">
                    <a:lnL>
                      <a:noFill/>
                    </a:lnL>
                    <a:lnR>
                      <a:noFill/>
                    </a:lnR>
                    <a:lnT w="12700" cmpd="sng">
                      <a:solidFill>
                        <a:srgbClr val="000000"/>
                      </a:solidFill>
                      <a:prstDash val="solid"/>
                    </a:lnT>
                    <a:lnB w="12700" cmpd="sng">
                      <a:solidFill>
                        <a:srgbClr val="000000"/>
                      </a:solidFill>
                      <a:prstDash val="solid"/>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21,138</a:t>
                      </a:r>
                    </a:p>
                  </a:txBody>
                  <a:tcPr marL="0" marR="0" marT="25400" marB="25400" anchor="ctr">
                    <a:lnL>
                      <a:noFill/>
                    </a:lnL>
                    <a:lnR>
                      <a:noFill/>
                    </a:lnR>
                    <a:lnT w="12700" cmpd="sng">
                      <a:solidFill>
                        <a:srgbClr val="000000"/>
                      </a:solidFill>
                      <a:prstDash val="solid"/>
                    </a:lnT>
                    <a:lnB w="12700" cmpd="sng">
                      <a:solidFill>
                        <a:srgbClr val="000000"/>
                      </a:solidFill>
                      <a:prstDash val="solid"/>
                    </a:lnB>
                    <a:solidFill>
                      <a:schemeClr val="bg1">
                        <a:lumMod val="95000"/>
                      </a:schemeClr>
                    </a:solidFill>
                  </a:tcPr>
                </a:tc>
                <a:tc>
                  <a:txBody>
                    <a:bodyPr/>
                    <a:lstStyle/>
                    <a:p>
                      <a:pPr algn="ctr"/>
                      <a:endParaRPr sz="900" dirty="0">
                        <a:latin typeface="+mn-lt"/>
                        <a:cs typeface="Arial" panose="020B0604020202020204" pitchFamily="34" charset="0"/>
                      </a:endParaRPr>
                    </a:p>
                  </a:txBody>
                  <a:tcPr marL="0" marR="0" marT="25400" marB="25400" anchor="ctr">
                    <a:lnL>
                      <a:noFill/>
                    </a:lnL>
                    <a:lnR>
                      <a:noFill/>
                    </a:lnR>
                    <a:lnT w="12700" cmpd="sng">
                      <a:solidFill>
                        <a:srgbClr val="000000"/>
                      </a:solidFill>
                      <a:prstDash val="solid"/>
                    </a:lnT>
                    <a:lnB w="12700" cmpd="sng">
                      <a:solidFill>
                        <a:srgbClr val="000000"/>
                      </a:solidFill>
                      <a:prstDash val="solid"/>
                    </a:lnB>
                    <a:solidFill>
                      <a:schemeClr val="bg1">
                        <a:lumMod val="95000"/>
                      </a:schemeClr>
                    </a:solid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a:t>
                      </a:r>
                    </a:p>
                  </a:txBody>
                  <a:tcPr marL="12700" marR="0" marT="25400" marB="25400" anchor="ctr">
                    <a:lnL>
                      <a:noFill/>
                    </a:lnL>
                    <a:lnR>
                      <a:noFill/>
                    </a:lnR>
                    <a:lnT w="12700" cmpd="sng">
                      <a:solidFill>
                        <a:srgbClr val="000000"/>
                      </a:solidFill>
                      <a:prstDash val="solid"/>
                    </a:lnT>
                    <a:lnB w="12700" cmpd="sng">
                      <a:solidFill>
                        <a:srgbClr val="000000"/>
                      </a:solidFill>
                      <a:prstDash val="solid"/>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8,060</a:t>
                      </a:r>
                    </a:p>
                  </a:txBody>
                  <a:tcPr marL="0" marR="0" marT="25400" marB="25400" anchor="ctr">
                    <a:lnL>
                      <a:noFill/>
                    </a:lnL>
                    <a:lnR>
                      <a:noFill/>
                    </a:lnR>
                    <a:lnT w="12700" cmpd="sng">
                      <a:solidFill>
                        <a:srgbClr val="000000"/>
                      </a:solidFill>
                      <a:prstDash val="solid"/>
                    </a:lnT>
                    <a:lnB w="12700" cmpd="sng">
                      <a:solidFill>
                        <a:srgbClr val="000000"/>
                      </a:solidFill>
                      <a:prstDash val="solid"/>
                    </a:lnB>
                    <a:solidFill>
                      <a:schemeClr val="bg1">
                        <a:lumMod val="95000"/>
                      </a:schemeClr>
                    </a:solidFill>
                  </a:tcPr>
                </a:tc>
                <a:tc>
                  <a:txBody>
                    <a:bodyPr/>
                    <a:lstStyle/>
                    <a:p>
                      <a:pPr algn="ctr"/>
                      <a:endParaRPr sz="900" dirty="0">
                        <a:latin typeface="+mn-lt"/>
                        <a:cs typeface="Arial" panose="020B0604020202020204" pitchFamily="34" charset="0"/>
                      </a:endParaRPr>
                    </a:p>
                  </a:txBody>
                  <a:tcPr marL="0" marR="0" marT="25400" marB="25400" anchor="ctr">
                    <a:lnL>
                      <a:noFill/>
                    </a:lnL>
                    <a:lnR>
                      <a:noFill/>
                    </a:lnR>
                    <a:lnT w="12700" cmpd="sng">
                      <a:solidFill>
                        <a:srgbClr val="000000"/>
                      </a:solidFill>
                      <a:prstDash val="solid"/>
                    </a:lnT>
                    <a:lnB w="12700" cmpd="sng">
                      <a:solidFill>
                        <a:srgbClr val="000000"/>
                      </a:solidFill>
                      <a:prstDash val="solid"/>
                    </a:lnB>
                    <a:solidFill>
                      <a:schemeClr val="bg1">
                        <a:lumMod val="95000"/>
                      </a:schemeClr>
                    </a:solid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solidFill>
                      <a:schemeClr val="bg1">
                        <a:lumMod val="95000"/>
                      </a:schemeClr>
                    </a:solid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a:t>
                      </a:r>
                    </a:p>
                  </a:txBody>
                  <a:tcPr marL="12700" marR="0" marT="25400" marB="25400" anchor="ctr">
                    <a:lnL>
                      <a:noFill/>
                    </a:lnL>
                    <a:lnR>
                      <a:noFill/>
                    </a:lnR>
                    <a:lnT w="12700" cmpd="sng">
                      <a:solidFill>
                        <a:srgbClr val="000000"/>
                      </a:solidFill>
                      <a:prstDash val="solid"/>
                    </a:lnT>
                    <a:lnB w="12700" cmpd="sng">
                      <a:solidFill>
                        <a:srgbClr val="000000"/>
                      </a:solidFill>
                      <a:prstDash val="solid"/>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20,543</a:t>
                      </a:r>
                    </a:p>
                  </a:txBody>
                  <a:tcPr marL="0" marR="0" marT="25400" marB="25400" anchor="ctr">
                    <a:lnL>
                      <a:noFill/>
                    </a:lnL>
                    <a:lnR>
                      <a:noFill/>
                    </a:lnR>
                    <a:lnT w="12700" cmpd="sng">
                      <a:solidFill>
                        <a:srgbClr val="000000"/>
                      </a:solidFill>
                      <a:prstDash val="solid"/>
                    </a:lnT>
                    <a:lnB w="12700" cmpd="sng">
                      <a:solidFill>
                        <a:srgbClr val="000000"/>
                      </a:solidFill>
                      <a:prstDash val="solid"/>
                    </a:lnB>
                    <a:solidFill>
                      <a:schemeClr val="bg1">
                        <a:lumMod val="95000"/>
                      </a:schemeClr>
                    </a:solid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a:t>
                      </a:r>
                    </a:p>
                  </a:txBody>
                  <a:tcPr marL="12700" marR="0" marT="25400" marB="25400" anchor="ctr">
                    <a:lnL>
                      <a:noFill/>
                    </a:lnL>
                    <a:lnR>
                      <a:noFill/>
                    </a:lnR>
                    <a:lnT w="12700" cmpd="sng">
                      <a:solidFill>
                        <a:srgbClr val="000000"/>
                      </a:solidFill>
                      <a:prstDash val="solid"/>
                    </a:lnT>
                    <a:lnB w="12700" cmpd="sng">
                      <a:solidFill>
                        <a:srgbClr val="000000"/>
                      </a:solidFill>
                      <a:prstDash val="solid"/>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29,954</a:t>
                      </a:r>
                    </a:p>
                  </a:txBody>
                  <a:tcPr marL="0" marR="0" marT="25400" marB="25400" anchor="ctr">
                    <a:lnL>
                      <a:noFill/>
                    </a:lnL>
                    <a:lnR>
                      <a:noFill/>
                    </a:lnR>
                    <a:lnT w="12700" cmpd="sng">
                      <a:solidFill>
                        <a:srgbClr val="000000"/>
                      </a:solidFill>
                      <a:prstDash val="solid"/>
                    </a:lnT>
                    <a:lnB w="12700" cmpd="sng">
                      <a:solidFill>
                        <a:srgbClr val="000000"/>
                      </a:solidFill>
                      <a:prstDash val="solid"/>
                    </a:lnB>
                    <a:solidFill>
                      <a:schemeClr val="bg1">
                        <a:lumMod val="95000"/>
                      </a:schemeClr>
                    </a:solid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a:t>
                      </a:r>
                    </a:p>
                  </a:txBody>
                  <a:tcPr marL="12700" marR="0" marT="25400" marB="25400" anchor="ctr">
                    <a:lnL>
                      <a:noFill/>
                    </a:lnL>
                    <a:lnR>
                      <a:noFill/>
                    </a:lnR>
                    <a:lnT w="12700" cmpd="sng">
                      <a:solidFill>
                        <a:srgbClr val="000000"/>
                      </a:solidFill>
                      <a:prstDash val="solid"/>
                    </a:lnT>
                    <a:lnB w="12700" cmpd="sng">
                      <a:solidFill>
                        <a:srgbClr val="000000"/>
                      </a:solidFill>
                      <a:prstDash val="solid"/>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13,976</a:t>
                      </a:r>
                    </a:p>
                  </a:txBody>
                  <a:tcPr marL="0" marR="0" marT="25400" marB="25400" anchor="ctr">
                    <a:lnL>
                      <a:noFill/>
                    </a:lnL>
                    <a:lnR>
                      <a:noFill/>
                    </a:lnR>
                    <a:lnT w="12700" cmpd="sng">
                      <a:solidFill>
                        <a:srgbClr val="000000"/>
                      </a:solidFill>
                      <a:prstDash val="solid"/>
                    </a:lnT>
                    <a:lnB w="12700" cmpd="sng">
                      <a:solidFill>
                        <a:srgbClr val="000000"/>
                      </a:solidFill>
                      <a:prstDash val="solid"/>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a:t>
                      </a:r>
                    </a:p>
                  </a:txBody>
                  <a:tcPr marL="12700" marR="0" marT="25400" marB="25400" anchor="ctr">
                    <a:lnL>
                      <a:noFill/>
                    </a:lnL>
                    <a:lnR>
                      <a:noFill/>
                    </a:lnR>
                    <a:lnT w="12700" cap="flat" cmpd="sng" algn="ctr">
                      <a:solidFill>
                        <a:srgbClr val="000000"/>
                      </a:solidFill>
                      <a:prstDash val="solid"/>
                      <a:round/>
                      <a:headEnd type="none" w="med" len="med"/>
                      <a:tailEnd type="none" w="med" len="med"/>
                    </a:lnT>
                    <a:lnB w="12700" cmpd="sng">
                      <a:solidFill>
                        <a:srgbClr val="000000"/>
                      </a:solidFill>
                      <a:prstDash val="solid"/>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26,556</a:t>
                      </a:r>
                    </a:p>
                  </a:txBody>
                  <a:tcPr marL="0" marR="0" marT="25400" marB="25400" anchor="ctr">
                    <a:lnL>
                      <a:noFill/>
                    </a:lnL>
                    <a:lnR>
                      <a:noFill/>
                    </a:lnR>
                    <a:lnT w="12700" cmpd="sng">
                      <a:solidFill>
                        <a:srgbClr val="000000"/>
                      </a:solidFill>
                      <a:prstDash val="solid"/>
                    </a:lnT>
                    <a:lnB w="12700" cmpd="sng">
                      <a:solidFill>
                        <a:srgbClr val="000000"/>
                      </a:solidFill>
                      <a:prstDash val="solid"/>
                    </a:lnB>
                    <a:solidFill>
                      <a:schemeClr val="bg1">
                        <a:lumMod val="95000"/>
                      </a:schemeClr>
                    </a:solidFill>
                  </a:tcPr>
                </a:tc>
                <a:tc>
                  <a:txBody>
                    <a:bodyPr/>
                    <a:lstStyle/>
                    <a:p>
                      <a:pPr algn="ctr"/>
                      <a:endParaRPr sz="900" dirty="0">
                        <a:latin typeface="+mn-lt"/>
                        <a:cs typeface="Arial" panose="020B0604020202020204" pitchFamily="34" charset="0"/>
                      </a:endParaRPr>
                    </a:p>
                  </a:txBody>
                  <a:tcPr marL="0" marR="0" marT="25400" marB="25400" anchor="ctr">
                    <a:lnL>
                      <a:noFill/>
                    </a:lnL>
                    <a:lnR>
                      <a:noFill/>
                    </a:lnR>
                    <a:lnT w="12700" cmpd="sng">
                      <a:solidFill>
                        <a:srgbClr val="000000"/>
                      </a:solidFill>
                      <a:prstDash val="solid"/>
                    </a:lnT>
                    <a:lnB w="12700" cmpd="sng">
                      <a:solidFill>
                        <a:srgbClr val="000000"/>
                      </a:solidFill>
                      <a:prstDash val="solid"/>
                    </a:lnB>
                    <a:solidFill>
                      <a:schemeClr val="bg1">
                        <a:lumMod val="95000"/>
                      </a:schemeClr>
                    </a:solid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a:t>
                      </a:r>
                    </a:p>
                  </a:txBody>
                  <a:tcPr marL="12700" marR="0" marT="25400" marB="25400" anchor="ctr">
                    <a:lnL>
                      <a:noFill/>
                    </a:lnL>
                    <a:lnR>
                      <a:noFill/>
                    </a:lnR>
                    <a:lnT w="12700" cmpd="sng">
                      <a:solidFill>
                        <a:srgbClr val="000000"/>
                      </a:solidFill>
                      <a:prstDash val="solid"/>
                    </a:lnT>
                    <a:lnB w="12700" cmpd="sng">
                      <a:solidFill>
                        <a:srgbClr val="000000"/>
                      </a:solidFill>
                      <a:prstDash val="solid"/>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63,845</a:t>
                      </a:r>
                    </a:p>
                  </a:txBody>
                  <a:tcPr marL="0" marR="0" marT="25400" marB="25400" anchor="ctr">
                    <a:lnL>
                      <a:noFill/>
                    </a:lnL>
                    <a:lnR>
                      <a:noFill/>
                    </a:lnR>
                    <a:lnT w="12700" cmpd="sng">
                      <a:solidFill>
                        <a:srgbClr val="000000"/>
                      </a:solidFill>
                      <a:prstDash val="solid"/>
                    </a:lnT>
                    <a:lnB w="12700" cmpd="sng">
                      <a:solidFill>
                        <a:srgbClr val="000000"/>
                      </a:solidFill>
                      <a:prstDash val="solid"/>
                    </a:lnB>
                    <a:solidFill>
                      <a:schemeClr val="bg1">
                        <a:lumMod val="95000"/>
                      </a:schemeClr>
                    </a:solidFill>
                  </a:tcPr>
                </a:tc>
                <a:tc>
                  <a:txBody>
                    <a:bodyPr/>
                    <a:lstStyle/>
                    <a:p>
                      <a:pPr algn="ctr"/>
                      <a:endParaRPr sz="900" dirty="0">
                        <a:latin typeface="+mn-lt"/>
                        <a:cs typeface="Arial" panose="020B0604020202020204" pitchFamily="34" charset="0"/>
                      </a:endParaRPr>
                    </a:p>
                  </a:txBody>
                  <a:tcPr marL="0" marR="0" marT="0" marB="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a:t>
                      </a:r>
                    </a:p>
                  </a:txBody>
                  <a:tcPr marL="12700" marR="0" marT="25400" marB="25400" anchor="ctr">
                    <a:lnL>
                      <a:noFill/>
                    </a:lnL>
                    <a:lnR>
                      <a:noFill/>
                    </a:lnR>
                    <a:lnT w="12700" cmpd="sng">
                      <a:solidFill>
                        <a:srgbClr val="000000"/>
                      </a:solidFill>
                      <a:prstDash val="solid"/>
                    </a:lnT>
                    <a:lnB w="12700" cmpd="sng">
                      <a:solidFill>
                        <a:srgbClr val="000000"/>
                      </a:solidFill>
                      <a:prstDash val="solid"/>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2</a:t>
                      </a:r>
                      <a:r>
                        <a:rPr lang="en-US" sz="900" b="0" i="0" dirty="0">
                          <a:solidFill>
                            <a:srgbClr val="000000"/>
                          </a:solidFill>
                          <a:latin typeface="+mn-lt"/>
                          <a:cs typeface="Arial" panose="020B0604020202020204" pitchFamily="34" charset="0"/>
                        </a:rPr>
                        <a:t>02,108</a:t>
                      </a:r>
                      <a:endParaRPr sz="900" b="0" i="0" dirty="0">
                        <a:solidFill>
                          <a:srgbClr val="000000"/>
                        </a:solidFill>
                        <a:latin typeface="+mn-lt"/>
                        <a:cs typeface="Arial" panose="020B0604020202020204" pitchFamily="34" charset="0"/>
                      </a:endParaRPr>
                    </a:p>
                  </a:txBody>
                  <a:tcPr marL="0" marR="0" marT="25400" marB="25400" anchor="ctr">
                    <a:lnL>
                      <a:noFill/>
                    </a:lnL>
                    <a:lnR>
                      <a:noFill/>
                    </a:lnR>
                    <a:lnT w="12700" cmpd="sng">
                      <a:solidFill>
                        <a:srgbClr val="000000"/>
                      </a:solidFill>
                      <a:prstDash val="solid"/>
                    </a:lnT>
                    <a:lnB w="12700" cmpd="sng">
                      <a:solidFill>
                        <a:srgbClr val="000000"/>
                      </a:solidFill>
                      <a:prstDash val="solid"/>
                    </a:lnB>
                    <a:solidFill>
                      <a:schemeClr val="bg1">
                        <a:lumMod val="95000"/>
                      </a:schemeClr>
                    </a:solidFill>
                  </a:tcPr>
                </a:tc>
                <a:extLst>
                  <a:ext uri="{0D108BD9-81ED-4DB2-BD59-A6C34878D82A}">
                    <a16:rowId xmlns:a16="http://schemas.microsoft.com/office/drawing/2014/main" val="10018"/>
                  </a:ext>
                </a:extLst>
              </a:tr>
            </a:tbl>
          </a:graphicData>
        </a:graphic>
      </p:graphicFrame>
    </p:spTree>
    <p:extLst>
      <p:ext uri="{BB962C8B-B14F-4D97-AF65-F5344CB8AC3E}">
        <p14:creationId xmlns:p14="http://schemas.microsoft.com/office/powerpoint/2010/main" val="667577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C2AD6-F563-E840-A148-8C25A06F9F1D}"/>
              </a:ext>
            </a:extLst>
          </p:cNvPr>
          <p:cNvSpPr>
            <a:spLocks noGrp="1"/>
          </p:cNvSpPr>
          <p:nvPr>
            <p:ph type="title"/>
          </p:nvPr>
        </p:nvSpPr>
        <p:spPr/>
        <p:txBody>
          <a:bodyPr/>
          <a:lstStyle/>
          <a:p>
            <a:r>
              <a:rPr lang="en-US" dirty="0"/>
              <a:t>CAD Reconciliation</a:t>
            </a:r>
            <a:br>
              <a:rPr lang="en-US" dirty="0"/>
            </a:br>
            <a:endParaRPr lang="en-US" dirty="0"/>
          </a:p>
        </p:txBody>
      </p:sp>
      <p:graphicFrame>
        <p:nvGraphicFramePr>
          <p:cNvPr id="9" name="Table 8">
            <a:extLst>
              <a:ext uri="{FF2B5EF4-FFF2-40B4-BE49-F238E27FC236}">
                <a16:creationId xmlns:a16="http://schemas.microsoft.com/office/drawing/2014/main" id="{EDEC1FBF-6FEB-1943-B4CF-7AEA7295BC4B}"/>
              </a:ext>
            </a:extLst>
          </p:cNvPr>
          <p:cNvGraphicFramePr>
            <a:graphicFrameLocks noGrp="1"/>
          </p:cNvGraphicFramePr>
          <p:nvPr>
            <p:extLst>
              <p:ext uri="{D42A27DB-BD31-4B8C-83A1-F6EECF244321}">
                <p14:modId xmlns:p14="http://schemas.microsoft.com/office/powerpoint/2010/main" val="4275527901"/>
              </p:ext>
            </p:extLst>
          </p:nvPr>
        </p:nvGraphicFramePr>
        <p:xfrm>
          <a:off x="360362" y="1183341"/>
          <a:ext cx="10391998" cy="4959947"/>
        </p:xfrm>
        <a:graphic>
          <a:graphicData uri="http://schemas.openxmlformats.org/drawingml/2006/table">
            <a:tbl>
              <a:tblPr firstRow="1" bandRow="1">
                <a:tableStyleId>{5C22544A-7EE6-4342-B048-85BDC9FD1C3A}</a:tableStyleId>
              </a:tblPr>
              <a:tblGrid>
                <a:gridCol w="3944938">
                  <a:extLst>
                    <a:ext uri="{9D8B030D-6E8A-4147-A177-3AD203B41FA5}">
                      <a16:colId xmlns:a16="http://schemas.microsoft.com/office/drawing/2014/main" val="20000"/>
                    </a:ext>
                  </a:extLst>
                </a:gridCol>
                <a:gridCol w="1074510">
                  <a:extLst>
                    <a:ext uri="{9D8B030D-6E8A-4147-A177-3AD203B41FA5}">
                      <a16:colId xmlns:a16="http://schemas.microsoft.com/office/drawing/2014/main" val="4044392597"/>
                    </a:ext>
                  </a:extLst>
                </a:gridCol>
                <a:gridCol w="1074510">
                  <a:extLst>
                    <a:ext uri="{9D8B030D-6E8A-4147-A177-3AD203B41FA5}">
                      <a16:colId xmlns:a16="http://schemas.microsoft.com/office/drawing/2014/main" val="20001"/>
                    </a:ext>
                  </a:extLst>
                </a:gridCol>
                <a:gridCol w="1074510">
                  <a:extLst>
                    <a:ext uri="{9D8B030D-6E8A-4147-A177-3AD203B41FA5}">
                      <a16:colId xmlns:a16="http://schemas.microsoft.com/office/drawing/2014/main" val="20002"/>
                    </a:ext>
                  </a:extLst>
                </a:gridCol>
                <a:gridCol w="1074510">
                  <a:extLst>
                    <a:ext uri="{9D8B030D-6E8A-4147-A177-3AD203B41FA5}">
                      <a16:colId xmlns:a16="http://schemas.microsoft.com/office/drawing/2014/main" val="20003"/>
                    </a:ext>
                  </a:extLst>
                </a:gridCol>
                <a:gridCol w="1074510">
                  <a:extLst>
                    <a:ext uri="{9D8B030D-6E8A-4147-A177-3AD203B41FA5}">
                      <a16:colId xmlns:a16="http://schemas.microsoft.com/office/drawing/2014/main" val="20004"/>
                    </a:ext>
                  </a:extLst>
                </a:gridCol>
                <a:gridCol w="1074510">
                  <a:extLst>
                    <a:ext uri="{9D8B030D-6E8A-4147-A177-3AD203B41FA5}">
                      <a16:colId xmlns:a16="http://schemas.microsoft.com/office/drawing/2014/main" val="20005"/>
                    </a:ext>
                  </a:extLst>
                </a:gridCol>
              </a:tblGrid>
              <a:tr h="134340">
                <a:tc>
                  <a:txBody>
                    <a:bodyPr/>
                    <a:lstStyle/>
                    <a:p>
                      <a:endParaRPr sz="900" dirty="0">
                        <a:latin typeface="+mn-lt"/>
                        <a:cs typeface="Arial" panose="020B0604020202020204" pitchFamily="34" charset="0"/>
                      </a:endParaRPr>
                    </a:p>
                  </a:txBody>
                  <a:tcPr marL="0" marR="0" marT="0" marB="0" anchor="ctr">
                    <a:lnL>
                      <a:noFill/>
                    </a:lnL>
                    <a:lnR>
                      <a:noFill/>
                    </a:lnR>
                    <a:lnT>
                      <a:noFill/>
                    </a:lnT>
                    <a:lnB>
                      <a:noFill/>
                    </a:lnB>
                    <a:noFill/>
                  </a:tcPr>
                </a:tc>
                <a:tc>
                  <a:txBody>
                    <a:bodyPr/>
                    <a:lstStyle/>
                    <a:p>
                      <a:pPr algn="ctr">
                        <a:lnSpc>
                          <a:spcPct val="83000"/>
                        </a:lnSpc>
                      </a:pPr>
                      <a:r>
                        <a:rPr lang="en-US" sz="900" b="1" i="0" dirty="0">
                          <a:solidFill>
                            <a:srgbClr val="000000"/>
                          </a:solidFill>
                          <a:latin typeface="+mn-lt"/>
                          <a:cs typeface="Arial" panose="020B0604020202020204" pitchFamily="34" charset="0"/>
                        </a:rPr>
                        <a:t>Quarter Ended</a:t>
                      </a:r>
                      <a:endParaRPr sz="900" b="1" i="0" dirty="0">
                        <a:solidFill>
                          <a:srgbClr val="000000"/>
                        </a:solidFill>
                        <a:latin typeface="+mn-lt"/>
                        <a:cs typeface="Arial" panose="020B0604020202020204" pitchFamily="34" charset="0"/>
                      </a:endParaRPr>
                    </a:p>
                  </a:txBody>
                  <a:tcPr marL="38100" marR="38100" marT="25400" marB="2540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83000"/>
                        </a:lnSpc>
                      </a:pPr>
                      <a:r>
                        <a:rPr lang="en-US" sz="900" b="1" i="0" dirty="0">
                          <a:solidFill>
                            <a:srgbClr val="000000"/>
                          </a:solidFill>
                          <a:latin typeface="+mn-lt"/>
                          <a:cs typeface="Arial" panose="020B0604020202020204" pitchFamily="34" charset="0"/>
                        </a:rPr>
                        <a:t>Year Ended</a:t>
                      </a:r>
                      <a:endParaRPr sz="900" b="1" i="0" dirty="0">
                        <a:solidFill>
                          <a:srgbClr val="000000"/>
                        </a:solidFill>
                        <a:latin typeface="+mn-lt"/>
                        <a:cs typeface="Arial" panose="020B0604020202020204" pitchFamily="34" charset="0"/>
                      </a:endParaRPr>
                    </a:p>
                  </a:txBody>
                  <a:tcPr marL="38100" marR="38100" marT="25400" marB="2540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83000"/>
                        </a:lnSpc>
                      </a:pPr>
                      <a:r>
                        <a:rPr lang="en-US" sz="900" b="1" i="0" dirty="0">
                          <a:solidFill>
                            <a:srgbClr val="000000"/>
                          </a:solidFill>
                          <a:latin typeface="+mn-lt"/>
                          <a:cs typeface="Arial" panose="020B0604020202020204" pitchFamily="34" charset="0"/>
                        </a:rPr>
                        <a:t>Year Ended</a:t>
                      </a:r>
                    </a:p>
                  </a:txBody>
                  <a:tcPr marL="38100" marR="38100" marT="25400" marB="25400" anchor="ctr">
                    <a:lnL>
                      <a:noFill/>
                    </a:lnL>
                    <a:lnR>
                      <a:noFill/>
                    </a:lnR>
                    <a:lnT>
                      <a:noFill/>
                    </a:lnT>
                    <a:lnB w="12700" cmpd="sng">
                      <a:solidFill>
                        <a:srgbClr val="000000"/>
                      </a:solidFill>
                      <a:prstDash val="solid"/>
                    </a:lnB>
                    <a:noFill/>
                  </a:tcPr>
                </a:tc>
                <a:tc>
                  <a:txBody>
                    <a:bodyPr/>
                    <a:lstStyle/>
                    <a:p>
                      <a:pPr algn="ctr">
                        <a:lnSpc>
                          <a:spcPct val="83000"/>
                        </a:lnSpc>
                      </a:pPr>
                      <a:r>
                        <a:rPr lang="en-US" sz="900" b="1" i="0" dirty="0">
                          <a:solidFill>
                            <a:srgbClr val="000000"/>
                          </a:solidFill>
                          <a:latin typeface="+mn-lt"/>
                          <a:cs typeface="Arial" panose="020B0604020202020204" pitchFamily="34" charset="0"/>
                        </a:rPr>
                        <a:t>Year Ended</a:t>
                      </a:r>
                      <a:endParaRPr sz="900" b="1" i="0" dirty="0">
                        <a:solidFill>
                          <a:srgbClr val="000000"/>
                        </a:solidFill>
                        <a:latin typeface="+mn-lt"/>
                        <a:cs typeface="Arial" panose="020B0604020202020204" pitchFamily="34" charset="0"/>
                      </a:endParaRPr>
                    </a:p>
                  </a:txBody>
                  <a:tcPr marL="38100" marR="38100" marT="25400" marB="25400" anchor="ctr">
                    <a:lnL>
                      <a:noFill/>
                    </a:lnL>
                    <a:lnR>
                      <a:noFill/>
                    </a:lnR>
                    <a:lnT>
                      <a:noFill/>
                    </a:lnT>
                    <a:lnB w="12700" cmpd="sng">
                      <a:solidFill>
                        <a:srgbClr val="000000"/>
                      </a:solidFill>
                      <a:prstDash val="solid"/>
                    </a:lnB>
                    <a:noFill/>
                  </a:tcPr>
                </a:tc>
                <a:tc>
                  <a:txBody>
                    <a:bodyPr/>
                    <a:lstStyle/>
                    <a:p>
                      <a:pPr algn="ctr">
                        <a:lnSpc>
                          <a:spcPct val="83000"/>
                        </a:lnSpc>
                      </a:pPr>
                      <a:r>
                        <a:rPr sz="900" b="1" i="0" dirty="0">
                          <a:solidFill>
                            <a:srgbClr val="000000"/>
                          </a:solidFill>
                          <a:latin typeface="+mn-lt"/>
                          <a:cs typeface="Arial" panose="020B0604020202020204" pitchFamily="34" charset="0"/>
                        </a:rPr>
                        <a:t>Year Ended</a:t>
                      </a:r>
                    </a:p>
                  </a:txBody>
                  <a:tcPr marL="38100" marR="38100" marT="25400" marB="2540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83000"/>
                        </a:lnSpc>
                      </a:pPr>
                      <a:r>
                        <a:rPr sz="900" b="1" i="0" dirty="0">
                          <a:solidFill>
                            <a:srgbClr val="000000"/>
                          </a:solidFill>
                          <a:latin typeface="+mn-lt"/>
                          <a:cs typeface="Arial" panose="020B0604020202020204" pitchFamily="34" charset="0"/>
                        </a:rPr>
                        <a:t>Year Ended</a:t>
                      </a:r>
                    </a:p>
                  </a:txBody>
                  <a:tcPr marL="38100" marR="38100" marT="25400" marB="25400" anchor="ctr">
                    <a:lnL>
                      <a:noFill/>
                    </a:lnL>
                    <a:lnR>
                      <a:noFill/>
                    </a:lnR>
                    <a:lnT>
                      <a:noFill/>
                    </a:lnT>
                    <a:lnB w="12700" cmpd="sng">
                      <a:solidFill>
                        <a:srgbClr val="000000"/>
                      </a:solidFill>
                      <a:prstDash val="solid"/>
                    </a:lnB>
                    <a:noFill/>
                  </a:tcPr>
                </a:tc>
                <a:extLst>
                  <a:ext uri="{0D108BD9-81ED-4DB2-BD59-A6C34878D82A}">
                    <a16:rowId xmlns:a16="http://schemas.microsoft.com/office/drawing/2014/main" val="10000"/>
                  </a:ext>
                </a:extLst>
              </a:tr>
              <a:tr h="171505">
                <a:tc>
                  <a:txBody>
                    <a:bodyPr/>
                    <a:lstStyle/>
                    <a:p>
                      <a:pPr algn="l">
                        <a:lnSpc>
                          <a:spcPct val="83000"/>
                        </a:lnSpc>
                      </a:pPr>
                      <a:r>
                        <a:rPr sz="900" b="0" i="0" dirty="0">
                          <a:solidFill>
                            <a:srgbClr val="000000"/>
                          </a:solidFill>
                          <a:latin typeface="+mn-lt"/>
                          <a:cs typeface="Arial" panose="020B0604020202020204" pitchFamily="34" charset="0"/>
                        </a:rPr>
                        <a:t>(in thousands)</a:t>
                      </a:r>
                    </a:p>
                  </a:txBody>
                  <a:tcPr marL="0" marR="38100" marT="25400" marB="25400" anchor="ctr">
                    <a:lnL>
                      <a:noFill/>
                    </a:lnL>
                    <a:lnR>
                      <a:noFill/>
                    </a:lnR>
                    <a:lnT>
                      <a:noFill/>
                    </a:lnT>
                    <a:lnB>
                      <a:noFill/>
                    </a:lnB>
                    <a:noFill/>
                  </a:tcPr>
                </a:tc>
                <a:tc>
                  <a:txBody>
                    <a:bodyPr/>
                    <a:lstStyle/>
                    <a:p>
                      <a:pPr algn="ctr">
                        <a:lnSpc>
                          <a:spcPct val="83000"/>
                        </a:lnSpc>
                      </a:pPr>
                      <a:r>
                        <a:rPr lang="en-US" sz="900" b="1" i="0" dirty="0">
                          <a:solidFill>
                            <a:srgbClr val="000000"/>
                          </a:solidFill>
                          <a:latin typeface="+mn-lt"/>
                          <a:cs typeface="Arial" panose="020B0604020202020204" pitchFamily="34" charset="0"/>
                        </a:rPr>
                        <a:t>3/31/2021</a:t>
                      </a:r>
                      <a:endParaRPr sz="900" b="1" i="0" dirty="0">
                        <a:solidFill>
                          <a:srgbClr val="000000"/>
                        </a:solidFill>
                        <a:latin typeface="+mn-lt"/>
                        <a:cs typeface="Arial" panose="020B0604020202020204" pitchFamily="34" charset="0"/>
                      </a:endParaRPr>
                    </a:p>
                  </a:txBody>
                  <a:tcPr marL="38100" marR="38100" marT="25400" marB="2540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83000"/>
                        </a:lnSpc>
                      </a:pPr>
                      <a:r>
                        <a:rPr lang="en-US" sz="900" b="1" i="0" dirty="0">
                          <a:solidFill>
                            <a:srgbClr val="000000"/>
                          </a:solidFill>
                          <a:latin typeface="+mn-lt"/>
                          <a:cs typeface="Arial" panose="020B0604020202020204" pitchFamily="34" charset="0"/>
                        </a:rPr>
                        <a:t>12/31/2020</a:t>
                      </a:r>
                      <a:endParaRPr sz="900" b="1" i="0" dirty="0">
                        <a:solidFill>
                          <a:srgbClr val="000000"/>
                        </a:solidFill>
                        <a:latin typeface="+mn-lt"/>
                        <a:cs typeface="Arial" panose="020B0604020202020204" pitchFamily="34" charset="0"/>
                      </a:endParaRPr>
                    </a:p>
                  </a:txBody>
                  <a:tcPr marL="38100" marR="38100" marT="25400" marB="2540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83000"/>
                        </a:lnSpc>
                      </a:pPr>
                      <a:r>
                        <a:rPr lang="en-US" sz="900" b="1" i="0" dirty="0">
                          <a:solidFill>
                            <a:srgbClr val="000000"/>
                          </a:solidFill>
                          <a:latin typeface="+mn-lt"/>
                          <a:cs typeface="Arial" panose="020B0604020202020204" pitchFamily="34" charset="0"/>
                        </a:rPr>
                        <a:t>12/31/2019</a:t>
                      </a:r>
                      <a:endParaRPr sz="900" b="1" i="0" dirty="0">
                        <a:solidFill>
                          <a:srgbClr val="000000"/>
                        </a:solidFill>
                        <a:latin typeface="+mn-lt"/>
                        <a:cs typeface="Arial" panose="020B0604020202020204" pitchFamily="34" charset="0"/>
                      </a:endParaRPr>
                    </a:p>
                  </a:txBody>
                  <a:tcPr marL="38100" marR="38100" marT="25400" marB="25400" anchor="ctr">
                    <a:lnL>
                      <a:noFill/>
                    </a:lnL>
                    <a:lnR>
                      <a:noFill/>
                    </a:lnR>
                    <a:lnT w="12700" cmpd="sng">
                      <a:solidFill>
                        <a:srgbClr val="000000"/>
                      </a:solidFill>
                      <a:prstDash val="solid"/>
                    </a:lnT>
                    <a:lnB w="12700" cmpd="sng">
                      <a:solidFill>
                        <a:srgbClr val="000000"/>
                      </a:solidFill>
                      <a:prstDash val="solid"/>
                    </a:lnB>
                    <a:noFill/>
                  </a:tcPr>
                </a:tc>
                <a:tc>
                  <a:txBody>
                    <a:bodyPr/>
                    <a:lstStyle/>
                    <a:p>
                      <a:pPr algn="ctr">
                        <a:lnSpc>
                          <a:spcPct val="83000"/>
                        </a:lnSpc>
                      </a:pPr>
                      <a:r>
                        <a:rPr lang="en-US" sz="900" b="1" i="0" dirty="0">
                          <a:solidFill>
                            <a:srgbClr val="000000"/>
                          </a:solidFill>
                          <a:latin typeface="+mn-lt"/>
                          <a:cs typeface="Arial" panose="020B0604020202020204" pitchFamily="34" charset="0"/>
                        </a:rPr>
                        <a:t>12/31/2018</a:t>
                      </a:r>
                      <a:endParaRPr sz="900" b="1" i="0" dirty="0">
                        <a:solidFill>
                          <a:srgbClr val="000000"/>
                        </a:solidFill>
                        <a:latin typeface="+mn-lt"/>
                        <a:cs typeface="Arial" panose="020B0604020202020204" pitchFamily="34" charset="0"/>
                      </a:endParaRPr>
                    </a:p>
                  </a:txBody>
                  <a:tcPr marL="38100" marR="38100" marT="25400" marB="25400" anchor="ctr">
                    <a:lnL>
                      <a:noFill/>
                    </a:lnL>
                    <a:lnR>
                      <a:noFill/>
                    </a:lnR>
                    <a:lnT w="12700" cmpd="sng">
                      <a:solidFill>
                        <a:srgbClr val="000000"/>
                      </a:solidFill>
                      <a:prstDash val="solid"/>
                    </a:lnT>
                    <a:lnB w="12700" cmpd="sng">
                      <a:solidFill>
                        <a:srgbClr val="000000"/>
                      </a:solidFill>
                      <a:prstDash val="solid"/>
                    </a:lnB>
                    <a:noFill/>
                  </a:tcPr>
                </a:tc>
                <a:tc>
                  <a:txBody>
                    <a:bodyPr/>
                    <a:lstStyle/>
                    <a:p>
                      <a:pPr algn="ctr">
                        <a:lnSpc>
                          <a:spcPct val="83000"/>
                        </a:lnSpc>
                      </a:pPr>
                      <a:r>
                        <a:rPr sz="900" b="1" i="0" dirty="0">
                          <a:solidFill>
                            <a:srgbClr val="000000"/>
                          </a:solidFill>
                          <a:latin typeface="+mn-lt"/>
                          <a:cs typeface="Arial" panose="020B0604020202020204" pitchFamily="34" charset="0"/>
                        </a:rPr>
                        <a:t>12/31/2017</a:t>
                      </a:r>
                    </a:p>
                  </a:txBody>
                  <a:tcPr marL="38100" marR="38100" marT="25400" marB="2540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83000"/>
                        </a:lnSpc>
                      </a:pPr>
                      <a:r>
                        <a:rPr sz="900" b="1" i="0" dirty="0">
                          <a:solidFill>
                            <a:srgbClr val="000000"/>
                          </a:solidFill>
                          <a:latin typeface="+mn-lt"/>
                          <a:cs typeface="Arial" panose="020B0604020202020204" pitchFamily="34" charset="0"/>
                        </a:rPr>
                        <a:t>12/31/2016</a:t>
                      </a:r>
                    </a:p>
                  </a:txBody>
                  <a:tcPr marL="38100" marR="38100" marT="25400" marB="25400" anchor="ctr">
                    <a:lnL>
                      <a:noFill/>
                    </a:lnL>
                    <a:lnR>
                      <a:noFill/>
                    </a:lnR>
                    <a:lnT w="12700" cmpd="sng">
                      <a:solidFill>
                        <a:srgbClr val="000000"/>
                      </a:solidFill>
                      <a:prstDash val="solid"/>
                    </a:lnT>
                    <a:lnB w="12700" cmpd="sng">
                      <a:solidFill>
                        <a:srgbClr val="000000"/>
                      </a:solidFill>
                      <a:prstDash val="solid"/>
                    </a:lnB>
                    <a:noFill/>
                  </a:tcPr>
                </a:tc>
                <a:extLst>
                  <a:ext uri="{0D108BD9-81ED-4DB2-BD59-A6C34878D82A}">
                    <a16:rowId xmlns:a16="http://schemas.microsoft.com/office/drawing/2014/main" val="10001"/>
                  </a:ext>
                </a:extLst>
              </a:tr>
              <a:tr h="171505">
                <a:tc>
                  <a:txBody>
                    <a:bodyPr/>
                    <a:lstStyle/>
                    <a:p>
                      <a:pPr algn="l">
                        <a:lnSpc>
                          <a:spcPct val="83000"/>
                        </a:lnSpc>
                      </a:pPr>
                      <a:r>
                        <a:rPr sz="900" b="0" i="0" dirty="0">
                          <a:solidFill>
                            <a:srgbClr val="000000"/>
                          </a:solidFill>
                          <a:latin typeface="+mn-lt"/>
                          <a:cs typeface="Arial" panose="020B0604020202020204" pitchFamily="34" charset="0"/>
                        </a:rPr>
                        <a:t>Net Income</a:t>
                      </a:r>
                    </a:p>
                  </a:txBody>
                  <a:tcPr marL="38100" marR="38100" marT="25400" marB="25400" anchor="ctr">
                    <a:lnL>
                      <a:noFill/>
                    </a:lnL>
                    <a:lnR>
                      <a:noFill/>
                    </a:lnR>
                    <a:lnT>
                      <a:noFill/>
                    </a:lnT>
                    <a:lnB>
                      <a:noFill/>
                    </a:lnB>
                    <a:solidFill>
                      <a:schemeClr val="bg1">
                        <a:lumMod val="95000"/>
                      </a:schemeClr>
                    </a:solidFill>
                  </a:tcPr>
                </a:tc>
                <a:tc>
                  <a:txBody>
                    <a:bodyPr/>
                    <a:lstStyle/>
                    <a:p>
                      <a:pPr marL="0" algn="ctr" defTabSz="457200" rtl="0" eaLnBrk="1" latinLnBrk="0" hangingPunct="1">
                        <a:lnSpc>
                          <a:spcPct val="83000"/>
                        </a:lnSpc>
                      </a:pPr>
                      <a:r>
                        <a:rPr lang="en-US" sz="900" b="0" i="0" kern="1200" dirty="0">
                          <a:solidFill>
                            <a:srgbClr val="000000"/>
                          </a:solidFill>
                          <a:latin typeface="+mn-lt"/>
                          <a:ea typeface="+mn-ea"/>
                          <a:cs typeface="Arial" panose="020B0604020202020204" pitchFamily="34" charset="0"/>
                        </a:rPr>
                        <a:t>$21,996</a:t>
                      </a:r>
                      <a:endParaRPr sz="900" b="0" i="0" kern="1200" dirty="0">
                        <a:solidFill>
                          <a:srgbClr val="000000"/>
                        </a:solidFill>
                        <a:latin typeface="+mn-lt"/>
                        <a:ea typeface="+mn-ea"/>
                        <a:cs typeface="Arial" panose="020B0604020202020204" pitchFamily="34" charset="0"/>
                      </a:endParaRPr>
                    </a:p>
                  </a:txBody>
                  <a:tcPr marL="38100" marR="38100" marT="25400" marB="25400" anchor="ctr">
                    <a:lnL>
                      <a:noFill/>
                    </a:lnL>
                    <a:lnR>
                      <a:noFill/>
                    </a:lnR>
                    <a:lnT w="12700" cap="flat" cmpd="sng" algn="ctr">
                      <a:solidFill>
                        <a:srgbClr val="000000"/>
                      </a:solidFill>
                      <a:prstDash val="solid"/>
                      <a:round/>
                      <a:headEnd type="none" w="med" len="med"/>
                      <a:tailEnd type="none" w="med" len="med"/>
                    </a:lnT>
                    <a:lnB>
                      <a:noFill/>
                    </a:lnB>
                    <a:solidFill>
                      <a:schemeClr val="bg1">
                        <a:lumMod val="95000"/>
                      </a:schemeClr>
                    </a:solidFill>
                  </a:tcPr>
                </a:tc>
                <a:tc>
                  <a:txBody>
                    <a:bodyPr/>
                    <a:lstStyle/>
                    <a:p>
                      <a:pPr marL="0" algn="ctr" defTabSz="457200" rtl="0" eaLnBrk="1" latinLnBrk="0" hangingPunct="1">
                        <a:lnSpc>
                          <a:spcPct val="83000"/>
                        </a:lnSpc>
                      </a:pPr>
                      <a:r>
                        <a:rPr lang="en-US" sz="900" b="0" i="0" kern="1200" dirty="0">
                          <a:solidFill>
                            <a:srgbClr val="000000"/>
                          </a:solidFill>
                          <a:latin typeface="+mn-lt"/>
                          <a:ea typeface="+mn-ea"/>
                          <a:cs typeface="Arial" panose="020B0604020202020204" pitchFamily="34" charset="0"/>
                        </a:rPr>
                        <a:t>$27,197</a:t>
                      </a:r>
                      <a:endParaRPr sz="900" b="0" i="0" kern="1200" dirty="0">
                        <a:solidFill>
                          <a:srgbClr val="000000"/>
                        </a:solidFill>
                        <a:latin typeface="+mn-lt"/>
                        <a:ea typeface="+mn-ea"/>
                        <a:cs typeface="Arial" panose="020B0604020202020204" pitchFamily="34" charset="0"/>
                      </a:endParaRPr>
                    </a:p>
                  </a:txBody>
                  <a:tcPr marL="38100" marR="38100" marT="25400" marB="25400" anchor="ctr">
                    <a:lnL>
                      <a:noFill/>
                    </a:lnL>
                    <a:lnR>
                      <a:noFill/>
                    </a:lnR>
                    <a:lnT w="12700" cap="flat" cmpd="sng" algn="ctr">
                      <a:solidFill>
                        <a:srgbClr val="000000"/>
                      </a:solidFill>
                      <a:prstDash val="solid"/>
                      <a:round/>
                      <a:headEnd type="none" w="med" len="med"/>
                      <a:tailEnd type="none" w="med" len="med"/>
                    </a:lnT>
                    <a:lnB>
                      <a:noFill/>
                    </a:lnB>
                    <a:solidFill>
                      <a:schemeClr val="bg1">
                        <a:lumMod val="95000"/>
                      </a:schemeClr>
                    </a:solidFill>
                  </a:tcPr>
                </a:tc>
                <a:tc>
                  <a:txBody>
                    <a:bodyPr/>
                    <a:lstStyle/>
                    <a:p>
                      <a:pPr marL="0" algn="ctr" defTabSz="457200" rtl="0" eaLnBrk="1" latinLnBrk="0" hangingPunct="1">
                        <a:lnSpc>
                          <a:spcPct val="83000"/>
                        </a:lnSpc>
                      </a:pPr>
                      <a:r>
                        <a:rPr lang="en-US" sz="900" b="0" i="0" kern="1200" dirty="0">
                          <a:solidFill>
                            <a:srgbClr val="000000"/>
                          </a:solidFill>
                          <a:latin typeface="+mn-lt"/>
                          <a:ea typeface="+mn-ea"/>
                          <a:cs typeface="Arial" panose="020B0604020202020204" pitchFamily="34" charset="0"/>
                        </a:rPr>
                        <a:t>$307,141</a:t>
                      </a:r>
                      <a:endParaRPr sz="900" b="0" i="0" kern="1200" dirty="0">
                        <a:solidFill>
                          <a:srgbClr val="000000"/>
                        </a:solidFill>
                        <a:latin typeface="+mn-lt"/>
                        <a:ea typeface="+mn-ea"/>
                        <a:cs typeface="Arial" panose="020B0604020202020204" pitchFamily="34" charset="0"/>
                      </a:endParaRPr>
                    </a:p>
                  </a:txBody>
                  <a:tcPr marL="38100" marR="38100" marT="25400" marB="25400" anchor="ctr">
                    <a:lnL>
                      <a:noFill/>
                    </a:lnL>
                    <a:lnR>
                      <a:noFill/>
                    </a:lnR>
                    <a:lnT w="12700" cmpd="sng">
                      <a:solidFill>
                        <a:srgbClr val="000000"/>
                      </a:solidFill>
                      <a:prstDash val="solid"/>
                    </a:lnT>
                    <a:lnB>
                      <a:noFill/>
                    </a:lnB>
                    <a:solidFill>
                      <a:schemeClr val="bg1">
                        <a:lumMod val="95000"/>
                      </a:schemeClr>
                    </a:solidFill>
                  </a:tcPr>
                </a:tc>
                <a:tc>
                  <a:txBody>
                    <a:bodyPr/>
                    <a:lstStyle/>
                    <a:p>
                      <a:pPr algn="ctr">
                        <a:lnSpc>
                          <a:spcPct val="83000"/>
                        </a:lnSpc>
                      </a:pPr>
                      <a:r>
                        <a:rPr lang="en-US" sz="900" b="0" i="0" dirty="0">
                          <a:solidFill>
                            <a:srgbClr val="000000"/>
                          </a:solidFill>
                          <a:latin typeface="+mn-lt"/>
                          <a:cs typeface="Arial" panose="020B0604020202020204" pitchFamily="34" charset="0"/>
                        </a:rPr>
                        <a:t>$(1,790)</a:t>
                      </a:r>
                      <a:endParaRPr sz="900" b="0" i="0" dirty="0">
                        <a:solidFill>
                          <a:srgbClr val="000000"/>
                        </a:solidFill>
                        <a:latin typeface="+mn-lt"/>
                        <a:cs typeface="Arial" panose="020B0604020202020204" pitchFamily="34" charset="0"/>
                      </a:endParaRPr>
                    </a:p>
                  </a:txBody>
                  <a:tcPr marL="38100" marR="38100" marT="25400" marB="25400" anchor="ctr">
                    <a:lnL>
                      <a:noFill/>
                    </a:lnL>
                    <a:lnR>
                      <a:noFill/>
                    </a:lnR>
                    <a:lnT w="12700" cmpd="sng">
                      <a:solidFill>
                        <a:srgbClr val="000000"/>
                      </a:solidFill>
                      <a:prstDash val="solid"/>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$33,612</a:t>
                      </a:r>
                    </a:p>
                  </a:txBody>
                  <a:tcPr marL="38100" marR="38100" marT="25400" marB="25400" anchor="ctr">
                    <a:lnL>
                      <a:noFill/>
                    </a:lnL>
                    <a:lnR>
                      <a:noFill/>
                    </a:lnR>
                    <a:lnT w="12700" cap="flat" cmpd="sng" algn="ctr">
                      <a:solidFill>
                        <a:srgbClr val="000000"/>
                      </a:solidFill>
                      <a:prstDash val="solid"/>
                      <a:round/>
                      <a:headEnd type="none" w="med" len="med"/>
                      <a:tailEnd type="none" w="med" len="med"/>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$56,530</a:t>
                      </a:r>
                    </a:p>
                  </a:txBody>
                  <a:tcPr marL="38100" marR="38100" marT="25400" marB="25400" anchor="ctr">
                    <a:lnL>
                      <a:noFill/>
                    </a:lnL>
                    <a:lnR>
                      <a:noFill/>
                    </a:lnR>
                    <a:lnT w="12700" cmpd="sng">
                      <a:solidFill>
                        <a:srgbClr val="000000"/>
                      </a:solidFill>
                      <a:prstDash val="solid"/>
                    </a:lnT>
                    <a:lnB>
                      <a:noFill/>
                    </a:lnB>
                    <a:solidFill>
                      <a:schemeClr val="bg1">
                        <a:lumMod val="95000"/>
                      </a:schemeClr>
                    </a:solidFill>
                  </a:tcPr>
                </a:tc>
                <a:extLst>
                  <a:ext uri="{0D108BD9-81ED-4DB2-BD59-A6C34878D82A}">
                    <a16:rowId xmlns:a16="http://schemas.microsoft.com/office/drawing/2014/main" val="10002"/>
                  </a:ext>
                </a:extLst>
              </a:tr>
              <a:tr h="171505">
                <a:tc>
                  <a:txBody>
                    <a:bodyPr/>
                    <a:lstStyle/>
                    <a:p>
                      <a:pPr algn="l">
                        <a:lnSpc>
                          <a:spcPct val="83000"/>
                        </a:lnSpc>
                      </a:pPr>
                      <a:r>
                        <a:rPr sz="900" b="0" i="0" dirty="0">
                          <a:solidFill>
                            <a:srgbClr val="000000"/>
                          </a:solidFill>
                          <a:latin typeface="+mn-lt"/>
                          <a:cs typeface="Arial" panose="020B0604020202020204" pitchFamily="34" charset="0"/>
                        </a:rPr>
                        <a:t>Adjustment to reconcile net income</a:t>
                      </a:r>
                      <a:r>
                        <a:rPr lang="en-US" sz="900" b="0" i="0" baseline="0" dirty="0">
                          <a:solidFill>
                            <a:srgbClr val="000000"/>
                          </a:solidFill>
                          <a:latin typeface="+mn-lt"/>
                          <a:cs typeface="Arial" panose="020B0604020202020204" pitchFamily="34" charset="0"/>
                        </a:rPr>
                        <a:t> </a:t>
                      </a:r>
                      <a:r>
                        <a:rPr sz="900" b="0" i="0" dirty="0">
                          <a:solidFill>
                            <a:srgbClr val="000000"/>
                          </a:solidFill>
                          <a:latin typeface="+mn-lt"/>
                          <a:cs typeface="Arial" panose="020B0604020202020204" pitchFamily="34" charset="0"/>
                        </a:rPr>
                        <a:t>to cash provided by operating activities:</a:t>
                      </a:r>
                    </a:p>
                  </a:txBody>
                  <a:tcPr marL="190500" marR="38100" marT="0" marB="12700" anchor="ctr">
                    <a:lnL>
                      <a:noFill/>
                    </a:lnL>
                    <a:lnR>
                      <a:noFill/>
                    </a:lnR>
                    <a:lnT>
                      <a:noFill/>
                    </a:lnT>
                    <a:lnB>
                      <a:noFill/>
                    </a:lnB>
                    <a:noFill/>
                  </a:tcPr>
                </a:tc>
                <a:tc>
                  <a:txBody>
                    <a:bodyPr/>
                    <a:lstStyle/>
                    <a:p>
                      <a:pPr marL="0" algn="ctr" defTabSz="457200" rtl="0" eaLnBrk="1" latinLnBrk="0" hangingPunct="1">
                        <a:lnSpc>
                          <a:spcPct val="83000"/>
                        </a:lnSpc>
                      </a:pPr>
                      <a:endParaRPr sz="900" b="0" i="0" kern="1200" dirty="0">
                        <a:solidFill>
                          <a:srgbClr val="000000"/>
                        </a:solidFill>
                        <a:latin typeface="+mn-lt"/>
                        <a:ea typeface="+mn-ea"/>
                        <a:cs typeface="Arial" panose="020B0604020202020204" pitchFamily="34" charset="0"/>
                      </a:endParaRPr>
                    </a:p>
                  </a:txBody>
                  <a:tcPr marL="0" marR="0" marT="0" marB="0" anchor="ctr">
                    <a:lnL>
                      <a:noFill/>
                    </a:lnL>
                    <a:lnR>
                      <a:noFill/>
                    </a:lnR>
                    <a:lnT>
                      <a:noFill/>
                    </a:lnT>
                    <a:lnB>
                      <a:noFill/>
                    </a:lnB>
                    <a:noFill/>
                  </a:tcPr>
                </a:tc>
                <a:tc>
                  <a:txBody>
                    <a:bodyPr/>
                    <a:lstStyle/>
                    <a:p>
                      <a:pPr marL="0" algn="ctr" defTabSz="457200" rtl="0" eaLnBrk="1" latinLnBrk="0" hangingPunct="1">
                        <a:lnSpc>
                          <a:spcPct val="83000"/>
                        </a:lnSpc>
                      </a:pPr>
                      <a:endParaRPr sz="900" b="0" i="0" kern="1200" dirty="0">
                        <a:solidFill>
                          <a:srgbClr val="000000"/>
                        </a:solidFill>
                        <a:latin typeface="+mn-lt"/>
                        <a:ea typeface="+mn-ea"/>
                        <a:cs typeface="Arial" panose="020B0604020202020204" pitchFamily="34" charset="0"/>
                      </a:endParaRPr>
                    </a:p>
                  </a:txBody>
                  <a:tcPr marL="0" marR="0" marT="0" marB="0" anchor="ctr">
                    <a:lnL>
                      <a:noFill/>
                    </a:lnL>
                    <a:lnR>
                      <a:noFill/>
                    </a:lnR>
                    <a:lnT>
                      <a:noFill/>
                    </a:lnT>
                    <a:lnB>
                      <a:noFill/>
                    </a:lnB>
                    <a:noFill/>
                  </a:tcPr>
                </a:tc>
                <a:tc>
                  <a:txBody>
                    <a:bodyPr/>
                    <a:lstStyle/>
                    <a:p>
                      <a:pPr marL="0" algn="ctr" defTabSz="457200" rtl="0" eaLnBrk="1" latinLnBrk="0" hangingPunct="1">
                        <a:lnSpc>
                          <a:spcPct val="83000"/>
                        </a:lnSpc>
                      </a:pPr>
                      <a:endParaRPr sz="900" b="0" i="0" kern="1200" dirty="0">
                        <a:solidFill>
                          <a:srgbClr val="000000"/>
                        </a:solidFill>
                        <a:latin typeface="+mn-lt"/>
                        <a:ea typeface="+mn-ea"/>
                        <a:cs typeface="Arial" panose="020B0604020202020204" pitchFamily="34" charset="0"/>
                      </a:endParaRPr>
                    </a:p>
                  </a:txBody>
                  <a:tcPr marL="0" marR="0" marT="0" marB="0" anchor="ctr">
                    <a:lnL>
                      <a:noFill/>
                    </a:lnL>
                    <a:lnR>
                      <a:noFill/>
                    </a:lnR>
                    <a:lnT>
                      <a:noFill/>
                    </a:lnT>
                    <a:lnB>
                      <a:noFill/>
                    </a:lnB>
                    <a:noFill/>
                  </a:tcPr>
                </a:tc>
                <a:tc>
                  <a:txBody>
                    <a:bodyPr/>
                    <a:lstStyle/>
                    <a:p>
                      <a:endParaRPr sz="900" dirty="0">
                        <a:latin typeface="+mn-lt"/>
                        <a:cs typeface="Arial" panose="020B0604020202020204" pitchFamily="34" charset="0"/>
                      </a:endParaRPr>
                    </a:p>
                  </a:txBody>
                  <a:tcPr marL="0" marR="0" marT="0" marB="0" anchor="ctr">
                    <a:lnL>
                      <a:noFill/>
                    </a:lnL>
                    <a:lnR>
                      <a:noFill/>
                    </a:lnR>
                    <a:lnT>
                      <a:noFill/>
                    </a:lnT>
                    <a:lnB>
                      <a:noFill/>
                    </a:lnB>
                    <a:noFill/>
                  </a:tcPr>
                </a:tc>
                <a:tc>
                  <a:txBody>
                    <a:bodyPr/>
                    <a:lstStyle/>
                    <a:p>
                      <a:endParaRPr sz="900" dirty="0">
                        <a:latin typeface="+mn-lt"/>
                        <a:cs typeface="Arial" panose="020B0604020202020204" pitchFamily="34" charset="0"/>
                      </a:endParaRPr>
                    </a:p>
                  </a:txBody>
                  <a:tcPr marL="0" marR="0" marT="0" marB="0" anchor="ctr">
                    <a:lnL>
                      <a:noFill/>
                    </a:lnL>
                    <a:lnR>
                      <a:noFill/>
                    </a:lnR>
                    <a:lnT>
                      <a:noFill/>
                    </a:lnT>
                    <a:lnB>
                      <a:noFill/>
                    </a:lnB>
                    <a:noFill/>
                  </a:tcPr>
                </a:tc>
                <a:tc>
                  <a:txBody>
                    <a:bodyPr/>
                    <a:lstStyle/>
                    <a:p>
                      <a:endParaRPr sz="900" dirty="0">
                        <a:latin typeface="+mn-lt"/>
                        <a:cs typeface="Arial" panose="020B0604020202020204" pitchFamily="34" charset="0"/>
                      </a:endParaRPr>
                    </a:p>
                  </a:txBody>
                  <a:tcPr marL="0" marR="0" marT="0" marB="0" anchor="ctr">
                    <a:lnL>
                      <a:noFill/>
                    </a:lnL>
                    <a:lnR>
                      <a:noFill/>
                    </a:lnR>
                    <a:lnT>
                      <a:noFill/>
                    </a:lnT>
                    <a:lnB>
                      <a:noFill/>
                    </a:lnB>
                    <a:noFill/>
                  </a:tcPr>
                </a:tc>
                <a:extLst>
                  <a:ext uri="{0D108BD9-81ED-4DB2-BD59-A6C34878D82A}">
                    <a16:rowId xmlns:a16="http://schemas.microsoft.com/office/drawing/2014/main" val="10003"/>
                  </a:ext>
                </a:extLst>
              </a:tr>
              <a:tr h="171505">
                <a:tc>
                  <a:txBody>
                    <a:bodyPr/>
                    <a:lstStyle/>
                    <a:p>
                      <a:pPr algn="l">
                        <a:lnSpc>
                          <a:spcPct val="83000"/>
                        </a:lnSpc>
                      </a:pPr>
                      <a:r>
                        <a:rPr sz="900" b="0" i="0" dirty="0">
                          <a:solidFill>
                            <a:srgbClr val="000000"/>
                          </a:solidFill>
                          <a:latin typeface="+mn-lt"/>
                          <a:cs typeface="Arial" panose="020B0604020202020204" pitchFamily="34" charset="0"/>
                        </a:rPr>
                        <a:t>Depreciation and Amortization</a:t>
                      </a:r>
                    </a:p>
                  </a:txBody>
                  <a:tcPr marL="190500" marR="38100" marT="25400" marB="25400" anchor="ctr">
                    <a:lnL>
                      <a:noFill/>
                    </a:lnL>
                    <a:lnR>
                      <a:noFill/>
                    </a:lnR>
                    <a:lnT>
                      <a:noFill/>
                    </a:lnT>
                    <a:lnB>
                      <a:noFill/>
                    </a:lnB>
                    <a:solidFill>
                      <a:schemeClr val="bg1">
                        <a:lumMod val="95000"/>
                      </a:schemeClr>
                    </a:solidFill>
                  </a:tcPr>
                </a:tc>
                <a:tc>
                  <a:txBody>
                    <a:bodyPr/>
                    <a:lstStyle/>
                    <a:p>
                      <a:pPr marL="0" algn="ctr" defTabSz="457200" rtl="0" eaLnBrk="1" latinLnBrk="0" hangingPunct="1">
                        <a:lnSpc>
                          <a:spcPct val="83000"/>
                        </a:lnSpc>
                      </a:pPr>
                      <a:r>
                        <a:rPr lang="en-US" sz="900" b="0" i="0" kern="1200" dirty="0">
                          <a:solidFill>
                            <a:srgbClr val="000000"/>
                          </a:solidFill>
                          <a:latin typeface="+mn-lt"/>
                          <a:ea typeface="+mn-ea"/>
                          <a:cs typeface="Arial" panose="020B0604020202020204" pitchFamily="34" charset="0"/>
                        </a:rPr>
                        <a:t>28,104</a:t>
                      </a:r>
                      <a:endParaRPr sz="900" b="0" i="0" kern="1200" dirty="0">
                        <a:solidFill>
                          <a:srgbClr val="000000"/>
                        </a:solidFill>
                        <a:latin typeface="+mn-lt"/>
                        <a:ea typeface="+mn-ea"/>
                        <a:cs typeface="Arial" panose="020B0604020202020204" pitchFamily="34" charset="0"/>
                      </a:endParaRPr>
                    </a:p>
                  </a:txBody>
                  <a:tcPr marL="38100" marR="38100" marT="25400" marB="25400" anchor="ctr">
                    <a:lnL>
                      <a:noFill/>
                    </a:lnL>
                    <a:lnR>
                      <a:noFill/>
                    </a:lnR>
                    <a:lnT>
                      <a:noFill/>
                    </a:lnT>
                    <a:lnB>
                      <a:noFill/>
                    </a:lnB>
                    <a:solidFill>
                      <a:schemeClr val="bg1">
                        <a:lumMod val="95000"/>
                      </a:schemeClr>
                    </a:solidFill>
                  </a:tcPr>
                </a:tc>
                <a:tc>
                  <a:txBody>
                    <a:bodyPr/>
                    <a:lstStyle/>
                    <a:p>
                      <a:pPr marL="0" algn="ctr" defTabSz="457200" rtl="0" eaLnBrk="1" latinLnBrk="0" hangingPunct="1">
                        <a:lnSpc>
                          <a:spcPct val="83000"/>
                        </a:lnSpc>
                      </a:pPr>
                      <a:r>
                        <a:rPr lang="en-US" sz="900" b="0" i="0" kern="1200" dirty="0">
                          <a:solidFill>
                            <a:srgbClr val="000000"/>
                          </a:solidFill>
                          <a:latin typeface="+mn-lt"/>
                          <a:ea typeface="+mn-ea"/>
                          <a:cs typeface="Arial" panose="020B0604020202020204" pitchFamily="34" charset="0"/>
                        </a:rPr>
                        <a:t>102,752</a:t>
                      </a:r>
                      <a:endParaRPr sz="900" b="0" i="0" kern="1200" dirty="0">
                        <a:solidFill>
                          <a:srgbClr val="000000"/>
                        </a:solidFill>
                        <a:latin typeface="+mn-lt"/>
                        <a:ea typeface="+mn-ea"/>
                        <a:cs typeface="Arial" panose="020B0604020202020204" pitchFamily="34" charset="0"/>
                      </a:endParaRPr>
                    </a:p>
                  </a:txBody>
                  <a:tcPr marL="38100" marR="38100" marT="25400" marB="25400" anchor="ctr">
                    <a:lnL>
                      <a:noFill/>
                    </a:lnL>
                    <a:lnR>
                      <a:noFill/>
                    </a:lnR>
                    <a:lnT>
                      <a:noFill/>
                    </a:lnT>
                    <a:lnB>
                      <a:noFill/>
                    </a:lnB>
                    <a:solidFill>
                      <a:schemeClr val="bg1">
                        <a:lumMod val="95000"/>
                      </a:schemeClr>
                    </a:solidFill>
                  </a:tcPr>
                </a:tc>
                <a:tc>
                  <a:txBody>
                    <a:bodyPr/>
                    <a:lstStyle/>
                    <a:p>
                      <a:pPr marL="0" algn="ctr" defTabSz="457200" rtl="0" eaLnBrk="1" latinLnBrk="0" hangingPunct="1">
                        <a:lnSpc>
                          <a:spcPct val="83000"/>
                        </a:lnSpc>
                      </a:pPr>
                      <a:r>
                        <a:rPr lang="en-US" sz="900" b="0" i="0" kern="1200" dirty="0">
                          <a:solidFill>
                            <a:srgbClr val="000000"/>
                          </a:solidFill>
                          <a:latin typeface="+mn-lt"/>
                          <a:ea typeface="+mn-ea"/>
                          <a:cs typeface="Arial" panose="020B0604020202020204" pitchFamily="34" charset="0"/>
                        </a:rPr>
                        <a:t>100,462</a:t>
                      </a:r>
                      <a:endParaRPr sz="900" b="0" i="0" kern="1200" dirty="0">
                        <a:solidFill>
                          <a:srgbClr val="000000"/>
                        </a:solidFill>
                        <a:latin typeface="+mn-lt"/>
                        <a:ea typeface="+mn-ea"/>
                        <a:cs typeface="Arial" panose="020B0604020202020204" pitchFamily="34" charset="0"/>
                      </a:endParaRPr>
                    </a:p>
                  </a:txBody>
                  <a:tcPr marL="38100" marR="38100" marT="25400" marB="25400" anchor="ctr">
                    <a:lnL>
                      <a:noFill/>
                    </a:lnL>
                    <a:lnR>
                      <a:noFill/>
                    </a:lnR>
                    <a:lnT>
                      <a:noFill/>
                    </a:lnT>
                    <a:lnB>
                      <a:noFill/>
                    </a:lnB>
                    <a:solidFill>
                      <a:schemeClr val="bg1">
                        <a:lumMod val="95000"/>
                      </a:schemeClr>
                    </a:solidFill>
                  </a:tcPr>
                </a:tc>
                <a:tc>
                  <a:txBody>
                    <a:bodyPr/>
                    <a:lstStyle/>
                    <a:p>
                      <a:pPr algn="ctr">
                        <a:lnSpc>
                          <a:spcPct val="83000"/>
                        </a:lnSpc>
                      </a:pPr>
                      <a:r>
                        <a:rPr lang="en-US" sz="900" b="0" i="0" dirty="0">
                          <a:solidFill>
                            <a:srgbClr val="000000"/>
                          </a:solidFill>
                          <a:latin typeface="+mn-lt"/>
                          <a:cs typeface="Arial" panose="020B0604020202020204" pitchFamily="34" charset="0"/>
                        </a:rPr>
                        <a:t>120,575</a:t>
                      </a:r>
                      <a:endParaRPr sz="900" b="0" i="0" dirty="0">
                        <a:solidFill>
                          <a:srgbClr val="000000"/>
                        </a:solidFill>
                        <a:latin typeface="+mn-lt"/>
                        <a:cs typeface="Arial" panose="020B0604020202020204" pitchFamily="34" charset="0"/>
                      </a:endParaRPr>
                    </a:p>
                  </a:txBody>
                  <a:tcPr marL="38100" marR="3810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110,051</a:t>
                      </a:r>
                    </a:p>
                  </a:txBody>
                  <a:tcPr marL="38100" marR="3810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87,405</a:t>
                      </a:r>
                    </a:p>
                  </a:txBody>
                  <a:tcPr marL="38100" marR="38100" marT="25400" marB="25400" anchor="ctr">
                    <a:lnL>
                      <a:noFill/>
                    </a:lnL>
                    <a:lnR>
                      <a:noFill/>
                    </a:lnR>
                    <a:lnT>
                      <a:noFill/>
                    </a:lnT>
                    <a:lnB>
                      <a:noFill/>
                    </a:lnB>
                    <a:solidFill>
                      <a:schemeClr val="bg1">
                        <a:lumMod val="95000"/>
                      </a:schemeClr>
                    </a:solidFill>
                  </a:tcPr>
                </a:tc>
                <a:extLst>
                  <a:ext uri="{0D108BD9-81ED-4DB2-BD59-A6C34878D82A}">
                    <a16:rowId xmlns:a16="http://schemas.microsoft.com/office/drawing/2014/main" val="10004"/>
                  </a:ext>
                </a:extLst>
              </a:tr>
              <a:tr h="171505">
                <a:tc>
                  <a:txBody>
                    <a:bodyPr/>
                    <a:lstStyle/>
                    <a:p>
                      <a:pPr algn="l">
                        <a:lnSpc>
                          <a:spcPct val="83000"/>
                        </a:lnSpc>
                      </a:pPr>
                      <a:r>
                        <a:rPr sz="900" b="0" i="0" dirty="0">
                          <a:solidFill>
                            <a:srgbClr val="000000"/>
                          </a:solidFill>
                          <a:latin typeface="+mn-lt"/>
                          <a:cs typeface="Arial" panose="020B0604020202020204" pitchFamily="34" charset="0"/>
                        </a:rPr>
                        <a:t>Impairment expense</a:t>
                      </a:r>
                    </a:p>
                  </a:txBody>
                  <a:tcPr marL="190500" marR="38100" marT="25400" marB="25400" anchor="ctr">
                    <a:lnL>
                      <a:noFill/>
                    </a:lnL>
                    <a:lnR>
                      <a:noFill/>
                    </a:lnR>
                    <a:lnT>
                      <a:noFill/>
                    </a:lnT>
                    <a:lnB>
                      <a:noFill/>
                    </a:lnB>
                    <a:noFill/>
                  </a:tcPr>
                </a:tc>
                <a:tc>
                  <a:txBody>
                    <a:bodyPr/>
                    <a:lstStyle/>
                    <a:p>
                      <a:pPr marL="0" marR="0" lvl="0" indent="0" algn="ctr" defTabSz="457200" rtl="0" eaLnBrk="1" fontAlgn="auto" latinLnBrk="0" hangingPunct="1">
                        <a:lnSpc>
                          <a:spcPct val="83000"/>
                        </a:lnSpc>
                        <a:spcBef>
                          <a:spcPts val="0"/>
                        </a:spcBef>
                        <a:spcAft>
                          <a:spcPts val="0"/>
                        </a:spcAft>
                        <a:buClrTx/>
                        <a:buSzTx/>
                        <a:buFontTx/>
                        <a:buNone/>
                        <a:tabLst/>
                        <a:defRPr/>
                      </a:pPr>
                      <a:r>
                        <a:rPr lang="en-US" sz="900" b="0" i="0" dirty="0">
                          <a:solidFill>
                            <a:srgbClr val="000000"/>
                          </a:solidFill>
                          <a:latin typeface="+mn-lt"/>
                          <a:cs typeface="Arial" panose="020B0604020202020204" pitchFamily="34" charset="0"/>
                        </a:rPr>
                        <a:t>—</a:t>
                      </a:r>
                    </a:p>
                  </a:txBody>
                  <a:tcPr marL="38100" marR="38100" marT="25400" marB="25400" anchor="ctr">
                    <a:lnL>
                      <a:noFill/>
                    </a:lnL>
                    <a:lnR>
                      <a:noFill/>
                    </a:lnR>
                    <a:lnT>
                      <a:noFill/>
                    </a:lnT>
                    <a:lnB>
                      <a:noFill/>
                    </a:lnB>
                    <a:noFill/>
                  </a:tcPr>
                </a:tc>
                <a:tc>
                  <a:txBody>
                    <a:bodyPr/>
                    <a:lstStyle/>
                    <a:p>
                      <a:pPr marL="0" marR="0" lvl="0" indent="0" algn="ctr" defTabSz="457200" rtl="0" eaLnBrk="1" fontAlgn="auto" latinLnBrk="0" hangingPunct="1">
                        <a:lnSpc>
                          <a:spcPct val="83000"/>
                        </a:lnSpc>
                        <a:spcBef>
                          <a:spcPts val="0"/>
                        </a:spcBef>
                        <a:spcAft>
                          <a:spcPts val="0"/>
                        </a:spcAft>
                        <a:buClrTx/>
                        <a:buSzTx/>
                        <a:buFontTx/>
                        <a:buNone/>
                        <a:tabLst/>
                        <a:defRPr/>
                      </a:pPr>
                      <a:r>
                        <a:rPr lang="en-US" sz="900" b="0" i="0" dirty="0">
                          <a:solidFill>
                            <a:srgbClr val="000000"/>
                          </a:solidFill>
                          <a:latin typeface="+mn-lt"/>
                          <a:cs typeface="Arial" panose="020B0604020202020204" pitchFamily="34" charset="0"/>
                        </a:rPr>
                        <a:t>—</a:t>
                      </a:r>
                    </a:p>
                  </a:txBody>
                  <a:tcPr marL="38100" marR="38100" marT="25400" marB="25400" anchor="ctr">
                    <a:lnL>
                      <a:noFill/>
                    </a:lnL>
                    <a:lnR>
                      <a:noFill/>
                    </a:lnR>
                    <a:lnT>
                      <a:noFill/>
                    </a:lnT>
                    <a:lnB>
                      <a:noFill/>
                    </a:lnB>
                    <a:noFill/>
                  </a:tcPr>
                </a:tc>
                <a:tc>
                  <a:txBody>
                    <a:bodyPr/>
                    <a:lstStyle/>
                    <a:p>
                      <a:pPr marL="0" marR="0" lvl="0" indent="0" algn="ctr" defTabSz="457200" rtl="0" eaLnBrk="1" fontAlgn="auto" latinLnBrk="0" hangingPunct="1">
                        <a:lnSpc>
                          <a:spcPct val="83000"/>
                        </a:lnSpc>
                        <a:spcBef>
                          <a:spcPts val="0"/>
                        </a:spcBef>
                        <a:spcAft>
                          <a:spcPts val="0"/>
                        </a:spcAft>
                        <a:buClrTx/>
                        <a:buSzTx/>
                        <a:buFontTx/>
                        <a:buNone/>
                        <a:tabLst/>
                        <a:defRPr/>
                      </a:pPr>
                      <a:r>
                        <a:rPr lang="en-US" sz="900" b="0" i="0" kern="1200" dirty="0">
                          <a:solidFill>
                            <a:srgbClr val="000000"/>
                          </a:solidFill>
                          <a:latin typeface="+mn-lt"/>
                          <a:ea typeface="+mn-ea"/>
                          <a:cs typeface="Arial" panose="020B0604020202020204" pitchFamily="34" charset="0"/>
                        </a:rPr>
                        <a:t>32,881</a:t>
                      </a:r>
                    </a:p>
                  </a:txBody>
                  <a:tcPr marL="38100" marR="38100" marT="25400" marB="25400" anchor="ctr">
                    <a:lnL>
                      <a:noFill/>
                    </a:lnL>
                    <a:lnR>
                      <a:noFill/>
                    </a:lnR>
                    <a:lnT>
                      <a:noFill/>
                    </a:lnT>
                    <a:lnB>
                      <a:noFill/>
                    </a:lnB>
                    <a:noFill/>
                  </a:tcPr>
                </a:tc>
                <a:tc>
                  <a:txBody>
                    <a:bodyPr/>
                    <a:lstStyle/>
                    <a:p>
                      <a:pPr algn="ctr">
                        <a:lnSpc>
                          <a:spcPct val="83000"/>
                        </a:lnSpc>
                      </a:pPr>
                      <a:r>
                        <a:rPr lang="en-US" sz="900" b="0" i="0" dirty="0">
                          <a:solidFill>
                            <a:srgbClr val="000000"/>
                          </a:solidFill>
                          <a:latin typeface="+mn-lt"/>
                          <a:cs typeface="Arial" panose="020B0604020202020204" pitchFamily="34" charset="0"/>
                        </a:rPr>
                        <a:t>—</a:t>
                      </a:r>
                      <a:endParaRPr sz="900" b="0" i="0" dirty="0">
                        <a:solidFill>
                          <a:srgbClr val="000000"/>
                        </a:solidFill>
                        <a:latin typeface="+mn-lt"/>
                        <a:cs typeface="Arial" panose="020B0604020202020204" pitchFamily="34" charset="0"/>
                      </a:endParaRPr>
                    </a:p>
                  </a:txBody>
                  <a:tcPr marL="38100" marR="3810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cs typeface="Arial" panose="020B0604020202020204" pitchFamily="34" charset="0"/>
                        </a:rPr>
                        <a:t>17,325</a:t>
                      </a:r>
                    </a:p>
                  </a:txBody>
                  <a:tcPr marL="38100" marR="3810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cs typeface="Arial" panose="020B0604020202020204" pitchFamily="34" charset="0"/>
                        </a:rPr>
                        <a:t>25,204</a:t>
                      </a:r>
                    </a:p>
                  </a:txBody>
                  <a:tcPr marL="38100" marR="38100" marT="25400" marB="25400" anchor="ctr">
                    <a:lnL>
                      <a:noFill/>
                    </a:lnL>
                    <a:lnR>
                      <a:noFill/>
                    </a:lnR>
                    <a:lnT>
                      <a:noFill/>
                    </a:lnT>
                    <a:lnB>
                      <a:noFill/>
                    </a:lnB>
                    <a:noFill/>
                  </a:tcPr>
                </a:tc>
                <a:extLst>
                  <a:ext uri="{0D108BD9-81ED-4DB2-BD59-A6C34878D82A}">
                    <a16:rowId xmlns:a16="http://schemas.microsoft.com/office/drawing/2014/main" val="10005"/>
                  </a:ext>
                </a:extLst>
              </a:tr>
              <a:tr h="171505">
                <a:tc>
                  <a:txBody>
                    <a:bodyPr/>
                    <a:lstStyle/>
                    <a:p>
                      <a:pPr algn="l">
                        <a:lnSpc>
                          <a:spcPct val="83000"/>
                        </a:lnSpc>
                      </a:pPr>
                      <a:r>
                        <a:rPr sz="900" b="0" i="0" dirty="0">
                          <a:solidFill>
                            <a:srgbClr val="000000"/>
                          </a:solidFill>
                          <a:latin typeface="+mn-lt"/>
                          <a:cs typeface="Arial" panose="020B0604020202020204" pitchFamily="34" charset="0"/>
                        </a:rPr>
                        <a:t>(Gain) loss on sale of businesses</a:t>
                      </a:r>
                    </a:p>
                  </a:txBody>
                  <a:tcPr marL="190500" marR="38100" marT="25400" marB="25400" anchor="ctr">
                    <a:lnL>
                      <a:noFill/>
                    </a:lnL>
                    <a:lnR>
                      <a:noFill/>
                    </a:lnR>
                    <a:lnT>
                      <a:noFill/>
                    </a:lnT>
                    <a:lnB>
                      <a:noFill/>
                    </a:lnB>
                    <a:solidFill>
                      <a:schemeClr val="bg1">
                        <a:lumMod val="95000"/>
                      </a:schemeClr>
                    </a:solidFill>
                  </a:tcPr>
                </a:tc>
                <a:tc>
                  <a:txBody>
                    <a:bodyPr/>
                    <a:lstStyle/>
                    <a:p>
                      <a:pPr marL="0" marR="0" lvl="0" indent="0" algn="ctr" defTabSz="457200" rtl="0" eaLnBrk="1" fontAlgn="auto" latinLnBrk="0" hangingPunct="1">
                        <a:lnSpc>
                          <a:spcPct val="83000"/>
                        </a:lnSpc>
                        <a:spcBef>
                          <a:spcPts val="0"/>
                        </a:spcBef>
                        <a:spcAft>
                          <a:spcPts val="0"/>
                        </a:spcAft>
                        <a:buClrTx/>
                        <a:buSzTx/>
                        <a:buFontTx/>
                        <a:buNone/>
                        <a:tabLst/>
                        <a:defRPr/>
                      </a:pPr>
                      <a:r>
                        <a:rPr lang="en-US" sz="900" b="0" i="0" dirty="0">
                          <a:solidFill>
                            <a:srgbClr val="000000"/>
                          </a:solidFill>
                          <a:latin typeface="+mn-lt"/>
                          <a:cs typeface="Arial" panose="020B0604020202020204" pitchFamily="34" charset="0"/>
                        </a:rPr>
                        <a:t>—</a:t>
                      </a:r>
                    </a:p>
                  </a:txBody>
                  <a:tcPr marL="38100" marR="38100" marT="25400" marB="25400" anchor="ctr">
                    <a:lnL>
                      <a:noFill/>
                    </a:lnL>
                    <a:lnR>
                      <a:noFill/>
                    </a:lnR>
                    <a:lnT>
                      <a:noFill/>
                    </a:lnT>
                    <a:lnB>
                      <a:noFill/>
                    </a:lnB>
                    <a:solidFill>
                      <a:schemeClr val="bg1">
                        <a:lumMod val="95000"/>
                      </a:schemeClr>
                    </a:solidFill>
                  </a:tcPr>
                </a:tc>
                <a:tc>
                  <a:txBody>
                    <a:bodyPr/>
                    <a:lstStyle/>
                    <a:p>
                      <a:pPr marL="0" algn="ctr" defTabSz="457200" rtl="0" eaLnBrk="1" latinLnBrk="0" hangingPunct="1">
                        <a:lnSpc>
                          <a:spcPct val="83000"/>
                        </a:lnSpc>
                      </a:pPr>
                      <a:r>
                        <a:rPr lang="en-US" sz="900" b="0" i="0" kern="1200" dirty="0">
                          <a:solidFill>
                            <a:srgbClr val="000000"/>
                          </a:solidFill>
                          <a:latin typeface="+mn-lt"/>
                          <a:ea typeface="+mn-ea"/>
                          <a:cs typeface="Arial" panose="020B0604020202020204" pitchFamily="34" charset="0"/>
                        </a:rPr>
                        <a:t>(100)</a:t>
                      </a:r>
                      <a:endParaRPr sz="900" b="0" i="0" kern="1200" dirty="0">
                        <a:solidFill>
                          <a:srgbClr val="000000"/>
                        </a:solidFill>
                        <a:latin typeface="+mn-lt"/>
                        <a:ea typeface="+mn-ea"/>
                        <a:cs typeface="Arial" panose="020B0604020202020204" pitchFamily="34" charset="0"/>
                      </a:endParaRPr>
                    </a:p>
                  </a:txBody>
                  <a:tcPr marL="38100" marR="38100" marT="25400" marB="25400" anchor="ctr">
                    <a:lnL>
                      <a:noFill/>
                    </a:lnL>
                    <a:lnR>
                      <a:noFill/>
                    </a:lnR>
                    <a:lnT>
                      <a:noFill/>
                    </a:lnT>
                    <a:lnB>
                      <a:noFill/>
                    </a:lnB>
                    <a:solidFill>
                      <a:schemeClr val="bg1">
                        <a:lumMod val="95000"/>
                      </a:schemeClr>
                    </a:solidFill>
                  </a:tcPr>
                </a:tc>
                <a:tc>
                  <a:txBody>
                    <a:bodyPr/>
                    <a:lstStyle/>
                    <a:p>
                      <a:pPr marL="0" algn="ctr" defTabSz="457200" rtl="0" eaLnBrk="1" latinLnBrk="0" hangingPunct="1">
                        <a:lnSpc>
                          <a:spcPct val="83000"/>
                        </a:lnSpc>
                      </a:pPr>
                      <a:r>
                        <a:rPr lang="en-US" sz="900" b="0" i="0" kern="1200" dirty="0">
                          <a:solidFill>
                            <a:srgbClr val="000000"/>
                          </a:solidFill>
                          <a:latin typeface="+mn-lt"/>
                          <a:ea typeface="+mn-ea"/>
                          <a:cs typeface="Arial" panose="020B0604020202020204" pitchFamily="34" charset="0"/>
                        </a:rPr>
                        <a:t>(331,013)</a:t>
                      </a:r>
                      <a:endParaRPr sz="900" b="0" i="0" kern="1200" dirty="0">
                        <a:solidFill>
                          <a:srgbClr val="000000"/>
                        </a:solidFill>
                        <a:latin typeface="+mn-lt"/>
                        <a:ea typeface="+mn-ea"/>
                        <a:cs typeface="Arial" panose="020B0604020202020204" pitchFamily="34" charset="0"/>
                      </a:endParaRPr>
                    </a:p>
                  </a:txBody>
                  <a:tcPr marL="38100" marR="38100" marT="25400" marB="25400" anchor="ctr">
                    <a:lnL>
                      <a:noFill/>
                    </a:lnL>
                    <a:lnR>
                      <a:noFill/>
                    </a:lnR>
                    <a:lnT>
                      <a:noFill/>
                    </a:lnT>
                    <a:lnB>
                      <a:noFill/>
                    </a:lnB>
                    <a:solidFill>
                      <a:schemeClr val="bg1">
                        <a:lumMod val="95000"/>
                      </a:schemeClr>
                    </a:solidFill>
                  </a:tcPr>
                </a:tc>
                <a:tc>
                  <a:txBody>
                    <a:bodyPr/>
                    <a:lstStyle/>
                    <a:p>
                      <a:pPr algn="ctr">
                        <a:lnSpc>
                          <a:spcPct val="83000"/>
                        </a:lnSpc>
                      </a:pPr>
                      <a:r>
                        <a:rPr lang="en-US" sz="900" b="0" i="0" dirty="0">
                          <a:solidFill>
                            <a:srgbClr val="000000"/>
                          </a:solidFill>
                          <a:latin typeface="+mn-lt"/>
                          <a:cs typeface="Arial" panose="020B0604020202020204" pitchFamily="34" charset="0"/>
                        </a:rPr>
                        <a:t>(1,258)</a:t>
                      </a:r>
                      <a:endParaRPr sz="900" b="0" i="0" dirty="0">
                        <a:solidFill>
                          <a:srgbClr val="000000"/>
                        </a:solidFill>
                        <a:latin typeface="+mn-lt"/>
                        <a:cs typeface="Arial" panose="020B0604020202020204" pitchFamily="34" charset="0"/>
                      </a:endParaRPr>
                    </a:p>
                  </a:txBody>
                  <a:tcPr marL="38100" marR="3810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(340)</a:t>
                      </a:r>
                    </a:p>
                  </a:txBody>
                  <a:tcPr marL="38100" marR="3810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(2,308)</a:t>
                      </a:r>
                    </a:p>
                  </a:txBody>
                  <a:tcPr marL="38100" marR="38100" marT="25400" marB="25400" anchor="ctr">
                    <a:lnL>
                      <a:noFill/>
                    </a:lnL>
                    <a:lnR>
                      <a:noFill/>
                    </a:lnR>
                    <a:lnT>
                      <a:noFill/>
                    </a:lnT>
                    <a:lnB>
                      <a:noFill/>
                    </a:lnB>
                    <a:solidFill>
                      <a:schemeClr val="bg1">
                        <a:lumMod val="95000"/>
                      </a:schemeClr>
                    </a:solidFill>
                  </a:tcPr>
                </a:tc>
                <a:extLst>
                  <a:ext uri="{0D108BD9-81ED-4DB2-BD59-A6C34878D82A}">
                    <a16:rowId xmlns:a16="http://schemas.microsoft.com/office/drawing/2014/main" val="10006"/>
                  </a:ext>
                </a:extLst>
              </a:tr>
              <a:tr h="171505">
                <a:tc>
                  <a:txBody>
                    <a:bodyPr/>
                    <a:lstStyle/>
                    <a:p>
                      <a:pPr algn="l">
                        <a:lnSpc>
                          <a:spcPct val="83000"/>
                        </a:lnSpc>
                      </a:pPr>
                      <a:r>
                        <a:rPr sz="900" b="0" i="0" dirty="0">
                          <a:solidFill>
                            <a:srgbClr val="000000"/>
                          </a:solidFill>
                          <a:latin typeface="+mn-lt"/>
                          <a:cs typeface="Arial" panose="020B0604020202020204" pitchFamily="34" charset="0"/>
                        </a:rPr>
                        <a:t>Amortization of debt issuance costs </a:t>
                      </a:r>
                      <a:r>
                        <a:rPr lang="en-US" sz="900" b="0" i="0" dirty="0">
                          <a:solidFill>
                            <a:srgbClr val="000000"/>
                          </a:solidFill>
                          <a:latin typeface="+mn-lt"/>
                          <a:cs typeface="Arial" panose="020B0604020202020204" pitchFamily="34" charset="0"/>
                        </a:rPr>
                        <a:t>premium/</a:t>
                      </a:r>
                      <a:r>
                        <a:rPr sz="900" b="0" i="0" dirty="0">
                          <a:solidFill>
                            <a:srgbClr val="000000"/>
                          </a:solidFill>
                          <a:latin typeface="+mn-lt"/>
                          <a:cs typeface="Arial" panose="020B0604020202020204" pitchFamily="34" charset="0"/>
                        </a:rPr>
                        <a:t>discount</a:t>
                      </a:r>
                    </a:p>
                  </a:txBody>
                  <a:tcPr marL="190500" marR="38100" marT="0" marB="12700" anchor="ctr">
                    <a:lnL>
                      <a:noFill/>
                    </a:lnL>
                    <a:lnR>
                      <a:noFill/>
                    </a:lnR>
                    <a:lnT>
                      <a:noFill/>
                    </a:lnT>
                    <a:lnB>
                      <a:noFill/>
                    </a:lnB>
                    <a:noFill/>
                  </a:tcPr>
                </a:tc>
                <a:tc>
                  <a:txBody>
                    <a:bodyPr/>
                    <a:lstStyle/>
                    <a:p>
                      <a:pPr marL="0" algn="ctr" defTabSz="457200" rtl="0" eaLnBrk="1" latinLnBrk="0" hangingPunct="1">
                        <a:lnSpc>
                          <a:spcPct val="83000"/>
                        </a:lnSpc>
                      </a:pPr>
                      <a:r>
                        <a:rPr lang="en-US" sz="900" b="0" i="0" kern="1200" dirty="0">
                          <a:solidFill>
                            <a:srgbClr val="000000"/>
                          </a:solidFill>
                          <a:latin typeface="+mn-lt"/>
                          <a:ea typeface="+mn-ea"/>
                          <a:cs typeface="Arial" panose="020B0604020202020204" pitchFamily="34" charset="0"/>
                        </a:rPr>
                        <a:t>603</a:t>
                      </a:r>
                      <a:endParaRPr sz="900" b="0" i="0" kern="1200" dirty="0">
                        <a:solidFill>
                          <a:srgbClr val="000000"/>
                        </a:solidFill>
                        <a:latin typeface="+mn-lt"/>
                        <a:ea typeface="+mn-ea"/>
                        <a:cs typeface="Arial" panose="020B0604020202020204" pitchFamily="34" charset="0"/>
                      </a:endParaRPr>
                    </a:p>
                  </a:txBody>
                  <a:tcPr marL="38100" marR="38100" marT="25400" marB="25400" anchor="ctr">
                    <a:lnL>
                      <a:noFill/>
                    </a:lnL>
                    <a:lnR>
                      <a:noFill/>
                    </a:lnR>
                    <a:lnT>
                      <a:noFill/>
                    </a:lnT>
                    <a:lnB>
                      <a:noFill/>
                    </a:lnB>
                    <a:noFill/>
                  </a:tcPr>
                </a:tc>
                <a:tc>
                  <a:txBody>
                    <a:bodyPr/>
                    <a:lstStyle/>
                    <a:p>
                      <a:pPr marL="0" algn="ctr" defTabSz="457200" rtl="0" eaLnBrk="1" latinLnBrk="0" hangingPunct="1">
                        <a:lnSpc>
                          <a:spcPct val="83000"/>
                        </a:lnSpc>
                      </a:pPr>
                      <a:r>
                        <a:rPr lang="en-US" sz="900" b="0" i="0" kern="1200" dirty="0">
                          <a:solidFill>
                            <a:srgbClr val="000000"/>
                          </a:solidFill>
                          <a:latin typeface="+mn-lt"/>
                          <a:ea typeface="+mn-ea"/>
                          <a:cs typeface="Arial" panose="020B0604020202020204" pitchFamily="34" charset="0"/>
                        </a:rPr>
                        <a:t>2,232</a:t>
                      </a:r>
                      <a:endParaRPr sz="900" b="0" i="0" kern="1200" dirty="0">
                        <a:solidFill>
                          <a:srgbClr val="000000"/>
                        </a:solidFill>
                        <a:latin typeface="+mn-lt"/>
                        <a:ea typeface="+mn-ea"/>
                        <a:cs typeface="Arial" panose="020B0604020202020204" pitchFamily="34" charset="0"/>
                      </a:endParaRPr>
                    </a:p>
                  </a:txBody>
                  <a:tcPr marL="38100" marR="38100" marT="25400" marB="25400" anchor="ctr">
                    <a:lnL>
                      <a:noFill/>
                    </a:lnL>
                    <a:lnR>
                      <a:noFill/>
                    </a:lnR>
                    <a:lnT>
                      <a:noFill/>
                    </a:lnT>
                    <a:lnB>
                      <a:noFill/>
                    </a:lnB>
                    <a:noFill/>
                  </a:tcPr>
                </a:tc>
                <a:tc>
                  <a:txBody>
                    <a:bodyPr/>
                    <a:lstStyle/>
                    <a:p>
                      <a:pPr marL="0" algn="ctr" defTabSz="457200" rtl="0" eaLnBrk="1" latinLnBrk="0" hangingPunct="1">
                        <a:lnSpc>
                          <a:spcPct val="83000"/>
                        </a:lnSpc>
                      </a:pPr>
                      <a:r>
                        <a:rPr lang="en-US" sz="900" b="0" i="0" kern="1200" dirty="0">
                          <a:solidFill>
                            <a:srgbClr val="000000"/>
                          </a:solidFill>
                          <a:latin typeface="+mn-lt"/>
                          <a:ea typeface="+mn-ea"/>
                          <a:cs typeface="Arial" panose="020B0604020202020204" pitchFamily="34" charset="0"/>
                        </a:rPr>
                        <a:t>3,773</a:t>
                      </a:r>
                      <a:endParaRPr sz="900" b="0" i="0" kern="1200" dirty="0">
                        <a:solidFill>
                          <a:srgbClr val="000000"/>
                        </a:solidFill>
                        <a:latin typeface="+mn-lt"/>
                        <a:ea typeface="+mn-ea"/>
                        <a:cs typeface="Arial" panose="020B0604020202020204" pitchFamily="34" charset="0"/>
                      </a:endParaRPr>
                    </a:p>
                  </a:txBody>
                  <a:tcPr marL="38100" marR="38100" marT="25400" marB="25400" anchor="ctr">
                    <a:lnL>
                      <a:noFill/>
                    </a:lnL>
                    <a:lnR>
                      <a:noFill/>
                    </a:lnR>
                    <a:lnT>
                      <a:noFill/>
                    </a:lnT>
                    <a:lnB>
                      <a:noFill/>
                    </a:lnB>
                    <a:noFill/>
                  </a:tcPr>
                </a:tc>
                <a:tc>
                  <a:txBody>
                    <a:bodyPr/>
                    <a:lstStyle/>
                    <a:p>
                      <a:pPr algn="ctr">
                        <a:lnSpc>
                          <a:spcPct val="83000"/>
                        </a:lnSpc>
                      </a:pPr>
                      <a:r>
                        <a:rPr lang="en-US" sz="900" b="0" i="0" dirty="0">
                          <a:solidFill>
                            <a:srgbClr val="000000"/>
                          </a:solidFill>
                          <a:latin typeface="+mn-lt"/>
                          <a:cs typeface="Arial" panose="020B0604020202020204" pitchFamily="34" charset="0"/>
                        </a:rPr>
                        <a:t>4,483</a:t>
                      </a:r>
                      <a:endParaRPr sz="900" b="0" i="0" dirty="0">
                        <a:solidFill>
                          <a:srgbClr val="000000"/>
                        </a:solidFill>
                        <a:latin typeface="+mn-lt"/>
                        <a:cs typeface="Arial" panose="020B0604020202020204" pitchFamily="34" charset="0"/>
                      </a:endParaRPr>
                    </a:p>
                  </a:txBody>
                  <a:tcPr marL="38100" marR="3810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cs typeface="Arial" panose="020B0604020202020204" pitchFamily="34" charset="0"/>
                        </a:rPr>
                        <a:t>5,007</a:t>
                      </a:r>
                    </a:p>
                  </a:txBody>
                  <a:tcPr marL="38100" marR="3810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cs typeface="Arial" panose="020B0604020202020204" pitchFamily="34" charset="0"/>
                        </a:rPr>
                        <a:t>3,565</a:t>
                      </a:r>
                    </a:p>
                  </a:txBody>
                  <a:tcPr marL="38100" marR="38100" marT="25400" marB="25400" anchor="ctr">
                    <a:lnL>
                      <a:noFill/>
                    </a:lnL>
                    <a:lnR>
                      <a:noFill/>
                    </a:lnR>
                    <a:lnT>
                      <a:noFill/>
                    </a:lnT>
                    <a:lnB>
                      <a:noFill/>
                    </a:lnB>
                    <a:noFill/>
                  </a:tcPr>
                </a:tc>
                <a:extLst>
                  <a:ext uri="{0D108BD9-81ED-4DB2-BD59-A6C34878D82A}">
                    <a16:rowId xmlns:a16="http://schemas.microsoft.com/office/drawing/2014/main" val="10007"/>
                  </a:ext>
                </a:extLst>
              </a:tr>
              <a:tr h="171505">
                <a:tc>
                  <a:txBody>
                    <a:bodyPr/>
                    <a:lstStyle/>
                    <a:p>
                      <a:pPr algn="l">
                        <a:lnSpc>
                          <a:spcPct val="83000"/>
                        </a:lnSpc>
                      </a:pPr>
                      <a:r>
                        <a:rPr sz="900" b="0" i="0" dirty="0">
                          <a:solidFill>
                            <a:srgbClr val="000000"/>
                          </a:solidFill>
                          <a:latin typeface="+mn-lt"/>
                          <a:cs typeface="Arial" panose="020B0604020202020204" pitchFamily="34" charset="0"/>
                        </a:rPr>
                        <a:t>Unrealized (gain) loss on interest rate hedges</a:t>
                      </a:r>
                    </a:p>
                  </a:txBody>
                  <a:tcPr marL="190500" marR="38100" marT="25400" marB="25400" anchor="ctr">
                    <a:lnL>
                      <a:noFill/>
                    </a:lnL>
                    <a:lnR>
                      <a:noFill/>
                    </a:lnR>
                    <a:lnT>
                      <a:noFill/>
                    </a:lnT>
                    <a:lnB>
                      <a:noFill/>
                    </a:lnB>
                    <a:solidFill>
                      <a:schemeClr val="bg1">
                        <a:lumMod val="95000"/>
                      </a:schemeClr>
                    </a:solidFill>
                  </a:tcPr>
                </a:tc>
                <a:tc>
                  <a:txBody>
                    <a:bodyPr/>
                    <a:lstStyle/>
                    <a:p>
                      <a:pPr marL="0" marR="0" lvl="0" indent="0" algn="ctr" defTabSz="457200" rtl="0" eaLnBrk="1" fontAlgn="auto" latinLnBrk="0" hangingPunct="1">
                        <a:lnSpc>
                          <a:spcPct val="83000"/>
                        </a:lnSpc>
                        <a:spcBef>
                          <a:spcPts val="0"/>
                        </a:spcBef>
                        <a:spcAft>
                          <a:spcPts val="0"/>
                        </a:spcAft>
                        <a:buClrTx/>
                        <a:buSzTx/>
                        <a:buFontTx/>
                        <a:buNone/>
                        <a:tabLst/>
                        <a:defRPr/>
                      </a:pPr>
                      <a:r>
                        <a:rPr lang="en-US" sz="900" b="0" i="0" dirty="0">
                          <a:solidFill>
                            <a:srgbClr val="000000"/>
                          </a:solidFill>
                          <a:latin typeface="+mn-lt"/>
                          <a:cs typeface="Arial" panose="020B0604020202020204" pitchFamily="34" charset="0"/>
                        </a:rPr>
                        <a:t>—</a:t>
                      </a:r>
                    </a:p>
                  </a:txBody>
                  <a:tcPr marL="38100" marR="38100" marT="25400" marB="25400" anchor="ctr">
                    <a:lnL>
                      <a:noFill/>
                    </a:lnL>
                    <a:lnR>
                      <a:noFill/>
                    </a:lnR>
                    <a:lnT>
                      <a:noFill/>
                    </a:lnT>
                    <a:lnB>
                      <a:noFill/>
                    </a:lnB>
                    <a:solidFill>
                      <a:schemeClr val="bg1">
                        <a:lumMod val="95000"/>
                      </a:schemeClr>
                    </a:solidFill>
                  </a:tcPr>
                </a:tc>
                <a:tc>
                  <a:txBody>
                    <a:bodyPr/>
                    <a:lstStyle/>
                    <a:p>
                      <a:pPr marL="0" marR="0" lvl="0" indent="0" algn="ctr" defTabSz="457200" rtl="0" eaLnBrk="1" fontAlgn="auto" latinLnBrk="0" hangingPunct="1">
                        <a:lnSpc>
                          <a:spcPct val="83000"/>
                        </a:lnSpc>
                        <a:spcBef>
                          <a:spcPts val="0"/>
                        </a:spcBef>
                        <a:spcAft>
                          <a:spcPts val="0"/>
                        </a:spcAft>
                        <a:buClrTx/>
                        <a:buSzTx/>
                        <a:buFontTx/>
                        <a:buNone/>
                        <a:tabLst/>
                        <a:defRPr/>
                      </a:pPr>
                      <a:r>
                        <a:rPr lang="en-US" sz="900" b="0" i="0" dirty="0">
                          <a:solidFill>
                            <a:srgbClr val="000000"/>
                          </a:solidFill>
                          <a:latin typeface="+mn-lt"/>
                          <a:cs typeface="Arial" panose="020B0604020202020204" pitchFamily="34" charset="0"/>
                        </a:rPr>
                        <a:t>—</a:t>
                      </a:r>
                    </a:p>
                  </a:txBody>
                  <a:tcPr marL="38100" marR="38100" marT="25400" marB="25400" anchor="ctr">
                    <a:lnL>
                      <a:noFill/>
                    </a:lnL>
                    <a:lnR>
                      <a:noFill/>
                    </a:lnR>
                    <a:lnT>
                      <a:noFill/>
                    </a:lnT>
                    <a:lnB>
                      <a:noFill/>
                    </a:lnB>
                    <a:solidFill>
                      <a:schemeClr val="bg1">
                        <a:lumMod val="95000"/>
                      </a:schemeClr>
                    </a:solidFill>
                  </a:tcPr>
                </a:tc>
                <a:tc>
                  <a:txBody>
                    <a:bodyPr/>
                    <a:lstStyle/>
                    <a:p>
                      <a:pPr marL="0" algn="ctr" defTabSz="457200" rtl="0" eaLnBrk="1" latinLnBrk="0" hangingPunct="1">
                        <a:lnSpc>
                          <a:spcPct val="83000"/>
                        </a:lnSpc>
                      </a:pPr>
                      <a:r>
                        <a:rPr lang="en-US" sz="900" b="0" i="0" kern="1200" dirty="0">
                          <a:solidFill>
                            <a:srgbClr val="000000"/>
                          </a:solidFill>
                          <a:latin typeface="+mn-lt"/>
                          <a:ea typeface="+mn-ea"/>
                          <a:cs typeface="Arial" panose="020B0604020202020204" pitchFamily="34" charset="0"/>
                        </a:rPr>
                        <a:t>3,500</a:t>
                      </a:r>
                      <a:endParaRPr sz="900" b="0" i="0" kern="1200" dirty="0">
                        <a:solidFill>
                          <a:srgbClr val="000000"/>
                        </a:solidFill>
                        <a:latin typeface="+mn-lt"/>
                        <a:ea typeface="+mn-ea"/>
                        <a:cs typeface="Arial" panose="020B0604020202020204" pitchFamily="34" charset="0"/>
                      </a:endParaRPr>
                    </a:p>
                  </a:txBody>
                  <a:tcPr marL="38100" marR="38100" marT="25400" marB="25400" anchor="ctr">
                    <a:lnL>
                      <a:noFill/>
                    </a:lnL>
                    <a:lnR>
                      <a:noFill/>
                    </a:lnR>
                    <a:lnT>
                      <a:noFill/>
                    </a:lnT>
                    <a:lnB>
                      <a:noFill/>
                    </a:lnB>
                    <a:solidFill>
                      <a:schemeClr val="bg1">
                        <a:lumMod val="95000"/>
                      </a:schemeClr>
                    </a:solidFill>
                  </a:tcPr>
                </a:tc>
                <a:tc>
                  <a:txBody>
                    <a:bodyPr/>
                    <a:lstStyle/>
                    <a:p>
                      <a:pPr algn="ctr">
                        <a:lnSpc>
                          <a:spcPct val="83000"/>
                        </a:lnSpc>
                      </a:pPr>
                      <a:r>
                        <a:rPr lang="en-US" sz="900" b="0" i="0" dirty="0">
                          <a:solidFill>
                            <a:srgbClr val="000000"/>
                          </a:solidFill>
                          <a:latin typeface="+mn-lt"/>
                          <a:cs typeface="Arial" panose="020B0604020202020204" pitchFamily="34" charset="0"/>
                        </a:rPr>
                        <a:t>(2,251)</a:t>
                      </a:r>
                      <a:endParaRPr sz="900" b="0" i="0" dirty="0">
                        <a:solidFill>
                          <a:srgbClr val="000000"/>
                        </a:solidFill>
                        <a:latin typeface="+mn-lt"/>
                        <a:cs typeface="Arial" panose="020B0604020202020204" pitchFamily="34" charset="0"/>
                      </a:endParaRPr>
                    </a:p>
                  </a:txBody>
                  <a:tcPr marL="38100" marR="3810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(648)</a:t>
                      </a:r>
                    </a:p>
                  </a:txBody>
                  <a:tcPr marL="38100" marR="3810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1,539</a:t>
                      </a:r>
                    </a:p>
                  </a:txBody>
                  <a:tcPr marL="38100" marR="38100" marT="25400" marB="25400" anchor="ctr">
                    <a:lnL>
                      <a:noFill/>
                    </a:lnL>
                    <a:lnR>
                      <a:noFill/>
                    </a:lnR>
                    <a:lnT>
                      <a:noFill/>
                    </a:lnT>
                    <a:lnB>
                      <a:noFill/>
                    </a:lnB>
                    <a:solidFill>
                      <a:schemeClr val="bg1">
                        <a:lumMod val="95000"/>
                      </a:schemeClr>
                    </a:solidFill>
                  </a:tcPr>
                </a:tc>
                <a:extLst>
                  <a:ext uri="{0D108BD9-81ED-4DB2-BD59-A6C34878D82A}">
                    <a16:rowId xmlns:a16="http://schemas.microsoft.com/office/drawing/2014/main" val="10008"/>
                  </a:ext>
                </a:extLst>
              </a:tr>
              <a:tr h="171505">
                <a:tc>
                  <a:txBody>
                    <a:bodyPr/>
                    <a:lstStyle/>
                    <a:p>
                      <a:pPr algn="l">
                        <a:lnSpc>
                          <a:spcPct val="83000"/>
                        </a:lnSpc>
                      </a:pPr>
                      <a:r>
                        <a:rPr sz="900" b="0" i="0" dirty="0">
                          <a:solidFill>
                            <a:srgbClr val="000000"/>
                          </a:solidFill>
                          <a:latin typeface="+mn-lt"/>
                          <a:cs typeface="Arial" panose="020B0604020202020204" pitchFamily="34" charset="0"/>
                        </a:rPr>
                        <a:t>Loss (gain) on equity method investment</a:t>
                      </a:r>
                    </a:p>
                  </a:txBody>
                  <a:tcPr marL="190500" marR="38100" marT="25400" marB="25400" anchor="ctr">
                    <a:lnL>
                      <a:noFill/>
                    </a:lnL>
                    <a:lnR>
                      <a:noFill/>
                    </a:lnR>
                    <a:lnT>
                      <a:noFill/>
                    </a:lnT>
                    <a:lnB>
                      <a:noFill/>
                    </a:lnB>
                    <a:noFill/>
                  </a:tcPr>
                </a:tc>
                <a:tc>
                  <a:txBody>
                    <a:bodyPr/>
                    <a:lstStyle/>
                    <a:p>
                      <a:pPr marL="0" marR="0" lvl="0" indent="0" algn="ctr" defTabSz="457200" rtl="0" eaLnBrk="1" fontAlgn="auto" latinLnBrk="0" hangingPunct="1">
                        <a:lnSpc>
                          <a:spcPct val="83000"/>
                        </a:lnSpc>
                        <a:spcBef>
                          <a:spcPts val="0"/>
                        </a:spcBef>
                        <a:spcAft>
                          <a:spcPts val="0"/>
                        </a:spcAft>
                        <a:buClrTx/>
                        <a:buSzTx/>
                        <a:buFontTx/>
                        <a:buNone/>
                        <a:tabLst/>
                        <a:defRPr/>
                      </a:pPr>
                      <a:r>
                        <a:rPr lang="en-US" sz="900" b="0" i="0" kern="1200" dirty="0">
                          <a:solidFill>
                            <a:srgbClr val="000000"/>
                          </a:solidFill>
                          <a:latin typeface="+mn-lt"/>
                          <a:ea typeface="+mn-ea"/>
                          <a:cs typeface="Arial" panose="020B0604020202020204" pitchFamily="34" charset="0"/>
                        </a:rPr>
                        <a:t>—</a:t>
                      </a:r>
                    </a:p>
                  </a:txBody>
                  <a:tcPr marL="38100" marR="38100" marT="25400" marB="25400" anchor="ctr">
                    <a:lnL>
                      <a:noFill/>
                    </a:lnL>
                    <a:lnR>
                      <a:noFill/>
                    </a:lnR>
                    <a:lnT>
                      <a:noFill/>
                    </a:lnT>
                    <a:lnB>
                      <a:noFill/>
                    </a:lnB>
                    <a:noFill/>
                  </a:tcPr>
                </a:tc>
                <a:tc>
                  <a:txBody>
                    <a:bodyPr/>
                    <a:lstStyle/>
                    <a:p>
                      <a:pPr marL="0" marR="0" lvl="0" indent="0" algn="ctr" defTabSz="457200" rtl="0" eaLnBrk="1" fontAlgn="auto" latinLnBrk="0" hangingPunct="1">
                        <a:lnSpc>
                          <a:spcPct val="83000"/>
                        </a:lnSpc>
                        <a:spcBef>
                          <a:spcPts val="0"/>
                        </a:spcBef>
                        <a:spcAft>
                          <a:spcPts val="0"/>
                        </a:spcAft>
                        <a:buClrTx/>
                        <a:buSzTx/>
                        <a:buFontTx/>
                        <a:buNone/>
                        <a:tabLst/>
                        <a:defRPr/>
                      </a:pPr>
                      <a:r>
                        <a:rPr lang="en-US" sz="900" b="0" i="0" kern="1200" dirty="0">
                          <a:solidFill>
                            <a:srgbClr val="000000"/>
                          </a:solidFill>
                          <a:latin typeface="+mn-lt"/>
                          <a:ea typeface="+mn-ea"/>
                          <a:cs typeface="Arial" panose="020B0604020202020204" pitchFamily="34" charset="0"/>
                        </a:rPr>
                        <a:t>—</a:t>
                      </a:r>
                    </a:p>
                  </a:txBody>
                  <a:tcPr marL="38100" marR="38100" marT="25400" marB="25400" anchor="ctr">
                    <a:lnL>
                      <a:noFill/>
                    </a:lnL>
                    <a:lnR>
                      <a:noFill/>
                    </a:lnR>
                    <a:lnT>
                      <a:noFill/>
                    </a:lnT>
                    <a:lnB>
                      <a:noFill/>
                    </a:lnB>
                    <a:noFill/>
                  </a:tcPr>
                </a:tc>
                <a:tc>
                  <a:txBody>
                    <a:bodyPr/>
                    <a:lstStyle/>
                    <a:p>
                      <a:pPr marL="0" marR="0" lvl="0" indent="0" algn="ctr" defTabSz="457200" rtl="0" eaLnBrk="1" fontAlgn="auto" latinLnBrk="0" hangingPunct="1">
                        <a:lnSpc>
                          <a:spcPct val="83000"/>
                        </a:lnSpc>
                        <a:spcBef>
                          <a:spcPts val="0"/>
                        </a:spcBef>
                        <a:spcAft>
                          <a:spcPts val="0"/>
                        </a:spcAft>
                        <a:buClrTx/>
                        <a:buSzTx/>
                        <a:buFontTx/>
                        <a:buNone/>
                        <a:tabLst/>
                        <a:defRPr/>
                      </a:pPr>
                      <a:r>
                        <a:rPr lang="en-US" sz="900" b="0" i="0" kern="1200" dirty="0">
                          <a:solidFill>
                            <a:srgbClr val="000000"/>
                          </a:solidFill>
                          <a:latin typeface="+mn-lt"/>
                          <a:ea typeface="+mn-ea"/>
                          <a:cs typeface="Arial" panose="020B0604020202020204" pitchFamily="34" charset="0"/>
                        </a:rPr>
                        <a:t>—</a:t>
                      </a:r>
                    </a:p>
                  </a:txBody>
                  <a:tcPr marL="38100" marR="38100" marT="25400" marB="25400" anchor="ctr">
                    <a:lnL>
                      <a:noFill/>
                    </a:lnL>
                    <a:lnR>
                      <a:noFill/>
                    </a:lnR>
                    <a:lnT>
                      <a:noFill/>
                    </a:lnT>
                    <a:lnB>
                      <a:noFill/>
                    </a:lnB>
                    <a:noFill/>
                  </a:tcPr>
                </a:tc>
                <a:tc>
                  <a:txBody>
                    <a:bodyPr/>
                    <a:lstStyle/>
                    <a:p>
                      <a:pPr algn="ctr">
                        <a:lnSpc>
                          <a:spcPct val="83000"/>
                        </a:lnSpc>
                      </a:pPr>
                      <a:r>
                        <a:rPr lang="en-US" sz="900" b="0" i="0" dirty="0">
                          <a:solidFill>
                            <a:srgbClr val="000000"/>
                          </a:solidFill>
                          <a:latin typeface="+mn-lt"/>
                          <a:cs typeface="Arial" panose="020B0604020202020204" pitchFamily="34" charset="0"/>
                        </a:rPr>
                        <a:t>—</a:t>
                      </a:r>
                      <a:endParaRPr sz="900" b="0" i="0" dirty="0">
                        <a:solidFill>
                          <a:srgbClr val="000000"/>
                        </a:solidFill>
                        <a:latin typeface="+mn-lt"/>
                        <a:cs typeface="Arial" panose="020B0604020202020204" pitchFamily="34" charset="0"/>
                      </a:endParaRPr>
                    </a:p>
                  </a:txBody>
                  <a:tcPr marL="38100" marR="3810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cs typeface="Arial" panose="020B0604020202020204" pitchFamily="34" charset="0"/>
                        </a:rPr>
                        <a:t>5,620</a:t>
                      </a:r>
                    </a:p>
                  </a:txBody>
                  <a:tcPr marL="38100" marR="3810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cs typeface="Arial" panose="020B0604020202020204" pitchFamily="34" charset="0"/>
                        </a:rPr>
                        <a:t>(74,490)</a:t>
                      </a:r>
                    </a:p>
                  </a:txBody>
                  <a:tcPr marL="38100" marR="38100" marT="25400" marB="25400" anchor="ctr">
                    <a:lnL>
                      <a:noFill/>
                    </a:lnL>
                    <a:lnR>
                      <a:noFill/>
                    </a:lnR>
                    <a:lnT>
                      <a:noFill/>
                    </a:lnT>
                    <a:lnB>
                      <a:noFill/>
                    </a:lnB>
                    <a:noFill/>
                  </a:tcPr>
                </a:tc>
                <a:extLst>
                  <a:ext uri="{0D108BD9-81ED-4DB2-BD59-A6C34878D82A}">
                    <a16:rowId xmlns:a16="http://schemas.microsoft.com/office/drawing/2014/main" val="10009"/>
                  </a:ext>
                </a:extLst>
              </a:tr>
              <a:tr h="171505">
                <a:tc>
                  <a:txBody>
                    <a:bodyPr/>
                    <a:lstStyle/>
                    <a:p>
                      <a:pPr algn="l">
                        <a:lnSpc>
                          <a:spcPct val="83000"/>
                        </a:lnSpc>
                      </a:pPr>
                      <a:r>
                        <a:rPr sz="900" b="0" i="0" dirty="0">
                          <a:solidFill>
                            <a:srgbClr val="000000"/>
                          </a:solidFill>
                          <a:latin typeface="+mn-lt"/>
                          <a:cs typeface="Arial" panose="020B0604020202020204" pitchFamily="34" charset="0"/>
                        </a:rPr>
                        <a:t>Noncontrolling shareholder charges</a:t>
                      </a:r>
                    </a:p>
                  </a:txBody>
                  <a:tcPr marL="190500" marR="38100" marT="25400" marB="25400" anchor="ctr">
                    <a:lnL>
                      <a:noFill/>
                    </a:lnL>
                    <a:lnR>
                      <a:noFill/>
                    </a:lnR>
                    <a:lnT>
                      <a:noFill/>
                    </a:lnT>
                    <a:lnB>
                      <a:noFill/>
                    </a:lnB>
                    <a:solidFill>
                      <a:schemeClr val="bg1">
                        <a:lumMod val="95000"/>
                      </a:schemeClr>
                    </a:solidFill>
                  </a:tcPr>
                </a:tc>
                <a:tc>
                  <a:txBody>
                    <a:bodyPr/>
                    <a:lstStyle/>
                    <a:p>
                      <a:pPr marL="0" algn="ctr" defTabSz="457200" rtl="0" eaLnBrk="1" latinLnBrk="0" hangingPunct="1">
                        <a:lnSpc>
                          <a:spcPct val="83000"/>
                        </a:lnSpc>
                      </a:pPr>
                      <a:r>
                        <a:rPr lang="en-US" sz="900" b="0" i="0" kern="1200" dirty="0">
                          <a:solidFill>
                            <a:srgbClr val="000000"/>
                          </a:solidFill>
                          <a:latin typeface="+mn-lt"/>
                          <a:ea typeface="+mn-ea"/>
                          <a:cs typeface="Arial" panose="020B0604020202020204" pitchFamily="34" charset="0"/>
                        </a:rPr>
                        <a:t>2,771</a:t>
                      </a:r>
                      <a:endParaRPr sz="900" b="0" i="0" kern="1200" dirty="0">
                        <a:solidFill>
                          <a:srgbClr val="000000"/>
                        </a:solidFill>
                        <a:latin typeface="+mn-lt"/>
                        <a:ea typeface="+mn-ea"/>
                        <a:cs typeface="Arial" panose="020B0604020202020204" pitchFamily="34" charset="0"/>
                      </a:endParaRPr>
                    </a:p>
                  </a:txBody>
                  <a:tcPr marL="38100" marR="38100" marT="25400" marB="25400" anchor="ctr">
                    <a:lnL>
                      <a:noFill/>
                    </a:lnL>
                    <a:lnR>
                      <a:noFill/>
                    </a:lnR>
                    <a:lnT>
                      <a:noFill/>
                    </a:lnT>
                    <a:lnB>
                      <a:noFill/>
                    </a:lnB>
                    <a:solidFill>
                      <a:schemeClr val="bg1">
                        <a:lumMod val="95000"/>
                      </a:schemeClr>
                    </a:solidFill>
                  </a:tcPr>
                </a:tc>
                <a:tc>
                  <a:txBody>
                    <a:bodyPr/>
                    <a:lstStyle/>
                    <a:p>
                      <a:pPr marL="0" algn="ctr" defTabSz="457200" rtl="0" eaLnBrk="1" latinLnBrk="0" hangingPunct="1">
                        <a:lnSpc>
                          <a:spcPct val="83000"/>
                        </a:lnSpc>
                      </a:pPr>
                      <a:r>
                        <a:rPr lang="en-US" sz="900" b="0" i="0" kern="1200" dirty="0">
                          <a:solidFill>
                            <a:srgbClr val="000000"/>
                          </a:solidFill>
                          <a:latin typeface="+mn-lt"/>
                          <a:ea typeface="+mn-ea"/>
                          <a:cs typeface="Arial" panose="020B0604020202020204" pitchFamily="34" charset="0"/>
                        </a:rPr>
                        <a:t>8,995</a:t>
                      </a:r>
                      <a:endParaRPr sz="900" b="0" i="0" kern="1200" dirty="0">
                        <a:solidFill>
                          <a:srgbClr val="000000"/>
                        </a:solidFill>
                        <a:latin typeface="+mn-lt"/>
                        <a:ea typeface="+mn-ea"/>
                        <a:cs typeface="Arial" panose="020B0604020202020204" pitchFamily="34" charset="0"/>
                      </a:endParaRPr>
                    </a:p>
                  </a:txBody>
                  <a:tcPr marL="38100" marR="38100" marT="25400" marB="25400" anchor="ctr">
                    <a:lnL>
                      <a:noFill/>
                    </a:lnL>
                    <a:lnR>
                      <a:noFill/>
                    </a:lnR>
                    <a:lnT>
                      <a:noFill/>
                    </a:lnT>
                    <a:lnB>
                      <a:noFill/>
                    </a:lnB>
                    <a:solidFill>
                      <a:schemeClr val="bg1">
                        <a:lumMod val="95000"/>
                      </a:schemeClr>
                    </a:solidFill>
                  </a:tcPr>
                </a:tc>
                <a:tc>
                  <a:txBody>
                    <a:bodyPr/>
                    <a:lstStyle/>
                    <a:p>
                      <a:pPr marL="0" algn="ctr" defTabSz="457200" rtl="0" eaLnBrk="1" latinLnBrk="0" hangingPunct="1">
                        <a:lnSpc>
                          <a:spcPct val="83000"/>
                        </a:lnSpc>
                      </a:pPr>
                      <a:r>
                        <a:rPr lang="en-US" sz="900" b="0" i="0" kern="1200" dirty="0">
                          <a:solidFill>
                            <a:srgbClr val="000000"/>
                          </a:solidFill>
                          <a:latin typeface="+mn-lt"/>
                          <a:ea typeface="+mn-ea"/>
                          <a:cs typeface="Arial" panose="020B0604020202020204" pitchFamily="34" charset="0"/>
                        </a:rPr>
                        <a:t>7,993</a:t>
                      </a:r>
                      <a:endParaRPr sz="900" b="0" i="0" kern="1200" dirty="0">
                        <a:solidFill>
                          <a:srgbClr val="000000"/>
                        </a:solidFill>
                        <a:latin typeface="+mn-lt"/>
                        <a:ea typeface="+mn-ea"/>
                        <a:cs typeface="Arial" panose="020B0604020202020204" pitchFamily="34" charset="0"/>
                      </a:endParaRPr>
                    </a:p>
                  </a:txBody>
                  <a:tcPr marL="38100" marR="38100" marT="25400" marB="25400" anchor="ctr">
                    <a:lnL>
                      <a:noFill/>
                    </a:lnL>
                    <a:lnR>
                      <a:noFill/>
                    </a:lnR>
                    <a:lnT>
                      <a:noFill/>
                    </a:lnT>
                    <a:lnB>
                      <a:noFill/>
                    </a:lnB>
                    <a:solidFill>
                      <a:schemeClr val="bg1">
                        <a:lumMod val="95000"/>
                      </a:schemeClr>
                    </a:solidFill>
                  </a:tcPr>
                </a:tc>
                <a:tc>
                  <a:txBody>
                    <a:bodyPr/>
                    <a:lstStyle/>
                    <a:p>
                      <a:pPr algn="ctr">
                        <a:lnSpc>
                          <a:spcPct val="83000"/>
                        </a:lnSpc>
                      </a:pPr>
                      <a:r>
                        <a:rPr lang="en-US" sz="900" b="0" i="0" dirty="0">
                          <a:solidFill>
                            <a:srgbClr val="000000"/>
                          </a:solidFill>
                          <a:latin typeface="+mn-lt"/>
                          <a:cs typeface="Arial" panose="020B0604020202020204" pitchFamily="34" charset="0"/>
                        </a:rPr>
                        <a:t>8,975</a:t>
                      </a:r>
                      <a:endParaRPr sz="900" b="0" i="0" dirty="0">
                        <a:solidFill>
                          <a:srgbClr val="000000"/>
                        </a:solidFill>
                        <a:latin typeface="+mn-lt"/>
                        <a:cs typeface="Arial" panose="020B0604020202020204" pitchFamily="34" charset="0"/>
                      </a:endParaRPr>
                    </a:p>
                  </a:txBody>
                  <a:tcPr marL="38100" marR="3810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7,027</a:t>
                      </a:r>
                    </a:p>
                  </a:txBody>
                  <a:tcPr marL="38100" marR="3810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4,382</a:t>
                      </a:r>
                    </a:p>
                  </a:txBody>
                  <a:tcPr marL="38100" marR="38100" marT="25400" marB="25400" anchor="ctr">
                    <a:lnL>
                      <a:noFill/>
                    </a:lnL>
                    <a:lnR>
                      <a:noFill/>
                    </a:lnR>
                    <a:lnT>
                      <a:noFill/>
                    </a:lnT>
                    <a:lnB>
                      <a:noFill/>
                    </a:lnB>
                    <a:solidFill>
                      <a:schemeClr val="bg1">
                        <a:lumMod val="95000"/>
                      </a:schemeClr>
                    </a:solidFill>
                  </a:tcPr>
                </a:tc>
                <a:extLst>
                  <a:ext uri="{0D108BD9-81ED-4DB2-BD59-A6C34878D82A}">
                    <a16:rowId xmlns:a16="http://schemas.microsoft.com/office/drawing/2014/main" val="10010"/>
                  </a:ext>
                </a:extLst>
              </a:tr>
              <a:tr h="171505">
                <a:tc>
                  <a:txBody>
                    <a:bodyPr/>
                    <a:lstStyle/>
                    <a:p>
                      <a:pPr algn="l">
                        <a:lnSpc>
                          <a:spcPct val="83000"/>
                        </a:lnSpc>
                      </a:pPr>
                      <a:r>
                        <a:rPr sz="900" b="0" i="0" dirty="0">
                          <a:solidFill>
                            <a:srgbClr val="000000"/>
                          </a:solidFill>
                          <a:latin typeface="+mn-lt"/>
                          <a:cs typeface="Arial" panose="020B0604020202020204" pitchFamily="34" charset="0"/>
                        </a:rPr>
                        <a:t>Deferred </a:t>
                      </a:r>
                      <a:r>
                        <a:rPr lang="en-US" sz="900" b="0" i="0" dirty="0">
                          <a:solidFill>
                            <a:srgbClr val="000000"/>
                          </a:solidFill>
                          <a:latin typeface="+mn-lt"/>
                          <a:cs typeface="Arial" panose="020B0604020202020204" pitchFamily="34" charset="0"/>
                        </a:rPr>
                        <a:t>t</a:t>
                      </a:r>
                      <a:r>
                        <a:rPr sz="900" b="0" i="0" dirty="0">
                          <a:solidFill>
                            <a:srgbClr val="000000"/>
                          </a:solidFill>
                          <a:latin typeface="+mn-lt"/>
                          <a:cs typeface="Arial" panose="020B0604020202020204" pitchFamily="34" charset="0"/>
                        </a:rPr>
                        <a:t>axes</a:t>
                      </a:r>
                    </a:p>
                  </a:txBody>
                  <a:tcPr marL="190500" marR="38100" marT="25400" marB="25400" anchor="ctr">
                    <a:lnL>
                      <a:noFill/>
                    </a:lnL>
                    <a:lnR>
                      <a:noFill/>
                    </a:lnR>
                    <a:lnT>
                      <a:noFill/>
                    </a:lnT>
                    <a:lnB>
                      <a:noFill/>
                    </a:lnB>
                    <a:noFill/>
                  </a:tcPr>
                </a:tc>
                <a:tc>
                  <a:txBody>
                    <a:bodyPr/>
                    <a:lstStyle/>
                    <a:p>
                      <a:pPr marL="0" algn="ctr" defTabSz="457200" rtl="0" eaLnBrk="1" latinLnBrk="0" hangingPunct="1">
                        <a:lnSpc>
                          <a:spcPct val="83000"/>
                        </a:lnSpc>
                      </a:pPr>
                      <a:r>
                        <a:rPr lang="en-US" sz="900" b="0" i="0" kern="1200" dirty="0">
                          <a:solidFill>
                            <a:srgbClr val="000000"/>
                          </a:solidFill>
                          <a:latin typeface="+mn-lt"/>
                          <a:ea typeface="+mn-ea"/>
                          <a:cs typeface="Arial" panose="020B0604020202020204" pitchFamily="34" charset="0"/>
                        </a:rPr>
                        <a:t>1,561</a:t>
                      </a:r>
                      <a:endParaRPr sz="900" b="0" i="0" kern="1200" dirty="0">
                        <a:solidFill>
                          <a:srgbClr val="000000"/>
                        </a:solidFill>
                        <a:latin typeface="+mn-lt"/>
                        <a:ea typeface="+mn-ea"/>
                        <a:cs typeface="Arial" panose="020B0604020202020204" pitchFamily="34" charset="0"/>
                      </a:endParaRPr>
                    </a:p>
                  </a:txBody>
                  <a:tcPr marL="38100" marR="38100" marT="25400" marB="25400" anchor="ctr">
                    <a:lnL>
                      <a:noFill/>
                    </a:lnL>
                    <a:lnR>
                      <a:noFill/>
                    </a:lnR>
                    <a:lnT>
                      <a:noFill/>
                    </a:lnT>
                    <a:lnB>
                      <a:noFill/>
                    </a:lnB>
                    <a:noFill/>
                  </a:tcPr>
                </a:tc>
                <a:tc>
                  <a:txBody>
                    <a:bodyPr/>
                    <a:lstStyle/>
                    <a:p>
                      <a:pPr marL="0" algn="ctr" defTabSz="457200" rtl="0" eaLnBrk="1" latinLnBrk="0" hangingPunct="1">
                        <a:lnSpc>
                          <a:spcPct val="83000"/>
                        </a:lnSpc>
                      </a:pPr>
                      <a:r>
                        <a:rPr lang="en-US" sz="900" b="0" i="0" kern="1200" dirty="0">
                          <a:solidFill>
                            <a:srgbClr val="000000"/>
                          </a:solidFill>
                          <a:latin typeface="+mn-lt"/>
                          <a:ea typeface="+mn-ea"/>
                          <a:cs typeface="Arial" panose="020B0604020202020204" pitchFamily="34" charset="0"/>
                        </a:rPr>
                        <a:t>(781)</a:t>
                      </a:r>
                      <a:endParaRPr sz="900" b="0" i="0" kern="1200" dirty="0">
                        <a:solidFill>
                          <a:srgbClr val="000000"/>
                        </a:solidFill>
                        <a:latin typeface="+mn-lt"/>
                        <a:ea typeface="+mn-ea"/>
                        <a:cs typeface="Arial" panose="020B0604020202020204" pitchFamily="34" charset="0"/>
                      </a:endParaRPr>
                    </a:p>
                  </a:txBody>
                  <a:tcPr marL="38100" marR="38100" marT="25400" marB="25400" anchor="ctr">
                    <a:lnL>
                      <a:noFill/>
                    </a:lnL>
                    <a:lnR>
                      <a:noFill/>
                    </a:lnR>
                    <a:lnT>
                      <a:noFill/>
                    </a:lnT>
                    <a:lnB>
                      <a:noFill/>
                    </a:lnB>
                    <a:noFill/>
                  </a:tcPr>
                </a:tc>
                <a:tc>
                  <a:txBody>
                    <a:bodyPr/>
                    <a:lstStyle/>
                    <a:p>
                      <a:pPr marL="0" algn="ctr" defTabSz="457200" rtl="0" eaLnBrk="1" latinLnBrk="0" hangingPunct="1">
                        <a:lnSpc>
                          <a:spcPct val="83000"/>
                        </a:lnSpc>
                      </a:pPr>
                      <a:r>
                        <a:rPr lang="en-US" sz="900" b="0" i="0" kern="1200" dirty="0">
                          <a:solidFill>
                            <a:srgbClr val="000000"/>
                          </a:solidFill>
                          <a:latin typeface="+mn-lt"/>
                          <a:ea typeface="+mn-ea"/>
                          <a:cs typeface="Arial" panose="020B0604020202020204" pitchFamily="34" charset="0"/>
                        </a:rPr>
                        <a:t>(12,876)</a:t>
                      </a:r>
                      <a:endParaRPr sz="900" b="0" i="0" kern="1200" dirty="0">
                        <a:solidFill>
                          <a:srgbClr val="000000"/>
                        </a:solidFill>
                        <a:latin typeface="+mn-lt"/>
                        <a:ea typeface="+mn-ea"/>
                        <a:cs typeface="Arial" panose="020B0604020202020204" pitchFamily="34" charset="0"/>
                      </a:endParaRPr>
                    </a:p>
                  </a:txBody>
                  <a:tcPr marL="38100" marR="38100" marT="25400" marB="25400" anchor="ctr">
                    <a:lnL>
                      <a:noFill/>
                    </a:lnL>
                    <a:lnR>
                      <a:noFill/>
                    </a:lnR>
                    <a:lnT>
                      <a:noFill/>
                    </a:lnT>
                    <a:lnB>
                      <a:noFill/>
                    </a:lnB>
                    <a:noFill/>
                  </a:tcPr>
                </a:tc>
                <a:tc>
                  <a:txBody>
                    <a:bodyPr/>
                    <a:lstStyle/>
                    <a:p>
                      <a:pPr algn="ctr">
                        <a:lnSpc>
                          <a:spcPct val="83000"/>
                        </a:lnSpc>
                      </a:pPr>
                      <a:r>
                        <a:rPr lang="en-US" sz="900" b="0" i="0" dirty="0">
                          <a:solidFill>
                            <a:srgbClr val="000000"/>
                          </a:solidFill>
                          <a:latin typeface="+mn-lt"/>
                          <a:cs typeface="Arial" panose="020B0604020202020204" pitchFamily="34" charset="0"/>
                        </a:rPr>
                        <a:t>(9,472)</a:t>
                      </a:r>
                      <a:endParaRPr sz="900" b="0" i="0" dirty="0">
                        <a:solidFill>
                          <a:srgbClr val="000000"/>
                        </a:solidFill>
                        <a:latin typeface="+mn-lt"/>
                        <a:cs typeface="Arial" panose="020B0604020202020204" pitchFamily="34" charset="0"/>
                      </a:endParaRPr>
                    </a:p>
                  </a:txBody>
                  <a:tcPr marL="38100" marR="3810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cs typeface="Arial" panose="020B0604020202020204" pitchFamily="34" charset="0"/>
                        </a:rPr>
                        <a:t>(59,429)</a:t>
                      </a:r>
                    </a:p>
                  </a:txBody>
                  <a:tcPr marL="38100" marR="3810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cs typeface="Arial" panose="020B0604020202020204" pitchFamily="34" charset="0"/>
                        </a:rPr>
                        <a:t>(9,669)</a:t>
                      </a:r>
                    </a:p>
                  </a:txBody>
                  <a:tcPr marL="38100" marR="38100" marT="25400" marB="25400" anchor="ctr">
                    <a:lnL>
                      <a:noFill/>
                    </a:lnL>
                    <a:lnR>
                      <a:noFill/>
                    </a:lnR>
                    <a:lnT>
                      <a:noFill/>
                    </a:lnT>
                    <a:lnB>
                      <a:noFill/>
                    </a:lnB>
                    <a:noFill/>
                  </a:tcPr>
                </a:tc>
                <a:extLst>
                  <a:ext uri="{0D108BD9-81ED-4DB2-BD59-A6C34878D82A}">
                    <a16:rowId xmlns:a16="http://schemas.microsoft.com/office/drawing/2014/main" val="10011"/>
                  </a:ext>
                </a:extLst>
              </a:tr>
              <a:tr h="171505">
                <a:tc>
                  <a:txBody>
                    <a:bodyPr/>
                    <a:lstStyle/>
                    <a:p>
                      <a:pPr algn="l">
                        <a:lnSpc>
                          <a:spcPct val="83000"/>
                        </a:lnSpc>
                      </a:pPr>
                      <a:r>
                        <a:rPr sz="900" b="0" i="0" dirty="0">
                          <a:solidFill>
                            <a:srgbClr val="000000"/>
                          </a:solidFill>
                          <a:latin typeface="+mn-lt"/>
                          <a:cs typeface="Arial" panose="020B0604020202020204" pitchFamily="34" charset="0"/>
                        </a:rPr>
                        <a:t>Supplemental put expense</a:t>
                      </a:r>
                    </a:p>
                  </a:txBody>
                  <a:tcPr marL="190500" marR="38100" marT="25400" marB="25400" anchor="ctr">
                    <a:lnL>
                      <a:noFill/>
                    </a:lnL>
                    <a:lnR>
                      <a:noFill/>
                    </a:lnR>
                    <a:lnT>
                      <a:noFill/>
                    </a:lnT>
                    <a:lnB>
                      <a:noFill/>
                    </a:lnB>
                    <a:solidFill>
                      <a:schemeClr val="bg1">
                        <a:lumMod val="95000"/>
                      </a:schemeClr>
                    </a:solidFill>
                  </a:tcPr>
                </a:tc>
                <a:tc>
                  <a:txBody>
                    <a:bodyPr/>
                    <a:lstStyle/>
                    <a:p>
                      <a:pPr marL="0" marR="0" lvl="0" indent="0" algn="ctr" defTabSz="457200" rtl="0" eaLnBrk="1" fontAlgn="auto" latinLnBrk="0" hangingPunct="1">
                        <a:lnSpc>
                          <a:spcPct val="83000"/>
                        </a:lnSpc>
                        <a:spcBef>
                          <a:spcPts val="0"/>
                        </a:spcBef>
                        <a:spcAft>
                          <a:spcPts val="0"/>
                        </a:spcAft>
                        <a:buClrTx/>
                        <a:buSzTx/>
                        <a:buFontTx/>
                        <a:buNone/>
                        <a:tabLst/>
                        <a:defRPr/>
                      </a:pPr>
                      <a:r>
                        <a:rPr lang="en-US" sz="900" b="0" i="0" kern="1200" dirty="0">
                          <a:solidFill>
                            <a:srgbClr val="000000"/>
                          </a:solidFill>
                          <a:latin typeface="+mn-lt"/>
                          <a:ea typeface="+mn-ea"/>
                          <a:cs typeface="Arial" panose="020B0604020202020204" pitchFamily="34" charset="0"/>
                        </a:rPr>
                        <a:t>—</a:t>
                      </a:r>
                    </a:p>
                  </a:txBody>
                  <a:tcPr marL="38100" marR="38100" marT="25400" marB="25400" anchor="ctr">
                    <a:lnL>
                      <a:noFill/>
                    </a:lnL>
                    <a:lnR>
                      <a:noFill/>
                    </a:lnR>
                    <a:lnT>
                      <a:noFill/>
                    </a:lnT>
                    <a:lnB>
                      <a:noFill/>
                    </a:lnB>
                    <a:solidFill>
                      <a:schemeClr val="bg1">
                        <a:lumMod val="95000"/>
                      </a:schemeClr>
                    </a:solidFill>
                  </a:tcPr>
                </a:tc>
                <a:tc>
                  <a:txBody>
                    <a:bodyPr/>
                    <a:lstStyle/>
                    <a:p>
                      <a:pPr marL="0" marR="0" lvl="0" indent="0" algn="ctr" defTabSz="457200" rtl="0" eaLnBrk="1" fontAlgn="auto" latinLnBrk="0" hangingPunct="1">
                        <a:lnSpc>
                          <a:spcPct val="83000"/>
                        </a:lnSpc>
                        <a:spcBef>
                          <a:spcPts val="0"/>
                        </a:spcBef>
                        <a:spcAft>
                          <a:spcPts val="0"/>
                        </a:spcAft>
                        <a:buClrTx/>
                        <a:buSzTx/>
                        <a:buFontTx/>
                        <a:buNone/>
                        <a:tabLst/>
                        <a:defRPr/>
                      </a:pPr>
                      <a:r>
                        <a:rPr lang="en-US" sz="900" b="0" i="0" kern="1200" dirty="0">
                          <a:solidFill>
                            <a:srgbClr val="000000"/>
                          </a:solidFill>
                          <a:latin typeface="+mn-lt"/>
                          <a:ea typeface="+mn-ea"/>
                          <a:cs typeface="Arial" panose="020B0604020202020204" pitchFamily="34" charset="0"/>
                        </a:rPr>
                        <a:t>—</a:t>
                      </a:r>
                    </a:p>
                  </a:txBody>
                  <a:tcPr marL="38100" marR="38100" marT="25400" marB="25400" anchor="ctr">
                    <a:lnL>
                      <a:noFill/>
                    </a:lnL>
                    <a:lnR>
                      <a:noFill/>
                    </a:lnR>
                    <a:lnT>
                      <a:noFill/>
                    </a:lnT>
                    <a:lnB>
                      <a:noFill/>
                    </a:lnB>
                    <a:solidFill>
                      <a:schemeClr val="bg1">
                        <a:lumMod val="95000"/>
                      </a:schemeClr>
                    </a:solidFill>
                  </a:tcPr>
                </a:tc>
                <a:tc>
                  <a:txBody>
                    <a:bodyPr/>
                    <a:lstStyle/>
                    <a:p>
                      <a:pPr marL="0" marR="0" lvl="0" indent="0" algn="ctr" defTabSz="457200" rtl="0" eaLnBrk="1" fontAlgn="auto" latinLnBrk="0" hangingPunct="1">
                        <a:lnSpc>
                          <a:spcPct val="83000"/>
                        </a:lnSpc>
                        <a:spcBef>
                          <a:spcPts val="0"/>
                        </a:spcBef>
                        <a:spcAft>
                          <a:spcPts val="0"/>
                        </a:spcAft>
                        <a:buClrTx/>
                        <a:buSzTx/>
                        <a:buFontTx/>
                        <a:buNone/>
                        <a:tabLst/>
                        <a:defRPr/>
                      </a:pPr>
                      <a:r>
                        <a:rPr lang="en-US" sz="900" b="0" i="0" kern="1200" dirty="0">
                          <a:solidFill>
                            <a:srgbClr val="000000"/>
                          </a:solidFill>
                          <a:latin typeface="+mn-lt"/>
                          <a:ea typeface="+mn-ea"/>
                          <a:cs typeface="Arial" panose="020B0604020202020204" pitchFamily="34" charset="0"/>
                        </a:rPr>
                        <a:t>—</a:t>
                      </a:r>
                    </a:p>
                  </a:txBody>
                  <a:tcPr marL="38100" marR="38100" marT="25400" marB="25400" anchor="ctr">
                    <a:lnL>
                      <a:noFill/>
                    </a:lnL>
                    <a:lnR>
                      <a:noFill/>
                    </a:lnR>
                    <a:lnT>
                      <a:noFill/>
                    </a:lnT>
                    <a:lnB>
                      <a:noFill/>
                    </a:lnB>
                    <a:solidFill>
                      <a:schemeClr val="bg1">
                        <a:lumMod val="95000"/>
                      </a:schemeClr>
                    </a:solidFill>
                  </a:tcPr>
                </a:tc>
                <a:tc>
                  <a:txBody>
                    <a:bodyPr/>
                    <a:lstStyle/>
                    <a:p>
                      <a:pPr algn="ctr">
                        <a:lnSpc>
                          <a:spcPct val="83000"/>
                        </a:lnSpc>
                      </a:pPr>
                      <a:r>
                        <a:rPr lang="en-US" sz="900" b="0" i="0" dirty="0">
                          <a:solidFill>
                            <a:srgbClr val="000000"/>
                          </a:solidFill>
                          <a:latin typeface="+mn-lt"/>
                          <a:cs typeface="Arial" panose="020B0604020202020204" pitchFamily="34" charset="0"/>
                        </a:rPr>
                        <a:t>—</a:t>
                      </a:r>
                      <a:endParaRPr sz="900" b="0" i="0" dirty="0">
                        <a:solidFill>
                          <a:srgbClr val="000000"/>
                        </a:solidFill>
                        <a:latin typeface="+mn-lt"/>
                        <a:cs typeface="Arial" panose="020B0604020202020204" pitchFamily="34" charset="0"/>
                      </a:endParaRPr>
                    </a:p>
                  </a:txBody>
                  <a:tcPr marL="38100" marR="3810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a:t>
                      </a:r>
                    </a:p>
                  </a:txBody>
                  <a:tcPr marL="38100" marR="3810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a:t>
                      </a:r>
                    </a:p>
                  </a:txBody>
                  <a:tcPr marL="38100" marR="38100" marT="25400" marB="25400" anchor="ctr">
                    <a:lnL>
                      <a:noFill/>
                    </a:lnL>
                    <a:lnR>
                      <a:noFill/>
                    </a:lnR>
                    <a:lnT>
                      <a:noFill/>
                    </a:lnT>
                    <a:lnB>
                      <a:noFill/>
                    </a:lnB>
                    <a:solidFill>
                      <a:schemeClr val="bg1">
                        <a:lumMod val="95000"/>
                      </a:schemeClr>
                    </a:solidFill>
                  </a:tcPr>
                </a:tc>
                <a:extLst>
                  <a:ext uri="{0D108BD9-81ED-4DB2-BD59-A6C34878D82A}">
                    <a16:rowId xmlns:a16="http://schemas.microsoft.com/office/drawing/2014/main" val="10012"/>
                  </a:ext>
                </a:extLst>
              </a:tr>
              <a:tr h="171505">
                <a:tc>
                  <a:txBody>
                    <a:bodyPr/>
                    <a:lstStyle/>
                    <a:p>
                      <a:pPr algn="l">
                        <a:lnSpc>
                          <a:spcPct val="83000"/>
                        </a:lnSpc>
                      </a:pPr>
                      <a:r>
                        <a:rPr sz="900" b="0" i="0" dirty="0">
                          <a:solidFill>
                            <a:srgbClr val="000000"/>
                          </a:solidFill>
                          <a:latin typeface="+mn-lt"/>
                          <a:cs typeface="Arial" panose="020B0604020202020204" pitchFamily="34" charset="0"/>
                        </a:rPr>
                        <a:t>Other</a:t>
                      </a:r>
                    </a:p>
                  </a:txBody>
                  <a:tcPr marL="190500" marR="38100" marT="25400" marB="25400" anchor="ctr">
                    <a:lnL>
                      <a:noFill/>
                    </a:lnL>
                    <a:lnR>
                      <a:noFill/>
                    </a:lnR>
                    <a:lnT>
                      <a:noFill/>
                    </a:lnT>
                    <a:lnB>
                      <a:noFill/>
                    </a:lnB>
                    <a:noFill/>
                  </a:tcPr>
                </a:tc>
                <a:tc>
                  <a:txBody>
                    <a:bodyPr/>
                    <a:lstStyle/>
                    <a:p>
                      <a:pPr marL="0" algn="ctr" defTabSz="457200" rtl="0" eaLnBrk="1" latinLnBrk="0" hangingPunct="1">
                        <a:lnSpc>
                          <a:spcPct val="83000"/>
                        </a:lnSpc>
                      </a:pPr>
                      <a:r>
                        <a:rPr lang="en-US" sz="900" b="0" i="0" kern="1200" dirty="0">
                          <a:solidFill>
                            <a:srgbClr val="000000"/>
                          </a:solidFill>
                          <a:latin typeface="+mn-lt"/>
                          <a:ea typeface="+mn-ea"/>
                          <a:cs typeface="Arial" panose="020B0604020202020204" pitchFamily="34" charset="0"/>
                        </a:rPr>
                        <a:t>3,512</a:t>
                      </a:r>
                      <a:endParaRPr sz="900" b="0" i="0" kern="1200" dirty="0">
                        <a:solidFill>
                          <a:srgbClr val="000000"/>
                        </a:solidFill>
                        <a:latin typeface="+mn-lt"/>
                        <a:ea typeface="+mn-ea"/>
                        <a:cs typeface="Arial" panose="020B0604020202020204" pitchFamily="34" charset="0"/>
                      </a:endParaRPr>
                    </a:p>
                  </a:txBody>
                  <a:tcPr marL="38100" marR="38100" marT="25400" marB="25400" anchor="ctr">
                    <a:lnL>
                      <a:noFill/>
                    </a:lnL>
                    <a:lnR>
                      <a:noFill/>
                    </a:lnR>
                    <a:lnT>
                      <a:noFill/>
                    </a:lnT>
                    <a:lnB>
                      <a:noFill/>
                    </a:lnB>
                    <a:noFill/>
                  </a:tcPr>
                </a:tc>
                <a:tc>
                  <a:txBody>
                    <a:bodyPr/>
                    <a:lstStyle/>
                    <a:p>
                      <a:pPr marL="0" algn="ctr" defTabSz="457200" rtl="0" eaLnBrk="1" latinLnBrk="0" hangingPunct="1">
                        <a:lnSpc>
                          <a:spcPct val="83000"/>
                        </a:lnSpc>
                      </a:pPr>
                      <a:r>
                        <a:rPr lang="en-US" sz="900" b="0" i="0" kern="1200" dirty="0">
                          <a:solidFill>
                            <a:srgbClr val="000000"/>
                          </a:solidFill>
                          <a:latin typeface="+mn-lt"/>
                          <a:ea typeface="+mn-ea"/>
                          <a:cs typeface="Arial" panose="020B0604020202020204" pitchFamily="34" charset="0"/>
                        </a:rPr>
                        <a:t>4,981</a:t>
                      </a:r>
                      <a:endParaRPr sz="900" b="0" i="0" kern="1200" dirty="0">
                        <a:solidFill>
                          <a:srgbClr val="000000"/>
                        </a:solidFill>
                        <a:latin typeface="+mn-lt"/>
                        <a:ea typeface="+mn-ea"/>
                        <a:cs typeface="Arial" panose="020B0604020202020204" pitchFamily="34" charset="0"/>
                      </a:endParaRPr>
                    </a:p>
                  </a:txBody>
                  <a:tcPr marL="38100" marR="38100" marT="25400" marB="25400" anchor="ctr">
                    <a:lnL>
                      <a:noFill/>
                    </a:lnL>
                    <a:lnR>
                      <a:noFill/>
                    </a:lnR>
                    <a:lnT>
                      <a:noFill/>
                    </a:lnT>
                    <a:lnB>
                      <a:noFill/>
                    </a:lnB>
                    <a:noFill/>
                  </a:tcPr>
                </a:tc>
                <a:tc>
                  <a:txBody>
                    <a:bodyPr/>
                    <a:lstStyle/>
                    <a:p>
                      <a:pPr marL="0" algn="ctr" defTabSz="457200" rtl="0" eaLnBrk="1" latinLnBrk="0" hangingPunct="1">
                        <a:lnSpc>
                          <a:spcPct val="83000"/>
                        </a:lnSpc>
                      </a:pPr>
                      <a:r>
                        <a:rPr lang="en-US" sz="900" b="0" i="0" kern="1200" dirty="0">
                          <a:solidFill>
                            <a:srgbClr val="000000"/>
                          </a:solidFill>
                          <a:latin typeface="+mn-lt"/>
                          <a:ea typeface="+mn-ea"/>
                          <a:cs typeface="Arial" panose="020B0604020202020204" pitchFamily="34" charset="0"/>
                        </a:rPr>
                        <a:t>17,994</a:t>
                      </a:r>
                      <a:endParaRPr sz="900" b="0" i="0" kern="1200" dirty="0">
                        <a:solidFill>
                          <a:srgbClr val="000000"/>
                        </a:solidFill>
                        <a:latin typeface="+mn-lt"/>
                        <a:ea typeface="+mn-ea"/>
                        <a:cs typeface="Arial" panose="020B0604020202020204" pitchFamily="34" charset="0"/>
                      </a:endParaRPr>
                    </a:p>
                  </a:txBody>
                  <a:tcPr marL="38100" marR="38100" marT="25400" marB="25400" anchor="ctr">
                    <a:lnL>
                      <a:noFill/>
                    </a:lnL>
                    <a:lnR>
                      <a:noFill/>
                    </a:lnR>
                    <a:lnT>
                      <a:noFill/>
                    </a:lnT>
                    <a:lnB>
                      <a:noFill/>
                    </a:lnB>
                    <a:noFill/>
                  </a:tcPr>
                </a:tc>
                <a:tc>
                  <a:txBody>
                    <a:bodyPr/>
                    <a:lstStyle/>
                    <a:p>
                      <a:pPr algn="ctr">
                        <a:lnSpc>
                          <a:spcPct val="83000"/>
                        </a:lnSpc>
                      </a:pPr>
                      <a:r>
                        <a:rPr lang="en-US" sz="900" b="0" i="0" dirty="0">
                          <a:solidFill>
                            <a:srgbClr val="000000"/>
                          </a:solidFill>
                          <a:latin typeface="+mn-lt"/>
                          <a:cs typeface="Arial" panose="020B0604020202020204" pitchFamily="34" charset="0"/>
                        </a:rPr>
                        <a:t>1,440</a:t>
                      </a:r>
                      <a:endParaRPr sz="900" b="0" i="0" dirty="0">
                        <a:solidFill>
                          <a:srgbClr val="000000"/>
                        </a:solidFill>
                        <a:latin typeface="+mn-lt"/>
                        <a:cs typeface="Arial" panose="020B0604020202020204" pitchFamily="34" charset="0"/>
                      </a:endParaRPr>
                    </a:p>
                  </a:txBody>
                  <a:tcPr marL="38100" marR="3810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cs typeface="Arial" panose="020B0604020202020204" pitchFamily="34" charset="0"/>
                        </a:rPr>
                        <a:t>3,940</a:t>
                      </a:r>
                    </a:p>
                  </a:txBody>
                  <a:tcPr marL="38100" marR="3810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cs typeface="Arial" panose="020B0604020202020204" pitchFamily="34" charset="0"/>
                        </a:rPr>
                        <a:t>730</a:t>
                      </a:r>
                    </a:p>
                  </a:txBody>
                  <a:tcPr marL="38100" marR="38100" marT="25400" marB="25400" anchor="ctr">
                    <a:lnL>
                      <a:noFill/>
                    </a:lnL>
                    <a:lnR>
                      <a:noFill/>
                    </a:lnR>
                    <a:lnT>
                      <a:noFill/>
                    </a:lnT>
                    <a:lnB>
                      <a:noFill/>
                    </a:lnB>
                    <a:noFill/>
                  </a:tcPr>
                </a:tc>
                <a:extLst>
                  <a:ext uri="{0D108BD9-81ED-4DB2-BD59-A6C34878D82A}">
                    <a16:rowId xmlns:a16="http://schemas.microsoft.com/office/drawing/2014/main" val="10013"/>
                  </a:ext>
                </a:extLst>
              </a:tr>
              <a:tr h="171505">
                <a:tc>
                  <a:txBody>
                    <a:bodyPr/>
                    <a:lstStyle/>
                    <a:p>
                      <a:pPr algn="l">
                        <a:lnSpc>
                          <a:spcPct val="83000"/>
                        </a:lnSpc>
                      </a:pPr>
                      <a:r>
                        <a:rPr sz="900" b="0" i="0" dirty="0">
                          <a:solidFill>
                            <a:srgbClr val="000000"/>
                          </a:solidFill>
                          <a:latin typeface="+mn-lt"/>
                          <a:cs typeface="Arial" panose="020B0604020202020204" pitchFamily="34" charset="0"/>
                        </a:rPr>
                        <a:t>Changes in operating assets and liabilities</a:t>
                      </a:r>
                    </a:p>
                  </a:txBody>
                  <a:tcPr marL="190500" marR="38100" marT="25400" marB="25400" anchor="ctr">
                    <a:lnL>
                      <a:noFill/>
                    </a:lnL>
                    <a:lnR>
                      <a:noFill/>
                    </a:lnR>
                    <a:lnT>
                      <a:noFill/>
                    </a:lnT>
                    <a:lnB>
                      <a:noFill/>
                    </a:lnB>
                    <a:solidFill>
                      <a:schemeClr val="bg1">
                        <a:lumMod val="95000"/>
                      </a:schemeClr>
                    </a:solidFill>
                  </a:tcPr>
                </a:tc>
                <a:tc>
                  <a:txBody>
                    <a:bodyPr/>
                    <a:lstStyle/>
                    <a:p>
                      <a:pPr marL="0" algn="ctr" defTabSz="457200" rtl="0" eaLnBrk="1" latinLnBrk="0" hangingPunct="1">
                        <a:lnSpc>
                          <a:spcPct val="83000"/>
                        </a:lnSpc>
                      </a:pPr>
                      <a:r>
                        <a:rPr lang="en-US" sz="900" b="0" i="0" kern="1200" dirty="0">
                          <a:solidFill>
                            <a:srgbClr val="000000"/>
                          </a:solidFill>
                          <a:latin typeface="+mn-lt"/>
                          <a:ea typeface="+mn-ea"/>
                          <a:cs typeface="Arial" panose="020B0604020202020204" pitchFamily="34" charset="0"/>
                        </a:rPr>
                        <a:t>(22,156)</a:t>
                      </a:r>
                      <a:endParaRPr sz="900" b="0" i="0" kern="1200" dirty="0">
                        <a:solidFill>
                          <a:srgbClr val="000000"/>
                        </a:solidFill>
                        <a:latin typeface="+mn-lt"/>
                        <a:ea typeface="+mn-ea"/>
                        <a:cs typeface="Arial" panose="020B0604020202020204" pitchFamily="34" charset="0"/>
                      </a:endParaRPr>
                    </a:p>
                  </a:txBody>
                  <a:tcPr marL="38100" marR="38100" marT="25400" marB="25400" anchor="ctr">
                    <a:lnL>
                      <a:noFill/>
                    </a:lnL>
                    <a:lnR>
                      <a:noFill/>
                    </a:lnR>
                    <a:lnT>
                      <a:noFill/>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algn="ctr" defTabSz="457200" rtl="0" eaLnBrk="1" latinLnBrk="0" hangingPunct="1">
                        <a:lnSpc>
                          <a:spcPct val="83000"/>
                        </a:lnSpc>
                      </a:pPr>
                      <a:r>
                        <a:rPr lang="en-US" sz="900" b="0" i="0" kern="1200" dirty="0">
                          <a:solidFill>
                            <a:srgbClr val="000000"/>
                          </a:solidFill>
                          <a:latin typeface="+mn-lt"/>
                          <a:ea typeface="+mn-ea"/>
                          <a:cs typeface="Arial" panose="020B0604020202020204" pitchFamily="34" charset="0"/>
                        </a:rPr>
                        <a:t>3,349</a:t>
                      </a:r>
                      <a:endParaRPr sz="900" b="0" i="0" kern="1200" dirty="0">
                        <a:solidFill>
                          <a:srgbClr val="000000"/>
                        </a:solidFill>
                        <a:latin typeface="+mn-lt"/>
                        <a:ea typeface="+mn-ea"/>
                        <a:cs typeface="Arial" panose="020B0604020202020204" pitchFamily="34" charset="0"/>
                      </a:endParaRPr>
                    </a:p>
                  </a:txBody>
                  <a:tcPr marL="38100" marR="38100" marT="25400" marB="25400" anchor="ctr">
                    <a:lnL>
                      <a:noFill/>
                    </a:lnL>
                    <a:lnR>
                      <a:noFill/>
                    </a:lnR>
                    <a:lnT>
                      <a:noFill/>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algn="ctr" defTabSz="457200" rtl="0" eaLnBrk="1" latinLnBrk="0" hangingPunct="1">
                        <a:lnSpc>
                          <a:spcPct val="83000"/>
                        </a:lnSpc>
                      </a:pPr>
                      <a:r>
                        <a:rPr lang="en-US" sz="900" b="0" i="0" kern="1200" dirty="0">
                          <a:solidFill>
                            <a:srgbClr val="000000"/>
                          </a:solidFill>
                          <a:latin typeface="+mn-lt"/>
                          <a:ea typeface="+mn-ea"/>
                          <a:cs typeface="Arial" panose="020B0604020202020204" pitchFamily="34" charset="0"/>
                        </a:rPr>
                        <a:t>(45,293)</a:t>
                      </a:r>
                      <a:endParaRPr sz="900" b="0" i="0" kern="1200" dirty="0">
                        <a:solidFill>
                          <a:srgbClr val="000000"/>
                        </a:solidFill>
                        <a:latin typeface="+mn-lt"/>
                        <a:ea typeface="+mn-ea"/>
                        <a:cs typeface="Arial" panose="020B0604020202020204" pitchFamily="34" charset="0"/>
                      </a:endParaRPr>
                    </a:p>
                  </a:txBody>
                  <a:tcPr marL="38100" marR="38100" marT="25400" marB="25400" anchor="ctr">
                    <a:lnL>
                      <a:noFill/>
                    </a:lnL>
                    <a:lnR>
                      <a:noFill/>
                    </a:lnR>
                    <a:lnT>
                      <a:noFill/>
                    </a:lnT>
                    <a:lnB w="12700" cmpd="sng">
                      <a:solidFill>
                        <a:srgbClr val="000000"/>
                      </a:solidFill>
                      <a:prstDash val="solid"/>
                    </a:lnB>
                    <a:solidFill>
                      <a:schemeClr val="bg1">
                        <a:lumMod val="95000"/>
                      </a:schemeClr>
                    </a:solidFill>
                  </a:tcPr>
                </a:tc>
                <a:tc>
                  <a:txBody>
                    <a:bodyPr/>
                    <a:lstStyle/>
                    <a:p>
                      <a:pPr algn="ctr">
                        <a:lnSpc>
                          <a:spcPct val="83000"/>
                        </a:lnSpc>
                      </a:pPr>
                      <a:r>
                        <a:rPr lang="en-US" sz="900" b="0" i="0" dirty="0">
                          <a:solidFill>
                            <a:srgbClr val="000000"/>
                          </a:solidFill>
                          <a:latin typeface="+mn-lt"/>
                          <a:cs typeface="Arial" panose="020B0604020202020204" pitchFamily="34" charset="0"/>
                        </a:rPr>
                        <a:t>(6,250)</a:t>
                      </a:r>
                      <a:endParaRPr sz="900" b="0" i="0" dirty="0">
                        <a:solidFill>
                          <a:srgbClr val="000000"/>
                        </a:solidFill>
                        <a:latin typeface="+mn-lt"/>
                        <a:cs typeface="Arial" panose="020B0604020202020204" pitchFamily="34" charset="0"/>
                      </a:endParaRPr>
                    </a:p>
                  </a:txBody>
                  <a:tcPr marL="38100" marR="38100" marT="25400" marB="25400" anchor="ctr">
                    <a:lnL>
                      <a:noFill/>
                    </a:lnL>
                    <a:lnR>
                      <a:noFill/>
                    </a:lnR>
                    <a:lnT>
                      <a:noFill/>
                    </a:lnT>
                    <a:lnB w="12700" cmpd="sng">
                      <a:solidFill>
                        <a:srgbClr val="000000"/>
                      </a:solidFill>
                      <a:prstDash val="solid"/>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(40,394)</a:t>
                      </a:r>
                    </a:p>
                  </a:txBody>
                  <a:tcPr marL="38100" marR="38100" marT="25400" marB="25400" anchor="ctr">
                    <a:lnL>
                      <a:noFill/>
                    </a:lnL>
                    <a:lnR>
                      <a:noFill/>
                    </a:lnR>
                    <a:lnT>
                      <a:noFill/>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18,484</a:t>
                      </a:r>
                    </a:p>
                  </a:txBody>
                  <a:tcPr marL="38100" marR="38100" marT="25400" marB="25400" anchor="ctr">
                    <a:lnL>
                      <a:noFill/>
                    </a:lnL>
                    <a:lnR>
                      <a:noFill/>
                    </a:lnR>
                    <a:lnT>
                      <a:noFill/>
                    </a:lnT>
                    <a:lnB w="12700" cmpd="sng">
                      <a:solidFill>
                        <a:srgbClr val="000000"/>
                      </a:solidFill>
                      <a:prstDash val="solid"/>
                    </a:lnB>
                    <a:solidFill>
                      <a:schemeClr val="bg1">
                        <a:lumMod val="95000"/>
                      </a:schemeClr>
                    </a:solidFill>
                  </a:tcPr>
                </a:tc>
                <a:extLst>
                  <a:ext uri="{0D108BD9-81ED-4DB2-BD59-A6C34878D82A}">
                    <a16:rowId xmlns:a16="http://schemas.microsoft.com/office/drawing/2014/main" val="10014"/>
                  </a:ext>
                </a:extLst>
              </a:tr>
              <a:tr h="171505">
                <a:tc>
                  <a:txBody>
                    <a:bodyPr/>
                    <a:lstStyle/>
                    <a:p>
                      <a:pPr algn="l">
                        <a:lnSpc>
                          <a:spcPct val="83000"/>
                        </a:lnSpc>
                      </a:pPr>
                      <a:r>
                        <a:rPr sz="900" b="0" i="0" dirty="0">
                          <a:solidFill>
                            <a:srgbClr val="000000"/>
                          </a:solidFill>
                          <a:latin typeface="+mn-lt"/>
                          <a:cs typeface="Arial" panose="020B0604020202020204" pitchFamily="34" charset="0"/>
                        </a:rPr>
                        <a:t>Net cash</a:t>
                      </a:r>
                      <a:r>
                        <a:rPr lang="en-US" sz="900" b="0" i="0" baseline="0" dirty="0">
                          <a:solidFill>
                            <a:srgbClr val="000000"/>
                          </a:solidFill>
                          <a:latin typeface="+mn-lt"/>
                          <a:cs typeface="Arial" panose="020B0604020202020204" pitchFamily="34" charset="0"/>
                        </a:rPr>
                        <a:t> </a:t>
                      </a:r>
                      <a:r>
                        <a:rPr sz="900" b="0" i="0" dirty="0">
                          <a:solidFill>
                            <a:srgbClr val="000000"/>
                          </a:solidFill>
                          <a:latin typeface="+mn-lt"/>
                          <a:cs typeface="Arial" panose="020B0604020202020204" pitchFamily="34" charset="0"/>
                        </a:rPr>
                        <a:t>provided by operating activities</a:t>
                      </a:r>
                    </a:p>
                  </a:txBody>
                  <a:tcPr marL="38100" marR="38100" marT="25400" marB="25400" anchor="ctr">
                    <a:lnL>
                      <a:noFill/>
                    </a:lnL>
                    <a:lnR>
                      <a:noFill/>
                    </a:lnR>
                    <a:lnT>
                      <a:noFill/>
                    </a:lnT>
                    <a:lnB>
                      <a:noFill/>
                    </a:lnB>
                    <a:noFill/>
                  </a:tcPr>
                </a:tc>
                <a:tc>
                  <a:txBody>
                    <a:bodyPr/>
                    <a:lstStyle/>
                    <a:p>
                      <a:pPr marL="0" algn="ctr" defTabSz="457200" rtl="0" eaLnBrk="1" latinLnBrk="0" hangingPunct="1">
                        <a:lnSpc>
                          <a:spcPct val="83000"/>
                        </a:lnSpc>
                      </a:pPr>
                      <a:r>
                        <a:rPr lang="en-US" sz="900" b="0" i="0" kern="1200" dirty="0">
                          <a:solidFill>
                            <a:srgbClr val="000000"/>
                          </a:solidFill>
                          <a:latin typeface="+mn-lt"/>
                          <a:ea typeface="+mn-ea"/>
                          <a:cs typeface="Arial" panose="020B0604020202020204" pitchFamily="34" charset="0"/>
                        </a:rPr>
                        <a:t>36,391</a:t>
                      </a:r>
                      <a:endParaRPr sz="900" b="0" i="0" kern="1200" dirty="0">
                        <a:solidFill>
                          <a:srgbClr val="000000"/>
                        </a:solidFill>
                        <a:latin typeface="+mn-lt"/>
                        <a:ea typeface="+mn-ea"/>
                        <a:cs typeface="Arial" panose="020B0604020202020204" pitchFamily="34" charset="0"/>
                      </a:endParaRPr>
                    </a:p>
                  </a:txBody>
                  <a:tcPr marL="38100" marR="38100" marT="25400" marB="2540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marL="0" algn="ctr" defTabSz="457200" rtl="0" eaLnBrk="1" latinLnBrk="0" hangingPunct="1">
                        <a:lnSpc>
                          <a:spcPct val="83000"/>
                        </a:lnSpc>
                      </a:pPr>
                      <a:r>
                        <a:rPr lang="en-US" sz="900" b="0" i="0" kern="1200" dirty="0">
                          <a:solidFill>
                            <a:srgbClr val="000000"/>
                          </a:solidFill>
                          <a:latin typeface="+mn-lt"/>
                          <a:ea typeface="+mn-ea"/>
                          <a:cs typeface="Arial" panose="020B0604020202020204" pitchFamily="34" charset="0"/>
                        </a:rPr>
                        <a:t>148,625</a:t>
                      </a:r>
                      <a:endParaRPr sz="900" b="0" i="0" kern="1200" dirty="0">
                        <a:solidFill>
                          <a:srgbClr val="000000"/>
                        </a:solidFill>
                        <a:latin typeface="+mn-lt"/>
                        <a:ea typeface="+mn-ea"/>
                        <a:cs typeface="Arial" panose="020B0604020202020204" pitchFamily="34" charset="0"/>
                      </a:endParaRPr>
                    </a:p>
                  </a:txBody>
                  <a:tcPr marL="38100" marR="38100" marT="25400" marB="2540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marL="0" algn="ctr" defTabSz="457200" rtl="0" eaLnBrk="1" latinLnBrk="0" hangingPunct="1">
                        <a:lnSpc>
                          <a:spcPct val="83000"/>
                        </a:lnSpc>
                      </a:pPr>
                      <a:r>
                        <a:rPr lang="en-US" sz="900" b="0" i="0" kern="1200" dirty="0">
                          <a:solidFill>
                            <a:srgbClr val="000000"/>
                          </a:solidFill>
                          <a:latin typeface="+mn-lt"/>
                          <a:ea typeface="+mn-ea"/>
                          <a:cs typeface="Arial" panose="020B0604020202020204" pitchFamily="34" charset="0"/>
                        </a:rPr>
                        <a:t>84,562</a:t>
                      </a:r>
                      <a:endParaRPr sz="900" b="0" i="0" kern="1200" dirty="0">
                        <a:solidFill>
                          <a:srgbClr val="000000"/>
                        </a:solidFill>
                        <a:latin typeface="+mn-lt"/>
                        <a:ea typeface="+mn-ea"/>
                        <a:cs typeface="Arial" panose="020B0604020202020204" pitchFamily="34" charset="0"/>
                      </a:endParaRPr>
                    </a:p>
                  </a:txBody>
                  <a:tcPr marL="38100" marR="38100" marT="25400" marB="25400" anchor="ctr">
                    <a:lnL>
                      <a:noFill/>
                    </a:lnL>
                    <a:lnR>
                      <a:noFill/>
                    </a:lnR>
                    <a:lnT w="12700" cmpd="sng">
                      <a:solidFill>
                        <a:srgbClr val="000000"/>
                      </a:solidFill>
                      <a:prstDash val="solid"/>
                    </a:lnT>
                    <a:lnB>
                      <a:noFill/>
                    </a:lnB>
                    <a:noFill/>
                  </a:tcPr>
                </a:tc>
                <a:tc>
                  <a:txBody>
                    <a:bodyPr/>
                    <a:lstStyle/>
                    <a:p>
                      <a:pPr algn="ctr">
                        <a:lnSpc>
                          <a:spcPct val="83000"/>
                        </a:lnSpc>
                      </a:pPr>
                      <a:r>
                        <a:rPr lang="en-US" sz="900" b="0" i="0" dirty="0">
                          <a:solidFill>
                            <a:srgbClr val="000000"/>
                          </a:solidFill>
                          <a:latin typeface="+mn-lt"/>
                          <a:cs typeface="Arial" panose="020B0604020202020204" pitchFamily="34" charset="0"/>
                        </a:rPr>
                        <a:t>114,452</a:t>
                      </a:r>
                      <a:endParaRPr sz="900" b="0" i="0" dirty="0">
                        <a:solidFill>
                          <a:srgbClr val="000000"/>
                        </a:solidFill>
                        <a:latin typeface="+mn-lt"/>
                        <a:cs typeface="Arial" panose="020B0604020202020204" pitchFamily="34" charset="0"/>
                      </a:endParaRPr>
                    </a:p>
                  </a:txBody>
                  <a:tcPr marL="38100" marR="38100" marT="25400" marB="25400" anchor="ctr">
                    <a:lnL>
                      <a:noFill/>
                    </a:lnL>
                    <a:lnR>
                      <a:noFill/>
                    </a:lnR>
                    <a:lnT w="12700" cmpd="sng">
                      <a:solidFill>
                        <a:srgbClr val="000000"/>
                      </a:solidFill>
                      <a:prstDash val="solid"/>
                    </a:lnT>
                    <a:lnB>
                      <a:noFill/>
                    </a:lnB>
                    <a:noFill/>
                  </a:tcPr>
                </a:tc>
                <a:tc>
                  <a:txBody>
                    <a:bodyPr/>
                    <a:lstStyle/>
                    <a:p>
                      <a:pPr algn="ctr">
                        <a:lnSpc>
                          <a:spcPct val="83000"/>
                        </a:lnSpc>
                      </a:pPr>
                      <a:r>
                        <a:rPr sz="900" b="0" i="0" dirty="0">
                          <a:solidFill>
                            <a:srgbClr val="000000"/>
                          </a:solidFill>
                          <a:latin typeface="+mn-lt"/>
                          <a:cs typeface="Arial" panose="020B0604020202020204" pitchFamily="34" charset="0"/>
                        </a:rPr>
                        <a:t>81,771</a:t>
                      </a:r>
                    </a:p>
                  </a:txBody>
                  <a:tcPr marL="38100" marR="38100" marT="25400" marB="2540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lnSpc>
                          <a:spcPct val="83000"/>
                        </a:lnSpc>
                      </a:pPr>
                      <a:r>
                        <a:rPr sz="900" b="0" i="0" dirty="0">
                          <a:solidFill>
                            <a:srgbClr val="000000"/>
                          </a:solidFill>
                          <a:latin typeface="+mn-lt"/>
                          <a:cs typeface="Arial" panose="020B0604020202020204" pitchFamily="34" charset="0"/>
                        </a:rPr>
                        <a:t>111,372</a:t>
                      </a:r>
                    </a:p>
                  </a:txBody>
                  <a:tcPr marL="38100" marR="38100" marT="25400" marB="25400" anchor="ctr">
                    <a:lnL>
                      <a:noFill/>
                    </a:lnL>
                    <a:lnR>
                      <a:noFill/>
                    </a:lnR>
                    <a:lnT w="12700" cmpd="sng">
                      <a:solidFill>
                        <a:srgbClr val="000000"/>
                      </a:solidFill>
                      <a:prstDash val="solid"/>
                    </a:lnT>
                    <a:lnB>
                      <a:noFill/>
                    </a:lnB>
                    <a:noFill/>
                  </a:tcPr>
                </a:tc>
                <a:extLst>
                  <a:ext uri="{0D108BD9-81ED-4DB2-BD59-A6C34878D82A}">
                    <a16:rowId xmlns:a16="http://schemas.microsoft.com/office/drawing/2014/main" val="10015"/>
                  </a:ext>
                </a:extLst>
              </a:tr>
              <a:tr h="171505">
                <a:tc>
                  <a:txBody>
                    <a:bodyPr/>
                    <a:lstStyle/>
                    <a:p>
                      <a:pPr algn="l">
                        <a:lnSpc>
                          <a:spcPct val="83000"/>
                        </a:lnSpc>
                      </a:pPr>
                      <a:r>
                        <a:rPr sz="900" b="0" i="0" dirty="0">
                          <a:solidFill>
                            <a:srgbClr val="000000"/>
                          </a:solidFill>
                          <a:latin typeface="+mn-lt"/>
                          <a:cs typeface="Arial" panose="020B0604020202020204" pitchFamily="34" charset="0"/>
                        </a:rPr>
                        <a:t>Plus:</a:t>
                      </a:r>
                    </a:p>
                  </a:txBody>
                  <a:tcPr marL="38100" marR="38100" marT="25400" marB="25400" anchor="ctr">
                    <a:lnL>
                      <a:noFill/>
                    </a:lnL>
                    <a:lnR>
                      <a:noFill/>
                    </a:lnR>
                    <a:lnT>
                      <a:noFill/>
                    </a:lnT>
                    <a:lnB>
                      <a:noFill/>
                    </a:lnB>
                    <a:solidFill>
                      <a:schemeClr val="bg1">
                        <a:lumMod val="95000"/>
                      </a:schemeClr>
                    </a:solidFill>
                  </a:tcPr>
                </a:tc>
                <a:tc>
                  <a:txBody>
                    <a:bodyPr/>
                    <a:lstStyle/>
                    <a:p>
                      <a:pPr marL="0" algn="ctr" defTabSz="457200" rtl="0" eaLnBrk="1" latinLnBrk="0" hangingPunct="1">
                        <a:lnSpc>
                          <a:spcPct val="83000"/>
                        </a:lnSpc>
                      </a:pPr>
                      <a:endParaRPr sz="900" b="0" i="0" kern="1200" dirty="0">
                        <a:solidFill>
                          <a:srgbClr val="000000"/>
                        </a:solidFill>
                        <a:latin typeface="+mn-lt"/>
                        <a:ea typeface="+mn-ea"/>
                        <a:cs typeface="Arial" panose="020B0604020202020204" pitchFamily="34" charset="0"/>
                      </a:endParaRPr>
                    </a:p>
                  </a:txBody>
                  <a:tcPr marL="0" marR="0" marT="0" marB="0" anchor="ctr">
                    <a:lnL>
                      <a:noFill/>
                    </a:lnL>
                    <a:lnR>
                      <a:noFill/>
                    </a:lnR>
                    <a:lnT>
                      <a:noFill/>
                    </a:lnT>
                    <a:lnB>
                      <a:noFill/>
                    </a:lnB>
                    <a:solidFill>
                      <a:schemeClr val="bg1">
                        <a:lumMod val="95000"/>
                      </a:schemeClr>
                    </a:solidFill>
                  </a:tcPr>
                </a:tc>
                <a:tc>
                  <a:txBody>
                    <a:bodyPr/>
                    <a:lstStyle/>
                    <a:p>
                      <a:pPr marL="0" algn="ctr" defTabSz="457200" rtl="0" eaLnBrk="1" latinLnBrk="0" hangingPunct="1">
                        <a:lnSpc>
                          <a:spcPct val="83000"/>
                        </a:lnSpc>
                      </a:pPr>
                      <a:endParaRPr sz="900" b="0" i="0" kern="1200" dirty="0">
                        <a:solidFill>
                          <a:srgbClr val="000000"/>
                        </a:solidFill>
                        <a:latin typeface="+mn-lt"/>
                        <a:ea typeface="+mn-ea"/>
                        <a:cs typeface="Arial" panose="020B0604020202020204" pitchFamily="34" charset="0"/>
                      </a:endParaRPr>
                    </a:p>
                  </a:txBody>
                  <a:tcPr marL="0" marR="0" marT="0" marB="0" anchor="ctr">
                    <a:lnL>
                      <a:noFill/>
                    </a:lnL>
                    <a:lnR>
                      <a:noFill/>
                    </a:lnR>
                    <a:lnT>
                      <a:noFill/>
                    </a:lnT>
                    <a:lnB>
                      <a:noFill/>
                    </a:lnB>
                    <a:solidFill>
                      <a:schemeClr val="bg1">
                        <a:lumMod val="95000"/>
                      </a:schemeClr>
                    </a:solidFill>
                  </a:tcPr>
                </a:tc>
                <a:tc>
                  <a:txBody>
                    <a:bodyPr/>
                    <a:lstStyle/>
                    <a:p>
                      <a:pPr marL="0" algn="ctr" defTabSz="457200" rtl="0" eaLnBrk="1" latinLnBrk="0" hangingPunct="1">
                        <a:lnSpc>
                          <a:spcPct val="83000"/>
                        </a:lnSpc>
                      </a:pPr>
                      <a:endParaRPr sz="900" b="0" i="0" kern="1200" dirty="0">
                        <a:solidFill>
                          <a:srgbClr val="000000"/>
                        </a:solidFill>
                        <a:latin typeface="+mn-lt"/>
                        <a:ea typeface="+mn-ea"/>
                        <a:cs typeface="Arial" panose="020B0604020202020204" pitchFamily="34" charset="0"/>
                      </a:endParaRPr>
                    </a:p>
                  </a:txBody>
                  <a:tcPr marL="0" marR="0" marT="0" marB="0" anchor="ctr">
                    <a:lnL>
                      <a:noFill/>
                    </a:lnL>
                    <a:lnR>
                      <a:noFill/>
                    </a:lnR>
                    <a:lnT>
                      <a:noFill/>
                    </a:lnT>
                    <a:lnB>
                      <a:noFill/>
                    </a:lnB>
                    <a:solidFill>
                      <a:schemeClr val="bg1">
                        <a:lumMod val="95000"/>
                      </a:schemeClr>
                    </a:solidFill>
                  </a:tcPr>
                </a:tc>
                <a:tc>
                  <a:txBody>
                    <a:bodyPr/>
                    <a:lstStyle/>
                    <a:p>
                      <a:endParaRPr sz="900" dirty="0">
                        <a:latin typeface="+mn-lt"/>
                        <a:cs typeface="Arial" panose="020B0604020202020204" pitchFamily="34" charset="0"/>
                      </a:endParaRPr>
                    </a:p>
                  </a:txBody>
                  <a:tcPr marL="0" marR="0" marT="0" marB="0" anchor="ctr">
                    <a:lnL>
                      <a:noFill/>
                    </a:lnL>
                    <a:lnR>
                      <a:noFill/>
                    </a:lnR>
                    <a:lnT>
                      <a:noFill/>
                    </a:lnT>
                    <a:lnB>
                      <a:noFill/>
                    </a:lnB>
                    <a:solidFill>
                      <a:schemeClr val="bg1">
                        <a:lumMod val="95000"/>
                      </a:schemeClr>
                    </a:solidFill>
                  </a:tcPr>
                </a:tc>
                <a:tc>
                  <a:txBody>
                    <a:bodyPr/>
                    <a:lstStyle/>
                    <a:p>
                      <a:endParaRPr sz="900" dirty="0">
                        <a:latin typeface="+mn-lt"/>
                        <a:cs typeface="Arial" panose="020B0604020202020204" pitchFamily="34" charset="0"/>
                      </a:endParaRPr>
                    </a:p>
                  </a:txBody>
                  <a:tcPr marL="0" marR="0" marT="0" marB="0" anchor="ctr">
                    <a:lnL>
                      <a:noFill/>
                    </a:lnL>
                    <a:lnR>
                      <a:noFill/>
                    </a:lnR>
                    <a:lnT>
                      <a:noFill/>
                    </a:lnT>
                    <a:lnB>
                      <a:noFill/>
                    </a:lnB>
                    <a:solidFill>
                      <a:schemeClr val="bg1">
                        <a:lumMod val="95000"/>
                      </a:schemeClr>
                    </a:solidFill>
                  </a:tcPr>
                </a:tc>
                <a:tc>
                  <a:txBody>
                    <a:bodyPr/>
                    <a:lstStyle/>
                    <a:p>
                      <a:endParaRPr sz="900" dirty="0">
                        <a:latin typeface="+mn-lt"/>
                        <a:cs typeface="Arial" panose="020B0604020202020204" pitchFamily="34" charset="0"/>
                      </a:endParaRPr>
                    </a:p>
                  </a:txBody>
                  <a:tcPr marL="0" marR="0" marT="0" marB="0" anchor="ctr">
                    <a:lnL>
                      <a:noFill/>
                    </a:lnL>
                    <a:lnR>
                      <a:noFill/>
                    </a:lnR>
                    <a:lnT>
                      <a:noFill/>
                    </a:lnT>
                    <a:lnB>
                      <a:noFill/>
                    </a:lnB>
                    <a:solidFill>
                      <a:schemeClr val="bg1">
                        <a:lumMod val="95000"/>
                      </a:schemeClr>
                    </a:solidFill>
                  </a:tcPr>
                </a:tc>
                <a:extLst>
                  <a:ext uri="{0D108BD9-81ED-4DB2-BD59-A6C34878D82A}">
                    <a16:rowId xmlns:a16="http://schemas.microsoft.com/office/drawing/2014/main" val="10016"/>
                  </a:ext>
                </a:extLst>
              </a:tr>
              <a:tr h="171505">
                <a:tc>
                  <a:txBody>
                    <a:bodyPr/>
                    <a:lstStyle/>
                    <a:p>
                      <a:pPr algn="l">
                        <a:lnSpc>
                          <a:spcPct val="83000"/>
                        </a:lnSpc>
                      </a:pPr>
                      <a:r>
                        <a:rPr sz="900" b="0" i="0" dirty="0">
                          <a:solidFill>
                            <a:srgbClr val="000000"/>
                          </a:solidFill>
                          <a:latin typeface="+mn-lt"/>
                          <a:cs typeface="Arial" panose="020B0604020202020204" pitchFamily="34" charset="0"/>
                        </a:rPr>
                        <a:t>Unused fee on revolving credit facility</a:t>
                      </a:r>
                    </a:p>
                  </a:txBody>
                  <a:tcPr marL="190500" marR="38100" marT="25400" marB="25400" anchor="ctr">
                    <a:lnL>
                      <a:noFill/>
                    </a:lnL>
                    <a:lnR>
                      <a:noFill/>
                    </a:lnR>
                    <a:lnT>
                      <a:noFill/>
                    </a:lnT>
                    <a:lnB>
                      <a:noFill/>
                    </a:lnB>
                    <a:noFill/>
                  </a:tcPr>
                </a:tc>
                <a:tc>
                  <a:txBody>
                    <a:bodyPr/>
                    <a:lstStyle/>
                    <a:p>
                      <a:pPr marL="0" algn="ctr" defTabSz="457200" rtl="0" eaLnBrk="1" latinLnBrk="0" hangingPunct="1">
                        <a:lnSpc>
                          <a:spcPct val="83000"/>
                        </a:lnSpc>
                      </a:pPr>
                      <a:r>
                        <a:rPr lang="en-US" sz="900" b="0" i="0" kern="1200" dirty="0">
                          <a:solidFill>
                            <a:srgbClr val="000000"/>
                          </a:solidFill>
                          <a:latin typeface="+mn-lt"/>
                          <a:ea typeface="+mn-ea"/>
                          <a:cs typeface="Arial" panose="020B0604020202020204" pitchFamily="34" charset="0"/>
                        </a:rPr>
                        <a:t>223</a:t>
                      </a:r>
                      <a:endParaRPr sz="900" b="0" i="0" kern="1200" dirty="0">
                        <a:solidFill>
                          <a:srgbClr val="000000"/>
                        </a:solidFill>
                        <a:latin typeface="+mn-lt"/>
                        <a:ea typeface="+mn-ea"/>
                        <a:cs typeface="Arial" panose="020B0604020202020204" pitchFamily="34" charset="0"/>
                      </a:endParaRPr>
                    </a:p>
                  </a:txBody>
                  <a:tcPr marL="38100" marR="38100" marT="25400" marB="25400" anchor="ctr">
                    <a:lnL>
                      <a:noFill/>
                    </a:lnL>
                    <a:lnR>
                      <a:noFill/>
                    </a:lnR>
                    <a:lnT>
                      <a:noFill/>
                    </a:lnT>
                    <a:lnB>
                      <a:noFill/>
                    </a:lnB>
                    <a:noFill/>
                  </a:tcPr>
                </a:tc>
                <a:tc>
                  <a:txBody>
                    <a:bodyPr/>
                    <a:lstStyle/>
                    <a:p>
                      <a:pPr marL="0" algn="ctr" defTabSz="457200" rtl="0" eaLnBrk="1" latinLnBrk="0" hangingPunct="1">
                        <a:lnSpc>
                          <a:spcPct val="83000"/>
                        </a:lnSpc>
                      </a:pPr>
                      <a:r>
                        <a:rPr lang="en-US" sz="900" b="0" i="0" kern="1200" dirty="0">
                          <a:solidFill>
                            <a:srgbClr val="000000"/>
                          </a:solidFill>
                          <a:latin typeface="+mn-lt"/>
                          <a:ea typeface="+mn-ea"/>
                          <a:cs typeface="Arial" panose="020B0604020202020204" pitchFamily="34" charset="0"/>
                        </a:rPr>
                        <a:t>1,386</a:t>
                      </a:r>
                      <a:endParaRPr sz="900" b="0" i="0" kern="1200" dirty="0">
                        <a:solidFill>
                          <a:srgbClr val="000000"/>
                        </a:solidFill>
                        <a:latin typeface="+mn-lt"/>
                        <a:ea typeface="+mn-ea"/>
                        <a:cs typeface="Arial" panose="020B0604020202020204" pitchFamily="34" charset="0"/>
                      </a:endParaRPr>
                    </a:p>
                  </a:txBody>
                  <a:tcPr marL="38100" marR="38100" marT="25400" marB="25400" anchor="ctr">
                    <a:lnL>
                      <a:noFill/>
                    </a:lnL>
                    <a:lnR>
                      <a:noFill/>
                    </a:lnR>
                    <a:lnT>
                      <a:noFill/>
                    </a:lnT>
                    <a:lnB>
                      <a:noFill/>
                    </a:lnB>
                    <a:noFill/>
                  </a:tcPr>
                </a:tc>
                <a:tc>
                  <a:txBody>
                    <a:bodyPr/>
                    <a:lstStyle/>
                    <a:p>
                      <a:pPr marL="0" algn="ctr" defTabSz="457200" rtl="0" eaLnBrk="1" latinLnBrk="0" hangingPunct="1">
                        <a:lnSpc>
                          <a:spcPct val="83000"/>
                        </a:lnSpc>
                      </a:pPr>
                      <a:r>
                        <a:rPr lang="en-US" sz="900" b="0" i="0" kern="1200" dirty="0">
                          <a:solidFill>
                            <a:srgbClr val="000000"/>
                          </a:solidFill>
                          <a:latin typeface="+mn-lt"/>
                          <a:ea typeface="+mn-ea"/>
                          <a:cs typeface="Arial" panose="020B0604020202020204" pitchFamily="34" charset="0"/>
                        </a:rPr>
                        <a:t>1,851</a:t>
                      </a:r>
                      <a:endParaRPr sz="900" b="0" i="0" kern="1200" dirty="0">
                        <a:solidFill>
                          <a:srgbClr val="000000"/>
                        </a:solidFill>
                        <a:latin typeface="+mn-lt"/>
                        <a:ea typeface="+mn-ea"/>
                        <a:cs typeface="Arial" panose="020B0604020202020204" pitchFamily="34" charset="0"/>
                      </a:endParaRPr>
                    </a:p>
                  </a:txBody>
                  <a:tcPr marL="38100" marR="38100" marT="25400" marB="25400" anchor="ctr">
                    <a:lnL>
                      <a:noFill/>
                    </a:lnL>
                    <a:lnR>
                      <a:noFill/>
                    </a:lnR>
                    <a:lnT>
                      <a:noFill/>
                    </a:lnT>
                    <a:lnB>
                      <a:noFill/>
                    </a:lnB>
                    <a:noFill/>
                  </a:tcPr>
                </a:tc>
                <a:tc>
                  <a:txBody>
                    <a:bodyPr/>
                    <a:lstStyle/>
                    <a:p>
                      <a:pPr algn="ctr">
                        <a:lnSpc>
                          <a:spcPct val="83000"/>
                        </a:lnSpc>
                      </a:pPr>
                      <a:r>
                        <a:rPr lang="en-US" sz="900" b="0" i="0" dirty="0">
                          <a:solidFill>
                            <a:srgbClr val="000000"/>
                          </a:solidFill>
                          <a:latin typeface="+mn-lt"/>
                          <a:cs typeface="Arial" panose="020B0604020202020204" pitchFamily="34" charset="0"/>
                        </a:rPr>
                        <a:t>1,630</a:t>
                      </a:r>
                      <a:endParaRPr sz="900" b="0" i="0" dirty="0">
                        <a:solidFill>
                          <a:srgbClr val="000000"/>
                        </a:solidFill>
                        <a:latin typeface="+mn-lt"/>
                        <a:cs typeface="Arial" panose="020B0604020202020204" pitchFamily="34" charset="0"/>
                      </a:endParaRPr>
                    </a:p>
                  </a:txBody>
                  <a:tcPr marL="38100" marR="3810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cs typeface="Arial" panose="020B0604020202020204" pitchFamily="34" charset="0"/>
                        </a:rPr>
                        <a:t>2,856</a:t>
                      </a:r>
                    </a:p>
                  </a:txBody>
                  <a:tcPr marL="38100" marR="3810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cs typeface="Arial" panose="020B0604020202020204" pitchFamily="34" charset="0"/>
                        </a:rPr>
                        <a:t>1,947</a:t>
                      </a:r>
                    </a:p>
                  </a:txBody>
                  <a:tcPr marL="38100" marR="38100" marT="25400" marB="25400" anchor="ctr">
                    <a:lnL>
                      <a:noFill/>
                    </a:lnL>
                    <a:lnR>
                      <a:noFill/>
                    </a:lnR>
                    <a:lnT>
                      <a:noFill/>
                    </a:lnT>
                    <a:lnB>
                      <a:noFill/>
                    </a:lnB>
                    <a:noFill/>
                  </a:tcPr>
                </a:tc>
                <a:extLst>
                  <a:ext uri="{0D108BD9-81ED-4DB2-BD59-A6C34878D82A}">
                    <a16:rowId xmlns:a16="http://schemas.microsoft.com/office/drawing/2014/main" val="10017"/>
                  </a:ext>
                </a:extLst>
              </a:tr>
              <a:tr h="171505">
                <a:tc>
                  <a:txBody>
                    <a:bodyPr/>
                    <a:lstStyle/>
                    <a:p>
                      <a:pPr algn="l">
                        <a:lnSpc>
                          <a:spcPct val="83000"/>
                        </a:lnSpc>
                      </a:pPr>
                      <a:r>
                        <a:rPr sz="900" b="0" i="0" dirty="0">
                          <a:solidFill>
                            <a:srgbClr val="000000"/>
                          </a:solidFill>
                          <a:latin typeface="+mn-lt"/>
                          <a:cs typeface="Arial" panose="020B0604020202020204" pitchFamily="34" charset="0"/>
                        </a:rPr>
                        <a:t>Integration service fee</a:t>
                      </a:r>
                    </a:p>
                  </a:txBody>
                  <a:tcPr marL="190500" marR="38100" marT="25400" marB="25400" anchor="ctr">
                    <a:lnL>
                      <a:noFill/>
                    </a:lnL>
                    <a:lnR>
                      <a:noFill/>
                    </a:lnR>
                    <a:lnT>
                      <a:noFill/>
                    </a:lnT>
                    <a:lnB>
                      <a:noFill/>
                    </a:lnB>
                    <a:solidFill>
                      <a:schemeClr val="bg1">
                        <a:lumMod val="95000"/>
                      </a:schemeClr>
                    </a:solidFill>
                  </a:tcPr>
                </a:tc>
                <a:tc>
                  <a:txBody>
                    <a:bodyPr/>
                    <a:lstStyle/>
                    <a:p>
                      <a:pPr marL="0" algn="ctr" defTabSz="457200" rtl="0" eaLnBrk="1" latinLnBrk="0" hangingPunct="1">
                        <a:lnSpc>
                          <a:spcPct val="83000"/>
                        </a:lnSpc>
                      </a:pPr>
                      <a:r>
                        <a:rPr lang="en-US" sz="900" b="0" i="0" kern="1200" dirty="0">
                          <a:solidFill>
                            <a:srgbClr val="000000"/>
                          </a:solidFill>
                          <a:latin typeface="+mn-lt"/>
                          <a:ea typeface="+mn-ea"/>
                          <a:cs typeface="Arial" panose="020B0604020202020204" pitchFamily="34" charset="0"/>
                        </a:rPr>
                        <a:t>1,600</a:t>
                      </a:r>
                      <a:endParaRPr sz="900" b="0" i="0" kern="1200" dirty="0">
                        <a:solidFill>
                          <a:srgbClr val="000000"/>
                        </a:solidFill>
                        <a:latin typeface="+mn-lt"/>
                        <a:ea typeface="+mn-ea"/>
                        <a:cs typeface="Arial" panose="020B0604020202020204" pitchFamily="34" charset="0"/>
                      </a:endParaRPr>
                    </a:p>
                  </a:txBody>
                  <a:tcPr marL="38100" marR="38100" marT="25400" marB="25400" anchor="ctr">
                    <a:lnL>
                      <a:noFill/>
                    </a:lnL>
                    <a:lnR>
                      <a:noFill/>
                    </a:lnR>
                    <a:lnT>
                      <a:noFill/>
                    </a:lnT>
                    <a:lnB>
                      <a:noFill/>
                    </a:lnB>
                    <a:solidFill>
                      <a:schemeClr val="bg1">
                        <a:lumMod val="95000"/>
                      </a:schemeClr>
                    </a:solidFill>
                  </a:tcPr>
                </a:tc>
                <a:tc>
                  <a:txBody>
                    <a:bodyPr/>
                    <a:lstStyle/>
                    <a:p>
                      <a:pPr marL="0" algn="ctr" defTabSz="457200" rtl="0" eaLnBrk="1" latinLnBrk="0" hangingPunct="1">
                        <a:lnSpc>
                          <a:spcPct val="83000"/>
                        </a:lnSpc>
                      </a:pPr>
                      <a:r>
                        <a:rPr lang="en-US" sz="900" b="0" i="0" kern="1200" dirty="0">
                          <a:solidFill>
                            <a:srgbClr val="000000"/>
                          </a:solidFill>
                          <a:latin typeface="+mn-lt"/>
                          <a:ea typeface="+mn-ea"/>
                          <a:cs typeface="Arial" panose="020B0604020202020204" pitchFamily="34" charset="0"/>
                        </a:rPr>
                        <a:t>2,125</a:t>
                      </a:r>
                      <a:endParaRPr sz="900" b="0" i="0" kern="1200" dirty="0">
                        <a:solidFill>
                          <a:srgbClr val="000000"/>
                        </a:solidFill>
                        <a:latin typeface="+mn-lt"/>
                        <a:ea typeface="+mn-ea"/>
                        <a:cs typeface="Arial" panose="020B0604020202020204" pitchFamily="34" charset="0"/>
                      </a:endParaRPr>
                    </a:p>
                  </a:txBody>
                  <a:tcPr marL="38100" marR="38100" marT="25400" marB="25400" anchor="ctr">
                    <a:lnL>
                      <a:noFill/>
                    </a:lnL>
                    <a:lnR>
                      <a:noFill/>
                    </a:lnR>
                    <a:lnT>
                      <a:noFill/>
                    </a:lnT>
                    <a:lnB>
                      <a:noFill/>
                    </a:lnB>
                    <a:solidFill>
                      <a:schemeClr val="bg1">
                        <a:lumMod val="95000"/>
                      </a:schemeClr>
                    </a:solidFill>
                  </a:tcPr>
                </a:tc>
                <a:tc>
                  <a:txBody>
                    <a:bodyPr/>
                    <a:lstStyle/>
                    <a:p>
                      <a:pPr marL="0" algn="ctr" defTabSz="457200" rtl="0" eaLnBrk="1" latinLnBrk="0" hangingPunct="1">
                        <a:lnSpc>
                          <a:spcPct val="83000"/>
                        </a:lnSpc>
                      </a:pPr>
                      <a:r>
                        <a:rPr lang="en-US" sz="900" b="0" i="0" kern="1200" dirty="0">
                          <a:solidFill>
                            <a:srgbClr val="000000"/>
                          </a:solidFill>
                          <a:latin typeface="+mn-lt"/>
                          <a:ea typeface="+mn-ea"/>
                          <a:cs typeface="Arial" panose="020B0604020202020204" pitchFamily="34" charset="0"/>
                        </a:rPr>
                        <a:t>281</a:t>
                      </a:r>
                      <a:endParaRPr sz="900" b="0" i="0" kern="1200" dirty="0">
                        <a:solidFill>
                          <a:srgbClr val="000000"/>
                        </a:solidFill>
                        <a:latin typeface="+mn-lt"/>
                        <a:ea typeface="+mn-ea"/>
                        <a:cs typeface="Arial" panose="020B0604020202020204" pitchFamily="34" charset="0"/>
                      </a:endParaRPr>
                    </a:p>
                  </a:txBody>
                  <a:tcPr marL="38100" marR="38100" marT="25400" marB="25400" anchor="ctr">
                    <a:lnL>
                      <a:noFill/>
                    </a:lnL>
                    <a:lnR>
                      <a:noFill/>
                    </a:lnR>
                    <a:lnT>
                      <a:noFill/>
                    </a:lnT>
                    <a:lnB>
                      <a:noFill/>
                    </a:lnB>
                    <a:solidFill>
                      <a:schemeClr val="bg1">
                        <a:lumMod val="95000"/>
                      </a:schemeClr>
                    </a:solidFill>
                  </a:tcPr>
                </a:tc>
                <a:tc>
                  <a:txBody>
                    <a:bodyPr/>
                    <a:lstStyle/>
                    <a:p>
                      <a:pPr algn="ctr">
                        <a:lnSpc>
                          <a:spcPct val="83000"/>
                        </a:lnSpc>
                      </a:pPr>
                      <a:r>
                        <a:rPr lang="en-US" sz="900" b="0" i="0" dirty="0">
                          <a:solidFill>
                            <a:srgbClr val="000000"/>
                          </a:solidFill>
                          <a:latin typeface="+mn-lt"/>
                          <a:cs typeface="Arial" panose="020B0604020202020204" pitchFamily="34" charset="0"/>
                        </a:rPr>
                        <a:t>2,719</a:t>
                      </a:r>
                      <a:endParaRPr sz="900" b="0" i="0" dirty="0">
                        <a:solidFill>
                          <a:srgbClr val="000000"/>
                        </a:solidFill>
                        <a:latin typeface="+mn-lt"/>
                        <a:cs typeface="Arial" panose="020B0604020202020204" pitchFamily="34" charset="0"/>
                      </a:endParaRPr>
                    </a:p>
                  </a:txBody>
                  <a:tcPr marL="38100" marR="3810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3,083</a:t>
                      </a:r>
                    </a:p>
                  </a:txBody>
                  <a:tcPr marL="38100" marR="3810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1,667</a:t>
                      </a:r>
                    </a:p>
                  </a:txBody>
                  <a:tcPr marL="38100" marR="38100" marT="25400" marB="25400" anchor="ctr">
                    <a:lnL>
                      <a:noFill/>
                    </a:lnL>
                    <a:lnR>
                      <a:noFill/>
                    </a:lnR>
                    <a:lnT>
                      <a:noFill/>
                    </a:lnT>
                    <a:lnB>
                      <a:noFill/>
                    </a:lnB>
                    <a:solidFill>
                      <a:schemeClr val="bg1">
                        <a:lumMod val="95000"/>
                      </a:schemeClr>
                    </a:solidFill>
                  </a:tcPr>
                </a:tc>
                <a:extLst>
                  <a:ext uri="{0D108BD9-81ED-4DB2-BD59-A6C34878D82A}">
                    <a16:rowId xmlns:a16="http://schemas.microsoft.com/office/drawing/2014/main" val="10018"/>
                  </a:ext>
                </a:extLst>
              </a:tr>
              <a:tr h="171505">
                <a:tc>
                  <a:txBody>
                    <a:bodyPr/>
                    <a:lstStyle/>
                    <a:p>
                      <a:pPr algn="l">
                        <a:lnSpc>
                          <a:spcPct val="83000"/>
                        </a:lnSpc>
                      </a:pPr>
                      <a:r>
                        <a:rPr sz="900" b="0" i="0" dirty="0">
                          <a:solidFill>
                            <a:srgbClr val="000000"/>
                          </a:solidFill>
                          <a:latin typeface="+mn-lt"/>
                          <a:cs typeface="Arial" panose="020B0604020202020204" pitchFamily="34" charset="0"/>
                        </a:rPr>
                        <a:t>Other</a:t>
                      </a:r>
                    </a:p>
                  </a:txBody>
                  <a:tcPr marL="190500" marR="38100" marT="25400" marB="25400" anchor="ctr">
                    <a:lnL>
                      <a:noFill/>
                    </a:lnL>
                    <a:lnR>
                      <a:noFill/>
                    </a:lnR>
                    <a:lnT>
                      <a:noFill/>
                    </a:lnT>
                    <a:lnB>
                      <a:noFill/>
                    </a:lnB>
                    <a:noFill/>
                  </a:tcPr>
                </a:tc>
                <a:tc>
                  <a:txBody>
                    <a:bodyPr/>
                    <a:lstStyle/>
                    <a:p>
                      <a:pPr marL="0" algn="ctr" defTabSz="457200" rtl="0" eaLnBrk="1" latinLnBrk="0" hangingPunct="1">
                        <a:lnSpc>
                          <a:spcPct val="83000"/>
                        </a:lnSpc>
                      </a:pPr>
                      <a:r>
                        <a:rPr lang="en-US" sz="900" b="0" i="0" kern="1200" dirty="0">
                          <a:solidFill>
                            <a:srgbClr val="000000"/>
                          </a:solidFill>
                          <a:latin typeface="+mn-lt"/>
                          <a:ea typeface="+mn-ea"/>
                          <a:cs typeface="Arial" panose="020B0604020202020204" pitchFamily="34" charset="0"/>
                        </a:rPr>
                        <a:t>299</a:t>
                      </a:r>
                      <a:endParaRPr sz="900" b="0" i="0" kern="1200" dirty="0">
                        <a:solidFill>
                          <a:srgbClr val="000000"/>
                        </a:solidFill>
                        <a:latin typeface="+mn-lt"/>
                        <a:ea typeface="+mn-ea"/>
                        <a:cs typeface="Arial" panose="020B0604020202020204" pitchFamily="34" charset="0"/>
                      </a:endParaRPr>
                    </a:p>
                  </a:txBody>
                  <a:tcPr marL="38100" marR="38100" marT="25400" marB="25400" anchor="ctr">
                    <a:lnL>
                      <a:noFill/>
                    </a:lnL>
                    <a:lnR>
                      <a:noFill/>
                    </a:lnR>
                    <a:lnT>
                      <a:noFill/>
                    </a:lnT>
                    <a:lnB>
                      <a:noFill/>
                    </a:lnB>
                    <a:noFill/>
                  </a:tcPr>
                </a:tc>
                <a:tc>
                  <a:txBody>
                    <a:bodyPr/>
                    <a:lstStyle/>
                    <a:p>
                      <a:pPr marL="0" algn="ctr" defTabSz="457200" rtl="0" eaLnBrk="1" latinLnBrk="0" hangingPunct="1">
                        <a:lnSpc>
                          <a:spcPct val="83000"/>
                        </a:lnSpc>
                      </a:pPr>
                      <a:r>
                        <a:rPr lang="en-US" sz="900" b="0" i="0" kern="1200" dirty="0">
                          <a:solidFill>
                            <a:srgbClr val="000000"/>
                          </a:solidFill>
                          <a:latin typeface="+mn-lt"/>
                          <a:ea typeface="+mn-ea"/>
                          <a:cs typeface="Arial" panose="020B0604020202020204" pitchFamily="34" charset="0"/>
                        </a:rPr>
                        <a:t>4,832</a:t>
                      </a:r>
                      <a:endParaRPr sz="900" b="0" i="0" kern="1200" dirty="0">
                        <a:solidFill>
                          <a:srgbClr val="000000"/>
                        </a:solidFill>
                        <a:latin typeface="+mn-lt"/>
                        <a:ea typeface="+mn-ea"/>
                        <a:cs typeface="Arial" panose="020B0604020202020204" pitchFamily="34" charset="0"/>
                      </a:endParaRPr>
                    </a:p>
                  </a:txBody>
                  <a:tcPr marL="38100" marR="38100" marT="25400" marB="25400" anchor="ctr">
                    <a:lnL>
                      <a:noFill/>
                    </a:lnL>
                    <a:lnR>
                      <a:noFill/>
                    </a:lnR>
                    <a:lnT>
                      <a:noFill/>
                    </a:lnT>
                    <a:lnB>
                      <a:noFill/>
                    </a:lnB>
                    <a:noFill/>
                  </a:tcPr>
                </a:tc>
                <a:tc>
                  <a:txBody>
                    <a:bodyPr/>
                    <a:lstStyle/>
                    <a:p>
                      <a:pPr marL="0" algn="ctr" defTabSz="457200" rtl="0" eaLnBrk="1" latinLnBrk="0" hangingPunct="1">
                        <a:lnSpc>
                          <a:spcPct val="83000"/>
                        </a:lnSpc>
                      </a:pPr>
                      <a:r>
                        <a:rPr lang="en-US" sz="900" b="0" i="0" kern="1200" dirty="0">
                          <a:solidFill>
                            <a:srgbClr val="000000"/>
                          </a:solidFill>
                          <a:latin typeface="+mn-lt"/>
                          <a:ea typeface="+mn-ea"/>
                          <a:cs typeface="Arial" panose="020B0604020202020204" pitchFamily="34" charset="0"/>
                        </a:rPr>
                        <a:t>13,174</a:t>
                      </a:r>
                      <a:endParaRPr sz="900" b="0" i="0" kern="1200" dirty="0">
                        <a:solidFill>
                          <a:srgbClr val="000000"/>
                        </a:solidFill>
                        <a:latin typeface="+mn-lt"/>
                        <a:ea typeface="+mn-ea"/>
                        <a:cs typeface="Arial" panose="020B0604020202020204" pitchFamily="34" charset="0"/>
                      </a:endParaRPr>
                    </a:p>
                  </a:txBody>
                  <a:tcPr marL="38100" marR="38100" marT="25400" marB="25400" anchor="ctr">
                    <a:lnL>
                      <a:noFill/>
                    </a:lnL>
                    <a:lnR>
                      <a:noFill/>
                    </a:lnR>
                    <a:lnT>
                      <a:noFill/>
                    </a:lnT>
                    <a:lnB>
                      <a:noFill/>
                    </a:lnB>
                    <a:noFill/>
                  </a:tcPr>
                </a:tc>
                <a:tc>
                  <a:txBody>
                    <a:bodyPr/>
                    <a:lstStyle/>
                    <a:p>
                      <a:pPr algn="ctr">
                        <a:lnSpc>
                          <a:spcPct val="83000"/>
                        </a:lnSpc>
                      </a:pPr>
                      <a:r>
                        <a:rPr lang="en-US" sz="900" b="0" i="0" dirty="0">
                          <a:solidFill>
                            <a:srgbClr val="000000"/>
                          </a:solidFill>
                          <a:latin typeface="+mn-lt"/>
                          <a:cs typeface="Arial" panose="020B0604020202020204" pitchFamily="34" charset="0"/>
                        </a:rPr>
                        <a:t>14,607</a:t>
                      </a:r>
                      <a:endParaRPr sz="900" b="0" i="0" dirty="0">
                        <a:solidFill>
                          <a:srgbClr val="000000"/>
                        </a:solidFill>
                        <a:latin typeface="+mn-lt"/>
                        <a:cs typeface="Arial" panose="020B0604020202020204" pitchFamily="34" charset="0"/>
                      </a:endParaRPr>
                    </a:p>
                  </a:txBody>
                  <a:tcPr marL="38100" marR="3810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cs typeface="Arial" panose="020B0604020202020204" pitchFamily="34" charset="0"/>
                        </a:rPr>
                        <a:t>2,467</a:t>
                      </a:r>
                    </a:p>
                  </a:txBody>
                  <a:tcPr marL="38100" marR="3810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cs typeface="Arial" panose="020B0604020202020204" pitchFamily="34" charset="0"/>
                        </a:rPr>
                        <a:t>5,866</a:t>
                      </a:r>
                    </a:p>
                  </a:txBody>
                  <a:tcPr marL="38100" marR="38100" marT="25400" marB="25400" anchor="ctr">
                    <a:lnL>
                      <a:noFill/>
                    </a:lnL>
                    <a:lnR>
                      <a:noFill/>
                    </a:lnR>
                    <a:lnT>
                      <a:noFill/>
                    </a:lnT>
                    <a:lnB>
                      <a:noFill/>
                    </a:lnB>
                    <a:noFill/>
                  </a:tcPr>
                </a:tc>
                <a:extLst>
                  <a:ext uri="{0D108BD9-81ED-4DB2-BD59-A6C34878D82A}">
                    <a16:rowId xmlns:a16="http://schemas.microsoft.com/office/drawing/2014/main" val="10019"/>
                  </a:ext>
                </a:extLst>
              </a:tr>
              <a:tr h="171505">
                <a:tc>
                  <a:txBody>
                    <a:bodyPr/>
                    <a:lstStyle/>
                    <a:p>
                      <a:pPr algn="l">
                        <a:lnSpc>
                          <a:spcPct val="83000"/>
                        </a:lnSpc>
                      </a:pPr>
                      <a:r>
                        <a:rPr sz="900" b="0" i="0" dirty="0">
                          <a:solidFill>
                            <a:srgbClr val="000000"/>
                          </a:solidFill>
                          <a:latin typeface="+mn-lt"/>
                          <a:cs typeface="Arial" panose="020B0604020202020204" pitchFamily="34" charset="0"/>
                        </a:rPr>
                        <a:t>Changes in operating assets and liabilities</a:t>
                      </a:r>
                    </a:p>
                  </a:txBody>
                  <a:tcPr marL="190500" marR="38100" marT="25400" marB="25400" anchor="ctr">
                    <a:lnL>
                      <a:noFill/>
                    </a:lnL>
                    <a:lnR>
                      <a:noFill/>
                    </a:lnR>
                    <a:lnT>
                      <a:noFill/>
                    </a:lnT>
                    <a:lnB>
                      <a:noFill/>
                    </a:lnB>
                    <a:solidFill>
                      <a:schemeClr val="bg1">
                        <a:lumMod val="95000"/>
                      </a:schemeClr>
                    </a:solidFill>
                  </a:tcPr>
                </a:tc>
                <a:tc>
                  <a:txBody>
                    <a:bodyPr/>
                    <a:lstStyle/>
                    <a:p>
                      <a:pPr marL="0" marR="0" lvl="0" indent="0" algn="ctr" defTabSz="457200" rtl="0" eaLnBrk="1" fontAlgn="auto" latinLnBrk="0" hangingPunct="1">
                        <a:lnSpc>
                          <a:spcPct val="83000"/>
                        </a:lnSpc>
                        <a:spcBef>
                          <a:spcPts val="0"/>
                        </a:spcBef>
                        <a:spcAft>
                          <a:spcPts val="0"/>
                        </a:spcAft>
                        <a:buClrTx/>
                        <a:buSzTx/>
                        <a:buFontTx/>
                        <a:buNone/>
                        <a:tabLst/>
                        <a:defRPr/>
                      </a:pPr>
                      <a:r>
                        <a:rPr lang="en-US" sz="900" b="0" i="0" dirty="0">
                          <a:solidFill>
                            <a:srgbClr val="000000"/>
                          </a:solidFill>
                          <a:latin typeface="+mn-lt"/>
                          <a:cs typeface="Arial" panose="020B0604020202020204" pitchFamily="34" charset="0"/>
                        </a:rPr>
                        <a:t>22,156</a:t>
                      </a:r>
                    </a:p>
                  </a:txBody>
                  <a:tcPr marL="38100" marR="38100" marT="25400" marB="25400" anchor="ctr">
                    <a:lnL>
                      <a:noFill/>
                    </a:lnL>
                    <a:lnR>
                      <a:noFill/>
                    </a:lnR>
                    <a:lnT>
                      <a:noFill/>
                    </a:lnT>
                    <a:lnB>
                      <a:noFill/>
                    </a:lnB>
                    <a:solidFill>
                      <a:schemeClr val="bg1">
                        <a:lumMod val="95000"/>
                      </a:schemeClr>
                    </a:solidFill>
                  </a:tcPr>
                </a:tc>
                <a:tc>
                  <a:txBody>
                    <a:bodyPr/>
                    <a:lstStyle/>
                    <a:p>
                      <a:pPr marL="0" marR="0" lvl="0" indent="0" algn="ctr" defTabSz="457200" rtl="0" eaLnBrk="1" fontAlgn="auto" latinLnBrk="0" hangingPunct="1">
                        <a:lnSpc>
                          <a:spcPct val="83000"/>
                        </a:lnSpc>
                        <a:spcBef>
                          <a:spcPts val="0"/>
                        </a:spcBef>
                        <a:spcAft>
                          <a:spcPts val="0"/>
                        </a:spcAft>
                        <a:buClrTx/>
                        <a:buSzTx/>
                        <a:buFontTx/>
                        <a:buNone/>
                        <a:tabLst/>
                        <a:defRPr/>
                      </a:pPr>
                      <a:r>
                        <a:rPr lang="en-US" sz="900" b="0" i="0" dirty="0">
                          <a:solidFill>
                            <a:srgbClr val="000000"/>
                          </a:solidFill>
                          <a:latin typeface="+mn-lt"/>
                          <a:cs typeface="Arial" panose="020B0604020202020204" pitchFamily="34" charset="0"/>
                        </a:rPr>
                        <a:t>—</a:t>
                      </a:r>
                    </a:p>
                  </a:txBody>
                  <a:tcPr marL="38100" marR="38100" marT="25400" marB="25400" anchor="ctr">
                    <a:lnL>
                      <a:noFill/>
                    </a:lnL>
                    <a:lnR>
                      <a:noFill/>
                    </a:lnR>
                    <a:lnT>
                      <a:noFill/>
                    </a:lnT>
                    <a:lnB>
                      <a:noFill/>
                    </a:lnB>
                    <a:solidFill>
                      <a:schemeClr val="bg1">
                        <a:lumMod val="95000"/>
                      </a:schemeClr>
                    </a:solidFill>
                  </a:tcPr>
                </a:tc>
                <a:tc>
                  <a:txBody>
                    <a:bodyPr/>
                    <a:lstStyle/>
                    <a:p>
                      <a:pPr marL="0" algn="ctr" defTabSz="457200" rtl="0" eaLnBrk="1" latinLnBrk="0" hangingPunct="1">
                        <a:lnSpc>
                          <a:spcPct val="83000"/>
                        </a:lnSpc>
                      </a:pPr>
                      <a:r>
                        <a:rPr lang="en-US" sz="900" b="0" i="0" kern="1200" dirty="0">
                          <a:solidFill>
                            <a:srgbClr val="000000"/>
                          </a:solidFill>
                          <a:latin typeface="+mn-lt"/>
                          <a:ea typeface="+mn-ea"/>
                          <a:cs typeface="Arial" panose="020B0604020202020204" pitchFamily="34" charset="0"/>
                        </a:rPr>
                        <a:t>45,293</a:t>
                      </a:r>
                      <a:endParaRPr sz="900" b="0" i="0" kern="1200" dirty="0">
                        <a:solidFill>
                          <a:srgbClr val="000000"/>
                        </a:solidFill>
                        <a:latin typeface="+mn-lt"/>
                        <a:ea typeface="+mn-ea"/>
                        <a:cs typeface="Arial" panose="020B0604020202020204" pitchFamily="34" charset="0"/>
                      </a:endParaRPr>
                    </a:p>
                  </a:txBody>
                  <a:tcPr marL="38100" marR="38100" marT="25400" marB="25400" anchor="ctr">
                    <a:lnL>
                      <a:noFill/>
                    </a:lnL>
                    <a:lnR>
                      <a:noFill/>
                    </a:lnR>
                    <a:lnT>
                      <a:noFill/>
                    </a:lnT>
                    <a:lnB>
                      <a:noFill/>
                    </a:lnB>
                    <a:solidFill>
                      <a:schemeClr val="bg1">
                        <a:lumMod val="95000"/>
                      </a:schemeClr>
                    </a:solidFill>
                  </a:tcPr>
                </a:tc>
                <a:tc>
                  <a:txBody>
                    <a:bodyPr/>
                    <a:lstStyle/>
                    <a:p>
                      <a:pPr algn="ctr">
                        <a:lnSpc>
                          <a:spcPct val="83000"/>
                        </a:lnSpc>
                      </a:pPr>
                      <a:r>
                        <a:rPr lang="en-US" sz="900" b="0" i="0" dirty="0">
                          <a:solidFill>
                            <a:srgbClr val="000000"/>
                          </a:solidFill>
                          <a:latin typeface="+mn-lt"/>
                          <a:cs typeface="Arial" panose="020B0604020202020204" pitchFamily="34" charset="0"/>
                        </a:rPr>
                        <a:t>6,250</a:t>
                      </a:r>
                      <a:endParaRPr sz="900" b="0" i="0" dirty="0">
                        <a:solidFill>
                          <a:srgbClr val="000000"/>
                        </a:solidFill>
                        <a:latin typeface="+mn-lt"/>
                        <a:cs typeface="Arial" panose="020B0604020202020204" pitchFamily="34" charset="0"/>
                      </a:endParaRPr>
                    </a:p>
                  </a:txBody>
                  <a:tcPr marL="38100" marR="3810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40,394</a:t>
                      </a:r>
                    </a:p>
                  </a:txBody>
                  <a:tcPr marL="38100" marR="3810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a:t>
                      </a:r>
                    </a:p>
                  </a:txBody>
                  <a:tcPr marL="38100" marR="38100" marT="25400" marB="25400" anchor="ctr">
                    <a:lnL>
                      <a:noFill/>
                    </a:lnL>
                    <a:lnR>
                      <a:noFill/>
                    </a:lnR>
                    <a:lnT>
                      <a:noFill/>
                    </a:lnT>
                    <a:lnB>
                      <a:noFill/>
                    </a:lnB>
                    <a:solidFill>
                      <a:schemeClr val="bg1">
                        <a:lumMod val="95000"/>
                      </a:schemeClr>
                    </a:solidFill>
                  </a:tcPr>
                </a:tc>
                <a:extLst>
                  <a:ext uri="{0D108BD9-81ED-4DB2-BD59-A6C34878D82A}">
                    <a16:rowId xmlns:a16="http://schemas.microsoft.com/office/drawing/2014/main" val="10020"/>
                  </a:ext>
                </a:extLst>
              </a:tr>
              <a:tr h="171505">
                <a:tc>
                  <a:txBody>
                    <a:bodyPr/>
                    <a:lstStyle/>
                    <a:p>
                      <a:pPr algn="l">
                        <a:lnSpc>
                          <a:spcPct val="83000"/>
                        </a:lnSpc>
                      </a:pPr>
                      <a:r>
                        <a:rPr sz="900" b="0" i="0" dirty="0">
                          <a:solidFill>
                            <a:srgbClr val="000000"/>
                          </a:solidFill>
                          <a:latin typeface="+mn-lt"/>
                          <a:cs typeface="Arial" panose="020B0604020202020204" pitchFamily="34" charset="0"/>
                        </a:rPr>
                        <a:t>Less:</a:t>
                      </a:r>
                    </a:p>
                  </a:txBody>
                  <a:tcPr marL="38100" marR="38100" marT="25400" marB="25400" anchor="ctr">
                    <a:lnL>
                      <a:noFill/>
                    </a:lnL>
                    <a:lnR>
                      <a:noFill/>
                    </a:lnR>
                    <a:lnT>
                      <a:noFill/>
                    </a:lnT>
                    <a:lnB>
                      <a:noFill/>
                    </a:lnB>
                    <a:noFill/>
                  </a:tcPr>
                </a:tc>
                <a:tc>
                  <a:txBody>
                    <a:bodyPr/>
                    <a:lstStyle/>
                    <a:p>
                      <a:pPr marL="0" algn="ctr" defTabSz="457200" rtl="0" eaLnBrk="1" latinLnBrk="0" hangingPunct="1">
                        <a:lnSpc>
                          <a:spcPct val="83000"/>
                        </a:lnSpc>
                      </a:pPr>
                      <a:endParaRPr sz="900" b="0" i="0" kern="1200" dirty="0">
                        <a:solidFill>
                          <a:srgbClr val="000000"/>
                        </a:solidFill>
                        <a:latin typeface="+mn-lt"/>
                        <a:ea typeface="+mn-ea"/>
                        <a:cs typeface="Arial" panose="020B0604020202020204" pitchFamily="34" charset="0"/>
                      </a:endParaRPr>
                    </a:p>
                  </a:txBody>
                  <a:tcPr marL="0" marR="0" marT="0" marB="0" anchor="ctr">
                    <a:lnL>
                      <a:noFill/>
                    </a:lnL>
                    <a:lnR>
                      <a:noFill/>
                    </a:lnR>
                    <a:lnT>
                      <a:noFill/>
                    </a:lnT>
                    <a:lnB>
                      <a:noFill/>
                    </a:lnB>
                    <a:noFill/>
                  </a:tcPr>
                </a:tc>
                <a:tc>
                  <a:txBody>
                    <a:bodyPr/>
                    <a:lstStyle/>
                    <a:p>
                      <a:pPr marL="0" algn="ctr" defTabSz="457200" rtl="0" eaLnBrk="1" latinLnBrk="0" hangingPunct="1">
                        <a:lnSpc>
                          <a:spcPct val="83000"/>
                        </a:lnSpc>
                      </a:pPr>
                      <a:endParaRPr sz="900" b="0" i="0" kern="1200" dirty="0">
                        <a:solidFill>
                          <a:srgbClr val="000000"/>
                        </a:solidFill>
                        <a:latin typeface="+mn-lt"/>
                        <a:ea typeface="+mn-ea"/>
                        <a:cs typeface="Arial" panose="020B0604020202020204" pitchFamily="34" charset="0"/>
                      </a:endParaRPr>
                    </a:p>
                  </a:txBody>
                  <a:tcPr marL="0" marR="0" marT="0" marB="0" anchor="ctr">
                    <a:lnL>
                      <a:noFill/>
                    </a:lnL>
                    <a:lnR>
                      <a:noFill/>
                    </a:lnR>
                    <a:lnT>
                      <a:noFill/>
                    </a:lnT>
                    <a:lnB>
                      <a:noFill/>
                    </a:lnB>
                    <a:noFill/>
                  </a:tcPr>
                </a:tc>
                <a:tc>
                  <a:txBody>
                    <a:bodyPr/>
                    <a:lstStyle/>
                    <a:p>
                      <a:pPr marL="0" algn="ctr" defTabSz="457200" rtl="0" eaLnBrk="1" latinLnBrk="0" hangingPunct="1">
                        <a:lnSpc>
                          <a:spcPct val="83000"/>
                        </a:lnSpc>
                      </a:pPr>
                      <a:endParaRPr sz="900" b="0" i="0" kern="1200" dirty="0">
                        <a:solidFill>
                          <a:srgbClr val="000000"/>
                        </a:solidFill>
                        <a:latin typeface="+mn-lt"/>
                        <a:ea typeface="+mn-ea"/>
                        <a:cs typeface="Arial" panose="020B0604020202020204" pitchFamily="34" charset="0"/>
                      </a:endParaRPr>
                    </a:p>
                  </a:txBody>
                  <a:tcPr marL="0" marR="0" marT="0" marB="0" anchor="ctr">
                    <a:lnL>
                      <a:noFill/>
                    </a:lnL>
                    <a:lnR>
                      <a:noFill/>
                    </a:lnR>
                    <a:lnT>
                      <a:noFill/>
                    </a:lnT>
                    <a:lnB>
                      <a:noFill/>
                    </a:lnB>
                    <a:noFill/>
                  </a:tcPr>
                </a:tc>
                <a:tc>
                  <a:txBody>
                    <a:bodyPr/>
                    <a:lstStyle/>
                    <a:p>
                      <a:endParaRPr sz="900" dirty="0">
                        <a:latin typeface="+mn-lt"/>
                        <a:cs typeface="Arial" panose="020B0604020202020204" pitchFamily="34" charset="0"/>
                      </a:endParaRPr>
                    </a:p>
                  </a:txBody>
                  <a:tcPr marL="0" marR="0" marT="0" marB="0" anchor="ctr">
                    <a:lnL>
                      <a:noFill/>
                    </a:lnL>
                    <a:lnR>
                      <a:noFill/>
                    </a:lnR>
                    <a:lnT>
                      <a:noFill/>
                    </a:lnT>
                    <a:lnB>
                      <a:noFill/>
                    </a:lnB>
                    <a:noFill/>
                  </a:tcPr>
                </a:tc>
                <a:tc>
                  <a:txBody>
                    <a:bodyPr/>
                    <a:lstStyle/>
                    <a:p>
                      <a:endParaRPr sz="900" dirty="0">
                        <a:latin typeface="+mn-lt"/>
                        <a:cs typeface="Arial" panose="020B0604020202020204" pitchFamily="34" charset="0"/>
                      </a:endParaRPr>
                    </a:p>
                  </a:txBody>
                  <a:tcPr marL="0" marR="0" marT="0" marB="0" anchor="ctr">
                    <a:lnL>
                      <a:noFill/>
                    </a:lnL>
                    <a:lnR>
                      <a:noFill/>
                    </a:lnR>
                    <a:lnT>
                      <a:noFill/>
                    </a:lnT>
                    <a:lnB>
                      <a:noFill/>
                    </a:lnB>
                    <a:noFill/>
                  </a:tcPr>
                </a:tc>
                <a:tc>
                  <a:txBody>
                    <a:bodyPr/>
                    <a:lstStyle/>
                    <a:p>
                      <a:endParaRPr sz="900" dirty="0">
                        <a:latin typeface="+mn-lt"/>
                        <a:cs typeface="Arial" panose="020B0604020202020204" pitchFamily="34" charset="0"/>
                      </a:endParaRPr>
                    </a:p>
                  </a:txBody>
                  <a:tcPr marL="0" marR="0" marT="0" marB="0" anchor="ctr">
                    <a:lnL>
                      <a:noFill/>
                    </a:lnL>
                    <a:lnR>
                      <a:noFill/>
                    </a:lnR>
                    <a:lnT>
                      <a:noFill/>
                    </a:lnT>
                    <a:lnB>
                      <a:noFill/>
                    </a:lnB>
                    <a:noFill/>
                  </a:tcPr>
                </a:tc>
                <a:extLst>
                  <a:ext uri="{0D108BD9-81ED-4DB2-BD59-A6C34878D82A}">
                    <a16:rowId xmlns:a16="http://schemas.microsoft.com/office/drawing/2014/main" val="10021"/>
                  </a:ext>
                </a:extLst>
              </a:tr>
              <a:tr h="171505">
                <a:tc>
                  <a:txBody>
                    <a:bodyPr/>
                    <a:lstStyle/>
                    <a:p>
                      <a:pPr algn="l">
                        <a:lnSpc>
                          <a:spcPct val="83000"/>
                        </a:lnSpc>
                      </a:pPr>
                      <a:r>
                        <a:rPr sz="900" b="0" i="0" dirty="0">
                          <a:solidFill>
                            <a:srgbClr val="000000"/>
                          </a:solidFill>
                          <a:latin typeface="+mn-lt"/>
                          <a:cs typeface="Arial" panose="020B0604020202020204" pitchFamily="34" charset="0"/>
                        </a:rPr>
                        <a:t>Payments on </a:t>
                      </a:r>
                      <a:r>
                        <a:rPr lang="en-US" sz="900" b="0" i="0" dirty="0">
                          <a:solidFill>
                            <a:srgbClr val="000000"/>
                          </a:solidFill>
                          <a:latin typeface="+mn-lt"/>
                          <a:cs typeface="Arial" panose="020B0604020202020204" pitchFamily="34" charset="0"/>
                        </a:rPr>
                        <a:t>interest rate </a:t>
                      </a:r>
                      <a:r>
                        <a:rPr sz="900" b="0" i="0" dirty="0">
                          <a:solidFill>
                            <a:srgbClr val="000000"/>
                          </a:solidFill>
                          <a:latin typeface="+mn-lt"/>
                          <a:cs typeface="Arial" panose="020B0604020202020204" pitchFamily="34" charset="0"/>
                        </a:rPr>
                        <a:t>swap</a:t>
                      </a:r>
                    </a:p>
                  </a:txBody>
                  <a:tcPr marL="190500" marR="38100" marT="25400" marB="25400" anchor="ctr">
                    <a:lnL>
                      <a:noFill/>
                    </a:lnL>
                    <a:lnR>
                      <a:noFill/>
                    </a:lnR>
                    <a:lnT>
                      <a:noFill/>
                    </a:lnT>
                    <a:lnB>
                      <a:noFill/>
                    </a:lnB>
                    <a:solidFill>
                      <a:schemeClr val="bg1">
                        <a:lumMod val="95000"/>
                      </a:schemeClr>
                    </a:solidFill>
                  </a:tcPr>
                </a:tc>
                <a:tc>
                  <a:txBody>
                    <a:bodyPr/>
                    <a:lstStyle/>
                    <a:p>
                      <a:pPr marL="0" marR="0" lvl="0" indent="0" algn="ctr" defTabSz="457200" rtl="0" eaLnBrk="1" fontAlgn="auto" latinLnBrk="0" hangingPunct="1">
                        <a:lnSpc>
                          <a:spcPct val="83000"/>
                        </a:lnSpc>
                        <a:spcBef>
                          <a:spcPts val="0"/>
                        </a:spcBef>
                        <a:spcAft>
                          <a:spcPts val="0"/>
                        </a:spcAft>
                        <a:buClrTx/>
                        <a:buSzTx/>
                        <a:buFontTx/>
                        <a:buNone/>
                        <a:tabLst/>
                        <a:defRPr/>
                      </a:pPr>
                      <a:r>
                        <a:rPr lang="en-US" sz="900" b="0" i="0" dirty="0">
                          <a:solidFill>
                            <a:srgbClr val="000000"/>
                          </a:solidFill>
                          <a:latin typeface="+mn-lt"/>
                          <a:cs typeface="Arial" panose="020B0604020202020204" pitchFamily="34" charset="0"/>
                        </a:rPr>
                        <a:t>—</a:t>
                      </a:r>
                    </a:p>
                  </a:txBody>
                  <a:tcPr marL="38100" marR="38100" marT="25400" marB="25400" anchor="ctr">
                    <a:lnL>
                      <a:noFill/>
                    </a:lnL>
                    <a:lnR>
                      <a:noFill/>
                    </a:lnR>
                    <a:lnT>
                      <a:noFill/>
                    </a:lnT>
                    <a:lnB>
                      <a:noFill/>
                    </a:lnB>
                    <a:solidFill>
                      <a:schemeClr val="bg1">
                        <a:lumMod val="95000"/>
                      </a:schemeClr>
                    </a:solidFill>
                  </a:tcPr>
                </a:tc>
                <a:tc>
                  <a:txBody>
                    <a:bodyPr/>
                    <a:lstStyle/>
                    <a:p>
                      <a:pPr marL="0" marR="0" lvl="0" indent="0" algn="ctr" defTabSz="457200" rtl="0" eaLnBrk="1" fontAlgn="auto" latinLnBrk="0" hangingPunct="1">
                        <a:lnSpc>
                          <a:spcPct val="83000"/>
                        </a:lnSpc>
                        <a:spcBef>
                          <a:spcPts val="0"/>
                        </a:spcBef>
                        <a:spcAft>
                          <a:spcPts val="0"/>
                        </a:spcAft>
                        <a:buClrTx/>
                        <a:buSzTx/>
                        <a:buFontTx/>
                        <a:buNone/>
                        <a:tabLst/>
                        <a:defRPr/>
                      </a:pPr>
                      <a:r>
                        <a:rPr lang="en-US" sz="900" b="0" i="0" dirty="0">
                          <a:solidFill>
                            <a:srgbClr val="000000"/>
                          </a:solidFill>
                          <a:latin typeface="+mn-lt"/>
                          <a:cs typeface="Arial" panose="020B0604020202020204" pitchFamily="34" charset="0"/>
                        </a:rPr>
                        <a:t>—</a:t>
                      </a:r>
                    </a:p>
                  </a:txBody>
                  <a:tcPr marL="38100" marR="38100" marT="25400" marB="25400" anchor="ctr">
                    <a:lnL>
                      <a:noFill/>
                    </a:lnL>
                    <a:lnR>
                      <a:noFill/>
                    </a:lnR>
                    <a:lnT>
                      <a:noFill/>
                    </a:lnT>
                    <a:lnB>
                      <a:noFill/>
                    </a:lnB>
                    <a:solidFill>
                      <a:schemeClr val="bg1">
                        <a:lumMod val="95000"/>
                      </a:schemeClr>
                    </a:solidFill>
                  </a:tcPr>
                </a:tc>
                <a:tc>
                  <a:txBody>
                    <a:bodyPr/>
                    <a:lstStyle/>
                    <a:p>
                      <a:pPr marL="0" algn="ctr" defTabSz="457200" rtl="0" eaLnBrk="1" latinLnBrk="0" hangingPunct="1">
                        <a:lnSpc>
                          <a:spcPct val="83000"/>
                        </a:lnSpc>
                      </a:pPr>
                      <a:r>
                        <a:rPr lang="en-US" sz="900" b="0" i="0" kern="1200" dirty="0">
                          <a:solidFill>
                            <a:srgbClr val="000000"/>
                          </a:solidFill>
                          <a:latin typeface="+mn-lt"/>
                          <a:ea typeface="+mn-ea"/>
                          <a:cs typeface="Arial" panose="020B0604020202020204" pitchFamily="34" charset="0"/>
                        </a:rPr>
                        <a:t>675</a:t>
                      </a:r>
                      <a:endParaRPr sz="900" b="0" i="0" kern="1200" dirty="0">
                        <a:solidFill>
                          <a:srgbClr val="000000"/>
                        </a:solidFill>
                        <a:latin typeface="+mn-lt"/>
                        <a:ea typeface="+mn-ea"/>
                        <a:cs typeface="Arial" panose="020B0604020202020204" pitchFamily="34" charset="0"/>
                      </a:endParaRPr>
                    </a:p>
                  </a:txBody>
                  <a:tcPr marL="38100" marR="38100" marT="25400" marB="25400" anchor="ctr">
                    <a:lnL>
                      <a:noFill/>
                    </a:lnL>
                    <a:lnR>
                      <a:noFill/>
                    </a:lnR>
                    <a:lnT>
                      <a:noFill/>
                    </a:lnT>
                    <a:lnB>
                      <a:noFill/>
                    </a:lnB>
                    <a:solidFill>
                      <a:schemeClr val="bg1">
                        <a:lumMod val="95000"/>
                      </a:schemeClr>
                    </a:solidFill>
                  </a:tcPr>
                </a:tc>
                <a:tc>
                  <a:txBody>
                    <a:bodyPr/>
                    <a:lstStyle/>
                    <a:p>
                      <a:pPr algn="ctr">
                        <a:lnSpc>
                          <a:spcPct val="83000"/>
                        </a:lnSpc>
                      </a:pPr>
                      <a:r>
                        <a:rPr lang="en-US" sz="900" b="0" i="0" dirty="0">
                          <a:solidFill>
                            <a:srgbClr val="000000"/>
                          </a:solidFill>
                          <a:latin typeface="+mn-lt"/>
                          <a:cs typeface="Arial" panose="020B0604020202020204" pitchFamily="34" charset="0"/>
                        </a:rPr>
                        <a:t>1,783</a:t>
                      </a:r>
                      <a:endParaRPr sz="900" b="0" i="0" dirty="0">
                        <a:solidFill>
                          <a:srgbClr val="000000"/>
                        </a:solidFill>
                        <a:latin typeface="+mn-lt"/>
                        <a:cs typeface="Arial" panose="020B0604020202020204" pitchFamily="34" charset="0"/>
                      </a:endParaRPr>
                    </a:p>
                  </a:txBody>
                  <a:tcPr marL="38100" marR="3810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3,964</a:t>
                      </a:r>
                    </a:p>
                  </a:txBody>
                  <a:tcPr marL="38100" marR="3810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4,303</a:t>
                      </a:r>
                    </a:p>
                  </a:txBody>
                  <a:tcPr marL="38100" marR="38100" marT="25400" marB="25400" anchor="ctr">
                    <a:lnL>
                      <a:noFill/>
                    </a:lnL>
                    <a:lnR>
                      <a:noFill/>
                    </a:lnR>
                    <a:lnT>
                      <a:noFill/>
                    </a:lnT>
                    <a:lnB>
                      <a:noFill/>
                    </a:lnB>
                    <a:solidFill>
                      <a:schemeClr val="bg1">
                        <a:lumMod val="95000"/>
                      </a:schemeClr>
                    </a:solidFill>
                  </a:tcPr>
                </a:tc>
                <a:extLst>
                  <a:ext uri="{0D108BD9-81ED-4DB2-BD59-A6C34878D82A}">
                    <a16:rowId xmlns:a16="http://schemas.microsoft.com/office/drawing/2014/main" val="10022"/>
                  </a:ext>
                </a:extLst>
              </a:tr>
              <a:tr h="171505">
                <a:tc>
                  <a:txBody>
                    <a:bodyPr/>
                    <a:lstStyle/>
                    <a:p>
                      <a:pPr algn="l">
                        <a:lnSpc>
                          <a:spcPct val="83000"/>
                        </a:lnSpc>
                      </a:pPr>
                      <a:r>
                        <a:rPr sz="900" b="0" i="0" dirty="0">
                          <a:solidFill>
                            <a:srgbClr val="000000"/>
                          </a:solidFill>
                          <a:latin typeface="+mn-lt"/>
                          <a:cs typeface="Arial" panose="020B0604020202020204" pitchFamily="34" charset="0"/>
                        </a:rPr>
                        <a:t>Maintenance capital expenditures</a:t>
                      </a:r>
                    </a:p>
                  </a:txBody>
                  <a:tcPr marL="190500" marR="38100" marT="25400" marB="25400" anchor="ctr">
                    <a:lnL>
                      <a:noFill/>
                    </a:lnL>
                    <a:lnR>
                      <a:noFill/>
                    </a:lnR>
                    <a:lnT>
                      <a:noFill/>
                    </a:lnT>
                    <a:lnB>
                      <a:noFill/>
                    </a:lnB>
                    <a:noFill/>
                  </a:tcPr>
                </a:tc>
                <a:tc>
                  <a:txBody>
                    <a:bodyPr/>
                    <a:lstStyle/>
                    <a:p>
                      <a:pPr marL="0" algn="ctr" defTabSz="457200" rtl="0" eaLnBrk="1" latinLnBrk="0" hangingPunct="1">
                        <a:lnSpc>
                          <a:spcPct val="83000"/>
                        </a:lnSpc>
                      </a:pPr>
                      <a:r>
                        <a:rPr lang="en-US" sz="900" b="0" i="0" kern="1200" dirty="0">
                          <a:solidFill>
                            <a:srgbClr val="000000"/>
                          </a:solidFill>
                          <a:latin typeface="+mn-lt"/>
                          <a:ea typeface="+mn-ea"/>
                          <a:cs typeface="Arial" panose="020B0604020202020204" pitchFamily="34" charset="0"/>
                        </a:rPr>
                        <a:t>4,879</a:t>
                      </a:r>
                      <a:endParaRPr sz="900" b="0" i="0" kern="1200" dirty="0">
                        <a:solidFill>
                          <a:srgbClr val="000000"/>
                        </a:solidFill>
                        <a:latin typeface="+mn-lt"/>
                        <a:ea typeface="+mn-ea"/>
                        <a:cs typeface="Arial" panose="020B0604020202020204" pitchFamily="34" charset="0"/>
                      </a:endParaRPr>
                    </a:p>
                  </a:txBody>
                  <a:tcPr marL="38100" marR="38100" marT="25400" marB="25400" anchor="ctr">
                    <a:lnL>
                      <a:noFill/>
                    </a:lnL>
                    <a:lnR>
                      <a:noFill/>
                    </a:lnR>
                    <a:lnT>
                      <a:noFill/>
                    </a:lnT>
                    <a:lnB>
                      <a:noFill/>
                    </a:lnB>
                    <a:noFill/>
                  </a:tcPr>
                </a:tc>
                <a:tc>
                  <a:txBody>
                    <a:bodyPr/>
                    <a:lstStyle/>
                    <a:p>
                      <a:pPr marL="0" algn="ctr" defTabSz="457200" rtl="0" eaLnBrk="1" latinLnBrk="0" hangingPunct="1">
                        <a:lnSpc>
                          <a:spcPct val="83000"/>
                        </a:lnSpc>
                      </a:pPr>
                      <a:r>
                        <a:rPr lang="en-US" sz="900" b="0" i="0" kern="1200" dirty="0">
                          <a:solidFill>
                            <a:srgbClr val="000000"/>
                          </a:solidFill>
                          <a:latin typeface="+mn-lt"/>
                          <a:ea typeface="+mn-ea"/>
                          <a:cs typeface="Arial" panose="020B0604020202020204" pitchFamily="34" charset="0"/>
                        </a:rPr>
                        <a:t>17,084</a:t>
                      </a:r>
                      <a:endParaRPr sz="900" b="0" i="0" kern="1200" dirty="0">
                        <a:solidFill>
                          <a:srgbClr val="000000"/>
                        </a:solidFill>
                        <a:latin typeface="+mn-lt"/>
                        <a:ea typeface="+mn-ea"/>
                        <a:cs typeface="Arial" panose="020B0604020202020204" pitchFamily="34" charset="0"/>
                      </a:endParaRPr>
                    </a:p>
                  </a:txBody>
                  <a:tcPr marL="38100" marR="38100" marT="25400" marB="25400" anchor="ctr">
                    <a:lnL>
                      <a:noFill/>
                    </a:lnL>
                    <a:lnR>
                      <a:noFill/>
                    </a:lnR>
                    <a:lnT>
                      <a:noFill/>
                    </a:lnT>
                    <a:lnB>
                      <a:noFill/>
                    </a:lnB>
                    <a:noFill/>
                  </a:tcPr>
                </a:tc>
                <a:tc>
                  <a:txBody>
                    <a:bodyPr/>
                    <a:lstStyle/>
                    <a:p>
                      <a:pPr marL="0" algn="ctr" defTabSz="457200" rtl="0" eaLnBrk="1" latinLnBrk="0" hangingPunct="1">
                        <a:lnSpc>
                          <a:spcPct val="83000"/>
                        </a:lnSpc>
                      </a:pPr>
                      <a:r>
                        <a:rPr lang="en-US" sz="900" b="0" i="0" kern="1200" dirty="0">
                          <a:solidFill>
                            <a:srgbClr val="000000"/>
                          </a:solidFill>
                          <a:latin typeface="+mn-lt"/>
                          <a:ea typeface="+mn-ea"/>
                          <a:cs typeface="Arial" panose="020B0604020202020204" pitchFamily="34" charset="0"/>
                        </a:rPr>
                        <a:t>22,005</a:t>
                      </a:r>
                      <a:endParaRPr sz="900" b="0" i="0" kern="1200" dirty="0">
                        <a:solidFill>
                          <a:srgbClr val="000000"/>
                        </a:solidFill>
                        <a:latin typeface="+mn-lt"/>
                        <a:ea typeface="+mn-ea"/>
                        <a:cs typeface="Arial" panose="020B0604020202020204" pitchFamily="34" charset="0"/>
                      </a:endParaRPr>
                    </a:p>
                  </a:txBody>
                  <a:tcPr marL="38100" marR="38100" marT="25400" marB="25400" anchor="ctr">
                    <a:lnL>
                      <a:noFill/>
                    </a:lnL>
                    <a:lnR>
                      <a:noFill/>
                    </a:lnR>
                    <a:lnT>
                      <a:noFill/>
                    </a:lnT>
                    <a:lnB>
                      <a:noFill/>
                    </a:lnB>
                    <a:noFill/>
                  </a:tcPr>
                </a:tc>
                <a:tc>
                  <a:txBody>
                    <a:bodyPr/>
                    <a:lstStyle/>
                    <a:p>
                      <a:pPr algn="ctr">
                        <a:lnSpc>
                          <a:spcPct val="83000"/>
                        </a:lnSpc>
                      </a:pPr>
                      <a:r>
                        <a:rPr lang="en-US" sz="900" b="0" i="0" dirty="0">
                          <a:solidFill>
                            <a:srgbClr val="000000"/>
                          </a:solidFill>
                          <a:latin typeface="+mn-lt"/>
                          <a:cs typeface="Arial" panose="020B0604020202020204" pitchFamily="34" charset="0"/>
                        </a:rPr>
                        <a:t>27,246</a:t>
                      </a:r>
                      <a:endParaRPr sz="900" b="0" i="0" dirty="0">
                        <a:solidFill>
                          <a:srgbClr val="000000"/>
                        </a:solidFill>
                        <a:latin typeface="+mn-lt"/>
                        <a:cs typeface="Arial" panose="020B0604020202020204" pitchFamily="34" charset="0"/>
                      </a:endParaRPr>
                    </a:p>
                  </a:txBody>
                  <a:tcPr marL="38100" marR="3810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cs typeface="Arial" panose="020B0604020202020204" pitchFamily="34" charset="0"/>
                        </a:rPr>
                        <a:t>20,270</a:t>
                      </a:r>
                    </a:p>
                  </a:txBody>
                  <a:tcPr marL="38100" marR="3810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cs typeface="Arial" panose="020B0604020202020204" pitchFamily="34" charset="0"/>
                        </a:rPr>
                        <a:t>20,363</a:t>
                      </a:r>
                    </a:p>
                  </a:txBody>
                  <a:tcPr marL="38100" marR="38100" marT="25400" marB="25400" anchor="ctr">
                    <a:lnL>
                      <a:noFill/>
                    </a:lnL>
                    <a:lnR>
                      <a:noFill/>
                    </a:lnR>
                    <a:lnT>
                      <a:noFill/>
                    </a:lnT>
                    <a:lnB>
                      <a:noFill/>
                    </a:lnB>
                    <a:noFill/>
                  </a:tcPr>
                </a:tc>
                <a:extLst>
                  <a:ext uri="{0D108BD9-81ED-4DB2-BD59-A6C34878D82A}">
                    <a16:rowId xmlns:a16="http://schemas.microsoft.com/office/drawing/2014/main" val="10023"/>
                  </a:ext>
                </a:extLst>
              </a:tr>
              <a:tr h="171505">
                <a:tc>
                  <a:txBody>
                    <a:bodyPr/>
                    <a:lstStyle/>
                    <a:p>
                      <a:pPr algn="l">
                        <a:lnSpc>
                          <a:spcPct val="83000"/>
                        </a:lnSpc>
                      </a:pPr>
                      <a:r>
                        <a:rPr sz="900" b="0" i="0" dirty="0">
                          <a:solidFill>
                            <a:srgbClr val="000000"/>
                          </a:solidFill>
                          <a:latin typeface="+mn-lt"/>
                          <a:cs typeface="Arial" panose="020B0604020202020204" pitchFamily="34" charset="0"/>
                        </a:rPr>
                        <a:t>Realized gain from foreign currency</a:t>
                      </a:r>
                    </a:p>
                  </a:txBody>
                  <a:tcPr marL="190500" marR="38100" marT="25400" marB="25400" anchor="ctr">
                    <a:lnL>
                      <a:noFill/>
                    </a:lnL>
                    <a:lnR>
                      <a:noFill/>
                    </a:lnR>
                    <a:lnT>
                      <a:noFill/>
                    </a:lnT>
                    <a:lnB>
                      <a:noFill/>
                    </a:lnB>
                    <a:solidFill>
                      <a:schemeClr val="bg1">
                        <a:lumMod val="95000"/>
                      </a:schemeClr>
                    </a:solidFill>
                  </a:tcPr>
                </a:tc>
                <a:tc>
                  <a:txBody>
                    <a:bodyPr/>
                    <a:lstStyle/>
                    <a:p>
                      <a:pPr marL="0" marR="0" lvl="0" indent="0" algn="ctr" defTabSz="457200" rtl="0" eaLnBrk="1" fontAlgn="auto" latinLnBrk="0" hangingPunct="1">
                        <a:lnSpc>
                          <a:spcPct val="83000"/>
                        </a:lnSpc>
                        <a:spcBef>
                          <a:spcPts val="0"/>
                        </a:spcBef>
                        <a:spcAft>
                          <a:spcPts val="0"/>
                        </a:spcAft>
                        <a:buClrTx/>
                        <a:buSzTx/>
                        <a:buFontTx/>
                        <a:buNone/>
                        <a:tabLst/>
                        <a:defRPr/>
                      </a:pPr>
                      <a:r>
                        <a:rPr lang="en-US" sz="900" b="0" i="0" dirty="0">
                          <a:solidFill>
                            <a:srgbClr val="000000"/>
                          </a:solidFill>
                          <a:latin typeface="+mn-lt"/>
                          <a:cs typeface="Arial" panose="020B0604020202020204" pitchFamily="34" charset="0"/>
                        </a:rPr>
                        <a:t>—</a:t>
                      </a:r>
                    </a:p>
                  </a:txBody>
                  <a:tcPr marL="38100" marR="38100" marT="25400" marB="25400" anchor="ctr">
                    <a:lnL>
                      <a:noFill/>
                    </a:lnL>
                    <a:lnR>
                      <a:noFill/>
                    </a:lnR>
                    <a:lnT>
                      <a:noFill/>
                    </a:lnT>
                    <a:lnB>
                      <a:noFill/>
                    </a:lnB>
                    <a:solidFill>
                      <a:schemeClr val="bg1">
                        <a:lumMod val="95000"/>
                      </a:schemeClr>
                    </a:solidFill>
                  </a:tcPr>
                </a:tc>
                <a:tc>
                  <a:txBody>
                    <a:bodyPr/>
                    <a:lstStyle/>
                    <a:p>
                      <a:pPr marL="0" marR="0" lvl="0" indent="0" algn="ctr" defTabSz="457200" rtl="0" eaLnBrk="1" fontAlgn="auto" latinLnBrk="0" hangingPunct="1">
                        <a:lnSpc>
                          <a:spcPct val="83000"/>
                        </a:lnSpc>
                        <a:spcBef>
                          <a:spcPts val="0"/>
                        </a:spcBef>
                        <a:spcAft>
                          <a:spcPts val="0"/>
                        </a:spcAft>
                        <a:buClrTx/>
                        <a:buSzTx/>
                        <a:buFontTx/>
                        <a:buNone/>
                        <a:tabLst/>
                        <a:defRPr/>
                      </a:pPr>
                      <a:r>
                        <a:rPr lang="en-US" sz="900" b="0" i="0" dirty="0">
                          <a:solidFill>
                            <a:srgbClr val="000000"/>
                          </a:solidFill>
                          <a:latin typeface="+mn-lt"/>
                          <a:cs typeface="Arial" panose="020B0604020202020204" pitchFamily="34" charset="0"/>
                        </a:rPr>
                        <a:t>—</a:t>
                      </a:r>
                    </a:p>
                  </a:txBody>
                  <a:tcPr marL="38100" marR="38100" marT="25400" marB="25400" anchor="ctr">
                    <a:lnL>
                      <a:noFill/>
                    </a:lnL>
                    <a:lnR>
                      <a:noFill/>
                    </a:lnR>
                    <a:lnT>
                      <a:noFill/>
                    </a:lnT>
                    <a:lnB>
                      <a:noFill/>
                    </a:lnB>
                    <a:solidFill>
                      <a:schemeClr val="bg1">
                        <a:lumMod val="95000"/>
                      </a:schemeClr>
                    </a:solidFill>
                  </a:tcPr>
                </a:tc>
                <a:tc>
                  <a:txBody>
                    <a:bodyPr/>
                    <a:lstStyle/>
                    <a:p>
                      <a:pPr marL="0" marR="0" lvl="0" indent="0" algn="ctr" defTabSz="457200" rtl="0" eaLnBrk="1" fontAlgn="auto" latinLnBrk="0" hangingPunct="1">
                        <a:lnSpc>
                          <a:spcPct val="83000"/>
                        </a:lnSpc>
                        <a:spcBef>
                          <a:spcPts val="0"/>
                        </a:spcBef>
                        <a:spcAft>
                          <a:spcPts val="0"/>
                        </a:spcAft>
                        <a:buClrTx/>
                        <a:buSzTx/>
                        <a:buFontTx/>
                        <a:buNone/>
                        <a:tabLst/>
                        <a:defRPr/>
                      </a:pPr>
                      <a:r>
                        <a:rPr lang="en-US" sz="900" b="0" i="0" kern="1200" dirty="0">
                          <a:solidFill>
                            <a:srgbClr val="000000"/>
                          </a:solidFill>
                          <a:latin typeface="+mn-lt"/>
                          <a:ea typeface="+mn-ea"/>
                          <a:cs typeface="Arial" panose="020B0604020202020204" pitchFamily="34" charset="0"/>
                        </a:rPr>
                        <a:t>—</a:t>
                      </a:r>
                    </a:p>
                  </a:txBody>
                  <a:tcPr marL="38100" marR="38100" marT="25400" marB="25400" anchor="ctr">
                    <a:lnL>
                      <a:noFill/>
                    </a:lnL>
                    <a:lnR>
                      <a:noFill/>
                    </a:lnR>
                    <a:lnT>
                      <a:noFill/>
                    </a:lnT>
                    <a:lnB>
                      <a:noFill/>
                    </a:lnB>
                    <a:solidFill>
                      <a:schemeClr val="bg1">
                        <a:lumMod val="95000"/>
                      </a:schemeClr>
                    </a:solidFill>
                  </a:tcPr>
                </a:tc>
                <a:tc>
                  <a:txBody>
                    <a:bodyPr/>
                    <a:lstStyle/>
                    <a:p>
                      <a:pPr algn="ctr">
                        <a:lnSpc>
                          <a:spcPct val="83000"/>
                        </a:lnSpc>
                      </a:pPr>
                      <a:r>
                        <a:rPr lang="en-US" sz="900" b="0" i="0" dirty="0">
                          <a:solidFill>
                            <a:srgbClr val="000000"/>
                          </a:solidFill>
                          <a:latin typeface="+mn-lt"/>
                          <a:cs typeface="Arial" panose="020B0604020202020204" pitchFamily="34" charset="0"/>
                        </a:rPr>
                        <a:t>—</a:t>
                      </a:r>
                      <a:endParaRPr sz="900" b="0" i="0" dirty="0">
                        <a:solidFill>
                          <a:srgbClr val="000000"/>
                        </a:solidFill>
                        <a:latin typeface="+mn-lt"/>
                        <a:cs typeface="Arial" panose="020B0604020202020204" pitchFamily="34" charset="0"/>
                      </a:endParaRPr>
                    </a:p>
                  </a:txBody>
                  <a:tcPr marL="38100" marR="3810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3,315</a:t>
                      </a:r>
                    </a:p>
                  </a:txBody>
                  <a:tcPr marL="38100" marR="3810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1,327</a:t>
                      </a:r>
                    </a:p>
                  </a:txBody>
                  <a:tcPr marL="38100" marR="38100" marT="25400" marB="25400" anchor="ctr">
                    <a:lnL>
                      <a:noFill/>
                    </a:lnL>
                    <a:lnR>
                      <a:noFill/>
                    </a:lnR>
                    <a:lnT>
                      <a:noFill/>
                    </a:lnT>
                    <a:lnB>
                      <a:noFill/>
                    </a:lnB>
                    <a:solidFill>
                      <a:schemeClr val="bg1">
                        <a:lumMod val="95000"/>
                      </a:schemeClr>
                    </a:solidFill>
                  </a:tcPr>
                </a:tc>
                <a:extLst>
                  <a:ext uri="{0D108BD9-81ED-4DB2-BD59-A6C34878D82A}">
                    <a16:rowId xmlns:a16="http://schemas.microsoft.com/office/drawing/2014/main" val="10024"/>
                  </a:ext>
                </a:extLst>
              </a:tr>
              <a:tr h="171505">
                <a:tc>
                  <a:txBody>
                    <a:bodyPr/>
                    <a:lstStyle/>
                    <a:p>
                      <a:pPr algn="l">
                        <a:lnSpc>
                          <a:spcPct val="83000"/>
                        </a:lnSpc>
                      </a:pPr>
                      <a:r>
                        <a:rPr sz="900" b="0" i="0" dirty="0">
                          <a:solidFill>
                            <a:srgbClr val="000000"/>
                          </a:solidFill>
                          <a:latin typeface="+mn-lt"/>
                          <a:cs typeface="Arial" panose="020B0604020202020204" pitchFamily="34" charset="0"/>
                        </a:rPr>
                        <a:t>Changes in operating assets and liabilities</a:t>
                      </a:r>
                    </a:p>
                  </a:txBody>
                  <a:tcPr marL="190500" marR="38100" marT="25400" marB="25400" anchor="ctr">
                    <a:lnL>
                      <a:noFill/>
                    </a:lnL>
                    <a:lnR>
                      <a:noFill/>
                    </a:lnR>
                    <a:lnT>
                      <a:noFill/>
                    </a:lnT>
                    <a:lnB>
                      <a:noFill/>
                    </a:lnB>
                    <a:noFill/>
                  </a:tcPr>
                </a:tc>
                <a:tc>
                  <a:txBody>
                    <a:bodyPr/>
                    <a:lstStyle/>
                    <a:p>
                      <a:pPr marL="0" marR="0" lvl="0" indent="0" algn="ctr" defTabSz="457200" rtl="0" eaLnBrk="1" fontAlgn="auto" latinLnBrk="0" hangingPunct="1">
                        <a:lnSpc>
                          <a:spcPct val="83000"/>
                        </a:lnSpc>
                        <a:spcBef>
                          <a:spcPts val="0"/>
                        </a:spcBef>
                        <a:spcAft>
                          <a:spcPts val="0"/>
                        </a:spcAft>
                        <a:buClrTx/>
                        <a:buSzTx/>
                        <a:buFontTx/>
                        <a:buNone/>
                        <a:tabLst/>
                        <a:defRPr/>
                      </a:pPr>
                      <a:r>
                        <a:rPr lang="en-US" sz="900" b="0" i="0" kern="1200" dirty="0">
                          <a:solidFill>
                            <a:srgbClr val="000000"/>
                          </a:solidFill>
                          <a:latin typeface="+mn-lt"/>
                          <a:ea typeface="+mn-ea"/>
                          <a:cs typeface="Arial" panose="020B0604020202020204" pitchFamily="34" charset="0"/>
                        </a:rPr>
                        <a:t>—</a:t>
                      </a:r>
                    </a:p>
                  </a:txBody>
                  <a:tcPr marL="38100" marR="38100" marT="25400" marB="25400" anchor="ctr">
                    <a:lnL>
                      <a:noFill/>
                    </a:lnL>
                    <a:lnR>
                      <a:noFill/>
                    </a:lnR>
                    <a:lnT>
                      <a:noFill/>
                    </a:lnT>
                    <a:lnB>
                      <a:noFill/>
                    </a:lnB>
                    <a:noFill/>
                  </a:tcPr>
                </a:tc>
                <a:tc>
                  <a:txBody>
                    <a:bodyPr/>
                    <a:lstStyle/>
                    <a:p>
                      <a:pPr marL="0" marR="0" lvl="0" indent="0" algn="ctr" defTabSz="457200" rtl="0" eaLnBrk="1" fontAlgn="auto" latinLnBrk="0" hangingPunct="1">
                        <a:lnSpc>
                          <a:spcPct val="83000"/>
                        </a:lnSpc>
                        <a:spcBef>
                          <a:spcPts val="0"/>
                        </a:spcBef>
                        <a:spcAft>
                          <a:spcPts val="0"/>
                        </a:spcAft>
                        <a:buClrTx/>
                        <a:buSzTx/>
                        <a:buFontTx/>
                        <a:buNone/>
                        <a:tabLst/>
                        <a:defRPr/>
                      </a:pPr>
                      <a:r>
                        <a:rPr lang="en-US" sz="900" b="0" i="0" kern="1200" dirty="0">
                          <a:solidFill>
                            <a:srgbClr val="000000"/>
                          </a:solidFill>
                          <a:latin typeface="+mn-lt"/>
                          <a:ea typeface="+mn-ea"/>
                          <a:cs typeface="Arial" panose="020B0604020202020204" pitchFamily="34" charset="0"/>
                        </a:rPr>
                        <a:t>3,349</a:t>
                      </a:r>
                    </a:p>
                  </a:txBody>
                  <a:tcPr marL="38100" marR="38100" marT="25400" marB="25400" anchor="ctr">
                    <a:lnL>
                      <a:noFill/>
                    </a:lnL>
                    <a:lnR>
                      <a:noFill/>
                    </a:lnR>
                    <a:lnT>
                      <a:noFill/>
                    </a:lnT>
                    <a:lnB>
                      <a:noFill/>
                    </a:lnB>
                    <a:noFill/>
                  </a:tcPr>
                </a:tc>
                <a:tc>
                  <a:txBody>
                    <a:bodyPr/>
                    <a:lstStyle/>
                    <a:p>
                      <a:pPr marL="0" marR="0" lvl="0" indent="0" algn="ctr" defTabSz="457200" rtl="0" eaLnBrk="1" fontAlgn="auto" latinLnBrk="0" hangingPunct="1">
                        <a:lnSpc>
                          <a:spcPct val="83000"/>
                        </a:lnSpc>
                        <a:spcBef>
                          <a:spcPts val="0"/>
                        </a:spcBef>
                        <a:spcAft>
                          <a:spcPts val="0"/>
                        </a:spcAft>
                        <a:buClrTx/>
                        <a:buSzTx/>
                        <a:buFontTx/>
                        <a:buNone/>
                        <a:tabLst/>
                        <a:defRPr/>
                      </a:pPr>
                      <a:r>
                        <a:rPr lang="en-US" sz="900" b="0" i="0" kern="1200" dirty="0">
                          <a:solidFill>
                            <a:srgbClr val="000000"/>
                          </a:solidFill>
                          <a:latin typeface="+mn-lt"/>
                          <a:ea typeface="+mn-ea"/>
                          <a:cs typeface="Arial" panose="020B0604020202020204" pitchFamily="34" charset="0"/>
                        </a:rPr>
                        <a:t>—</a:t>
                      </a:r>
                    </a:p>
                  </a:txBody>
                  <a:tcPr marL="38100" marR="38100" marT="25400" marB="25400" anchor="ctr">
                    <a:lnL>
                      <a:noFill/>
                    </a:lnL>
                    <a:lnR>
                      <a:noFill/>
                    </a:lnR>
                    <a:lnT>
                      <a:noFill/>
                    </a:lnT>
                    <a:lnB>
                      <a:noFill/>
                    </a:lnB>
                    <a:noFill/>
                  </a:tcPr>
                </a:tc>
                <a:tc>
                  <a:txBody>
                    <a:bodyPr/>
                    <a:lstStyle/>
                    <a:p>
                      <a:pPr algn="ctr">
                        <a:lnSpc>
                          <a:spcPct val="83000"/>
                        </a:lnSpc>
                      </a:pPr>
                      <a:r>
                        <a:rPr lang="en-US" sz="900" b="0" i="0" dirty="0">
                          <a:solidFill>
                            <a:srgbClr val="000000"/>
                          </a:solidFill>
                          <a:latin typeface="+mn-lt"/>
                          <a:cs typeface="Arial" panose="020B0604020202020204" pitchFamily="34" charset="0"/>
                        </a:rPr>
                        <a:t>—</a:t>
                      </a:r>
                      <a:endParaRPr sz="900" b="0" i="0" dirty="0">
                        <a:solidFill>
                          <a:srgbClr val="000000"/>
                        </a:solidFill>
                        <a:latin typeface="+mn-lt"/>
                        <a:cs typeface="Arial" panose="020B0604020202020204" pitchFamily="34" charset="0"/>
                      </a:endParaRPr>
                    </a:p>
                  </a:txBody>
                  <a:tcPr marL="38100" marR="3810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cs typeface="Arial" panose="020B0604020202020204" pitchFamily="34" charset="0"/>
                        </a:rPr>
                        <a:t>—</a:t>
                      </a:r>
                    </a:p>
                  </a:txBody>
                  <a:tcPr marL="38100" marR="38100" marT="25400" marB="25400" anchor="ctr">
                    <a:lnL>
                      <a:noFill/>
                    </a:lnL>
                    <a:lnR>
                      <a:noFill/>
                    </a:lnR>
                    <a:lnT>
                      <a:noFill/>
                    </a:lnT>
                    <a:lnB>
                      <a:noFill/>
                    </a:lnB>
                    <a:noFill/>
                  </a:tcPr>
                </a:tc>
                <a:tc>
                  <a:txBody>
                    <a:bodyPr/>
                    <a:lstStyle/>
                    <a:p>
                      <a:pPr algn="ctr">
                        <a:lnSpc>
                          <a:spcPct val="83000"/>
                        </a:lnSpc>
                      </a:pPr>
                      <a:r>
                        <a:rPr sz="900" b="0" i="0" dirty="0">
                          <a:solidFill>
                            <a:srgbClr val="000000"/>
                          </a:solidFill>
                          <a:latin typeface="+mn-lt"/>
                          <a:cs typeface="Arial" panose="020B0604020202020204" pitchFamily="34" charset="0"/>
                        </a:rPr>
                        <a:t>18,484</a:t>
                      </a:r>
                    </a:p>
                  </a:txBody>
                  <a:tcPr marL="38100" marR="38100" marT="25400" marB="25400" anchor="ctr">
                    <a:lnL>
                      <a:noFill/>
                    </a:lnL>
                    <a:lnR>
                      <a:noFill/>
                    </a:lnR>
                    <a:lnT>
                      <a:noFill/>
                    </a:lnT>
                    <a:lnB>
                      <a:noFill/>
                    </a:lnB>
                    <a:noFill/>
                  </a:tcPr>
                </a:tc>
                <a:extLst>
                  <a:ext uri="{0D108BD9-81ED-4DB2-BD59-A6C34878D82A}">
                    <a16:rowId xmlns:a16="http://schemas.microsoft.com/office/drawing/2014/main" val="10025"/>
                  </a:ext>
                </a:extLst>
              </a:tr>
              <a:tr h="171505">
                <a:tc>
                  <a:txBody>
                    <a:bodyPr/>
                    <a:lstStyle/>
                    <a:p>
                      <a:pPr algn="l">
                        <a:lnSpc>
                          <a:spcPct val="83000"/>
                        </a:lnSpc>
                      </a:pPr>
                      <a:r>
                        <a:rPr sz="900" b="0" i="0" dirty="0">
                          <a:solidFill>
                            <a:srgbClr val="000000"/>
                          </a:solidFill>
                          <a:latin typeface="+mn-lt"/>
                          <a:cs typeface="Arial" panose="020B0604020202020204" pitchFamily="34" charset="0"/>
                        </a:rPr>
                        <a:t>Preferred share distributions</a:t>
                      </a:r>
                    </a:p>
                  </a:txBody>
                  <a:tcPr marL="190500" marR="38100" marT="25400" marB="25400" anchor="ctr">
                    <a:lnL>
                      <a:noFill/>
                    </a:lnL>
                    <a:lnR>
                      <a:noFill/>
                    </a:lnR>
                    <a:lnT>
                      <a:noFill/>
                    </a:lnT>
                    <a:lnB>
                      <a:noFill/>
                    </a:lnB>
                    <a:solidFill>
                      <a:schemeClr val="bg1">
                        <a:lumMod val="95000"/>
                      </a:schemeClr>
                    </a:solidFill>
                  </a:tcPr>
                </a:tc>
                <a:tc>
                  <a:txBody>
                    <a:bodyPr/>
                    <a:lstStyle/>
                    <a:p>
                      <a:pPr marL="0" algn="ctr" defTabSz="457200" rtl="0" eaLnBrk="1" latinLnBrk="0" hangingPunct="1">
                        <a:lnSpc>
                          <a:spcPct val="83000"/>
                        </a:lnSpc>
                      </a:pPr>
                      <a:r>
                        <a:rPr lang="en-US" sz="900" b="0" i="0" kern="1200" dirty="0">
                          <a:solidFill>
                            <a:srgbClr val="000000"/>
                          </a:solidFill>
                          <a:latin typeface="+mn-lt"/>
                          <a:ea typeface="+mn-ea"/>
                          <a:cs typeface="Arial" panose="020B0604020202020204" pitchFamily="34" charset="0"/>
                        </a:rPr>
                        <a:t>6,045</a:t>
                      </a:r>
                      <a:endParaRPr sz="900" b="0" i="0" kern="1200" dirty="0">
                        <a:solidFill>
                          <a:srgbClr val="000000"/>
                        </a:solidFill>
                        <a:latin typeface="+mn-lt"/>
                        <a:ea typeface="+mn-ea"/>
                        <a:cs typeface="Arial" panose="020B0604020202020204" pitchFamily="34" charset="0"/>
                      </a:endParaRPr>
                    </a:p>
                  </a:txBody>
                  <a:tcPr marL="38100" marR="38100" marT="25400" marB="25400" anchor="ctr">
                    <a:lnL>
                      <a:noFill/>
                    </a:lnL>
                    <a:lnR>
                      <a:noFill/>
                    </a:lnR>
                    <a:lnT>
                      <a:noFill/>
                    </a:lnT>
                    <a:lnB>
                      <a:noFill/>
                    </a:lnB>
                    <a:solidFill>
                      <a:schemeClr val="bg1">
                        <a:lumMod val="95000"/>
                      </a:schemeClr>
                    </a:solidFill>
                  </a:tcPr>
                </a:tc>
                <a:tc>
                  <a:txBody>
                    <a:bodyPr/>
                    <a:lstStyle/>
                    <a:p>
                      <a:pPr marL="0" algn="ctr" defTabSz="457200" rtl="0" eaLnBrk="1" latinLnBrk="0" hangingPunct="1">
                        <a:lnSpc>
                          <a:spcPct val="83000"/>
                        </a:lnSpc>
                      </a:pPr>
                      <a:r>
                        <a:rPr lang="en-US" sz="900" b="0" i="0" kern="1200" dirty="0">
                          <a:solidFill>
                            <a:srgbClr val="000000"/>
                          </a:solidFill>
                          <a:latin typeface="+mn-lt"/>
                          <a:ea typeface="+mn-ea"/>
                          <a:cs typeface="Arial" panose="020B0604020202020204" pitchFamily="34" charset="0"/>
                        </a:rPr>
                        <a:t>23,678</a:t>
                      </a:r>
                      <a:endParaRPr sz="900" b="0" i="0" kern="1200" dirty="0">
                        <a:solidFill>
                          <a:srgbClr val="000000"/>
                        </a:solidFill>
                        <a:latin typeface="+mn-lt"/>
                        <a:ea typeface="+mn-ea"/>
                        <a:cs typeface="Arial" panose="020B0604020202020204" pitchFamily="34" charset="0"/>
                      </a:endParaRPr>
                    </a:p>
                  </a:txBody>
                  <a:tcPr marL="38100" marR="38100" marT="25400" marB="25400" anchor="ctr">
                    <a:lnL>
                      <a:noFill/>
                    </a:lnL>
                    <a:lnR>
                      <a:noFill/>
                    </a:lnR>
                    <a:lnT>
                      <a:noFill/>
                    </a:lnT>
                    <a:lnB>
                      <a:noFill/>
                    </a:lnB>
                    <a:solidFill>
                      <a:schemeClr val="bg1">
                        <a:lumMod val="95000"/>
                      </a:schemeClr>
                    </a:solidFill>
                  </a:tcPr>
                </a:tc>
                <a:tc>
                  <a:txBody>
                    <a:bodyPr/>
                    <a:lstStyle/>
                    <a:p>
                      <a:pPr marL="0" algn="ctr" defTabSz="457200" rtl="0" eaLnBrk="1" latinLnBrk="0" hangingPunct="1">
                        <a:lnSpc>
                          <a:spcPct val="83000"/>
                        </a:lnSpc>
                      </a:pPr>
                      <a:r>
                        <a:rPr lang="en-US" sz="900" b="0" i="0" kern="1200" dirty="0">
                          <a:solidFill>
                            <a:srgbClr val="000000"/>
                          </a:solidFill>
                          <a:latin typeface="+mn-lt"/>
                          <a:ea typeface="+mn-ea"/>
                          <a:cs typeface="Arial" panose="020B0604020202020204" pitchFamily="34" charset="0"/>
                        </a:rPr>
                        <a:t>15,125</a:t>
                      </a:r>
                      <a:endParaRPr sz="900" b="0" i="0" kern="1200" dirty="0">
                        <a:solidFill>
                          <a:srgbClr val="000000"/>
                        </a:solidFill>
                        <a:latin typeface="+mn-lt"/>
                        <a:ea typeface="+mn-ea"/>
                        <a:cs typeface="Arial" panose="020B0604020202020204" pitchFamily="34" charset="0"/>
                      </a:endParaRPr>
                    </a:p>
                  </a:txBody>
                  <a:tcPr marL="38100" marR="38100" marT="25400" marB="25400" anchor="ctr">
                    <a:lnL>
                      <a:noFill/>
                    </a:lnL>
                    <a:lnR>
                      <a:noFill/>
                    </a:lnR>
                    <a:lnT>
                      <a:noFill/>
                    </a:lnT>
                    <a:lnB>
                      <a:noFill/>
                    </a:lnB>
                    <a:solidFill>
                      <a:schemeClr val="bg1">
                        <a:lumMod val="95000"/>
                      </a:schemeClr>
                    </a:solidFill>
                  </a:tcPr>
                </a:tc>
                <a:tc>
                  <a:txBody>
                    <a:bodyPr/>
                    <a:lstStyle/>
                    <a:p>
                      <a:pPr algn="ctr">
                        <a:lnSpc>
                          <a:spcPct val="83000"/>
                        </a:lnSpc>
                      </a:pPr>
                      <a:r>
                        <a:rPr lang="en-US" sz="900" b="0" i="0" dirty="0">
                          <a:solidFill>
                            <a:srgbClr val="000000"/>
                          </a:solidFill>
                          <a:latin typeface="+mn-lt"/>
                          <a:cs typeface="Arial" panose="020B0604020202020204" pitchFamily="34" charset="0"/>
                        </a:rPr>
                        <a:t>12.179</a:t>
                      </a:r>
                      <a:endParaRPr sz="900" b="0" i="0" dirty="0">
                        <a:solidFill>
                          <a:srgbClr val="000000"/>
                        </a:solidFill>
                        <a:latin typeface="+mn-lt"/>
                        <a:cs typeface="Arial" panose="020B0604020202020204" pitchFamily="34" charset="0"/>
                      </a:endParaRPr>
                    </a:p>
                  </a:txBody>
                  <a:tcPr marL="38100" marR="3810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2,457</a:t>
                      </a:r>
                    </a:p>
                  </a:txBody>
                  <a:tcPr marL="38100" marR="38100" marT="25400" marB="25400" anchor="ctr">
                    <a:lnL>
                      <a:noFill/>
                    </a:lnL>
                    <a:lnR>
                      <a:noFill/>
                    </a:lnR>
                    <a:lnT>
                      <a:noFill/>
                    </a:lnT>
                    <a:lnB>
                      <a:noFill/>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a:t>
                      </a:r>
                    </a:p>
                  </a:txBody>
                  <a:tcPr marL="38100" marR="38100" marT="25400" marB="25400" anchor="ctr">
                    <a:lnL>
                      <a:noFill/>
                    </a:lnL>
                    <a:lnR>
                      <a:noFill/>
                    </a:lnR>
                    <a:lnT>
                      <a:noFill/>
                    </a:lnT>
                    <a:lnB>
                      <a:noFill/>
                    </a:lnB>
                    <a:solidFill>
                      <a:schemeClr val="bg1">
                        <a:lumMod val="95000"/>
                      </a:schemeClr>
                    </a:solidFill>
                  </a:tcPr>
                </a:tc>
                <a:extLst>
                  <a:ext uri="{0D108BD9-81ED-4DB2-BD59-A6C34878D82A}">
                    <a16:rowId xmlns:a16="http://schemas.microsoft.com/office/drawing/2014/main" val="10026"/>
                  </a:ext>
                </a:extLst>
              </a:tr>
              <a:tr h="171505">
                <a:tc>
                  <a:txBody>
                    <a:bodyPr/>
                    <a:lstStyle/>
                    <a:p>
                      <a:pPr algn="l">
                        <a:lnSpc>
                          <a:spcPct val="83000"/>
                        </a:lnSpc>
                      </a:pPr>
                      <a:r>
                        <a:rPr sz="900" b="0" i="0" dirty="0">
                          <a:solidFill>
                            <a:srgbClr val="000000"/>
                          </a:solidFill>
                          <a:latin typeface="+mn-lt"/>
                          <a:cs typeface="Arial" panose="020B0604020202020204" pitchFamily="34" charset="0"/>
                        </a:rPr>
                        <a:t>Other</a:t>
                      </a:r>
                    </a:p>
                  </a:txBody>
                  <a:tcPr marL="190500" marR="38100" marT="25400" marB="25400" anchor="ctr">
                    <a:lnL>
                      <a:noFill/>
                    </a:lnL>
                    <a:lnR>
                      <a:noFill/>
                    </a:lnR>
                    <a:lnT>
                      <a:noFill/>
                    </a:lnT>
                    <a:lnB>
                      <a:noFill/>
                    </a:lnB>
                    <a:noFill/>
                  </a:tcPr>
                </a:tc>
                <a:tc>
                  <a:txBody>
                    <a:bodyPr/>
                    <a:lstStyle/>
                    <a:p>
                      <a:pPr marL="0" algn="ctr" defTabSz="457200" rtl="0" eaLnBrk="1" latinLnBrk="0" hangingPunct="1">
                        <a:lnSpc>
                          <a:spcPct val="83000"/>
                        </a:lnSpc>
                      </a:pPr>
                      <a:r>
                        <a:rPr lang="en-US" sz="900" b="0" i="0" kern="1200" dirty="0">
                          <a:solidFill>
                            <a:srgbClr val="000000"/>
                          </a:solidFill>
                          <a:latin typeface="+mn-lt"/>
                          <a:ea typeface="+mn-ea"/>
                          <a:cs typeface="Arial" panose="020B0604020202020204" pitchFamily="34" charset="0"/>
                        </a:rPr>
                        <a:t>3,501</a:t>
                      </a:r>
                      <a:endParaRPr sz="900" b="0" i="0" kern="1200" dirty="0">
                        <a:solidFill>
                          <a:srgbClr val="000000"/>
                        </a:solidFill>
                        <a:latin typeface="+mn-lt"/>
                        <a:ea typeface="+mn-ea"/>
                        <a:cs typeface="Arial" panose="020B0604020202020204" pitchFamily="34" charset="0"/>
                      </a:endParaRPr>
                    </a:p>
                  </a:txBody>
                  <a:tcPr marL="38100" marR="38100" marT="25400" marB="2540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marL="0" algn="ctr" defTabSz="457200" rtl="0" eaLnBrk="1" latinLnBrk="0" hangingPunct="1">
                        <a:lnSpc>
                          <a:spcPct val="83000"/>
                        </a:lnSpc>
                      </a:pPr>
                      <a:r>
                        <a:rPr lang="en-US" sz="900" b="0" i="0" kern="1200" dirty="0">
                          <a:solidFill>
                            <a:srgbClr val="000000"/>
                          </a:solidFill>
                          <a:latin typeface="+mn-lt"/>
                          <a:ea typeface="+mn-ea"/>
                          <a:cs typeface="Arial" panose="020B0604020202020204" pitchFamily="34" charset="0"/>
                        </a:rPr>
                        <a:t>2,211</a:t>
                      </a:r>
                      <a:endParaRPr sz="900" b="0" i="0" kern="1200" dirty="0">
                        <a:solidFill>
                          <a:srgbClr val="000000"/>
                        </a:solidFill>
                        <a:latin typeface="+mn-lt"/>
                        <a:ea typeface="+mn-ea"/>
                        <a:cs typeface="Arial" panose="020B0604020202020204" pitchFamily="34" charset="0"/>
                      </a:endParaRPr>
                    </a:p>
                  </a:txBody>
                  <a:tcPr marL="38100" marR="38100" marT="25400" marB="2540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marL="0" algn="ctr" defTabSz="457200" rtl="0" eaLnBrk="1" latinLnBrk="0" hangingPunct="1">
                        <a:lnSpc>
                          <a:spcPct val="83000"/>
                        </a:lnSpc>
                      </a:pPr>
                      <a:r>
                        <a:rPr lang="en-US" sz="900" b="0" i="0" kern="1200" dirty="0">
                          <a:solidFill>
                            <a:srgbClr val="000000"/>
                          </a:solidFill>
                          <a:latin typeface="+mn-lt"/>
                          <a:ea typeface="+mn-ea"/>
                          <a:cs typeface="Arial" panose="020B0604020202020204" pitchFamily="34" charset="0"/>
                        </a:rPr>
                        <a:t>3,318</a:t>
                      </a:r>
                      <a:endParaRPr sz="900" b="0" i="0" kern="1200" dirty="0">
                        <a:solidFill>
                          <a:srgbClr val="000000"/>
                        </a:solidFill>
                        <a:latin typeface="+mn-lt"/>
                        <a:ea typeface="+mn-ea"/>
                        <a:cs typeface="Arial" panose="020B0604020202020204" pitchFamily="34" charset="0"/>
                      </a:endParaRPr>
                    </a:p>
                  </a:txBody>
                  <a:tcPr marL="38100" marR="38100" marT="25400" marB="25400" anchor="ctr">
                    <a:lnL>
                      <a:noFill/>
                    </a:lnL>
                    <a:lnR>
                      <a:noFill/>
                    </a:lnR>
                    <a:lnT>
                      <a:noFill/>
                    </a:lnT>
                    <a:lnB w="12700" cmpd="sng">
                      <a:solidFill>
                        <a:srgbClr val="000000"/>
                      </a:solidFill>
                      <a:prstDash val="solid"/>
                    </a:lnB>
                    <a:noFill/>
                  </a:tcPr>
                </a:tc>
                <a:tc>
                  <a:txBody>
                    <a:bodyPr/>
                    <a:lstStyle/>
                    <a:p>
                      <a:pPr algn="ctr">
                        <a:lnSpc>
                          <a:spcPct val="83000"/>
                        </a:lnSpc>
                      </a:pPr>
                      <a:r>
                        <a:rPr lang="en-US" sz="900" b="0" i="0" dirty="0">
                          <a:solidFill>
                            <a:srgbClr val="000000"/>
                          </a:solidFill>
                          <a:latin typeface="+mn-lt"/>
                          <a:cs typeface="Arial" panose="020B0604020202020204" pitchFamily="34" charset="0"/>
                        </a:rPr>
                        <a:t>4,800</a:t>
                      </a:r>
                      <a:endParaRPr sz="900" b="0" i="0" dirty="0">
                        <a:solidFill>
                          <a:srgbClr val="000000"/>
                        </a:solidFill>
                        <a:latin typeface="+mn-lt"/>
                        <a:cs typeface="Arial" panose="020B0604020202020204" pitchFamily="34" charset="0"/>
                      </a:endParaRPr>
                    </a:p>
                  </a:txBody>
                  <a:tcPr marL="38100" marR="38100" marT="25400" marB="25400" anchor="ctr">
                    <a:lnL>
                      <a:noFill/>
                    </a:lnL>
                    <a:lnR>
                      <a:noFill/>
                    </a:lnR>
                    <a:lnT>
                      <a:noFill/>
                    </a:lnT>
                    <a:lnB w="12700" cmpd="sng">
                      <a:solidFill>
                        <a:srgbClr val="000000"/>
                      </a:solidFill>
                      <a:prstDash val="solid"/>
                    </a:lnB>
                    <a:noFill/>
                  </a:tcPr>
                </a:tc>
                <a:tc>
                  <a:txBody>
                    <a:bodyPr/>
                    <a:lstStyle/>
                    <a:p>
                      <a:pPr algn="ctr">
                        <a:lnSpc>
                          <a:spcPct val="83000"/>
                        </a:lnSpc>
                      </a:pPr>
                      <a:r>
                        <a:rPr sz="900" b="0" i="0" dirty="0">
                          <a:solidFill>
                            <a:srgbClr val="000000"/>
                          </a:solidFill>
                          <a:latin typeface="+mn-lt"/>
                          <a:cs typeface="Arial" panose="020B0604020202020204" pitchFamily="34" charset="0"/>
                        </a:rPr>
                        <a:t>8,322</a:t>
                      </a:r>
                    </a:p>
                  </a:txBody>
                  <a:tcPr marL="38100" marR="38100" marT="25400" marB="2540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83000"/>
                        </a:lnSpc>
                      </a:pPr>
                      <a:r>
                        <a:rPr sz="900" b="0" i="0" dirty="0">
                          <a:solidFill>
                            <a:srgbClr val="000000"/>
                          </a:solidFill>
                          <a:latin typeface="+mn-lt"/>
                          <a:cs typeface="Arial" panose="020B0604020202020204" pitchFamily="34" charset="0"/>
                        </a:rPr>
                        <a:t>—</a:t>
                      </a:r>
                    </a:p>
                  </a:txBody>
                  <a:tcPr marL="38100" marR="38100" marT="25400" marB="25400" anchor="ctr">
                    <a:lnL>
                      <a:noFill/>
                    </a:lnL>
                    <a:lnR>
                      <a:noFill/>
                    </a:lnR>
                    <a:lnT>
                      <a:noFill/>
                    </a:lnT>
                    <a:lnB w="12700" cmpd="sng">
                      <a:solidFill>
                        <a:srgbClr val="000000"/>
                      </a:solidFill>
                      <a:prstDash val="solid"/>
                    </a:lnB>
                    <a:noFill/>
                  </a:tcPr>
                </a:tc>
                <a:extLst>
                  <a:ext uri="{0D108BD9-81ED-4DB2-BD59-A6C34878D82A}">
                    <a16:rowId xmlns:a16="http://schemas.microsoft.com/office/drawing/2014/main" val="10027"/>
                  </a:ext>
                </a:extLst>
              </a:tr>
              <a:tr h="0">
                <a:tc>
                  <a:txBody>
                    <a:bodyPr/>
                    <a:lstStyle/>
                    <a:p>
                      <a:pPr algn="l">
                        <a:lnSpc>
                          <a:spcPct val="83000"/>
                        </a:lnSpc>
                      </a:pPr>
                      <a:r>
                        <a:rPr sz="900" b="0" i="0" dirty="0">
                          <a:solidFill>
                            <a:srgbClr val="000000"/>
                          </a:solidFill>
                          <a:latin typeface="+mn-lt"/>
                          <a:cs typeface="Arial" panose="020B0604020202020204" pitchFamily="34" charset="0"/>
                        </a:rPr>
                        <a:t>Estimated cash flow available for distribution and reinvestment</a:t>
                      </a:r>
                    </a:p>
                  </a:txBody>
                  <a:tcPr marL="38100" marR="38100" marT="12700" marB="25400" anchor="ctr">
                    <a:lnL>
                      <a:noFill/>
                    </a:lnL>
                    <a:lnR>
                      <a:noFill/>
                    </a:lnR>
                    <a:lnT>
                      <a:noFill/>
                    </a:lnT>
                    <a:lnB>
                      <a:noFill/>
                    </a:lnB>
                    <a:solidFill>
                      <a:schemeClr val="bg1">
                        <a:lumMod val="95000"/>
                      </a:schemeClr>
                    </a:solidFill>
                  </a:tcPr>
                </a:tc>
                <a:tc>
                  <a:txBody>
                    <a:bodyPr/>
                    <a:lstStyle/>
                    <a:p>
                      <a:pPr marL="0" algn="ctr" defTabSz="457200" rtl="0" eaLnBrk="1" latinLnBrk="0" hangingPunct="1">
                        <a:lnSpc>
                          <a:spcPct val="83000"/>
                        </a:lnSpc>
                      </a:pPr>
                      <a:r>
                        <a:rPr lang="en-US" sz="900" b="0" i="0" kern="1200">
                          <a:solidFill>
                            <a:srgbClr val="000000"/>
                          </a:solidFill>
                          <a:latin typeface="+mn-lt"/>
                          <a:ea typeface="+mn-ea"/>
                          <a:cs typeface="Arial" panose="020B0604020202020204" pitchFamily="34" charset="0"/>
                        </a:rPr>
                        <a:t>$46,244</a:t>
                      </a:r>
                      <a:endParaRPr sz="900" b="0" i="0" kern="1200" dirty="0">
                        <a:solidFill>
                          <a:srgbClr val="000000"/>
                        </a:solidFill>
                        <a:latin typeface="+mn-lt"/>
                        <a:ea typeface="+mn-ea"/>
                        <a:cs typeface="Arial" panose="020B0604020202020204" pitchFamily="34" charset="0"/>
                      </a:endParaRPr>
                    </a:p>
                  </a:txBody>
                  <a:tcPr marL="38100" marR="38100" marT="25400" marB="25400" anchor="ctr">
                    <a:lnL>
                      <a:noFill/>
                    </a:lnL>
                    <a:lnR>
                      <a:noFill/>
                    </a:lnR>
                    <a:lnT w="12700" cap="flat" cmpd="sng" algn="ctr">
                      <a:solidFill>
                        <a:srgbClr val="000000"/>
                      </a:solidFill>
                      <a:prstDash val="solid"/>
                      <a:round/>
                      <a:headEnd type="none" w="med" len="med"/>
                      <a:tailEnd type="none" w="med" len="med"/>
                    </a:lnT>
                    <a:lnB w="12700" cmpd="sng">
                      <a:solidFill>
                        <a:srgbClr val="000000"/>
                      </a:solidFill>
                      <a:prstDash val="solid"/>
                    </a:lnB>
                    <a:solidFill>
                      <a:schemeClr val="bg1">
                        <a:lumMod val="95000"/>
                      </a:schemeClr>
                    </a:solidFill>
                  </a:tcPr>
                </a:tc>
                <a:tc>
                  <a:txBody>
                    <a:bodyPr/>
                    <a:lstStyle/>
                    <a:p>
                      <a:pPr marL="0" algn="ctr" defTabSz="457200" rtl="0" eaLnBrk="1" latinLnBrk="0" hangingPunct="1">
                        <a:lnSpc>
                          <a:spcPct val="83000"/>
                        </a:lnSpc>
                      </a:pPr>
                      <a:r>
                        <a:rPr lang="en-US" sz="900" b="0" i="0" kern="1200" dirty="0">
                          <a:solidFill>
                            <a:srgbClr val="000000"/>
                          </a:solidFill>
                          <a:latin typeface="+mn-lt"/>
                          <a:ea typeface="+mn-ea"/>
                          <a:cs typeface="Arial" panose="020B0604020202020204" pitchFamily="34" charset="0"/>
                        </a:rPr>
                        <a:t>$110,646</a:t>
                      </a:r>
                      <a:endParaRPr sz="900" b="0" i="0" kern="1200" dirty="0">
                        <a:solidFill>
                          <a:srgbClr val="000000"/>
                        </a:solidFill>
                        <a:latin typeface="+mn-lt"/>
                        <a:ea typeface="+mn-ea"/>
                        <a:cs typeface="Arial" panose="020B0604020202020204" pitchFamily="34" charset="0"/>
                      </a:endParaRPr>
                    </a:p>
                  </a:txBody>
                  <a:tcPr marL="38100" marR="38100" marT="25400" marB="25400" anchor="ctr">
                    <a:lnL>
                      <a:noFill/>
                    </a:lnL>
                    <a:lnR>
                      <a:noFill/>
                    </a:lnR>
                    <a:lnT w="12700" cap="flat" cmpd="sng" algn="ctr">
                      <a:solidFill>
                        <a:srgbClr val="000000"/>
                      </a:solidFill>
                      <a:prstDash val="solid"/>
                      <a:round/>
                      <a:headEnd type="none" w="med" len="med"/>
                      <a:tailEnd type="none" w="med" len="med"/>
                    </a:lnT>
                    <a:lnB w="12700" cmpd="sng">
                      <a:solidFill>
                        <a:srgbClr val="000000"/>
                      </a:solidFill>
                      <a:prstDash val="solid"/>
                    </a:lnB>
                    <a:solidFill>
                      <a:schemeClr val="bg1">
                        <a:lumMod val="95000"/>
                      </a:schemeClr>
                    </a:solidFill>
                  </a:tcPr>
                </a:tc>
                <a:tc>
                  <a:txBody>
                    <a:bodyPr/>
                    <a:lstStyle/>
                    <a:p>
                      <a:pPr marL="0" algn="ctr" defTabSz="457200" rtl="0" eaLnBrk="1" latinLnBrk="0" hangingPunct="1">
                        <a:lnSpc>
                          <a:spcPct val="83000"/>
                        </a:lnSpc>
                      </a:pPr>
                      <a:r>
                        <a:rPr lang="en-US" sz="900" b="0" i="0" kern="1200" dirty="0">
                          <a:solidFill>
                            <a:srgbClr val="000000"/>
                          </a:solidFill>
                          <a:latin typeface="+mn-lt"/>
                          <a:ea typeface="+mn-ea"/>
                          <a:cs typeface="Arial" panose="020B0604020202020204" pitchFamily="34" charset="0"/>
                        </a:rPr>
                        <a:t>$104,038</a:t>
                      </a:r>
                      <a:endParaRPr sz="900" b="0" i="0" kern="1200" dirty="0">
                        <a:solidFill>
                          <a:srgbClr val="000000"/>
                        </a:solidFill>
                        <a:latin typeface="+mn-lt"/>
                        <a:ea typeface="+mn-ea"/>
                        <a:cs typeface="Arial" panose="020B0604020202020204" pitchFamily="34" charset="0"/>
                      </a:endParaRPr>
                    </a:p>
                  </a:txBody>
                  <a:tcPr marL="38100" marR="38100" marT="25400" marB="25400" anchor="ctr">
                    <a:lnL>
                      <a:noFill/>
                    </a:lnL>
                    <a:lnR>
                      <a:noFill/>
                    </a:lnR>
                    <a:lnT w="12700" cmpd="sng">
                      <a:solidFill>
                        <a:srgbClr val="000000"/>
                      </a:solidFill>
                      <a:prstDash val="solid"/>
                    </a:lnT>
                    <a:lnB w="12700" cmpd="sng">
                      <a:solidFill>
                        <a:srgbClr val="000000"/>
                      </a:solidFill>
                      <a:prstDash val="solid"/>
                    </a:lnB>
                    <a:solidFill>
                      <a:schemeClr val="bg1">
                        <a:lumMod val="95000"/>
                      </a:schemeClr>
                    </a:solidFill>
                  </a:tcPr>
                </a:tc>
                <a:tc>
                  <a:txBody>
                    <a:bodyPr/>
                    <a:lstStyle/>
                    <a:p>
                      <a:pPr algn="ctr">
                        <a:lnSpc>
                          <a:spcPct val="83000"/>
                        </a:lnSpc>
                      </a:pPr>
                      <a:r>
                        <a:rPr lang="en-US" sz="900" b="0" i="0" dirty="0">
                          <a:solidFill>
                            <a:srgbClr val="000000"/>
                          </a:solidFill>
                          <a:latin typeface="+mn-lt"/>
                          <a:cs typeface="Arial" panose="020B0604020202020204" pitchFamily="34" charset="0"/>
                        </a:rPr>
                        <a:t>$93,650</a:t>
                      </a:r>
                      <a:endParaRPr sz="900" b="0" i="0" dirty="0">
                        <a:solidFill>
                          <a:srgbClr val="000000"/>
                        </a:solidFill>
                        <a:latin typeface="+mn-lt"/>
                        <a:cs typeface="Arial" panose="020B0604020202020204" pitchFamily="34" charset="0"/>
                      </a:endParaRPr>
                    </a:p>
                  </a:txBody>
                  <a:tcPr marL="38100" marR="38100" marT="25400" marB="25400" anchor="ctr">
                    <a:lnL>
                      <a:noFill/>
                    </a:lnL>
                    <a:lnR>
                      <a:noFill/>
                    </a:lnR>
                    <a:lnT w="12700" cmpd="sng">
                      <a:solidFill>
                        <a:srgbClr val="000000"/>
                      </a:solidFill>
                      <a:prstDash val="solid"/>
                    </a:lnT>
                    <a:lnB w="12700" cmpd="sng">
                      <a:solidFill>
                        <a:srgbClr val="000000"/>
                      </a:solidFill>
                      <a:prstDash val="solid"/>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$92,243</a:t>
                      </a:r>
                    </a:p>
                  </a:txBody>
                  <a:tcPr marL="38100" marR="38100" marT="25400" marB="25400" anchor="ctr">
                    <a:lnL>
                      <a:noFill/>
                    </a:lnL>
                    <a:lnR>
                      <a:noFill/>
                    </a:lnR>
                    <a:lnT w="12700" cap="flat" cmpd="sng" algn="ctr">
                      <a:solidFill>
                        <a:srgbClr val="000000"/>
                      </a:solidFill>
                      <a:prstDash val="solid"/>
                      <a:round/>
                      <a:headEnd type="none" w="med" len="med"/>
                      <a:tailEnd type="none" w="med" len="med"/>
                    </a:lnT>
                    <a:lnB w="12700" cmpd="sng">
                      <a:solidFill>
                        <a:srgbClr val="000000"/>
                      </a:solidFill>
                      <a:prstDash val="solid"/>
                    </a:lnB>
                    <a:solidFill>
                      <a:schemeClr val="bg1">
                        <a:lumMod val="95000"/>
                      </a:schemeClr>
                    </a:solidFill>
                  </a:tcPr>
                </a:tc>
                <a:tc>
                  <a:txBody>
                    <a:bodyPr/>
                    <a:lstStyle/>
                    <a:p>
                      <a:pPr algn="ctr">
                        <a:lnSpc>
                          <a:spcPct val="83000"/>
                        </a:lnSpc>
                      </a:pPr>
                      <a:r>
                        <a:rPr sz="900" b="0" i="0" dirty="0">
                          <a:solidFill>
                            <a:srgbClr val="000000"/>
                          </a:solidFill>
                          <a:latin typeface="+mn-lt"/>
                          <a:cs typeface="Arial" panose="020B0604020202020204" pitchFamily="34" charset="0"/>
                        </a:rPr>
                        <a:t>$76,375</a:t>
                      </a:r>
                    </a:p>
                  </a:txBody>
                  <a:tcPr marL="38100" marR="38100" marT="25400" marB="25400" anchor="ctr">
                    <a:lnL>
                      <a:noFill/>
                    </a:lnL>
                    <a:lnR>
                      <a:noFill/>
                    </a:lnR>
                    <a:lnT w="12700" cmpd="sng">
                      <a:solidFill>
                        <a:srgbClr val="000000"/>
                      </a:solidFill>
                      <a:prstDash val="solid"/>
                    </a:lnT>
                    <a:lnB w="12700" cmpd="sng">
                      <a:solidFill>
                        <a:srgbClr val="000000"/>
                      </a:solidFill>
                      <a:prstDash val="solid"/>
                    </a:lnB>
                    <a:solidFill>
                      <a:schemeClr val="bg1">
                        <a:lumMod val="95000"/>
                      </a:schemeClr>
                    </a:solidFill>
                  </a:tcPr>
                </a:tc>
                <a:extLst>
                  <a:ext uri="{0D108BD9-81ED-4DB2-BD59-A6C34878D82A}">
                    <a16:rowId xmlns:a16="http://schemas.microsoft.com/office/drawing/2014/main" val="10028"/>
                  </a:ext>
                </a:extLst>
              </a:tr>
            </a:tbl>
          </a:graphicData>
        </a:graphic>
      </p:graphicFrame>
    </p:spTree>
    <p:extLst>
      <p:ext uri="{BB962C8B-B14F-4D97-AF65-F5344CB8AC3E}">
        <p14:creationId xmlns:p14="http://schemas.microsoft.com/office/powerpoint/2010/main" val="1955010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7">
            <a:extLst>
              <a:ext uri="{FF2B5EF4-FFF2-40B4-BE49-F238E27FC236}">
                <a16:creationId xmlns:a16="http://schemas.microsoft.com/office/drawing/2014/main" id="{13576827-8FE0-014E-A644-A94AE1491121}"/>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6" name="Rectangle 5">
            <a:extLst>
              <a:ext uri="{FF2B5EF4-FFF2-40B4-BE49-F238E27FC236}">
                <a16:creationId xmlns:a16="http://schemas.microsoft.com/office/drawing/2014/main" id="{759ED0E8-7C40-2447-B3CF-072E0D2D76E3}"/>
              </a:ext>
            </a:extLst>
          </p:cNvPr>
          <p:cNvSpPr/>
          <p:nvPr/>
        </p:nvSpPr>
        <p:spPr>
          <a:xfrm>
            <a:off x="0" y="1053548"/>
            <a:ext cx="5343533" cy="5197128"/>
          </a:xfrm>
          <a:prstGeom prst="rect">
            <a:avLst/>
          </a:prstGeom>
          <a:solidFill>
            <a:schemeClr val="accent1">
              <a:alpha val="90000"/>
            </a:schemeClr>
          </a:solidFill>
          <a:ln>
            <a:noFill/>
          </a:ln>
          <a:effectLst>
            <a:innerShdw blurRad="63500" dist="50800" dir="18900000">
              <a:prstClr val="black">
                <a:alpha val="3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sp>
        <p:nvSpPr>
          <p:cNvPr id="7" name="Freeform 6">
            <a:extLst>
              <a:ext uri="{FF2B5EF4-FFF2-40B4-BE49-F238E27FC236}">
                <a16:creationId xmlns:a16="http://schemas.microsoft.com/office/drawing/2014/main" id="{487FE967-A0A9-FA40-86AA-0DFCBDCCECD9}"/>
              </a:ext>
            </a:extLst>
          </p:cNvPr>
          <p:cNvSpPr/>
          <p:nvPr/>
        </p:nvSpPr>
        <p:spPr>
          <a:xfrm rot="16200000">
            <a:off x="11061702" y="430716"/>
            <a:ext cx="781502" cy="781505"/>
          </a:xfrm>
          <a:custGeom>
            <a:avLst/>
            <a:gdLst>
              <a:gd name="connsiteX0" fmla="*/ 471216 w 471216"/>
              <a:gd name="connsiteY0" fmla="*/ 0 h 471217"/>
              <a:gd name="connsiteX1" fmla="*/ 471216 w 471216"/>
              <a:gd name="connsiteY1" fmla="*/ 468044 h 471217"/>
              <a:gd name="connsiteX2" fmla="*/ 468043 w 471216"/>
              <a:gd name="connsiteY2" fmla="*/ 468044 h 471217"/>
              <a:gd name="connsiteX3" fmla="*/ 468043 w 471216"/>
              <a:gd name="connsiteY3" fmla="*/ 471217 h 471217"/>
              <a:gd name="connsiteX4" fmla="*/ 0 w 471216"/>
              <a:gd name="connsiteY4" fmla="*/ 471217 h 471217"/>
              <a:gd name="connsiteX5" fmla="*/ 0 w 471216"/>
              <a:gd name="connsiteY5" fmla="*/ 301629 h 471217"/>
              <a:gd name="connsiteX6" fmla="*/ 301628 w 471216"/>
              <a:gd name="connsiteY6" fmla="*/ 301629 h 471217"/>
              <a:gd name="connsiteX7" fmla="*/ 301628 w 471216"/>
              <a:gd name="connsiteY7" fmla="*/ 0 h 471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1216" h="471217">
                <a:moveTo>
                  <a:pt x="471216" y="0"/>
                </a:moveTo>
                <a:lnTo>
                  <a:pt x="471216" y="468044"/>
                </a:lnTo>
                <a:lnTo>
                  <a:pt x="468043" y="468044"/>
                </a:lnTo>
                <a:lnTo>
                  <a:pt x="468043" y="471217"/>
                </a:lnTo>
                <a:lnTo>
                  <a:pt x="0" y="471217"/>
                </a:lnTo>
                <a:lnTo>
                  <a:pt x="0" y="301629"/>
                </a:lnTo>
                <a:lnTo>
                  <a:pt x="301628" y="301629"/>
                </a:lnTo>
                <a:lnTo>
                  <a:pt x="301628" y="0"/>
                </a:lnTo>
                <a:close/>
              </a:path>
            </a:pathLst>
          </a:custGeom>
          <a:solidFill>
            <a:schemeClr val="accent5">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sp>
        <p:nvSpPr>
          <p:cNvPr id="4" name="Title 3">
            <a:extLst>
              <a:ext uri="{FF2B5EF4-FFF2-40B4-BE49-F238E27FC236}">
                <a16:creationId xmlns:a16="http://schemas.microsoft.com/office/drawing/2014/main" id="{80834881-3269-9C48-9224-0DD6C021C103}"/>
              </a:ext>
            </a:extLst>
          </p:cNvPr>
          <p:cNvSpPr>
            <a:spLocks noGrp="1"/>
          </p:cNvSpPr>
          <p:nvPr>
            <p:ph type="ctrTitle"/>
          </p:nvPr>
        </p:nvSpPr>
        <p:spPr>
          <a:xfrm>
            <a:off x="360363" y="1759155"/>
            <a:ext cx="4665663" cy="1787237"/>
          </a:xfrm>
        </p:spPr>
        <p:txBody>
          <a:bodyPr/>
          <a:lstStyle/>
          <a:p>
            <a:r>
              <a:rPr lang="en-US" dirty="0"/>
              <a:t>Thank you!</a:t>
            </a:r>
          </a:p>
        </p:txBody>
      </p:sp>
      <p:cxnSp>
        <p:nvCxnSpPr>
          <p:cNvPr id="5" name="Straight Connector 4">
            <a:extLst>
              <a:ext uri="{FF2B5EF4-FFF2-40B4-BE49-F238E27FC236}">
                <a16:creationId xmlns:a16="http://schemas.microsoft.com/office/drawing/2014/main" id="{37190F60-33B6-DA45-9D8F-3313FECD3414}"/>
              </a:ext>
            </a:extLst>
          </p:cNvPr>
          <p:cNvCxnSpPr>
            <a:cxnSpLocks/>
          </p:cNvCxnSpPr>
          <p:nvPr/>
        </p:nvCxnSpPr>
        <p:spPr>
          <a:xfrm>
            <a:off x="360363" y="3760705"/>
            <a:ext cx="4665663" cy="0"/>
          </a:xfrm>
          <a:prstGeom prst="line">
            <a:avLst/>
          </a:prstGeom>
          <a:ln w="12700">
            <a:solidFill>
              <a:schemeClr val="accent4"/>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7452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628134A3-CC8D-5446-BA11-959126484A2B}"/>
              </a:ext>
            </a:extLst>
          </p:cNvPr>
          <p:cNvGrpSpPr/>
          <p:nvPr/>
        </p:nvGrpSpPr>
        <p:grpSpPr>
          <a:xfrm>
            <a:off x="5491700" y="4536361"/>
            <a:ext cx="564361" cy="610663"/>
            <a:chOff x="4835525" y="8259763"/>
            <a:chExt cx="1025525" cy="1109663"/>
          </a:xfrm>
          <a:solidFill>
            <a:srgbClr val="DEB971"/>
          </a:solidFill>
        </p:grpSpPr>
        <p:sp>
          <p:nvSpPr>
            <p:cNvPr id="44" name="Freeform 170">
              <a:extLst>
                <a:ext uri="{FF2B5EF4-FFF2-40B4-BE49-F238E27FC236}">
                  <a16:creationId xmlns:a16="http://schemas.microsoft.com/office/drawing/2014/main" id="{6E44B1FA-7179-4B44-9AD9-C93B796A3B6E}"/>
                </a:ext>
              </a:extLst>
            </p:cNvPr>
            <p:cNvSpPr>
              <a:spLocks noEditPoints="1"/>
            </p:cNvSpPr>
            <p:nvPr/>
          </p:nvSpPr>
          <p:spPr bwMode="auto">
            <a:xfrm>
              <a:off x="4835525" y="8870951"/>
              <a:ext cx="1025525" cy="498475"/>
            </a:xfrm>
            <a:custGeom>
              <a:avLst/>
              <a:gdLst>
                <a:gd name="T0" fmla="*/ 442 w 646"/>
                <a:gd name="T1" fmla="*/ 211 h 314"/>
                <a:gd name="T2" fmla="*/ 442 w 646"/>
                <a:gd name="T3" fmla="*/ 28 h 314"/>
                <a:gd name="T4" fmla="*/ 440 w 646"/>
                <a:gd name="T5" fmla="*/ 17 h 314"/>
                <a:gd name="T6" fmla="*/ 425 w 646"/>
                <a:gd name="T7" fmla="*/ 2 h 314"/>
                <a:gd name="T8" fmla="*/ 414 w 646"/>
                <a:gd name="T9" fmla="*/ 0 h 314"/>
                <a:gd name="T10" fmla="*/ 233 w 646"/>
                <a:gd name="T11" fmla="*/ 0 h 314"/>
                <a:gd name="T12" fmla="*/ 222 w 646"/>
                <a:gd name="T13" fmla="*/ 2 h 314"/>
                <a:gd name="T14" fmla="*/ 207 w 646"/>
                <a:gd name="T15" fmla="*/ 17 h 314"/>
                <a:gd name="T16" fmla="*/ 205 w 646"/>
                <a:gd name="T17" fmla="*/ 28 h 314"/>
                <a:gd name="T18" fmla="*/ 29 w 646"/>
                <a:gd name="T19" fmla="*/ 128 h 314"/>
                <a:gd name="T20" fmla="*/ 23 w 646"/>
                <a:gd name="T21" fmla="*/ 128 h 314"/>
                <a:gd name="T22" fmla="*/ 8 w 646"/>
                <a:gd name="T23" fmla="*/ 137 h 314"/>
                <a:gd name="T24" fmla="*/ 0 w 646"/>
                <a:gd name="T25" fmla="*/ 151 h 314"/>
                <a:gd name="T26" fmla="*/ 0 w 646"/>
                <a:gd name="T27" fmla="*/ 286 h 314"/>
                <a:gd name="T28" fmla="*/ 0 w 646"/>
                <a:gd name="T29" fmla="*/ 291 h 314"/>
                <a:gd name="T30" fmla="*/ 8 w 646"/>
                <a:gd name="T31" fmla="*/ 306 h 314"/>
                <a:gd name="T32" fmla="*/ 23 w 646"/>
                <a:gd name="T33" fmla="*/ 314 h 314"/>
                <a:gd name="T34" fmla="*/ 618 w 646"/>
                <a:gd name="T35" fmla="*/ 314 h 314"/>
                <a:gd name="T36" fmla="*/ 624 w 646"/>
                <a:gd name="T37" fmla="*/ 314 h 314"/>
                <a:gd name="T38" fmla="*/ 639 w 646"/>
                <a:gd name="T39" fmla="*/ 306 h 314"/>
                <a:gd name="T40" fmla="*/ 646 w 646"/>
                <a:gd name="T41" fmla="*/ 291 h 314"/>
                <a:gd name="T42" fmla="*/ 646 w 646"/>
                <a:gd name="T43" fmla="*/ 241 h 314"/>
                <a:gd name="T44" fmla="*/ 646 w 646"/>
                <a:gd name="T45" fmla="*/ 235 h 314"/>
                <a:gd name="T46" fmla="*/ 639 w 646"/>
                <a:gd name="T47" fmla="*/ 220 h 314"/>
                <a:gd name="T48" fmla="*/ 624 w 646"/>
                <a:gd name="T49" fmla="*/ 211 h 314"/>
                <a:gd name="T50" fmla="*/ 618 w 646"/>
                <a:gd name="T51" fmla="*/ 211 h 314"/>
                <a:gd name="T52" fmla="*/ 615 w 646"/>
                <a:gd name="T53" fmla="*/ 244 h 314"/>
                <a:gd name="T54" fmla="*/ 32 w 646"/>
                <a:gd name="T55" fmla="*/ 282 h 314"/>
                <a:gd name="T56" fmla="*/ 222 w 646"/>
                <a:gd name="T57" fmla="*/ 162 h 314"/>
                <a:gd name="T58" fmla="*/ 228 w 646"/>
                <a:gd name="T59" fmla="*/ 160 h 314"/>
                <a:gd name="T60" fmla="*/ 237 w 646"/>
                <a:gd name="T61" fmla="*/ 151 h 314"/>
                <a:gd name="T62" fmla="*/ 237 w 646"/>
                <a:gd name="T63" fmla="*/ 34 h 314"/>
                <a:gd name="T64" fmla="*/ 410 w 646"/>
                <a:gd name="T65" fmla="*/ 228 h 314"/>
                <a:gd name="T66" fmla="*/ 410 w 646"/>
                <a:gd name="T67" fmla="*/ 235 h 314"/>
                <a:gd name="T68" fmla="*/ 419 w 646"/>
                <a:gd name="T69" fmla="*/ 243 h 314"/>
                <a:gd name="T70" fmla="*/ 427 w 646"/>
                <a:gd name="T71" fmla="*/ 244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46" h="314">
                  <a:moveTo>
                    <a:pt x="618" y="211"/>
                  </a:moveTo>
                  <a:lnTo>
                    <a:pt x="442" y="211"/>
                  </a:lnTo>
                  <a:lnTo>
                    <a:pt x="442" y="28"/>
                  </a:lnTo>
                  <a:lnTo>
                    <a:pt x="442" y="28"/>
                  </a:lnTo>
                  <a:lnTo>
                    <a:pt x="442" y="23"/>
                  </a:lnTo>
                  <a:lnTo>
                    <a:pt x="440" y="17"/>
                  </a:lnTo>
                  <a:lnTo>
                    <a:pt x="434" y="8"/>
                  </a:lnTo>
                  <a:lnTo>
                    <a:pt x="425" y="2"/>
                  </a:lnTo>
                  <a:lnTo>
                    <a:pt x="419" y="0"/>
                  </a:lnTo>
                  <a:lnTo>
                    <a:pt x="414" y="0"/>
                  </a:lnTo>
                  <a:lnTo>
                    <a:pt x="233" y="0"/>
                  </a:lnTo>
                  <a:lnTo>
                    <a:pt x="233" y="0"/>
                  </a:lnTo>
                  <a:lnTo>
                    <a:pt x="228" y="0"/>
                  </a:lnTo>
                  <a:lnTo>
                    <a:pt x="222" y="2"/>
                  </a:lnTo>
                  <a:lnTo>
                    <a:pt x="213" y="8"/>
                  </a:lnTo>
                  <a:lnTo>
                    <a:pt x="207" y="17"/>
                  </a:lnTo>
                  <a:lnTo>
                    <a:pt x="205" y="23"/>
                  </a:lnTo>
                  <a:lnTo>
                    <a:pt x="205" y="28"/>
                  </a:lnTo>
                  <a:lnTo>
                    <a:pt x="205" y="128"/>
                  </a:lnTo>
                  <a:lnTo>
                    <a:pt x="29" y="128"/>
                  </a:lnTo>
                  <a:lnTo>
                    <a:pt x="29" y="128"/>
                  </a:lnTo>
                  <a:lnTo>
                    <a:pt x="23" y="128"/>
                  </a:lnTo>
                  <a:lnTo>
                    <a:pt x="17" y="130"/>
                  </a:lnTo>
                  <a:lnTo>
                    <a:pt x="8" y="137"/>
                  </a:lnTo>
                  <a:lnTo>
                    <a:pt x="2" y="145"/>
                  </a:lnTo>
                  <a:lnTo>
                    <a:pt x="0" y="151"/>
                  </a:lnTo>
                  <a:lnTo>
                    <a:pt x="0" y="158"/>
                  </a:lnTo>
                  <a:lnTo>
                    <a:pt x="0" y="286"/>
                  </a:lnTo>
                  <a:lnTo>
                    <a:pt x="0" y="286"/>
                  </a:lnTo>
                  <a:lnTo>
                    <a:pt x="0" y="291"/>
                  </a:lnTo>
                  <a:lnTo>
                    <a:pt x="2" y="297"/>
                  </a:lnTo>
                  <a:lnTo>
                    <a:pt x="8" y="306"/>
                  </a:lnTo>
                  <a:lnTo>
                    <a:pt x="17" y="312"/>
                  </a:lnTo>
                  <a:lnTo>
                    <a:pt x="23" y="314"/>
                  </a:lnTo>
                  <a:lnTo>
                    <a:pt x="29" y="314"/>
                  </a:lnTo>
                  <a:lnTo>
                    <a:pt x="618" y="314"/>
                  </a:lnTo>
                  <a:lnTo>
                    <a:pt x="618" y="314"/>
                  </a:lnTo>
                  <a:lnTo>
                    <a:pt x="624" y="314"/>
                  </a:lnTo>
                  <a:lnTo>
                    <a:pt x="630" y="312"/>
                  </a:lnTo>
                  <a:lnTo>
                    <a:pt x="639" y="306"/>
                  </a:lnTo>
                  <a:lnTo>
                    <a:pt x="645" y="297"/>
                  </a:lnTo>
                  <a:lnTo>
                    <a:pt x="646" y="291"/>
                  </a:lnTo>
                  <a:lnTo>
                    <a:pt x="646" y="286"/>
                  </a:lnTo>
                  <a:lnTo>
                    <a:pt x="646" y="241"/>
                  </a:lnTo>
                  <a:lnTo>
                    <a:pt x="646" y="241"/>
                  </a:lnTo>
                  <a:lnTo>
                    <a:pt x="646" y="235"/>
                  </a:lnTo>
                  <a:lnTo>
                    <a:pt x="645" y="229"/>
                  </a:lnTo>
                  <a:lnTo>
                    <a:pt x="639" y="220"/>
                  </a:lnTo>
                  <a:lnTo>
                    <a:pt x="630" y="212"/>
                  </a:lnTo>
                  <a:lnTo>
                    <a:pt x="624" y="211"/>
                  </a:lnTo>
                  <a:lnTo>
                    <a:pt x="618" y="211"/>
                  </a:lnTo>
                  <a:lnTo>
                    <a:pt x="618" y="211"/>
                  </a:lnTo>
                  <a:close/>
                  <a:moveTo>
                    <a:pt x="427" y="244"/>
                  </a:moveTo>
                  <a:lnTo>
                    <a:pt x="615" y="244"/>
                  </a:lnTo>
                  <a:lnTo>
                    <a:pt x="615" y="282"/>
                  </a:lnTo>
                  <a:lnTo>
                    <a:pt x="32" y="282"/>
                  </a:lnTo>
                  <a:lnTo>
                    <a:pt x="32" y="162"/>
                  </a:lnTo>
                  <a:lnTo>
                    <a:pt x="222" y="162"/>
                  </a:lnTo>
                  <a:lnTo>
                    <a:pt x="222" y="162"/>
                  </a:lnTo>
                  <a:lnTo>
                    <a:pt x="228" y="160"/>
                  </a:lnTo>
                  <a:lnTo>
                    <a:pt x="233" y="156"/>
                  </a:lnTo>
                  <a:lnTo>
                    <a:pt x="237" y="151"/>
                  </a:lnTo>
                  <a:lnTo>
                    <a:pt x="237" y="145"/>
                  </a:lnTo>
                  <a:lnTo>
                    <a:pt x="237" y="34"/>
                  </a:lnTo>
                  <a:lnTo>
                    <a:pt x="410" y="34"/>
                  </a:lnTo>
                  <a:lnTo>
                    <a:pt x="410" y="228"/>
                  </a:lnTo>
                  <a:lnTo>
                    <a:pt x="410" y="228"/>
                  </a:lnTo>
                  <a:lnTo>
                    <a:pt x="410" y="235"/>
                  </a:lnTo>
                  <a:lnTo>
                    <a:pt x="414" y="239"/>
                  </a:lnTo>
                  <a:lnTo>
                    <a:pt x="419" y="243"/>
                  </a:lnTo>
                  <a:lnTo>
                    <a:pt x="427" y="244"/>
                  </a:lnTo>
                  <a:lnTo>
                    <a:pt x="427" y="244"/>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45" name="Freeform 171">
              <a:extLst>
                <a:ext uri="{FF2B5EF4-FFF2-40B4-BE49-F238E27FC236}">
                  <a16:creationId xmlns:a16="http://schemas.microsoft.com/office/drawing/2014/main" id="{BA94C9A7-39D5-3A48-886C-32116C114C4A}"/>
                </a:ext>
              </a:extLst>
            </p:cNvPr>
            <p:cNvSpPr>
              <a:spLocks noEditPoints="1"/>
            </p:cNvSpPr>
            <p:nvPr/>
          </p:nvSpPr>
          <p:spPr bwMode="auto">
            <a:xfrm>
              <a:off x="5268912" y="8259763"/>
              <a:ext cx="157163" cy="161925"/>
            </a:xfrm>
            <a:custGeom>
              <a:avLst/>
              <a:gdLst>
                <a:gd name="T0" fmla="*/ 49 w 99"/>
                <a:gd name="T1" fmla="*/ 102 h 102"/>
                <a:gd name="T2" fmla="*/ 49 w 99"/>
                <a:gd name="T3" fmla="*/ 102 h 102"/>
                <a:gd name="T4" fmla="*/ 60 w 99"/>
                <a:gd name="T5" fmla="*/ 100 h 102"/>
                <a:gd name="T6" fmla="*/ 69 w 99"/>
                <a:gd name="T7" fmla="*/ 98 h 102"/>
                <a:gd name="T8" fmla="*/ 77 w 99"/>
                <a:gd name="T9" fmla="*/ 92 h 102"/>
                <a:gd name="T10" fmla="*/ 84 w 99"/>
                <a:gd name="T11" fmla="*/ 87 h 102"/>
                <a:gd name="T12" fmla="*/ 90 w 99"/>
                <a:gd name="T13" fmla="*/ 79 h 102"/>
                <a:gd name="T14" fmla="*/ 96 w 99"/>
                <a:gd name="T15" fmla="*/ 70 h 102"/>
                <a:gd name="T16" fmla="*/ 97 w 99"/>
                <a:gd name="T17" fmla="*/ 60 h 102"/>
                <a:gd name="T18" fmla="*/ 99 w 99"/>
                <a:gd name="T19" fmla="*/ 51 h 102"/>
                <a:gd name="T20" fmla="*/ 99 w 99"/>
                <a:gd name="T21" fmla="*/ 51 h 102"/>
                <a:gd name="T22" fmla="*/ 97 w 99"/>
                <a:gd name="T23" fmla="*/ 42 h 102"/>
                <a:gd name="T24" fmla="*/ 96 w 99"/>
                <a:gd name="T25" fmla="*/ 32 h 102"/>
                <a:gd name="T26" fmla="*/ 90 w 99"/>
                <a:gd name="T27" fmla="*/ 23 h 102"/>
                <a:gd name="T28" fmla="*/ 84 w 99"/>
                <a:gd name="T29" fmla="*/ 15 h 102"/>
                <a:gd name="T30" fmla="*/ 77 w 99"/>
                <a:gd name="T31" fmla="*/ 10 h 102"/>
                <a:gd name="T32" fmla="*/ 69 w 99"/>
                <a:gd name="T33" fmla="*/ 6 h 102"/>
                <a:gd name="T34" fmla="*/ 60 w 99"/>
                <a:gd name="T35" fmla="*/ 2 h 102"/>
                <a:gd name="T36" fmla="*/ 49 w 99"/>
                <a:gd name="T37" fmla="*/ 0 h 102"/>
                <a:gd name="T38" fmla="*/ 49 w 99"/>
                <a:gd name="T39" fmla="*/ 0 h 102"/>
                <a:gd name="T40" fmla="*/ 39 w 99"/>
                <a:gd name="T41" fmla="*/ 2 h 102"/>
                <a:gd name="T42" fmla="*/ 30 w 99"/>
                <a:gd name="T43" fmla="*/ 6 h 102"/>
                <a:gd name="T44" fmla="*/ 20 w 99"/>
                <a:gd name="T45" fmla="*/ 10 h 102"/>
                <a:gd name="T46" fmla="*/ 13 w 99"/>
                <a:gd name="T47" fmla="*/ 15 h 102"/>
                <a:gd name="T48" fmla="*/ 7 w 99"/>
                <a:gd name="T49" fmla="*/ 23 h 102"/>
                <a:gd name="T50" fmla="*/ 4 w 99"/>
                <a:gd name="T51" fmla="*/ 32 h 102"/>
                <a:gd name="T52" fmla="*/ 0 w 99"/>
                <a:gd name="T53" fmla="*/ 42 h 102"/>
                <a:gd name="T54" fmla="*/ 0 w 99"/>
                <a:gd name="T55" fmla="*/ 51 h 102"/>
                <a:gd name="T56" fmla="*/ 0 w 99"/>
                <a:gd name="T57" fmla="*/ 51 h 102"/>
                <a:gd name="T58" fmla="*/ 0 w 99"/>
                <a:gd name="T59" fmla="*/ 60 h 102"/>
                <a:gd name="T60" fmla="*/ 4 w 99"/>
                <a:gd name="T61" fmla="*/ 70 h 102"/>
                <a:gd name="T62" fmla="*/ 7 w 99"/>
                <a:gd name="T63" fmla="*/ 79 h 102"/>
                <a:gd name="T64" fmla="*/ 13 w 99"/>
                <a:gd name="T65" fmla="*/ 87 h 102"/>
                <a:gd name="T66" fmla="*/ 20 w 99"/>
                <a:gd name="T67" fmla="*/ 92 h 102"/>
                <a:gd name="T68" fmla="*/ 30 w 99"/>
                <a:gd name="T69" fmla="*/ 98 h 102"/>
                <a:gd name="T70" fmla="*/ 39 w 99"/>
                <a:gd name="T71" fmla="*/ 100 h 102"/>
                <a:gd name="T72" fmla="*/ 49 w 99"/>
                <a:gd name="T73" fmla="*/ 102 h 102"/>
                <a:gd name="T74" fmla="*/ 49 w 99"/>
                <a:gd name="T75" fmla="*/ 102 h 102"/>
                <a:gd name="T76" fmla="*/ 32 w 99"/>
                <a:gd name="T77" fmla="*/ 51 h 102"/>
                <a:gd name="T78" fmla="*/ 32 w 99"/>
                <a:gd name="T79" fmla="*/ 51 h 102"/>
                <a:gd name="T80" fmla="*/ 34 w 99"/>
                <a:gd name="T81" fmla="*/ 45 h 102"/>
                <a:gd name="T82" fmla="*/ 37 w 99"/>
                <a:gd name="T83" fmla="*/ 40 h 102"/>
                <a:gd name="T84" fmla="*/ 43 w 99"/>
                <a:gd name="T85" fmla="*/ 36 h 102"/>
                <a:gd name="T86" fmla="*/ 49 w 99"/>
                <a:gd name="T87" fmla="*/ 34 h 102"/>
                <a:gd name="T88" fmla="*/ 49 w 99"/>
                <a:gd name="T89" fmla="*/ 34 h 102"/>
                <a:gd name="T90" fmla="*/ 56 w 99"/>
                <a:gd name="T91" fmla="*/ 36 h 102"/>
                <a:gd name="T92" fmla="*/ 60 w 99"/>
                <a:gd name="T93" fmla="*/ 40 h 102"/>
                <a:gd name="T94" fmla="*/ 64 w 99"/>
                <a:gd name="T95" fmla="*/ 45 h 102"/>
                <a:gd name="T96" fmla="*/ 65 w 99"/>
                <a:gd name="T97" fmla="*/ 51 h 102"/>
                <a:gd name="T98" fmla="*/ 65 w 99"/>
                <a:gd name="T99" fmla="*/ 51 h 102"/>
                <a:gd name="T100" fmla="*/ 64 w 99"/>
                <a:gd name="T101" fmla="*/ 57 h 102"/>
                <a:gd name="T102" fmla="*/ 60 w 99"/>
                <a:gd name="T103" fmla="*/ 62 h 102"/>
                <a:gd name="T104" fmla="*/ 56 w 99"/>
                <a:gd name="T105" fmla="*/ 66 h 102"/>
                <a:gd name="T106" fmla="*/ 49 w 99"/>
                <a:gd name="T107" fmla="*/ 68 h 102"/>
                <a:gd name="T108" fmla="*/ 49 w 99"/>
                <a:gd name="T109" fmla="*/ 68 h 102"/>
                <a:gd name="T110" fmla="*/ 43 w 99"/>
                <a:gd name="T111" fmla="*/ 66 h 102"/>
                <a:gd name="T112" fmla="*/ 37 w 99"/>
                <a:gd name="T113" fmla="*/ 62 h 102"/>
                <a:gd name="T114" fmla="*/ 34 w 99"/>
                <a:gd name="T115" fmla="*/ 57 h 102"/>
                <a:gd name="T116" fmla="*/ 32 w 99"/>
                <a:gd name="T117" fmla="*/ 51 h 102"/>
                <a:gd name="T118" fmla="*/ 32 w 99"/>
                <a:gd name="T119" fmla="*/ 51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9" h="102">
                  <a:moveTo>
                    <a:pt x="49" y="102"/>
                  </a:moveTo>
                  <a:lnTo>
                    <a:pt x="49" y="102"/>
                  </a:lnTo>
                  <a:lnTo>
                    <a:pt x="60" y="100"/>
                  </a:lnTo>
                  <a:lnTo>
                    <a:pt x="69" y="98"/>
                  </a:lnTo>
                  <a:lnTo>
                    <a:pt x="77" y="92"/>
                  </a:lnTo>
                  <a:lnTo>
                    <a:pt x="84" y="87"/>
                  </a:lnTo>
                  <a:lnTo>
                    <a:pt x="90" y="79"/>
                  </a:lnTo>
                  <a:lnTo>
                    <a:pt x="96" y="70"/>
                  </a:lnTo>
                  <a:lnTo>
                    <a:pt x="97" y="60"/>
                  </a:lnTo>
                  <a:lnTo>
                    <a:pt x="99" y="51"/>
                  </a:lnTo>
                  <a:lnTo>
                    <a:pt x="99" y="51"/>
                  </a:lnTo>
                  <a:lnTo>
                    <a:pt x="97" y="42"/>
                  </a:lnTo>
                  <a:lnTo>
                    <a:pt x="96" y="32"/>
                  </a:lnTo>
                  <a:lnTo>
                    <a:pt x="90" y="23"/>
                  </a:lnTo>
                  <a:lnTo>
                    <a:pt x="84" y="15"/>
                  </a:lnTo>
                  <a:lnTo>
                    <a:pt x="77" y="10"/>
                  </a:lnTo>
                  <a:lnTo>
                    <a:pt x="69" y="6"/>
                  </a:lnTo>
                  <a:lnTo>
                    <a:pt x="60" y="2"/>
                  </a:lnTo>
                  <a:lnTo>
                    <a:pt x="49" y="0"/>
                  </a:lnTo>
                  <a:lnTo>
                    <a:pt x="49" y="0"/>
                  </a:lnTo>
                  <a:lnTo>
                    <a:pt x="39" y="2"/>
                  </a:lnTo>
                  <a:lnTo>
                    <a:pt x="30" y="6"/>
                  </a:lnTo>
                  <a:lnTo>
                    <a:pt x="20" y="10"/>
                  </a:lnTo>
                  <a:lnTo>
                    <a:pt x="13" y="15"/>
                  </a:lnTo>
                  <a:lnTo>
                    <a:pt x="7" y="23"/>
                  </a:lnTo>
                  <a:lnTo>
                    <a:pt x="4" y="32"/>
                  </a:lnTo>
                  <a:lnTo>
                    <a:pt x="0" y="42"/>
                  </a:lnTo>
                  <a:lnTo>
                    <a:pt x="0" y="51"/>
                  </a:lnTo>
                  <a:lnTo>
                    <a:pt x="0" y="51"/>
                  </a:lnTo>
                  <a:lnTo>
                    <a:pt x="0" y="60"/>
                  </a:lnTo>
                  <a:lnTo>
                    <a:pt x="4" y="70"/>
                  </a:lnTo>
                  <a:lnTo>
                    <a:pt x="7" y="79"/>
                  </a:lnTo>
                  <a:lnTo>
                    <a:pt x="13" y="87"/>
                  </a:lnTo>
                  <a:lnTo>
                    <a:pt x="20" y="92"/>
                  </a:lnTo>
                  <a:lnTo>
                    <a:pt x="30" y="98"/>
                  </a:lnTo>
                  <a:lnTo>
                    <a:pt x="39" y="100"/>
                  </a:lnTo>
                  <a:lnTo>
                    <a:pt x="49" y="102"/>
                  </a:lnTo>
                  <a:lnTo>
                    <a:pt x="49" y="102"/>
                  </a:lnTo>
                  <a:close/>
                  <a:moveTo>
                    <a:pt x="32" y="51"/>
                  </a:moveTo>
                  <a:lnTo>
                    <a:pt x="32" y="51"/>
                  </a:lnTo>
                  <a:lnTo>
                    <a:pt x="34" y="45"/>
                  </a:lnTo>
                  <a:lnTo>
                    <a:pt x="37" y="40"/>
                  </a:lnTo>
                  <a:lnTo>
                    <a:pt x="43" y="36"/>
                  </a:lnTo>
                  <a:lnTo>
                    <a:pt x="49" y="34"/>
                  </a:lnTo>
                  <a:lnTo>
                    <a:pt x="49" y="34"/>
                  </a:lnTo>
                  <a:lnTo>
                    <a:pt x="56" y="36"/>
                  </a:lnTo>
                  <a:lnTo>
                    <a:pt x="60" y="40"/>
                  </a:lnTo>
                  <a:lnTo>
                    <a:pt x="64" y="45"/>
                  </a:lnTo>
                  <a:lnTo>
                    <a:pt x="65" y="51"/>
                  </a:lnTo>
                  <a:lnTo>
                    <a:pt x="65" y="51"/>
                  </a:lnTo>
                  <a:lnTo>
                    <a:pt x="64" y="57"/>
                  </a:lnTo>
                  <a:lnTo>
                    <a:pt x="60" y="62"/>
                  </a:lnTo>
                  <a:lnTo>
                    <a:pt x="56" y="66"/>
                  </a:lnTo>
                  <a:lnTo>
                    <a:pt x="49" y="68"/>
                  </a:lnTo>
                  <a:lnTo>
                    <a:pt x="49" y="68"/>
                  </a:lnTo>
                  <a:lnTo>
                    <a:pt x="43" y="66"/>
                  </a:lnTo>
                  <a:lnTo>
                    <a:pt x="37" y="62"/>
                  </a:lnTo>
                  <a:lnTo>
                    <a:pt x="34" y="57"/>
                  </a:lnTo>
                  <a:lnTo>
                    <a:pt x="32" y="51"/>
                  </a:lnTo>
                  <a:lnTo>
                    <a:pt x="32" y="51"/>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46" name="Freeform 172">
              <a:extLst>
                <a:ext uri="{FF2B5EF4-FFF2-40B4-BE49-F238E27FC236}">
                  <a16:creationId xmlns:a16="http://schemas.microsoft.com/office/drawing/2014/main" id="{39120EAB-352E-4844-A745-1C2CD5B8002D}"/>
                </a:ext>
              </a:extLst>
            </p:cNvPr>
            <p:cNvSpPr>
              <a:spLocks/>
            </p:cNvSpPr>
            <p:nvPr/>
          </p:nvSpPr>
          <p:spPr bwMode="auto">
            <a:xfrm>
              <a:off x="5202237" y="8426451"/>
              <a:ext cx="287338" cy="414338"/>
            </a:xfrm>
            <a:custGeom>
              <a:avLst/>
              <a:gdLst>
                <a:gd name="T0" fmla="*/ 30 w 181"/>
                <a:gd name="T1" fmla="*/ 245 h 261"/>
                <a:gd name="T2" fmla="*/ 30 w 181"/>
                <a:gd name="T3" fmla="*/ 252 h 261"/>
                <a:gd name="T4" fmla="*/ 40 w 181"/>
                <a:gd name="T5" fmla="*/ 261 h 261"/>
                <a:gd name="T6" fmla="*/ 47 w 181"/>
                <a:gd name="T7" fmla="*/ 261 h 261"/>
                <a:gd name="T8" fmla="*/ 59 w 181"/>
                <a:gd name="T9" fmla="*/ 258 h 261"/>
                <a:gd name="T10" fmla="*/ 62 w 181"/>
                <a:gd name="T11" fmla="*/ 245 h 261"/>
                <a:gd name="T12" fmla="*/ 62 w 181"/>
                <a:gd name="T13" fmla="*/ 136 h 261"/>
                <a:gd name="T14" fmla="*/ 59 w 181"/>
                <a:gd name="T15" fmla="*/ 124 h 261"/>
                <a:gd name="T16" fmla="*/ 47 w 181"/>
                <a:gd name="T17" fmla="*/ 119 h 261"/>
                <a:gd name="T18" fmla="*/ 42 w 181"/>
                <a:gd name="T19" fmla="*/ 117 h 261"/>
                <a:gd name="T20" fmla="*/ 34 w 181"/>
                <a:gd name="T21" fmla="*/ 111 h 261"/>
                <a:gd name="T22" fmla="*/ 34 w 181"/>
                <a:gd name="T23" fmla="*/ 45 h 261"/>
                <a:gd name="T24" fmla="*/ 79 w 181"/>
                <a:gd name="T25" fmla="*/ 60 h 261"/>
                <a:gd name="T26" fmla="*/ 85 w 181"/>
                <a:gd name="T27" fmla="*/ 64 h 261"/>
                <a:gd name="T28" fmla="*/ 98 w 181"/>
                <a:gd name="T29" fmla="*/ 64 h 261"/>
                <a:gd name="T30" fmla="*/ 124 w 181"/>
                <a:gd name="T31" fmla="*/ 36 h 261"/>
                <a:gd name="T32" fmla="*/ 149 w 181"/>
                <a:gd name="T33" fmla="*/ 106 h 261"/>
                <a:gd name="T34" fmla="*/ 147 w 181"/>
                <a:gd name="T35" fmla="*/ 111 h 261"/>
                <a:gd name="T36" fmla="*/ 141 w 181"/>
                <a:gd name="T37" fmla="*/ 117 h 261"/>
                <a:gd name="T38" fmla="*/ 136 w 181"/>
                <a:gd name="T39" fmla="*/ 119 h 261"/>
                <a:gd name="T40" fmla="*/ 124 w 181"/>
                <a:gd name="T41" fmla="*/ 124 h 261"/>
                <a:gd name="T42" fmla="*/ 119 w 181"/>
                <a:gd name="T43" fmla="*/ 136 h 261"/>
                <a:gd name="T44" fmla="*/ 119 w 181"/>
                <a:gd name="T45" fmla="*/ 245 h 261"/>
                <a:gd name="T46" fmla="*/ 124 w 181"/>
                <a:gd name="T47" fmla="*/ 258 h 261"/>
                <a:gd name="T48" fmla="*/ 136 w 181"/>
                <a:gd name="T49" fmla="*/ 261 h 261"/>
                <a:gd name="T50" fmla="*/ 141 w 181"/>
                <a:gd name="T51" fmla="*/ 261 h 261"/>
                <a:gd name="T52" fmla="*/ 151 w 181"/>
                <a:gd name="T53" fmla="*/ 252 h 261"/>
                <a:gd name="T54" fmla="*/ 153 w 181"/>
                <a:gd name="T55" fmla="*/ 149 h 261"/>
                <a:gd name="T56" fmla="*/ 164 w 181"/>
                <a:gd name="T57" fmla="*/ 141 h 261"/>
                <a:gd name="T58" fmla="*/ 179 w 181"/>
                <a:gd name="T59" fmla="*/ 121 h 261"/>
                <a:gd name="T60" fmla="*/ 181 w 181"/>
                <a:gd name="T61" fmla="*/ 44 h 261"/>
                <a:gd name="T62" fmla="*/ 181 w 181"/>
                <a:gd name="T63" fmla="*/ 36 h 261"/>
                <a:gd name="T64" fmla="*/ 169 w 181"/>
                <a:gd name="T65" fmla="*/ 19 h 261"/>
                <a:gd name="T66" fmla="*/ 126 w 181"/>
                <a:gd name="T67" fmla="*/ 0 h 261"/>
                <a:gd name="T68" fmla="*/ 123 w 181"/>
                <a:gd name="T69" fmla="*/ 0 h 261"/>
                <a:gd name="T70" fmla="*/ 113 w 181"/>
                <a:gd name="T71" fmla="*/ 2 h 261"/>
                <a:gd name="T72" fmla="*/ 91 w 181"/>
                <a:gd name="T73" fmla="*/ 25 h 261"/>
                <a:gd name="T74" fmla="*/ 74 w 181"/>
                <a:gd name="T75" fmla="*/ 6 h 261"/>
                <a:gd name="T76" fmla="*/ 64 w 181"/>
                <a:gd name="T77" fmla="*/ 0 h 261"/>
                <a:gd name="T78" fmla="*/ 55 w 181"/>
                <a:gd name="T79" fmla="*/ 0 h 261"/>
                <a:gd name="T80" fmla="*/ 21 w 181"/>
                <a:gd name="T81" fmla="*/ 15 h 261"/>
                <a:gd name="T82" fmla="*/ 6 w 181"/>
                <a:gd name="T83" fmla="*/ 27 h 261"/>
                <a:gd name="T84" fmla="*/ 0 w 181"/>
                <a:gd name="T85" fmla="*/ 44 h 261"/>
                <a:gd name="T86" fmla="*/ 0 w 181"/>
                <a:gd name="T87" fmla="*/ 106 h 261"/>
                <a:gd name="T88" fmla="*/ 8 w 181"/>
                <a:gd name="T89" fmla="*/ 132 h 261"/>
                <a:gd name="T90" fmla="*/ 30 w 181"/>
                <a:gd name="T91" fmla="*/ 149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1" h="261">
                  <a:moveTo>
                    <a:pt x="30" y="149"/>
                  </a:moveTo>
                  <a:lnTo>
                    <a:pt x="30" y="245"/>
                  </a:lnTo>
                  <a:lnTo>
                    <a:pt x="30" y="245"/>
                  </a:lnTo>
                  <a:lnTo>
                    <a:pt x="30" y="252"/>
                  </a:lnTo>
                  <a:lnTo>
                    <a:pt x="34" y="258"/>
                  </a:lnTo>
                  <a:lnTo>
                    <a:pt x="40" y="261"/>
                  </a:lnTo>
                  <a:lnTo>
                    <a:pt x="47" y="261"/>
                  </a:lnTo>
                  <a:lnTo>
                    <a:pt x="47" y="261"/>
                  </a:lnTo>
                  <a:lnTo>
                    <a:pt x="53" y="261"/>
                  </a:lnTo>
                  <a:lnTo>
                    <a:pt x="59" y="258"/>
                  </a:lnTo>
                  <a:lnTo>
                    <a:pt x="62" y="252"/>
                  </a:lnTo>
                  <a:lnTo>
                    <a:pt x="62" y="245"/>
                  </a:lnTo>
                  <a:lnTo>
                    <a:pt x="62" y="136"/>
                  </a:lnTo>
                  <a:lnTo>
                    <a:pt x="62" y="136"/>
                  </a:lnTo>
                  <a:lnTo>
                    <a:pt x="62" y="128"/>
                  </a:lnTo>
                  <a:lnTo>
                    <a:pt x="59" y="124"/>
                  </a:lnTo>
                  <a:lnTo>
                    <a:pt x="53" y="121"/>
                  </a:lnTo>
                  <a:lnTo>
                    <a:pt x="47" y="119"/>
                  </a:lnTo>
                  <a:lnTo>
                    <a:pt x="47" y="119"/>
                  </a:lnTo>
                  <a:lnTo>
                    <a:pt x="42" y="117"/>
                  </a:lnTo>
                  <a:lnTo>
                    <a:pt x="38" y="115"/>
                  </a:lnTo>
                  <a:lnTo>
                    <a:pt x="34" y="111"/>
                  </a:lnTo>
                  <a:lnTo>
                    <a:pt x="34" y="106"/>
                  </a:lnTo>
                  <a:lnTo>
                    <a:pt x="34" y="45"/>
                  </a:lnTo>
                  <a:lnTo>
                    <a:pt x="57" y="36"/>
                  </a:lnTo>
                  <a:lnTo>
                    <a:pt x="79" y="60"/>
                  </a:lnTo>
                  <a:lnTo>
                    <a:pt x="79" y="60"/>
                  </a:lnTo>
                  <a:lnTo>
                    <a:pt x="85" y="64"/>
                  </a:lnTo>
                  <a:lnTo>
                    <a:pt x="91" y="64"/>
                  </a:lnTo>
                  <a:lnTo>
                    <a:pt x="98" y="64"/>
                  </a:lnTo>
                  <a:lnTo>
                    <a:pt x="104" y="60"/>
                  </a:lnTo>
                  <a:lnTo>
                    <a:pt x="124" y="36"/>
                  </a:lnTo>
                  <a:lnTo>
                    <a:pt x="149" y="45"/>
                  </a:lnTo>
                  <a:lnTo>
                    <a:pt x="149" y="106"/>
                  </a:lnTo>
                  <a:lnTo>
                    <a:pt x="149" y="106"/>
                  </a:lnTo>
                  <a:lnTo>
                    <a:pt x="147" y="111"/>
                  </a:lnTo>
                  <a:lnTo>
                    <a:pt x="145" y="115"/>
                  </a:lnTo>
                  <a:lnTo>
                    <a:pt x="141" y="117"/>
                  </a:lnTo>
                  <a:lnTo>
                    <a:pt x="136" y="119"/>
                  </a:lnTo>
                  <a:lnTo>
                    <a:pt x="136" y="119"/>
                  </a:lnTo>
                  <a:lnTo>
                    <a:pt x="128" y="121"/>
                  </a:lnTo>
                  <a:lnTo>
                    <a:pt x="124" y="124"/>
                  </a:lnTo>
                  <a:lnTo>
                    <a:pt x="121" y="128"/>
                  </a:lnTo>
                  <a:lnTo>
                    <a:pt x="119" y="136"/>
                  </a:lnTo>
                  <a:lnTo>
                    <a:pt x="119" y="245"/>
                  </a:lnTo>
                  <a:lnTo>
                    <a:pt x="119" y="245"/>
                  </a:lnTo>
                  <a:lnTo>
                    <a:pt x="121" y="252"/>
                  </a:lnTo>
                  <a:lnTo>
                    <a:pt x="124" y="258"/>
                  </a:lnTo>
                  <a:lnTo>
                    <a:pt x="128" y="261"/>
                  </a:lnTo>
                  <a:lnTo>
                    <a:pt x="136" y="261"/>
                  </a:lnTo>
                  <a:lnTo>
                    <a:pt x="136" y="261"/>
                  </a:lnTo>
                  <a:lnTo>
                    <a:pt x="141" y="261"/>
                  </a:lnTo>
                  <a:lnTo>
                    <a:pt x="147" y="258"/>
                  </a:lnTo>
                  <a:lnTo>
                    <a:pt x="151" y="252"/>
                  </a:lnTo>
                  <a:lnTo>
                    <a:pt x="153" y="245"/>
                  </a:lnTo>
                  <a:lnTo>
                    <a:pt x="153" y="149"/>
                  </a:lnTo>
                  <a:lnTo>
                    <a:pt x="153" y="149"/>
                  </a:lnTo>
                  <a:lnTo>
                    <a:pt x="164" y="141"/>
                  </a:lnTo>
                  <a:lnTo>
                    <a:pt x="173" y="132"/>
                  </a:lnTo>
                  <a:lnTo>
                    <a:pt x="179" y="121"/>
                  </a:lnTo>
                  <a:lnTo>
                    <a:pt x="181" y="106"/>
                  </a:lnTo>
                  <a:lnTo>
                    <a:pt x="181" y="44"/>
                  </a:lnTo>
                  <a:lnTo>
                    <a:pt x="181" y="44"/>
                  </a:lnTo>
                  <a:lnTo>
                    <a:pt x="181" y="36"/>
                  </a:lnTo>
                  <a:lnTo>
                    <a:pt x="177" y="27"/>
                  </a:lnTo>
                  <a:lnTo>
                    <a:pt x="169" y="19"/>
                  </a:lnTo>
                  <a:lnTo>
                    <a:pt x="162" y="15"/>
                  </a:lnTo>
                  <a:lnTo>
                    <a:pt x="126" y="0"/>
                  </a:lnTo>
                  <a:lnTo>
                    <a:pt x="126" y="0"/>
                  </a:lnTo>
                  <a:lnTo>
                    <a:pt x="123" y="0"/>
                  </a:lnTo>
                  <a:lnTo>
                    <a:pt x="117" y="0"/>
                  </a:lnTo>
                  <a:lnTo>
                    <a:pt x="113" y="2"/>
                  </a:lnTo>
                  <a:lnTo>
                    <a:pt x="107" y="6"/>
                  </a:lnTo>
                  <a:lnTo>
                    <a:pt x="91" y="25"/>
                  </a:lnTo>
                  <a:lnTo>
                    <a:pt x="74" y="6"/>
                  </a:lnTo>
                  <a:lnTo>
                    <a:pt x="74" y="6"/>
                  </a:lnTo>
                  <a:lnTo>
                    <a:pt x="70" y="2"/>
                  </a:lnTo>
                  <a:lnTo>
                    <a:pt x="64" y="0"/>
                  </a:lnTo>
                  <a:lnTo>
                    <a:pt x="61" y="0"/>
                  </a:lnTo>
                  <a:lnTo>
                    <a:pt x="55" y="0"/>
                  </a:lnTo>
                  <a:lnTo>
                    <a:pt x="21" y="15"/>
                  </a:lnTo>
                  <a:lnTo>
                    <a:pt x="21" y="15"/>
                  </a:lnTo>
                  <a:lnTo>
                    <a:pt x="12" y="19"/>
                  </a:lnTo>
                  <a:lnTo>
                    <a:pt x="6" y="27"/>
                  </a:lnTo>
                  <a:lnTo>
                    <a:pt x="2" y="34"/>
                  </a:lnTo>
                  <a:lnTo>
                    <a:pt x="0" y="44"/>
                  </a:lnTo>
                  <a:lnTo>
                    <a:pt x="0" y="106"/>
                  </a:lnTo>
                  <a:lnTo>
                    <a:pt x="0" y="106"/>
                  </a:lnTo>
                  <a:lnTo>
                    <a:pt x="2" y="121"/>
                  </a:lnTo>
                  <a:lnTo>
                    <a:pt x="8" y="132"/>
                  </a:lnTo>
                  <a:lnTo>
                    <a:pt x="17" y="141"/>
                  </a:lnTo>
                  <a:lnTo>
                    <a:pt x="30" y="149"/>
                  </a:lnTo>
                  <a:lnTo>
                    <a:pt x="30" y="149"/>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47" name="Freeform 173">
              <a:extLst>
                <a:ext uri="{FF2B5EF4-FFF2-40B4-BE49-F238E27FC236}">
                  <a16:creationId xmlns:a16="http://schemas.microsoft.com/office/drawing/2014/main" id="{D0805553-D975-9E4B-9B95-05459C54E737}"/>
                </a:ext>
              </a:extLst>
            </p:cNvPr>
            <p:cNvSpPr>
              <a:spLocks noEditPoints="1"/>
            </p:cNvSpPr>
            <p:nvPr/>
          </p:nvSpPr>
          <p:spPr bwMode="auto">
            <a:xfrm>
              <a:off x="4899025" y="8483601"/>
              <a:ext cx="160338" cy="161925"/>
            </a:xfrm>
            <a:custGeom>
              <a:avLst/>
              <a:gdLst>
                <a:gd name="T0" fmla="*/ 51 w 101"/>
                <a:gd name="T1" fmla="*/ 102 h 102"/>
                <a:gd name="T2" fmla="*/ 51 w 101"/>
                <a:gd name="T3" fmla="*/ 102 h 102"/>
                <a:gd name="T4" fmla="*/ 60 w 101"/>
                <a:gd name="T5" fmla="*/ 100 h 102"/>
                <a:gd name="T6" fmla="*/ 69 w 101"/>
                <a:gd name="T7" fmla="*/ 96 h 102"/>
                <a:gd name="T8" fmla="*/ 79 w 101"/>
                <a:gd name="T9" fmla="*/ 92 h 102"/>
                <a:gd name="T10" fmla="*/ 86 w 101"/>
                <a:gd name="T11" fmla="*/ 86 h 102"/>
                <a:gd name="T12" fmla="*/ 92 w 101"/>
                <a:gd name="T13" fmla="*/ 79 h 102"/>
                <a:gd name="T14" fmla="*/ 96 w 101"/>
                <a:gd name="T15" fmla="*/ 70 h 102"/>
                <a:gd name="T16" fmla="*/ 99 w 101"/>
                <a:gd name="T17" fmla="*/ 60 h 102"/>
                <a:gd name="T18" fmla="*/ 101 w 101"/>
                <a:gd name="T19" fmla="*/ 51 h 102"/>
                <a:gd name="T20" fmla="*/ 101 w 101"/>
                <a:gd name="T21" fmla="*/ 51 h 102"/>
                <a:gd name="T22" fmla="*/ 99 w 101"/>
                <a:gd name="T23" fmla="*/ 41 h 102"/>
                <a:gd name="T24" fmla="*/ 96 w 101"/>
                <a:gd name="T25" fmla="*/ 32 h 102"/>
                <a:gd name="T26" fmla="*/ 92 w 101"/>
                <a:gd name="T27" fmla="*/ 23 h 102"/>
                <a:gd name="T28" fmla="*/ 86 w 101"/>
                <a:gd name="T29" fmla="*/ 15 h 102"/>
                <a:gd name="T30" fmla="*/ 79 w 101"/>
                <a:gd name="T31" fmla="*/ 9 h 102"/>
                <a:gd name="T32" fmla="*/ 69 w 101"/>
                <a:gd name="T33" fmla="*/ 4 h 102"/>
                <a:gd name="T34" fmla="*/ 60 w 101"/>
                <a:gd name="T35" fmla="*/ 2 h 102"/>
                <a:gd name="T36" fmla="*/ 51 w 101"/>
                <a:gd name="T37" fmla="*/ 0 h 102"/>
                <a:gd name="T38" fmla="*/ 51 w 101"/>
                <a:gd name="T39" fmla="*/ 0 h 102"/>
                <a:gd name="T40" fmla="*/ 41 w 101"/>
                <a:gd name="T41" fmla="*/ 2 h 102"/>
                <a:gd name="T42" fmla="*/ 32 w 101"/>
                <a:gd name="T43" fmla="*/ 4 h 102"/>
                <a:gd name="T44" fmla="*/ 22 w 101"/>
                <a:gd name="T45" fmla="*/ 9 h 102"/>
                <a:gd name="T46" fmla="*/ 15 w 101"/>
                <a:gd name="T47" fmla="*/ 15 h 102"/>
                <a:gd name="T48" fmla="*/ 9 w 101"/>
                <a:gd name="T49" fmla="*/ 23 h 102"/>
                <a:gd name="T50" fmla="*/ 4 w 101"/>
                <a:gd name="T51" fmla="*/ 32 h 102"/>
                <a:gd name="T52" fmla="*/ 2 w 101"/>
                <a:gd name="T53" fmla="*/ 41 h 102"/>
                <a:gd name="T54" fmla="*/ 0 w 101"/>
                <a:gd name="T55" fmla="*/ 51 h 102"/>
                <a:gd name="T56" fmla="*/ 0 w 101"/>
                <a:gd name="T57" fmla="*/ 51 h 102"/>
                <a:gd name="T58" fmla="*/ 2 w 101"/>
                <a:gd name="T59" fmla="*/ 60 h 102"/>
                <a:gd name="T60" fmla="*/ 4 w 101"/>
                <a:gd name="T61" fmla="*/ 70 h 102"/>
                <a:gd name="T62" fmla="*/ 9 w 101"/>
                <a:gd name="T63" fmla="*/ 79 h 102"/>
                <a:gd name="T64" fmla="*/ 15 w 101"/>
                <a:gd name="T65" fmla="*/ 86 h 102"/>
                <a:gd name="T66" fmla="*/ 22 w 101"/>
                <a:gd name="T67" fmla="*/ 92 h 102"/>
                <a:gd name="T68" fmla="*/ 32 w 101"/>
                <a:gd name="T69" fmla="*/ 96 h 102"/>
                <a:gd name="T70" fmla="*/ 41 w 101"/>
                <a:gd name="T71" fmla="*/ 100 h 102"/>
                <a:gd name="T72" fmla="*/ 51 w 101"/>
                <a:gd name="T73" fmla="*/ 102 h 102"/>
                <a:gd name="T74" fmla="*/ 51 w 101"/>
                <a:gd name="T75" fmla="*/ 102 h 102"/>
                <a:gd name="T76" fmla="*/ 34 w 101"/>
                <a:gd name="T77" fmla="*/ 51 h 102"/>
                <a:gd name="T78" fmla="*/ 34 w 101"/>
                <a:gd name="T79" fmla="*/ 51 h 102"/>
                <a:gd name="T80" fmla="*/ 36 w 101"/>
                <a:gd name="T81" fmla="*/ 45 h 102"/>
                <a:gd name="T82" fmla="*/ 39 w 101"/>
                <a:gd name="T83" fmla="*/ 40 h 102"/>
                <a:gd name="T84" fmla="*/ 45 w 101"/>
                <a:gd name="T85" fmla="*/ 36 h 102"/>
                <a:gd name="T86" fmla="*/ 51 w 101"/>
                <a:gd name="T87" fmla="*/ 34 h 102"/>
                <a:gd name="T88" fmla="*/ 51 w 101"/>
                <a:gd name="T89" fmla="*/ 34 h 102"/>
                <a:gd name="T90" fmla="*/ 56 w 101"/>
                <a:gd name="T91" fmla="*/ 36 h 102"/>
                <a:gd name="T92" fmla="*/ 62 w 101"/>
                <a:gd name="T93" fmla="*/ 40 h 102"/>
                <a:gd name="T94" fmla="*/ 66 w 101"/>
                <a:gd name="T95" fmla="*/ 45 h 102"/>
                <a:gd name="T96" fmla="*/ 67 w 101"/>
                <a:gd name="T97" fmla="*/ 51 h 102"/>
                <a:gd name="T98" fmla="*/ 67 w 101"/>
                <a:gd name="T99" fmla="*/ 51 h 102"/>
                <a:gd name="T100" fmla="*/ 66 w 101"/>
                <a:gd name="T101" fmla="*/ 56 h 102"/>
                <a:gd name="T102" fmla="*/ 62 w 101"/>
                <a:gd name="T103" fmla="*/ 62 h 102"/>
                <a:gd name="T104" fmla="*/ 56 w 101"/>
                <a:gd name="T105" fmla="*/ 66 h 102"/>
                <a:gd name="T106" fmla="*/ 51 w 101"/>
                <a:gd name="T107" fmla="*/ 68 h 102"/>
                <a:gd name="T108" fmla="*/ 51 w 101"/>
                <a:gd name="T109" fmla="*/ 68 h 102"/>
                <a:gd name="T110" fmla="*/ 45 w 101"/>
                <a:gd name="T111" fmla="*/ 66 h 102"/>
                <a:gd name="T112" fmla="*/ 39 w 101"/>
                <a:gd name="T113" fmla="*/ 62 h 102"/>
                <a:gd name="T114" fmla="*/ 36 w 101"/>
                <a:gd name="T115" fmla="*/ 56 h 102"/>
                <a:gd name="T116" fmla="*/ 34 w 101"/>
                <a:gd name="T117" fmla="*/ 51 h 102"/>
                <a:gd name="T118" fmla="*/ 34 w 101"/>
                <a:gd name="T119" fmla="*/ 51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1" h="102">
                  <a:moveTo>
                    <a:pt x="51" y="102"/>
                  </a:moveTo>
                  <a:lnTo>
                    <a:pt x="51" y="102"/>
                  </a:lnTo>
                  <a:lnTo>
                    <a:pt x="60" y="100"/>
                  </a:lnTo>
                  <a:lnTo>
                    <a:pt x="69" y="96"/>
                  </a:lnTo>
                  <a:lnTo>
                    <a:pt x="79" y="92"/>
                  </a:lnTo>
                  <a:lnTo>
                    <a:pt x="86" y="86"/>
                  </a:lnTo>
                  <a:lnTo>
                    <a:pt x="92" y="79"/>
                  </a:lnTo>
                  <a:lnTo>
                    <a:pt x="96" y="70"/>
                  </a:lnTo>
                  <a:lnTo>
                    <a:pt x="99" y="60"/>
                  </a:lnTo>
                  <a:lnTo>
                    <a:pt x="101" y="51"/>
                  </a:lnTo>
                  <a:lnTo>
                    <a:pt x="101" y="51"/>
                  </a:lnTo>
                  <a:lnTo>
                    <a:pt x="99" y="41"/>
                  </a:lnTo>
                  <a:lnTo>
                    <a:pt x="96" y="32"/>
                  </a:lnTo>
                  <a:lnTo>
                    <a:pt x="92" y="23"/>
                  </a:lnTo>
                  <a:lnTo>
                    <a:pt x="86" y="15"/>
                  </a:lnTo>
                  <a:lnTo>
                    <a:pt x="79" y="9"/>
                  </a:lnTo>
                  <a:lnTo>
                    <a:pt x="69" y="4"/>
                  </a:lnTo>
                  <a:lnTo>
                    <a:pt x="60" y="2"/>
                  </a:lnTo>
                  <a:lnTo>
                    <a:pt x="51" y="0"/>
                  </a:lnTo>
                  <a:lnTo>
                    <a:pt x="51" y="0"/>
                  </a:lnTo>
                  <a:lnTo>
                    <a:pt x="41" y="2"/>
                  </a:lnTo>
                  <a:lnTo>
                    <a:pt x="32" y="4"/>
                  </a:lnTo>
                  <a:lnTo>
                    <a:pt x="22" y="9"/>
                  </a:lnTo>
                  <a:lnTo>
                    <a:pt x="15" y="15"/>
                  </a:lnTo>
                  <a:lnTo>
                    <a:pt x="9" y="23"/>
                  </a:lnTo>
                  <a:lnTo>
                    <a:pt x="4" y="32"/>
                  </a:lnTo>
                  <a:lnTo>
                    <a:pt x="2" y="41"/>
                  </a:lnTo>
                  <a:lnTo>
                    <a:pt x="0" y="51"/>
                  </a:lnTo>
                  <a:lnTo>
                    <a:pt x="0" y="51"/>
                  </a:lnTo>
                  <a:lnTo>
                    <a:pt x="2" y="60"/>
                  </a:lnTo>
                  <a:lnTo>
                    <a:pt x="4" y="70"/>
                  </a:lnTo>
                  <a:lnTo>
                    <a:pt x="9" y="79"/>
                  </a:lnTo>
                  <a:lnTo>
                    <a:pt x="15" y="86"/>
                  </a:lnTo>
                  <a:lnTo>
                    <a:pt x="22" y="92"/>
                  </a:lnTo>
                  <a:lnTo>
                    <a:pt x="32" y="96"/>
                  </a:lnTo>
                  <a:lnTo>
                    <a:pt x="41" y="100"/>
                  </a:lnTo>
                  <a:lnTo>
                    <a:pt x="51" y="102"/>
                  </a:lnTo>
                  <a:lnTo>
                    <a:pt x="51" y="102"/>
                  </a:lnTo>
                  <a:close/>
                  <a:moveTo>
                    <a:pt x="34" y="51"/>
                  </a:moveTo>
                  <a:lnTo>
                    <a:pt x="34" y="51"/>
                  </a:lnTo>
                  <a:lnTo>
                    <a:pt x="36" y="45"/>
                  </a:lnTo>
                  <a:lnTo>
                    <a:pt x="39" y="40"/>
                  </a:lnTo>
                  <a:lnTo>
                    <a:pt x="45" y="36"/>
                  </a:lnTo>
                  <a:lnTo>
                    <a:pt x="51" y="34"/>
                  </a:lnTo>
                  <a:lnTo>
                    <a:pt x="51" y="34"/>
                  </a:lnTo>
                  <a:lnTo>
                    <a:pt x="56" y="36"/>
                  </a:lnTo>
                  <a:lnTo>
                    <a:pt x="62" y="40"/>
                  </a:lnTo>
                  <a:lnTo>
                    <a:pt x="66" y="45"/>
                  </a:lnTo>
                  <a:lnTo>
                    <a:pt x="67" y="51"/>
                  </a:lnTo>
                  <a:lnTo>
                    <a:pt x="67" y="51"/>
                  </a:lnTo>
                  <a:lnTo>
                    <a:pt x="66" y="56"/>
                  </a:lnTo>
                  <a:lnTo>
                    <a:pt x="62" y="62"/>
                  </a:lnTo>
                  <a:lnTo>
                    <a:pt x="56" y="66"/>
                  </a:lnTo>
                  <a:lnTo>
                    <a:pt x="51" y="68"/>
                  </a:lnTo>
                  <a:lnTo>
                    <a:pt x="51" y="68"/>
                  </a:lnTo>
                  <a:lnTo>
                    <a:pt x="45" y="66"/>
                  </a:lnTo>
                  <a:lnTo>
                    <a:pt x="39" y="62"/>
                  </a:lnTo>
                  <a:lnTo>
                    <a:pt x="36" y="56"/>
                  </a:lnTo>
                  <a:lnTo>
                    <a:pt x="34" y="51"/>
                  </a:lnTo>
                  <a:lnTo>
                    <a:pt x="34" y="51"/>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48" name="Freeform 174">
              <a:extLst>
                <a:ext uri="{FF2B5EF4-FFF2-40B4-BE49-F238E27FC236}">
                  <a16:creationId xmlns:a16="http://schemas.microsoft.com/office/drawing/2014/main" id="{6F472E2D-E95E-1C41-A879-E7CFF712CB6C}"/>
                </a:ext>
              </a:extLst>
            </p:cNvPr>
            <p:cNvSpPr>
              <a:spLocks/>
            </p:cNvSpPr>
            <p:nvPr/>
          </p:nvSpPr>
          <p:spPr bwMode="auto">
            <a:xfrm>
              <a:off x="4835525" y="8650288"/>
              <a:ext cx="287338" cy="393700"/>
            </a:xfrm>
            <a:custGeom>
              <a:avLst/>
              <a:gdLst>
                <a:gd name="T0" fmla="*/ 29 w 181"/>
                <a:gd name="T1" fmla="*/ 233 h 248"/>
                <a:gd name="T2" fmla="*/ 30 w 181"/>
                <a:gd name="T3" fmla="*/ 239 h 248"/>
                <a:gd name="T4" fmla="*/ 40 w 181"/>
                <a:gd name="T5" fmla="*/ 248 h 248"/>
                <a:gd name="T6" fmla="*/ 45 w 181"/>
                <a:gd name="T7" fmla="*/ 248 h 248"/>
                <a:gd name="T8" fmla="*/ 59 w 181"/>
                <a:gd name="T9" fmla="*/ 244 h 248"/>
                <a:gd name="T10" fmla="*/ 62 w 181"/>
                <a:gd name="T11" fmla="*/ 233 h 248"/>
                <a:gd name="T12" fmla="*/ 62 w 181"/>
                <a:gd name="T13" fmla="*/ 135 h 248"/>
                <a:gd name="T14" fmla="*/ 59 w 181"/>
                <a:gd name="T15" fmla="*/ 124 h 248"/>
                <a:gd name="T16" fmla="*/ 45 w 181"/>
                <a:gd name="T17" fmla="*/ 119 h 248"/>
                <a:gd name="T18" fmla="*/ 42 w 181"/>
                <a:gd name="T19" fmla="*/ 117 h 248"/>
                <a:gd name="T20" fmla="*/ 34 w 181"/>
                <a:gd name="T21" fmla="*/ 111 h 248"/>
                <a:gd name="T22" fmla="*/ 34 w 181"/>
                <a:gd name="T23" fmla="*/ 45 h 248"/>
                <a:gd name="T24" fmla="*/ 77 w 181"/>
                <a:gd name="T25" fmla="*/ 60 h 248"/>
                <a:gd name="T26" fmla="*/ 83 w 181"/>
                <a:gd name="T27" fmla="*/ 64 h 248"/>
                <a:gd name="T28" fmla="*/ 98 w 181"/>
                <a:gd name="T29" fmla="*/ 64 h 248"/>
                <a:gd name="T30" fmla="*/ 124 w 181"/>
                <a:gd name="T31" fmla="*/ 36 h 248"/>
                <a:gd name="T32" fmla="*/ 147 w 181"/>
                <a:gd name="T33" fmla="*/ 105 h 248"/>
                <a:gd name="T34" fmla="*/ 147 w 181"/>
                <a:gd name="T35" fmla="*/ 111 h 248"/>
                <a:gd name="T36" fmla="*/ 139 w 181"/>
                <a:gd name="T37" fmla="*/ 117 h 248"/>
                <a:gd name="T38" fmla="*/ 136 w 181"/>
                <a:gd name="T39" fmla="*/ 119 h 248"/>
                <a:gd name="T40" fmla="*/ 123 w 181"/>
                <a:gd name="T41" fmla="*/ 124 h 248"/>
                <a:gd name="T42" fmla="*/ 119 w 181"/>
                <a:gd name="T43" fmla="*/ 135 h 248"/>
                <a:gd name="T44" fmla="*/ 119 w 181"/>
                <a:gd name="T45" fmla="*/ 233 h 248"/>
                <a:gd name="T46" fmla="*/ 123 w 181"/>
                <a:gd name="T47" fmla="*/ 244 h 248"/>
                <a:gd name="T48" fmla="*/ 136 w 181"/>
                <a:gd name="T49" fmla="*/ 248 h 248"/>
                <a:gd name="T50" fmla="*/ 141 w 181"/>
                <a:gd name="T51" fmla="*/ 248 h 248"/>
                <a:gd name="T52" fmla="*/ 151 w 181"/>
                <a:gd name="T53" fmla="*/ 239 h 248"/>
                <a:gd name="T54" fmla="*/ 151 w 181"/>
                <a:gd name="T55" fmla="*/ 149 h 248"/>
                <a:gd name="T56" fmla="*/ 164 w 181"/>
                <a:gd name="T57" fmla="*/ 141 h 248"/>
                <a:gd name="T58" fmla="*/ 179 w 181"/>
                <a:gd name="T59" fmla="*/ 119 h 248"/>
                <a:gd name="T60" fmla="*/ 181 w 181"/>
                <a:gd name="T61" fmla="*/ 43 h 248"/>
                <a:gd name="T62" fmla="*/ 179 w 181"/>
                <a:gd name="T63" fmla="*/ 34 h 248"/>
                <a:gd name="T64" fmla="*/ 169 w 181"/>
                <a:gd name="T65" fmla="*/ 19 h 248"/>
                <a:gd name="T66" fmla="*/ 126 w 181"/>
                <a:gd name="T67" fmla="*/ 0 h 248"/>
                <a:gd name="T68" fmla="*/ 121 w 181"/>
                <a:gd name="T69" fmla="*/ 0 h 248"/>
                <a:gd name="T70" fmla="*/ 111 w 181"/>
                <a:gd name="T71" fmla="*/ 2 h 248"/>
                <a:gd name="T72" fmla="*/ 91 w 181"/>
                <a:gd name="T73" fmla="*/ 25 h 248"/>
                <a:gd name="T74" fmla="*/ 74 w 181"/>
                <a:gd name="T75" fmla="*/ 6 h 248"/>
                <a:gd name="T76" fmla="*/ 64 w 181"/>
                <a:gd name="T77" fmla="*/ 0 h 248"/>
                <a:gd name="T78" fmla="*/ 55 w 181"/>
                <a:gd name="T79" fmla="*/ 0 h 248"/>
                <a:gd name="T80" fmla="*/ 19 w 181"/>
                <a:gd name="T81" fmla="*/ 15 h 248"/>
                <a:gd name="T82" fmla="*/ 6 w 181"/>
                <a:gd name="T83" fmla="*/ 27 h 248"/>
                <a:gd name="T84" fmla="*/ 0 w 181"/>
                <a:gd name="T85" fmla="*/ 43 h 248"/>
                <a:gd name="T86" fmla="*/ 0 w 181"/>
                <a:gd name="T87" fmla="*/ 105 h 248"/>
                <a:gd name="T88" fmla="*/ 8 w 181"/>
                <a:gd name="T89" fmla="*/ 132 h 248"/>
                <a:gd name="T90" fmla="*/ 29 w 181"/>
                <a:gd name="T91" fmla="*/ 149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1" h="248">
                  <a:moveTo>
                    <a:pt x="29" y="149"/>
                  </a:moveTo>
                  <a:lnTo>
                    <a:pt x="29" y="233"/>
                  </a:lnTo>
                  <a:lnTo>
                    <a:pt x="29" y="233"/>
                  </a:lnTo>
                  <a:lnTo>
                    <a:pt x="30" y="239"/>
                  </a:lnTo>
                  <a:lnTo>
                    <a:pt x="34" y="244"/>
                  </a:lnTo>
                  <a:lnTo>
                    <a:pt x="40" y="248"/>
                  </a:lnTo>
                  <a:lnTo>
                    <a:pt x="45" y="248"/>
                  </a:lnTo>
                  <a:lnTo>
                    <a:pt x="45" y="248"/>
                  </a:lnTo>
                  <a:lnTo>
                    <a:pt x="53" y="248"/>
                  </a:lnTo>
                  <a:lnTo>
                    <a:pt x="59" y="244"/>
                  </a:lnTo>
                  <a:lnTo>
                    <a:pt x="62" y="239"/>
                  </a:lnTo>
                  <a:lnTo>
                    <a:pt x="62" y="233"/>
                  </a:lnTo>
                  <a:lnTo>
                    <a:pt x="62" y="135"/>
                  </a:lnTo>
                  <a:lnTo>
                    <a:pt x="62" y="135"/>
                  </a:lnTo>
                  <a:lnTo>
                    <a:pt x="62" y="128"/>
                  </a:lnTo>
                  <a:lnTo>
                    <a:pt x="59" y="124"/>
                  </a:lnTo>
                  <a:lnTo>
                    <a:pt x="53" y="120"/>
                  </a:lnTo>
                  <a:lnTo>
                    <a:pt x="45" y="119"/>
                  </a:lnTo>
                  <a:lnTo>
                    <a:pt x="45" y="119"/>
                  </a:lnTo>
                  <a:lnTo>
                    <a:pt x="42" y="117"/>
                  </a:lnTo>
                  <a:lnTo>
                    <a:pt x="38" y="115"/>
                  </a:lnTo>
                  <a:lnTo>
                    <a:pt x="34" y="111"/>
                  </a:lnTo>
                  <a:lnTo>
                    <a:pt x="32" y="105"/>
                  </a:lnTo>
                  <a:lnTo>
                    <a:pt x="34" y="45"/>
                  </a:lnTo>
                  <a:lnTo>
                    <a:pt x="57" y="36"/>
                  </a:lnTo>
                  <a:lnTo>
                    <a:pt x="77" y="60"/>
                  </a:lnTo>
                  <a:lnTo>
                    <a:pt x="77" y="60"/>
                  </a:lnTo>
                  <a:lnTo>
                    <a:pt x="83" y="64"/>
                  </a:lnTo>
                  <a:lnTo>
                    <a:pt x="91" y="64"/>
                  </a:lnTo>
                  <a:lnTo>
                    <a:pt x="98" y="64"/>
                  </a:lnTo>
                  <a:lnTo>
                    <a:pt x="104" y="60"/>
                  </a:lnTo>
                  <a:lnTo>
                    <a:pt x="124" y="36"/>
                  </a:lnTo>
                  <a:lnTo>
                    <a:pt x="147" y="45"/>
                  </a:lnTo>
                  <a:lnTo>
                    <a:pt x="147" y="105"/>
                  </a:lnTo>
                  <a:lnTo>
                    <a:pt x="147" y="105"/>
                  </a:lnTo>
                  <a:lnTo>
                    <a:pt x="147" y="111"/>
                  </a:lnTo>
                  <a:lnTo>
                    <a:pt x="143" y="115"/>
                  </a:lnTo>
                  <a:lnTo>
                    <a:pt x="139" y="117"/>
                  </a:lnTo>
                  <a:lnTo>
                    <a:pt x="136" y="119"/>
                  </a:lnTo>
                  <a:lnTo>
                    <a:pt x="136" y="119"/>
                  </a:lnTo>
                  <a:lnTo>
                    <a:pt x="128" y="120"/>
                  </a:lnTo>
                  <a:lnTo>
                    <a:pt x="123" y="124"/>
                  </a:lnTo>
                  <a:lnTo>
                    <a:pt x="119" y="128"/>
                  </a:lnTo>
                  <a:lnTo>
                    <a:pt x="119" y="135"/>
                  </a:lnTo>
                  <a:lnTo>
                    <a:pt x="119" y="233"/>
                  </a:lnTo>
                  <a:lnTo>
                    <a:pt x="119" y="233"/>
                  </a:lnTo>
                  <a:lnTo>
                    <a:pt x="119" y="239"/>
                  </a:lnTo>
                  <a:lnTo>
                    <a:pt x="123" y="244"/>
                  </a:lnTo>
                  <a:lnTo>
                    <a:pt x="128" y="248"/>
                  </a:lnTo>
                  <a:lnTo>
                    <a:pt x="136" y="248"/>
                  </a:lnTo>
                  <a:lnTo>
                    <a:pt x="136" y="248"/>
                  </a:lnTo>
                  <a:lnTo>
                    <a:pt x="141" y="248"/>
                  </a:lnTo>
                  <a:lnTo>
                    <a:pt x="147" y="244"/>
                  </a:lnTo>
                  <a:lnTo>
                    <a:pt x="151" y="239"/>
                  </a:lnTo>
                  <a:lnTo>
                    <a:pt x="151" y="233"/>
                  </a:lnTo>
                  <a:lnTo>
                    <a:pt x="151" y="149"/>
                  </a:lnTo>
                  <a:lnTo>
                    <a:pt x="151" y="149"/>
                  </a:lnTo>
                  <a:lnTo>
                    <a:pt x="164" y="141"/>
                  </a:lnTo>
                  <a:lnTo>
                    <a:pt x="173" y="132"/>
                  </a:lnTo>
                  <a:lnTo>
                    <a:pt x="179" y="119"/>
                  </a:lnTo>
                  <a:lnTo>
                    <a:pt x="181" y="105"/>
                  </a:lnTo>
                  <a:lnTo>
                    <a:pt x="181" y="43"/>
                  </a:lnTo>
                  <a:lnTo>
                    <a:pt x="181" y="43"/>
                  </a:lnTo>
                  <a:lnTo>
                    <a:pt x="179" y="34"/>
                  </a:lnTo>
                  <a:lnTo>
                    <a:pt x="175" y="27"/>
                  </a:lnTo>
                  <a:lnTo>
                    <a:pt x="169" y="19"/>
                  </a:lnTo>
                  <a:lnTo>
                    <a:pt x="162" y="15"/>
                  </a:lnTo>
                  <a:lnTo>
                    <a:pt x="126" y="0"/>
                  </a:lnTo>
                  <a:lnTo>
                    <a:pt x="126" y="0"/>
                  </a:lnTo>
                  <a:lnTo>
                    <a:pt x="121" y="0"/>
                  </a:lnTo>
                  <a:lnTo>
                    <a:pt x="117" y="0"/>
                  </a:lnTo>
                  <a:lnTo>
                    <a:pt x="111" y="2"/>
                  </a:lnTo>
                  <a:lnTo>
                    <a:pt x="107" y="6"/>
                  </a:lnTo>
                  <a:lnTo>
                    <a:pt x="91" y="25"/>
                  </a:lnTo>
                  <a:lnTo>
                    <a:pt x="74" y="6"/>
                  </a:lnTo>
                  <a:lnTo>
                    <a:pt x="74" y="6"/>
                  </a:lnTo>
                  <a:lnTo>
                    <a:pt x="70" y="2"/>
                  </a:lnTo>
                  <a:lnTo>
                    <a:pt x="64" y="0"/>
                  </a:lnTo>
                  <a:lnTo>
                    <a:pt x="61" y="0"/>
                  </a:lnTo>
                  <a:lnTo>
                    <a:pt x="55" y="0"/>
                  </a:lnTo>
                  <a:lnTo>
                    <a:pt x="19" y="15"/>
                  </a:lnTo>
                  <a:lnTo>
                    <a:pt x="19" y="15"/>
                  </a:lnTo>
                  <a:lnTo>
                    <a:pt x="12" y="19"/>
                  </a:lnTo>
                  <a:lnTo>
                    <a:pt x="6" y="27"/>
                  </a:lnTo>
                  <a:lnTo>
                    <a:pt x="0" y="34"/>
                  </a:lnTo>
                  <a:lnTo>
                    <a:pt x="0" y="43"/>
                  </a:lnTo>
                  <a:lnTo>
                    <a:pt x="0" y="105"/>
                  </a:lnTo>
                  <a:lnTo>
                    <a:pt x="0" y="105"/>
                  </a:lnTo>
                  <a:lnTo>
                    <a:pt x="2" y="119"/>
                  </a:lnTo>
                  <a:lnTo>
                    <a:pt x="8" y="132"/>
                  </a:lnTo>
                  <a:lnTo>
                    <a:pt x="17" y="141"/>
                  </a:lnTo>
                  <a:lnTo>
                    <a:pt x="29" y="149"/>
                  </a:lnTo>
                  <a:lnTo>
                    <a:pt x="29" y="149"/>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49" name="Freeform 175">
              <a:extLst>
                <a:ext uri="{FF2B5EF4-FFF2-40B4-BE49-F238E27FC236}">
                  <a16:creationId xmlns:a16="http://schemas.microsoft.com/office/drawing/2014/main" id="{E5AC6128-6ADB-384A-968C-6E7D248C1952}"/>
                </a:ext>
              </a:extLst>
            </p:cNvPr>
            <p:cNvSpPr>
              <a:spLocks noEditPoints="1"/>
            </p:cNvSpPr>
            <p:nvPr/>
          </p:nvSpPr>
          <p:spPr bwMode="auto">
            <a:xfrm>
              <a:off x="5632450" y="8618538"/>
              <a:ext cx="157163" cy="157163"/>
            </a:xfrm>
            <a:custGeom>
              <a:avLst/>
              <a:gdLst>
                <a:gd name="T0" fmla="*/ 51 w 99"/>
                <a:gd name="T1" fmla="*/ 99 h 99"/>
                <a:gd name="T2" fmla="*/ 51 w 99"/>
                <a:gd name="T3" fmla="*/ 99 h 99"/>
                <a:gd name="T4" fmla="*/ 60 w 99"/>
                <a:gd name="T5" fmla="*/ 97 h 99"/>
                <a:gd name="T6" fmla="*/ 69 w 99"/>
                <a:gd name="T7" fmla="*/ 95 h 99"/>
                <a:gd name="T8" fmla="*/ 79 w 99"/>
                <a:gd name="T9" fmla="*/ 90 h 99"/>
                <a:gd name="T10" fmla="*/ 86 w 99"/>
                <a:gd name="T11" fmla="*/ 84 h 99"/>
                <a:gd name="T12" fmla="*/ 92 w 99"/>
                <a:gd name="T13" fmla="*/ 77 h 99"/>
                <a:gd name="T14" fmla="*/ 96 w 99"/>
                <a:gd name="T15" fmla="*/ 69 h 99"/>
                <a:gd name="T16" fmla="*/ 99 w 99"/>
                <a:gd name="T17" fmla="*/ 60 h 99"/>
                <a:gd name="T18" fmla="*/ 99 w 99"/>
                <a:gd name="T19" fmla="*/ 48 h 99"/>
                <a:gd name="T20" fmla="*/ 99 w 99"/>
                <a:gd name="T21" fmla="*/ 48 h 99"/>
                <a:gd name="T22" fmla="*/ 99 w 99"/>
                <a:gd name="T23" fmla="*/ 39 h 99"/>
                <a:gd name="T24" fmla="*/ 96 w 99"/>
                <a:gd name="T25" fmla="*/ 30 h 99"/>
                <a:gd name="T26" fmla="*/ 92 w 99"/>
                <a:gd name="T27" fmla="*/ 20 h 99"/>
                <a:gd name="T28" fmla="*/ 86 w 99"/>
                <a:gd name="T29" fmla="*/ 13 h 99"/>
                <a:gd name="T30" fmla="*/ 79 w 99"/>
                <a:gd name="T31" fmla="*/ 7 h 99"/>
                <a:gd name="T32" fmla="*/ 69 w 99"/>
                <a:gd name="T33" fmla="*/ 3 h 99"/>
                <a:gd name="T34" fmla="*/ 60 w 99"/>
                <a:gd name="T35" fmla="*/ 0 h 99"/>
                <a:gd name="T36" fmla="*/ 51 w 99"/>
                <a:gd name="T37" fmla="*/ 0 h 99"/>
                <a:gd name="T38" fmla="*/ 51 w 99"/>
                <a:gd name="T39" fmla="*/ 0 h 99"/>
                <a:gd name="T40" fmla="*/ 39 w 99"/>
                <a:gd name="T41" fmla="*/ 0 h 99"/>
                <a:gd name="T42" fmla="*/ 30 w 99"/>
                <a:gd name="T43" fmla="*/ 3 h 99"/>
                <a:gd name="T44" fmla="*/ 22 w 99"/>
                <a:gd name="T45" fmla="*/ 7 h 99"/>
                <a:gd name="T46" fmla="*/ 15 w 99"/>
                <a:gd name="T47" fmla="*/ 13 h 99"/>
                <a:gd name="T48" fmla="*/ 9 w 99"/>
                <a:gd name="T49" fmla="*/ 20 h 99"/>
                <a:gd name="T50" fmla="*/ 4 w 99"/>
                <a:gd name="T51" fmla="*/ 30 h 99"/>
                <a:gd name="T52" fmla="*/ 2 w 99"/>
                <a:gd name="T53" fmla="*/ 39 h 99"/>
                <a:gd name="T54" fmla="*/ 0 w 99"/>
                <a:gd name="T55" fmla="*/ 48 h 99"/>
                <a:gd name="T56" fmla="*/ 0 w 99"/>
                <a:gd name="T57" fmla="*/ 48 h 99"/>
                <a:gd name="T58" fmla="*/ 2 w 99"/>
                <a:gd name="T59" fmla="*/ 60 h 99"/>
                <a:gd name="T60" fmla="*/ 4 w 99"/>
                <a:gd name="T61" fmla="*/ 69 h 99"/>
                <a:gd name="T62" fmla="*/ 9 w 99"/>
                <a:gd name="T63" fmla="*/ 77 h 99"/>
                <a:gd name="T64" fmla="*/ 15 w 99"/>
                <a:gd name="T65" fmla="*/ 84 h 99"/>
                <a:gd name="T66" fmla="*/ 22 w 99"/>
                <a:gd name="T67" fmla="*/ 90 h 99"/>
                <a:gd name="T68" fmla="*/ 30 w 99"/>
                <a:gd name="T69" fmla="*/ 95 h 99"/>
                <a:gd name="T70" fmla="*/ 39 w 99"/>
                <a:gd name="T71" fmla="*/ 97 h 99"/>
                <a:gd name="T72" fmla="*/ 51 w 99"/>
                <a:gd name="T73" fmla="*/ 99 h 99"/>
                <a:gd name="T74" fmla="*/ 51 w 99"/>
                <a:gd name="T75" fmla="*/ 99 h 99"/>
                <a:gd name="T76" fmla="*/ 51 w 99"/>
                <a:gd name="T77" fmla="*/ 32 h 99"/>
                <a:gd name="T78" fmla="*/ 51 w 99"/>
                <a:gd name="T79" fmla="*/ 32 h 99"/>
                <a:gd name="T80" fmla="*/ 56 w 99"/>
                <a:gd name="T81" fmla="*/ 33 h 99"/>
                <a:gd name="T82" fmla="*/ 62 w 99"/>
                <a:gd name="T83" fmla="*/ 37 h 99"/>
                <a:gd name="T84" fmla="*/ 66 w 99"/>
                <a:gd name="T85" fmla="*/ 43 h 99"/>
                <a:gd name="T86" fmla="*/ 67 w 99"/>
                <a:gd name="T87" fmla="*/ 48 h 99"/>
                <a:gd name="T88" fmla="*/ 67 w 99"/>
                <a:gd name="T89" fmla="*/ 48 h 99"/>
                <a:gd name="T90" fmla="*/ 66 w 99"/>
                <a:gd name="T91" fmla="*/ 56 h 99"/>
                <a:gd name="T92" fmla="*/ 62 w 99"/>
                <a:gd name="T93" fmla="*/ 60 h 99"/>
                <a:gd name="T94" fmla="*/ 56 w 99"/>
                <a:gd name="T95" fmla="*/ 63 h 99"/>
                <a:gd name="T96" fmla="*/ 51 w 99"/>
                <a:gd name="T97" fmla="*/ 65 h 99"/>
                <a:gd name="T98" fmla="*/ 51 w 99"/>
                <a:gd name="T99" fmla="*/ 65 h 99"/>
                <a:gd name="T100" fmla="*/ 43 w 99"/>
                <a:gd name="T101" fmla="*/ 63 h 99"/>
                <a:gd name="T102" fmla="*/ 39 w 99"/>
                <a:gd name="T103" fmla="*/ 60 h 99"/>
                <a:gd name="T104" fmla="*/ 36 w 99"/>
                <a:gd name="T105" fmla="*/ 56 h 99"/>
                <a:gd name="T106" fmla="*/ 34 w 99"/>
                <a:gd name="T107" fmla="*/ 48 h 99"/>
                <a:gd name="T108" fmla="*/ 34 w 99"/>
                <a:gd name="T109" fmla="*/ 48 h 99"/>
                <a:gd name="T110" fmla="*/ 36 w 99"/>
                <a:gd name="T111" fmla="*/ 43 h 99"/>
                <a:gd name="T112" fmla="*/ 39 w 99"/>
                <a:gd name="T113" fmla="*/ 37 h 99"/>
                <a:gd name="T114" fmla="*/ 43 w 99"/>
                <a:gd name="T115" fmla="*/ 33 h 99"/>
                <a:gd name="T116" fmla="*/ 51 w 99"/>
                <a:gd name="T117" fmla="*/ 32 h 99"/>
                <a:gd name="T118" fmla="*/ 51 w 99"/>
                <a:gd name="T119" fmla="*/ 32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9" h="99">
                  <a:moveTo>
                    <a:pt x="51" y="99"/>
                  </a:moveTo>
                  <a:lnTo>
                    <a:pt x="51" y="99"/>
                  </a:lnTo>
                  <a:lnTo>
                    <a:pt x="60" y="97"/>
                  </a:lnTo>
                  <a:lnTo>
                    <a:pt x="69" y="95"/>
                  </a:lnTo>
                  <a:lnTo>
                    <a:pt x="79" y="90"/>
                  </a:lnTo>
                  <a:lnTo>
                    <a:pt x="86" y="84"/>
                  </a:lnTo>
                  <a:lnTo>
                    <a:pt x="92" y="77"/>
                  </a:lnTo>
                  <a:lnTo>
                    <a:pt x="96" y="69"/>
                  </a:lnTo>
                  <a:lnTo>
                    <a:pt x="99" y="60"/>
                  </a:lnTo>
                  <a:lnTo>
                    <a:pt x="99" y="48"/>
                  </a:lnTo>
                  <a:lnTo>
                    <a:pt x="99" y="48"/>
                  </a:lnTo>
                  <a:lnTo>
                    <a:pt x="99" y="39"/>
                  </a:lnTo>
                  <a:lnTo>
                    <a:pt x="96" y="30"/>
                  </a:lnTo>
                  <a:lnTo>
                    <a:pt x="92" y="20"/>
                  </a:lnTo>
                  <a:lnTo>
                    <a:pt x="86" y="13"/>
                  </a:lnTo>
                  <a:lnTo>
                    <a:pt x="79" y="7"/>
                  </a:lnTo>
                  <a:lnTo>
                    <a:pt x="69" y="3"/>
                  </a:lnTo>
                  <a:lnTo>
                    <a:pt x="60" y="0"/>
                  </a:lnTo>
                  <a:lnTo>
                    <a:pt x="51" y="0"/>
                  </a:lnTo>
                  <a:lnTo>
                    <a:pt x="51" y="0"/>
                  </a:lnTo>
                  <a:lnTo>
                    <a:pt x="39" y="0"/>
                  </a:lnTo>
                  <a:lnTo>
                    <a:pt x="30" y="3"/>
                  </a:lnTo>
                  <a:lnTo>
                    <a:pt x="22" y="7"/>
                  </a:lnTo>
                  <a:lnTo>
                    <a:pt x="15" y="13"/>
                  </a:lnTo>
                  <a:lnTo>
                    <a:pt x="9" y="20"/>
                  </a:lnTo>
                  <a:lnTo>
                    <a:pt x="4" y="30"/>
                  </a:lnTo>
                  <a:lnTo>
                    <a:pt x="2" y="39"/>
                  </a:lnTo>
                  <a:lnTo>
                    <a:pt x="0" y="48"/>
                  </a:lnTo>
                  <a:lnTo>
                    <a:pt x="0" y="48"/>
                  </a:lnTo>
                  <a:lnTo>
                    <a:pt x="2" y="60"/>
                  </a:lnTo>
                  <a:lnTo>
                    <a:pt x="4" y="69"/>
                  </a:lnTo>
                  <a:lnTo>
                    <a:pt x="9" y="77"/>
                  </a:lnTo>
                  <a:lnTo>
                    <a:pt x="15" y="84"/>
                  </a:lnTo>
                  <a:lnTo>
                    <a:pt x="22" y="90"/>
                  </a:lnTo>
                  <a:lnTo>
                    <a:pt x="30" y="95"/>
                  </a:lnTo>
                  <a:lnTo>
                    <a:pt x="39" y="97"/>
                  </a:lnTo>
                  <a:lnTo>
                    <a:pt x="51" y="99"/>
                  </a:lnTo>
                  <a:lnTo>
                    <a:pt x="51" y="99"/>
                  </a:lnTo>
                  <a:close/>
                  <a:moveTo>
                    <a:pt x="51" y="32"/>
                  </a:moveTo>
                  <a:lnTo>
                    <a:pt x="51" y="32"/>
                  </a:lnTo>
                  <a:lnTo>
                    <a:pt x="56" y="33"/>
                  </a:lnTo>
                  <a:lnTo>
                    <a:pt x="62" y="37"/>
                  </a:lnTo>
                  <a:lnTo>
                    <a:pt x="66" y="43"/>
                  </a:lnTo>
                  <a:lnTo>
                    <a:pt x="67" y="48"/>
                  </a:lnTo>
                  <a:lnTo>
                    <a:pt x="67" y="48"/>
                  </a:lnTo>
                  <a:lnTo>
                    <a:pt x="66" y="56"/>
                  </a:lnTo>
                  <a:lnTo>
                    <a:pt x="62" y="60"/>
                  </a:lnTo>
                  <a:lnTo>
                    <a:pt x="56" y="63"/>
                  </a:lnTo>
                  <a:lnTo>
                    <a:pt x="51" y="65"/>
                  </a:lnTo>
                  <a:lnTo>
                    <a:pt x="51" y="65"/>
                  </a:lnTo>
                  <a:lnTo>
                    <a:pt x="43" y="63"/>
                  </a:lnTo>
                  <a:lnTo>
                    <a:pt x="39" y="60"/>
                  </a:lnTo>
                  <a:lnTo>
                    <a:pt x="36" y="56"/>
                  </a:lnTo>
                  <a:lnTo>
                    <a:pt x="34" y="48"/>
                  </a:lnTo>
                  <a:lnTo>
                    <a:pt x="34" y="48"/>
                  </a:lnTo>
                  <a:lnTo>
                    <a:pt x="36" y="43"/>
                  </a:lnTo>
                  <a:lnTo>
                    <a:pt x="39" y="37"/>
                  </a:lnTo>
                  <a:lnTo>
                    <a:pt x="43" y="33"/>
                  </a:lnTo>
                  <a:lnTo>
                    <a:pt x="51" y="32"/>
                  </a:lnTo>
                  <a:lnTo>
                    <a:pt x="51" y="32"/>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50" name="Freeform 176">
              <a:extLst>
                <a:ext uri="{FF2B5EF4-FFF2-40B4-BE49-F238E27FC236}">
                  <a16:creationId xmlns:a16="http://schemas.microsoft.com/office/drawing/2014/main" id="{112E03B2-732E-4644-B74C-62FDD873AB50}"/>
                </a:ext>
              </a:extLst>
            </p:cNvPr>
            <p:cNvSpPr>
              <a:spLocks/>
            </p:cNvSpPr>
            <p:nvPr/>
          </p:nvSpPr>
          <p:spPr bwMode="auto">
            <a:xfrm>
              <a:off x="5568950" y="8782051"/>
              <a:ext cx="287338" cy="396875"/>
            </a:xfrm>
            <a:custGeom>
              <a:avLst/>
              <a:gdLst>
                <a:gd name="T0" fmla="*/ 29 w 181"/>
                <a:gd name="T1" fmla="*/ 233 h 250"/>
                <a:gd name="T2" fmla="*/ 30 w 181"/>
                <a:gd name="T3" fmla="*/ 238 h 250"/>
                <a:gd name="T4" fmla="*/ 40 w 181"/>
                <a:gd name="T5" fmla="*/ 248 h 250"/>
                <a:gd name="T6" fmla="*/ 46 w 181"/>
                <a:gd name="T7" fmla="*/ 250 h 250"/>
                <a:gd name="T8" fmla="*/ 57 w 181"/>
                <a:gd name="T9" fmla="*/ 244 h 250"/>
                <a:gd name="T10" fmla="*/ 62 w 181"/>
                <a:gd name="T11" fmla="*/ 233 h 250"/>
                <a:gd name="T12" fmla="*/ 62 w 181"/>
                <a:gd name="T13" fmla="*/ 135 h 250"/>
                <a:gd name="T14" fmla="*/ 57 w 181"/>
                <a:gd name="T15" fmla="*/ 124 h 250"/>
                <a:gd name="T16" fmla="*/ 46 w 181"/>
                <a:gd name="T17" fmla="*/ 118 h 250"/>
                <a:gd name="T18" fmla="*/ 42 w 181"/>
                <a:gd name="T19" fmla="*/ 118 h 250"/>
                <a:gd name="T20" fmla="*/ 34 w 181"/>
                <a:gd name="T21" fmla="*/ 111 h 250"/>
                <a:gd name="T22" fmla="*/ 34 w 181"/>
                <a:gd name="T23" fmla="*/ 45 h 250"/>
                <a:gd name="T24" fmla="*/ 77 w 181"/>
                <a:gd name="T25" fmla="*/ 60 h 250"/>
                <a:gd name="T26" fmla="*/ 83 w 181"/>
                <a:gd name="T27" fmla="*/ 64 h 250"/>
                <a:gd name="T28" fmla="*/ 96 w 181"/>
                <a:gd name="T29" fmla="*/ 64 h 250"/>
                <a:gd name="T30" fmla="*/ 124 w 181"/>
                <a:gd name="T31" fmla="*/ 36 h 250"/>
                <a:gd name="T32" fmla="*/ 147 w 181"/>
                <a:gd name="T33" fmla="*/ 105 h 250"/>
                <a:gd name="T34" fmla="*/ 147 w 181"/>
                <a:gd name="T35" fmla="*/ 111 h 250"/>
                <a:gd name="T36" fmla="*/ 139 w 181"/>
                <a:gd name="T37" fmla="*/ 118 h 250"/>
                <a:gd name="T38" fmla="*/ 134 w 181"/>
                <a:gd name="T39" fmla="*/ 118 h 250"/>
                <a:gd name="T40" fmla="*/ 123 w 181"/>
                <a:gd name="T41" fmla="*/ 124 h 250"/>
                <a:gd name="T42" fmla="*/ 119 w 181"/>
                <a:gd name="T43" fmla="*/ 135 h 250"/>
                <a:gd name="T44" fmla="*/ 119 w 181"/>
                <a:gd name="T45" fmla="*/ 233 h 250"/>
                <a:gd name="T46" fmla="*/ 123 w 181"/>
                <a:gd name="T47" fmla="*/ 244 h 250"/>
                <a:gd name="T48" fmla="*/ 134 w 181"/>
                <a:gd name="T49" fmla="*/ 250 h 250"/>
                <a:gd name="T50" fmla="*/ 141 w 181"/>
                <a:gd name="T51" fmla="*/ 248 h 250"/>
                <a:gd name="T52" fmla="*/ 151 w 181"/>
                <a:gd name="T53" fmla="*/ 238 h 250"/>
                <a:gd name="T54" fmla="*/ 151 w 181"/>
                <a:gd name="T55" fmla="*/ 148 h 250"/>
                <a:gd name="T56" fmla="*/ 164 w 181"/>
                <a:gd name="T57" fmla="*/ 143 h 250"/>
                <a:gd name="T58" fmla="*/ 179 w 181"/>
                <a:gd name="T59" fmla="*/ 120 h 250"/>
                <a:gd name="T60" fmla="*/ 181 w 181"/>
                <a:gd name="T61" fmla="*/ 45 h 250"/>
                <a:gd name="T62" fmla="*/ 179 w 181"/>
                <a:gd name="T63" fmla="*/ 36 h 250"/>
                <a:gd name="T64" fmla="*/ 169 w 181"/>
                <a:gd name="T65" fmla="*/ 21 h 250"/>
                <a:gd name="T66" fmla="*/ 126 w 181"/>
                <a:gd name="T67" fmla="*/ 2 h 250"/>
                <a:gd name="T68" fmla="*/ 121 w 181"/>
                <a:gd name="T69" fmla="*/ 0 h 250"/>
                <a:gd name="T70" fmla="*/ 111 w 181"/>
                <a:gd name="T71" fmla="*/ 2 h 250"/>
                <a:gd name="T72" fmla="*/ 91 w 181"/>
                <a:gd name="T73" fmla="*/ 24 h 250"/>
                <a:gd name="T74" fmla="*/ 74 w 181"/>
                <a:gd name="T75" fmla="*/ 6 h 250"/>
                <a:gd name="T76" fmla="*/ 64 w 181"/>
                <a:gd name="T77" fmla="*/ 0 h 250"/>
                <a:gd name="T78" fmla="*/ 55 w 181"/>
                <a:gd name="T79" fmla="*/ 2 h 250"/>
                <a:gd name="T80" fmla="*/ 19 w 181"/>
                <a:gd name="T81" fmla="*/ 15 h 250"/>
                <a:gd name="T82" fmla="*/ 4 w 181"/>
                <a:gd name="T83" fmla="*/ 26 h 250"/>
                <a:gd name="T84" fmla="*/ 0 w 181"/>
                <a:gd name="T85" fmla="*/ 45 h 250"/>
                <a:gd name="T86" fmla="*/ 0 w 181"/>
                <a:gd name="T87" fmla="*/ 105 h 250"/>
                <a:gd name="T88" fmla="*/ 8 w 181"/>
                <a:gd name="T89" fmla="*/ 131 h 250"/>
                <a:gd name="T90" fmla="*/ 29 w 181"/>
                <a:gd name="T91" fmla="*/ 148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1" h="250">
                  <a:moveTo>
                    <a:pt x="29" y="148"/>
                  </a:moveTo>
                  <a:lnTo>
                    <a:pt x="29" y="233"/>
                  </a:lnTo>
                  <a:lnTo>
                    <a:pt x="29" y="233"/>
                  </a:lnTo>
                  <a:lnTo>
                    <a:pt x="30" y="238"/>
                  </a:lnTo>
                  <a:lnTo>
                    <a:pt x="34" y="244"/>
                  </a:lnTo>
                  <a:lnTo>
                    <a:pt x="40" y="248"/>
                  </a:lnTo>
                  <a:lnTo>
                    <a:pt x="46" y="250"/>
                  </a:lnTo>
                  <a:lnTo>
                    <a:pt x="46" y="250"/>
                  </a:lnTo>
                  <a:lnTo>
                    <a:pt x="53" y="248"/>
                  </a:lnTo>
                  <a:lnTo>
                    <a:pt x="57" y="244"/>
                  </a:lnTo>
                  <a:lnTo>
                    <a:pt x="61" y="238"/>
                  </a:lnTo>
                  <a:lnTo>
                    <a:pt x="62" y="233"/>
                  </a:lnTo>
                  <a:lnTo>
                    <a:pt x="62" y="135"/>
                  </a:lnTo>
                  <a:lnTo>
                    <a:pt x="62" y="135"/>
                  </a:lnTo>
                  <a:lnTo>
                    <a:pt x="61" y="130"/>
                  </a:lnTo>
                  <a:lnTo>
                    <a:pt x="57" y="124"/>
                  </a:lnTo>
                  <a:lnTo>
                    <a:pt x="53" y="120"/>
                  </a:lnTo>
                  <a:lnTo>
                    <a:pt x="46" y="118"/>
                  </a:lnTo>
                  <a:lnTo>
                    <a:pt x="46" y="118"/>
                  </a:lnTo>
                  <a:lnTo>
                    <a:pt x="42" y="118"/>
                  </a:lnTo>
                  <a:lnTo>
                    <a:pt x="36" y="114"/>
                  </a:lnTo>
                  <a:lnTo>
                    <a:pt x="34" y="111"/>
                  </a:lnTo>
                  <a:lnTo>
                    <a:pt x="32" y="105"/>
                  </a:lnTo>
                  <a:lnTo>
                    <a:pt x="34" y="45"/>
                  </a:lnTo>
                  <a:lnTo>
                    <a:pt x="57" y="36"/>
                  </a:lnTo>
                  <a:lnTo>
                    <a:pt x="77" y="60"/>
                  </a:lnTo>
                  <a:lnTo>
                    <a:pt x="77" y="60"/>
                  </a:lnTo>
                  <a:lnTo>
                    <a:pt x="83" y="64"/>
                  </a:lnTo>
                  <a:lnTo>
                    <a:pt x="91" y="66"/>
                  </a:lnTo>
                  <a:lnTo>
                    <a:pt x="96" y="64"/>
                  </a:lnTo>
                  <a:lnTo>
                    <a:pt x="102" y="60"/>
                  </a:lnTo>
                  <a:lnTo>
                    <a:pt x="124" y="36"/>
                  </a:lnTo>
                  <a:lnTo>
                    <a:pt x="147" y="47"/>
                  </a:lnTo>
                  <a:lnTo>
                    <a:pt x="147" y="105"/>
                  </a:lnTo>
                  <a:lnTo>
                    <a:pt x="147" y="105"/>
                  </a:lnTo>
                  <a:lnTo>
                    <a:pt x="147" y="111"/>
                  </a:lnTo>
                  <a:lnTo>
                    <a:pt x="143" y="114"/>
                  </a:lnTo>
                  <a:lnTo>
                    <a:pt x="139" y="118"/>
                  </a:lnTo>
                  <a:lnTo>
                    <a:pt x="134" y="118"/>
                  </a:lnTo>
                  <a:lnTo>
                    <a:pt x="134" y="118"/>
                  </a:lnTo>
                  <a:lnTo>
                    <a:pt x="128" y="120"/>
                  </a:lnTo>
                  <a:lnTo>
                    <a:pt x="123" y="124"/>
                  </a:lnTo>
                  <a:lnTo>
                    <a:pt x="119" y="130"/>
                  </a:lnTo>
                  <a:lnTo>
                    <a:pt x="119" y="135"/>
                  </a:lnTo>
                  <a:lnTo>
                    <a:pt x="119" y="233"/>
                  </a:lnTo>
                  <a:lnTo>
                    <a:pt x="119" y="233"/>
                  </a:lnTo>
                  <a:lnTo>
                    <a:pt x="119" y="238"/>
                  </a:lnTo>
                  <a:lnTo>
                    <a:pt x="123" y="244"/>
                  </a:lnTo>
                  <a:lnTo>
                    <a:pt x="128" y="248"/>
                  </a:lnTo>
                  <a:lnTo>
                    <a:pt x="134" y="250"/>
                  </a:lnTo>
                  <a:lnTo>
                    <a:pt x="134" y="250"/>
                  </a:lnTo>
                  <a:lnTo>
                    <a:pt x="141" y="248"/>
                  </a:lnTo>
                  <a:lnTo>
                    <a:pt x="147" y="244"/>
                  </a:lnTo>
                  <a:lnTo>
                    <a:pt x="151" y="238"/>
                  </a:lnTo>
                  <a:lnTo>
                    <a:pt x="151" y="233"/>
                  </a:lnTo>
                  <a:lnTo>
                    <a:pt x="151" y="148"/>
                  </a:lnTo>
                  <a:lnTo>
                    <a:pt x="151" y="148"/>
                  </a:lnTo>
                  <a:lnTo>
                    <a:pt x="164" y="143"/>
                  </a:lnTo>
                  <a:lnTo>
                    <a:pt x="173" y="131"/>
                  </a:lnTo>
                  <a:lnTo>
                    <a:pt x="179" y="120"/>
                  </a:lnTo>
                  <a:lnTo>
                    <a:pt x="181" y="105"/>
                  </a:lnTo>
                  <a:lnTo>
                    <a:pt x="181" y="45"/>
                  </a:lnTo>
                  <a:lnTo>
                    <a:pt x="181" y="45"/>
                  </a:lnTo>
                  <a:lnTo>
                    <a:pt x="179" y="36"/>
                  </a:lnTo>
                  <a:lnTo>
                    <a:pt x="175" y="26"/>
                  </a:lnTo>
                  <a:lnTo>
                    <a:pt x="169" y="21"/>
                  </a:lnTo>
                  <a:lnTo>
                    <a:pt x="162" y="15"/>
                  </a:lnTo>
                  <a:lnTo>
                    <a:pt x="126" y="2"/>
                  </a:lnTo>
                  <a:lnTo>
                    <a:pt x="126" y="2"/>
                  </a:lnTo>
                  <a:lnTo>
                    <a:pt x="121" y="0"/>
                  </a:lnTo>
                  <a:lnTo>
                    <a:pt x="117" y="0"/>
                  </a:lnTo>
                  <a:lnTo>
                    <a:pt x="111" y="2"/>
                  </a:lnTo>
                  <a:lnTo>
                    <a:pt x="107" y="6"/>
                  </a:lnTo>
                  <a:lnTo>
                    <a:pt x="91" y="24"/>
                  </a:lnTo>
                  <a:lnTo>
                    <a:pt x="74" y="6"/>
                  </a:lnTo>
                  <a:lnTo>
                    <a:pt x="74" y="6"/>
                  </a:lnTo>
                  <a:lnTo>
                    <a:pt x="70" y="2"/>
                  </a:lnTo>
                  <a:lnTo>
                    <a:pt x="64" y="0"/>
                  </a:lnTo>
                  <a:lnTo>
                    <a:pt x="59" y="0"/>
                  </a:lnTo>
                  <a:lnTo>
                    <a:pt x="55" y="2"/>
                  </a:lnTo>
                  <a:lnTo>
                    <a:pt x="19" y="15"/>
                  </a:lnTo>
                  <a:lnTo>
                    <a:pt x="19" y="15"/>
                  </a:lnTo>
                  <a:lnTo>
                    <a:pt x="12" y="21"/>
                  </a:lnTo>
                  <a:lnTo>
                    <a:pt x="4" y="26"/>
                  </a:lnTo>
                  <a:lnTo>
                    <a:pt x="0" y="36"/>
                  </a:lnTo>
                  <a:lnTo>
                    <a:pt x="0" y="45"/>
                  </a:lnTo>
                  <a:lnTo>
                    <a:pt x="0" y="105"/>
                  </a:lnTo>
                  <a:lnTo>
                    <a:pt x="0" y="105"/>
                  </a:lnTo>
                  <a:lnTo>
                    <a:pt x="2" y="120"/>
                  </a:lnTo>
                  <a:lnTo>
                    <a:pt x="8" y="131"/>
                  </a:lnTo>
                  <a:lnTo>
                    <a:pt x="17" y="143"/>
                  </a:lnTo>
                  <a:lnTo>
                    <a:pt x="29" y="148"/>
                  </a:lnTo>
                  <a:lnTo>
                    <a:pt x="29" y="148"/>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dirty="0"/>
            </a:p>
          </p:txBody>
        </p:sp>
      </p:grpSp>
      <p:grpSp>
        <p:nvGrpSpPr>
          <p:cNvPr id="38" name="Group 37">
            <a:extLst>
              <a:ext uri="{FF2B5EF4-FFF2-40B4-BE49-F238E27FC236}">
                <a16:creationId xmlns:a16="http://schemas.microsoft.com/office/drawing/2014/main" id="{83A2177F-9314-1047-B0CD-0946A914C753}"/>
              </a:ext>
            </a:extLst>
          </p:cNvPr>
          <p:cNvGrpSpPr/>
          <p:nvPr/>
        </p:nvGrpSpPr>
        <p:grpSpPr>
          <a:xfrm>
            <a:off x="2993685" y="4604358"/>
            <a:ext cx="638672" cy="537738"/>
            <a:chOff x="3041528" y="7373938"/>
            <a:chExt cx="1165225" cy="981076"/>
          </a:xfrm>
          <a:solidFill>
            <a:srgbClr val="DEB971"/>
          </a:solidFill>
        </p:grpSpPr>
        <p:sp>
          <p:nvSpPr>
            <p:cNvPr id="40" name="Freeform 14">
              <a:extLst>
                <a:ext uri="{FF2B5EF4-FFF2-40B4-BE49-F238E27FC236}">
                  <a16:creationId xmlns:a16="http://schemas.microsoft.com/office/drawing/2014/main" id="{456A41AE-638B-204D-BAFC-4E5F3385EBBE}"/>
                </a:ext>
              </a:extLst>
            </p:cNvPr>
            <p:cNvSpPr>
              <a:spLocks/>
            </p:cNvSpPr>
            <p:nvPr/>
          </p:nvSpPr>
          <p:spPr bwMode="auto">
            <a:xfrm>
              <a:off x="3041528" y="7969251"/>
              <a:ext cx="279400" cy="385763"/>
            </a:xfrm>
            <a:custGeom>
              <a:avLst/>
              <a:gdLst>
                <a:gd name="T0" fmla="*/ 282 w 282"/>
                <a:gd name="T1" fmla="*/ 389 h 389"/>
                <a:gd name="T2" fmla="*/ 282 w 282"/>
                <a:gd name="T3" fmla="*/ 112 h 389"/>
                <a:gd name="T4" fmla="*/ 171 w 282"/>
                <a:gd name="T5" fmla="*/ 0 h 389"/>
                <a:gd name="T6" fmla="*/ 111 w 282"/>
                <a:gd name="T7" fmla="*/ 0 h 389"/>
                <a:gd name="T8" fmla="*/ 0 w 282"/>
                <a:gd name="T9" fmla="*/ 112 h 389"/>
                <a:gd name="T10" fmla="*/ 0 w 282"/>
                <a:gd name="T11" fmla="*/ 389 h 389"/>
                <a:gd name="T12" fmla="*/ 80 w 282"/>
                <a:gd name="T13" fmla="*/ 389 h 389"/>
                <a:gd name="T14" fmla="*/ 80 w 282"/>
                <a:gd name="T15" fmla="*/ 112 h 389"/>
                <a:gd name="T16" fmla="*/ 111 w 282"/>
                <a:gd name="T17" fmla="*/ 80 h 389"/>
                <a:gd name="T18" fmla="*/ 171 w 282"/>
                <a:gd name="T19" fmla="*/ 80 h 389"/>
                <a:gd name="T20" fmla="*/ 202 w 282"/>
                <a:gd name="T21" fmla="*/ 112 h 389"/>
                <a:gd name="T22" fmla="*/ 202 w 282"/>
                <a:gd name="T23" fmla="*/ 389 h 389"/>
                <a:gd name="T24" fmla="*/ 282 w 282"/>
                <a:gd name="T25" fmla="*/ 389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389">
                  <a:moveTo>
                    <a:pt x="282" y="389"/>
                  </a:moveTo>
                  <a:cubicBezTo>
                    <a:pt x="282" y="112"/>
                    <a:pt x="282" y="112"/>
                    <a:pt x="282" y="112"/>
                  </a:cubicBezTo>
                  <a:cubicBezTo>
                    <a:pt x="282" y="50"/>
                    <a:pt x="232" y="0"/>
                    <a:pt x="171" y="0"/>
                  </a:cubicBezTo>
                  <a:cubicBezTo>
                    <a:pt x="111" y="0"/>
                    <a:pt x="111" y="0"/>
                    <a:pt x="111" y="0"/>
                  </a:cubicBezTo>
                  <a:cubicBezTo>
                    <a:pt x="50" y="0"/>
                    <a:pt x="0" y="50"/>
                    <a:pt x="0" y="112"/>
                  </a:cubicBezTo>
                  <a:cubicBezTo>
                    <a:pt x="0" y="389"/>
                    <a:pt x="0" y="389"/>
                    <a:pt x="0" y="389"/>
                  </a:cubicBezTo>
                  <a:cubicBezTo>
                    <a:pt x="80" y="389"/>
                    <a:pt x="80" y="389"/>
                    <a:pt x="80" y="389"/>
                  </a:cubicBezTo>
                  <a:cubicBezTo>
                    <a:pt x="80" y="112"/>
                    <a:pt x="80" y="112"/>
                    <a:pt x="80" y="112"/>
                  </a:cubicBezTo>
                  <a:cubicBezTo>
                    <a:pt x="80" y="94"/>
                    <a:pt x="94" y="80"/>
                    <a:pt x="111" y="80"/>
                  </a:cubicBezTo>
                  <a:cubicBezTo>
                    <a:pt x="171" y="80"/>
                    <a:pt x="171" y="80"/>
                    <a:pt x="171" y="80"/>
                  </a:cubicBezTo>
                  <a:cubicBezTo>
                    <a:pt x="188" y="80"/>
                    <a:pt x="202" y="94"/>
                    <a:pt x="202" y="112"/>
                  </a:cubicBezTo>
                  <a:cubicBezTo>
                    <a:pt x="202" y="389"/>
                    <a:pt x="202" y="389"/>
                    <a:pt x="202" y="389"/>
                  </a:cubicBezTo>
                  <a:lnTo>
                    <a:pt x="282" y="389"/>
                  </a:lnTo>
                  <a:close/>
                </a:path>
              </a:pathLst>
            </a:custGeom>
            <a:grpFill/>
            <a:ln w="31750">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41" name="Freeform 15">
              <a:extLst>
                <a:ext uri="{FF2B5EF4-FFF2-40B4-BE49-F238E27FC236}">
                  <a16:creationId xmlns:a16="http://schemas.microsoft.com/office/drawing/2014/main" id="{C0D6FDA8-363D-5F4E-9456-37DCBEC74004}"/>
                </a:ext>
              </a:extLst>
            </p:cNvPr>
            <p:cNvSpPr>
              <a:spLocks/>
            </p:cNvSpPr>
            <p:nvPr/>
          </p:nvSpPr>
          <p:spPr bwMode="auto">
            <a:xfrm>
              <a:off x="3422528" y="7731126"/>
              <a:ext cx="279400" cy="623888"/>
            </a:xfrm>
            <a:custGeom>
              <a:avLst/>
              <a:gdLst>
                <a:gd name="T0" fmla="*/ 283 w 283"/>
                <a:gd name="T1" fmla="*/ 630 h 630"/>
                <a:gd name="T2" fmla="*/ 283 w 283"/>
                <a:gd name="T3" fmla="*/ 112 h 630"/>
                <a:gd name="T4" fmla="*/ 171 w 283"/>
                <a:gd name="T5" fmla="*/ 0 h 630"/>
                <a:gd name="T6" fmla="*/ 112 w 283"/>
                <a:gd name="T7" fmla="*/ 0 h 630"/>
                <a:gd name="T8" fmla="*/ 0 w 283"/>
                <a:gd name="T9" fmla="*/ 112 h 630"/>
                <a:gd name="T10" fmla="*/ 0 w 283"/>
                <a:gd name="T11" fmla="*/ 630 h 630"/>
                <a:gd name="T12" fmla="*/ 80 w 283"/>
                <a:gd name="T13" fmla="*/ 630 h 630"/>
                <a:gd name="T14" fmla="*/ 80 w 283"/>
                <a:gd name="T15" fmla="*/ 112 h 630"/>
                <a:gd name="T16" fmla="*/ 112 w 283"/>
                <a:gd name="T17" fmla="*/ 80 h 630"/>
                <a:gd name="T18" fmla="*/ 171 w 283"/>
                <a:gd name="T19" fmla="*/ 80 h 630"/>
                <a:gd name="T20" fmla="*/ 203 w 283"/>
                <a:gd name="T21" fmla="*/ 112 h 630"/>
                <a:gd name="T22" fmla="*/ 203 w 283"/>
                <a:gd name="T23" fmla="*/ 630 h 630"/>
                <a:gd name="T24" fmla="*/ 283 w 283"/>
                <a:gd name="T25" fmla="*/ 630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3" h="630">
                  <a:moveTo>
                    <a:pt x="283" y="630"/>
                  </a:moveTo>
                  <a:cubicBezTo>
                    <a:pt x="283" y="112"/>
                    <a:pt x="283" y="112"/>
                    <a:pt x="283" y="112"/>
                  </a:cubicBezTo>
                  <a:cubicBezTo>
                    <a:pt x="283" y="51"/>
                    <a:pt x="233" y="0"/>
                    <a:pt x="171" y="0"/>
                  </a:cubicBezTo>
                  <a:cubicBezTo>
                    <a:pt x="112" y="0"/>
                    <a:pt x="112" y="0"/>
                    <a:pt x="112" y="0"/>
                  </a:cubicBezTo>
                  <a:cubicBezTo>
                    <a:pt x="50" y="0"/>
                    <a:pt x="0" y="51"/>
                    <a:pt x="0" y="112"/>
                  </a:cubicBezTo>
                  <a:cubicBezTo>
                    <a:pt x="0" y="630"/>
                    <a:pt x="0" y="630"/>
                    <a:pt x="0" y="630"/>
                  </a:cubicBezTo>
                  <a:cubicBezTo>
                    <a:pt x="80" y="630"/>
                    <a:pt x="80" y="630"/>
                    <a:pt x="80" y="630"/>
                  </a:cubicBezTo>
                  <a:cubicBezTo>
                    <a:pt x="80" y="112"/>
                    <a:pt x="80" y="112"/>
                    <a:pt x="80" y="112"/>
                  </a:cubicBezTo>
                  <a:cubicBezTo>
                    <a:pt x="80" y="95"/>
                    <a:pt x="94" y="80"/>
                    <a:pt x="112" y="80"/>
                  </a:cubicBezTo>
                  <a:cubicBezTo>
                    <a:pt x="171" y="80"/>
                    <a:pt x="171" y="80"/>
                    <a:pt x="171" y="80"/>
                  </a:cubicBezTo>
                  <a:cubicBezTo>
                    <a:pt x="188" y="80"/>
                    <a:pt x="203" y="95"/>
                    <a:pt x="203" y="112"/>
                  </a:cubicBezTo>
                  <a:cubicBezTo>
                    <a:pt x="203" y="630"/>
                    <a:pt x="203" y="630"/>
                    <a:pt x="203" y="630"/>
                  </a:cubicBezTo>
                  <a:lnTo>
                    <a:pt x="283" y="630"/>
                  </a:lnTo>
                  <a:close/>
                </a:path>
              </a:pathLst>
            </a:custGeom>
            <a:grpFill/>
            <a:ln w="31750">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42" name="Freeform 16">
              <a:extLst>
                <a:ext uri="{FF2B5EF4-FFF2-40B4-BE49-F238E27FC236}">
                  <a16:creationId xmlns:a16="http://schemas.microsoft.com/office/drawing/2014/main" id="{5B3DF661-1C6D-554B-83BA-2C44C99CE9C5}"/>
                </a:ext>
              </a:extLst>
            </p:cNvPr>
            <p:cNvSpPr>
              <a:spLocks noEditPoints="1"/>
            </p:cNvSpPr>
            <p:nvPr/>
          </p:nvSpPr>
          <p:spPr bwMode="auto">
            <a:xfrm>
              <a:off x="3776540" y="7373938"/>
              <a:ext cx="430213" cy="981075"/>
            </a:xfrm>
            <a:custGeom>
              <a:avLst/>
              <a:gdLst>
                <a:gd name="T0" fmla="*/ 350 w 434"/>
                <a:gd name="T1" fmla="*/ 302 h 990"/>
                <a:gd name="T2" fmla="*/ 428 w 434"/>
                <a:gd name="T3" fmla="*/ 281 h 990"/>
                <a:gd name="T4" fmla="*/ 260 w 434"/>
                <a:gd name="T5" fmla="*/ 132 h 990"/>
                <a:gd name="T6" fmla="*/ 260 w 434"/>
                <a:gd name="T7" fmla="*/ 0 h 990"/>
                <a:gd name="T8" fmla="*/ 180 w 434"/>
                <a:gd name="T9" fmla="*/ 0 h 990"/>
                <a:gd name="T10" fmla="*/ 180 w 434"/>
                <a:gd name="T11" fmla="*/ 131 h 990"/>
                <a:gd name="T12" fmla="*/ 0 w 434"/>
                <a:gd name="T13" fmla="*/ 331 h 990"/>
                <a:gd name="T14" fmla="*/ 180 w 434"/>
                <a:gd name="T15" fmla="*/ 531 h 990"/>
                <a:gd name="T16" fmla="*/ 180 w 434"/>
                <a:gd name="T17" fmla="*/ 775 h 990"/>
                <a:gd name="T18" fmla="*/ 82 w 434"/>
                <a:gd name="T19" fmla="*/ 677 h 990"/>
                <a:gd name="T20" fmla="*/ 3 w 434"/>
                <a:gd name="T21" fmla="*/ 692 h 990"/>
                <a:gd name="T22" fmla="*/ 180 w 434"/>
                <a:gd name="T23" fmla="*/ 857 h 990"/>
                <a:gd name="T24" fmla="*/ 180 w 434"/>
                <a:gd name="T25" fmla="*/ 990 h 990"/>
                <a:gd name="T26" fmla="*/ 260 w 434"/>
                <a:gd name="T27" fmla="*/ 990 h 990"/>
                <a:gd name="T28" fmla="*/ 260 w 434"/>
                <a:gd name="T29" fmla="*/ 856 h 990"/>
                <a:gd name="T30" fmla="*/ 434 w 434"/>
                <a:gd name="T31" fmla="*/ 657 h 990"/>
                <a:gd name="T32" fmla="*/ 260 w 434"/>
                <a:gd name="T33" fmla="*/ 458 h 990"/>
                <a:gd name="T34" fmla="*/ 260 w 434"/>
                <a:gd name="T35" fmla="*/ 214 h 990"/>
                <a:gd name="T36" fmla="*/ 350 w 434"/>
                <a:gd name="T37" fmla="*/ 302 h 990"/>
                <a:gd name="T38" fmla="*/ 80 w 434"/>
                <a:gd name="T39" fmla="*/ 331 h 990"/>
                <a:gd name="T40" fmla="*/ 180 w 434"/>
                <a:gd name="T41" fmla="*/ 213 h 990"/>
                <a:gd name="T42" fmla="*/ 180 w 434"/>
                <a:gd name="T43" fmla="*/ 449 h 990"/>
                <a:gd name="T44" fmla="*/ 80 w 434"/>
                <a:gd name="T45" fmla="*/ 331 h 990"/>
                <a:gd name="T46" fmla="*/ 354 w 434"/>
                <a:gd name="T47" fmla="*/ 657 h 990"/>
                <a:gd name="T48" fmla="*/ 260 w 434"/>
                <a:gd name="T49" fmla="*/ 774 h 990"/>
                <a:gd name="T50" fmla="*/ 260 w 434"/>
                <a:gd name="T51" fmla="*/ 540 h 990"/>
                <a:gd name="T52" fmla="*/ 354 w 434"/>
                <a:gd name="T53" fmla="*/ 657 h 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34" h="990">
                  <a:moveTo>
                    <a:pt x="350" y="302"/>
                  </a:moveTo>
                  <a:cubicBezTo>
                    <a:pt x="428" y="281"/>
                    <a:pt x="428" y="281"/>
                    <a:pt x="428" y="281"/>
                  </a:cubicBezTo>
                  <a:cubicBezTo>
                    <a:pt x="407" y="204"/>
                    <a:pt x="341" y="147"/>
                    <a:pt x="260" y="132"/>
                  </a:cubicBezTo>
                  <a:cubicBezTo>
                    <a:pt x="260" y="0"/>
                    <a:pt x="260" y="0"/>
                    <a:pt x="260" y="0"/>
                  </a:cubicBezTo>
                  <a:cubicBezTo>
                    <a:pt x="180" y="0"/>
                    <a:pt x="180" y="0"/>
                    <a:pt x="180" y="0"/>
                  </a:cubicBezTo>
                  <a:cubicBezTo>
                    <a:pt x="180" y="131"/>
                    <a:pt x="180" y="131"/>
                    <a:pt x="180" y="131"/>
                  </a:cubicBezTo>
                  <a:cubicBezTo>
                    <a:pt x="78" y="148"/>
                    <a:pt x="0" y="231"/>
                    <a:pt x="0" y="331"/>
                  </a:cubicBezTo>
                  <a:cubicBezTo>
                    <a:pt x="0" y="431"/>
                    <a:pt x="78" y="514"/>
                    <a:pt x="180" y="531"/>
                  </a:cubicBezTo>
                  <a:cubicBezTo>
                    <a:pt x="180" y="775"/>
                    <a:pt x="180" y="775"/>
                    <a:pt x="180" y="775"/>
                  </a:cubicBezTo>
                  <a:cubicBezTo>
                    <a:pt x="130" y="762"/>
                    <a:pt x="91" y="725"/>
                    <a:pt x="82" y="677"/>
                  </a:cubicBezTo>
                  <a:cubicBezTo>
                    <a:pt x="3" y="692"/>
                    <a:pt x="3" y="692"/>
                    <a:pt x="3" y="692"/>
                  </a:cubicBezTo>
                  <a:cubicBezTo>
                    <a:pt x="19" y="777"/>
                    <a:pt x="91" y="842"/>
                    <a:pt x="180" y="857"/>
                  </a:cubicBezTo>
                  <a:cubicBezTo>
                    <a:pt x="180" y="990"/>
                    <a:pt x="180" y="990"/>
                    <a:pt x="180" y="990"/>
                  </a:cubicBezTo>
                  <a:cubicBezTo>
                    <a:pt x="260" y="990"/>
                    <a:pt x="260" y="990"/>
                    <a:pt x="260" y="990"/>
                  </a:cubicBezTo>
                  <a:cubicBezTo>
                    <a:pt x="260" y="856"/>
                    <a:pt x="260" y="856"/>
                    <a:pt x="260" y="856"/>
                  </a:cubicBezTo>
                  <a:cubicBezTo>
                    <a:pt x="359" y="837"/>
                    <a:pt x="434" y="755"/>
                    <a:pt x="434" y="657"/>
                  </a:cubicBezTo>
                  <a:cubicBezTo>
                    <a:pt x="434" y="559"/>
                    <a:pt x="359" y="477"/>
                    <a:pt x="260" y="458"/>
                  </a:cubicBezTo>
                  <a:cubicBezTo>
                    <a:pt x="260" y="214"/>
                    <a:pt x="260" y="214"/>
                    <a:pt x="260" y="214"/>
                  </a:cubicBezTo>
                  <a:cubicBezTo>
                    <a:pt x="304" y="227"/>
                    <a:pt x="339" y="260"/>
                    <a:pt x="350" y="302"/>
                  </a:cubicBezTo>
                  <a:close/>
                  <a:moveTo>
                    <a:pt x="80" y="331"/>
                  </a:moveTo>
                  <a:cubicBezTo>
                    <a:pt x="80" y="275"/>
                    <a:pt x="122" y="228"/>
                    <a:pt x="180" y="213"/>
                  </a:cubicBezTo>
                  <a:cubicBezTo>
                    <a:pt x="180" y="449"/>
                    <a:pt x="180" y="449"/>
                    <a:pt x="180" y="449"/>
                  </a:cubicBezTo>
                  <a:cubicBezTo>
                    <a:pt x="122" y="434"/>
                    <a:pt x="80" y="387"/>
                    <a:pt x="80" y="331"/>
                  </a:cubicBezTo>
                  <a:close/>
                  <a:moveTo>
                    <a:pt x="354" y="657"/>
                  </a:moveTo>
                  <a:cubicBezTo>
                    <a:pt x="354" y="711"/>
                    <a:pt x="315" y="758"/>
                    <a:pt x="260" y="774"/>
                  </a:cubicBezTo>
                  <a:cubicBezTo>
                    <a:pt x="260" y="540"/>
                    <a:pt x="260" y="540"/>
                    <a:pt x="260" y="540"/>
                  </a:cubicBezTo>
                  <a:cubicBezTo>
                    <a:pt x="315" y="556"/>
                    <a:pt x="354" y="602"/>
                    <a:pt x="354" y="657"/>
                  </a:cubicBezTo>
                  <a:close/>
                </a:path>
              </a:pathLst>
            </a:custGeom>
            <a:grpFill/>
            <a:ln w="31750">
              <a:solidFill>
                <a:schemeClr val="bg1"/>
              </a:solidFill>
            </a:ln>
          </p:spPr>
          <p:txBody>
            <a:bodyPr vert="horz" wrap="square" lIns="91440" tIns="45720" rIns="91440" bIns="45720" numCol="1" anchor="t" anchorCtr="0" compatLnSpc="1">
              <a:prstTxWarp prst="textNoShape">
                <a:avLst/>
              </a:prstTxWarp>
            </a:bodyPr>
            <a:lstStyle/>
            <a:p>
              <a:endParaRPr lang="en-US" dirty="0"/>
            </a:p>
          </p:txBody>
        </p:sp>
      </p:grpSp>
      <p:sp>
        <p:nvSpPr>
          <p:cNvPr id="15" name="Rectangle 14">
            <a:extLst>
              <a:ext uri="{FF2B5EF4-FFF2-40B4-BE49-F238E27FC236}">
                <a16:creationId xmlns:a16="http://schemas.microsoft.com/office/drawing/2014/main" id="{341E6C00-9A47-3B49-965D-AAAAA600F6D9}"/>
              </a:ext>
            </a:extLst>
          </p:cNvPr>
          <p:cNvSpPr/>
          <p:nvPr/>
        </p:nvSpPr>
        <p:spPr>
          <a:xfrm>
            <a:off x="8134350" y="0"/>
            <a:ext cx="4057650" cy="6769100"/>
          </a:xfrm>
          <a:prstGeom prst="rect">
            <a:avLst/>
          </a:prstGeom>
          <a:solidFill>
            <a:schemeClr val="accent5">
              <a:lumMod val="20000"/>
              <a:lumOff val="80000"/>
            </a:schemeClr>
          </a:solidFill>
          <a:ln>
            <a:noFill/>
          </a:ln>
          <a:effectLst>
            <a:innerShdw blurRad="63500" dist="50800" dir="10800000">
              <a:prstClr val="black">
                <a:alpha val="1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548640" rIns="91440" bIns="45720" numCol="1" spcCol="0" rtlCol="0" fromWordArt="0" anchor="t" anchorCtr="0" forceAA="0" compatLnSpc="1">
            <a:prstTxWarp prst="textNoShape">
              <a:avLst/>
            </a:prstTxWarp>
            <a:noAutofit/>
          </a:bodyPr>
          <a:lstStyle/>
          <a:p>
            <a:pPr algn="ctr" fontAlgn="t"/>
            <a:r>
              <a:rPr lang="en-US" sz="1600" b="1" cap="all" dirty="0">
                <a:solidFill>
                  <a:schemeClr val="accent1"/>
                </a:solidFill>
                <a:latin typeface="Franklin Gothic Demi" panose="020B0603020102020204" pitchFamily="34" charset="0"/>
              </a:rPr>
              <a:t>CODI BY THE NUMBERS</a:t>
            </a:r>
          </a:p>
          <a:p>
            <a:pPr algn="ctr"/>
            <a:r>
              <a:rPr lang="en-US" sz="1200" dirty="0">
                <a:solidFill>
                  <a:schemeClr val="accent1"/>
                </a:solidFill>
              </a:rPr>
              <a:t>As of 3/31/2021</a:t>
            </a:r>
          </a:p>
        </p:txBody>
      </p:sp>
      <p:sp>
        <p:nvSpPr>
          <p:cNvPr id="9" name="Text Placeholder 8">
            <a:extLst>
              <a:ext uri="{FF2B5EF4-FFF2-40B4-BE49-F238E27FC236}">
                <a16:creationId xmlns:a16="http://schemas.microsoft.com/office/drawing/2014/main" id="{49B2984B-3C2C-E64A-A75B-0AC8B9690468}"/>
              </a:ext>
            </a:extLst>
          </p:cNvPr>
          <p:cNvSpPr>
            <a:spLocks noGrp="1"/>
          </p:cNvSpPr>
          <p:nvPr>
            <p:ph type="body" sz="quarter" idx="16"/>
          </p:nvPr>
        </p:nvSpPr>
        <p:spPr>
          <a:xfrm>
            <a:off x="357188" y="2351911"/>
            <a:ext cx="7320321" cy="396875"/>
          </a:xfrm>
        </p:spPr>
        <p:txBody>
          <a:bodyPr/>
          <a:lstStyle/>
          <a:p>
            <a:r>
              <a:rPr lang="en-US" sz="1700" dirty="0">
                <a:solidFill>
                  <a:schemeClr val="accent4"/>
                </a:solidFill>
                <a:latin typeface="+mj-lt"/>
              </a:rPr>
              <a:t>Provides access to a strategy typically reserved for private equity investors without the barriers to entry </a:t>
            </a:r>
            <a:r>
              <a:rPr lang="en-US" sz="1700" dirty="0"/>
              <a:t> </a:t>
            </a:r>
          </a:p>
          <a:p>
            <a:r>
              <a:rPr lang="en-US" sz="1400" dirty="0"/>
              <a:t>Founded in 1998, CODI is an experienced acquirer, manager and opportunistic divestor of established North American middle-market businesses; currently the portfolio is made up of 6 branded consumer and 4 niche industrial subsidiaries</a:t>
            </a:r>
            <a:endParaRPr lang="en-US" sz="1600" dirty="0"/>
          </a:p>
        </p:txBody>
      </p:sp>
      <p:sp>
        <p:nvSpPr>
          <p:cNvPr id="2" name="Title 1">
            <a:extLst>
              <a:ext uri="{FF2B5EF4-FFF2-40B4-BE49-F238E27FC236}">
                <a16:creationId xmlns:a16="http://schemas.microsoft.com/office/drawing/2014/main" id="{8B79C48B-74CB-364E-A6B2-45108C2C1452}"/>
              </a:ext>
            </a:extLst>
          </p:cNvPr>
          <p:cNvSpPr>
            <a:spLocks noGrp="1"/>
          </p:cNvSpPr>
          <p:nvPr>
            <p:ph type="title"/>
          </p:nvPr>
        </p:nvSpPr>
        <p:spPr>
          <a:xfrm>
            <a:off x="360000" y="900015"/>
            <a:ext cx="7574368" cy="404119"/>
          </a:xfrm>
        </p:spPr>
        <p:txBody>
          <a:bodyPr/>
          <a:lstStyle/>
          <a:p>
            <a:r>
              <a:rPr lang="en-US" sz="2800" dirty="0">
                <a:latin typeface="Arial Narrow" panose="020B0604020202020204" pitchFamily="34" charset="0"/>
                <a:cs typeface="Arial Narrow" panose="020B0604020202020204" pitchFamily="34" charset="0"/>
              </a:rPr>
              <a:t>Compass Diversified Holdings (NYSE: CODI) Offers Shareholders a Unique Opportunity To Own a Diverse Group of Leading Middle-Market Businesses </a:t>
            </a:r>
          </a:p>
        </p:txBody>
      </p:sp>
      <p:cxnSp>
        <p:nvCxnSpPr>
          <p:cNvPr id="17" name="Straight Connector 16">
            <a:extLst>
              <a:ext uri="{FF2B5EF4-FFF2-40B4-BE49-F238E27FC236}">
                <a16:creationId xmlns:a16="http://schemas.microsoft.com/office/drawing/2014/main" id="{16FD210D-CC2F-D143-B99A-B245A32E3443}"/>
              </a:ext>
            </a:extLst>
          </p:cNvPr>
          <p:cNvCxnSpPr>
            <a:cxnSpLocks/>
          </p:cNvCxnSpPr>
          <p:nvPr/>
        </p:nvCxnSpPr>
        <p:spPr>
          <a:xfrm>
            <a:off x="8196870" y="665808"/>
            <a:ext cx="707100" cy="0"/>
          </a:xfrm>
          <a:prstGeom prst="line">
            <a:avLst/>
          </a:prstGeom>
          <a:ln w="12700">
            <a:solidFill>
              <a:schemeClr val="accent1"/>
            </a:solidFill>
            <a:tailEnd type="none"/>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AD2E041C-368F-1146-9D69-D3774096DDBF}"/>
              </a:ext>
            </a:extLst>
          </p:cNvPr>
          <p:cNvGrpSpPr/>
          <p:nvPr/>
        </p:nvGrpSpPr>
        <p:grpSpPr>
          <a:xfrm>
            <a:off x="262890" y="3985873"/>
            <a:ext cx="7658100" cy="791642"/>
            <a:chOff x="3822700" y="1951558"/>
            <a:chExt cx="8369300" cy="791642"/>
          </a:xfrm>
        </p:grpSpPr>
        <p:sp>
          <p:nvSpPr>
            <p:cNvPr id="20" name="Rectangle 19">
              <a:extLst>
                <a:ext uri="{FF2B5EF4-FFF2-40B4-BE49-F238E27FC236}">
                  <a16:creationId xmlns:a16="http://schemas.microsoft.com/office/drawing/2014/main" id="{1BF04F0D-E367-A648-BD8C-C19EFF461A43}"/>
                </a:ext>
              </a:extLst>
            </p:cNvPr>
            <p:cNvSpPr/>
            <p:nvPr/>
          </p:nvSpPr>
          <p:spPr>
            <a:xfrm>
              <a:off x="3822700" y="1951558"/>
              <a:ext cx="8369300" cy="7916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182880" rIns="91440" bIns="45720" numCol="1" spcCol="0" rtlCol="0" fromWordArt="0" anchor="t" anchorCtr="0" forceAA="0" compatLnSpc="1">
              <a:prstTxWarp prst="textNoShape">
                <a:avLst/>
              </a:prstTxWarp>
              <a:noAutofit/>
            </a:bodyPr>
            <a:lstStyle/>
            <a:p>
              <a:pPr algn="ctr" fontAlgn="t"/>
              <a:r>
                <a:rPr lang="en-US" sz="1600" b="1" cap="all" dirty="0">
                  <a:solidFill>
                    <a:schemeClr val="accent1"/>
                  </a:solidFill>
                  <a:latin typeface="Franklin Gothic Demi" panose="020B0603020102020204" pitchFamily="34" charset="0"/>
                </a:rPr>
                <a:t>Key Differentiators</a:t>
              </a:r>
            </a:p>
          </p:txBody>
        </p:sp>
        <p:cxnSp>
          <p:nvCxnSpPr>
            <p:cNvPr id="21" name="Straight Connector 20">
              <a:extLst>
                <a:ext uri="{FF2B5EF4-FFF2-40B4-BE49-F238E27FC236}">
                  <a16:creationId xmlns:a16="http://schemas.microsoft.com/office/drawing/2014/main" id="{6C3E1AEB-EDB9-4E4C-B7F5-5D915CA6B67E}"/>
                </a:ext>
              </a:extLst>
            </p:cNvPr>
            <p:cNvCxnSpPr>
              <a:cxnSpLocks/>
            </p:cNvCxnSpPr>
            <p:nvPr/>
          </p:nvCxnSpPr>
          <p:spPr>
            <a:xfrm>
              <a:off x="3937000" y="2247900"/>
              <a:ext cx="2647541" cy="0"/>
            </a:xfrm>
            <a:prstGeom prst="line">
              <a:avLst/>
            </a:prstGeom>
            <a:ln w="12700">
              <a:solidFill>
                <a:schemeClr val="accent1"/>
              </a:solidFill>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593ED18-D32D-9342-B231-BF3133866DF8}"/>
                </a:ext>
              </a:extLst>
            </p:cNvPr>
            <p:cNvCxnSpPr>
              <a:cxnSpLocks/>
            </p:cNvCxnSpPr>
            <p:nvPr/>
          </p:nvCxnSpPr>
          <p:spPr>
            <a:xfrm>
              <a:off x="9420432" y="2247900"/>
              <a:ext cx="2657268" cy="0"/>
            </a:xfrm>
            <a:prstGeom prst="line">
              <a:avLst/>
            </a:prstGeom>
            <a:ln w="12700">
              <a:solidFill>
                <a:schemeClr val="accent1"/>
              </a:solidFill>
              <a:tailEnd type="none"/>
            </a:ln>
          </p:spPr>
          <p:style>
            <a:lnRef idx="1">
              <a:schemeClr val="accent1"/>
            </a:lnRef>
            <a:fillRef idx="0">
              <a:schemeClr val="accent1"/>
            </a:fillRef>
            <a:effectRef idx="0">
              <a:schemeClr val="accent1"/>
            </a:effectRef>
            <a:fontRef idx="minor">
              <a:schemeClr val="tx1"/>
            </a:fontRef>
          </p:style>
        </p:cxnSp>
      </p:grpSp>
      <p:graphicFrame>
        <p:nvGraphicFramePr>
          <p:cNvPr id="25" name="Table 24">
            <a:extLst>
              <a:ext uri="{FF2B5EF4-FFF2-40B4-BE49-F238E27FC236}">
                <a16:creationId xmlns:a16="http://schemas.microsoft.com/office/drawing/2014/main" id="{D6E7EDEC-7BC6-1A47-BB19-F22CC75976C4}"/>
              </a:ext>
            </a:extLst>
          </p:cNvPr>
          <p:cNvGraphicFramePr>
            <a:graphicFrameLocks noGrp="1"/>
          </p:cNvGraphicFramePr>
          <p:nvPr>
            <p:extLst>
              <p:ext uri="{D42A27DB-BD31-4B8C-83A1-F6EECF244321}">
                <p14:modId xmlns:p14="http://schemas.microsoft.com/office/powerpoint/2010/main" val="1084829646"/>
              </p:ext>
            </p:extLst>
          </p:nvPr>
        </p:nvGraphicFramePr>
        <p:xfrm>
          <a:off x="357188" y="5233116"/>
          <a:ext cx="7459215" cy="731520"/>
        </p:xfrm>
        <a:graphic>
          <a:graphicData uri="http://schemas.openxmlformats.org/drawingml/2006/table">
            <a:tbl>
              <a:tblPr firstRow="1" bandRow="1">
                <a:tableStyleId>{5C22544A-7EE6-4342-B048-85BDC9FD1C3A}</a:tableStyleId>
              </a:tblPr>
              <a:tblGrid>
                <a:gridCol w="2486405">
                  <a:extLst>
                    <a:ext uri="{9D8B030D-6E8A-4147-A177-3AD203B41FA5}">
                      <a16:colId xmlns:a16="http://schemas.microsoft.com/office/drawing/2014/main" val="865888937"/>
                    </a:ext>
                  </a:extLst>
                </a:gridCol>
                <a:gridCol w="2486405">
                  <a:extLst>
                    <a:ext uri="{9D8B030D-6E8A-4147-A177-3AD203B41FA5}">
                      <a16:colId xmlns:a16="http://schemas.microsoft.com/office/drawing/2014/main" val="272713526"/>
                    </a:ext>
                  </a:extLst>
                </a:gridCol>
                <a:gridCol w="2486405">
                  <a:extLst>
                    <a:ext uri="{9D8B030D-6E8A-4147-A177-3AD203B41FA5}">
                      <a16:colId xmlns:a16="http://schemas.microsoft.com/office/drawing/2014/main" val="2021402731"/>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tx1"/>
                          </a:solidFill>
                          <a:effectLst/>
                          <a:latin typeface="+mn-lt"/>
                          <a:ea typeface="+mn-ea"/>
                          <a:cs typeface="+mn-cs"/>
                        </a:rPr>
                        <a:t>Long-term, Opportunistic Approach through Permanent Capital Base</a:t>
                      </a:r>
                    </a:p>
                  </a:txBody>
                  <a:tcPr marL="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tx1"/>
                          </a:solidFill>
                          <a:effectLst/>
                          <a:latin typeface="+mn-lt"/>
                          <a:ea typeface="+mn-ea"/>
                          <a:cs typeface="+mn-cs"/>
                        </a:rPr>
                        <a:t>Value Creation Through </a:t>
                      </a:r>
                      <a:br>
                        <a:rPr lang="en-US" sz="1400" b="0" kern="1200" dirty="0">
                          <a:solidFill>
                            <a:schemeClr val="tx1"/>
                          </a:solidFill>
                          <a:effectLst/>
                          <a:latin typeface="+mn-lt"/>
                          <a:ea typeface="+mn-ea"/>
                          <a:cs typeface="+mn-cs"/>
                        </a:rPr>
                      </a:br>
                      <a:r>
                        <a:rPr lang="en-US" sz="1400" b="0" kern="1200" dirty="0">
                          <a:solidFill>
                            <a:schemeClr val="tx1"/>
                          </a:solidFill>
                          <a:effectLst/>
                          <a:latin typeface="+mn-lt"/>
                          <a:ea typeface="+mn-ea"/>
                          <a:cs typeface="+mn-cs"/>
                        </a:rPr>
                        <a:t>Sector Expertise</a:t>
                      </a:r>
                    </a:p>
                    <a:p>
                      <a:endParaRPr lang="en-US" sz="1400" b="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tx1"/>
                          </a:solidFill>
                          <a:effectLst/>
                          <a:latin typeface="+mn-lt"/>
                          <a:ea typeface="+mn-ea"/>
                          <a:cs typeface="+mn-cs"/>
                        </a:rPr>
                        <a:t>Superior Governance and Transparency</a:t>
                      </a:r>
                    </a:p>
                    <a:p>
                      <a:endParaRPr lang="en-US" sz="1400" b="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59757027"/>
                  </a:ext>
                </a:extLst>
              </a:tr>
            </a:tbl>
          </a:graphicData>
        </a:graphic>
      </p:graphicFrame>
      <p:sp>
        <p:nvSpPr>
          <p:cNvPr id="28" name="TextBox 27">
            <a:extLst>
              <a:ext uri="{FF2B5EF4-FFF2-40B4-BE49-F238E27FC236}">
                <a16:creationId xmlns:a16="http://schemas.microsoft.com/office/drawing/2014/main" id="{6114BE00-62A9-164D-83EB-26466049C2BA}"/>
              </a:ext>
            </a:extLst>
          </p:cNvPr>
          <p:cNvSpPr txBox="1"/>
          <p:nvPr/>
        </p:nvSpPr>
        <p:spPr>
          <a:xfrm>
            <a:off x="359999" y="6389957"/>
            <a:ext cx="969264" cy="201168"/>
          </a:xfrm>
          <a:prstGeom prst="rect">
            <a:avLst/>
          </a:prstGeom>
        </p:spPr>
        <p:txBody>
          <a:bodyPr vert="horz" lIns="0" tIns="0" rIns="0" bIns="0" rtlCol="0" anchor="ctr"/>
          <a:lstStyle>
            <a:defPPr>
              <a:defRPr lang="en-US"/>
            </a:defPPr>
            <a:lvl1pPr algn="r">
              <a:defRPr sz="1000"/>
            </a:lvl1pPr>
          </a:lstStyle>
          <a:p>
            <a:pPr lvl="0" algn="l"/>
            <a:fld id="{40852B0B-9EFB-4F41-802D-346EA0745C48}" type="slidenum">
              <a:rPr lang="en-US" smtClean="0"/>
              <a:pPr lvl="0" algn="l"/>
              <a:t>5</a:t>
            </a:fld>
            <a:endParaRPr lang="en-US" dirty="0"/>
          </a:p>
        </p:txBody>
      </p:sp>
      <p:cxnSp>
        <p:nvCxnSpPr>
          <p:cNvPr id="32" name="Straight Connector 31">
            <a:extLst>
              <a:ext uri="{FF2B5EF4-FFF2-40B4-BE49-F238E27FC236}">
                <a16:creationId xmlns:a16="http://schemas.microsoft.com/office/drawing/2014/main" id="{F90C8061-D409-8C4A-A237-D944A23B968B}"/>
              </a:ext>
            </a:extLst>
          </p:cNvPr>
          <p:cNvCxnSpPr/>
          <p:nvPr/>
        </p:nvCxnSpPr>
        <p:spPr>
          <a:xfrm>
            <a:off x="341305" y="5132619"/>
            <a:ext cx="1794124" cy="0"/>
          </a:xfrm>
          <a:prstGeom prst="line">
            <a:avLst/>
          </a:prstGeom>
          <a:ln w="12700">
            <a:solidFill>
              <a:srgbClr val="DEB971"/>
            </a:solidFill>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97B4F53-13ED-9245-9092-21F82109F6CF}"/>
              </a:ext>
            </a:extLst>
          </p:cNvPr>
          <p:cNvCxnSpPr/>
          <p:nvPr/>
        </p:nvCxnSpPr>
        <p:spPr>
          <a:xfrm>
            <a:off x="2923244" y="5132619"/>
            <a:ext cx="1794124" cy="0"/>
          </a:xfrm>
          <a:prstGeom prst="line">
            <a:avLst/>
          </a:prstGeom>
          <a:ln w="12700">
            <a:solidFill>
              <a:srgbClr val="DEB971"/>
            </a:solidFill>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7221D45-52FF-7742-9595-01E3A6E3B713}"/>
              </a:ext>
            </a:extLst>
          </p:cNvPr>
          <p:cNvCxnSpPr/>
          <p:nvPr/>
        </p:nvCxnSpPr>
        <p:spPr>
          <a:xfrm>
            <a:off x="5429978" y="5132619"/>
            <a:ext cx="1794124" cy="0"/>
          </a:xfrm>
          <a:prstGeom prst="line">
            <a:avLst/>
          </a:prstGeom>
          <a:ln w="12700">
            <a:solidFill>
              <a:srgbClr val="DEB971"/>
            </a:solidFill>
            <a:tailEnd type="none"/>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F33B972A-BAEC-F146-9234-335C7C4F9C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5755" y="4471311"/>
            <a:ext cx="960504" cy="724651"/>
          </a:xfrm>
          <a:prstGeom prst="rect">
            <a:avLst/>
          </a:prstGeom>
        </p:spPr>
      </p:pic>
      <p:cxnSp>
        <p:nvCxnSpPr>
          <p:cNvPr id="35" name="Straight Connector 34">
            <a:extLst>
              <a:ext uri="{FF2B5EF4-FFF2-40B4-BE49-F238E27FC236}">
                <a16:creationId xmlns:a16="http://schemas.microsoft.com/office/drawing/2014/main" id="{2E3397A6-01AF-0C4A-8652-FE2F9C2378BE}"/>
              </a:ext>
            </a:extLst>
          </p:cNvPr>
          <p:cNvCxnSpPr>
            <a:cxnSpLocks/>
          </p:cNvCxnSpPr>
          <p:nvPr/>
        </p:nvCxnSpPr>
        <p:spPr>
          <a:xfrm>
            <a:off x="11368949" y="665808"/>
            <a:ext cx="707100" cy="0"/>
          </a:xfrm>
          <a:prstGeom prst="line">
            <a:avLst/>
          </a:prstGeom>
          <a:ln w="12700">
            <a:solidFill>
              <a:schemeClr val="accent1"/>
            </a:solidFill>
            <a:tailEnd type="none"/>
          </a:ln>
        </p:spPr>
        <p:style>
          <a:lnRef idx="1">
            <a:schemeClr val="accent1"/>
          </a:lnRef>
          <a:fillRef idx="0">
            <a:schemeClr val="accent1"/>
          </a:fillRef>
          <a:effectRef idx="0">
            <a:schemeClr val="accent1"/>
          </a:effectRef>
          <a:fontRef idx="minor">
            <a:schemeClr val="tx1"/>
          </a:fontRef>
        </p:style>
      </p:cxnSp>
      <p:graphicFrame>
        <p:nvGraphicFramePr>
          <p:cNvPr id="4" name="Table 3">
            <a:extLst>
              <a:ext uri="{FF2B5EF4-FFF2-40B4-BE49-F238E27FC236}">
                <a16:creationId xmlns:a16="http://schemas.microsoft.com/office/drawing/2014/main" id="{2718AAC3-B985-794B-AE90-F8485C548FC8}"/>
              </a:ext>
            </a:extLst>
          </p:cNvPr>
          <p:cNvGraphicFramePr>
            <a:graphicFrameLocks noGrp="1"/>
          </p:cNvGraphicFramePr>
          <p:nvPr>
            <p:extLst>
              <p:ext uri="{D42A27DB-BD31-4B8C-83A1-F6EECF244321}">
                <p14:modId xmlns:p14="http://schemas.microsoft.com/office/powerpoint/2010/main" val="638265064"/>
              </p:ext>
            </p:extLst>
          </p:nvPr>
        </p:nvGraphicFramePr>
        <p:xfrm>
          <a:off x="8323887" y="1206500"/>
          <a:ext cx="3510632" cy="3990235"/>
        </p:xfrm>
        <a:graphic>
          <a:graphicData uri="http://schemas.openxmlformats.org/drawingml/2006/table">
            <a:tbl>
              <a:tblPr firstRow="1" bandRow="1">
                <a:tableStyleId>{5C22544A-7EE6-4342-B048-85BDC9FD1C3A}</a:tableStyleId>
              </a:tblPr>
              <a:tblGrid>
                <a:gridCol w="1429713">
                  <a:extLst>
                    <a:ext uri="{9D8B030D-6E8A-4147-A177-3AD203B41FA5}">
                      <a16:colId xmlns:a16="http://schemas.microsoft.com/office/drawing/2014/main" val="866731264"/>
                    </a:ext>
                  </a:extLst>
                </a:gridCol>
                <a:gridCol w="2080919">
                  <a:extLst>
                    <a:ext uri="{9D8B030D-6E8A-4147-A177-3AD203B41FA5}">
                      <a16:colId xmlns:a16="http://schemas.microsoft.com/office/drawing/2014/main" val="1576539571"/>
                    </a:ext>
                  </a:extLst>
                </a:gridCol>
              </a:tblGrid>
              <a:tr h="7980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859CA8">
                              <a:lumMod val="75000"/>
                            </a:srgbClr>
                          </a:solidFill>
                          <a:effectLst/>
                          <a:uLnTx/>
                          <a:uFillTx/>
                          <a:latin typeface="Franklin Gothic Demi" panose="020B0603020102020204" pitchFamily="34" charset="0"/>
                          <a:ea typeface="+mn-ea"/>
                          <a:cs typeface="+mn-cs"/>
                        </a:rPr>
                        <a:t>1998</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200" b="1" i="0" u="none" strike="noStrike" kern="1200" cap="none" spc="0" normalizeH="0" baseline="0" noProof="0" dirty="0">
                          <a:ln>
                            <a:noFill/>
                          </a:ln>
                          <a:solidFill>
                            <a:schemeClr val="accent1"/>
                          </a:solidFill>
                          <a:effectLst/>
                          <a:uLnTx/>
                          <a:uFillTx/>
                          <a:latin typeface="Franklin Gothic Demi" panose="020B0603020102020204" pitchFamily="34" charset="0"/>
                          <a:ea typeface="+mn-ea"/>
                          <a:cs typeface="+mn-cs"/>
                        </a:rPr>
                        <a:t>FOUNDED</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100" b="0" i="0" u="none" strike="noStrike" kern="1200" cap="none" spc="0" normalizeH="0" baseline="0" noProof="0" dirty="0">
                          <a:ln>
                            <a:noFill/>
                          </a:ln>
                          <a:solidFill>
                            <a:schemeClr val="accent1"/>
                          </a:solidFill>
                          <a:effectLst/>
                          <a:uLnTx/>
                          <a:uFillTx/>
                          <a:latin typeface="+mn-lt"/>
                          <a:ea typeface="+mn-ea"/>
                          <a:cs typeface="+mn-cs"/>
                        </a:rPr>
                        <a:t>IPO in 2006</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59874224"/>
                  </a:ext>
                </a:extLst>
              </a:tr>
              <a:tr h="7980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30000" noProof="0" dirty="0">
                          <a:ln>
                            <a:noFill/>
                          </a:ln>
                          <a:solidFill>
                            <a:srgbClr val="859CA8">
                              <a:lumMod val="75000"/>
                            </a:srgbClr>
                          </a:solidFill>
                          <a:effectLst/>
                          <a:uLnTx/>
                          <a:uFillTx/>
                          <a:latin typeface="Franklin Gothic Demi" panose="020B0603020102020204" pitchFamily="34" charset="0"/>
                          <a:ea typeface="+mn-ea"/>
                          <a:cs typeface="+mn-cs"/>
                        </a:rPr>
                        <a:t>$</a:t>
                      </a:r>
                      <a:r>
                        <a:rPr kumimoji="0" lang="en-US" sz="3200" b="1" i="0" u="none" strike="noStrike" kern="1200" cap="none" spc="0" normalizeH="0" baseline="0" noProof="0" dirty="0">
                          <a:ln>
                            <a:noFill/>
                          </a:ln>
                          <a:solidFill>
                            <a:srgbClr val="859CA8">
                              <a:lumMod val="75000"/>
                            </a:srgbClr>
                          </a:solidFill>
                          <a:effectLst/>
                          <a:uLnTx/>
                          <a:uFillTx/>
                          <a:latin typeface="Franklin Gothic Demi" panose="020B0603020102020204" pitchFamily="34" charset="0"/>
                          <a:ea typeface="+mn-ea"/>
                          <a:cs typeface="+mn-cs"/>
                        </a:rPr>
                        <a:t>6.4</a:t>
                      </a:r>
                      <a:r>
                        <a:rPr kumimoji="0" lang="en-US" sz="1800" b="1" i="0" u="none" strike="noStrike" kern="1200" cap="none" spc="0" normalizeH="0" baseline="0" noProof="0" dirty="0">
                          <a:ln>
                            <a:noFill/>
                          </a:ln>
                          <a:solidFill>
                            <a:srgbClr val="859CA8">
                              <a:lumMod val="75000"/>
                            </a:srgbClr>
                          </a:solidFill>
                          <a:effectLst/>
                          <a:uLnTx/>
                          <a:uFillTx/>
                          <a:latin typeface="Franklin Gothic Demi" panose="020B0603020102020204" pitchFamily="34" charset="0"/>
                          <a:ea typeface="+mn-ea"/>
                          <a:cs typeface="+mn-cs"/>
                        </a:rPr>
                        <a:t>B</a:t>
                      </a:r>
                      <a:r>
                        <a:rPr kumimoji="0" lang="en-US" sz="3200" b="1" i="0" u="none" strike="noStrike" kern="1200" cap="none" spc="0" normalizeH="0" baseline="30000" noProof="0" dirty="0">
                          <a:ln>
                            <a:noFill/>
                          </a:ln>
                          <a:solidFill>
                            <a:srgbClr val="859CA8">
                              <a:lumMod val="75000"/>
                            </a:srgbClr>
                          </a:solidFill>
                          <a:effectLst/>
                          <a:uLnTx/>
                          <a:uFillTx/>
                          <a:latin typeface="Franklin Gothic Demi" panose="020B0603020102020204" pitchFamily="34" charset="0"/>
                          <a:ea typeface="+mn-ea"/>
                          <a:cs typeface="+mn-cs"/>
                        </a:rPr>
                        <a:t>+</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200" b="1" i="0" u="none" strike="noStrike" kern="1200" cap="none" spc="0" normalizeH="0" baseline="0" noProof="0" dirty="0">
                          <a:ln>
                            <a:noFill/>
                          </a:ln>
                          <a:solidFill>
                            <a:schemeClr val="accent1"/>
                          </a:solidFill>
                          <a:effectLst/>
                          <a:uLnTx/>
                          <a:uFillTx/>
                          <a:latin typeface="Franklin Gothic Demi" panose="020B0603020102020204" pitchFamily="34" charset="0"/>
                          <a:ea typeface="+mn-ea"/>
                          <a:cs typeface="+mn-cs"/>
                        </a:rPr>
                        <a:t>AGGREGATE TRANSACTIONS</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100" b="0" i="0" u="none" strike="noStrike" kern="1200" cap="none" spc="0" normalizeH="0" baseline="0" noProof="0" dirty="0">
                          <a:ln>
                            <a:noFill/>
                          </a:ln>
                          <a:solidFill>
                            <a:schemeClr val="accent1"/>
                          </a:solidFill>
                          <a:effectLst/>
                          <a:uLnTx/>
                          <a:uFillTx/>
                          <a:latin typeface="+mn-lt"/>
                          <a:ea typeface="+mn-ea"/>
                          <a:cs typeface="+mn-cs"/>
                        </a:rPr>
                        <a:t>21 Platforms &amp; 28 Add-Ons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64830396"/>
                  </a:ext>
                </a:extLst>
              </a:tr>
              <a:tr h="7980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i="0" kern="1200" baseline="30000" dirty="0">
                          <a:solidFill>
                            <a:schemeClr val="accent4">
                              <a:lumMod val="75000"/>
                            </a:schemeClr>
                          </a:solidFill>
                          <a:effectLst/>
                          <a:latin typeface="Franklin Gothic Demi" panose="020B0603020102020204" pitchFamily="34" charset="0"/>
                          <a:ea typeface="+mn-ea"/>
                          <a:cs typeface="+mn-cs"/>
                        </a:rPr>
                        <a:t>$</a:t>
                      </a:r>
                      <a:r>
                        <a:rPr lang="en-US" sz="3200" b="1" i="0" kern="1200" dirty="0">
                          <a:solidFill>
                            <a:schemeClr val="accent4">
                              <a:lumMod val="75000"/>
                            </a:schemeClr>
                          </a:solidFill>
                          <a:effectLst/>
                          <a:latin typeface="Franklin Gothic Demi" panose="020B0603020102020204" pitchFamily="34" charset="0"/>
                          <a:ea typeface="+mn-ea"/>
                          <a:cs typeface="+mn-cs"/>
                        </a:rPr>
                        <a:t>1.1</a:t>
                      </a:r>
                      <a:r>
                        <a:rPr lang="en-US" sz="1800" b="1" i="0" kern="1200" dirty="0">
                          <a:solidFill>
                            <a:schemeClr val="accent4">
                              <a:lumMod val="75000"/>
                            </a:schemeClr>
                          </a:solidFill>
                          <a:effectLst/>
                          <a:latin typeface="Franklin Gothic Demi" panose="020B0603020102020204" pitchFamily="34" charset="0"/>
                          <a:ea typeface="+mn-ea"/>
                          <a:cs typeface="+mn-cs"/>
                        </a:rPr>
                        <a:t>B</a:t>
                      </a:r>
                      <a:r>
                        <a:rPr lang="en-US" sz="3200" b="1" i="0" kern="1200" baseline="30000" dirty="0">
                          <a:solidFill>
                            <a:schemeClr val="accent4">
                              <a:lumMod val="75000"/>
                            </a:schemeClr>
                          </a:solidFill>
                          <a:effectLst/>
                          <a:latin typeface="Franklin Gothic Demi" panose="020B0603020102020204" pitchFamily="34" charset="0"/>
                          <a:ea typeface="+mn-ea"/>
                          <a:cs typeface="+mn-cs"/>
                        </a:rPr>
                        <a:t>+</a:t>
                      </a:r>
                      <a:endParaRPr lang="en-US" sz="3200" b="1" i="0" baseline="30000" dirty="0">
                        <a:solidFill>
                          <a:schemeClr val="accent4">
                            <a:lumMod val="75000"/>
                          </a:schemeClr>
                        </a:solidFill>
                        <a:latin typeface="Franklin Gothic Demi" panose="020B06030201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200" b="1" i="0" u="none" strike="noStrike" kern="1200" cap="none" spc="0" normalizeH="0" baseline="0" noProof="0" dirty="0">
                          <a:ln>
                            <a:noFill/>
                          </a:ln>
                          <a:solidFill>
                            <a:schemeClr val="accent1"/>
                          </a:solidFill>
                          <a:effectLst/>
                          <a:uLnTx/>
                          <a:uFillTx/>
                          <a:latin typeface="Franklin Gothic Demi" panose="020B0603020102020204" pitchFamily="34" charset="0"/>
                          <a:ea typeface="+mn-ea"/>
                          <a:cs typeface="+mn-cs"/>
                        </a:rPr>
                        <a:t>REALIZED GAINS SINCE IPO</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100" b="0" i="0" u="none" strike="noStrike" kern="1200" cap="none" spc="0" normalizeH="0" baseline="0" noProof="0" dirty="0">
                          <a:ln>
                            <a:noFill/>
                          </a:ln>
                          <a:solidFill>
                            <a:schemeClr val="accent1"/>
                          </a:solidFill>
                          <a:effectLst/>
                          <a:uLnTx/>
                          <a:uFillTx/>
                          <a:latin typeface="+mn-lt"/>
                          <a:ea typeface="+mn-ea"/>
                          <a:cs typeface="+mn-cs"/>
                        </a:rPr>
                        <a:t>11 Divestitures To Date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78142769"/>
                  </a:ext>
                </a:extLst>
              </a:tr>
              <a:tr h="7980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30000" noProof="0" dirty="0">
                          <a:ln>
                            <a:noFill/>
                          </a:ln>
                          <a:solidFill>
                            <a:srgbClr val="859CA8">
                              <a:lumMod val="75000"/>
                            </a:srgbClr>
                          </a:solidFill>
                          <a:effectLst/>
                          <a:uLnTx/>
                          <a:uFillTx/>
                          <a:latin typeface="Franklin Gothic Demi" panose="020B0603020102020204" pitchFamily="34" charset="0"/>
                          <a:ea typeface="+mn-ea"/>
                          <a:cs typeface="+mn-cs"/>
                        </a:rPr>
                        <a:t>$</a:t>
                      </a:r>
                      <a:r>
                        <a:rPr lang="en-US" sz="3200" b="1" i="0" kern="1200" dirty="0">
                          <a:solidFill>
                            <a:schemeClr val="accent4">
                              <a:lumMod val="75000"/>
                            </a:schemeClr>
                          </a:solidFill>
                          <a:effectLst/>
                          <a:latin typeface="Franklin Gothic Demi" panose="020B0603020102020204" pitchFamily="34" charset="0"/>
                          <a:ea typeface="+mn-ea"/>
                          <a:cs typeface="+mn-cs"/>
                        </a:rPr>
                        <a:t>2.5</a:t>
                      </a:r>
                      <a:r>
                        <a:rPr lang="en-US" sz="1800" b="1" i="0" kern="1200" dirty="0">
                          <a:solidFill>
                            <a:schemeClr val="accent4">
                              <a:lumMod val="75000"/>
                            </a:schemeClr>
                          </a:solidFill>
                          <a:effectLst/>
                          <a:latin typeface="Franklin Gothic Demi" panose="020B0603020102020204" pitchFamily="34" charset="0"/>
                          <a:ea typeface="+mn-ea"/>
                          <a:cs typeface="+mn-cs"/>
                        </a:rPr>
                        <a:t>B</a:t>
                      </a:r>
                      <a:endParaRPr kumimoji="0" lang="en-US" sz="3200" b="1" i="0" u="none" strike="noStrike" kern="1200" cap="none" spc="0" normalizeH="0" baseline="0" noProof="0" dirty="0">
                        <a:ln>
                          <a:noFill/>
                        </a:ln>
                        <a:solidFill>
                          <a:srgbClr val="859CA8">
                            <a:lumMod val="75000"/>
                          </a:srgbClr>
                        </a:solidFill>
                        <a:effectLst/>
                        <a:uLnTx/>
                        <a:uFillTx/>
                        <a:latin typeface="Franklin Gothic Demi" panose="020B0603020102020204" pitchFamily="34" charset="0"/>
                        <a:ea typeface="+mn-ea"/>
                        <a:cs typeface="+mn-cs"/>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200" b="1" i="0" u="none" strike="noStrike" kern="1200" cap="none" spc="0" normalizeH="0" baseline="0" noProof="0" dirty="0">
                          <a:ln>
                            <a:noFill/>
                          </a:ln>
                          <a:solidFill>
                            <a:schemeClr val="accent1"/>
                          </a:solidFill>
                          <a:effectLst/>
                          <a:uLnTx/>
                          <a:uFillTx/>
                          <a:latin typeface="Franklin Gothic Demi" panose="020B0603020102020204" pitchFamily="34" charset="0"/>
                          <a:ea typeface="+mn-ea"/>
                          <a:cs typeface="+mn-cs"/>
                        </a:rPr>
                        <a:t>ASSETS MANAGED</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100" b="0" i="0" u="none" strike="noStrike" kern="1200" cap="none" spc="0" normalizeH="0" baseline="0" noProof="0" dirty="0">
                          <a:ln>
                            <a:noFill/>
                          </a:ln>
                          <a:solidFill>
                            <a:schemeClr val="accent1"/>
                          </a:solidFill>
                          <a:effectLst/>
                          <a:uLnTx/>
                          <a:uFillTx/>
                          <a:latin typeface="+mn-lt"/>
                          <a:ea typeface="+mn-ea"/>
                          <a:cs typeface="+mn-cs"/>
                        </a:rPr>
                        <a:t>10 Current Platforms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6372728"/>
                  </a:ext>
                </a:extLst>
              </a:tr>
              <a:tr h="7980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i="0" kern="1200" baseline="30000" dirty="0">
                          <a:solidFill>
                            <a:schemeClr val="accent4">
                              <a:lumMod val="75000"/>
                            </a:schemeClr>
                          </a:solidFill>
                          <a:effectLst/>
                          <a:latin typeface="Franklin Gothic Demi" panose="020B0603020102020204" pitchFamily="34" charset="0"/>
                          <a:ea typeface="+mn-ea"/>
                          <a:cs typeface="+mn-cs"/>
                        </a:rPr>
                        <a:t>~$</a:t>
                      </a:r>
                      <a:r>
                        <a:rPr lang="en-US" sz="3200" b="1" i="0" kern="1200" dirty="0">
                          <a:solidFill>
                            <a:schemeClr val="accent4">
                              <a:lumMod val="75000"/>
                            </a:schemeClr>
                          </a:solidFill>
                          <a:effectLst/>
                          <a:latin typeface="Franklin Gothic Demi" panose="020B0603020102020204" pitchFamily="34" charset="0"/>
                          <a:ea typeface="+mn-ea"/>
                          <a:cs typeface="+mn-cs"/>
                        </a:rPr>
                        <a:t>594</a:t>
                      </a:r>
                      <a:r>
                        <a:rPr lang="en-US" sz="1800" b="1" i="0" kern="1200" dirty="0">
                          <a:solidFill>
                            <a:schemeClr val="accent4">
                              <a:lumMod val="75000"/>
                            </a:schemeClr>
                          </a:solidFill>
                          <a:effectLst/>
                          <a:latin typeface="Franklin Gothic Demi" panose="020B0603020102020204" pitchFamily="34" charset="0"/>
                          <a:ea typeface="+mn-ea"/>
                          <a:cs typeface="+mn-cs"/>
                        </a:rPr>
                        <a:t>M</a:t>
                      </a:r>
                      <a:endParaRPr lang="en-US" sz="1800" b="1" i="0" baseline="30000" dirty="0">
                        <a:solidFill>
                          <a:schemeClr val="accent4">
                            <a:lumMod val="75000"/>
                          </a:schemeClr>
                        </a:solidFill>
                        <a:latin typeface="Franklin Gothic Demi" panose="020B06030201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200" b="1" i="0" u="none" strike="noStrike" kern="1200" cap="none" spc="0" normalizeH="0" baseline="0" noProof="0" dirty="0">
                          <a:ln>
                            <a:noFill/>
                          </a:ln>
                          <a:solidFill>
                            <a:schemeClr val="accent1"/>
                          </a:solidFill>
                          <a:effectLst/>
                          <a:uLnTx/>
                          <a:uFillTx/>
                          <a:latin typeface="Franklin Gothic Demi" panose="020B0603020102020204" pitchFamily="34" charset="0"/>
                          <a:ea typeface="+mn-ea"/>
                          <a:cs typeface="+mn-cs"/>
                        </a:rPr>
                        <a:t>DRY POWDER</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100" b="0" i="0" u="none" strike="noStrike" kern="1200" cap="none" spc="0" normalizeH="0" baseline="0" noProof="0" dirty="0">
                          <a:ln>
                            <a:noFill/>
                          </a:ln>
                          <a:solidFill>
                            <a:schemeClr val="accent1"/>
                          </a:solidFill>
                          <a:effectLst/>
                          <a:uLnTx/>
                          <a:uFillTx/>
                          <a:latin typeface="+mn-lt"/>
                          <a:ea typeface="+mn-ea"/>
                          <a:cs typeface="+mn-cs"/>
                        </a:rPr>
                        <a:t>Permanent Capital Base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066372"/>
                  </a:ext>
                </a:extLst>
              </a:tr>
            </a:tbl>
          </a:graphicData>
        </a:graphic>
      </p:graphicFrame>
      <p:pic>
        <p:nvPicPr>
          <p:cNvPr id="39" name="Picture 38">
            <a:extLst>
              <a:ext uri="{FF2B5EF4-FFF2-40B4-BE49-F238E27FC236}">
                <a16:creationId xmlns:a16="http://schemas.microsoft.com/office/drawing/2014/main" id="{4062C92B-7A5C-6E43-8CF3-B3AB3E63C46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49686" y="6232763"/>
            <a:ext cx="1319200" cy="471143"/>
          </a:xfrm>
          <a:prstGeom prst="rect">
            <a:avLst/>
          </a:prstGeom>
        </p:spPr>
      </p:pic>
    </p:spTree>
    <p:extLst>
      <p:ext uri="{BB962C8B-B14F-4D97-AF65-F5344CB8AC3E}">
        <p14:creationId xmlns:p14="http://schemas.microsoft.com/office/powerpoint/2010/main" val="2198761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834FB-CDE3-EB4C-9162-6B929A77CF6D}"/>
              </a:ext>
            </a:extLst>
          </p:cNvPr>
          <p:cNvSpPr>
            <a:spLocks noGrp="1"/>
          </p:cNvSpPr>
          <p:nvPr>
            <p:ph type="title"/>
          </p:nvPr>
        </p:nvSpPr>
        <p:spPr/>
        <p:txBody>
          <a:bodyPr/>
          <a:lstStyle/>
          <a:p>
            <a:r>
              <a:rPr lang="en-US" dirty="0"/>
              <a:t>Benefits of Owning CODI</a:t>
            </a:r>
            <a:br>
              <a:rPr lang="en-US" dirty="0"/>
            </a:br>
            <a:endParaRPr lang="en-US" dirty="0"/>
          </a:p>
        </p:txBody>
      </p:sp>
      <p:pic>
        <p:nvPicPr>
          <p:cNvPr id="6" name="Picture 5">
            <a:extLst>
              <a:ext uri="{FF2B5EF4-FFF2-40B4-BE49-F238E27FC236}">
                <a16:creationId xmlns:a16="http://schemas.microsoft.com/office/drawing/2014/main" id="{EC0F4EF5-CBE9-BD43-9982-1774A9E33429}"/>
              </a:ext>
            </a:extLst>
          </p:cNvPr>
          <p:cNvPicPr>
            <a:picLocks noChangeAspect="1"/>
          </p:cNvPicPr>
          <p:nvPr/>
        </p:nvPicPr>
        <p:blipFill>
          <a:blip r:embed="rId3"/>
          <a:stretch>
            <a:fillRect/>
          </a:stretch>
        </p:blipFill>
        <p:spPr>
          <a:xfrm>
            <a:off x="10819" y="1709738"/>
            <a:ext cx="11823700" cy="4406900"/>
          </a:xfrm>
          <a:prstGeom prst="rect">
            <a:avLst/>
          </a:prstGeom>
        </p:spPr>
      </p:pic>
      <p:sp>
        <p:nvSpPr>
          <p:cNvPr id="7" name="Rectangle 6">
            <a:extLst>
              <a:ext uri="{FF2B5EF4-FFF2-40B4-BE49-F238E27FC236}">
                <a16:creationId xmlns:a16="http://schemas.microsoft.com/office/drawing/2014/main" id="{BACD686B-C4F2-E04B-A8D8-E97CFFBC055C}"/>
              </a:ext>
            </a:extLst>
          </p:cNvPr>
          <p:cNvSpPr/>
          <p:nvPr/>
        </p:nvSpPr>
        <p:spPr>
          <a:xfrm>
            <a:off x="0" y="1709738"/>
            <a:ext cx="11826872" cy="4410075"/>
          </a:xfrm>
          <a:prstGeom prst="rect">
            <a:avLst/>
          </a:prstGeom>
          <a:solidFill>
            <a:schemeClr val="accent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grpSp>
        <p:nvGrpSpPr>
          <p:cNvPr id="51" name="Group 50">
            <a:extLst>
              <a:ext uri="{FF2B5EF4-FFF2-40B4-BE49-F238E27FC236}">
                <a16:creationId xmlns:a16="http://schemas.microsoft.com/office/drawing/2014/main" id="{2C0BFB9C-EB35-3944-BECF-D504C66B4852}"/>
              </a:ext>
            </a:extLst>
          </p:cNvPr>
          <p:cNvGrpSpPr/>
          <p:nvPr/>
        </p:nvGrpSpPr>
        <p:grpSpPr>
          <a:xfrm>
            <a:off x="358399" y="3402676"/>
            <a:ext cx="11136915" cy="1867178"/>
            <a:chOff x="358399" y="2932414"/>
            <a:chExt cx="12010778" cy="1867178"/>
          </a:xfrm>
        </p:grpSpPr>
        <p:sp>
          <p:nvSpPr>
            <p:cNvPr id="47" name="Rectangle 46">
              <a:extLst>
                <a:ext uri="{FF2B5EF4-FFF2-40B4-BE49-F238E27FC236}">
                  <a16:creationId xmlns:a16="http://schemas.microsoft.com/office/drawing/2014/main" id="{0B8BD62C-DFD3-DB41-897E-3F939473B876}"/>
                </a:ext>
              </a:extLst>
            </p:cNvPr>
            <p:cNvSpPr/>
            <p:nvPr/>
          </p:nvSpPr>
          <p:spPr>
            <a:xfrm>
              <a:off x="358399" y="2932414"/>
              <a:ext cx="2846355" cy="1867178"/>
            </a:xfrm>
            <a:prstGeom prst="rect">
              <a:avLst/>
            </a:prstGeom>
          </p:spPr>
          <p:txBody>
            <a:bodyPr wrap="square" rIns="91440">
              <a:noAutofit/>
            </a:bodyPr>
            <a:lstStyle/>
            <a:p>
              <a:pPr marR="0" lvl="0">
                <a:spcBef>
                  <a:spcPts val="0"/>
                </a:spcBef>
                <a:spcAft>
                  <a:spcPts val="800"/>
                </a:spcAft>
              </a:pPr>
              <a:r>
                <a:rPr lang="en-US" sz="1400" b="1" dirty="0">
                  <a:solidFill>
                    <a:schemeClr val="bg1"/>
                  </a:solidFill>
                  <a:latin typeface="Franklin Gothic Demi" panose="020B0603020102020204" pitchFamily="34" charset="0"/>
                  <a:ea typeface="Calibri" panose="020F0502020204030204" pitchFamily="34" charset="0"/>
                </a:rPr>
                <a:t>CONSISTENT OUTPERFORMANCE OF BENCHMARKS</a:t>
              </a:r>
            </a:p>
            <a:p>
              <a:pPr marL="182880" marR="0" lvl="0" indent="-182880">
                <a:spcBef>
                  <a:spcPts val="0"/>
                </a:spcBef>
                <a:spcAft>
                  <a:spcPts val="800"/>
                </a:spcAft>
                <a:buFont typeface="Arial" panose="020B0604020202020204" pitchFamily="34" charset="0"/>
                <a:buChar char="•"/>
              </a:pPr>
              <a:r>
                <a:rPr lang="en-US" sz="1200" dirty="0">
                  <a:solidFill>
                    <a:schemeClr val="bg1"/>
                  </a:solidFill>
                  <a:ea typeface="Calibri" panose="020F0502020204030204" pitchFamily="34" charset="0"/>
                </a:rPr>
                <a:t>CODI total return of </a:t>
              </a:r>
              <a:r>
                <a:rPr lang="en-US" sz="1200" b="1" dirty="0">
                  <a:solidFill>
                    <a:schemeClr val="bg1"/>
                  </a:solidFill>
                  <a:ea typeface="Calibri" panose="020F0502020204030204" pitchFamily="34" charset="0"/>
                </a:rPr>
                <a:t>529</a:t>
              </a:r>
              <a:r>
                <a:rPr lang="en-US" sz="1200" dirty="0">
                  <a:solidFill>
                    <a:schemeClr val="bg1"/>
                  </a:solidFill>
                  <a:ea typeface="Calibri" panose="020F0502020204030204" pitchFamily="34" charset="0"/>
                </a:rPr>
                <a:t>% since IPO versus total return of </a:t>
              </a:r>
              <a:r>
                <a:rPr lang="en-US" sz="1200" b="1" dirty="0">
                  <a:solidFill>
                    <a:schemeClr val="bg1"/>
                  </a:solidFill>
                  <a:ea typeface="Calibri" panose="020F0502020204030204" pitchFamily="34" charset="0"/>
                </a:rPr>
                <a:t>293</a:t>
              </a:r>
              <a:r>
                <a:rPr lang="en-US" sz="1200" dirty="0">
                  <a:solidFill>
                    <a:schemeClr val="bg1"/>
                  </a:solidFill>
                  <a:ea typeface="Calibri" panose="020F0502020204030204" pitchFamily="34" charset="0"/>
                </a:rPr>
                <a:t>% for the Russell 2000</a:t>
              </a:r>
            </a:p>
          </p:txBody>
        </p:sp>
        <p:sp>
          <p:nvSpPr>
            <p:cNvPr id="48" name="Rectangle 47">
              <a:extLst>
                <a:ext uri="{FF2B5EF4-FFF2-40B4-BE49-F238E27FC236}">
                  <a16:creationId xmlns:a16="http://schemas.microsoft.com/office/drawing/2014/main" id="{7CAFE255-FB6A-244C-B5A9-52FFB0769DEF}"/>
                </a:ext>
              </a:extLst>
            </p:cNvPr>
            <p:cNvSpPr/>
            <p:nvPr/>
          </p:nvSpPr>
          <p:spPr>
            <a:xfrm>
              <a:off x="3413207" y="2932414"/>
              <a:ext cx="2846355" cy="1867178"/>
            </a:xfrm>
            <a:prstGeom prst="rect">
              <a:avLst/>
            </a:prstGeom>
          </p:spPr>
          <p:txBody>
            <a:bodyPr wrap="square" rIns="91440">
              <a:noAutofit/>
            </a:bodyPr>
            <a:lstStyle/>
            <a:p>
              <a:pPr marR="0" lvl="0">
                <a:spcBef>
                  <a:spcPts val="0"/>
                </a:spcBef>
                <a:spcAft>
                  <a:spcPts val="800"/>
                </a:spcAft>
              </a:pPr>
              <a:r>
                <a:rPr lang="en-US" sz="1400" b="1" dirty="0">
                  <a:solidFill>
                    <a:schemeClr val="bg1"/>
                  </a:solidFill>
                  <a:latin typeface="Franklin Gothic Demi" panose="020B0603020102020204" pitchFamily="34" charset="0"/>
                  <a:ea typeface="Calibri" panose="020F0502020204030204" pitchFamily="34" charset="0"/>
                </a:rPr>
                <a:t>ACCESS TO AN ATTRACTIVE SEGMENT OF THE MARKET HISTORICALLY RESERVED FOR PRIVATE EQUITY MANAGERS</a:t>
              </a:r>
            </a:p>
            <a:p>
              <a:pPr marL="182880" marR="0" lvl="0" indent="-182880">
                <a:spcBef>
                  <a:spcPts val="0"/>
                </a:spcBef>
                <a:spcAft>
                  <a:spcPts val="800"/>
                </a:spcAft>
                <a:buFont typeface="Arial" panose="020B0604020202020204" pitchFamily="34" charset="0"/>
                <a:buChar char="•"/>
              </a:pPr>
              <a:r>
                <a:rPr lang="en-US" sz="1200" dirty="0">
                  <a:solidFill>
                    <a:schemeClr val="bg1"/>
                  </a:solidFill>
                  <a:ea typeface="Calibri" panose="020F0502020204030204" pitchFamily="34" charset="0"/>
                </a:rPr>
                <a:t>Experienced manager with aligned compensation model</a:t>
              </a:r>
            </a:p>
            <a:p>
              <a:pPr marL="182880" marR="0" lvl="0" indent="-182880">
                <a:spcBef>
                  <a:spcPts val="0"/>
                </a:spcBef>
                <a:spcAft>
                  <a:spcPts val="800"/>
                </a:spcAft>
                <a:buFont typeface="Arial" panose="020B0604020202020204" pitchFamily="34" charset="0"/>
                <a:buChar char="•"/>
              </a:pPr>
              <a:endParaRPr lang="en-US" sz="1200" dirty="0">
                <a:solidFill>
                  <a:schemeClr val="bg1"/>
                </a:solidFill>
                <a:ea typeface="Calibri" panose="020F0502020204030204" pitchFamily="34" charset="0"/>
              </a:endParaRPr>
            </a:p>
          </p:txBody>
        </p:sp>
        <p:sp>
          <p:nvSpPr>
            <p:cNvPr id="49" name="Rectangle 48">
              <a:extLst>
                <a:ext uri="{FF2B5EF4-FFF2-40B4-BE49-F238E27FC236}">
                  <a16:creationId xmlns:a16="http://schemas.microsoft.com/office/drawing/2014/main" id="{5B24EE5C-E3AE-8C45-B5CE-F6F4A2210D5F}"/>
                </a:ext>
              </a:extLst>
            </p:cNvPr>
            <p:cNvSpPr/>
            <p:nvPr/>
          </p:nvSpPr>
          <p:spPr>
            <a:xfrm>
              <a:off x="6468015" y="2932414"/>
              <a:ext cx="2846355" cy="1867178"/>
            </a:xfrm>
            <a:prstGeom prst="rect">
              <a:avLst/>
            </a:prstGeom>
          </p:spPr>
          <p:txBody>
            <a:bodyPr wrap="square" rIns="91440">
              <a:noAutofit/>
            </a:bodyPr>
            <a:lstStyle/>
            <a:p>
              <a:pPr marR="0" lvl="0">
                <a:spcBef>
                  <a:spcPts val="0"/>
                </a:spcBef>
                <a:spcAft>
                  <a:spcPts val="800"/>
                </a:spcAft>
              </a:pPr>
              <a:r>
                <a:rPr lang="en-US" sz="1400" b="1" dirty="0">
                  <a:solidFill>
                    <a:schemeClr val="bg1"/>
                  </a:solidFill>
                  <a:latin typeface="Franklin Gothic Demi" panose="020B0603020102020204" pitchFamily="34" charset="0"/>
                  <a:ea typeface="Calibri" panose="020F0502020204030204" pitchFamily="34" charset="0"/>
                </a:rPr>
                <a:t>SUPERIOR GOVERNANCE MODEL</a:t>
              </a:r>
            </a:p>
            <a:p>
              <a:pPr marL="182880" marR="0" lvl="0" indent="-182880">
                <a:spcBef>
                  <a:spcPts val="0"/>
                </a:spcBef>
                <a:spcAft>
                  <a:spcPts val="800"/>
                </a:spcAft>
                <a:buFont typeface="Arial" panose="020B0604020202020204" pitchFamily="34" charset="0"/>
                <a:buChar char="•"/>
              </a:pPr>
              <a:r>
                <a:rPr lang="en-US" sz="1200" dirty="0">
                  <a:solidFill>
                    <a:schemeClr val="bg1"/>
                  </a:solidFill>
                  <a:ea typeface="Calibri" panose="020F0502020204030204" pitchFamily="34" charset="0"/>
                </a:rPr>
                <a:t>Majority of Board of Directors independent with Chairman and CEO roles separated; Independent Lead Director</a:t>
              </a:r>
            </a:p>
            <a:p>
              <a:pPr marL="182880" marR="0" lvl="0" indent="-182880">
                <a:spcBef>
                  <a:spcPts val="0"/>
                </a:spcBef>
                <a:spcAft>
                  <a:spcPts val="800"/>
                </a:spcAft>
                <a:buFont typeface="Arial" panose="020B0604020202020204" pitchFamily="34" charset="0"/>
                <a:buChar char="•"/>
              </a:pPr>
              <a:r>
                <a:rPr lang="en-US" sz="1200" dirty="0">
                  <a:solidFill>
                    <a:schemeClr val="bg1"/>
                  </a:solidFill>
                  <a:ea typeface="Calibri" panose="020F0502020204030204" pitchFamily="34" charset="0"/>
                </a:rPr>
                <a:t>Transparency into each of the operating subsidiaries</a:t>
              </a:r>
            </a:p>
            <a:p>
              <a:pPr marL="182880" marR="0" lvl="0" indent="-182880">
                <a:spcBef>
                  <a:spcPts val="0"/>
                </a:spcBef>
                <a:spcAft>
                  <a:spcPts val="800"/>
                </a:spcAft>
                <a:buFont typeface="Arial" panose="020B0604020202020204" pitchFamily="34" charset="0"/>
                <a:buChar char="•"/>
              </a:pPr>
              <a:r>
                <a:rPr lang="en-US" sz="1200" dirty="0">
                  <a:solidFill>
                    <a:schemeClr val="bg1"/>
                  </a:solidFill>
                  <a:ea typeface="Calibri" panose="020F0502020204030204" pitchFamily="34" charset="0"/>
                </a:rPr>
                <a:t>SOX compliance with 404 pushed down to each operating subsidiary</a:t>
              </a:r>
            </a:p>
          </p:txBody>
        </p:sp>
        <p:sp>
          <p:nvSpPr>
            <p:cNvPr id="50" name="Rectangle 49">
              <a:extLst>
                <a:ext uri="{FF2B5EF4-FFF2-40B4-BE49-F238E27FC236}">
                  <a16:creationId xmlns:a16="http://schemas.microsoft.com/office/drawing/2014/main" id="{2D9ED40B-F512-5C46-92E2-DC165FEFE82A}"/>
                </a:ext>
              </a:extLst>
            </p:cNvPr>
            <p:cNvSpPr/>
            <p:nvPr/>
          </p:nvSpPr>
          <p:spPr>
            <a:xfrm>
              <a:off x="9522822" y="2932414"/>
              <a:ext cx="2846355" cy="1867178"/>
            </a:xfrm>
            <a:prstGeom prst="rect">
              <a:avLst/>
            </a:prstGeom>
          </p:spPr>
          <p:txBody>
            <a:bodyPr wrap="square" rIns="91440">
              <a:noAutofit/>
            </a:bodyPr>
            <a:lstStyle/>
            <a:p>
              <a:pPr marR="0" lvl="0">
                <a:spcBef>
                  <a:spcPts val="0"/>
                </a:spcBef>
                <a:spcAft>
                  <a:spcPts val="800"/>
                </a:spcAft>
              </a:pPr>
              <a:r>
                <a:rPr lang="en-US" sz="1400" b="1" dirty="0">
                  <a:solidFill>
                    <a:schemeClr val="bg1"/>
                  </a:solidFill>
                  <a:latin typeface="Franklin Gothic Demi" panose="020B0603020102020204" pitchFamily="34" charset="0"/>
                  <a:ea typeface="Calibri" panose="020F0502020204030204" pitchFamily="34" charset="0"/>
                </a:rPr>
                <a:t>LIQUIDITY VIA TRADEABLE SHARES</a:t>
              </a:r>
            </a:p>
          </p:txBody>
        </p:sp>
      </p:grpSp>
      <p:cxnSp>
        <p:nvCxnSpPr>
          <p:cNvPr id="53" name="Straight Connector 52">
            <a:extLst>
              <a:ext uri="{FF2B5EF4-FFF2-40B4-BE49-F238E27FC236}">
                <a16:creationId xmlns:a16="http://schemas.microsoft.com/office/drawing/2014/main" id="{A04913F2-221C-D34C-8944-AB9E3F4897FE}"/>
              </a:ext>
            </a:extLst>
          </p:cNvPr>
          <p:cNvCxnSpPr>
            <a:cxnSpLocks/>
          </p:cNvCxnSpPr>
          <p:nvPr/>
        </p:nvCxnSpPr>
        <p:spPr>
          <a:xfrm>
            <a:off x="428367" y="3338579"/>
            <a:ext cx="2227747" cy="0"/>
          </a:xfrm>
          <a:prstGeom prst="line">
            <a:avLst/>
          </a:prstGeom>
          <a:ln w="9525">
            <a:solidFill>
              <a:schemeClr val="accent4"/>
            </a:solidFill>
            <a:tailEnd type="none"/>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AAA97FF3-F52D-8C42-8209-1E69DB6FD986}"/>
              </a:ext>
            </a:extLst>
          </p:cNvPr>
          <p:cNvCxnSpPr>
            <a:cxnSpLocks/>
          </p:cNvCxnSpPr>
          <p:nvPr/>
        </p:nvCxnSpPr>
        <p:spPr>
          <a:xfrm>
            <a:off x="3280425" y="3337421"/>
            <a:ext cx="2227747" cy="0"/>
          </a:xfrm>
          <a:prstGeom prst="line">
            <a:avLst/>
          </a:prstGeom>
          <a:ln w="9525">
            <a:solidFill>
              <a:schemeClr val="accent4"/>
            </a:solidFill>
            <a:tailEnd type="none"/>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E911FEC7-3D48-9F47-B104-22D7A760BA52}"/>
              </a:ext>
            </a:extLst>
          </p:cNvPr>
          <p:cNvCxnSpPr>
            <a:cxnSpLocks/>
          </p:cNvCxnSpPr>
          <p:nvPr/>
        </p:nvCxnSpPr>
        <p:spPr>
          <a:xfrm>
            <a:off x="6136661" y="3337421"/>
            <a:ext cx="2227747" cy="0"/>
          </a:xfrm>
          <a:prstGeom prst="line">
            <a:avLst/>
          </a:prstGeom>
          <a:ln w="9525">
            <a:solidFill>
              <a:schemeClr val="accent4"/>
            </a:solidFill>
            <a:tailEnd type="none"/>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FC82D0A8-EF22-684F-8C8B-B493FC72BB98}"/>
              </a:ext>
            </a:extLst>
          </p:cNvPr>
          <p:cNvCxnSpPr>
            <a:cxnSpLocks/>
          </p:cNvCxnSpPr>
          <p:nvPr/>
        </p:nvCxnSpPr>
        <p:spPr>
          <a:xfrm>
            <a:off x="8971476" y="3337421"/>
            <a:ext cx="2227747" cy="0"/>
          </a:xfrm>
          <a:prstGeom prst="line">
            <a:avLst/>
          </a:prstGeom>
          <a:ln w="9525">
            <a:solidFill>
              <a:schemeClr val="accent4"/>
            </a:solidFill>
            <a:tailEnd type="none"/>
          </a:ln>
        </p:spPr>
        <p:style>
          <a:lnRef idx="1">
            <a:schemeClr val="accent1"/>
          </a:lnRef>
          <a:fillRef idx="0">
            <a:schemeClr val="accent1"/>
          </a:fillRef>
          <a:effectRef idx="0">
            <a:schemeClr val="accent1"/>
          </a:effectRef>
          <a:fontRef idx="minor">
            <a:schemeClr val="tx1"/>
          </a:fontRef>
        </p:style>
      </p:cxnSp>
      <p:grpSp>
        <p:nvGrpSpPr>
          <p:cNvPr id="58" name="Group 45">
            <a:extLst>
              <a:ext uri="{FF2B5EF4-FFF2-40B4-BE49-F238E27FC236}">
                <a16:creationId xmlns:a16="http://schemas.microsoft.com/office/drawing/2014/main" id="{05D5CBDE-953A-0D41-B519-75810FD0EDD9}"/>
              </a:ext>
            </a:extLst>
          </p:cNvPr>
          <p:cNvGrpSpPr>
            <a:grpSpLocks noChangeAspect="1"/>
          </p:cNvGrpSpPr>
          <p:nvPr/>
        </p:nvGrpSpPr>
        <p:grpSpPr bwMode="auto">
          <a:xfrm>
            <a:off x="8971476" y="2527774"/>
            <a:ext cx="550445" cy="610462"/>
            <a:chOff x="2290" y="441"/>
            <a:chExt cx="3100" cy="3438"/>
          </a:xfrm>
          <a:solidFill>
            <a:srgbClr val="DEB971"/>
          </a:solidFill>
        </p:grpSpPr>
        <p:sp>
          <p:nvSpPr>
            <p:cNvPr id="59" name="Freeform 46">
              <a:extLst>
                <a:ext uri="{FF2B5EF4-FFF2-40B4-BE49-F238E27FC236}">
                  <a16:creationId xmlns:a16="http://schemas.microsoft.com/office/drawing/2014/main" id="{36B49B68-F5D3-4F45-9732-3B55990FD11E}"/>
                </a:ext>
              </a:extLst>
            </p:cNvPr>
            <p:cNvSpPr>
              <a:spLocks/>
            </p:cNvSpPr>
            <p:nvPr/>
          </p:nvSpPr>
          <p:spPr bwMode="auto">
            <a:xfrm>
              <a:off x="3338" y="441"/>
              <a:ext cx="2052" cy="1738"/>
            </a:xfrm>
            <a:custGeom>
              <a:avLst/>
              <a:gdLst>
                <a:gd name="T0" fmla="*/ 1218 w 2052"/>
                <a:gd name="T1" fmla="*/ 28 h 1738"/>
                <a:gd name="T2" fmla="*/ 1202 w 2052"/>
                <a:gd name="T3" fmla="*/ 16 h 1738"/>
                <a:gd name="T4" fmla="*/ 1166 w 2052"/>
                <a:gd name="T5" fmla="*/ 0 h 1738"/>
                <a:gd name="T6" fmla="*/ 1126 w 2052"/>
                <a:gd name="T7" fmla="*/ 2 h 1738"/>
                <a:gd name="T8" fmla="*/ 1090 w 2052"/>
                <a:gd name="T9" fmla="*/ 16 h 1738"/>
                <a:gd name="T10" fmla="*/ 1074 w 2052"/>
                <a:gd name="T11" fmla="*/ 30 h 1738"/>
                <a:gd name="T12" fmla="*/ 1052 w 2052"/>
                <a:gd name="T13" fmla="*/ 64 h 1738"/>
                <a:gd name="T14" fmla="*/ 1046 w 2052"/>
                <a:gd name="T15" fmla="*/ 102 h 1738"/>
                <a:gd name="T16" fmla="*/ 1054 w 2052"/>
                <a:gd name="T17" fmla="*/ 140 h 1738"/>
                <a:gd name="T18" fmla="*/ 1076 w 2052"/>
                <a:gd name="T19" fmla="*/ 174 h 1738"/>
                <a:gd name="T20" fmla="*/ 102 w 2052"/>
                <a:gd name="T21" fmla="*/ 788 h 1738"/>
                <a:gd name="T22" fmla="*/ 82 w 2052"/>
                <a:gd name="T23" fmla="*/ 790 h 1738"/>
                <a:gd name="T24" fmla="*/ 46 w 2052"/>
                <a:gd name="T25" fmla="*/ 806 h 1738"/>
                <a:gd name="T26" fmla="*/ 18 w 2052"/>
                <a:gd name="T27" fmla="*/ 834 h 1738"/>
                <a:gd name="T28" fmla="*/ 2 w 2052"/>
                <a:gd name="T29" fmla="*/ 870 h 1738"/>
                <a:gd name="T30" fmla="*/ 0 w 2052"/>
                <a:gd name="T31" fmla="*/ 890 h 1738"/>
                <a:gd name="T32" fmla="*/ 8 w 2052"/>
                <a:gd name="T33" fmla="*/ 930 h 1738"/>
                <a:gd name="T34" fmla="*/ 30 w 2052"/>
                <a:gd name="T35" fmla="*/ 962 h 1738"/>
                <a:gd name="T36" fmla="*/ 62 w 2052"/>
                <a:gd name="T37" fmla="*/ 984 h 1738"/>
                <a:gd name="T38" fmla="*/ 102 w 2052"/>
                <a:gd name="T39" fmla="*/ 992 h 1738"/>
                <a:gd name="T40" fmla="*/ 1078 w 2052"/>
                <a:gd name="T41" fmla="*/ 1562 h 1738"/>
                <a:gd name="T42" fmla="*/ 1064 w 2052"/>
                <a:gd name="T43" fmla="*/ 1578 h 1738"/>
                <a:gd name="T44" fmla="*/ 1048 w 2052"/>
                <a:gd name="T45" fmla="*/ 1614 h 1738"/>
                <a:gd name="T46" fmla="*/ 1046 w 2052"/>
                <a:gd name="T47" fmla="*/ 1652 h 1738"/>
                <a:gd name="T48" fmla="*/ 1060 w 2052"/>
                <a:gd name="T49" fmla="*/ 1690 h 1738"/>
                <a:gd name="T50" fmla="*/ 1072 w 2052"/>
                <a:gd name="T51" fmla="*/ 1706 h 1738"/>
                <a:gd name="T52" fmla="*/ 1108 w 2052"/>
                <a:gd name="T53" fmla="*/ 1730 h 1738"/>
                <a:gd name="T54" fmla="*/ 1148 w 2052"/>
                <a:gd name="T55" fmla="*/ 1738 h 1738"/>
                <a:gd name="T56" fmla="*/ 1166 w 2052"/>
                <a:gd name="T57" fmla="*/ 1736 h 1738"/>
                <a:gd name="T58" fmla="*/ 1202 w 2052"/>
                <a:gd name="T59" fmla="*/ 1724 h 1738"/>
                <a:gd name="T60" fmla="*/ 2020 w 2052"/>
                <a:gd name="T61" fmla="*/ 966 h 1738"/>
                <a:gd name="T62" fmla="*/ 2032 w 2052"/>
                <a:gd name="T63" fmla="*/ 950 h 1738"/>
                <a:gd name="T64" fmla="*/ 2050 w 2052"/>
                <a:gd name="T65" fmla="*/ 912 h 1738"/>
                <a:gd name="T66" fmla="*/ 2052 w 2052"/>
                <a:gd name="T67" fmla="*/ 892 h 1738"/>
                <a:gd name="T68" fmla="*/ 2044 w 2052"/>
                <a:gd name="T69" fmla="*/ 852 h 1738"/>
                <a:gd name="T70" fmla="*/ 2022 w 2052"/>
                <a:gd name="T71" fmla="*/ 818 h 1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52" h="1738">
                  <a:moveTo>
                    <a:pt x="2022" y="818"/>
                  </a:moveTo>
                  <a:lnTo>
                    <a:pt x="1218" y="28"/>
                  </a:lnTo>
                  <a:lnTo>
                    <a:pt x="1218" y="28"/>
                  </a:lnTo>
                  <a:lnTo>
                    <a:pt x="1202" y="16"/>
                  </a:lnTo>
                  <a:lnTo>
                    <a:pt x="1184" y="6"/>
                  </a:lnTo>
                  <a:lnTo>
                    <a:pt x="1166" y="0"/>
                  </a:lnTo>
                  <a:lnTo>
                    <a:pt x="1146" y="0"/>
                  </a:lnTo>
                  <a:lnTo>
                    <a:pt x="1126" y="2"/>
                  </a:lnTo>
                  <a:lnTo>
                    <a:pt x="1108" y="6"/>
                  </a:lnTo>
                  <a:lnTo>
                    <a:pt x="1090" y="16"/>
                  </a:lnTo>
                  <a:lnTo>
                    <a:pt x="1074" y="30"/>
                  </a:lnTo>
                  <a:lnTo>
                    <a:pt x="1074" y="30"/>
                  </a:lnTo>
                  <a:lnTo>
                    <a:pt x="1062" y="46"/>
                  </a:lnTo>
                  <a:lnTo>
                    <a:pt x="1052" y="64"/>
                  </a:lnTo>
                  <a:lnTo>
                    <a:pt x="1046" y="82"/>
                  </a:lnTo>
                  <a:lnTo>
                    <a:pt x="1046" y="102"/>
                  </a:lnTo>
                  <a:lnTo>
                    <a:pt x="1048" y="122"/>
                  </a:lnTo>
                  <a:lnTo>
                    <a:pt x="1054" y="140"/>
                  </a:lnTo>
                  <a:lnTo>
                    <a:pt x="1062" y="158"/>
                  </a:lnTo>
                  <a:lnTo>
                    <a:pt x="1076" y="174"/>
                  </a:lnTo>
                  <a:lnTo>
                    <a:pt x="1700" y="788"/>
                  </a:lnTo>
                  <a:lnTo>
                    <a:pt x="102" y="788"/>
                  </a:lnTo>
                  <a:lnTo>
                    <a:pt x="102" y="788"/>
                  </a:lnTo>
                  <a:lnTo>
                    <a:pt x="82" y="790"/>
                  </a:lnTo>
                  <a:lnTo>
                    <a:pt x="62" y="796"/>
                  </a:lnTo>
                  <a:lnTo>
                    <a:pt x="46" y="806"/>
                  </a:lnTo>
                  <a:lnTo>
                    <a:pt x="30" y="818"/>
                  </a:lnTo>
                  <a:lnTo>
                    <a:pt x="18" y="834"/>
                  </a:lnTo>
                  <a:lnTo>
                    <a:pt x="8" y="850"/>
                  </a:lnTo>
                  <a:lnTo>
                    <a:pt x="2" y="870"/>
                  </a:lnTo>
                  <a:lnTo>
                    <a:pt x="0" y="890"/>
                  </a:lnTo>
                  <a:lnTo>
                    <a:pt x="0" y="890"/>
                  </a:lnTo>
                  <a:lnTo>
                    <a:pt x="2" y="910"/>
                  </a:lnTo>
                  <a:lnTo>
                    <a:pt x="8" y="930"/>
                  </a:lnTo>
                  <a:lnTo>
                    <a:pt x="18" y="948"/>
                  </a:lnTo>
                  <a:lnTo>
                    <a:pt x="30" y="962"/>
                  </a:lnTo>
                  <a:lnTo>
                    <a:pt x="46" y="974"/>
                  </a:lnTo>
                  <a:lnTo>
                    <a:pt x="62" y="984"/>
                  </a:lnTo>
                  <a:lnTo>
                    <a:pt x="82" y="990"/>
                  </a:lnTo>
                  <a:lnTo>
                    <a:pt x="102" y="992"/>
                  </a:lnTo>
                  <a:lnTo>
                    <a:pt x="1690" y="992"/>
                  </a:lnTo>
                  <a:lnTo>
                    <a:pt x="1078" y="1562"/>
                  </a:lnTo>
                  <a:lnTo>
                    <a:pt x="1078" y="1562"/>
                  </a:lnTo>
                  <a:lnTo>
                    <a:pt x="1064" y="1578"/>
                  </a:lnTo>
                  <a:lnTo>
                    <a:pt x="1054" y="1594"/>
                  </a:lnTo>
                  <a:lnTo>
                    <a:pt x="1048" y="1614"/>
                  </a:lnTo>
                  <a:lnTo>
                    <a:pt x="1046" y="1632"/>
                  </a:lnTo>
                  <a:lnTo>
                    <a:pt x="1046" y="1652"/>
                  </a:lnTo>
                  <a:lnTo>
                    <a:pt x="1052" y="1672"/>
                  </a:lnTo>
                  <a:lnTo>
                    <a:pt x="1060" y="1690"/>
                  </a:lnTo>
                  <a:lnTo>
                    <a:pt x="1072" y="1706"/>
                  </a:lnTo>
                  <a:lnTo>
                    <a:pt x="1072" y="1706"/>
                  </a:lnTo>
                  <a:lnTo>
                    <a:pt x="1088" y="1720"/>
                  </a:lnTo>
                  <a:lnTo>
                    <a:pt x="1108" y="1730"/>
                  </a:lnTo>
                  <a:lnTo>
                    <a:pt x="1126" y="1736"/>
                  </a:lnTo>
                  <a:lnTo>
                    <a:pt x="1148" y="1738"/>
                  </a:lnTo>
                  <a:lnTo>
                    <a:pt x="1148" y="1738"/>
                  </a:lnTo>
                  <a:lnTo>
                    <a:pt x="1166" y="1736"/>
                  </a:lnTo>
                  <a:lnTo>
                    <a:pt x="1184" y="1732"/>
                  </a:lnTo>
                  <a:lnTo>
                    <a:pt x="1202" y="1724"/>
                  </a:lnTo>
                  <a:lnTo>
                    <a:pt x="1216" y="1712"/>
                  </a:lnTo>
                  <a:lnTo>
                    <a:pt x="2020" y="966"/>
                  </a:lnTo>
                  <a:lnTo>
                    <a:pt x="2020" y="966"/>
                  </a:lnTo>
                  <a:lnTo>
                    <a:pt x="2032" y="950"/>
                  </a:lnTo>
                  <a:lnTo>
                    <a:pt x="2044" y="932"/>
                  </a:lnTo>
                  <a:lnTo>
                    <a:pt x="2050" y="912"/>
                  </a:lnTo>
                  <a:lnTo>
                    <a:pt x="2052" y="892"/>
                  </a:lnTo>
                  <a:lnTo>
                    <a:pt x="2052" y="892"/>
                  </a:lnTo>
                  <a:lnTo>
                    <a:pt x="2050" y="872"/>
                  </a:lnTo>
                  <a:lnTo>
                    <a:pt x="2044" y="852"/>
                  </a:lnTo>
                  <a:lnTo>
                    <a:pt x="2034" y="834"/>
                  </a:lnTo>
                  <a:lnTo>
                    <a:pt x="2022" y="818"/>
                  </a:lnTo>
                  <a:lnTo>
                    <a:pt x="2022" y="8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0" name="Freeform 47">
              <a:extLst>
                <a:ext uri="{FF2B5EF4-FFF2-40B4-BE49-F238E27FC236}">
                  <a16:creationId xmlns:a16="http://schemas.microsoft.com/office/drawing/2014/main" id="{8AC97A39-8BFB-CD46-8AC9-C20F42CF031E}"/>
                </a:ext>
              </a:extLst>
            </p:cNvPr>
            <p:cNvSpPr>
              <a:spLocks/>
            </p:cNvSpPr>
            <p:nvPr/>
          </p:nvSpPr>
          <p:spPr bwMode="auto">
            <a:xfrm>
              <a:off x="2290" y="2141"/>
              <a:ext cx="2052" cy="1738"/>
            </a:xfrm>
            <a:custGeom>
              <a:avLst/>
              <a:gdLst>
                <a:gd name="T0" fmla="*/ 354 w 2052"/>
                <a:gd name="T1" fmla="*/ 788 h 1738"/>
                <a:gd name="T2" fmla="*/ 978 w 2052"/>
                <a:gd name="T3" fmla="*/ 174 h 1738"/>
                <a:gd name="T4" fmla="*/ 1002 w 2052"/>
                <a:gd name="T5" fmla="*/ 140 h 1738"/>
                <a:gd name="T6" fmla="*/ 1010 w 2052"/>
                <a:gd name="T7" fmla="*/ 102 h 1738"/>
                <a:gd name="T8" fmla="*/ 1002 w 2052"/>
                <a:gd name="T9" fmla="*/ 64 h 1738"/>
                <a:gd name="T10" fmla="*/ 980 w 2052"/>
                <a:gd name="T11" fmla="*/ 30 h 1738"/>
                <a:gd name="T12" fmla="*/ 964 w 2052"/>
                <a:gd name="T13" fmla="*/ 16 h 1738"/>
                <a:gd name="T14" fmla="*/ 928 w 2052"/>
                <a:gd name="T15" fmla="*/ 2 h 1738"/>
                <a:gd name="T16" fmla="*/ 888 w 2052"/>
                <a:gd name="T17" fmla="*/ 0 h 1738"/>
                <a:gd name="T18" fmla="*/ 852 w 2052"/>
                <a:gd name="T19" fmla="*/ 16 h 1738"/>
                <a:gd name="T20" fmla="*/ 38 w 2052"/>
                <a:gd name="T21" fmla="*/ 814 h 1738"/>
                <a:gd name="T22" fmla="*/ 22 w 2052"/>
                <a:gd name="T23" fmla="*/ 828 h 1738"/>
                <a:gd name="T24" fmla="*/ 6 w 2052"/>
                <a:gd name="T25" fmla="*/ 858 h 1738"/>
                <a:gd name="T26" fmla="*/ 2 w 2052"/>
                <a:gd name="T27" fmla="*/ 878 h 1738"/>
                <a:gd name="T28" fmla="*/ 0 w 2052"/>
                <a:gd name="T29" fmla="*/ 890 h 1738"/>
                <a:gd name="T30" fmla="*/ 4 w 2052"/>
                <a:gd name="T31" fmla="*/ 912 h 1738"/>
                <a:gd name="T32" fmla="*/ 22 w 2052"/>
                <a:gd name="T33" fmla="*/ 950 h 1738"/>
                <a:gd name="T34" fmla="*/ 838 w 2052"/>
                <a:gd name="T35" fmla="*/ 1712 h 1738"/>
                <a:gd name="T36" fmla="*/ 854 w 2052"/>
                <a:gd name="T37" fmla="*/ 1724 h 1738"/>
                <a:gd name="T38" fmla="*/ 888 w 2052"/>
                <a:gd name="T39" fmla="*/ 1738 h 1738"/>
                <a:gd name="T40" fmla="*/ 906 w 2052"/>
                <a:gd name="T41" fmla="*/ 1738 h 1738"/>
                <a:gd name="T42" fmla="*/ 948 w 2052"/>
                <a:gd name="T43" fmla="*/ 1730 h 1738"/>
                <a:gd name="T44" fmla="*/ 982 w 2052"/>
                <a:gd name="T45" fmla="*/ 1706 h 1738"/>
                <a:gd name="T46" fmla="*/ 994 w 2052"/>
                <a:gd name="T47" fmla="*/ 1690 h 1738"/>
                <a:gd name="T48" fmla="*/ 1008 w 2052"/>
                <a:gd name="T49" fmla="*/ 1652 h 1738"/>
                <a:gd name="T50" fmla="*/ 1006 w 2052"/>
                <a:gd name="T51" fmla="*/ 1614 h 1738"/>
                <a:gd name="T52" fmla="*/ 990 w 2052"/>
                <a:gd name="T53" fmla="*/ 1578 h 1738"/>
                <a:gd name="T54" fmla="*/ 364 w 2052"/>
                <a:gd name="T55" fmla="*/ 992 h 1738"/>
                <a:gd name="T56" fmla="*/ 1950 w 2052"/>
                <a:gd name="T57" fmla="*/ 992 h 1738"/>
                <a:gd name="T58" fmla="*/ 1990 w 2052"/>
                <a:gd name="T59" fmla="*/ 984 h 1738"/>
                <a:gd name="T60" fmla="*/ 2022 w 2052"/>
                <a:gd name="T61" fmla="*/ 962 h 1738"/>
                <a:gd name="T62" fmla="*/ 2044 w 2052"/>
                <a:gd name="T63" fmla="*/ 930 h 1738"/>
                <a:gd name="T64" fmla="*/ 2052 w 2052"/>
                <a:gd name="T65" fmla="*/ 890 h 1738"/>
                <a:gd name="T66" fmla="*/ 2050 w 2052"/>
                <a:gd name="T67" fmla="*/ 870 h 1738"/>
                <a:gd name="T68" fmla="*/ 2034 w 2052"/>
                <a:gd name="T69" fmla="*/ 834 h 1738"/>
                <a:gd name="T70" fmla="*/ 2006 w 2052"/>
                <a:gd name="T71" fmla="*/ 806 h 1738"/>
                <a:gd name="T72" fmla="*/ 1970 w 2052"/>
                <a:gd name="T73" fmla="*/ 790 h 1738"/>
                <a:gd name="T74" fmla="*/ 1950 w 2052"/>
                <a:gd name="T75" fmla="*/ 788 h 1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52" h="1738">
                  <a:moveTo>
                    <a:pt x="1950" y="788"/>
                  </a:moveTo>
                  <a:lnTo>
                    <a:pt x="354" y="788"/>
                  </a:lnTo>
                  <a:lnTo>
                    <a:pt x="978" y="174"/>
                  </a:lnTo>
                  <a:lnTo>
                    <a:pt x="978" y="174"/>
                  </a:lnTo>
                  <a:lnTo>
                    <a:pt x="992" y="158"/>
                  </a:lnTo>
                  <a:lnTo>
                    <a:pt x="1002" y="140"/>
                  </a:lnTo>
                  <a:lnTo>
                    <a:pt x="1008" y="122"/>
                  </a:lnTo>
                  <a:lnTo>
                    <a:pt x="1010" y="102"/>
                  </a:lnTo>
                  <a:lnTo>
                    <a:pt x="1008" y="82"/>
                  </a:lnTo>
                  <a:lnTo>
                    <a:pt x="1002" y="64"/>
                  </a:lnTo>
                  <a:lnTo>
                    <a:pt x="992" y="46"/>
                  </a:lnTo>
                  <a:lnTo>
                    <a:pt x="980" y="30"/>
                  </a:lnTo>
                  <a:lnTo>
                    <a:pt x="980" y="30"/>
                  </a:lnTo>
                  <a:lnTo>
                    <a:pt x="964" y="16"/>
                  </a:lnTo>
                  <a:lnTo>
                    <a:pt x="946" y="6"/>
                  </a:lnTo>
                  <a:lnTo>
                    <a:pt x="928" y="2"/>
                  </a:lnTo>
                  <a:lnTo>
                    <a:pt x="908" y="0"/>
                  </a:lnTo>
                  <a:lnTo>
                    <a:pt x="888" y="0"/>
                  </a:lnTo>
                  <a:lnTo>
                    <a:pt x="870" y="6"/>
                  </a:lnTo>
                  <a:lnTo>
                    <a:pt x="852" y="16"/>
                  </a:lnTo>
                  <a:lnTo>
                    <a:pt x="836" y="28"/>
                  </a:lnTo>
                  <a:lnTo>
                    <a:pt x="38" y="814"/>
                  </a:lnTo>
                  <a:lnTo>
                    <a:pt x="38" y="814"/>
                  </a:lnTo>
                  <a:lnTo>
                    <a:pt x="22" y="828"/>
                  </a:lnTo>
                  <a:lnTo>
                    <a:pt x="10" y="848"/>
                  </a:lnTo>
                  <a:lnTo>
                    <a:pt x="6" y="858"/>
                  </a:lnTo>
                  <a:lnTo>
                    <a:pt x="4" y="868"/>
                  </a:lnTo>
                  <a:lnTo>
                    <a:pt x="2" y="878"/>
                  </a:lnTo>
                  <a:lnTo>
                    <a:pt x="0" y="890"/>
                  </a:lnTo>
                  <a:lnTo>
                    <a:pt x="0" y="890"/>
                  </a:lnTo>
                  <a:lnTo>
                    <a:pt x="2" y="902"/>
                  </a:lnTo>
                  <a:lnTo>
                    <a:pt x="4" y="912"/>
                  </a:lnTo>
                  <a:lnTo>
                    <a:pt x="10" y="932"/>
                  </a:lnTo>
                  <a:lnTo>
                    <a:pt x="22" y="950"/>
                  </a:lnTo>
                  <a:lnTo>
                    <a:pt x="36" y="966"/>
                  </a:lnTo>
                  <a:lnTo>
                    <a:pt x="838" y="1712"/>
                  </a:lnTo>
                  <a:lnTo>
                    <a:pt x="838" y="1712"/>
                  </a:lnTo>
                  <a:lnTo>
                    <a:pt x="854" y="1724"/>
                  </a:lnTo>
                  <a:lnTo>
                    <a:pt x="870" y="1732"/>
                  </a:lnTo>
                  <a:lnTo>
                    <a:pt x="888" y="1738"/>
                  </a:lnTo>
                  <a:lnTo>
                    <a:pt x="906" y="1738"/>
                  </a:lnTo>
                  <a:lnTo>
                    <a:pt x="906" y="1738"/>
                  </a:lnTo>
                  <a:lnTo>
                    <a:pt x="928" y="1736"/>
                  </a:lnTo>
                  <a:lnTo>
                    <a:pt x="948" y="1730"/>
                  </a:lnTo>
                  <a:lnTo>
                    <a:pt x="966" y="1720"/>
                  </a:lnTo>
                  <a:lnTo>
                    <a:pt x="982" y="1706"/>
                  </a:lnTo>
                  <a:lnTo>
                    <a:pt x="982" y="1706"/>
                  </a:lnTo>
                  <a:lnTo>
                    <a:pt x="994" y="1690"/>
                  </a:lnTo>
                  <a:lnTo>
                    <a:pt x="1002" y="1672"/>
                  </a:lnTo>
                  <a:lnTo>
                    <a:pt x="1008" y="1652"/>
                  </a:lnTo>
                  <a:lnTo>
                    <a:pt x="1008" y="1632"/>
                  </a:lnTo>
                  <a:lnTo>
                    <a:pt x="1006" y="1614"/>
                  </a:lnTo>
                  <a:lnTo>
                    <a:pt x="1000" y="1594"/>
                  </a:lnTo>
                  <a:lnTo>
                    <a:pt x="990" y="1578"/>
                  </a:lnTo>
                  <a:lnTo>
                    <a:pt x="976" y="1562"/>
                  </a:lnTo>
                  <a:lnTo>
                    <a:pt x="364" y="992"/>
                  </a:lnTo>
                  <a:lnTo>
                    <a:pt x="1950" y="992"/>
                  </a:lnTo>
                  <a:lnTo>
                    <a:pt x="1950" y="992"/>
                  </a:lnTo>
                  <a:lnTo>
                    <a:pt x="1970" y="990"/>
                  </a:lnTo>
                  <a:lnTo>
                    <a:pt x="1990" y="984"/>
                  </a:lnTo>
                  <a:lnTo>
                    <a:pt x="2006" y="974"/>
                  </a:lnTo>
                  <a:lnTo>
                    <a:pt x="2022" y="962"/>
                  </a:lnTo>
                  <a:lnTo>
                    <a:pt x="2034" y="948"/>
                  </a:lnTo>
                  <a:lnTo>
                    <a:pt x="2044" y="930"/>
                  </a:lnTo>
                  <a:lnTo>
                    <a:pt x="2050" y="910"/>
                  </a:lnTo>
                  <a:lnTo>
                    <a:pt x="2052" y="890"/>
                  </a:lnTo>
                  <a:lnTo>
                    <a:pt x="2052" y="890"/>
                  </a:lnTo>
                  <a:lnTo>
                    <a:pt x="2050" y="870"/>
                  </a:lnTo>
                  <a:lnTo>
                    <a:pt x="2044" y="850"/>
                  </a:lnTo>
                  <a:lnTo>
                    <a:pt x="2034" y="834"/>
                  </a:lnTo>
                  <a:lnTo>
                    <a:pt x="2022" y="818"/>
                  </a:lnTo>
                  <a:lnTo>
                    <a:pt x="2006" y="806"/>
                  </a:lnTo>
                  <a:lnTo>
                    <a:pt x="1990" y="796"/>
                  </a:lnTo>
                  <a:lnTo>
                    <a:pt x="1970" y="790"/>
                  </a:lnTo>
                  <a:lnTo>
                    <a:pt x="1950" y="788"/>
                  </a:lnTo>
                  <a:lnTo>
                    <a:pt x="1950" y="78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61" name="Group 60">
            <a:extLst>
              <a:ext uri="{FF2B5EF4-FFF2-40B4-BE49-F238E27FC236}">
                <a16:creationId xmlns:a16="http://schemas.microsoft.com/office/drawing/2014/main" id="{02B5AF36-D9B8-354C-A5C3-CC908B3AABC8}"/>
              </a:ext>
            </a:extLst>
          </p:cNvPr>
          <p:cNvGrpSpPr/>
          <p:nvPr/>
        </p:nvGrpSpPr>
        <p:grpSpPr>
          <a:xfrm>
            <a:off x="6136661" y="2555892"/>
            <a:ext cx="585247" cy="633263"/>
            <a:chOff x="4835525" y="8259763"/>
            <a:chExt cx="1025525" cy="1109663"/>
          </a:xfrm>
          <a:solidFill>
            <a:srgbClr val="DEB971"/>
          </a:solidFill>
        </p:grpSpPr>
        <p:sp>
          <p:nvSpPr>
            <p:cNvPr id="62" name="Freeform 170">
              <a:extLst>
                <a:ext uri="{FF2B5EF4-FFF2-40B4-BE49-F238E27FC236}">
                  <a16:creationId xmlns:a16="http://schemas.microsoft.com/office/drawing/2014/main" id="{986CF65C-A96A-4946-8A2B-1D3EA2D7C118}"/>
                </a:ext>
              </a:extLst>
            </p:cNvPr>
            <p:cNvSpPr>
              <a:spLocks noEditPoints="1"/>
            </p:cNvSpPr>
            <p:nvPr/>
          </p:nvSpPr>
          <p:spPr bwMode="auto">
            <a:xfrm>
              <a:off x="4835525" y="8870951"/>
              <a:ext cx="1025525" cy="498475"/>
            </a:xfrm>
            <a:custGeom>
              <a:avLst/>
              <a:gdLst>
                <a:gd name="T0" fmla="*/ 442 w 646"/>
                <a:gd name="T1" fmla="*/ 211 h 314"/>
                <a:gd name="T2" fmla="*/ 442 w 646"/>
                <a:gd name="T3" fmla="*/ 28 h 314"/>
                <a:gd name="T4" fmla="*/ 440 w 646"/>
                <a:gd name="T5" fmla="*/ 17 h 314"/>
                <a:gd name="T6" fmla="*/ 425 w 646"/>
                <a:gd name="T7" fmla="*/ 2 h 314"/>
                <a:gd name="T8" fmla="*/ 414 w 646"/>
                <a:gd name="T9" fmla="*/ 0 h 314"/>
                <a:gd name="T10" fmla="*/ 233 w 646"/>
                <a:gd name="T11" fmla="*/ 0 h 314"/>
                <a:gd name="T12" fmla="*/ 222 w 646"/>
                <a:gd name="T13" fmla="*/ 2 h 314"/>
                <a:gd name="T14" fmla="*/ 207 w 646"/>
                <a:gd name="T15" fmla="*/ 17 h 314"/>
                <a:gd name="T16" fmla="*/ 205 w 646"/>
                <a:gd name="T17" fmla="*/ 28 h 314"/>
                <a:gd name="T18" fmla="*/ 29 w 646"/>
                <a:gd name="T19" fmla="*/ 128 h 314"/>
                <a:gd name="T20" fmla="*/ 23 w 646"/>
                <a:gd name="T21" fmla="*/ 128 h 314"/>
                <a:gd name="T22" fmla="*/ 8 w 646"/>
                <a:gd name="T23" fmla="*/ 137 h 314"/>
                <a:gd name="T24" fmla="*/ 0 w 646"/>
                <a:gd name="T25" fmla="*/ 151 h 314"/>
                <a:gd name="T26" fmla="*/ 0 w 646"/>
                <a:gd name="T27" fmla="*/ 286 h 314"/>
                <a:gd name="T28" fmla="*/ 0 w 646"/>
                <a:gd name="T29" fmla="*/ 291 h 314"/>
                <a:gd name="T30" fmla="*/ 8 w 646"/>
                <a:gd name="T31" fmla="*/ 306 h 314"/>
                <a:gd name="T32" fmla="*/ 23 w 646"/>
                <a:gd name="T33" fmla="*/ 314 h 314"/>
                <a:gd name="T34" fmla="*/ 618 w 646"/>
                <a:gd name="T35" fmla="*/ 314 h 314"/>
                <a:gd name="T36" fmla="*/ 624 w 646"/>
                <a:gd name="T37" fmla="*/ 314 h 314"/>
                <a:gd name="T38" fmla="*/ 639 w 646"/>
                <a:gd name="T39" fmla="*/ 306 h 314"/>
                <a:gd name="T40" fmla="*/ 646 w 646"/>
                <a:gd name="T41" fmla="*/ 291 h 314"/>
                <a:gd name="T42" fmla="*/ 646 w 646"/>
                <a:gd name="T43" fmla="*/ 241 h 314"/>
                <a:gd name="T44" fmla="*/ 646 w 646"/>
                <a:gd name="T45" fmla="*/ 235 h 314"/>
                <a:gd name="T46" fmla="*/ 639 w 646"/>
                <a:gd name="T47" fmla="*/ 220 h 314"/>
                <a:gd name="T48" fmla="*/ 624 w 646"/>
                <a:gd name="T49" fmla="*/ 211 h 314"/>
                <a:gd name="T50" fmla="*/ 618 w 646"/>
                <a:gd name="T51" fmla="*/ 211 h 314"/>
                <a:gd name="T52" fmla="*/ 615 w 646"/>
                <a:gd name="T53" fmla="*/ 244 h 314"/>
                <a:gd name="T54" fmla="*/ 32 w 646"/>
                <a:gd name="T55" fmla="*/ 282 h 314"/>
                <a:gd name="T56" fmla="*/ 222 w 646"/>
                <a:gd name="T57" fmla="*/ 162 h 314"/>
                <a:gd name="T58" fmla="*/ 228 w 646"/>
                <a:gd name="T59" fmla="*/ 160 h 314"/>
                <a:gd name="T60" fmla="*/ 237 w 646"/>
                <a:gd name="T61" fmla="*/ 151 h 314"/>
                <a:gd name="T62" fmla="*/ 237 w 646"/>
                <a:gd name="T63" fmla="*/ 34 h 314"/>
                <a:gd name="T64" fmla="*/ 410 w 646"/>
                <a:gd name="T65" fmla="*/ 228 h 314"/>
                <a:gd name="T66" fmla="*/ 410 w 646"/>
                <a:gd name="T67" fmla="*/ 235 h 314"/>
                <a:gd name="T68" fmla="*/ 419 w 646"/>
                <a:gd name="T69" fmla="*/ 243 h 314"/>
                <a:gd name="T70" fmla="*/ 427 w 646"/>
                <a:gd name="T71" fmla="*/ 244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46" h="314">
                  <a:moveTo>
                    <a:pt x="618" y="211"/>
                  </a:moveTo>
                  <a:lnTo>
                    <a:pt x="442" y="211"/>
                  </a:lnTo>
                  <a:lnTo>
                    <a:pt x="442" y="28"/>
                  </a:lnTo>
                  <a:lnTo>
                    <a:pt x="442" y="28"/>
                  </a:lnTo>
                  <a:lnTo>
                    <a:pt x="442" y="23"/>
                  </a:lnTo>
                  <a:lnTo>
                    <a:pt x="440" y="17"/>
                  </a:lnTo>
                  <a:lnTo>
                    <a:pt x="434" y="8"/>
                  </a:lnTo>
                  <a:lnTo>
                    <a:pt x="425" y="2"/>
                  </a:lnTo>
                  <a:lnTo>
                    <a:pt x="419" y="0"/>
                  </a:lnTo>
                  <a:lnTo>
                    <a:pt x="414" y="0"/>
                  </a:lnTo>
                  <a:lnTo>
                    <a:pt x="233" y="0"/>
                  </a:lnTo>
                  <a:lnTo>
                    <a:pt x="233" y="0"/>
                  </a:lnTo>
                  <a:lnTo>
                    <a:pt x="228" y="0"/>
                  </a:lnTo>
                  <a:lnTo>
                    <a:pt x="222" y="2"/>
                  </a:lnTo>
                  <a:lnTo>
                    <a:pt x="213" y="8"/>
                  </a:lnTo>
                  <a:lnTo>
                    <a:pt x="207" y="17"/>
                  </a:lnTo>
                  <a:lnTo>
                    <a:pt x="205" y="23"/>
                  </a:lnTo>
                  <a:lnTo>
                    <a:pt x="205" y="28"/>
                  </a:lnTo>
                  <a:lnTo>
                    <a:pt x="205" y="128"/>
                  </a:lnTo>
                  <a:lnTo>
                    <a:pt x="29" y="128"/>
                  </a:lnTo>
                  <a:lnTo>
                    <a:pt x="29" y="128"/>
                  </a:lnTo>
                  <a:lnTo>
                    <a:pt x="23" y="128"/>
                  </a:lnTo>
                  <a:lnTo>
                    <a:pt x="17" y="130"/>
                  </a:lnTo>
                  <a:lnTo>
                    <a:pt x="8" y="137"/>
                  </a:lnTo>
                  <a:lnTo>
                    <a:pt x="2" y="145"/>
                  </a:lnTo>
                  <a:lnTo>
                    <a:pt x="0" y="151"/>
                  </a:lnTo>
                  <a:lnTo>
                    <a:pt x="0" y="158"/>
                  </a:lnTo>
                  <a:lnTo>
                    <a:pt x="0" y="286"/>
                  </a:lnTo>
                  <a:lnTo>
                    <a:pt x="0" y="286"/>
                  </a:lnTo>
                  <a:lnTo>
                    <a:pt x="0" y="291"/>
                  </a:lnTo>
                  <a:lnTo>
                    <a:pt x="2" y="297"/>
                  </a:lnTo>
                  <a:lnTo>
                    <a:pt x="8" y="306"/>
                  </a:lnTo>
                  <a:lnTo>
                    <a:pt x="17" y="312"/>
                  </a:lnTo>
                  <a:lnTo>
                    <a:pt x="23" y="314"/>
                  </a:lnTo>
                  <a:lnTo>
                    <a:pt x="29" y="314"/>
                  </a:lnTo>
                  <a:lnTo>
                    <a:pt x="618" y="314"/>
                  </a:lnTo>
                  <a:lnTo>
                    <a:pt x="618" y="314"/>
                  </a:lnTo>
                  <a:lnTo>
                    <a:pt x="624" y="314"/>
                  </a:lnTo>
                  <a:lnTo>
                    <a:pt x="630" y="312"/>
                  </a:lnTo>
                  <a:lnTo>
                    <a:pt x="639" y="306"/>
                  </a:lnTo>
                  <a:lnTo>
                    <a:pt x="645" y="297"/>
                  </a:lnTo>
                  <a:lnTo>
                    <a:pt x="646" y="291"/>
                  </a:lnTo>
                  <a:lnTo>
                    <a:pt x="646" y="286"/>
                  </a:lnTo>
                  <a:lnTo>
                    <a:pt x="646" y="241"/>
                  </a:lnTo>
                  <a:lnTo>
                    <a:pt x="646" y="241"/>
                  </a:lnTo>
                  <a:lnTo>
                    <a:pt x="646" y="235"/>
                  </a:lnTo>
                  <a:lnTo>
                    <a:pt x="645" y="229"/>
                  </a:lnTo>
                  <a:lnTo>
                    <a:pt x="639" y="220"/>
                  </a:lnTo>
                  <a:lnTo>
                    <a:pt x="630" y="212"/>
                  </a:lnTo>
                  <a:lnTo>
                    <a:pt x="624" y="211"/>
                  </a:lnTo>
                  <a:lnTo>
                    <a:pt x="618" y="211"/>
                  </a:lnTo>
                  <a:lnTo>
                    <a:pt x="618" y="211"/>
                  </a:lnTo>
                  <a:close/>
                  <a:moveTo>
                    <a:pt x="427" y="244"/>
                  </a:moveTo>
                  <a:lnTo>
                    <a:pt x="615" y="244"/>
                  </a:lnTo>
                  <a:lnTo>
                    <a:pt x="615" y="282"/>
                  </a:lnTo>
                  <a:lnTo>
                    <a:pt x="32" y="282"/>
                  </a:lnTo>
                  <a:lnTo>
                    <a:pt x="32" y="162"/>
                  </a:lnTo>
                  <a:lnTo>
                    <a:pt x="222" y="162"/>
                  </a:lnTo>
                  <a:lnTo>
                    <a:pt x="222" y="162"/>
                  </a:lnTo>
                  <a:lnTo>
                    <a:pt x="228" y="160"/>
                  </a:lnTo>
                  <a:lnTo>
                    <a:pt x="233" y="156"/>
                  </a:lnTo>
                  <a:lnTo>
                    <a:pt x="237" y="151"/>
                  </a:lnTo>
                  <a:lnTo>
                    <a:pt x="237" y="145"/>
                  </a:lnTo>
                  <a:lnTo>
                    <a:pt x="237" y="34"/>
                  </a:lnTo>
                  <a:lnTo>
                    <a:pt x="410" y="34"/>
                  </a:lnTo>
                  <a:lnTo>
                    <a:pt x="410" y="228"/>
                  </a:lnTo>
                  <a:lnTo>
                    <a:pt x="410" y="228"/>
                  </a:lnTo>
                  <a:lnTo>
                    <a:pt x="410" y="235"/>
                  </a:lnTo>
                  <a:lnTo>
                    <a:pt x="414" y="239"/>
                  </a:lnTo>
                  <a:lnTo>
                    <a:pt x="419" y="243"/>
                  </a:lnTo>
                  <a:lnTo>
                    <a:pt x="427" y="244"/>
                  </a:lnTo>
                  <a:lnTo>
                    <a:pt x="427" y="244"/>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63" name="Freeform 171">
              <a:extLst>
                <a:ext uri="{FF2B5EF4-FFF2-40B4-BE49-F238E27FC236}">
                  <a16:creationId xmlns:a16="http://schemas.microsoft.com/office/drawing/2014/main" id="{161CDB03-E190-D241-A6B8-CC851963A37D}"/>
                </a:ext>
              </a:extLst>
            </p:cNvPr>
            <p:cNvSpPr>
              <a:spLocks noEditPoints="1"/>
            </p:cNvSpPr>
            <p:nvPr/>
          </p:nvSpPr>
          <p:spPr bwMode="auto">
            <a:xfrm>
              <a:off x="5268912" y="8259763"/>
              <a:ext cx="157163" cy="161925"/>
            </a:xfrm>
            <a:custGeom>
              <a:avLst/>
              <a:gdLst>
                <a:gd name="T0" fmla="*/ 49 w 99"/>
                <a:gd name="T1" fmla="*/ 102 h 102"/>
                <a:gd name="T2" fmla="*/ 49 w 99"/>
                <a:gd name="T3" fmla="*/ 102 h 102"/>
                <a:gd name="T4" fmla="*/ 60 w 99"/>
                <a:gd name="T5" fmla="*/ 100 h 102"/>
                <a:gd name="T6" fmla="*/ 69 w 99"/>
                <a:gd name="T7" fmla="*/ 98 h 102"/>
                <a:gd name="T8" fmla="*/ 77 w 99"/>
                <a:gd name="T9" fmla="*/ 92 h 102"/>
                <a:gd name="T10" fmla="*/ 84 w 99"/>
                <a:gd name="T11" fmla="*/ 87 h 102"/>
                <a:gd name="T12" fmla="*/ 90 w 99"/>
                <a:gd name="T13" fmla="*/ 79 h 102"/>
                <a:gd name="T14" fmla="*/ 96 w 99"/>
                <a:gd name="T15" fmla="*/ 70 h 102"/>
                <a:gd name="T16" fmla="*/ 97 w 99"/>
                <a:gd name="T17" fmla="*/ 60 h 102"/>
                <a:gd name="T18" fmla="*/ 99 w 99"/>
                <a:gd name="T19" fmla="*/ 51 h 102"/>
                <a:gd name="T20" fmla="*/ 99 w 99"/>
                <a:gd name="T21" fmla="*/ 51 h 102"/>
                <a:gd name="T22" fmla="*/ 97 w 99"/>
                <a:gd name="T23" fmla="*/ 42 h 102"/>
                <a:gd name="T24" fmla="*/ 96 w 99"/>
                <a:gd name="T25" fmla="*/ 32 h 102"/>
                <a:gd name="T26" fmla="*/ 90 w 99"/>
                <a:gd name="T27" fmla="*/ 23 h 102"/>
                <a:gd name="T28" fmla="*/ 84 w 99"/>
                <a:gd name="T29" fmla="*/ 15 h 102"/>
                <a:gd name="T30" fmla="*/ 77 w 99"/>
                <a:gd name="T31" fmla="*/ 10 h 102"/>
                <a:gd name="T32" fmla="*/ 69 w 99"/>
                <a:gd name="T33" fmla="*/ 6 h 102"/>
                <a:gd name="T34" fmla="*/ 60 w 99"/>
                <a:gd name="T35" fmla="*/ 2 h 102"/>
                <a:gd name="T36" fmla="*/ 49 w 99"/>
                <a:gd name="T37" fmla="*/ 0 h 102"/>
                <a:gd name="T38" fmla="*/ 49 w 99"/>
                <a:gd name="T39" fmla="*/ 0 h 102"/>
                <a:gd name="T40" fmla="*/ 39 w 99"/>
                <a:gd name="T41" fmla="*/ 2 h 102"/>
                <a:gd name="T42" fmla="*/ 30 w 99"/>
                <a:gd name="T43" fmla="*/ 6 h 102"/>
                <a:gd name="T44" fmla="*/ 20 w 99"/>
                <a:gd name="T45" fmla="*/ 10 h 102"/>
                <a:gd name="T46" fmla="*/ 13 w 99"/>
                <a:gd name="T47" fmla="*/ 15 h 102"/>
                <a:gd name="T48" fmla="*/ 7 w 99"/>
                <a:gd name="T49" fmla="*/ 23 h 102"/>
                <a:gd name="T50" fmla="*/ 4 w 99"/>
                <a:gd name="T51" fmla="*/ 32 h 102"/>
                <a:gd name="T52" fmla="*/ 0 w 99"/>
                <a:gd name="T53" fmla="*/ 42 h 102"/>
                <a:gd name="T54" fmla="*/ 0 w 99"/>
                <a:gd name="T55" fmla="*/ 51 h 102"/>
                <a:gd name="T56" fmla="*/ 0 w 99"/>
                <a:gd name="T57" fmla="*/ 51 h 102"/>
                <a:gd name="T58" fmla="*/ 0 w 99"/>
                <a:gd name="T59" fmla="*/ 60 h 102"/>
                <a:gd name="T60" fmla="*/ 4 w 99"/>
                <a:gd name="T61" fmla="*/ 70 h 102"/>
                <a:gd name="T62" fmla="*/ 7 w 99"/>
                <a:gd name="T63" fmla="*/ 79 h 102"/>
                <a:gd name="T64" fmla="*/ 13 w 99"/>
                <a:gd name="T65" fmla="*/ 87 h 102"/>
                <a:gd name="T66" fmla="*/ 20 w 99"/>
                <a:gd name="T67" fmla="*/ 92 h 102"/>
                <a:gd name="T68" fmla="*/ 30 w 99"/>
                <a:gd name="T69" fmla="*/ 98 h 102"/>
                <a:gd name="T70" fmla="*/ 39 w 99"/>
                <a:gd name="T71" fmla="*/ 100 h 102"/>
                <a:gd name="T72" fmla="*/ 49 w 99"/>
                <a:gd name="T73" fmla="*/ 102 h 102"/>
                <a:gd name="T74" fmla="*/ 49 w 99"/>
                <a:gd name="T75" fmla="*/ 102 h 102"/>
                <a:gd name="T76" fmla="*/ 32 w 99"/>
                <a:gd name="T77" fmla="*/ 51 h 102"/>
                <a:gd name="T78" fmla="*/ 32 w 99"/>
                <a:gd name="T79" fmla="*/ 51 h 102"/>
                <a:gd name="T80" fmla="*/ 34 w 99"/>
                <a:gd name="T81" fmla="*/ 45 h 102"/>
                <a:gd name="T82" fmla="*/ 37 w 99"/>
                <a:gd name="T83" fmla="*/ 40 h 102"/>
                <a:gd name="T84" fmla="*/ 43 w 99"/>
                <a:gd name="T85" fmla="*/ 36 h 102"/>
                <a:gd name="T86" fmla="*/ 49 w 99"/>
                <a:gd name="T87" fmla="*/ 34 h 102"/>
                <a:gd name="T88" fmla="*/ 49 w 99"/>
                <a:gd name="T89" fmla="*/ 34 h 102"/>
                <a:gd name="T90" fmla="*/ 56 w 99"/>
                <a:gd name="T91" fmla="*/ 36 h 102"/>
                <a:gd name="T92" fmla="*/ 60 w 99"/>
                <a:gd name="T93" fmla="*/ 40 h 102"/>
                <a:gd name="T94" fmla="*/ 64 w 99"/>
                <a:gd name="T95" fmla="*/ 45 h 102"/>
                <a:gd name="T96" fmla="*/ 65 w 99"/>
                <a:gd name="T97" fmla="*/ 51 h 102"/>
                <a:gd name="T98" fmla="*/ 65 w 99"/>
                <a:gd name="T99" fmla="*/ 51 h 102"/>
                <a:gd name="T100" fmla="*/ 64 w 99"/>
                <a:gd name="T101" fmla="*/ 57 h 102"/>
                <a:gd name="T102" fmla="*/ 60 w 99"/>
                <a:gd name="T103" fmla="*/ 62 h 102"/>
                <a:gd name="T104" fmla="*/ 56 w 99"/>
                <a:gd name="T105" fmla="*/ 66 h 102"/>
                <a:gd name="T106" fmla="*/ 49 w 99"/>
                <a:gd name="T107" fmla="*/ 68 h 102"/>
                <a:gd name="T108" fmla="*/ 49 w 99"/>
                <a:gd name="T109" fmla="*/ 68 h 102"/>
                <a:gd name="T110" fmla="*/ 43 w 99"/>
                <a:gd name="T111" fmla="*/ 66 h 102"/>
                <a:gd name="T112" fmla="*/ 37 w 99"/>
                <a:gd name="T113" fmla="*/ 62 h 102"/>
                <a:gd name="T114" fmla="*/ 34 w 99"/>
                <a:gd name="T115" fmla="*/ 57 h 102"/>
                <a:gd name="T116" fmla="*/ 32 w 99"/>
                <a:gd name="T117" fmla="*/ 51 h 102"/>
                <a:gd name="T118" fmla="*/ 32 w 99"/>
                <a:gd name="T119" fmla="*/ 51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9" h="102">
                  <a:moveTo>
                    <a:pt x="49" y="102"/>
                  </a:moveTo>
                  <a:lnTo>
                    <a:pt x="49" y="102"/>
                  </a:lnTo>
                  <a:lnTo>
                    <a:pt x="60" y="100"/>
                  </a:lnTo>
                  <a:lnTo>
                    <a:pt x="69" y="98"/>
                  </a:lnTo>
                  <a:lnTo>
                    <a:pt x="77" y="92"/>
                  </a:lnTo>
                  <a:lnTo>
                    <a:pt x="84" y="87"/>
                  </a:lnTo>
                  <a:lnTo>
                    <a:pt x="90" y="79"/>
                  </a:lnTo>
                  <a:lnTo>
                    <a:pt x="96" y="70"/>
                  </a:lnTo>
                  <a:lnTo>
                    <a:pt x="97" y="60"/>
                  </a:lnTo>
                  <a:lnTo>
                    <a:pt x="99" y="51"/>
                  </a:lnTo>
                  <a:lnTo>
                    <a:pt x="99" y="51"/>
                  </a:lnTo>
                  <a:lnTo>
                    <a:pt x="97" y="42"/>
                  </a:lnTo>
                  <a:lnTo>
                    <a:pt x="96" y="32"/>
                  </a:lnTo>
                  <a:lnTo>
                    <a:pt x="90" y="23"/>
                  </a:lnTo>
                  <a:lnTo>
                    <a:pt x="84" y="15"/>
                  </a:lnTo>
                  <a:lnTo>
                    <a:pt x="77" y="10"/>
                  </a:lnTo>
                  <a:lnTo>
                    <a:pt x="69" y="6"/>
                  </a:lnTo>
                  <a:lnTo>
                    <a:pt x="60" y="2"/>
                  </a:lnTo>
                  <a:lnTo>
                    <a:pt x="49" y="0"/>
                  </a:lnTo>
                  <a:lnTo>
                    <a:pt x="49" y="0"/>
                  </a:lnTo>
                  <a:lnTo>
                    <a:pt x="39" y="2"/>
                  </a:lnTo>
                  <a:lnTo>
                    <a:pt x="30" y="6"/>
                  </a:lnTo>
                  <a:lnTo>
                    <a:pt x="20" y="10"/>
                  </a:lnTo>
                  <a:lnTo>
                    <a:pt x="13" y="15"/>
                  </a:lnTo>
                  <a:lnTo>
                    <a:pt x="7" y="23"/>
                  </a:lnTo>
                  <a:lnTo>
                    <a:pt x="4" y="32"/>
                  </a:lnTo>
                  <a:lnTo>
                    <a:pt x="0" y="42"/>
                  </a:lnTo>
                  <a:lnTo>
                    <a:pt x="0" y="51"/>
                  </a:lnTo>
                  <a:lnTo>
                    <a:pt x="0" y="51"/>
                  </a:lnTo>
                  <a:lnTo>
                    <a:pt x="0" y="60"/>
                  </a:lnTo>
                  <a:lnTo>
                    <a:pt x="4" y="70"/>
                  </a:lnTo>
                  <a:lnTo>
                    <a:pt x="7" y="79"/>
                  </a:lnTo>
                  <a:lnTo>
                    <a:pt x="13" y="87"/>
                  </a:lnTo>
                  <a:lnTo>
                    <a:pt x="20" y="92"/>
                  </a:lnTo>
                  <a:lnTo>
                    <a:pt x="30" y="98"/>
                  </a:lnTo>
                  <a:lnTo>
                    <a:pt x="39" y="100"/>
                  </a:lnTo>
                  <a:lnTo>
                    <a:pt x="49" y="102"/>
                  </a:lnTo>
                  <a:lnTo>
                    <a:pt x="49" y="102"/>
                  </a:lnTo>
                  <a:close/>
                  <a:moveTo>
                    <a:pt x="32" y="51"/>
                  </a:moveTo>
                  <a:lnTo>
                    <a:pt x="32" y="51"/>
                  </a:lnTo>
                  <a:lnTo>
                    <a:pt x="34" y="45"/>
                  </a:lnTo>
                  <a:lnTo>
                    <a:pt x="37" y="40"/>
                  </a:lnTo>
                  <a:lnTo>
                    <a:pt x="43" y="36"/>
                  </a:lnTo>
                  <a:lnTo>
                    <a:pt x="49" y="34"/>
                  </a:lnTo>
                  <a:lnTo>
                    <a:pt x="49" y="34"/>
                  </a:lnTo>
                  <a:lnTo>
                    <a:pt x="56" y="36"/>
                  </a:lnTo>
                  <a:lnTo>
                    <a:pt x="60" y="40"/>
                  </a:lnTo>
                  <a:lnTo>
                    <a:pt x="64" y="45"/>
                  </a:lnTo>
                  <a:lnTo>
                    <a:pt x="65" y="51"/>
                  </a:lnTo>
                  <a:lnTo>
                    <a:pt x="65" y="51"/>
                  </a:lnTo>
                  <a:lnTo>
                    <a:pt x="64" y="57"/>
                  </a:lnTo>
                  <a:lnTo>
                    <a:pt x="60" y="62"/>
                  </a:lnTo>
                  <a:lnTo>
                    <a:pt x="56" y="66"/>
                  </a:lnTo>
                  <a:lnTo>
                    <a:pt x="49" y="68"/>
                  </a:lnTo>
                  <a:lnTo>
                    <a:pt x="49" y="68"/>
                  </a:lnTo>
                  <a:lnTo>
                    <a:pt x="43" y="66"/>
                  </a:lnTo>
                  <a:lnTo>
                    <a:pt x="37" y="62"/>
                  </a:lnTo>
                  <a:lnTo>
                    <a:pt x="34" y="57"/>
                  </a:lnTo>
                  <a:lnTo>
                    <a:pt x="32" y="51"/>
                  </a:lnTo>
                  <a:lnTo>
                    <a:pt x="32" y="51"/>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64" name="Freeform 172">
              <a:extLst>
                <a:ext uri="{FF2B5EF4-FFF2-40B4-BE49-F238E27FC236}">
                  <a16:creationId xmlns:a16="http://schemas.microsoft.com/office/drawing/2014/main" id="{85DD7197-B0FD-1641-A9CB-E0278C4B889A}"/>
                </a:ext>
              </a:extLst>
            </p:cNvPr>
            <p:cNvSpPr>
              <a:spLocks/>
            </p:cNvSpPr>
            <p:nvPr/>
          </p:nvSpPr>
          <p:spPr bwMode="auto">
            <a:xfrm>
              <a:off x="5202237" y="8426451"/>
              <a:ext cx="287338" cy="414338"/>
            </a:xfrm>
            <a:custGeom>
              <a:avLst/>
              <a:gdLst>
                <a:gd name="T0" fmla="*/ 30 w 181"/>
                <a:gd name="T1" fmla="*/ 245 h 261"/>
                <a:gd name="T2" fmla="*/ 30 w 181"/>
                <a:gd name="T3" fmla="*/ 252 h 261"/>
                <a:gd name="T4" fmla="*/ 40 w 181"/>
                <a:gd name="T5" fmla="*/ 261 h 261"/>
                <a:gd name="T6" fmla="*/ 47 w 181"/>
                <a:gd name="T7" fmla="*/ 261 h 261"/>
                <a:gd name="T8" fmla="*/ 59 w 181"/>
                <a:gd name="T9" fmla="*/ 258 h 261"/>
                <a:gd name="T10" fmla="*/ 62 w 181"/>
                <a:gd name="T11" fmla="*/ 245 h 261"/>
                <a:gd name="T12" fmla="*/ 62 w 181"/>
                <a:gd name="T13" fmla="*/ 136 h 261"/>
                <a:gd name="T14" fmla="*/ 59 w 181"/>
                <a:gd name="T15" fmla="*/ 124 h 261"/>
                <a:gd name="T16" fmla="*/ 47 w 181"/>
                <a:gd name="T17" fmla="*/ 119 h 261"/>
                <a:gd name="T18" fmla="*/ 42 w 181"/>
                <a:gd name="T19" fmla="*/ 117 h 261"/>
                <a:gd name="T20" fmla="*/ 34 w 181"/>
                <a:gd name="T21" fmla="*/ 111 h 261"/>
                <a:gd name="T22" fmla="*/ 34 w 181"/>
                <a:gd name="T23" fmla="*/ 45 h 261"/>
                <a:gd name="T24" fmla="*/ 79 w 181"/>
                <a:gd name="T25" fmla="*/ 60 h 261"/>
                <a:gd name="T26" fmla="*/ 85 w 181"/>
                <a:gd name="T27" fmla="*/ 64 h 261"/>
                <a:gd name="T28" fmla="*/ 98 w 181"/>
                <a:gd name="T29" fmla="*/ 64 h 261"/>
                <a:gd name="T30" fmla="*/ 124 w 181"/>
                <a:gd name="T31" fmla="*/ 36 h 261"/>
                <a:gd name="T32" fmla="*/ 149 w 181"/>
                <a:gd name="T33" fmla="*/ 106 h 261"/>
                <a:gd name="T34" fmla="*/ 147 w 181"/>
                <a:gd name="T35" fmla="*/ 111 h 261"/>
                <a:gd name="T36" fmla="*/ 141 w 181"/>
                <a:gd name="T37" fmla="*/ 117 h 261"/>
                <a:gd name="T38" fmla="*/ 136 w 181"/>
                <a:gd name="T39" fmla="*/ 119 h 261"/>
                <a:gd name="T40" fmla="*/ 124 w 181"/>
                <a:gd name="T41" fmla="*/ 124 h 261"/>
                <a:gd name="T42" fmla="*/ 119 w 181"/>
                <a:gd name="T43" fmla="*/ 136 h 261"/>
                <a:gd name="T44" fmla="*/ 119 w 181"/>
                <a:gd name="T45" fmla="*/ 245 h 261"/>
                <a:gd name="T46" fmla="*/ 124 w 181"/>
                <a:gd name="T47" fmla="*/ 258 h 261"/>
                <a:gd name="T48" fmla="*/ 136 w 181"/>
                <a:gd name="T49" fmla="*/ 261 h 261"/>
                <a:gd name="T50" fmla="*/ 141 w 181"/>
                <a:gd name="T51" fmla="*/ 261 h 261"/>
                <a:gd name="T52" fmla="*/ 151 w 181"/>
                <a:gd name="T53" fmla="*/ 252 h 261"/>
                <a:gd name="T54" fmla="*/ 153 w 181"/>
                <a:gd name="T55" fmla="*/ 149 h 261"/>
                <a:gd name="T56" fmla="*/ 164 w 181"/>
                <a:gd name="T57" fmla="*/ 141 h 261"/>
                <a:gd name="T58" fmla="*/ 179 w 181"/>
                <a:gd name="T59" fmla="*/ 121 h 261"/>
                <a:gd name="T60" fmla="*/ 181 w 181"/>
                <a:gd name="T61" fmla="*/ 44 h 261"/>
                <a:gd name="T62" fmla="*/ 181 w 181"/>
                <a:gd name="T63" fmla="*/ 36 h 261"/>
                <a:gd name="T64" fmla="*/ 169 w 181"/>
                <a:gd name="T65" fmla="*/ 19 h 261"/>
                <a:gd name="T66" fmla="*/ 126 w 181"/>
                <a:gd name="T67" fmla="*/ 0 h 261"/>
                <a:gd name="T68" fmla="*/ 123 w 181"/>
                <a:gd name="T69" fmla="*/ 0 h 261"/>
                <a:gd name="T70" fmla="*/ 113 w 181"/>
                <a:gd name="T71" fmla="*/ 2 h 261"/>
                <a:gd name="T72" fmla="*/ 91 w 181"/>
                <a:gd name="T73" fmla="*/ 25 h 261"/>
                <a:gd name="T74" fmla="*/ 74 w 181"/>
                <a:gd name="T75" fmla="*/ 6 h 261"/>
                <a:gd name="T76" fmla="*/ 64 w 181"/>
                <a:gd name="T77" fmla="*/ 0 h 261"/>
                <a:gd name="T78" fmla="*/ 55 w 181"/>
                <a:gd name="T79" fmla="*/ 0 h 261"/>
                <a:gd name="T80" fmla="*/ 21 w 181"/>
                <a:gd name="T81" fmla="*/ 15 h 261"/>
                <a:gd name="T82" fmla="*/ 6 w 181"/>
                <a:gd name="T83" fmla="*/ 27 h 261"/>
                <a:gd name="T84" fmla="*/ 0 w 181"/>
                <a:gd name="T85" fmla="*/ 44 h 261"/>
                <a:gd name="T86" fmla="*/ 0 w 181"/>
                <a:gd name="T87" fmla="*/ 106 h 261"/>
                <a:gd name="T88" fmla="*/ 8 w 181"/>
                <a:gd name="T89" fmla="*/ 132 h 261"/>
                <a:gd name="T90" fmla="*/ 30 w 181"/>
                <a:gd name="T91" fmla="*/ 149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1" h="261">
                  <a:moveTo>
                    <a:pt x="30" y="149"/>
                  </a:moveTo>
                  <a:lnTo>
                    <a:pt x="30" y="245"/>
                  </a:lnTo>
                  <a:lnTo>
                    <a:pt x="30" y="245"/>
                  </a:lnTo>
                  <a:lnTo>
                    <a:pt x="30" y="252"/>
                  </a:lnTo>
                  <a:lnTo>
                    <a:pt x="34" y="258"/>
                  </a:lnTo>
                  <a:lnTo>
                    <a:pt x="40" y="261"/>
                  </a:lnTo>
                  <a:lnTo>
                    <a:pt x="47" y="261"/>
                  </a:lnTo>
                  <a:lnTo>
                    <a:pt x="47" y="261"/>
                  </a:lnTo>
                  <a:lnTo>
                    <a:pt x="53" y="261"/>
                  </a:lnTo>
                  <a:lnTo>
                    <a:pt x="59" y="258"/>
                  </a:lnTo>
                  <a:lnTo>
                    <a:pt x="62" y="252"/>
                  </a:lnTo>
                  <a:lnTo>
                    <a:pt x="62" y="245"/>
                  </a:lnTo>
                  <a:lnTo>
                    <a:pt x="62" y="136"/>
                  </a:lnTo>
                  <a:lnTo>
                    <a:pt x="62" y="136"/>
                  </a:lnTo>
                  <a:lnTo>
                    <a:pt x="62" y="128"/>
                  </a:lnTo>
                  <a:lnTo>
                    <a:pt x="59" y="124"/>
                  </a:lnTo>
                  <a:lnTo>
                    <a:pt x="53" y="121"/>
                  </a:lnTo>
                  <a:lnTo>
                    <a:pt x="47" y="119"/>
                  </a:lnTo>
                  <a:lnTo>
                    <a:pt x="47" y="119"/>
                  </a:lnTo>
                  <a:lnTo>
                    <a:pt x="42" y="117"/>
                  </a:lnTo>
                  <a:lnTo>
                    <a:pt x="38" y="115"/>
                  </a:lnTo>
                  <a:lnTo>
                    <a:pt x="34" y="111"/>
                  </a:lnTo>
                  <a:lnTo>
                    <a:pt x="34" y="106"/>
                  </a:lnTo>
                  <a:lnTo>
                    <a:pt x="34" y="45"/>
                  </a:lnTo>
                  <a:lnTo>
                    <a:pt x="57" y="36"/>
                  </a:lnTo>
                  <a:lnTo>
                    <a:pt x="79" y="60"/>
                  </a:lnTo>
                  <a:lnTo>
                    <a:pt x="79" y="60"/>
                  </a:lnTo>
                  <a:lnTo>
                    <a:pt x="85" y="64"/>
                  </a:lnTo>
                  <a:lnTo>
                    <a:pt x="91" y="64"/>
                  </a:lnTo>
                  <a:lnTo>
                    <a:pt x="98" y="64"/>
                  </a:lnTo>
                  <a:lnTo>
                    <a:pt x="104" y="60"/>
                  </a:lnTo>
                  <a:lnTo>
                    <a:pt x="124" y="36"/>
                  </a:lnTo>
                  <a:lnTo>
                    <a:pt x="149" y="45"/>
                  </a:lnTo>
                  <a:lnTo>
                    <a:pt x="149" y="106"/>
                  </a:lnTo>
                  <a:lnTo>
                    <a:pt x="149" y="106"/>
                  </a:lnTo>
                  <a:lnTo>
                    <a:pt x="147" y="111"/>
                  </a:lnTo>
                  <a:lnTo>
                    <a:pt x="145" y="115"/>
                  </a:lnTo>
                  <a:lnTo>
                    <a:pt x="141" y="117"/>
                  </a:lnTo>
                  <a:lnTo>
                    <a:pt x="136" y="119"/>
                  </a:lnTo>
                  <a:lnTo>
                    <a:pt x="136" y="119"/>
                  </a:lnTo>
                  <a:lnTo>
                    <a:pt x="128" y="121"/>
                  </a:lnTo>
                  <a:lnTo>
                    <a:pt x="124" y="124"/>
                  </a:lnTo>
                  <a:lnTo>
                    <a:pt x="121" y="128"/>
                  </a:lnTo>
                  <a:lnTo>
                    <a:pt x="119" y="136"/>
                  </a:lnTo>
                  <a:lnTo>
                    <a:pt x="119" y="245"/>
                  </a:lnTo>
                  <a:lnTo>
                    <a:pt x="119" y="245"/>
                  </a:lnTo>
                  <a:lnTo>
                    <a:pt x="121" y="252"/>
                  </a:lnTo>
                  <a:lnTo>
                    <a:pt x="124" y="258"/>
                  </a:lnTo>
                  <a:lnTo>
                    <a:pt x="128" y="261"/>
                  </a:lnTo>
                  <a:lnTo>
                    <a:pt x="136" y="261"/>
                  </a:lnTo>
                  <a:lnTo>
                    <a:pt x="136" y="261"/>
                  </a:lnTo>
                  <a:lnTo>
                    <a:pt x="141" y="261"/>
                  </a:lnTo>
                  <a:lnTo>
                    <a:pt x="147" y="258"/>
                  </a:lnTo>
                  <a:lnTo>
                    <a:pt x="151" y="252"/>
                  </a:lnTo>
                  <a:lnTo>
                    <a:pt x="153" y="245"/>
                  </a:lnTo>
                  <a:lnTo>
                    <a:pt x="153" y="149"/>
                  </a:lnTo>
                  <a:lnTo>
                    <a:pt x="153" y="149"/>
                  </a:lnTo>
                  <a:lnTo>
                    <a:pt x="164" y="141"/>
                  </a:lnTo>
                  <a:lnTo>
                    <a:pt x="173" y="132"/>
                  </a:lnTo>
                  <a:lnTo>
                    <a:pt x="179" y="121"/>
                  </a:lnTo>
                  <a:lnTo>
                    <a:pt x="181" y="106"/>
                  </a:lnTo>
                  <a:lnTo>
                    <a:pt x="181" y="44"/>
                  </a:lnTo>
                  <a:lnTo>
                    <a:pt x="181" y="44"/>
                  </a:lnTo>
                  <a:lnTo>
                    <a:pt x="181" y="36"/>
                  </a:lnTo>
                  <a:lnTo>
                    <a:pt x="177" y="27"/>
                  </a:lnTo>
                  <a:lnTo>
                    <a:pt x="169" y="19"/>
                  </a:lnTo>
                  <a:lnTo>
                    <a:pt x="162" y="15"/>
                  </a:lnTo>
                  <a:lnTo>
                    <a:pt x="126" y="0"/>
                  </a:lnTo>
                  <a:lnTo>
                    <a:pt x="126" y="0"/>
                  </a:lnTo>
                  <a:lnTo>
                    <a:pt x="123" y="0"/>
                  </a:lnTo>
                  <a:lnTo>
                    <a:pt x="117" y="0"/>
                  </a:lnTo>
                  <a:lnTo>
                    <a:pt x="113" y="2"/>
                  </a:lnTo>
                  <a:lnTo>
                    <a:pt x="107" y="6"/>
                  </a:lnTo>
                  <a:lnTo>
                    <a:pt x="91" y="25"/>
                  </a:lnTo>
                  <a:lnTo>
                    <a:pt x="74" y="6"/>
                  </a:lnTo>
                  <a:lnTo>
                    <a:pt x="74" y="6"/>
                  </a:lnTo>
                  <a:lnTo>
                    <a:pt x="70" y="2"/>
                  </a:lnTo>
                  <a:lnTo>
                    <a:pt x="64" y="0"/>
                  </a:lnTo>
                  <a:lnTo>
                    <a:pt x="61" y="0"/>
                  </a:lnTo>
                  <a:lnTo>
                    <a:pt x="55" y="0"/>
                  </a:lnTo>
                  <a:lnTo>
                    <a:pt x="21" y="15"/>
                  </a:lnTo>
                  <a:lnTo>
                    <a:pt x="21" y="15"/>
                  </a:lnTo>
                  <a:lnTo>
                    <a:pt x="12" y="19"/>
                  </a:lnTo>
                  <a:lnTo>
                    <a:pt x="6" y="27"/>
                  </a:lnTo>
                  <a:lnTo>
                    <a:pt x="2" y="34"/>
                  </a:lnTo>
                  <a:lnTo>
                    <a:pt x="0" y="44"/>
                  </a:lnTo>
                  <a:lnTo>
                    <a:pt x="0" y="106"/>
                  </a:lnTo>
                  <a:lnTo>
                    <a:pt x="0" y="106"/>
                  </a:lnTo>
                  <a:lnTo>
                    <a:pt x="2" y="121"/>
                  </a:lnTo>
                  <a:lnTo>
                    <a:pt x="8" y="132"/>
                  </a:lnTo>
                  <a:lnTo>
                    <a:pt x="17" y="141"/>
                  </a:lnTo>
                  <a:lnTo>
                    <a:pt x="30" y="149"/>
                  </a:lnTo>
                  <a:lnTo>
                    <a:pt x="30" y="149"/>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65" name="Freeform 173">
              <a:extLst>
                <a:ext uri="{FF2B5EF4-FFF2-40B4-BE49-F238E27FC236}">
                  <a16:creationId xmlns:a16="http://schemas.microsoft.com/office/drawing/2014/main" id="{A2FE0842-177E-C444-88EA-1C75E8463E64}"/>
                </a:ext>
              </a:extLst>
            </p:cNvPr>
            <p:cNvSpPr>
              <a:spLocks noEditPoints="1"/>
            </p:cNvSpPr>
            <p:nvPr/>
          </p:nvSpPr>
          <p:spPr bwMode="auto">
            <a:xfrm>
              <a:off x="4899025" y="8483601"/>
              <a:ext cx="160338" cy="161925"/>
            </a:xfrm>
            <a:custGeom>
              <a:avLst/>
              <a:gdLst>
                <a:gd name="T0" fmla="*/ 51 w 101"/>
                <a:gd name="T1" fmla="*/ 102 h 102"/>
                <a:gd name="T2" fmla="*/ 51 w 101"/>
                <a:gd name="T3" fmla="*/ 102 h 102"/>
                <a:gd name="T4" fmla="*/ 60 w 101"/>
                <a:gd name="T5" fmla="*/ 100 h 102"/>
                <a:gd name="T6" fmla="*/ 69 w 101"/>
                <a:gd name="T7" fmla="*/ 96 h 102"/>
                <a:gd name="T8" fmla="*/ 79 w 101"/>
                <a:gd name="T9" fmla="*/ 92 h 102"/>
                <a:gd name="T10" fmla="*/ 86 w 101"/>
                <a:gd name="T11" fmla="*/ 86 h 102"/>
                <a:gd name="T12" fmla="*/ 92 w 101"/>
                <a:gd name="T13" fmla="*/ 79 h 102"/>
                <a:gd name="T14" fmla="*/ 96 w 101"/>
                <a:gd name="T15" fmla="*/ 70 h 102"/>
                <a:gd name="T16" fmla="*/ 99 w 101"/>
                <a:gd name="T17" fmla="*/ 60 h 102"/>
                <a:gd name="T18" fmla="*/ 101 w 101"/>
                <a:gd name="T19" fmla="*/ 51 h 102"/>
                <a:gd name="T20" fmla="*/ 101 w 101"/>
                <a:gd name="T21" fmla="*/ 51 h 102"/>
                <a:gd name="T22" fmla="*/ 99 w 101"/>
                <a:gd name="T23" fmla="*/ 41 h 102"/>
                <a:gd name="T24" fmla="*/ 96 w 101"/>
                <a:gd name="T25" fmla="*/ 32 h 102"/>
                <a:gd name="T26" fmla="*/ 92 w 101"/>
                <a:gd name="T27" fmla="*/ 23 h 102"/>
                <a:gd name="T28" fmla="*/ 86 w 101"/>
                <a:gd name="T29" fmla="*/ 15 h 102"/>
                <a:gd name="T30" fmla="*/ 79 w 101"/>
                <a:gd name="T31" fmla="*/ 9 h 102"/>
                <a:gd name="T32" fmla="*/ 69 w 101"/>
                <a:gd name="T33" fmla="*/ 4 h 102"/>
                <a:gd name="T34" fmla="*/ 60 w 101"/>
                <a:gd name="T35" fmla="*/ 2 h 102"/>
                <a:gd name="T36" fmla="*/ 51 w 101"/>
                <a:gd name="T37" fmla="*/ 0 h 102"/>
                <a:gd name="T38" fmla="*/ 51 w 101"/>
                <a:gd name="T39" fmla="*/ 0 h 102"/>
                <a:gd name="T40" fmla="*/ 41 w 101"/>
                <a:gd name="T41" fmla="*/ 2 h 102"/>
                <a:gd name="T42" fmla="*/ 32 w 101"/>
                <a:gd name="T43" fmla="*/ 4 h 102"/>
                <a:gd name="T44" fmla="*/ 22 w 101"/>
                <a:gd name="T45" fmla="*/ 9 h 102"/>
                <a:gd name="T46" fmla="*/ 15 w 101"/>
                <a:gd name="T47" fmla="*/ 15 h 102"/>
                <a:gd name="T48" fmla="*/ 9 w 101"/>
                <a:gd name="T49" fmla="*/ 23 h 102"/>
                <a:gd name="T50" fmla="*/ 4 w 101"/>
                <a:gd name="T51" fmla="*/ 32 h 102"/>
                <a:gd name="T52" fmla="*/ 2 w 101"/>
                <a:gd name="T53" fmla="*/ 41 h 102"/>
                <a:gd name="T54" fmla="*/ 0 w 101"/>
                <a:gd name="T55" fmla="*/ 51 h 102"/>
                <a:gd name="T56" fmla="*/ 0 w 101"/>
                <a:gd name="T57" fmla="*/ 51 h 102"/>
                <a:gd name="T58" fmla="*/ 2 w 101"/>
                <a:gd name="T59" fmla="*/ 60 h 102"/>
                <a:gd name="T60" fmla="*/ 4 w 101"/>
                <a:gd name="T61" fmla="*/ 70 h 102"/>
                <a:gd name="T62" fmla="*/ 9 w 101"/>
                <a:gd name="T63" fmla="*/ 79 h 102"/>
                <a:gd name="T64" fmla="*/ 15 w 101"/>
                <a:gd name="T65" fmla="*/ 86 h 102"/>
                <a:gd name="T66" fmla="*/ 22 w 101"/>
                <a:gd name="T67" fmla="*/ 92 h 102"/>
                <a:gd name="T68" fmla="*/ 32 w 101"/>
                <a:gd name="T69" fmla="*/ 96 h 102"/>
                <a:gd name="T70" fmla="*/ 41 w 101"/>
                <a:gd name="T71" fmla="*/ 100 h 102"/>
                <a:gd name="T72" fmla="*/ 51 w 101"/>
                <a:gd name="T73" fmla="*/ 102 h 102"/>
                <a:gd name="T74" fmla="*/ 51 w 101"/>
                <a:gd name="T75" fmla="*/ 102 h 102"/>
                <a:gd name="T76" fmla="*/ 34 w 101"/>
                <a:gd name="T77" fmla="*/ 51 h 102"/>
                <a:gd name="T78" fmla="*/ 34 w 101"/>
                <a:gd name="T79" fmla="*/ 51 h 102"/>
                <a:gd name="T80" fmla="*/ 36 w 101"/>
                <a:gd name="T81" fmla="*/ 45 h 102"/>
                <a:gd name="T82" fmla="*/ 39 w 101"/>
                <a:gd name="T83" fmla="*/ 40 h 102"/>
                <a:gd name="T84" fmla="*/ 45 w 101"/>
                <a:gd name="T85" fmla="*/ 36 h 102"/>
                <a:gd name="T86" fmla="*/ 51 w 101"/>
                <a:gd name="T87" fmla="*/ 34 h 102"/>
                <a:gd name="T88" fmla="*/ 51 w 101"/>
                <a:gd name="T89" fmla="*/ 34 h 102"/>
                <a:gd name="T90" fmla="*/ 56 w 101"/>
                <a:gd name="T91" fmla="*/ 36 h 102"/>
                <a:gd name="T92" fmla="*/ 62 w 101"/>
                <a:gd name="T93" fmla="*/ 40 h 102"/>
                <a:gd name="T94" fmla="*/ 66 w 101"/>
                <a:gd name="T95" fmla="*/ 45 h 102"/>
                <a:gd name="T96" fmla="*/ 67 w 101"/>
                <a:gd name="T97" fmla="*/ 51 h 102"/>
                <a:gd name="T98" fmla="*/ 67 w 101"/>
                <a:gd name="T99" fmla="*/ 51 h 102"/>
                <a:gd name="T100" fmla="*/ 66 w 101"/>
                <a:gd name="T101" fmla="*/ 56 h 102"/>
                <a:gd name="T102" fmla="*/ 62 w 101"/>
                <a:gd name="T103" fmla="*/ 62 h 102"/>
                <a:gd name="T104" fmla="*/ 56 w 101"/>
                <a:gd name="T105" fmla="*/ 66 h 102"/>
                <a:gd name="T106" fmla="*/ 51 w 101"/>
                <a:gd name="T107" fmla="*/ 68 h 102"/>
                <a:gd name="T108" fmla="*/ 51 w 101"/>
                <a:gd name="T109" fmla="*/ 68 h 102"/>
                <a:gd name="T110" fmla="*/ 45 w 101"/>
                <a:gd name="T111" fmla="*/ 66 h 102"/>
                <a:gd name="T112" fmla="*/ 39 w 101"/>
                <a:gd name="T113" fmla="*/ 62 h 102"/>
                <a:gd name="T114" fmla="*/ 36 w 101"/>
                <a:gd name="T115" fmla="*/ 56 h 102"/>
                <a:gd name="T116" fmla="*/ 34 w 101"/>
                <a:gd name="T117" fmla="*/ 51 h 102"/>
                <a:gd name="T118" fmla="*/ 34 w 101"/>
                <a:gd name="T119" fmla="*/ 51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1" h="102">
                  <a:moveTo>
                    <a:pt x="51" y="102"/>
                  </a:moveTo>
                  <a:lnTo>
                    <a:pt x="51" y="102"/>
                  </a:lnTo>
                  <a:lnTo>
                    <a:pt x="60" y="100"/>
                  </a:lnTo>
                  <a:lnTo>
                    <a:pt x="69" y="96"/>
                  </a:lnTo>
                  <a:lnTo>
                    <a:pt x="79" y="92"/>
                  </a:lnTo>
                  <a:lnTo>
                    <a:pt x="86" y="86"/>
                  </a:lnTo>
                  <a:lnTo>
                    <a:pt x="92" y="79"/>
                  </a:lnTo>
                  <a:lnTo>
                    <a:pt x="96" y="70"/>
                  </a:lnTo>
                  <a:lnTo>
                    <a:pt x="99" y="60"/>
                  </a:lnTo>
                  <a:lnTo>
                    <a:pt x="101" y="51"/>
                  </a:lnTo>
                  <a:lnTo>
                    <a:pt x="101" y="51"/>
                  </a:lnTo>
                  <a:lnTo>
                    <a:pt x="99" y="41"/>
                  </a:lnTo>
                  <a:lnTo>
                    <a:pt x="96" y="32"/>
                  </a:lnTo>
                  <a:lnTo>
                    <a:pt x="92" y="23"/>
                  </a:lnTo>
                  <a:lnTo>
                    <a:pt x="86" y="15"/>
                  </a:lnTo>
                  <a:lnTo>
                    <a:pt x="79" y="9"/>
                  </a:lnTo>
                  <a:lnTo>
                    <a:pt x="69" y="4"/>
                  </a:lnTo>
                  <a:lnTo>
                    <a:pt x="60" y="2"/>
                  </a:lnTo>
                  <a:lnTo>
                    <a:pt x="51" y="0"/>
                  </a:lnTo>
                  <a:lnTo>
                    <a:pt x="51" y="0"/>
                  </a:lnTo>
                  <a:lnTo>
                    <a:pt x="41" y="2"/>
                  </a:lnTo>
                  <a:lnTo>
                    <a:pt x="32" y="4"/>
                  </a:lnTo>
                  <a:lnTo>
                    <a:pt x="22" y="9"/>
                  </a:lnTo>
                  <a:lnTo>
                    <a:pt x="15" y="15"/>
                  </a:lnTo>
                  <a:lnTo>
                    <a:pt x="9" y="23"/>
                  </a:lnTo>
                  <a:lnTo>
                    <a:pt x="4" y="32"/>
                  </a:lnTo>
                  <a:lnTo>
                    <a:pt x="2" y="41"/>
                  </a:lnTo>
                  <a:lnTo>
                    <a:pt x="0" y="51"/>
                  </a:lnTo>
                  <a:lnTo>
                    <a:pt x="0" y="51"/>
                  </a:lnTo>
                  <a:lnTo>
                    <a:pt x="2" y="60"/>
                  </a:lnTo>
                  <a:lnTo>
                    <a:pt x="4" y="70"/>
                  </a:lnTo>
                  <a:lnTo>
                    <a:pt x="9" y="79"/>
                  </a:lnTo>
                  <a:lnTo>
                    <a:pt x="15" y="86"/>
                  </a:lnTo>
                  <a:lnTo>
                    <a:pt x="22" y="92"/>
                  </a:lnTo>
                  <a:lnTo>
                    <a:pt x="32" y="96"/>
                  </a:lnTo>
                  <a:lnTo>
                    <a:pt x="41" y="100"/>
                  </a:lnTo>
                  <a:lnTo>
                    <a:pt x="51" y="102"/>
                  </a:lnTo>
                  <a:lnTo>
                    <a:pt x="51" y="102"/>
                  </a:lnTo>
                  <a:close/>
                  <a:moveTo>
                    <a:pt x="34" y="51"/>
                  </a:moveTo>
                  <a:lnTo>
                    <a:pt x="34" y="51"/>
                  </a:lnTo>
                  <a:lnTo>
                    <a:pt x="36" y="45"/>
                  </a:lnTo>
                  <a:lnTo>
                    <a:pt x="39" y="40"/>
                  </a:lnTo>
                  <a:lnTo>
                    <a:pt x="45" y="36"/>
                  </a:lnTo>
                  <a:lnTo>
                    <a:pt x="51" y="34"/>
                  </a:lnTo>
                  <a:lnTo>
                    <a:pt x="51" y="34"/>
                  </a:lnTo>
                  <a:lnTo>
                    <a:pt x="56" y="36"/>
                  </a:lnTo>
                  <a:lnTo>
                    <a:pt x="62" y="40"/>
                  </a:lnTo>
                  <a:lnTo>
                    <a:pt x="66" y="45"/>
                  </a:lnTo>
                  <a:lnTo>
                    <a:pt x="67" y="51"/>
                  </a:lnTo>
                  <a:lnTo>
                    <a:pt x="67" y="51"/>
                  </a:lnTo>
                  <a:lnTo>
                    <a:pt x="66" y="56"/>
                  </a:lnTo>
                  <a:lnTo>
                    <a:pt x="62" y="62"/>
                  </a:lnTo>
                  <a:lnTo>
                    <a:pt x="56" y="66"/>
                  </a:lnTo>
                  <a:lnTo>
                    <a:pt x="51" y="68"/>
                  </a:lnTo>
                  <a:lnTo>
                    <a:pt x="51" y="68"/>
                  </a:lnTo>
                  <a:lnTo>
                    <a:pt x="45" y="66"/>
                  </a:lnTo>
                  <a:lnTo>
                    <a:pt x="39" y="62"/>
                  </a:lnTo>
                  <a:lnTo>
                    <a:pt x="36" y="56"/>
                  </a:lnTo>
                  <a:lnTo>
                    <a:pt x="34" y="51"/>
                  </a:lnTo>
                  <a:lnTo>
                    <a:pt x="34" y="51"/>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66" name="Freeform 174">
              <a:extLst>
                <a:ext uri="{FF2B5EF4-FFF2-40B4-BE49-F238E27FC236}">
                  <a16:creationId xmlns:a16="http://schemas.microsoft.com/office/drawing/2014/main" id="{07763F44-F7A6-5445-98A9-F2796154A751}"/>
                </a:ext>
              </a:extLst>
            </p:cNvPr>
            <p:cNvSpPr>
              <a:spLocks/>
            </p:cNvSpPr>
            <p:nvPr/>
          </p:nvSpPr>
          <p:spPr bwMode="auto">
            <a:xfrm>
              <a:off x="4835525" y="8650288"/>
              <a:ext cx="287338" cy="393700"/>
            </a:xfrm>
            <a:custGeom>
              <a:avLst/>
              <a:gdLst>
                <a:gd name="T0" fmla="*/ 29 w 181"/>
                <a:gd name="T1" fmla="*/ 233 h 248"/>
                <a:gd name="T2" fmla="*/ 30 w 181"/>
                <a:gd name="T3" fmla="*/ 239 h 248"/>
                <a:gd name="T4" fmla="*/ 40 w 181"/>
                <a:gd name="T5" fmla="*/ 248 h 248"/>
                <a:gd name="T6" fmla="*/ 45 w 181"/>
                <a:gd name="T7" fmla="*/ 248 h 248"/>
                <a:gd name="T8" fmla="*/ 59 w 181"/>
                <a:gd name="T9" fmla="*/ 244 h 248"/>
                <a:gd name="T10" fmla="*/ 62 w 181"/>
                <a:gd name="T11" fmla="*/ 233 h 248"/>
                <a:gd name="T12" fmla="*/ 62 w 181"/>
                <a:gd name="T13" fmla="*/ 135 h 248"/>
                <a:gd name="T14" fmla="*/ 59 w 181"/>
                <a:gd name="T15" fmla="*/ 124 h 248"/>
                <a:gd name="T16" fmla="*/ 45 w 181"/>
                <a:gd name="T17" fmla="*/ 119 h 248"/>
                <a:gd name="T18" fmla="*/ 42 w 181"/>
                <a:gd name="T19" fmla="*/ 117 h 248"/>
                <a:gd name="T20" fmla="*/ 34 w 181"/>
                <a:gd name="T21" fmla="*/ 111 h 248"/>
                <a:gd name="T22" fmla="*/ 34 w 181"/>
                <a:gd name="T23" fmla="*/ 45 h 248"/>
                <a:gd name="T24" fmla="*/ 77 w 181"/>
                <a:gd name="T25" fmla="*/ 60 h 248"/>
                <a:gd name="T26" fmla="*/ 83 w 181"/>
                <a:gd name="T27" fmla="*/ 64 h 248"/>
                <a:gd name="T28" fmla="*/ 98 w 181"/>
                <a:gd name="T29" fmla="*/ 64 h 248"/>
                <a:gd name="T30" fmla="*/ 124 w 181"/>
                <a:gd name="T31" fmla="*/ 36 h 248"/>
                <a:gd name="T32" fmla="*/ 147 w 181"/>
                <a:gd name="T33" fmla="*/ 105 h 248"/>
                <a:gd name="T34" fmla="*/ 147 w 181"/>
                <a:gd name="T35" fmla="*/ 111 h 248"/>
                <a:gd name="T36" fmla="*/ 139 w 181"/>
                <a:gd name="T37" fmla="*/ 117 h 248"/>
                <a:gd name="T38" fmla="*/ 136 w 181"/>
                <a:gd name="T39" fmla="*/ 119 h 248"/>
                <a:gd name="T40" fmla="*/ 123 w 181"/>
                <a:gd name="T41" fmla="*/ 124 h 248"/>
                <a:gd name="T42" fmla="*/ 119 w 181"/>
                <a:gd name="T43" fmla="*/ 135 h 248"/>
                <a:gd name="T44" fmla="*/ 119 w 181"/>
                <a:gd name="T45" fmla="*/ 233 h 248"/>
                <a:gd name="T46" fmla="*/ 123 w 181"/>
                <a:gd name="T47" fmla="*/ 244 h 248"/>
                <a:gd name="T48" fmla="*/ 136 w 181"/>
                <a:gd name="T49" fmla="*/ 248 h 248"/>
                <a:gd name="T50" fmla="*/ 141 w 181"/>
                <a:gd name="T51" fmla="*/ 248 h 248"/>
                <a:gd name="T52" fmla="*/ 151 w 181"/>
                <a:gd name="T53" fmla="*/ 239 h 248"/>
                <a:gd name="T54" fmla="*/ 151 w 181"/>
                <a:gd name="T55" fmla="*/ 149 h 248"/>
                <a:gd name="T56" fmla="*/ 164 w 181"/>
                <a:gd name="T57" fmla="*/ 141 h 248"/>
                <a:gd name="T58" fmla="*/ 179 w 181"/>
                <a:gd name="T59" fmla="*/ 119 h 248"/>
                <a:gd name="T60" fmla="*/ 181 w 181"/>
                <a:gd name="T61" fmla="*/ 43 h 248"/>
                <a:gd name="T62" fmla="*/ 179 w 181"/>
                <a:gd name="T63" fmla="*/ 34 h 248"/>
                <a:gd name="T64" fmla="*/ 169 w 181"/>
                <a:gd name="T65" fmla="*/ 19 h 248"/>
                <a:gd name="T66" fmla="*/ 126 w 181"/>
                <a:gd name="T67" fmla="*/ 0 h 248"/>
                <a:gd name="T68" fmla="*/ 121 w 181"/>
                <a:gd name="T69" fmla="*/ 0 h 248"/>
                <a:gd name="T70" fmla="*/ 111 w 181"/>
                <a:gd name="T71" fmla="*/ 2 h 248"/>
                <a:gd name="T72" fmla="*/ 91 w 181"/>
                <a:gd name="T73" fmla="*/ 25 h 248"/>
                <a:gd name="T74" fmla="*/ 74 w 181"/>
                <a:gd name="T75" fmla="*/ 6 h 248"/>
                <a:gd name="T76" fmla="*/ 64 w 181"/>
                <a:gd name="T77" fmla="*/ 0 h 248"/>
                <a:gd name="T78" fmla="*/ 55 w 181"/>
                <a:gd name="T79" fmla="*/ 0 h 248"/>
                <a:gd name="T80" fmla="*/ 19 w 181"/>
                <a:gd name="T81" fmla="*/ 15 h 248"/>
                <a:gd name="T82" fmla="*/ 6 w 181"/>
                <a:gd name="T83" fmla="*/ 27 h 248"/>
                <a:gd name="T84" fmla="*/ 0 w 181"/>
                <a:gd name="T85" fmla="*/ 43 h 248"/>
                <a:gd name="T86" fmla="*/ 0 w 181"/>
                <a:gd name="T87" fmla="*/ 105 h 248"/>
                <a:gd name="T88" fmla="*/ 8 w 181"/>
                <a:gd name="T89" fmla="*/ 132 h 248"/>
                <a:gd name="T90" fmla="*/ 29 w 181"/>
                <a:gd name="T91" fmla="*/ 149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1" h="248">
                  <a:moveTo>
                    <a:pt x="29" y="149"/>
                  </a:moveTo>
                  <a:lnTo>
                    <a:pt x="29" y="233"/>
                  </a:lnTo>
                  <a:lnTo>
                    <a:pt x="29" y="233"/>
                  </a:lnTo>
                  <a:lnTo>
                    <a:pt x="30" y="239"/>
                  </a:lnTo>
                  <a:lnTo>
                    <a:pt x="34" y="244"/>
                  </a:lnTo>
                  <a:lnTo>
                    <a:pt x="40" y="248"/>
                  </a:lnTo>
                  <a:lnTo>
                    <a:pt x="45" y="248"/>
                  </a:lnTo>
                  <a:lnTo>
                    <a:pt x="45" y="248"/>
                  </a:lnTo>
                  <a:lnTo>
                    <a:pt x="53" y="248"/>
                  </a:lnTo>
                  <a:lnTo>
                    <a:pt x="59" y="244"/>
                  </a:lnTo>
                  <a:lnTo>
                    <a:pt x="62" y="239"/>
                  </a:lnTo>
                  <a:lnTo>
                    <a:pt x="62" y="233"/>
                  </a:lnTo>
                  <a:lnTo>
                    <a:pt x="62" y="135"/>
                  </a:lnTo>
                  <a:lnTo>
                    <a:pt x="62" y="135"/>
                  </a:lnTo>
                  <a:lnTo>
                    <a:pt x="62" y="128"/>
                  </a:lnTo>
                  <a:lnTo>
                    <a:pt x="59" y="124"/>
                  </a:lnTo>
                  <a:lnTo>
                    <a:pt x="53" y="120"/>
                  </a:lnTo>
                  <a:lnTo>
                    <a:pt x="45" y="119"/>
                  </a:lnTo>
                  <a:lnTo>
                    <a:pt x="45" y="119"/>
                  </a:lnTo>
                  <a:lnTo>
                    <a:pt x="42" y="117"/>
                  </a:lnTo>
                  <a:lnTo>
                    <a:pt x="38" y="115"/>
                  </a:lnTo>
                  <a:lnTo>
                    <a:pt x="34" y="111"/>
                  </a:lnTo>
                  <a:lnTo>
                    <a:pt x="32" y="105"/>
                  </a:lnTo>
                  <a:lnTo>
                    <a:pt x="34" y="45"/>
                  </a:lnTo>
                  <a:lnTo>
                    <a:pt x="57" y="36"/>
                  </a:lnTo>
                  <a:lnTo>
                    <a:pt x="77" y="60"/>
                  </a:lnTo>
                  <a:lnTo>
                    <a:pt x="77" y="60"/>
                  </a:lnTo>
                  <a:lnTo>
                    <a:pt x="83" y="64"/>
                  </a:lnTo>
                  <a:lnTo>
                    <a:pt x="91" y="64"/>
                  </a:lnTo>
                  <a:lnTo>
                    <a:pt x="98" y="64"/>
                  </a:lnTo>
                  <a:lnTo>
                    <a:pt x="104" y="60"/>
                  </a:lnTo>
                  <a:lnTo>
                    <a:pt x="124" y="36"/>
                  </a:lnTo>
                  <a:lnTo>
                    <a:pt x="147" y="45"/>
                  </a:lnTo>
                  <a:lnTo>
                    <a:pt x="147" y="105"/>
                  </a:lnTo>
                  <a:lnTo>
                    <a:pt x="147" y="105"/>
                  </a:lnTo>
                  <a:lnTo>
                    <a:pt x="147" y="111"/>
                  </a:lnTo>
                  <a:lnTo>
                    <a:pt x="143" y="115"/>
                  </a:lnTo>
                  <a:lnTo>
                    <a:pt x="139" y="117"/>
                  </a:lnTo>
                  <a:lnTo>
                    <a:pt x="136" y="119"/>
                  </a:lnTo>
                  <a:lnTo>
                    <a:pt x="136" y="119"/>
                  </a:lnTo>
                  <a:lnTo>
                    <a:pt x="128" y="120"/>
                  </a:lnTo>
                  <a:lnTo>
                    <a:pt x="123" y="124"/>
                  </a:lnTo>
                  <a:lnTo>
                    <a:pt x="119" y="128"/>
                  </a:lnTo>
                  <a:lnTo>
                    <a:pt x="119" y="135"/>
                  </a:lnTo>
                  <a:lnTo>
                    <a:pt x="119" y="233"/>
                  </a:lnTo>
                  <a:lnTo>
                    <a:pt x="119" y="233"/>
                  </a:lnTo>
                  <a:lnTo>
                    <a:pt x="119" y="239"/>
                  </a:lnTo>
                  <a:lnTo>
                    <a:pt x="123" y="244"/>
                  </a:lnTo>
                  <a:lnTo>
                    <a:pt x="128" y="248"/>
                  </a:lnTo>
                  <a:lnTo>
                    <a:pt x="136" y="248"/>
                  </a:lnTo>
                  <a:lnTo>
                    <a:pt x="136" y="248"/>
                  </a:lnTo>
                  <a:lnTo>
                    <a:pt x="141" y="248"/>
                  </a:lnTo>
                  <a:lnTo>
                    <a:pt x="147" y="244"/>
                  </a:lnTo>
                  <a:lnTo>
                    <a:pt x="151" y="239"/>
                  </a:lnTo>
                  <a:lnTo>
                    <a:pt x="151" y="233"/>
                  </a:lnTo>
                  <a:lnTo>
                    <a:pt x="151" y="149"/>
                  </a:lnTo>
                  <a:lnTo>
                    <a:pt x="151" y="149"/>
                  </a:lnTo>
                  <a:lnTo>
                    <a:pt x="164" y="141"/>
                  </a:lnTo>
                  <a:lnTo>
                    <a:pt x="173" y="132"/>
                  </a:lnTo>
                  <a:lnTo>
                    <a:pt x="179" y="119"/>
                  </a:lnTo>
                  <a:lnTo>
                    <a:pt x="181" y="105"/>
                  </a:lnTo>
                  <a:lnTo>
                    <a:pt x="181" y="43"/>
                  </a:lnTo>
                  <a:lnTo>
                    <a:pt x="181" y="43"/>
                  </a:lnTo>
                  <a:lnTo>
                    <a:pt x="179" y="34"/>
                  </a:lnTo>
                  <a:lnTo>
                    <a:pt x="175" y="27"/>
                  </a:lnTo>
                  <a:lnTo>
                    <a:pt x="169" y="19"/>
                  </a:lnTo>
                  <a:lnTo>
                    <a:pt x="162" y="15"/>
                  </a:lnTo>
                  <a:lnTo>
                    <a:pt x="126" y="0"/>
                  </a:lnTo>
                  <a:lnTo>
                    <a:pt x="126" y="0"/>
                  </a:lnTo>
                  <a:lnTo>
                    <a:pt x="121" y="0"/>
                  </a:lnTo>
                  <a:lnTo>
                    <a:pt x="117" y="0"/>
                  </a:lnTo>
                  <a:lnTo>
                    <a:pt x="111" y="2"/>
                  </a:lnTo>
                  <a:lnTo>
                    <a:pt x="107" y="6"/>
                  </a:lnTo>
                  <a:lnTo>
                    <a:pt x="91" y="25"/>
                  </a:lnTo>
                  <a:lnTo>
                    <a:pt x="74" y="6"/>
                  </a:lnTo>
                  <a:lnTo>
                    <a:pt x="74" y="6"/>
                  </a:lnTo>
                  <a:lnTo>
                    <a:pt x="70" y="2"/>
                  </a:lnTo>
                  <a:lnTo>
                    <a:pt x="64" y="0"/>
                  </a:lnTo>
                  <a:lnTo>
                    <a:pt x="61" y="0"/>
                  </a:lnTo>
                  <a:lnTo>
                    <a:pt x="55" y="0"/>
                  </a:lnTo>
                  <a:lnTo>
                    <a:pt x="19" y="15"/>
                  </a:lnTo>
                  <a:lnTo>
                    <a:pt x="19" y="15"/>
                  </a:lnTo>
                  <a:lnTo>
                    <a:pt x="12" y="19"/>
                  </a:lnTo>
                  <a:lnTo>
                    <a:pt x="6" y="27"/>
                  </a:lnTo>
                  <a:lnTo>
                    <a:pt x="0" y="34"/>
                  </a:lnTo>
                  <a:lnTo>
                    <a:pt x="0" y="43"/>
                  </a:lnTo>
                  <a:lnTo>
                    <a:pt x="0" y="105"/>
                  </a:lnTo>
                  <a:lnTo>
                    <a:pt x="0" y="105"/>
                  </a:lnTo>
                  <a:lnTo>
                    <a:pt x="2" y="119"/>
                  </a:lnTo>
                  <a:lnTo>
                    <a:pt x="8" y="132"/>
                  </a:lnTo>
                  <a:lnTo>
                    <a:pt x="17" y="141"/>
                  </a:lnTo>
                  <a:lnTo>
                    <a:pt x="29" y="149"/>
                  </a:lnTo>
                  <a:lnTo>
                    <a:pt x="29" y="149"/>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67" name="Freeform 175">
              <a:extLst>
                <a:ext uri="{FF2B5EF4-FFF2-40B4-BE49-F238E27FC236}">
                  <a16:creationId xmlns:a16="http://schemas.microsoft.com/office/drawing/2014/main" id="{2FD471DC-465F-2E44-85B7-D2FD3F205FC7}"/>
                </a:ext>
              </a:extLst>
            </p:cNvPr>
            <p:cNvSpPr>
              <a:spLocks noEditPoints="1"/>
            </p:cNvSpPr>
            <p:nvPr/>
          </p:nvSpPr>
          <p:spPr bwMode="auto">
            <a:xfrm>
              <a:off x="5632450" y="8618538"/>
              <a:ext cx="157163" cy="157163"/>
            </a:xfrm>
            <a:custGeom>
              <a:avLst/>
              <a:gdLst>
                <a:gd name="T0" fmla="*/ 51 w 99"/>
                <a:gd name="T1" fmla="*/ 99 h 99"/>
                <a:gd name="T2" fmla="*/ 51 w 99"/>
                <a:gd name="T3" fmla="*/ 99 h 99"/>
                <a:gd name="T4" fmla="*/ 60 w 99"/>
                <a:gd name="T5" fmla="*/ 97 h 99"/>
                <a:gd name="T6" fmla="*/ 69 w 99"/>
                <a:gd name="T7" fmla="*/ 95 h 99"/>
                <a:gd name="T8" fmla="*/ 79 w 99"/>
                <a:gd name="T9" fmla="*/ 90 h 99"/>
                <a:gd name="T10" fmla="*/ 86 w 99"/>
                <a:gd name="T11" fmla="*/ 84 h 99"/>
                <a:gd name="T12" fmla="*/ 92 w 99"/>
                <a:gd name="T13" fmla="*/ 77 h 99"/>
                <a:gd name="T14" fmla="*/ 96 w 99"/>
                <a:gd name="T15" fmla="*/ 69 h 99"/>
                <a:gd name="T16" fmla="*/ 99 w 99"/>
                <a:gd name="T17" fmla="*/ 60 h 99"/>
                <a:gd name="T18" fmla="*/ 99 w 99"/>
                <a:gd name="T19" fmla="*/ 48 h 99"/>
                <a:gd name="T20" fmla="*/ 99 w 99"/>
                <a:gd name="T21" fmla="*/ 48 h 99"/>
                <a:gd name="T22" fmla="*/ 99 w 99"/>
                <a:gd name="T23" fmla="*/ 39 h 99"/>
                <a:gd name="T24" fmla="*/ 96 w 99"/>
                <a:gd name="T25" fmla="*/ 30 h 99"/>
                <a:gd name="T26" fmla="*/ 92 w 99"/>
                <a:gd name="T27" fmla="*/ 20 h 99"/>
                <a:gd name="T28" fmla="*/ 86 w 99"/>
                <a:gd name="T29" fmla="*/ 13 h 99"/>
                <a:gd name="T30" fmla="*/ 79 w 99"/>
                <a:gd name="T31" fmla="*/ 7 h 99"/>
                <a:gd name="T32" fmla="*/ 69 w 99"/>
                <a:gd name="T33" fmla="*/ 3 h 99"/>
                <a:gd name="T34" fmla="*/ 60 w 99"/>
                <a:gd name="T35" fmla="*/ 0 h 99"/>
                <a:gd name="T36" fmla="*/ 51 w 99"/>
                <a:gd name="T37" fmla="*/ 0 h 99"/>
                <a:gd name="T38" fmla="*/ 51 w 99"/>
                <a:gd name="T39" fmla="*/ 0 h 99"/>
                <a:gd name="T40" fmla="*/ 39 w 99"/>
                <a:gd name="T41" fmla="*/ 0 h 99"/>
                <a:gd name="T42" fmla="*/ 30 w 99"/>
                <a:gd name="T43" fmla="*/ 3 h 99"/>
                <a:gd name="T44" fmla="*/ 22 w 99"/>
                <a:gd name="T45" fmla="*/ 7 h 99"/>
                <a:gd name="T46" fmla="*/ 15 w 99"/>
                <a:gd name="T47" fmla="*/ 13 h 99"/>
                <a:gd name="T48" fmla="*/ 9 w 99"/>
                <a:gd name="T49" fmla="*/ 20 h 99"/>
                <a:gd name="T50" fmla="*/ 4 w 99"/>
                <a:gd name="T51" fmla="*/ 30 h 99"/>
                <a:gd name="T52" fmla="*/ 2 w 99"/>
                <a:gd name="T53" fmla="*/ 39 h 99"/>
                <a:gd name="T54" fmla="*/ 0 w 99"/>
                <a:gd name="T55" fmla="*/ 48 h 99"/>
                <a:gd name="T56" fmla="*/ 0 w 99"/>
                <a:gd name="T57" fmla="*/ 48 h 99"/>
                <a:gd name="T58" fmla="*/ 2 w 99"/>
                <a:gd name="T59" fmla="*/ 60 h 99"/>
                <a:gd name="T60" fmla="*/ 4 w 99"/>
                <a:gd name="T61" fmla="*/ 69 h 99"/>
                <a:gd name="T62" fmla="*/ 9 w 99"/>
                <a:gd name="T63" fmla="*/ 77 h 99"/>
                <a:gd name="T64" fmla="*/ 15 w 99"/>
                <a:gd name="T65" fmla="*/ 84 h 99"/>
                <a:gd name="T66" fmla="*/ 22 w 99"/>
                <a:gd name="T67" fmla="*/ 90 h 99"/>
                <a:gd name="T68" fmla="*/ 30 w 99"/>
                <a:gd name="T69" fmla="*/ 95 h 99"/>
                <a:gd name="T70" fmla="*/ 39 w 99"/>
                <a:gd name="T71" fmla="*/ 97 h 99"/>
                <a:gd name="T72" fmla="*/ 51 w 99"/>
                <a:gd name="T73" fmla="*/ 99 h 99"/>
                <a:gd name="T74" fmla="*/ 51 w 99"/>
                <a:gd name="T75" fmla="*/ 99 h 99"/>
                <a:gd name="T76" fmla="*/ 51 w 99"/>
                <a:gd name="T77" fmla="*/ 32 h 99"/>
                <a:gd name="T78" fmla="*/ 51 w 99"/>
                <a:gd name="T79" fmla="*/ 32 h 99"/>
                <a:gd name="T80" fmla="*/ 56 w 99"/>
                <a:gd name="T81" fmla="*/ 33 h 99"/>
                <a:gd name="T82" fmla="*/ 62 w 99"/>
                <a:gd name="T83" fmla="*/ 37 h 99"/>
                <a:gd name="T84" fmla="*/ 66 w 99"/>
                <a:gd name="T85" fmla="*/ 43 h 99"/>
                <a:gd name="T86" fmla="*/ 67 w 99"/>
                <a:gd name="T87" fmla="*/ 48 h 99"/>
                <a:gd name="T88" fmla="*/ 67 w 99"/>
                <a:gd name="T89" fmla="*/ 48 h 99"/>
                <a:gd name="T90" fmla="*/ 66 w 99"/>
                <a:gd name="T91" fmla="*/ 56 h 99"/>
                <a:gd name="T92" fmla="*/ 62 w 99"/>
                <a:gd name="T93" fmla="*/ 60 h 99"/>
                <a:gd name="T94" fmla="*/ 56 w 99"/>
                <a:gd name="T95" fmla="*/ 63 h 99"/>
                <a:gd name="T96" fmla="*/ 51 w 99"/>
                <a:gd name="T97" fmla="*/ 65 h 99"/>
                <a:gd name="T98" fmla="*/ 51 w 99"/>
                <a:gd name="T99" fmla="*/ 65 h 99"/>
                <a:gd name="T100" fmla="*/ 43 w 99"/>
                <a:gd name="T101" fmla="*/ 63 h 99"/>
                <a:gd name="T102" fmla="*/ 39 w 99"/>
                <a:gd name="T103" fmla="*/ 60 h 99"/>
                <a:gd name="T104" fmla="*/ 36 w 99"/>
                <a:gd name="T105" fmla="*/ 56 h 99"/>
                <a:gd name="T106" fmla="*/ 34 w 99"/>
                <a:gd name="T107" fmla="*/ 48 h 99"/>
                <a:gd name="T108" fmla="*/ 34 w 99"/>
                <a:gd name="T109" fmla="*/ 48 h 99"/>
                <a:gd name="T110" fmla="*/ 36 w 99"/>
                <a:gd name="T111" fmla="*/ 43 h 99"/>
                <a:gd name="T112" fmla="*/ 39 w 99"/>
                <a:gd name="T113" fmla="*/ 37 h 99"/>
                <a:gd name="T114" fmla="*/ 43 w 99"/>
                <a:gd name="T115" fmla="*/ 33 h 99"/>
                <a:gd name="T116" fmla="*/ 51 w 99"/>
                <a:gd name="T117" fmla="*/ 32 h 99"/>
                <a:gd name="T118" fmla="*/ 51 w 99"/>
                <a:gd name="T119" fmla="*/ 32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9" h="99">
                  <a:moveTo>
                    <a:pt x="51" y="99"/>
                  </a:moveTo>
                  <a:lnTo>
                    <a:pt x="51" y="99"/>
                  </a:lnTo>
                  <a:lnTo>
                    <a:pt x="60" y="97"/>
                  </a:lnTo>
                  <a:lnTo>
                    <a:pt x="69" y="95"/>
                  </a:lnTo>
                  <a:lnTo>
                    <a:pt x="79" y="90"/>
                  </a:lnTo>
                  <a:lnTo>
                    <a:pt x="86" y="84"/>
                  </a:lnTo>
                  <a:lnTo>
                    <a:pt x="92" y="77"/>
                  </a:lnTo>
                  <a:lnTo>
                    <a:pt x="96" y="69"/>
                  </a:lnTo>
                  <a:lnTo>
                    <a:pt x="99" y="60"/>
                  </a:lnTo>
                  <a:lnTo>
                    <a:pt x="99" y="48"/>
                  </a:lnTo>
                  <a:lnTo>
                    <a:pt x="99" y="48"/>
                  </a:lnTo>
                  <a:lnTo>
                    <a:pt x="99" y="39"/>
                  </a:lnTo>
                  <a:lnTo>
                    <a:pt x="96" y="30"/>
                  </a:lnTo>
                  <a:lnTo>
                    <a:pt x="92" y="20"/>
                  </a:lnTo>
                  <a:lnTo>
                    <a:pt x="86" y="13"/>
                  </a:lnTo>
                  <a:lnTo>
                    <a:pt x="79" y="7"/>
                  </a:lnTo>
                  <a:lnTo>
                    <a:pt x="69" y="3"/>
                  </a:lnTo>
                  <a:lnTo>
                    <a:pt x="60" y="0"/>
                  </a:lnTo>
                  <a:lnTo>
                    <a:pt x="51" y="0"/>
                  </a:lnTo>
                  <a:lnTo>
                    <a:pt x="51" y="0"/>
                  </a:lnTo>
                  <a:lnTo>
                    <a:pt x="39" y="0"/>
                  </a:lnTo>
                  <a:lnTo>
                    <a:pt x="30" y="3"/>
                  </a:lnTo>
                  <a:lnTo>
                    <a:pt x="22" y="7"/>
                  </a:lnTo>
                  <a:lnTo>
                    <a:pt x="15" y="13"/>
                  </a:lnTo>
                  <a:lnTo>
                    <a:pt x="9" y="20"/>
                  </a:lnTo>
                  <a:lnTo>
                    <a:pt x="4" y="30"/>
                  </a:lnTo>
                  <a:lnTo>
                    <a:pt x="2" y="39"/>
                  </a:lnTo>
                  <a:lnTo>
                    <a:pt x="0" y="48"/>
                  </a:lnTo>
                  <a:lnTo>
                    <a:pt x="0" y="48"/>
                  </a:lnTo>
                  <a:lnTo>
                    <a:pt x="2" y="60"/>
                  </a:lnTo>
                  <a:lnTo>
                    <a:pt x="4" y="69"/>
                  </a:lnTo>
                  <a:lnTo>
                    <a:pt x="9" y="77"/>
                  </a:lnTo>
                  <a:lnTo>
                    <a:pt x="15" y="84"/>
                  </a:lnTo>
                  <a:lnTo>
                    <a:pt x="22" y="90"/>
                  </a:lnTo>
                  <a:lnTo>
                    <a:pt x="30" y="95"/>
                  </a:lnTo>
                  <a:lnTo>
                    <a:pt x="39" y="97"/>
                  </a:lnTo>
                  <a:lnTo>
                    <a:pt x="51" y="99"/>
                  </a:lnTo>
                  <a:lnTo>
                    <a:pt x="51" y="99"/>
                  </a:lnTo>
                  <a:close/>
                  <a:moveTo>
                    <a:pt x="51" y="32"/>
                  </a:moveTo>
                  <a:lnTo>
                    <a:pt x="51" y="32"/>
                  </a:lnTo>
                  <a:lnTo>
                    <a:pt x="56" y="33"/>
                  </a:lnTo>
                  <a:lnTo>
                    <a:pt x="62" y="37"/>
                  </a:lnTo>
                  <a:lnTo>
                    <a:pt x="66" y="43"/>
                  </a:lnTo>
                  <a:lnTo>
                    <a:pt x="67" y="48"/>
                  </a:lnTo>
                  <a:lnTo>
                    <a:pt x="67" y="48"/>
                  </a:lnTo>
                  <a:lnTo>
                    <a:pt x="66" y="56"/>
                  </a:lnTo>
                  <a:lnTo>
                    <a:pt x="62" y="60"/>
                  </a:lnTo>
                  <a:lnTo>
                    <a:pt x="56" y="63"/>
                  </a:lnTo>
                  <a:lnTo>
                    <a:pt x="51" y="65"/>
                  </a:lnTo>
                  <a:lnTo>
                    <a:pt x="51" y="65"/>
                  </a:lnTo>
                  <a:lnTo>
                    <a:pt x="43" y="63"/>
                  </a:lnTo>
                  <a:lnTo>
                    <a:pt x="39" y="60"/>
                  </a:lnTo>
                  <a:lnTo>
                    <a:pt x="36" y="56"/>
                  </a:lnTo>
                  <a:lnTo>
                    <a:pt x="34" y="48"/>
                  </a:lnTo>
                  <a:lnTo>
                    <a:pt x="34" y="48"/>
                  </a:lnTo>
                  <a:lnTo>
                    <a:pt x="36" y="43"/>
                  </a:lnTo>
                  <a:lnTo>
                    <a:pt x="39" y="37"/>
                  </a:lnTo>
                  <a:lnTo>
                    <a:pt x="43" y="33"/>
                  </a:lnTo>
                  <a:lnTo>
                    <a:pt x="51" y="32"/>
                  </a:lnTo>
                  <a:lnTo>
                    <a:pt x="51" y="32"/>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68" name="Freeform 176">
              <a:extLst>
                <a:ext uri="{FF2B5EF4-FFF2-40B4-BE49-F238E27FC236}">
                  <a16:creationId xmlns:a16="http://schemas.microsoft.com/office/drawing/2014/main" id="{96A0CF77-20ED-9A44-A500-954348187803}"/>
                </a:ext>
              </a:extLst>
            </p:cNvPr>
            <p:cNvSpPr>
              <a:spLocks/>
            </p:cNvSpPr>
            <p:nvPr/>
          </p:nvSpPr>
          <p:spPr bwMode="auto">
            <a:xfrm>
              <a:off x="5568950" y="8782051"/>
              <a:ext cx="287338" cy="396875"/>
            </a:xfrm>
            <a:custGeom>
              <a:avLst/>
              <a:gdLst>
                <a:gd name="T0" fmla="*/ 29 w 181"/>
                <a:gd name="T1" fmla="*/ 233 h 250"/>
                <a:gd name="T2" fmla="*/ 30 w 181"/>
                <a:gd name="T3" fmla="*/ 238 h 250"/>
                <a:gd name="T4" fmla="*/ 40 w 181"/>
                <a:gd name="T5" fmla="*/ 248 h 250"/>
                <a:gd name="T6" fmla="*/ 46 w 181"/>
                <a:gd name="T7" fmla="*/ 250 h 250"/>
                <a:gd name="T8" fmla="*/ 57 w 181"/>
                <a:gd name="T9" fmla="*/ 244 h 250"/>
                <a:gd name="T10" fmla="*/ 62 w 181"/>
                <a:gd name="T11" fmla="*/ 233 h 250"/>
                <a:gd name="T12" fmla="*/ 62 w 181"/>
                <a:gd name="T13" fmla="*/ 135 h 250"/>
                <a:gd name="T14" fmla="*/ 57 w 181"/>
                <a:gd name="T15" fmla="*/ 124 h 250"/>
                <a:gd name="T16" fmla="*/ 46 w 181"/>
                <a:gd name="T17" fmla="*/ 118 h 250"/>
                <a:gd name="T18" fmla="*/ 42 w 181"/>
                <a:gd name="T19" fmla="*/ 118 h 250"/>
                <a:gd name="T20" fmla="*/ 34 w 181"/>
                <a:gd name="T21" fmla="*/ 111 h 250"/>
                <a:gd name="T22" fmla="*/ 34 w 181"/>
                <a:gd name="T23" fmla="*/ 45 h 250"/>
                <a:gd name="T24" fmla="*/ 77 w 181"/>
                <a:gd name="T25" fmla="*/ 60 h 250"/>
                <a:gd name="T26" fmla="*/ 83 w 181"/>
                <a:gd name="T27" fmla="*/ 64 h 250"/>
                <a:gd name="T28" fmla="*/ 96 w 181"/>
                <a:gd name="T29" fmla="*/ 64 h 250"/>
                <a:gd name="T30" fmla="*/ 124 w 181"/>
                <a:gd name="T31" fmla="*/ 36 h 250"/>
                <a:gd name="T32" fmla="*/ 147 w 181"/>
                <a:gd name="T33" fmla="*/ 105 h 250"/>
                <a:gd name="T34" fmla="*/ 147 w 181"/>
                <a:gd name="T35" fmla="*/ 111 h 250"/>
                <a:gd name="T36" fmla="*/ 139 w 181"/>
                <a:gd name="T37" fmla="*/ 118 h 250"/>
                <a:gd name="T38" fmla="*/ 134 w 181"/>
                <a:gd name="T39" fmla="*/ 118 h 250"/>
                <a:gd name="T40" fmla="*/ 123 w 181"/>
                <a:gd name="T41" fmla="*/ 124 h 250"/>
                <a:gd name="T42" fmla="*/ 119 w 181"/>
                <a:gd name="T43" fmla="*/ 135 h 250"/>
                <a:gd name="T44" fmla="*/ 119 w 181"/>
                <a:gd name="T45" fmla="*/ 233 h 250"/>
                <a:gd name="T46" fmla="*/ 123 w 181"/>
                <a:gd name="T47" fmla="*/ 244 h 250"/>
                <a:gd name="T48" fmla="*/ 134 w 181"/>
                <a:gd name="T49" fmla="*/ 250 h 250"/>
                <a:gd name="T50" fmla="*/ 141 w 181"/>
                <a:gd name="T51" fmla="*/ 248 h 250"/>
                <a:gd name="T52" fmla="*/ 151 w 181"/>
                <a:gd name="T53" fmla="*/ 238 h 250"/>
                <a:gd name="T54" fmla="*/ 151 w 181"/>
                <a:gd name="T55" fmla="*/ 148 h 250"/>
                <a:gd name="T56" fmla="*/ 164 w 181"/>
                <a:gd name="T57" fmla="*/ 143 h 250"/>
                <a:gd name="T58" fmla="*/ 179 w 181"/>
                <a:gd name="T59" fmla="*/ 120 h 250"/>
                <a:gd name="T60" fmla="*/ 181 w 181"/>
                <a:gd name="T61" fmla="*/ 45 h 250"/>
                <a:gd name="T62" fmla="*/ 179 w 181"/>
                <a:gd name="T63" fmla="*/ 36 h 250"/>
                <a:gd name="T64" fmla="*/ 169 w 181"/>
                <a:gd name="T65" fmla="*/ 21 h 250"/>
                <a:gd name="T66" fmla="*/ 126 w 181"/>
                <a:gd name="T67" fmla="*/ 2 h 250"/>
                <a:gd name="T68" fmla="*/ 121 w 181"/>
                <a:gd name="T69" fmla="*/ 0 h 250"/>
                <a:gd name="T70" fmla="*/ 111 w 181"/>
                <a:gd name="T71" fmla="*/ 2 h 250"/>
                <a:gd name="T72" fmla="*/ 91 w 181"/>
                <a:gd name="T73" fmla="*/ 24 h 250"/>
                <a:gd name="T74" fmla="*/ 74 w 181"/>
                <a:gd name="T75" fmla="*/ 6 h 250"/>
                <a:gd name="T76" fmla="*/ 64 w 181"/>
                <a:gd name="T77" fmla="*/ 0 h 250"/>
                <a:gd name="T78" fmla="*/ 55 w 181"/>
                <a:gd name="T79" fmla="*/ 2 h 250"/>
                <a:gd name="T80" fmla="*/ 19 w 181"/>
                <a:gd name="T81" fmla="*/ 15 h 250"/>
                <a:gd name="T82" fmla="*/ 4 w 181"/>
                <a:gd name="T83" fmla="*/ 26 h 250"/>
                <a:gd name="T84" fmla="*/ 0 w 181"/>
                <a:gd name="T85" fmla="*/ 45 h 250"/>
                <a:gd name="T86" fmla="*/ 0 w 181"/>
                <a:gd name="T87" fmla="*/ 105 h 250"/>
                <a:gd name="T88" fmla="*/ 8 w 181"/>
                <a:gd name="T89" fmla="*/ 131 h 250"/>
                <a:gd name="T90" fmla="*/ 29 w 181"/>
                <a:gd name="T91" fmla="*/ 148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1" h="250">
                  <a:moveTo>
                    <a:pt x="29" y="148"/>
                  </a:moveTo>
                  <a:lnTo>
                    <a:pt x="29" y="233"/>
                  </a:lnTo>
                  <a:lnTo>
                    <a:pt x="29" y="233"/>
                  </a:lnTo>
                  <a:lnTo>
                    <a:pt x="30" y="238"/>
                  </a:lnTo>
                  <a:lnTo>
                    <a:pt x="34" y="244"/>
                  </a:lnTo>
                  <a:lnTo>
                    <a:pt x="40" y="248"/>
                  </a:lnTo>
                  <a:lnTo>
                    <a:pt x="46" y="250"/>
                  </a:lnTo>
                  <a:lnTo>
                    <a:pt x="46" y="250"/>
                  </a:lnTo>
                  <a:lnTo>
                    <a:pt x="53" y="248"/>
                  </a:lnTo>
                  <a:lnTo>
                    <a:pt x="57" y="244"/>
                  </a:lnTo>
                  <a:lnTo>
                    <a:pt x="61" y="238"/>
                  </a:lnTo>
                  <a:lnTo>
                    <a:pt x="62" y="233"/>
                  </a:lnTo>
                  <a:lnTo>
                    <a:pt x="62" y="135"/>
                  </a:lnTo>
                  <a:lnTo>
                    <a:pt x="62" y="135"/>
                  </a:lnTo>
                  <a:lnTo>
                    <a:pt x="61" y="130"/>
                  </a:lnTo>
                  <a:lnTo>
                    <a:pt x="57" y="124"/>
                  </a:lnTo>
                  <a:lnTo>
                    <a:pt x="53" y="120"/>
                  </a:lnTo>
                  <a:lnTo>
                    <a:pt x="46" y="118"/>
                  </a:lnTo>
                  <a:lnTo>
                    <a:pt x="46" y="118"/>
                  </a:lnTo>
                  <a:lnTo>
                    <a:pt x="42" y="118"/>
                  </a:lnTo>
                  <a:lnTo>
                    <a:pt x="36" y="114"/>
                  </a:lnTo>
                  <a:lnTo>
                    <a:pt x="34" y="111"/>
                  </a:lnTo>
                  <a:lnTo>
                    <a:pt x="32" y="105"/>
                  </a:lnTo>
                  <a:lnTo>
                    <a:pt x="34" y="45"/>
                  </a:lnTo>
                  <a:lnTo>
                    <a:pt x="57" y="36"/>
                  </a:lnTo>
                  <a:lnTo>
                    <a:pt x="77" y="60"/>
                  </a:lnTo>
                  <a:lnTo>
                    <a:pt x="77" y="60"/>
                  </a:lnTo>
                  <a:lnTo>
                    <a:pt x="83" y="64"/>
                  </a:lnTo>
                  <a:lnTo>
                    <a:pt x="91" y="66"/>
                  </a:lnTo>
                  <a:lnTo>
                    <a:pt x="96" y="64"/>
                  </a:lnTo>
                  <a:lnTo>
                    <a:pt x="102" y="60"/>
                  </a:lnTo>
                  <a:lnTo>
                    <a:pt x="124" y="36"/>
                  </a:lnTo>
                  <a:lnTo>
                    <a:pt x="147" y="47"/>
                  </a:lnTo>
                  <a:lnTo>
                    <a:pt x="147" y="105"/>
                  </a:lnTo>
                  <a:lnTo>
                    <a:pt x="147" y="105"/>
                  </a:lnTo>
                  <a:lnTo>
                    <a:pt x="147" y="111"/>
                  </a:lnTo>
                  <a:lnTo>
                    <a:pt x="143" y="114"/>
                  </a:lnTo>
                  <a:lnTo>
                    <a:pt x="139" y="118"/>
                  </a:lnTo>
                  <a:lnTo>
                    <a:pt x="134" y="118"/>
                  </a:lnTo>
                  <a:lnTo>
                    <a:pt x="134" y="118"/>
                  </a:lnTo>
                  <a:lnTo>
                    <a:pt x="128" y="120"/>
                  </a:lnTo>
                  <a:lnTo>
                    <a:pt x="123" y="124"/>
                  </a:lnTo>
                  <a:lnTo>
                    <a:pt x="119" y="130"/>
                  </a:lnTo>
                  <a:lnTo>
                    <a:pt x="119" y="135"/>
                  </a:lnTo>
                  <a:lnTo>
                    <a:pt x="119" y="233"/>
                  </a:lnTo>
                  <a:lnTo>
                    <a:pt x="119" y="233"/>
                  </a:lnTo>
                  <a:lnTo>
                    <a:pt x="119" y="238"/>
                  </a:lnTo>
                  <a:lnTo>
                    <a:pt x="123" y="244"/>
                  </a:lnTo>
                  <a:lnTo>
                    <a:pt x="128" y="248"/>
                  </a:lnTo>
                  <a:lnTo>
                    <a:pt x="134" y="250"/>
                  </a:lnTo>
                  <a:lnTo>
                    <a:pt x="134" y="250"/>
                  </a:lnTo>
                  <a:lnTo>
                    <a:pt x="141" y="248"/>
                  </a:lnTo>
                  <a:lnTo>
                    <a:pt x="147" y="244"/>
                  </a:lnTo>
                  <a:lnTo>
                    <a:pt x="151" y="238"/>
                  </a:lnTo>
                  <a:lnTo>
                    <a:pt x="151" y="233"/>
                  </a:lnTo>
                  <a:lnTo>
                    <a:pt x="151" y="148"/>
                  </a:lnTo>
                  <a:lnTo>
                    <a:pt x="151" y="148"/>
                  </a:lnTo>
                  <a:lnTo>
                    <a:pt x="164" y="143"/>
                  </a:lnTo>
                  <a:lnTo>
                    <a:pt x="173" y="131"/>
                  </a:lnTo>
                  <a:lnTo>
                    <a:pt x="179" y="120"/>
                  </a:lnTo>
                  <a:lnTo>
                    <a:pt x="181" y="105"/>
                  </a:lnTo>
                  <a:lnTo>
                    <a:pt x="181" y="45"/>
                  </a:lnTo>
                  <a:lnTo>
                    <a:pt x="181" y="45"/>
                  </a:lnTo>
                  <a:lnTo>
                    <a:pt x="179" y="36"/>
                  </a:lnTo>
                  <a:lnTo>
                    <a:pt x="175" y="26"/>
                  </a:lnTo>
                  <a:lnTo>
                    <a:pt x="169" y="21"/>
                  </a:lnTo>
                  <a:lnTo>
                    <a:pt x="162" y="15"/>
                  </a:lnTo>
                  <a:lnTo>
                    <a:pt x="126" y="2"/>
                  </a:lnTo>
                  <a:lnTo>
                    <a:pt x="126" y="2"/>
                  </a:lnTo>
                  <a:lnTo>
                    <a:pt x="121" y="0"/>
                  </a:lnTo>
                  <a:lnTo>
                    <a:pt x="117" y="0"/>
                  </a:lnTo>
                  <a:lnTo>
                    <a:pt x="111" y="2"/>
                  </a:lnTo>
                  <a:lnTo>
                    <a:pt x="107" y="6"/>
                  </a:lnTo>
                  <a:lnTo>
                    <a:pt x="91" y="24"/>
                  </a:lnTo>
                  <a:lnTo>
                    <a:pt x="74" y="6"/>
                  </a:lnTo>
                  <a:lnTo>
                    <a:pt x="74" y="6"/>
                  </a:lnTo>
                  <a:lnTo>
                    <a:pt x="70" y="2"/>
                  </a:lnTo>
                  <a:lnTo>
                    <a:pt x="64" y="0"/>
                  </a:lnTo>
                  <a:lnTo>
                    <a:pt x="59" y="0"/>
                  </a:lnTo>
                  <a:lnTo>
                    <a:pt x="55" y="2"/>
                  </a:lnTo>
                  <a:lnTo>
                    <a:pt x="19" y="15"/>
                  </a:lnTo>
                  <a:lnTo>
                    <a:pt x="19" y="15"/>
                  </a:lnTo>
                  <a:lnTo>
                    <a:pt x="12" y="21"/>
                  </a:lnTo>
                  <a:lnTo>
                    <a:pt x="4" y="26"/>
                  </a:lnTo>
                  <a:lnTo>
                    <a:pt x="0" y="36"/>
                  </a:lnTo>
                  <a:lnTo>
                    <a:pt x="0" y="45"/>
                  </a:lnTo>
                  <a:lnTo>
                    <a:pt x="0" y="105"/>
                  </a:lnTo>
                  <a:lnTo>
                    <a:pt x="0" y="105"/>
                  </a:lnTo>
                  <a:lnTo>
                    <a:pt x="2" y="120"/>
                  </a:lnTo>
                  <a:lnTo>
                    <a:pt x="8" y="131"/>
                  </a:lnTo>
                  <a:lnTo>
                    <a:pt x="17" y="143"/>
                  </a:lnTo>
                  <a:lnTo>
                    <a:pt x="29" y="148"/>
                  </a:lnTo>
                  <a:lnTo>
                    <a:pt x="29" y="148"/>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grpSp>
      <p:grpSp>
        <p:nvGrpSpPr>
          <p:cNvPr id="73" name="Group 72">
            <a:extLst>
              <a:ext uri="{FF2B5EF4-FFF2-40B4-BE49-F238E27FC236}">
                <a16:creationId xmlns:a16="http://schemas.microsoft.com/office/drawing/2014/main" id="{DE358EBE-3650-BE4E-B496-20DD41CE686C}"/>
              </a:ext>
            </a:extLst>
          </p:cNvPr>
          <p:cNvGrpSpPr/>
          <p:nvPr/>
        </p:nvGrpSpPr>
        <p:grpSpPr>
          <a:xfrm>
            <a:off x="428367" y="2541704"/>
            <a:ext cx="552217" cy="617248"/>
            <a:chOff x="-1001713" y="-1144588"/>
            <a:chExt cx="795338" cy="889000"/>
          </a:xfrm>
          <a:solidFill>
            <a:srgbClr val="DEB971"/>
          </a:solidFill>
        </p:grpSpPr>
        <p:sp>
          <p:nvSpPr>
            <p:cNvPr id="74" name="Freeform 93">
              <a:extLst>
                <a:ext uri="{FF2B5EF4-FFF2-40B4-BE49-F238E27FC236}">
                  <a16:creationId xmlns:a16="http://schemas.microsoft.com/office/drawing/2014/main" id="{A240C1AF-F2CA-F848-BDCE-6166D14DD058}"/>
                </a:ext>
              </a:extLst>
            </p:cNvPr>
            <p:cNvSpPr>
              <a:spLocks/>
            </p:cNvSpPr>
            <p:nvPr/>
          </p:nvSpPr>
          <p:spPr bwMode="auto">
            <a:xfrm>
              <a:off x="-1001713" y="-1144588"/>
              <a:ext cx="769938" cy="889000"/>
            </a:xfrm>
            <a:custGeom>
              <a:avLst/>
              <a:gdLst>
                <a:gd name="T0" fmla="*/ 301 w 519"/>
                <a:gd name="T1" fmla="*/ 569 h 600"/>
                <a:gd name="T2" fmla="*/ 32 w 519"/>
                <a:gd name="T3" fmla="*/ 300 h 600"/>
                <a:gd name="T4" fmla="*/ 301 w 519"/>
                <a:gd name="T5" fmla="*/ 32 h 600"/>
                <a:gd name="T6" fmla="*/ 491 w 519"/>
                <a:gd name="T7" fmla="*/ 110 h 600"/>
                <a:gd name="T8" fmla="*/ 513 w 519"/>
                <a:gd name="T9" fmla="*/ 110 h 600"/>
                <a:gd name="T10" fmla="*/ 513 w 519"/>
                <a:gd name="T11" fmla="*/ 88 h 600"/>
                <a:gd name="T12" fmla="*/ 301 w 519"/>
                <a:gd name="T13" fmla="*/ 0 h 600"/>
                <a:gd name="T14" fmla="*/ 0 w 519"/>
                <a:gd name="T15" fmla="*/ 300 h 600"/>
                <a:gd name="T16" fmla="*/ 301 w 519"/>
                <a:gd name="T17" fmla="*/ 600 h 600"/>
                <a:gd name="T18" fmla="*/ 316 w 519"/>
                <a:gd name="T19" fmla="*/ 585 h 600"/>
                <a:gd name="T20" fmla="*/ 301 w 519"/>
                <a:gd name="T21" fmla="*/ 569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9" h="600">
                  <a:moveTo>
                    <a:pt x="301" y="569"/>
                  </a:moveTo>
                  <a:cubicBezTo>
                    <a:pt x="152" y="569"/>
                    <a:pt x="32" y="448"/>
                    <a:pt x="32" y="300"/>
                  </a:cubicBezTo>
                  <a:cubicBezTo>
                    <a:pt x="32" y="152"/>
                    <a:pt x="152" y="32"/>
                    <a:pt x="301" y="32"/>
                  </a:cubicBezTo>
                  <a:cubicBezTo>
                    <a:pt x="372" y="32"/>
                    <a:pt x="440" y="60"/>
                    <a:pt x="491" y="110"/>
                  </a:cubicBezTo>
                  <a:cubicBezTo>
                    <a:pt x="497" y="116"/>
                    <a:pt x="507" y="116"/>
                    <a:pt x="513" y="110"/>
                  </a:cubicBezTo>
                  <a:cubicBezTo>
                    <a:pt x="519" y="104"/>
                    <a:pt x="519" y="94"/>
                    <a:pt x="513" y="88"/>
                  </a:cubicBezTo>
                  <a:cubicBezTo>
                    <a:pt x="456" y="31"/>
                    <a:pt x="381" y="0"/>
                    <a:pt x="301" y="0"/>
                  </a:cubicBezTo>
                  <a:cubicBezTo>
                    <a:pt x="135" y="0"/>
                    <a:pt x="0" y="135"/>
                    <a:pt x="0" y="300"/>
                  </a:cubicBezTo>
                  <a:cubicBezTo>
                    <a:pt x="0" y="466"/>
                    <a:pt x="135" y="600"/>
                    <a:pt x="301" y="600"/>
                  </a:cubicBezTo>
                  <a:cubicBezTo>
                    <a:pt x="309" y="600"/>
                    <a:pt x="316" y="593"/>
                    <a:pt x="316" y="585"/>
                  </a:cubicBezTo>
                  <a:cubicBezTo>
                    <a:pt x="316" y="576"/>
                    <a:pt x="309" y="569"/>
                    <a:pt x="301" y="569"/>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75" name="Freeform 94">
              <a:extLst>
                <a:ext uri="{FF2B5EF4-FFF2-40B4-BE49-F238E27FC236}">
                  <a16:creationId xmlns:a16="http://schemas.microsoft.com/office/drawing/2014/main" id="{6AF9C2DF-FEA7-E145-8109-6E6313C5C3C6}"/>
                </a:ext>
              </a:extLst>
            </p:cNvPr>
            <p:cNvSpPr>
              <a:spLocks/>
            </p:cNvSpPr>
            <p:nvPr/>
          </p:nvSpPr>
          <p:spPr bwMode="auto">
            <a:xfrm>
              <a:off x="-909638" y="-1054100"/>
              <a:ext cx="703263" cy="708025"/>
            </a:xfrm>
            <a:custGeom>
              <a:avLst/>
              <a:gdLst>
                <a:gd name="T0" fmla="*/ 473 w 474"/>
                <a:gd name="T1" fmla="*/ 191 h 478"/>
                <a:gd name="T2" fmla="*/ 239 w 474"/>
                <a:gd name="T3" fmla="*/ 0 h 478"/>
                <a:gd name="T4" fmla="*/ 0 w 474"/>
                <a:gd name="T5" fmla="*/ 239 h 478"/>
                <a:gd name="T6" fmla="*/ 239 w 474"/>
                <a:gd name="T7" fmla="*/ 478 h 478"/>
                <a:gd name="T8" fmla="*/ 254 w 474"/>
                <a:gd name="T9" fmla="*/ 462 h 478"/>
                <a:gd name="T10" fmla="*/ 239 w 474"/>
                <a:gd name="T11" fmla="*/ 446 h 478"/>
                <a:gd name="T12" fmla="*/ 31 w 474"/>
                <a:gd name="T13" fmla="*/ 239 h 478"/>
                <a:gd name="T14" fmla="*/ 239 w 474"/>
                <a:gd name="T15" fmla="*/ 32 h 478"/>
                <a:gd name="T16" fmla="*/ 442 w 474"/>
                <a:gd name="T17" fmla="*/ 198 h 478"/>
                <a:gd name="T18" fmla="*/ 460 w 474"/>
                <a:gd name="T19" fmla="*/ 210 h 478"/>
                <a:gd name="T20" fmla="*/ 473 w 474"/>
                <a:gd name="T21" fmla="*/ 191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4" h="478">
                  <a:moveTo>
                    <a:pt x="473" y="191"/>
                  </a:moveTo>
                  <a:cubicBezTo>
                    <a:pt x="450" y="81"/>
                    <a:pt x="351" y="0"/>
                    <a:pt x="239" y="0"/>
                  </a:cubicBezTo>
                  <a:cubicBezTo>
                    <a:pt x="107" y="0"/>
                    <a:pt x="0" y="108"/>
                    <a:pt x="0" y="239"/>
                  </a:cubicBezTo>
                  <a:cubicBezTo>
                    <a:pt x="0" y="371"/>
                    <a:pt x="107" y="478"/>
                    <a:pt x="239" y="478"/>
                  </a:cubicBezTo>
                  <a:cubicBezTo>
                    <a:pt x="247" y="478"/>
                    <a:pt x="254" y="471"/>
                    <a:pt x="254" y="462"/>
                  </a:cubicBezTo>
                  <a:cubicBezTo>
                    <a:pt x="254" y="453"/>
                    <a:pt x="247" y="446"/>
                    <a:pt x="239" y="446"/>
                  </a:cubicBezTo>
                  <a:cubicBezTo>
                    <a:pt x="124" y="446"/>
                    <a:pt x="31" y="353"/>
                    <a:pt x="31" y="239"/>
                  </a:cubicBezTo>
                  <a:cubicBezTo>
                    <a:pt x="31" y="125"/>
                    <a:pt x="124" y="32"/>
                    <a:pt x="239" y="32"/>
                  </a:cubicBezTo>
                  <a:cubicBezTo>
                    <a:pt x="337" y="32"/>
                    <a:pt x="422" y="102"/>
                    <a:pt x="442" y="198"/>
                  </a:cubicBezTo>
                  <a:cubicBezTo>
                    <a:pt x="443" y="206"/>
                    <a:pt x="452" y="212"/>
                    <a:pt x="460" y="210"/>
                  </a:cubicBezTo>
                  <a:cubicBezTo>
                    <a:pt x="469" y="208"/>
                    <a:pt x="474" y="200"/>
                    <a:pt x="473" y="19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76" name="Freeform 95">
              <a:extLst>
                <a:ext uri="{FF2B5EF4-FFF2-40B4-BE49-F238E27FC236}">
                  <a16:creationId xmlns:a16="http://schemas.microsoft.com/office/drawing/2014/main" id="{5BF57325-FF84-C94B-BFF2-72639F80BA98}"/>
                </a:ext>
              </a:extLst>
            </p:cNvPr>
            <p:cNvSpPr>
              <a:spLocks/>
            </p:cNvSpPr>
            <p:nvPr/>
          </p:nvSpPr>
          <p:spPr bwMode="auto">
            <a:xfrm>
              <a:off x="-819151" y="-962025"/>
              <a:ext cx="285750" cy="525463"/>
            </a:xfrm>
            <a:custGeom>
              <a:avLst/>
              <a:gdLst>
                <a:gd name="T0" fmla="*/ 178 w 193"/>
                <a:gd name="T1" fmla="*/ 323 h 355"/>
                <a:gd name="T2" fmla="*/ 32 w 193"/>
                <a:gd name="T3" fmla="*/ 177 h 355"/>
                <a:gd name="T4" fmla="*/ 178 w 193"/>
                <a:gd name="T5" fmla="*/ 31 h 355"/>
                <a:gd name="T6" fmla="*/ 193 w 193"/>
                <a:gd name="T7" fmla="*/ 16 h 355"/>
                <a:gd name="T8" fmla="*/ 178 w 193"/>
                <a:gd name="T9" fmla="*/ 0 h 355"/>
                <a:gd name="T10" fmla="*/ 0 w 193"/>
                <a:gd name="T11" fmla="*/ 177 h 355"/>
                <a:gd name="T12" fmla="*/ 178 w 193"/>
                <a:gd name="T13" fmla="*/ 355 h 355"/>
                <a:gd name="T14" fmla="*/ 193 w 193"/>
                <a:gd name="T15" fmla="*/ 339 h 355"/>
                <a:gd name="T16" fmla="*/ 178 w 193"/>
                <a:gd name="T17" fmla="*/ 323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355">
                  <a:moveTo>
                    <a:pt x="178" y="323"/>
                  </a:moveTo>
                  <a:cubicBezTo>
                    <a:pt x="97" y="323"/>
                    <a:pt x="32" y="258"/>
                    <a:pt x="32" y="177"/>
                  </a:cubicBezTo>
                  <a:cubicBezTo>
                    <a:pt x="32" y="97"/>
                    <a:pt x="97" y="31"/>
                    <a:pt x="178" y="31"/>
                  </a:cubicBezTo>
                  <a:cubicBezTo>
                    <a:pt x="186" y="31"/>
                    <a:pt x="193" y="24"/>
                    <a:pt x="193" y="16"/>
                  </a:cubicBezTo>
                  <a:cubicBezTo>
                    <a:pt x="193" y="7"/>
                    <a:pt x="186" y="0"/>
                    <a:pt x="178" y="0"/>
                  </a:cubicBezTo>
                  <a:cubicBezTo>
                    <a:pt x="80" y="0"/>
                    <a:pt x="0" y="79"/>
                    <a:pt x="0" y="177"/>
                  </a:cubicBezTo>
                  <a:cubicBezTo>
                    <a:pt x="0" y="275"/>
                    <a:pt x="80" y="355"/>
                    <a:pt x="178" y="355"/>
                  </a:cubicBezTo>
                  <a:cubicBezTo>
                    <a:pt x="186" y="355"/>
                    <a:pt x="193" y="348"/>
                    <a:pt x="193" y="339"/>
                  </a:cubicBezTo>
                  <a:cubicBezTo>
                    <a:pt x="193" y="330"/>
                    <a:pt x="186" y="323"/>
                    <a:pt x="178" y="32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77" name="Freeform 96">
              <a:extLst>
                <a:ext uri="{FF2B5EF4-FFF2-40B4-BE49-F238E27FC236}">
                  <a16:creationId xmlns:a16="http://schemas.microsoft.com/office/drawing/2014/main" id="{F3A8AF23-9D7D-3941-BC31-A610BDA574AA}"/>
                </a:ext>
              </a:extLst>
            </p:cNvPr>
            <p:cNvSpPr>
              <a:spLocks/>
            </p:cNvSpPr>
            <p:nvPr/>
          </p:nvSpPr>
          <p:spPr bwMode="auto">
            <a:xfrm>
              <a:off x="-727076" y="-871538"/>
              <a:ext cx="339725" cy="342900"/>
            </a:xfrm>
            <a:custGeom>
              <a:avLst/>
              <a:gdLst>
                <a:gd name="T0" fmla="*/ 116 w 229"/>
                <a:gd name="T1" fmla="*/ 0 h 232"/>
                <a:gd name="T2" fmla="*/ 0 w 229"/>
                <a:gd name="T3" fmla="*/ 116 h 232"/>
                <a:gd name="T4" fmla="*/ 116 w 229"/>
                <a:gd name="T5" fmla="*/ 232 h 232"/>
                <a:gd name="T6" fmla="*/ 131 w 229"/>
                <a:gd name="T7" fmla="*/ 216 h 232"/>
                <a:gd name="T8" fmla="*/ 116 w 229"/>
                <a:gd name="T9" fmla="*/ 201 h 232"/>
                <a:gd name="T10" fmla="*/ 31 w 229"/>
                <a:gd name="T11" fmla="*/ 116 h 232"/>
                <a:gd name="T12" fmla="*/ 116 w 229"/>
                <a:gd name="T13" fmla="*/ 32 h 232"/>
                <a:gd name="T14" fmla="*/ 196 w 229"/>
                <a:gd name="T15" fmla="*/ 92 h 232"/>
                <a:gd name="T16" fmla="*/ 216 w 229"/>
                <a:gd name="T17" fmla="*/ 102 h 232"/>
                <a:gd name="T18" fmla="*/ 227 w 229"/>
                <a:gd name="T19" fmla="*/ 83 h 232"/>
                <a:gd name="T20" fmla="*/ 116 w 229"/>
                <a:gd name="T21" fmla="*/ 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9" h="232">
                  <a:moveTo>
                    <a:pt x="116" y="0"/>
                  </a:moveTo>
                  <a:cubicBezTo>
                    <a:pt x="52" y="0"/>
                    <a:pt x="0" y="52"/>
                    <a:pt x="0" y="116"/>
                  </a:cubicBezTo>
                  <a:cubicBezTo>
                    <a:pt x="0" y="180"/>
                    <a:pt x="52" y="232"/>
                    <a:pt x="116" y="232"/>
                  </a:cubicBezTo>
                  <a:cubicBezTo>
                    <a:pt x="124" y="232"/>
                    <a:pt x="131" y="225"/>
                    <a:pt x="131" y="216"/>
                  </a:cubicBezTo>
                  <a:cubicBezTo>
                    <a:pt x="131" y="208"/>
                    <a:pt x="124" y="201"/>
                    <a:pt x="116" y="201"/>
                  </a:cubicBezTo>
                  <a:cubicBezTo>
                    <a:pt x="69" y="201"/>
                    <a:pt x="31" y="163"/>
                    <a:pt x="31" y="116"/>
                  </a:cubicBezTo>
                  <a:cubicBezTo>
                    <a:pt x="31" y="70"/>
                    <a:pt x="69" y="32"/>
                    <a:pt x="116" y="32"/>
                  </a:cubicBezTo>
                  <a:cubicBezTo>
                    <a:pt x="153" y="32"/>
                    <a:pt x="186" y="57"/>
                    <a:pt x="196" y="92"/>
                  </a:cubicBezTo>
                  <a:cubicBezTo>
                    <a:pt x="199" y="100"/>
                    <a:pt x="208" y="105"/>
                    <a:pt x="216" y="102"/>
                  </a:cubicBezTo>
                  <a:cubicBezTo>
                    <a:pt x="224" y="100"/>
                    <a:pt x="229" y="91"/>
                    <a:pt x="227" y="83"/>
                  </a:cubicBezTo>
                  <a:cubicBezTo>
                    <a:pt x="212" y="34"/>
                    <a:pt x="166" y="0"/>
                    <a:pt x="1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grpSp>
      <p:grpSp>
        <p:nvGrpSpPr>
          <p:cNvPr id="78" name="Group 77">
            <a:extLst>
              <a:ext uri="{FF2B5EF4-FFF2-40B4-BE49-F238E27FC236}">
                <a16:creationId xmlns:a16="http://schemas.microsoft.com/office/drawing/2014/main" id="{1BDB9F00-AD8D-7140-A8FC-D766321E4CE2}"/>
              </a:ext>
            </a:extLst>
          </p:cNvPr>
          <p:cNvGrpSpPr/>
          <p:nvPr/>
        </p:nvGrpSpPr>
        <p:grpSpPr>
          <a:xfrm>
            <a:off x="3280425" y="2538771"/>
            <a:ext cx="637010" cy="635258"/>
            <a:chOff x="2865437" y="10147301"/>
            <a:chExt cx="1154113" cy="1150938"/>
          </a:xfrm>
          <a:solidFill>
            <a:srgbClr val="DEB971"/>
          </a:solidFill>
        </p:grpSpPr>
        <p:sp>
          <p:nvSpPr>
            <p:cNvPr id="79" name="Freeform 198">
              <a:extLst>
                <a:ext uri="{FF2B5EF4-FFF2-40B4-BE49-F238E27FC236}">
                  <a16:creationId xmlns:a16="http://schemas.microsoft.com/office/drawing/2014/main" id="{65AB5BFF-C2A1-9B46-A08A-8743A3480F69}"/>
                </a:ext>
              </a:extLst>
            </p:cNvPr>
            <p:cNvSpPr>
              <a:spLocks noEditPoints="1"/>
            </p:cNvSpPr>
            <p:nvPr/>
          </p:nvSpPr>
          <p:spPr bwMode="auto">
            <a:xfrm>
              <a:off x="3727450" y="10893426"/>
              <a:ext cx="201613" cy="201613"/>
            </a:xfrm>
            <a:custGeom>
              <a:avLst/>
              <a:gdLst>
                <a:gd name="T0" fmla="*/ 64 w 127"/>
                <a:gd name="T1" fmla="*/ 127 h 127"/>
                <a:gd name="T2" fmla="*/ 88 w 127"/>
                <a:gd name="T3" fmla="*/ 122 h 127"/>
                <a:gd name="T4" fmla="*/ 109 w 127"/>
                <a:gd name="T5" fmla="*/ 109 h 127"/>
                <a:gd name="T6" fmla="*/ 122 w 127"/>
                <a:gd name="T7" fmla="*/ 88 h 127"/>
                <a:gd name="T8" fmla="*/ 127 w 127"/>
                <a:gd name="T9" fmla="*/ 64 h 127"/>
                <a:gd name="T10" fmla="*/ 126 w 127"/>
                <a:gd name="T11" fmla="*/ 50 h 127"/>
                <a:gd name="T12" fmla="*/ 116 w 127"/>
                <a:gd name="T13" fmla="*/ 28 h 127"/>
                <a:gd name="T14" fmla="*/ 99 w 127"/>
                <a:gd name="T15" fmla="*/ 11 h 127"/>
                <a:gd name="T16" fmla="*/ 77 w 127"/>
                <a:gd name="T17" fmla="*/ 2 h 127"/>
                <a:gd name="T18" fmla="*/ 64 w 127"/>
                <a:gd name="T19" fmla="*/ 0 h 127"/>
                <a:gd name="T20" fmla="*/ 39 w 127"/>
                <a:gd name="T21" fmla="*/ 5 h 127"/>
                <a:gd name="T22" fmla="*/ 19 w 127"/>
                <a:gd name="T23" fmla="*/ 18 h 127"/>
                <a:gd name="T24" fmla="*/ 5 w 127"/>
                <a:gd name="T25" fmla="*/ 39 h 127"/>
                <a:gd name="T26" fmla="*/ 0 w 127"/>
                <a:gd name="T27" fmla="*/ 64 h 127"/>
                <a:gd name="T28" fmla="*/ 2 w 127"/>
                <a:gd name="T29" fmla="*/ 77 h 127"/>
                <a:gd name="T30" fmla="*/ 11 w 127"/>
                <a:gd name="T31" fmla="*/ 99 h 127"/>
                <a:gd name="T32" fmla="*/ 28 w 127"/>
                <a:gd name="T33" fmla="*/ 116 h 127"/>
                <a:gd name="T34" fmla="*/ 50 w 127"/>
                <a:gd name="T35" fmla="*/ 126 h 127"/>
                <a:gd name="T36" fmla="*/ 64 w 127"/>
                <a:gd name="T37" fmla="*/ 127 h 127"/>
                <a:gd name="T38" fmla="*/ 34 w 127"/>
                <a:gd name="T39" fmla="*/ 64 h 127"/>
                <a:gd name="T40" fmla="*/ 35 w 127"/>
                <a:gd name="T41" fmla="*/ 52 h 127"/>
                <a:gd name="T42" fmla="*/ 52 w 127"/>
                <a:gd name="T43" fmla="*/ 35 h 127"/>
                <a:gd name="T44" fmla="*/ 64 w 127"/>
                <a:gd name="T45" fmla="*/ 34 h 127"/>
                <a:gd name="T46" fmla="*/ 69 w 127"/>
                <a:gd name="T47" fmla="*/ 34 h 127"/>
                <a:gd name="T48" fmla="*/ 84 w 127"/>
                <a:gd name="T49" fmla="*/ 43 h 127"/>
                <a:gd name="T50" fmla="*/ 92 w 127"/>
                <a:gd name="T51" fmla="*/ 58 h 127"/>
                <a:gd name="T52" fmla="*/ 94 w 127"/>
                <a:gd name="T53" fmla="*/ 64 h 127"/>
                <a:gd name="T54" fmla="*/ 92 w 127"/>
                <a:gd name="T55" fmla="*/ 75 h 127"/>
                <a:gd name="T56" fmla="*/ 75 w 127"/>
                <a:gd name="T57" fmla="*/ 92 h 127"/>
                <a:gd name="T58" fmla="*/ 64 w 127"/>
                <a:gd name="T59" fmla="*/ 94 h 127"/>
                <a:gd name="T60" fmla="*/ 58 w 127"/>
                <a:gd name="T61" fmla="*/ 94 h 127"/>
                <a:gd name="T62" fmla="*/ 41 w 127"/>
                <a:gd name="T63" fmla="*/ 84 h 127"/>
                <a:gd name="T64" fmla="*/ 34 w 127"/>
                <a:gd name="T65" fmla="*/ 69 h 127"/>
                <a:gd name="T66" fmla="*/ 34 w 127"/>
                <a:gd name="T67" fmla="*/ 6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27">
                  <a:moveTo>
                    <a:pt x="64" y="127"/>
                  </a:moveTo>
                  <a:lnTo>
                    <a:pt x="64" y="127"/>
                  </a:lnTo>
                  <a:lnTo>
                    <a:pt x="77" y="126"/>
                  </a:lnTo>
                  <a:lnTo>
                    <a:pt x="88" y="122"/>
                  </a:lnTo>
                  <a:lnTo>
                    <a:pt x="99" y="116"/>
                  </a:lnTo>
                  <a:lnTo>
                    <a:pt x="109" y="109"/>
                  </a:lnTo>
                  <a:lnTo>
                    <a:pt x="116" y="99"/>
                  </a:lnTo>
                  <a:lnTo>
                    <a:pt x="122" y="88"/>
                  </a:lnTo>
                  <a:lnTo>
                    <a:pt x="126" y="77"/>
                  </a:lnTo>
                  <a:lnTo>
                    <a:pt x="127" y="64"/>
                  </a:lnTo>
                  <a:lnTo>
                    <a:pt x="127" y="64"/>
                  </a:lnTo>
                  <a:lnTo>
                    <a:pt x="126" y="50"/>
                  </a:lnTo>
                  <a:lnTo>
                    <a:pt x="122" y="39"/>
                  </a:lnTo>
                  <a:lnTo>
                    <a:pt x="116" y="28"/>
                  </a:lnTo>
                  <a:lnTo>
                    <a:pt x="109" y="18"/>
                  </a:lnTo>
                  <a:lnTo>
                    <a:pt x="99" y="11"/>
                  </a:lnTo>
                  <a:lnTo>
                    <a:pt x="88" y="5"/>
                  </a:lnTo>
                  <a:lnTo>
                    <a:pt x="77" y="2"/>
                  </a:lnTo>
                  <a:lnTo>
                    <a:pt x="64" y="0"/>
                  </a:lnTo>
                  <a:lnTo>
                    <a:pt x="64" y="0"/>
                  </a:lnTo>
                  <a:lnTo>
                    <a:pt x="50" y="2"/>
                  </a:lnTo>
                  <a:lnTo>
                    <a:pt x="39" y="5"/>
                  </a:lnTo>
                  <a:lnTo>
                    <a:pt x="28" y="11"/>
                  </a:lnTo>
                  <a:lnTo>
                    <a:pt x="19" y="18"/>
                  </a:lnTo>
                  <a:lnTo>
                    <a:pt x="11" y="28"/>
                  </a:lnTo>
                  <a:lnTo>
                    <a:pt x="5" y="39"/>
                  </a:lnTo>
                  <a:lnTo>
                    <a:pt x="2" y="50"/>
                  </a:lnTo>
                  <a:lnTo>
                    <a:pt x="0" y="64"/>
                  </a:lnTo>
                  <a:lnTo>
                    <a:pt x="0" y="64"/>
                  </a:lnTo>
                  <a:lnTo>
                    <a:pt x="2" y="77"/>
                  </a:lnTo>
                  <a:lnTo>
                    <a:pt x="5" y="88"/>
                  </a:lnTo>
                  <a:lnTo>
                    <a:pt x="11" y="99"/>
                  </a:lnTo>
                  <a:lnTo>
                    <a:pt x="19" y="109"/>
                  </a:lnTo>
                  <a:lnTo>
                    <a:pt x="28" y="116"/>
                  </a:lnTo>
                  <a:lnTo>
                    <a:pt x="39" y="122"/>
                  </a:lnTo>
                  <a:lnTo>
                    <a:pt x="50" y="126"/>
                  </a:lnTo>
                  <a:lnTo>
                    <a:pt x="64" y="127"/>
                  </a:lnTo>
                  <a:lnTo>
                    <a:pt x="64" y="127"/>
                  </a:lnTo>
                  <a:close/>
                  <a:moveTo>
                    <a:pt x="34" y="64"/>
                  </a:moveTo>
                  <a:lnTo>
                    <a:pt x="34" y="64"/>
                  </a:lnTo>
                  <a:lnTo>
                    <a:pt x="34" y="58"/>
                  </a:lnTo>
                  <a:lnTo>
                    <a:pt x="35" y="52"/>
                  </a:lnTo>
                  <a:lnTo>
                    <a:pt x="41" y="43"/>
                  </a:lnTo>
                  <a:lnTo>
                    <a:pt x="52" y="35"/>
                  </a:lnTo>
                  <a:lnTo>
                    <a:pt x="58" y="34"/>
                  </a:lnTo>
                  <a:lnTo>
                    <a:pt x="64" y="34"/>
                  </a:lnTo>
                  <a:lnTo>
                    <a:pt x="64" y="34"/>
                  </a:lnTo>
                  <a:lnTo>
                    <a:pt x="69" y="34"/>
                  </a:lnTo>
                  <a:lnTo>
                    <a:pt x="75" y="35"/>
                  </a:lnTo>
                  <a:lnTo>
                    <a:pt x="84" y="43"/>
                  </a:lnTo>
                  <a:lnTo>
                    <a:pt x="92" y="52"/>
                  </a:lnTo>
                  <a:lnTo>
                    <a:pt x="92" y="58"/>
                  </a:lnTo>
                  <a:lnTo>
                    <a:pt x="94" y="64"/>
                  </a:lnTo>
                  <a:lnTo>
                    <a:pt x="94" y="64"/>
                  </a:lnTo>
                  <a:lnTo>
                    <a:pt x="92" y="69"/>
                  </a:lnTo>
                  <a:lnTo>
                    <a:pt x="92" y="75"/>
                  </a:lnTo>
                  <a:lnTo>
                    <a:pt x="84" y="84"/>
                  </a:lnTo>
                  <a:lnTo>
                    <a:pt x="75" y="92"/>
                  </a:lnTo>
                  <a:lnTo>
                    <a:pt x="69" y="94"/>
                  </a:lnTo>
                  <a:lnTo>
                    <a:pt x="64" y="94"/>
                  </a:lnTo>
                  <a:lnTo>
                    <a:pt x="64" y="94"/>
                  </a:lnTo>
                  <a:lnTo>
                    <a:pt x="58" y="94"/>
                  </a:lnTo>
                  <a:lnTo>
                    <a:pt x="52" y="92"/>
                  </a:lnTo>
                  <a:lnTo>
                    <a:pt x="41" y="84"/>
                  </a:lnTo>
                  <a:lnTo>
                    <a:pt x="35" y="75"/>
                  </a:lnTo>
                  <a:lnTo>
                    <a:pt x="34" y="69"/>
                  </a:lnTo>
                  <a:lnTo>
                    <a:pt x="34" y="64"/>
                  </a:lnTo>
                  <a:lnTo>
                    <a:pt x="34" y="64"/>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80" name="Freeform 199">
              <a:extLst>
                <a:ext uri="{FF2B5EF4-FFF2-40B4-BE49-F238E27FC236}">
                  <a16:creationId xmlns:a16="http://schemas.microsoft.com/office/drawing/2014/main" id="{5BE6E17E-32AD-CC42-AFEA-ABDEA89214C2}"/>
                </a:ext>
              </a:extLst>
            </p:cNvPr>
            <p:cNvSpPr>
              <a:spLocks/>
            </p:cNvSpPr>
            <p:nvPr/>
          </p:nvSpPr>
          <p:spPr bwMode="auto">
            <a:xfrm>
              <a:off x="3667125" y="11090276"/>
              <a:ext cx="352425" cy="207963"/>
            </a:xfrm>
            <a:custGeom>
              <a:avLst/>
              <a:gdLst>
                <a:gd name="T0" fmla="*/ 149 w 222"/>
                <a:gd name="T1" fmla="*/ 2 h 131"/>
                <a:gd name="T2" fmla="*/ 143 w 222"/>
                <a:gd name="T3" fmla="*/ 0 h 131"/>
                <a:gd name="T4" fmla="*/ 134 w 222"/>
                <a:gd name="T5" fmla="*/ 3 h 131"/>
                <a:gd name="T6" fmla="*/ 102 w 222"/>
                <a:gd name="T7" fmla="*/ 45 h 131"/>
                <a:gd name="T8" fmla="*/ 73 w 222"/>
                <a:gd name="T9" fmla="*/ 7 h 131"/>
                <a:gd name="T10" fmla="*/ 64 w 222"/>
                <a:gd name="T11" fmla="*/ 2 h 131"/>
                <a:gd name="T12" fmla="*/ 53 w 222"/>
                <a:gd name="T13" fmla="*/ 2 h 131"/>
                <a:gd name="T14" fmla="*/ 11 w 222"/>
                <a:gd name="T15" fmla="*/ 18 h 131"/>
                <a:gd name="T16" fmla="*/ 2 w 222"/>
                <a:gd name="T17" fmla="*/ 28 h 131"/>
                <a:gd name="T18" fmla="*/ 0 w 222"/>
                <a:gd name="T19" fmla="*/ 33 h 131"/>
                <a:gd name="T20" fmla="*/ 2 w 222"/>
                <a:gd name="T21" fmla="*/ 41 h 131"/>
                <a:gd name="T22" fmla="*/ 10 w 222"/>
                <a:gd name="T23" fmla="*/ 50 h 131"/>
                <a:gd name="T24" fmla="*/ 17 w 222"/>
                <a:gd name="T25" fmla="*/ 50 h 131"/>
                <a:gd name="T26" fmla="*/ 55 w 222"/>
                <a:gd name="T27" fmla="*/ 37 h 131"/>
                <a:gd name="T28" fmla="*/ 88 w 222"/>
                <a:gd name="T29" fmla="*/ 82 h 131"/>
                <a:gd name="T30" fmla="*/ 102 w 222"/>
                <a:gd name="T31" fmla="*/ 90 h 131"/>
                <a:gd name="T32" fmla="*/ 109 w 222"/>
                <a:gd name="T33" fmla="*/ 88 h 131"/>
                <a:gd name="T34" fmla="*/ 149 w 222"/>
                <a:gd name="T35" fmla="*/ 37 h 131"/>
                <a:gd name="T36" fmla="*/ 179 w 222"/>
                <a:gd name="T37" fmla="*/ 50 h 131"/>
                <a:gd name="T38" fmla="*/ 186 w 222"/>
                <a:gd name="T39" fmla="*/ 54 h 131"/>
                <a:gd name="T40" fmla="*/ 188 w 222"/>
                <a:gd name="T41" fmla="*/ 64 h 131"/>
                <a:gd name="T42" fmla="*/ 17 w 222"/>
                <a:gd name="T43" fmla="*/ 97 h 131"/>
                <a:gd name="T44" fmla="*/ 10 w 222"/>
                <a:gd name="T45" fmla="*/ 99 h 131"/>
                <a:gd name="T46" fmla="*/ 2 w 222"/>
                <a:gd name="T47" fmla="*/ 109 h 131"/>
                <a:gd name="T48" fmla="*/ 0 w 222"/>
                <a:gd name="T49" fmla="*/ 114 h 131"/>
                <a:gd name="T50" fmla="*/ 6 w 222"/>
                <a:gd name="T51" fmla="*/ 127 h 131"/>
                <a:gd name="T52" fmla="*/ 17 w 222"/>
                <a:gd name="T53" fmla="*/ 131 h 131"/>
                <a:gd name="T54" fmla="*/ 205 w 222"/>
                <a:gd name="T55" fmla="*/ 131 h 131"/>
                <a:gd name="T56" fmla="*/ 216 w 222"/>
                <a:gd name="T57" fmla="*/ 127 h 131"/>
                <a:gd name="T58" fmla="*/ 222 w 222"/>
                <a:gd name="T59" fmla="*/ 114 h 131"/>
                <a:gd name="T60" fmla="*/ 222 w 222"/>
                <a:gd name="T61" fmla="*/ 64 h 131"/>
                <a:gd name="T62" fmla="*/ 214 w 222"/>
                <a:gd name="T63" fmla="*/ 35 h 131"/>
                <a:gd name="T64" fmla="*/ 192 w 222"/>
                <a:gd name="T65" fmla="*/ 1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2" h="131">
                  <a:moveTo>
                    <a:pt x="192" y="18"/>
                  </a:moveTo>
                  <a:lnTo>
                    <a:pt x="149" y="2"/>
                  </a:lnTo>
                  <a:lnTo>
                    <a:pt x="149" y="2"/>
                  </a:lnTo>
                  <a:lnTo>
                    <a:pt x="143" y="0"/>
                  </a:lnTo>
                  <a:lnTo>
                    <a:pt x="137" y="2"/>
                  </a:lnTo>
                  <a:lnTo>
                    <a:pt x="134" y="3"/>
                  </a:lnTo>
                  <a:lnTo>
                    <a:pt x="130" y="7"/>
                  </a:lnTo>
                  <a:lnTo>
                    <a:pt x="102" y="45"/>
                  </a:lnTo>
                  <a:lnTo>
                    <a:pt x="73" y="7"/>
                  </a:lnTo>
                  <a:lnTo>
                    <a:pt x="73" y="7"/>
                  </a:lnTo>
                  <a:lnTo>
                    <a:pt x="70" y="3"/>
                  </a:lnTo>
                  <a:lnTo>
                    <a:pt x="64" y="2"/>
                  </a:lnTo>
                  <a:lnTo>
                    <a:pt x="58" y="0"/>
                  </a:lnTo>
                  <a:lnTo>
                    <a:pt x="53" y="2"/>
                  </a:lnTo>
                  <a:lnTo>
                    <a:pt x="11" y="18"/>
                  </a:lnTo>
                  <a:lnTo>
                    <a:pt x="11" y="18"/>
                  </a:lnTo>
                  <a:lnTo>
                    <a:pt x="6" y="22"/>
                  </a:lnTo>
                  <a:lnTo>
                    <a:pt x="2" y="28"/>
                  </a:lnTo>
                  <a:lnTo>
                    <a:pt x="2" y="28"/>
                  </a:lnTo>
                  <a:lnTo>
                    <a:pt x="0" y="33"/>
                  </a:lnTo>
                  <a:lnTo>
                    <a:pt x="2" y="41"/>
                  </a:lnTo>
                  <a:lnTo>
                    <a:pt x="2" y="41"/>
                  </a:lnTo>
                  <a:lnTo>
                    <a:pt x="4" y="47"/>
                  </a:lnTo>
                  <a:lnTo>
                    <a:pt x="10" y="50"/>
                  </a:lnTo>
                  <a:lnTo>
                    <a:pt x="10" y="50"/>
                  </a:lnTo>
                  <a:lnTo>
                    <a:pt x="17" y="50"/>
                  </a:lnTo>
                  <a:lnTo>
                    <a:pt x="23" y="50"/>
                  </a:lnTo>
                  <a:lnTo>
                    <a:pt x="55" y="37"/>
                  </a:lnTo>
                  <a:lnTo>
                    <a:pt x="88" y="82"/>
                  </a:lnTo>
                  <a:lnTo>
                    <a:pt x="88" y="82"/>
                  </a:lnTo>
                  <a:lnTo>
                    <a:pt x="94" y="88"/>
                  </a:lnTo>
                  <a:lnTo>
                    <a:pt x="102" y="90"/>
                  </a:lnTo>
                  <a:lnTo>
                    <a:pt x="102" y="90"/>
                  </a:lnTo>
                  <a:lnTo>
                    <a:pt x="109" y="88"/>
                  </a:lnTo>
                  <a:lnTo>
                    <a:pt x="115" y="82"/>
                  </a:lnTo>
                  <a:lnTo>
                    <a:pt x="149" y="37"/>
                  </a:lnTo>
                  <a:lnTo>
                    <a:pt x="179" y="50"/>
                  </a:lnTo>
                  <a:lnTo>
                    <a:pt x="179" y="50"/>
                  </a:lnTo>
                  <a:lnTo>
                    <a:pt x="182" y="52"/>
                  </a:lnTo>
                  <a:lnTo>
                    <a:pt x="186" y="54"/>
                  </a:lnTo>
                  <a:lnTo>
                    <a:pt x="188" y="58"/>
                  </a:lnTo>
                  <a:lnTo>
                    <a:pt x="188" y="64"/>
                  </a:lnTo>
                  <a:lnTo>
                    <a:pt x="188" y="97"/>
                  </a:lnTo>
                  <a:lnTo>
                    <a:pt x="17" y="97"/>
                  </a:lnTo>
                  <a:lnTo>
                    <a:pt x="17" y="97"/>
                  </a:lnTo>
                  <a:lnTo>
                    <a:pt x="10" y="99"/>
                  </a:lnTo>
                  <a:lnTo>
                    <a:pt x="6" y="103"/>
                  </a:lnTo>
                  <a:lnTo>
                    <a:pt x="2" y="109"/>
                  </a:lnTo>
                  <a:lnTo>
                    <a:pt x="0" y="114"/>
                  </a:lnTo>
                  <a:lnTo>
                    <a:pt x="0" y="114"/>
                  </a:lnTo>
                  <a:lnTo>
                    <a:pt x="2" y="122"/>
                  </a:lnTo>
                  <a:lnTo>
                    <a:pt x="6" y="127"/>
                  </a:lnTo>
                  <a:lnTo>
                    <a:pt x="10" y="129"/>
                  </a:lnTo>
                  <a:lnTo>
                    <a:pt x="17" y="131"/>
                  </a:lnTo>
                  <a:lnTo>
                    <a:pt x="205" y="131"/>
                  </a:lnTo>
                  <a:lnTo>
                    <a:pt x="205" y="131"/>
                  </a:lnTo>
                  <a:lnTo>
                    <a:pt x="212" y="129"/>
                  </a:lnTo>
                  <a:lnTo>
                    <a:pt x="216" y="127"/>
                  </a:lnTo>
                  <a:lnTo>
                    <a:pt x="220" y="122"/>
                  </a:lnTo>
                  <a:lnTo>
                    <a:pt x="222" y="114"/>
                  </a:lnTo>
                  <a:lnTo>
                    <a:pt x="222" y="64"/>
                  </a:lnTo>
                  <a:lnTo>
                    <a:pt x="222" y="64"/>
                  </a:lnTo>
                  <a:lnTo>
                    <a:pt x="220" y="49"/>
                  </a:lnTo>
                  <a:lnTo>
                    <a:pt x="214" y="35"/>
                  </a:lnTo>
                  <a:lnTo>
                    <a:pt x="205" y="26"/>
                  </a:lnTo>
                  <a:lnTo>
                    <a:pt x="192" y="18"/>
                  </a:lnTo>
                  <a:lnTo>
                    <a:pt x="192" y="18"/>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81" name="Freeform 200">
              <a:extLst>
                <a:ext uri="{FF2B5EF4-FFF2-40B4-BE49-F238E27FC236}">
                  <a16:creationId xmlns:a16="http://schemas.microsoft.com/office/drawing/2014/main" id="{0A93FC3E-1EF5-8A4D-81AB-BE538FEA2F70}"/>
                </a:ext>
              </a:extLst>
            </p:cNvPr>
            <p:cNvSpPr>
              <a:spLocks noEditPoints="1"/>
            </p:cNvSpPr>
            <p:nvPr/>
          </p:nvSpPr>
          <p:spPr bwMode="auto">
            <a:xfrm>
              <a:off x="2957512" y="10893426"/>
              <a:ext cx="200025" cy="201613"/>
            </a:xfrm>
            <a:custGeom>
              <a:avLst/>
              <a:gdLst>
                <a:gd name="T0" fmla="*/ 64 w 126"/>
                <a:gd name="T1" fmla="*/ 127 h 127"/>
                <a:gd name="T2" fmla="*/ 88 w 126"/>
                <a:gd name="T3" fmla="*/ 122 h 127"/>
                <a:gd name="T4" fmla="*/ 107 w 126"/>
                <a:gd name="T5" fmla="*/ 109 h 127"/>
                <a:gd name="T6" fmla="*/ 122 w 126"/>
                <a:gd name="T7" fmla="*/ 88 h 127"/>
                <a:gd name="T8" fmla="*/ 126 w 126"/>
                <a:gd name="T9" fmla="*/ 64 h 127"/>
                <a:gd name="T10" fmla="*/ 126 w 126"/>
                <a:gd name="T11" fmla="*/ 50 h 127"/>
                <a:gd name="T12" fmla="*/ 117 w 126"/>
                <a:gd name="T13" fmla="*/ 28 h 127"/>
                <a:gd name="T14" fmla="*/ 98 w 126"/>
                <a:gd name="T15" fmla="*/ 11 h 127"/>
                <a:gd name="T16" fmla="*/ 75 w 126"/>
                <a:gd name="T17" fmla="*/ 2 h 127"/>
                <a:gd name="T18" fmla="*/ 64 w 126"/>
                <a:gd name="T19" fmla="*/ 0 h 127"/>
                <a:gd name="T20" fmla="*/ 38 w 126"/>
                <a:gd name="T21" fmla="*/ 5 h 127"/>
                <a:gd name="T22" fmla="*/ 19 w 126"/>
                <a:gd name="T23" fmla="*/ 18 h 127"/>
                <a:gd name="T24" fmla="*/ 4 w 126"/>
                <a:gd name="T25" fmla="*/ 39 h 127"/>
                <a:gd name="T26" fmla="*/ 0 w 126"/>
                <a:gd name="T27" fmla="*/ 64 h 127"/>
                <a:gd name="T28" fmla="*/ 0 w 126"/>
                <a:gd name="T29" fmla="*/ 77 h 127"/>
                <a:gd name="T30" fmla="*/ 11 w 126"/>
                <a:gd name="T31" fmla="*/ 99 h 127"/>
                <a:gd name="T32" fmla="*/ 28 w 126"/>
                <a:gd name="T33" fmla="*/ 116 h 127"/>
                <a:gd name="T34" fmla="*/ 51 w 126"/>
                <a:gd name="T35" fmla="*/ 126 h 127"/>
                <a:gd name="T36" fmla="*/ 64 w 126"/>
                <a:gd name="T37" fmla="*/ 127 h 127"/>
                <a:gd name="T38" fmla="*/ 32 w 126"/>
                <a:gd name="T39" fmla="*/ 64 h 127"/>
                <a:gd name="T40" fmla="*/ 36 w 126"/>
                <a:gd name="T41" fmla="*/ 52 h 127"/>
                <a:gd name="T42" fmla="*/ 51 w 126"/>
                <a:gd name="T43" fmla="*/ 35 h 127"/>
                <a:gd name="T44" fmla="*/ 64 w 126"/>
                <a:gd name="T45" fmla="*/ 34 h 127"/>
                <a:gd name="T46" fmla="*/ 70 w 126"/>
                <a:gd name="T47" fmla="*/ 34 h 127"/>
                <a:gd name="T48" fmla="*/ 85 w 126"/>
                <a:gd name="T49" fmla="*/ 43 h 127"/>
                <a:gd name="T50" fmla="*/ 92 w 126"/>
                <a:gd name="T51" fmla="*/ 58 h 127"/>
                <a:gd name="T52" fmla="*/ 94 w 126"/>
                <a:gd name="T53" fmla="*/ 64 h 127"/>
                <a:gd name="T54" fmla="*/ 90 w 126"/>
                <a:gd name="T55" fmla="*/ 75 h 127"/>
                <a:gd name="T56" fmla="*/ 75 w 126"/>
                <a:gd name="T57" fmla="*/ 92 h 127"/>
                <a:gd name="T58" fmla="*/ 64 w 126"/>
                <a:gd name="T59" fmla="*/ 94 h 127"/>
                <a:gd name="T60" fmla="*/ 57 w 126"/>
                <a:gd name="T61" fmla="*/ 94 h 127"/>
                <a:gd name="T62" fmla="*/ 42 w 126"/>
                <a:gd name="T63" fmla="*/ 84 h 127"/>
                <a:gd name="T64" fmla="*/ 34 w 126"/>
                <a:gd name="T65" fmla="*/ 69 h 127"/>
                <a:gd name="T66" fmla="*/ 32 w 126"/>
                <a:gd name="T67" fmla="*/ 6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6" h="127">
                  <a:moveTo>
                    <a:pt x="64" y="127"/>
                  </a:moveTo>
                  <a:lnTo>
                    <a:pt x="64" y="127"/>
                  </a:lnTo>
                  <a:lnTo>
                    <a:pt x="75" y="126"/>
                  </a:lnTo>
                  <a:lnTo>
                    <a:pt x="88" y="122"/>
                  </a:lnTo>
                  <a:lnTo>
                    <a:pt x="98" y="116"/>
                  </a:lnTo>
                  <a:lnTo>
                    <a:pt x="107" y="109"/>
                  </a:lnTo>
                  <a:lnTo>
                    <a:pt x="117" y="99"/>
                  </a:lnTo>
                  <a:lnTo>
                    <a:pt x="122" y="88"/>
                  </a:lnTo>
                  <a:lnTo>
                    <a:pt x="126" y="77"/>
                  </a:lnTo>
                  <a:lnTo>
                    <a:pt x="126" y="64"/>
                  </a:lnTo>
                  <a:lnTo>
                    <a:pt x="126" y="64"/>
                  </a:lnTo>
                  <a:lnTo>
                    <a:pt x="126" y="50"/>
                  </a:lnTo>
                  <a:lnTo>
                    <a:pt x="122" y="39"/>
                  </a:lnTo>
                  <a:lnTo>
                    <a:pt x="117" y="28"/>
                  </a:lnTo>
                  <a:lnTo>
                    <a:pt x="107" y="18"/>
                  </a:lnTo>
                  <a:lnTo>
                    <a:pt x="98" y="11"/>
                  </a:lnTo>
                  <a:lnTo>
                    <a:pt x="88" y="5"/>
                  </a:lnTo>
                  <a:lnTo>
                    <a:pt x="75" y="2"/>
                  </a:lnTo>
                  <a:lnTo>
                    <a:pt x="64" y="0"/>
                  </a:lnTo>
                  <a:lnTo>
                    <a:pt x="64" y="0"/>
                  </a:lnTo>
                  <a:lnTo>
                    <a:pt x="51" y="2"/>
                  </a:lnTo>
                  <a:lnTo>
                    <a:pt x="38" y="5"/>
                  </a:lnTo>
                  <a:lnTo>
                    <a:pt x="28" y="11"/>
                  </a:lnTo>
                  <a:lnTo>
                    <a:pt x="19" y="18"/>
                  </a:lnTo>
                  <a:lnTo>
                    <a:pt x="11" y="28"/>
                  </a:lnTo>
                  <a:lnTo>
                    <a:pt x="4" y="39"/>
                  </a:lnTo>
                  <a:lnTo>
                    <a:pt x="0" y="50"/>
                  </a:lnTo>
                  <a:lnTo>
                    <a:pt x="0" y="64"/>
                  </a:lnTo>
                  <a:lnTo>
                    <a:pt x="0" y="64"/>
                  </a:lnTo>
                  <a:lnTo>
                    <a:pt x="0" y="77"/>
                  </a:lnTo>
                  <a:lnTo>
                    <a:pt x="4" y="88"/>
                  </a:lnTo>
                  <a:lnTo>
                    <a:pt x="11" y="99"/>
                  </a:lnTo>
                  <a:lnTo>
                    <a:pt x="19" y="109"/>
                  </a:lnTo>
                  <a:lnTo>
                    <a:pt x="28" y="116"/>
                  </a:lnTo>
                  <a:lnTo>
                    <a:pt x="38" y="122"/>
                  </a:lnTo>
                  <a:lnTo>
                    <a:pt x="51" y="126"/>
                  </a:lnTo>
                  <a:lnTo>
                    <a:pt x="64" y="127"/>
                  </a:lnTo>
                  <a:lnTo>
                    <a:pt x="64" y="127"/>
                  </a:lnTo>
                  <a:close/>
                  <a:moveTo>
                    <a:pt x="32" y="64"/>
                  </a:moveTo>
                  <a:lnTo>
                    <a:pt x="32" y="64"/>
                  </a:lnTo>
                  <a:lnTo>
                    <a:pt x="34" y="58"/>
                  </a:lnTo>
                  <a:lnTo>
                    <a:pt x="36" y="52"/>
                  </a:lnTo>
                  <a:lnTo>
                    <a:pt x="42" y="43"/>
                  </a:lnTo>
                  <a:lnTo>
                    <a:pt x="51" y="35"/>
                  </a:lnTo>
                  <a:lnTo>
                    <a:pt x="57" y="34"/>
                  </a:lnTo>
                  <a:lnTo>
                    <a:pt x="64" y="34"/>
                  </a:lnTo>
                  <a:lnTo>
                    <a:pt x="64" y="34"/>
                  </a:lnTo>
                  <a:lnTo>
                    <a:pt x="70" y="34"/>
                  </a:lnTo>
                  <a:lnTo>
                    <a:pt x="75" y="35"/>
                  </a:lnTo>
                  <a:lnTo>
                    <a:pt x="85" y="43"/>
                  </a:lnTo>
                  <a:lnTo>
                    <a:pt x="90" y="52"/>
                  </a:lnTo>
                  <a:lnTo>
                    <a:pt x="92" y="58"/>
                  </a:lnTo>
                  <a:lnTo>
                    <a:pt x="94" y="64"/>
                  </a:lnTo>
                  <a:lnTo>
                    <a:pt x="94" y="64"/>
                  </a:lnTo>
                  <a:lnTo>
                    <a:pt x="92" y="69"/>
                  </a:lnTo>
                  <a:lnTo>
                    <a:pt x="90" y="75"/>
                  </a:lnTo>
                  <a:lnTo>
                    <a:pt x="85" y="84"/>
                  </a:lnTo>
                  <a:lnTo>
                    <a:pt x="75" y="92"/>
                  </a:lnTo>
                  <a:lnTo>
                    <a:pt x="70" y="94"/>
                  </a:lnTo>
                  <a:lnTo>
                    <a:pt x="64" y="94"/>
                  </a:lnTo>
                  <a:lnTo>
                    <a:pt x="64" y="94"/>
                  </a:lnTo>
                  <a:lnTo>
                    <a:pt x="57" y="94"/>
                  </a:lnTo>
                  <a:lnTo>
                    <a:pt x="51" y="92"/>
                  </a:lnTo>
                  <a:lnTo>
                    <a:pt x="42" y="84"/>
                  </a:lnTo>
                  <a:lnTo>
                    <a:pt x="36" y="75"/>
                  </a:lnTo>
                  <a:lnTo>
                    <a:pt x="34" y="69"/>
                  </a:lnTo>
                  <a:lnTo>
                    <a:pt x="32" y="64"/>
                  </a:lnTo>
                  <a:lnTo>
                    <a:pt x="32" y="64"/>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82" name="Freeform 201">
              <a:extLst>
                <a:ext uri="{FF2B5EF4-FFF2-40B4-BE49-F238E27FC236}">
                  <a16:creationId xmlns:a16="http://schemas.microsoft.com/office/drawing/2014/main" id="{58877941-D27B-5D47-A3F3-F18984CB0F4F}"/>
                </a:ext>
              </a:extLst>
            </p:cNvPr>
            <p:cNvSpPr>
              <a:spLocks/>
            </p:cNvSpPr>
            <p:nvPr/>
          </p:nvSpPr>
          <p:spPr bwMode="auto">
            <a:xfrm>
              <a:off x="2865437" y="11090276"/>
              <a:ext cx="352425" cy="207963"/>
            </a:xfrm>
            <a:custGeom>
              <a:avLst/>
              <a:gdLst>
                <a:gd name="T0" fmla="*/ 222 w 222"/>
                <a:gd name="T1" fmla="*/ 114 h 131"/>
                <a:gd name="T2" fmla="*/ 218 w 222"/>
                <a:gd name="T3" fmla="*/ 103 h 131"/>
                <a:gd name="T4" fmla="*/ 205 w 222"/>
                <a:gd name="T5" fmla="*/ 97 h 131"/>
                <a:gd name="T6" fmla="*/ 34 w 222"/>
                <a:gd name="T7" fmla="*/ 64 h 131"/>
                <a:gd name="T8" fmla="*/ 34 w 222"/>
                <a:gd name="T9" fmla="*/ 58 h 131"/>
                <a:gd name="T10" fmla="*/ 39 w 222"/>
                <a:gd name="T11" fmla="*/ 52 h 131"/>
                <a:gd name="T12" fmla="*/ 73 w 222"/>
                <a:gd name="T13" fmla="*/ 37 h 131"/>
                <a:gd name="T14" fmla="*/ 107 w 222"/>
                <a:gd name="T15" fmla="*/ 82 h 131"/>
                <a:gd name="T16" fmla="*/ 122 w 222"/>
                <a:gd name="T17" fmla="*/ 90 h 131"/>
                <a:gd name="T18" fmla="*/ 122 w 222"/>
                <a:gd name="T19" fmla="*/ 90 h 131"/>
                <a:gd name="T20" fmla="*/ 130 w 222"/>
                <a:gd name="T21" fmla="*/ 88 h 131"/>
                <a:gd name="T22" fmla="*/ 169 w 222"/>
                <a:gd name="T23" fmla="*/ 37 h 131"/>
                <a:gd name="T24" fmla="*/ 199 w 222"/>
                <a:gd name="T25" fmla="*/ 50 h 131"/>
                <a:gd name="T26" fmla="*/ 212 w 222"/>
                <a:gd name="T27" fmla="*/ 50 h 131"/>
                <a:gd name="T28" fmla="*/ 218 w 222"/>
                <a:gd name="T29" fmla="*/ 47 h 131"/>
                <a:gd name="T30" fmla="*/ 222 w 222"/>
                <a:gd name="T31" fmla="*/ 41 h 131"/>
                <a:gd name="T32" fmla="*/ 222 w 222"/>
                <a:gd name="T33" fmla="*/ 28 h 131"/>
                <a:gd name="T34" fmla="*/ 212 w 222"/>
                <a:gd name="T35" fmla="*/ 18 h 131"/>
                <a:gd name="T36" fmla="*/ 169 w 222"/>
                <a:gd name="T37" fmla="*/ 2 h 131"/>
                <a:gd name="T38" fmla="*/ 158 w 222"/>
                <a:gd name="T39" fmla="*/ 2 h 131"/>
                <a:gd name="T40" fmla="*/ 150 w 222"/>
                <a:gd name="T41" fmla="*/ 7 h 131"/>
                <a:gd name="T42" fmla="*/ 94 w 222"/>
                <a:gd name="T43" fmla="*/ 7 h 131"/>
                <a:gd name="T44" fmla="*/ 88 w 222"/>
                <a:gd name="T45" fmla="*/ 3 h 131"/>
                <a:gd name="T46" fmla="*/ 79 w 222"/>
                <a:gd name="T47" fmla="*/ 0 h 131"/>
                <a:gd name="T48" fmla="*/ 30 w 222"/>
                <a:gd name="T49" fmla="*/ 18 h 131"/>
                <a:gd name="T50" fmla="*/ 19 w 222"/>
                <a:gd name="T51" fmla="*/ 26 h 131"/>
                <a:gd name="T52" fmla="*/ 2 w 222"/>
                <a:gd name="T53" fmla="*/ 49 h 131"/>
                <a:gd name="T54" fmla="*/ 0 w 222"/>
                <a:gd name="T55" fmla="*/ 114 h 131"/>
                <a:gd name="T56" fmla="*/ 2 w 222"/>
                <a:gd name="T57" fmla="*/ 122 h 131"/>
                <a:gd name="T58" fmla="*/ 11 w 222"/>
                <a:gd name="T59" fmla="*/ 129 h 131"/>
                <a:gd name="T60" fmla="*/ 205 w 222"/>
                <a:gd name="T61" fmla="*/ 131 h 131"/>
                <a:gd name="T62" fmla="*/ 212 w 222"/>
                <a:gd name="T63" fmla="*/ 129 h 131"/>
                <a:gd name="T64" fmla="*/ 222 w 222"/>
                <a:gd name="T65" fmla="*/ 122 h 131"/>
                <a:gd name="T66" fmla="*/ 222 w 222"/>
                <a:gd name="T67" fmla="*/ 114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2" h="131">
                  <a:moveTo>
                    <a:pt x="222" y="114"/>
                  </a:moveTo>
                  <a:lnTo>
                    <a:pt x="222" y="114"/>
                  </a:lnTo>
                  <a:lnTo>
                    <a:pt x="222" y="109"/>
                  </a:lnTo>
                  <a:lnTo>
                    <a:pt x="218" y="103"/>
                  </a:lnTo>
                  <a:lnTo>
                    <a:pt x="212" y="99"/>
                  </a:lnTo>
                  <a:lnTo>
                    <a:pt x="205" y="97"/>
                  </a:lnTo>
                  <a:lnTo>
                    <a:pt x="34" y="97"/>
                  </a:lnTo>
                  <a:lnTo>
                    <a:pt x="34" y="64"/>
                  </a:lnTo>
                  <a:lnTo>
                    <a:pt x="34" y="64"/>
                  </a:lnTo>
                  <a:lnTo>
                    <a:pt x="34" y="58"/>
                  </a:lnTo>
                  <a:lnTo>
                    <a:pt x="36" y="54"/>
                  </a:lnTo>
                  <a:lnTo>
                    <a:pt x="39" y="52"/>
                  </a:lnTo>
                  <a:lnTo>
                    <a:pt x="43" y="50"/>
                  </a:lnTo>
                  <a:lnTo>
                    <a:pt x="73" y="37"/>
                  </a:lnTo>
                  <a:lnTo>
                    <a:pt x="107" y="82"/>
                  </a:lnTo>
                  <a:lnTo>
                    <a:pt x="107" y="82"/>
                  </a:lnTo>
                  <a:lnTo>
                    <a:pt x="113" y="88"/>
                  </a:lnTo>
                  <a:lnTo>
                    <a:pt x="122" y="90"/>
                  </a:lnTo>
                  <a:lnTo>
                    <a:pt x="122" y="90"/>
                  </a:lnTo>
                  <a:lnTo>
                    <a:pt x="122" y="90"/>
                  </a:lnTo>
                  <a:lnTo>
                    <a:pt x="122" y="90"/>
                  </a:lnTo>
                  <a:lnTo>
                    <a:pt x="130" y="88"/>
                  </a:lnTo>
                  <a:lnTo>
                    <a:pt x="135" y="82"/>
                  </a:lnTo>
                  <a:lnTo>
                    <a:pt x="169" y="37"/>
                  </a:lnTo>
                  <a:lnTo>
                    <a:pt x="199" y="50"/>
                  </a:lnTo>
                  <a:lnTo>
                    <a:pt x="199" y="50"/>
                  </a:lnTo>
                  <a:lnTo>
                    <a:pt x="207" y="50"/>
                  </a:lnTo>
                  <a:lnTo>
                    <a:pt x="212" y="50"/>
                  </a:lnTo>
                  <a:lnTo>
                    <a:pt x="212" y="50"/>
                  </a:lnTo>
                  <a:lnTo>
                    <a:pt x="218" y="47"/>
                  </a:lnTo>
                  <a:lnTo>
                    <a:pt x="222" y="41"/>
                  </a:lnTo>
                  <a:lnTo>
                    <a:pt x="222" y="41"/>
                  </a:lnTo>
                  <a:lnTo>
                    <a:pt x="222" y="33"/>
                  </a:lnTo>
                  <a:lnTo>
                    <a:pt x="222" y="28"/>
                  </a:lnTo>
                  <a:lnTo>
                    <a:pt x="218" y="22"/>
                  </a:lnTo>
                  <a:lnTo>
                    <a:pt x="212" y="18"/>
                  </a:lnTo>
                  <a:lnTo>
                    <a:pt x="169" y="2"/>
                  </a:lnTo>
                  <a:lnTo>
                    <a:pt x="169" y="2"/>
                  </a:lnTo>
                  <a:lnTo>
                    <a:pt x="163" y="0"/>
                  </a:lnTo>
                  <a:lnTo>
                    <a:pt x="158" y="2"/>
                  </a:lnTo>
                  <a:lnTo>
                    <a:pt x="154" y="3"/>
                  </a:lnTo>
                  <a:lnTo>
                    <a:pt x="150" y="7"/>
                  </a:lnTo>
                  <a:lnTo>
                    <a:pt x="122" y="45"/>
                  </a:lnTo>
                  <a:lnTo>
                    <a:pt x="94" y="7"/>
                  </a:lnTo>
                  <a:lnTo>
                    <a:pt x="94" y="7"/>
                  </a:lnTo>
                  <a:lnTo>
                    <a:pt x="88" y="3"/>
                  </a:lnTo>
                  <a:lnTo>
                    <a:pt x="85" y="2"/>
                  </a:lnTo>
                  <a:lnTo>
                    <a:pt x="79" y="0"/>
                  </a:lnTo>
                  <a:lnTo>
                    <a:pt x="73" y="2"/>
                  </a:lnTo>
                  <a:lnTo>
                    <a:pt x="30" y="18"/>
                  </a:lnTo>
                  <a:lnTo>
                    <a:pt x="30" y="18"/>
                  </a:lnTo>
                  <a:lnTo>
                    <a:pt x="19" y="26"/>
                  </a:lnTo>
                  <a:lnTo>
                    <a:pt x="9" y="35"/>
                  </a:lnTo>
                  <a:lnTo>
                    <a:pt x="2" y="49"/>
                  </a:lnTo>
                  <a:lnTo>
                    <a:pt x="0" y="64"/>
                  </a:lnTo>
                  <a:lnTo>
                    <a:pt x="0" y="114"/>
                  </a:lnTo>
                  <a:lnTo>
                    <a:pt x="0" y="114"/>
                  </a:lnTo>
                  <a:lnTo>
                    <a:pt x="2" y="122"/>
                  </a:lnTo>
                  <a:lnTo>
                    <a:pt x="6" y="127"/>
                  </a:lnTo>
                  <a:lnTo>
                    <a:pt x="11" y="129"/>
                  </a:lnTo>
                  <a:lnTo>
                    <a:pt x="17" y="131"/>
                  </a:lnTo>
                  <a:lnTo>
                    <a:pt x="205" y="131"/>
                  </a:lnTo>
                  <a:lnTo>
                    <a:pt x="205" y="131"/>
                  </a:lnTo>
                  <a:lnTo>
                    <a:pt x="212" y="129"/>
                  </a:lnTo>
                  <a:lnTo>
                    <a:pt x="218" y="127"/>
                  </a:lnTo>
                  <a:lnTo>
                    <a:pt x="222" y="122"/>
                  </a:lnTo>
                  <a:lnTo>
                    <a:pt x="222" y="114"/>
                  </a:lnTo>
                  <a:lnTo>
                    <a:pt x="222" y="114"/>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83" name="Freeform 202">
              <a:extLst>
                <a:ext uri="{FF2B5EF4-FFF2-40B4-BE49-F238E27FC236}">
                  <a16:creationId xmlns:a16="http://schemas.microsoft.com/office/drawing/2014/main" id="{5B813983-99DC-8D40-B858-DB06ADD02C7E}"/>
                </a:ext>
              </a:extLst>
            </p:cNvPr>
            <p:cNvSpPr>
              <a:spLocks noEditPoints="1"/>
            </p:cNvSpPr>
            <p:nvPr/>
          </p:nvSpPr>
          <p:spPr bwMode="auto">
            <a:xfrm>
              <a:off x="3343275" y="10893426"/>
              <a:ext cx="198438" cy="201613"/>
            </a:xfrm>
            <a:custGeom>
              <a:avLst/>
              <a:gdLst>
                <a:gd name="T0" fmla="*/ 63 w 125"/>
                <a:gd name="T1" fmla="*/ 127 h 127"/>
                <a:gd name="T2" fmla="*/ 88 w 125"/>
                <a:gd name="T3" fmla="*/ 122 h 127"/>
                <a:gd name="T4" fmla="*/ 108 w 125"/>
                <a:gd name="T5" fmla="*/ 109 h 127"/>
                <a:gd name="T6" fmla="*/ 122 w 125"/>
                <a:gd name="T7" fmla="*/ 88 h 127"/>
                <a:gd name="T8" fmla="*/ 125 w 125"/>
                <a:gd name="T9" fmla="*/ 64 h 127"/>
                <a:gd name="T10" fmla="*/ 125 w 125"/>
                <a:gd name="T11" fmla="*/ 50 h 127"/>
                <a:gd name="T12" fmla="*/ 116 w 125"/>
                <a:gd name="T13" fmla="*/ 28 h 127"/>
                <a:gd name="T14" fmla="*/ 99 w 125"/>
                <a:gd name="T15" fmla="*/ 11 h 127"/>
                <a:gd name="T16" fmla="*/ 75 w 125"/>
                <a:gd name="T17" fmla="*/ 2 h 127"/>
                <a:gd name="T18" fmla="*/ 63 w 125"/>
                <a:gd name="T19" fmla="*/ 0 h 127"/>
                <a:gd name="T20" fmla="*/ 39 w 125"/>
                <a:gd name="T21" fmla="*/ 5 h 127"/>
                <a:gd name="T22" fmla="*/ 18 w 125"/>
                <a:gd name="T23" fmla="*/ 18 h 127"/>
                <a:gd name="T24" fmla="*/ 5 w 125"/>
                <a:gd name="T25" fmla="*/ 39 h 127"/>
                <a:gd name="T26" fmla="*/ 0 w 125"/>
                <a:gd name="T27" fmla="*/ 64 h 127"/>
                <a:gd name="T28" fmla="*/ 1 w 125"/>
                <a:gd name="T29" fmla="*/ 77 h 127"/>
                <a:gd name="T30" fmla="*/ 11 w 125"/>
                <a:gd name="T31" fmla="*/ 99 h 127"/>
                <a:gd name="T32" fmla="*/ 28 w 125"/>
                <a:gd name="T33" fmla="*/ 116 h 127"/>
                <a:gd name="T34" fmla="*/ 50 w 125"/>
                <a:gd name="T35" fmla="*/ 126 h 127"/>
                <a:gd name="T36" fmla="*/ 63 w 125"/>
                <a:gd name="T37" fmla="*/ 127 h 127"/>
                <a:gd name="T38" fmla="*/ 33 w 125"/>
                <a:gd name="T39" fmla="*/ 64 h 127"/>
                <a:gd name="T40" fmla="*/ 35 w 125"/>
                <a:gd name="T41" fmla="*/ 52 h 127"/>
                <a:gd name="T42" fmla="*/ 50 w 125"/>
                <a:gd name="T43" fmla="*/ 35 h 127"/>
                <a:gd name="T44" fmla="*/ 63 w 125"/>
                <a:gd name="T45" fmla="*/ 34 h 127"/>
                <a:gd name="T46" fmla="*/ 69 w 125"/>
                <a:gd name="T47" fmla="*/ 34 h 127"/>
                <a:gd name="T48" fmla="*/ 84 w 125"/>
                <a:gd name="T49" fmla="*/ 43 h 127"/>
                <a:gd name="T50" fmla="*/ 92 w 125"/>
                <a:gd name="T51" fmla="*/ 58 h 127"/>
                <a:gd name="T52" fmla="*/ 93 w 125"/>
                <a:gd name="T53" fmla="*/ 64 h 127"/>
                <a:gd name="T54" fmla="*/ 90 w 125"/>
                <a:gd name="T55" fmla="*/ 75 h 127"/>
                <a:gd name="T56" fmla="*/ 75 w 125"/>
                <a:gd name="T57" fmla="*/ 92 h 127"/>
                <a:gd name="T58" fmla="*/ 63 w 125"/>
                <a:gd name="T59" fmla="*/ 94 h 127"/>
                <a:gd name="T60" fmla="*/ 56 w 125"/>
                <a:gd name="T61" fmla="*/ 94 h 127"/>
                <a:gd name="T62" fmla="*/ 41 w 125"/>
                <a:gd name="T63" fmla="*/ 84 h 127"/>
                <a:gd name="T64" fmla="*/ 33 w 125"/>
                <a:gd name="T65" fmla="*/ 69 h 127"/>
                <a:gd name="T66" fmla="*/ 33 w 125"/>
                <a:gd name="T67" fmla="*/ 6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5" h="127">
                  <a:moveTo>
                    <a:pt x="63" y="127"/>
                  </a:moveTo>
                  <a:lnTo>
                    <a:pt x="63" y="127"/>
                  </a:lnTo>
                  <a:lnTo>
                    <a:pt x="75" y="126"/>
                  </a:lnTo>
                  <a:lnTo>
                    <a:pt x="88" y="122"/>
                  </a:lnTo>
                  <a:lnTo>
                    <a:pt x="99" y="116"/>
                  </a:lnTo>
                  <a:lnTo>
                    <a:pt x="108" y="109"/>
                  </a:lnTo>
                  <a:lnTo>
                    <a:pt x="116" y="99"/>
                  </a:lnTo>
                  <a:lnTo>
                    <a:pt x="122" y="88"/>
                  </a:lnTo>
                  <a:lnTo>
                    <a:pt x="125" y="77"/>
                  </a:lnTo>
                  <a:lnTo>
                    <a:pt x="125" y="64"/>
                  </a:lnTo>
                  <a:lnTo>
                    <a:pt x="125" y="64"/>
                  </a:lnTo>
                  <a:lnTo>
                    <a:pt x="125" y="50"/>
                  </a:lnTo>
                  <a:lnTo>
                    <a:pt x="122" y="39"/>
                  </a:lnTo>
                  <a:lnTo>
                    <a:pt x="116" y="28"/>
                  </a:lnTo>
                  <a:lnTo>
                    <a:pt x="108" y="18"/>
                  </a:lnTo>
                  <a:lnTo>
                    <a:pt x="99" y="11"/>
                  </a:lnTo>
                  <a:lnTo>
                    <a:pt x="88" y="5"/>
                  </a:lnTo>
                  <a:lnTo>
                    <a:pt x="75" y="2"/>
                  </a:lnTo>
                  <a:lnTo>
                    <a:pt x="63" y="0"/>
                  </a:lnTo>
                  <a:lnTo>
                    <a:pt x="63" y="0"/>
                  </a:lnTo>
                  <a:lnTo>
                    <a:pt x="50" y="2"/>
                  </a:lnTo>
                  <a:lnTo>
                    <a:pt x="39" y="5"/>
                  </a:lnTo>
                  <a:lnTo>
                    <a:pt x="28" y="11"/>
                  </a:lnTo>
                  <a:lnTo>
                    <a:pt x="18" y="18"/>
                  </a:lnTo>
                  <a:lnTo>
                    <a:pt x="11" y="28"/>
                  </a:lnTo>
                  <a:lnTo>
                    <a:pt x="5" y="39"/>
                  </a:lnTo>
                  <a:lnTo>
                    <a:pt x="1" y="50"/>
                  </a:lnTo>
                  <a:lnTo>
                    <a:pt x="0" y="64"/>
                  </a:lnTo>
                  <a:lnTo>
                    <a:pt x="0" y="64"/>
                  </a:lnTo>
                  <a:lnTo>
                    <a:pt x="1" y="77"/>
                  </a:lnTo>
                  <a:lnTo>
                    <a:pt x="5" y="88"/>
                  </a:lnTo>
                  <a:lnTo>
                    <a:pt x="11" y="99"/>
                  </a:lnTo>
                  <a:lnTo>
                    <a:pt x="18" y="109"/>
                  </a:lnTo>
                  <a:lnTo>
                    <a:pt x="28" y="116"/>
                  </a:lnTo>
                  <a:lnTo>
                    <a:pt x="39" y="122"/>
                  </a:lnTo>
                  <a:lnTo>
                    <a:pt x="50" y="126"/>
                  </a:lnTo>
                  <a:lnTo>
                    <a:pt x="63" y="127"/>
                  </a:lnTo>
                  <a:lnTo>
                    <a:pt x="63" y="127"/>
                  </a:lnTo>
                  <a:close/>
                  <a:moveTo>
                    <a:pt x="33" y="64"/>
                  </a:moveTo>
                  <a:lnTo>
                    <a:pt x="33" y="64"/>
                  </a:lnTo>
                  <a:lnTo>
                    <a:pt x="33" y="58"/>
                  </a:lnTo>
                  <a:lnTo>
                    <a:pt x="35" y="52"/>
                  </a:lnTo>
                  <a:lnTo>
                    <a:pt x="41" y="43"/>
                  </a:lnTo>
                  <a:lnTo>
                    <a:pt x="50" y="35"/>
                  </a:lnTo>
                  <a:lnTo>
                    <a:pt x="56" y="34"/>
                  </a:lnTo>
                  <a:lnTo>
                    <a:pt x="63" y="34"/>
                  </a:lnTo>
                  <a:lnTo>
                    <a:pt x="63" y="34"/>
                  </a:lnTo>
                  <a:lnTo>
                    <a:pt x="69" y="34"/>
                  </a:lnTo>
                  <a:lnTo>
                    <a:pt x="75" y="35"/>
                  </a:lnTo>
                  <a:lnTo>
                    <a:pt x="84" y="43"/>
                  </a:lnTo>
                  <a:lnTo>
                    <a:pt x="90" y="52"/>
                  </a:lnTo>
                  <a:lnTo>
                    <a:pt x="92" y="58"/>
                  </a:lnTo>
                  <a:lnTo>
                    <a:pt x="93" y="64"/>
                  </a:lnTo>
                  <a:lnTo>
                    <a:pt x="93" y="64"/>
                  </a:lnTo>
                  <a:lnTo>
                    <a:pt x="92" y="69"/>
                  </a:lnTo>
                  <a:lnTo>
                    <a:pt x="90" y="75"/>
                  </a:lnTo>
                  <a:lnTo>
                    <a:pt x="84" y="84"/>
                  </a:lnTo>
                  <a:lnTo>
                    <a:pt x="75" y="92"/>
                  </a:lnTo>
                  <a:lnTo>
                    <a:pt x="69" y="94"/>
                  </a:lnTo>
                  <a:lnTo>
                    <a:pt x="63" y="94"/>
                  </a:lnTo>
                  <a:lnTo>
                    <a:pt x="63" y="94"/>
                  </a:lnTo>
                  <a:lnTo>
                    <a:pt x="56" y="94"/>
                  </a:lnTo>
                  <a:lnTo>
                    <a:pt x="50" y="92"/>
                  </a:lnTo>
                  <a:lnTo>
                    <a:pt x="41" y="84"/>
                  </a:lnTo>
                  <a:lnTo>
                    <a:pt x="35" y="75"/>
                  </a:lnTo>
                  <a:lnTo>
                    <a:pt x="33" y="69"/>
                  </a:lnTo>
                  <a:lnTo>
                    <a:pt x="33" y="64"/>
                  </a:lnTo>
                  <a:lnTo>
                    <a:pt x="33" y="64"/>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84" name="Freeform 203">
              <a:extLst>
                <a:ext uri="{FF2B5EF4-FFF2-40B4-BE49-F238E27FC236}">
                  <a16:creationId xmlns:a16="http://schemas.microsoft.com/office/drawing/2014/main" id="{156FA8D7-9073-4A4B-8E4D-54D9212E2EFC}"/>
                </a:ext>
              </a:extLst>
            </p:cNvPr>
            <p:cNvSpPr>
              <a:spLocks noEditPoints="1"/>
            </p:cNvSpPr>
            <p:nvPr/>
          </p:nvSpPr>
          <p:spPr bwMode="auto">
            <a:xfrm>
              <a:off x="3249612" y="11090276"/>
              <a:ext cx="385763" cy="207963"/>
            </a:xfrm>
            <a:custGeom>
              <a:avLst/>
              <a:gdLst>
                <a:gd name="T0" fmla="*/ 17 w 243"/>
                <a:gd name="T1" fmla="*/ 131 h 131"/>
                <a:gd name="T2" fmla="*/ 226 w 243"/>
                <a:gd name="T3" fmla="*/ 131 h 131"/>
                <a:gd name="T4" fmla="*/ 226 w 243"/>
                <a:gd name="T5" fmla="*/ 131 h 131"/>
                <a:gd name="T6" fmla="*/ 231 w 243"/>
                <a:gd name="T7" fmla="*/ 129 h 131"/>
                <a:gd name="T8" fmla="*/ 237 w 243"/>
                <a:gd name="T9" fmla="*/ 127 h 131"/>
                <a:gd name="T10" fmla="*/ 241 w 243"/>
                <a:gd name="T11" fmla="*/ 122 h 131"/>
                <a:gd name="T12" fmla="*/ 243 w 243"/>
                <a:gd name="T13" fmla="*/ 114 h 131"/>
                <a:gd name="T14" fmla="*/ 243 w 243"/>
                <a:gd name="T15" fmla="*/ 64 h 131"/>
                <a:gd name="T16" fmla="*/ 243 w 243"/>
                <a:gd name="T17" fmla="*/ 64 h 131"/>
                <a:gd name="T18" fmla="*/ 241 w 243"/>
                <a:gd name="T19" fmla="*/ 49 h 131"/>
                <a:gd name="T20" fmla="*/ 235 w 243"/>
                <a:gd name="T21" fmla="*/ 35 h 131"/>
                <a:gd name="T22" fmla="*/ 224 w 243"/>
                <a:gd name="T23" fmla="*/ 26 h 131"/>
                <a:gd name="T24" fmla="*/ 213 w 243"/>
                <a:gd name="T25" fmla="*/ 18 h 131"/>
                <a:gd name="T26" fmla="*/ 169 w 243"/>
                <a:gd name="T27" fmla="*/ 2 h 131"/>
                <a:gd name="T28" fmla="*/ 169 w 243"/>
                <a:gd name="T29" fmla="*/ 2 h 131"/>
                <a:gd name="T30" fmla="*/ 164 w 243"/>
                <a:gd name="T31" fmla="*/ 0 h 131"/>
                <a:gd name="T32" fmla="*/ 158 w 243"/>
                <a:gd name="T33" fmla="*/ 2 h 131"/>
                <a:gd name="T34" fmla="*/ 154 w 243"/>
                <a:gd name="T35" fmla="*/ 3 h 131"/>
                <a:gd name="T36" fmla="*/ 151 w 243"/>
                <a:gd name="T37" fmla="*/ 7 h 131"/>
                <a:gd name="T38" fmla="*/ 122 w 243"/>
                <a:gd name="T39" fmla="*/ 45 h 131"/>
                <a:gd name="T40" fmla="*/ 94 w 243"/>
                <a:gd name="T41" fmla="*/ 7 h 131"/>
                <a:gd name="T42" fmla="*/ 94 w 243"/>
                <a:gd name="T43" fmla="*/ 7 h 131"/>
                <a:gd name="T44" fmla="*/ 90 w 243"/>
                <a:gd name="T45" fmla="*/ 3 h 131"/>
                <a:gd name="T46" fmla="*/ 85 w 243"/>
                <a:gd name="T47" fmla="*/ 2 h 131"/>
                <a:gd name="T48" fmla="*/ 79 w 243"/>
                <a:gd name="T49" fmla="*/ 0 h 131"/>
                <a:gd name="T50" fmla="*/ 74 w 243"/>
                <a:gd name="T51" fmla="*/ 2 h 131"/>
                <a:gd name="T52" fmla="*/ 30 w 243"/>
                <a:gd name="T53" fmla="*/ 18 h 131"/>
                <a:gd name="T54" fmla="*/ 30 w 243"/>
                <a:gd name="T55" fmla="*/ 18 h 131"/>
                <a:gd name="T56" fmla="*/ 19 w 243"/>
                <a:gd name="T57" fmla="*/ 26 h 131"/>
                <a:gd name="T58" fmla="*/ 10 w 243"/>
                <a:gd name="T59" fmla="*/ 35 h 131"/>
                <a:gd name="T60" fmla="*/ 4 w 243"/>
                <a:gd name="T61" fmla="*/ 49 h 131"/>
                <a:gd name="T62" fmla="*/ 0 w 243"/>
                <a:gd name="T63" fmla="*/ 64 h 131"/>
                <a:gd name="T64" fmla="*/ 0 w 243"/>
                <a:gd name="T65" fmla="*/ 114 h 131"/>
                <a:gd name="T66" fmla="*/ 0 w 243"/>
                <a:gd name="T67" fmla="*/ 114 h 131"/>
                <a:gd name="T68" fmla="*/ 2 w 243"/>
                <a:gd name="T69" fmla="*/ 122 h 131"/>
                <a:gd name="T70" fmla="*/ 6 w 243"/>
                <a:gd name="T71" fmla="*/ 127 h 131"/>
                <a:gd name="T72" fmla="*/ 12 w 243"/>
                <a:gd name="T73" fmla="*/ 129 h 131"/>
                <a:gd name="T74" fmla="*/ 17 w 243"/>
                <a:gd name="T75" fmla="*/ 131 h 131"/>
                <a:gd name="T76" fmla="*/ 17 w 243"/>
                <a:gd name="T77" fmla="*/ 131 h 131"/>
                <a:gd name="T78" fmla="*/ 34 w 243"/>
                <a:gd name="T79" fmla="*/ 97 h 131"/>
                <a:gd name="T80" fmla="*/ 34 w 243"/>
                <a:gd name="T81" fmla="*/ 64 h 131"/>
                <a:gd name="T82" fmla="*/ 34 w 243"/>
                <a:gd name="T83" fmla="*/ 64 h 131"/>
                <a:gd name="T84" fmla="*/ 36 w 243"/>
                <a:gd name="T85" fmla="*/ 58 h 131"/>
                <a:gd name="T86" fmla="*/ 38 w 243"/>
                <a:gd name="T87" fmla="*/ 54 h 131"/>
                <a:gd name="T88" fmla="*/ 40 w 243"/>
                <a:gd name="T89" fmla="*/ 52 h 131"/>
                <a:gd name="T90" fmla="*/ 43 w 243"/>
                <a:gd name="T91" fmla="*/ 50 h 131"/>
                <a:gd name="T92" fmla="*/ 74 w 243"/>
                <a:gd name="T93" fmla="*/ 37 h 131"/>
                <a:gd name="T94" fmla="*/ 107 w 243"/>
                <a:gd name="T95" fmla="*/ 82 h 131"/>
                <a:gd name="T96" fmla="*/ 107 w 243"/>
                <a:gd name="T97" fmla="*/ 82 h 131"/>
                <a:gd name="T98" fmla="*/ 115 w 243"/>
                <a:gd name="T99" fmla="*/ 88 h 131"/>
                <a:gd name="T100" fmla="*/ 122 w 243"/>
                <a:gd name="T101" fmla="*/ 90 h 131"/>
                <a:gd name="T102" fmla="*/ 122 w 243"/>
                <a:gd name="T103" fmla="*/ 90 h 131"/>
                <a:gd name="T104" fmla="*/ 130 w 243"/>
                <a:gd name="T105" fmla="*/ 88 h 131"/>
                <a:gd name="T106" fmla="*/ 136 w 243"/>
                <a:gd name="T107" fmla="*/ 82 h 131"/>
                <a:gd name="T108" fmla="*/ 169 w 243"/>
                <a:gd name="T109" fmla="*/ 37 h 131"/>
                <a:gd name="T110" fmla="*/ 199 w 243"/>
                <a:gd name="T111" fmla="*/ 50 h 131"/>
                <a:gd name="T112" fmla="*/ 199 w 243"/>
                <a:gd name="T113" fmla="*/ 50 h 131"/>
                <a:gd name="T114" fmla="*/ 203 w 243"/>
                <a:gd name="T115" fmla="*/ 52 h 131"/>
                <a:gd name="T116" fmla="*/ 207 w 243"/>
                <a:gd name="T117" fmla="*/ 54 h 131"/>
                <a:gd name="T118" fmla="*/ 209 w 243"/>
                <a:gd name="T119" fmla="*/ 58 h 131"/>
                <a:gd name="T120" fmla="*/ 209 w 243"/>
                <a:gd name="T121" fmla="*/ 64 h 131"/>
                <a:gd name="T122" fmla="*/ 209 w 243"/>
                <a:gd name="T123" fmla="*/ 97 h 131"/>
                <a:gd name="T124" fmla="*/ 34 w 243"/>
                <a:gd name="T125" fmla="*/ 97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3" h="131">
                  <a:moveTo>
                    <a:pt x="17" y="131"/>
                  </a:moveTo>
                  <a:lnTo>
                    <a:pt x="226" y="131"/>
                  </a:lnTo>
                  <a:lnTo>
                    <a:pt x="226" y="131"/>
                  </a:lnTo>
                  <a:lnTo>
                    <a:pt x="231" y="129"/>
                  </a:lnTo>
                  <a:lnTo>
                    <a:pt x="237" y="127"/>
                  </a:lnTo>
                  <a:lnTo>
                    <a:pt x="241" y="122"/>
                  </a:lnTo>
                  <a:lnTo>
                    <a:pt x="243" y="114"/>
                  </a:lnTo>
                  <a:lnTo>
                    <a:pt x="243" y="64"/>
                  </a:lnTo>
                  <a:lnTo>
                    <a:pt x="243" y="64"/>
                  </a:lnTo>
                  <a:lnTo>
                    <a:pt x="241" y="49"/>
                  </a:lnTo>
                  <a:lnTo>
                    <a:pt x="235" y="35"/>
                  </a:lnTo>
                  <a:lnTo>
                    <a:pt x="224" y="26"/>
                  </a:lnTo>
                  <a:lnTo>
                    <a:pt x="213" y="18"/>
                  </a:lnTo>
                  <a:lnTo>
                    <a:pt x="169" y="2"/>
                  </a:lnTo>
                  <a:lnTo>
                    <a:pt x="169" y="2"/>
                  </a:lnTo>
                  <a:lnTo>
                    <a:pt x="164" y="0"/>
                  </a:lnTo>
                  <a:lnTo>
                    <a:pt x="158" y="2"/>
                  </a:lnTo>
                  <a:lnTo>
                    <a:pt x="154" y="3"/>
                  </a:lnTo>
                  <a:lnTo>
                    <a:pt x="151" y="7"/>
                  </a:lnTo>
                  <a:lnTo>
                    <a:pt x="122" y="45"/>
                  </a:lnTo>
                  <a:lnTo>
                    <a:pt x="94" y="7"/>
                  </a:lnTo>
                  <a:lnTo>
                    <a:pt x="94" y="7"/>
                  </a:lnTo>
                  <a:lnTo>
                    <a:pt x="90" y="3"/>
                  </a:lnTo>
                  <a:lnTo>
                    <a:pt x="85" y="2"/>
                  </a:lnTo>
                  <a:lnTo>
                    <a:pt x="79" y="0"/>
                  </a:lnTo>
                  <a:lnTo>
                    <a:pt x="74" y="2"/>
                  </a:lnTo>
                  <a:lnTo>
                    <a:pt x="30" y="18"/>
                  </a:lnTo>
                  <a:lnTo>
                    <a:pt x="30" y="18"/>
                  </a:lnTo>
                  <a:lnTo>
                    <a:pt x="19" y="26"/>
                  </a:lnTo>
                  <a:lnTo>
                    <a:pt x="10" y="35"/>
                  </a:lnTo>
                  <a:lnTo>
                    <a:pt x="4" y="49"/>
                  </a:lnTo>
                  <a:lnTo>
                    <a:pt x="0" y="64"/>
                  </a:lnTo>
                  <a:lnTo>
                    <a:pt x="0" y="114"/>
                  </a:lnTo>
                  <a:lnTo>
                    <a:pt x="0" y="114"/>
                  </a:lnTo>
                  <a:lnTo>
                    <a:pt x="2" y="122"/>
                  </a:lnTo>
                  <a:lnTo>
                    <a:pt x="6" y="127"/>
                  </a:lnTo>
                  <a:lnTo>
                    <a:pt x="12" y="129"/>
                  </a:lnTo>
                  <a:lnTo>
                    <a:pt x="17" y="131"/>
                  </a:lnTo>
                  <a:lnTo>
                    <a:pt x="17" y="131"/>
                  </a:lnTo>
                  <a:close/>
                  <a:moveTo>
                    <a:pt x="34" y="97"/>
                  </a:moveTo>
                  <a:lnTo>
                    <a:pt x="34" y="64"/>
                  </a:lnTo>
                  <a:lnTo>
                    <a:pt x="34" y="64"/>
                  </a:lnTo>
                  <a:lnTo>
                    <a:pt x="36" y="58"/>
                  </a:lnTo>
                  <a:lnTo>
                    <a:pt x="38" y="54"/>
                  </a:lnTo>
                  <a:lnTo>
                    <a:pt x="40" y="52"/>
                  </a:lnTo>
                  <a:lnTo>
                    <a:pt x="43" y="50"/>
                  </a:lnTo>
                  <a:lnTo>
                    <a:pt x="74" y="37"/>
                  </a:lnTo>
                  <a:lnTo>
                    <a:pt x="107" y="82"/>
                  </a:lnTo>
                  <a:lnTo>
                    <a:pt x="107" y="82"/>
                  </a:lnTo>
                  <a:lnTo>
                    <a:pt x="115" y="88"/>
                  </a:lnTo>
                  <a:lnTo>
                    <a:pt x="122" y="90"/>
                  </a:lnTo>
                  <a:lnTo>
                    <a:pt x="122" y="90"/>
                  </a:lnTo>
                  <a:lnTo>
                    <a:pt x="130" y="88"/>
                  </a:lnTo>
                  <a:lnTo>
                    <a:pt x="136" y="82"/>
                  </a:lnTo>
                  <a:lnTo>
                    <a:pt x="169" y="37"/>
                  </a:lnTo>
                  <a:lnTo>
                    <a:pt x="199" y="50"/>
                  </a:lnTo>
                  <a:lnTo>
                    <a:pt x="199" y="50"/>
                  </a:lnTo>
                  <a:lnTo>
                    <a:pt x="203" y="52"/>
                  </a:lnTo>
                  <a:lnTo>
                    <a:pt x="207" y="54"/>
                  </a:lnTo>
                  <a:lnTo>
                    <a:pt x="209" y="58"/>
                  </a:lnTo>
                  <a:lnTo>
                    <a:pt x="209" y="64"/>
                  </a:lnTo>
                  <a:lnTo>
                    <a:pt x="209" y="97"/>
                  </a:lnTo>
                  <a:lnTo>
                    <a:pt x="34" y="97"/>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85" name="Freeform 204">
              <a:extLst>
                <a:ext uri="{FF2B5EF4-FFF2-40B4-BE49-F238E27FC236}">
                  <a16:creationId xmlns:a16="http://schemas.microsoft.com/office/drawing/2014/main" id="{2895C050-50CF-BB47-84DC-AC85A91D7295}"/>
                </a:ext>
              </a:extLst>
            </p:cNvPr>
            <p:cNvSpPr>
              <a:spLocks/>
            </p:cNvSpPr>
            <p:nvPr/>
          </p:nvSpPr>
          <p:spPr bwMode="auto">
            <a:xfrm>
              <a:off x="3538537" y="10455276"/>
              <a:ext cx="369888" cy="425450"/>
            </a:xfrm>
            <a:custGeom>
              <a:avLst/>
              <a:gdLst>
                <a:gd name="T0" fmla="*/ 2 w 233"/>
                <a:gd name="T1" fmla="*/ 7 h 268"/>
                <a:gd name="T2" fmla="*/ 2 w 233"/>
                <a:gd name="T3" fmla="*/ 7 h 268"/>
                <a:gd name="T4" fmla="*/ 0 w 233"/>
                <a:gd name="T5" fmla="*/ 13 h 268"/>
                <a:gd name="T6" fmla="*/ 0 w 233"/>
                <a:gd name="T7" fmla="*/ 20 h 268"/>
                <a:gd name="T8" fmla="*/ 0 w 233"/>
                <a:gd name="T9" fmla="*/ 20 h 268"/>
                <a:gd name="T10" fmla="*/ 2 w 233"/>
                <a:gd name="T11" fmla="*/ 26 h 268"/>
                <a:gd name="T12" fmla="*/ 6 w 233"/>
                <a:gd name="T13" fmla="*/ 30 h 268"/>
                <a:gd name="T14" fmla="*/ 130 w 233"/>
                <a:gd name="T15" fmla="*/ 110 h 268"/>
                <a:gd name="T16" fmla="*/ 130 w 233"/>
                <a:gd name="T17" fmla="*/ 110 h 268"/>
                <a:gd name="T18" fmla="*/ 145 w 233"/>
                <a:gd name="T19" fmla="*/ 122 h 268"/>
                <a:gd name="T20" fmla="*/ 158 w 233"/>
                <a:gd name="T21" fmla="*/ 135 h 268"/>
                <a:gd name="T22" fmla="*/ 171 w 233"/>
                <a:gd name="T23" fmla="*/ 150 h 268"/>
                <a:gd name="T24" fmla="*/ 181 w 233"/>
                <a:gd name="T25" fmla="*/ 167 h 268"/>
                <a:gd name="T26" fmla="*/ 190 w 233"/>
                <a:gd name="T27" fmla="*/ 184 h 268"/>
                <a:gd name="T28" fmla="*/ 196 w 233"/>
                <a:gd name="T29" fmla="*/ 202 h 268"/>
                <a:gd name="T30" fmla="*/ 200 w 233"/>
                <a:gd name="T31" fmla="*/ 221 h 268"/>
                <a:gd name="T32" fmla="*/ 200 w 233"/>
                <a:gd name="T33" fmla="*/ 242 h 268"/>
                <a:gd name="T34" fmla="*/ 200 w 233"/>
                <a:gd name="T35" fmla="*/ 251 h 268"/>
                <a:gd name="T36" fmla="*/ 200 w 233"/>
                <a:gd name="T37" fmla="*/ 251 h 268"/>
                <a:gd name="T38" fmla="*/ 201 w 233"/>
                <a:gd name="T39" fmla="*/ 259 h 268"/>
                <a:gd name="T40" fmla="*/ 205 w 233"/>
                <a:gd name="T41" fmla="*/ 263 h 268"/>
                <a:gd name="T42" fmla="*/ 211 w 233"/>
                <a:gd name="T43" fmla="*/ 266 h 268"/>
                <a:gd name="T44" fmla="*/ 216 w 233"/>
                <a:gd name="T45" fmla="*/ 268 h 268"/>
                <a:gd name="T46" fmla="*/ 216 w 233"/>
                <a:gd name="T47" fmla="*/ 268 h 268"/>
                <a:gd name="T48" fmla="*/ 224 w 233"/>
                <a:gd name="T49" fmla="*/ 266 h 268"/>
                <a:gd name="T50" fmla="*/ 228 w 233"/>
                <a:gd name="T51" fmla="*/ 263 h 268"/>
                <a:gd name="T52" fmla="*/ 231 w 233"/>
                <a:gd name="T53" fmla="*/ 259 h 268"/>
                <a:gd name="T54" fmla="*/ 233 w 233"/>
                <a:gd name="T55" fmla="*/ 251 h 268"/>
                <a:gd name="T56" fmla="*/ 233 w 233"/>
                <a:gd name="T57" fmla="*/ 242 h 268"/>
                <a:gd name="T58" fmla="*/ 233 w 233"/>
                <a:gd name="T59" fmla="*/ 242 h 268"/>
                <a:gd name="T60" fmla="*/ 231 w 233"/>
                <a:gd name="T61" fmla="*/ 217 h 268"/>
                <a:gd name="T62" fmla="*/ 228 w 233"/>
                <a:gd name="T63" fmla="*/ 193 h 268"/>
                <a:gd name="T64" fmla="*/ 220 w 233"/>
                <a:gd name="T65" fmla="*/ 172 h 268"/>
                <a:gd name="T66" fmla="*/ 211 w 233"/>
                <a:gd name="T67" fmla="*/ 150 h 268"/>
                <a:gd name="T68" fmla="*/ 198 w 233"/>
                <a:gd name="T69" fmla="*/ 131 h 268"/>
                <a:gd name="T70" fmla="*/ 185 w 233"/>
                <a:gd name="T71" fmla="*/ 112 h 268"/>
                <a:gd name="T72" fmla="*/ 166 w 233"/>
                <a:gd name="T73" fmla="*/ 95 h 268"/>
                <a:gd name="T74" fmla="*/ 147 w 233"/>
                <a:gd name="T75" fmla="*/ 82 h 268"/>
                <a:gd name="T76" fmla="*/ 25 w 233"/>
                <a:gd name="T77" fmla="*/ 1 h 268"/>
                <a:gd name="T78" fmla="*/ 25 w 233"/>
                <a:gd name="T79" fmla="*/ 1 h 268"/>
                <a:gd name="T80" fmla="*/ 19 w 233"/>
                <a:gd name="T81" fmla="*/ 0 h 268"/>
                <a:gd name="T82" fmla="*/ 12 w 233"/>
                <a:gd name="T83" fmla="*/ 0 h 268"/>
                <a:gd name="T84" fmla="*/ 6 w 233"/>
                <a:gd name="T85" fmla="*/ 1 h 268"/>
                <a:gd name="T86" fmla="*/ 2 w 233"/>
                <a:gd name="T87" fmla="*/ 7 h 268"/>
                <a:gd name="T88" fmla="*/ 2 w 233"/>
                <a:gd name="T89" fmla="*/ 7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33" h="268">
                  <a:moveTo>
                    <a:pt x="2" y="7"/>
                  </a:moveTo>
                  <a:lnTo>
                    <a:pt x="2" y="7"/>
                  </a:lnTo>
                  <a:lnTo>
                    <a:pt x="0" y="13"/>
                  </a:lnTo>
                  <a:lnTo>
                    <a:pt x="0" y="20"/>
                  </a:lnTo>
                  <a:lnTo>
                    <a:pt x="0" y="20"/>
                  </a:lnTo>
                  <a:lnTo>
                    <a:pt x="2" y="26"/>
                  </a:lnTo>
                  <a:lnTo>
                    <a:pt x="6" y="30"/>
                  </a:lnTo>
                  <a:lnTo>
                    <a:pt x="130" y="110"/>
                  </a:lnTo>
                  <a:lnTo>
                    <a:pt x="130" y="110"/>
                  </a:lnTo>
                  <a:lnTo>
                    <a:pt x="145" y="122"/>
                  </a:lnTo>
                  <a:lnTo>
                    <a:pt x="158" y="135"/>
                  </a:lnTo>
                  <a:lnTo>
                    <a:pt x="171" y="150"/>
                  </a:lnTo>
                  <a:lnTo>
                    <a:pt x="181" y="167"/>
                  </a:lnTo>
                  <a:lnTo>
                    <a:pt x="190" y="184"/>
                  </a:lnTo>
                  <a:lnTo>
                    <a:pt x="196" y="202"/>
                  </a:lnTo>
                  <a:lnTo>
                    <a:pt x="200" y="221"/>
                  </a:lnTo>
                  <a:lnTo>
                    <a:pt x="200" y="242"/>
                  </a:lnTo>
                  <a:lnTo>
                    <a:pt x="200" y="251"/>
                  </a:lnTo>
                  <a:lnTo>
                    <a:pt x="200" y="251"/>
                  </a:lnTo>
                  <a:lnTo>
                    <a:pt x="201" y="259"/>
                  </a:lnTo>
                  <a:lnTo>
                    <a:pt x="205" y="263"/>
                  </a:lnTo>
                  <a:lnTo>
                    <a:pt x="211" y="266"/>
                  </a:lnTo>
                  <a:lnTo>
                    <a:pt x="216" y="268"/>
                  </a:lnTo>
                  <a:lnTo>
                    <a:pt x="216" y="268"/>
                  </a:lnTo>
                  <a:lnTo>
                    <a:pt x="224" y="266"/>
                  </a:lnTo>
                  <a:lnTo>
                    <a:pt x="228" y="263"/>
                  </a:lnTo>
                  <a:lnTo>
                    <a:pt x="231" y="259"/>
                  </a:lnTo>
                  <a:lnTo>
                    <a:pt x="233" y="251"/>
                  </a:lnTo>
                  <a:lnTo>
                    <a:pt x="233" y="242"/>
                  </a:lnTo>
                  <a:lnTo>
                    <a:pt x="233" y="242"/>
                  </a:lnTo>
                  <a:lnTo>
                    <a:pt x="231" y="217"/>
                  </a:lnTo>
                  <a:lnTo>
                    <a:pt x="228" y="193"/>
                  </a:lnTo>
                  <a:lnTo>
                    <a:pt x="220" y="172"/>
                  </a:lnTo>
                  <a:lnTo>
                    <a:pt x="211" y="150"/>
                  </a:lnTo>
                  <a:lnTo>
                    <a:pt x="198" y="131"/>
                  </a:lnTo>
                  <a:lnTo>
                    <a:pt x="185" y="112"/>
                  </a:lnTo>
                  <a:lnTo>
                    <a:pt x="166" y="95"/>
                  </a:lnTo>
                  <a:lnTo>
                    <a:pt x="147" y="82"/>
                  </a:lnTo>
                  <a:lnTo>
                    <a:pt x="25" y="1"/>
                  </a:lnTo>
                  <a:lnTo>
                    <a:pt x="25" y="1"/>
                  </a:lnTo>
                  <a:lnTo>
                    <a:pt x="19" y="0"/>
                  </a:lnTo>
                  <a:lnTo>
                    <a:pt x="12" y="0"/>
                  </a:lnTo>
                  <a:lnTo>
                    <a:pt x="6" y="1"/>
                  </a:lnTo>
                  <a:lnTo>
                    <a:pt x="2" y="7"/>
                  </a:lnTo>
                  <a:lnTo>
                    <a:pt x="2" y="7"/>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86" name="Freeform 205">
              <a:extLst>
                <a:ext uri="{FF2B5EF4-FFF2-40B4-BE49-F238E27FC236}">
                  <a16:creationId xmlns:a16="http://schemas.microsoft.com/office/drawing/2014/main" id="{01C47F1D-44D3-204E-98C4-0B55ADFC86F3}"/>
                </a:ext>
              </a:extLst>
            </p:cNvPr>
            <p:cNvSpPr>
              <a:spLocks/>
            </p:cNvSpPr>
            <p:nvPr/>
          </p:nvSpPr>
          <p:spPr bwMode="auto">
            <a:xfrm>
              <a:off x="3538537" y="10585451"/>
              <a:ext cx="260350" cy="295275"/>
            </a:xfrm>
            <a:custGeom>
              <a:avLst/>
              <a:gdLst>
                <a:gd name="T0" fmla="*/ 130 w 164"/>
                <a:gd name="T1" fmla="*/ 160 h 186"/>
                <a:gd name="T2" fmla="*/ 130 w 164"/>
                <a:gd name="T3" fmla="*/ 169 h 186"/>
                <a:gd name="T4" fmla="*/ 130 w 164"/>
                <a:gd name="T5" fmla="*/ 169 h 186"/>
                <a:gd name="T6" fmla="*/ 132 w 164"/>
                <a:gd name="T7" fmla="*/ 177 h 186"/>
                <a:gd name="T8" fmla="*/ 136 w 164"/>
                <a:gd name="T9" fmla="*/ 181 h 186"/>
                <a:gd name="T10" fmla="*/ 141 w 164"/>
                <a:gd name="T11" fmla="*/ 184 h 186"/>
                <a:gd name="T12" fmla="*/ 147 w 164"/>
                <a:gd name="T13" fmla="*/ 186 h 186"/>
                <a:gd name="T14" fmla="*/ 147 w 164"/>
                <a:gd name="T15" fmla="*/ 186 h 186"/>
                <a:gd name="T16" fmla="*/ 154 w 164"/>
                <a:gd name="T17" fmla="*/ 184 h 186"/>
                <a:gd name="T18" fmla="*/ 160 w 164"/>
                <a:gd name="T19" fmla="*/ 181 h 186"/>
                <a:gd name="T20" fmla="*/ 164 w 164"/>
                <a:gd name="T21" fmla="*/ 177 h 186"/>
                <a:gd name="T22" fmla="*/ 164 w 164"/>
                <a:gd name="T23" fmla="*/ 169 h 186"/>
                <a:gd name="T24" fmla="*/ 164 w 164"/>
                <a:gd name="T25" fmla="*/ 160 h 186"/>
                <a:gd name="T26" fmla="*/ 164 w 164"/>
                <a:gd name="T27" fmla="*/ 160 h 186"/>
                <a:gd name="T28" fmla="*/ 164 w 164"/>
                <a:gd name="T29" fmla="*/ 143 h 186"/>
                <a:gd name="T30" fmla="*/ 160 w 164"/>
                <a:gd name="T31" fmla="*/ 130 h 186"/>
                <a:gd name="T32" fmla="*/ 156 w 164"/>
                <a:gd name="T33" fmla="*/ 115 h 186"/>
                <a:gd name="T34" fmla="*/ 149 w 164"/>
                <a:gd name="T35" fmla="*/ 102 h 186"/>
                <a:gd name="T36" fmla="*/ 141 w 164"/>
                <a:gd name="T37" fmla="*/ 89 h 186"/>
                <a:gd name="T38" fmla="*/ 132 w 164"/>
                <a:gd name="T39" fmla="*/ 77 h 186"/>
                <a:gd name="T40" fmla="*/ 123 w 164"/>
                <a:gd name="T41" fmla="*/ 68 h 186"/>
                <a:gd name="T42" fmla="*/ 109 w 164"/>
                <a:gd name="T43" fmla="*/ 58 h 186"/>
                <a:gd name="T44" fmla="*/ 25 w 164"/>
                <a:gd name="T45" fmla="*/ 2 h 186"/>
                <a:gd name="T46" fmla="*/ 25 w 164"/>
                <a:gd name="T47" fmla="*/ 2 h 186"/>
                <a:gd name="T48" fmla="*/ 19 w 164"/>
                <a:gd name="T49" fmla="*/ 0 h 186"/>
                <a:gd name="T50" fmla="*/ 12 w 164"/>
                <a:gd name="T51" fmla="*/ 0 h 186"/>
                <a:gd name="T52" fmla="*/ 6 w 164"/>
                <a:gd name="T53" fmla="*/ 2 h 186"/>
                <a:gd name="T54" fmla="*/ 2 w 164"/>
                <a:gd name="T55" fmla="*/ 8 h 186"/>
                <a:gd name="T56" fmla="*/ 2 w 164"/>
                <a:gd name="T57" fmla="*/ 8 h 186"/>
                <a:gd name="T58" fmla="*/ 0 w 164"/>
                <a:gd name="T59" fmla="*/ 13 h 186"/>
                <a:gd name="T60" fmla="*/ 0 w 164"/>
                <a:gd name="T61" fmla="*/ 21 h 186"/>
                <a:gd name="T62" fmla="*/ 0 w 164"/>
                <a:gd name="T63" fmla="*/ 21 h 186"/>
                <a:gd name="T64" fmla="*/ 2 w 164"/>
                <a:gd name="T65" fmla="*/ 27 h 186"/>
                <a:gd name="T66" fmla="*/ 6 w 164"/>
                <a:gd name="T67" fmla="*/ 30 h 186"/>
                <a:gd name="T68" fmla="*/ 91 w 164"/>
                <a:gd name="T69" fmla="*/ 87 h 186"/>
                <a:gd name="T70" fmla="*/ 91 w 164"/>
                <a:gd name="T71" fmla="*/ 87 h 186"/>
                <a:gd name="T72" fmla="*/ 100 w 164"/>
                <a:gd name="T73" fmla="*/ 92 h 186"/>
                <a:gd name="T74" fmla="*/ 108 w 164"/>
                <a:gd name="T75" fmla="*/ 100 h 186"/>
                <a:gd name="T76" fmla="*/ 115 w 164"/>
                <a:gd name="T77" fmla="*/ 109 h 186"/>
                <a:gd name="T78" fmla="*/ 121 w 164"/>
                <a:gd name="T79" fmla="*/ 117 h 186"/>
                <a:gd name="T80" fmla="*/ 124 w 164"/>
                <a:gd name="T81" fmla="*/ 128 h 186"/>
                <a:gd name="T82" fmla="*/ 128 w 164"/>
                <a:gd name="T83" fmla="*/ 137 h 186"/>
                <a:gd name="T84" fmla="*/ 130 w 164"/>
                <a:gd name="T85" fmla="*/ 149 h 186"/>
                <a:gd name="T86" fmla="*/ 130 w 164"/>
                <a:gd name="T87" fmla="*/ 160 h 186"/>
                <a:gd name="T88" fmla="*/ 130 w 164"/>
                <a:gd name="T89" fmla="*/ 16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4" h="186">
                  <a:moveTo>
                    <a:pt x="130" y="160"/>
                  </a:moveTo>
                  <a:lnTo>
                    <a:pt x="130" y="169"/>
                  </a:lnTo>
                  <a:lnTo>
                    <a:pt x="130" y="169"/>
                  </a:lnTo>
                  <a:lnTo>
                    <a:pt x="132" y="177"/>
                  </a:lnTo>
                  <a:lnTo>
                    <a:pt x="136" y="181"/>
                  </a:lnTo>
                  <a:lnTo>
                    <a:pt x="141" y="184"/>
                  </a:lnTo>
                  <a:lnTo>
                    <a:pt x="147" y="186"/>
                  </a:lnTo>
                  <a:lnTo>
                    <a:pt x="147" y="186"/>
                  </a:lnTo>
                  <a:lnTo>
                    <a:pt x="154" y="184"/>
                  </a:lnTo>
                  <a:lnTo>
                    <a:pt x="160" y="181"/>
                  </a:lnTo>
                  <a:lnTo>
                    <a:pt x="164" y="177"/>
                  </a:lnTo>
                  <a:lnTo>
                    <a:pt x="164" y="169"/>
                  </a:lnTo>
                  <a:lnTo>
                    <a:pt x="164" y="160"/>
                  </a:lnTo>
                  <a:lnTo>
                    <a:pt x="164" y="160"/>
                  </a:lnTo>
                  <a:lnTo>
                    <a:pt x="164" y="143"/>
                  </a:lnTo>
                  <a:lnTo>
                    <a:pt x="160" y="130"/>
                  </a:lnTo>
                  <a:lnTo>
                    <a:pt x="156" y="115"/>
                  </a:lnTo>
                  <a:lnTo>
                    <a:pt x="149" y="102"/>
                  </a:lnTo>
                  <a:lnTo>
                    <a:pt x="141" y="89"/>
                  </a:lnTo>
                  <a:lnTo>
                    <a:pt x="132" y="77"/>
                  </a:lnTo>
                  <a:lnTo>
                    <a:pt x="123" y="68"/>
                  </a:lnTo>
                  <a:lnTo>
                    <a:pt x="109" y="58"/>
                  </a:lnTo>
                  <a:lnTo>
                    <a:pt x="25" y="2"/>
                  </a:lnTo>
                  <a:lnTo>
                    <a:pt x="25" y="2"/>
                  </a:lnTo>
                  <a:lnTo>
                    <a:pt x="19" y="0"/>
                  </a:lnTo>
                  <a:lnTo>
                    <a:pt x="12" y="0"/>
                  </a:lnTo>
                  <a:lnTo>
                    <a:pt x="6" y="2"/>
                  </a:lnTo>
                  <a:lnTo>
                    <a:pt x="2" y="8"/>
                  </a:lnTo>
                  <a:lnTo>
                    <a:pt x="2" y="8"/>
                  </a:lnTo>
                  <a:lnTo>
                    <a:pt x="0" y="13"/>
                  </a:lnTo>
                  <a:lnTo>
                    <a:pt x="0" y="21"/>
                  </a:lnTo>
                  <a:lnTo>
                    <a:pt x="0" y="21"/>
                  </a:lnTo>
                  <a:lnTo>
                    <a:pt x="2" y="27"/>
                  </a:lnTo>
                  <a:lnTo>
                    <a:pt x="6" y="30"/>
                  </a:lnTo>
                  <a:lnTo>
                    <a:pt x="91" y="87"/>
                  </a:lnTo>
                  <a:lnTo>
                    <a:pt x="91" y="87"/>
                  </a:lnTo>
                  <a:lnTo>
                    <a:pt x="100" y="92"/>
                  </a:lnTo>
                  <a:lnTo>
                    <a:pt x="108" y="100"/>
                  </a:lnTo>
                  <a:lnTo>
                    <a:pt x="115" y="109"/>
                  </a:lnTo>
                  <a:lnTo>
                    <a:pt x="121" y="117"/>
                  </a:lnTo>
                  <a:lnTo>
                    <a:pt x="124" y="128"/>
                  </a:lnTo>
                  <a:lnTo>
                    <a:pt x="128" y="137"/>
                  </a:lnTo>
                  <a:lnTo>
                    <a:pt x="130" y="149"/>
                  </a:lnTo>
                  <a:lnTo>
                    <a:pt x="130" y="160"/>
                  </a:lnTo>
                  <a:lnTo>
                    <a:pt x="130" y="16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87" name="Freeform 206">
              <a:extLst>
                <a:ext uri="{FF2B5EF4-FFF2-40B4-BE49-F238E27FC236}">
                  <a16:creationId xmlns:a16="http://schemas.microsoft.com/office/drawing/2014/main" id="{8567C3FB-7303-C84C-BFEE-B4225AF220D0}"/>
                </a:ext>
              </a:extLst>
            </p:cNvPr>
            <p:cNvSpPr>
              <a:spLocks/>
            </p:cNvSpPr>
            <p:nvPr/>
          </p:nvSpPr>
          <p:spPr bwMode="auto">
            <a:xfrm>
              <a:off x="3086100" y="10585451"/>
              <a:ext cx="261938" cy="295275"/>
            </a:xfrm>
            <a:custGeom>
              <a:avLst/>
              <a:gdLst>
                <a:gd name="T0" fmla="*/ 139 w 165"/>
                <a:gd name="T1" fmla="*/ 2 h 186"/>
                <a:gd name="T2" fmla="*/ 54 w 165"/>
                <a:gd name="T3" fmla="*/ 58 h 186"/>
                <a:gd name="T4" fmla="*/ 54 w 165"/>
                <a:gd name="T5" fmla="*/ 58 h 186"/>
                <a:gd name="T6" fmla="*/ 43 w 165"/>
                <a:gd name="T7" fmla="*/ 68 h 186"/>
                <a:gd name="T8" fmla="*/ 32 w 165"/>
                <a:gd name="T9" fmla="*/ 77 h 186"/>
                <a:gd name="T10" fmla="*/ 23 w 165"/>
                <a:gd name="T11" fmla="*/ 89 h 186"/>
                <a:gd name="T12" fmla="*/ 15 w 165"/>
                <a:gd name="T13" fmla="*/ 102 h 186"/>
                <a:gd name="T14" fmla="*/ 7 w 165"/>
                <a:gd name="T15" fmla="*/ 115 h 186"/>
                <a:gd name="T16" fmla="*/ 4 w 165"/>
                <a:gd name="T17" fmla="*/ 130 h 186"/>
                <a:gd name="T18" fmla="*/ 2 w 165"/>
                <a:gd name="T19" fmla="*/ 143 h 186"/>
                <a:gd name="T20" fmla="*/ 0 w 165"/>
                <a:gd name="T21" fmla="*/ 160 h 186"/>
                <a:gd name="T22" fmla="*/ 0 w 165"/>
                <a:gd name="T23" fmla="*/ 169 h 186"/>
                <a:gd name="T24" fmla="*/ 0 w 165"/>
                <a:gd name="T25" fmla="*/ 169 h 186"/>
                <a:gd name="T26" fmla="*/ 2 w 165"/>
                <a:gd name="T27" fmla="*/ 177 h 186"/>
                <a:gd name="T28" fmla="*/ 6 w 165"/>
                <a:gd name="T29" fmla="*/ 181 h 186"/>
                <a:gd name="T30" fmla="*/ 11 w 165"/>
                <a:gd name="T31" fmla="*/ 184 h 186"/>
                <a:gd name="T32" fmla="*/ 17 w 165"/>
                <a:gd name="T33" fmla="*/ 186 h 186"/>
                <a:gd name="T34" fmla="*/ 17 w 165"/>
                <a:gd name="T35" fmla="*/ 186 h 186"/>
                <a:gd name="T36" fmla="*/ 23 w 165"/>
                <a:gd name="T37" fmla="*/ 184 h 186"/>
                <a:gd name="T38" fmla="*/ 28 w 165"/>
                <a:gd name="T39" fmla="*/ 181 h 186"/>
                <a:gd name="T40" fmla="*/ 32 w 165"/>
                <a:gd name="T41" fmla="*/ 177 h 186"/>
                <a:gd name="T42" fmla="*/ 34 w 165"/>
                <a:gd name="T43" fmla="*/ 169 h 186"/>
                <a:gd name="T44" fmla="*/ 34 w 165"/>
                <a:gd name="T45" fmla="*/ 160 h 186"/>
                <a:gd name="T46" fmla="*/ 34 w 165"/>
                <a:gd name="T47" fmla="*/ 160 h 186"/>
                <a:gd name="T48" fmla="*/ 34 w 165"/>
                <a:gd name="T49" fmla="*/ 149 h 186"/>
                <a:gd name="T50" fmla="*/ 36 w 165"/>
                <a:gd name="T51" fmla="*/ 137 h 186"/>
                <a:gd name="T52" fmla="*/ 39 w 165"/>
                <a:gd name="T53" fmla="*/ 128 h 186"/>
                <a:gd name="T54" fmla="*/ 43 w 165"/>
                <a:gd name="T55" fmla="*/ 117 h 186"/>
                <a:gd name="T56" fmla="*/ 49 w 165"/>
                <a:gd name="T57" fmla="*/ 109 h 186"/>
                <a:gd name="T58" fmla="*/ 56 w 165"/>
                <a:gd name="T59" fmla="*/ 100 h 186"/>
                <a:gd name="T60" fmla="*/ 64 w 165"/>
                <a:gd name="T61" fmla="*/ 92 h 186"/>
                <a:gd name="T62" fmla="*/ 73 w 165"/>
                <a:gd name="T63" fmla="*/ 87 h 186"/>
                <a:gd name="T64" fmla="*/ 158 w 165"/>
                <a:gd name="T65" fmla="*/ 30 h 186"/>
                <a:gd name="T66" fmla="*/ 158 w 165"/>
                <a:gd name="T67" fmla="*/ 30 h 186"/>
                <a:gd name="T68" fmla="*/ 162 w 165"/>
                <a:gd name="T69" fmla="*/ 27 h 186"/>
                <a:gd name="T70" fmla="*/ 165 w 165"/>
                <a:gd name="T71" fmla="*/ 21 h 186"/>
                <a:gd name="T72" fmla="*/ 165 w 165"/>
                <a:gd name="T73" fmla="*/ 13 h 186"/>
                <a:gd name="T74" fmla="*/ 163 w 165"/>
                <a:gd name="T75" fmla="*/ 8 h 186"/>
                <a:gd name="T76" fmla="*/ 163 w 165"/>
                <a:gd name="T77" fmla="*/ 8 h 186"/>
                <a:gd name="T78" fmla="*/ 158 w 165"/>
                <a:gd name="T79" fmla="*/ 2 h 186"/>
                <a:gd name="T80" fmla="*/ 152 w 165"/>
                <a:gd name="T81" fmla="*/ 0 h 186"/>
                <a:gd name="T82" fmla="*/ 145 w 165"/>
                <a:gd name="T83" fmla="*/ 0 h 186"/>
                <a:gd name="T84" fmla="*/ 139 w 165"/>
                <a:gd name="T85" fmla="*/ 2 h 186"/>
                <a:gd name="T86" fmla="*/ 139 w 165"/>
                <a:gd name="T87" fmla="*/ 2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5" h="186">
                  <a:moveTo>
                    <a:pt x="139" y="2"/>
                  </a:moveTo>
                  <a:lnTo>
                    <a:pt x="54" y="58"/>
                  </a:lnTo>
                  <a:lnTo>
                    <a:pt x="54" y="58"/>
                  </a:lnTo>
                  <a:lnTo>
                    <a:pt x="43" y="68"/>
                  </a:lnTo>
                  <a:lnTo>
                    <a:pt x="32" y="77"/>
                  </a:lnTo>
                  <a:lnTo>
                    <a:pt x="23" y="89"/>
                  </a:lnTo>
                  <a:lnTo>
                    <a:pt x="15" y="102"/>
                  </a:lnTo>
                  <a:lnTo>
                    <a:pt x="7" y="115"/>
                  </a:lnTo>
                  <a:lnTo>
                    <a:pt x="4" y="130"/>
                  </a:lnTo>
                  <a:lnTo>
                    <a:pt x="2" y="143"/>
                  </a:lnTo>
                  <a:lnTo>
                    <a:pt x="0" y="160"/>
                  </a:lnTo>
                  <a:lnTo>
                    <a:pt x="0" y="169"/>
                  </a:lnTo>
                  <a:lnTo>
                    <a:pt x="0" y="169"/>
                  </a:lnTo>
                  <a:lnTo>
                    <a:pt x="2" y="177"/>
                  </a:lnTo>
                  <a:lnTo>
                    <a:pt x="6" y="181"/>
                  </a:lnTo>
                  <a:lnTo>
                    <a:pt x="11" y="184"/>
                  </a:lnTo>
                  <a:lnTo>
                    <a:pt x="17" y="186"/>
                  </a:lnTo>
                  <a:lnTo>
                    <a:pt x="17" y="186"/>
                  </a:lnTo>
                  <a:lnTo>
                    <a:pt x="23" y="184"/>
                  </a:lnTo>
                  <a:lnTo>
                    <a:pt x="28" y="181"/>
                  </a:lnTo>
                  <a:lnTo>
                    <a:pt x="32" y="177"/>
                  </a:lnTo>
                  <a:lnTo>
                    <a:pt x="34" y="169"/>
                  </a:lnTo>
                  <a:lnTo>
                    <a:pt x="34" y="160"/>
                  </a:lnTo>
                  <a:lnTo>
                    <a:pt x="34" y="160"/>
                  </a:lnTo>
                  <a:lnTo>
                    <a:pt x="34" y="149"/>
                  </a:lnTo>
                  <a:lnTo>
                    <a:pt x="36" y="137"/>
                  </a:lnTo>
                  <a:lnTo>
                    <a:pt x="39" y="128"/>
                  </a:lnTo>
                  <a:lnTo>
                    <a:pt x="43" y="117"/>
                  </a:lnTo>
                  <a:lnTo>
                    <a:pt x="49" y="109"/>
                  </a:lnTo>
                  <a:lnTo>
                    <a:pt x="56" y="100"/>
                  </a:lnTo>
                  <a:lnTo>
                    <a:pt x="64" y="92"/>
                  </a:lnTo>
                  <a:lnTo>
                    <a:pt x="73" y="87"/>
                  </a:lnTo>
                  <a:lnTo>
                    <a:pt x="158" y="30"/>
                  </a:lnTo>
                  <a:lnTo>
                    <a:pt x="158" y="30"/>
                  </a:lnTo>
                  <a:lnTo>
                    <a:pt x="162" y="27"/>
                  </a:lnTo>
                  <a:lnTo>
                    <a:pt x="165" y="21"/>
                  </a:lnTo>
                  <a:lnTo>
                    <a:pt x="165" y="13"/>
                  </a:lnTo>
                  <a:lnTo>
                    <a:pt x="163" y="8"/>
                  </a:lnTo>
                  <a:lnTo>
                    <a:pt x="163" y="8"/>
                  </a:lnTo>
                  <a:lnTo>
                    <a:pt x="158" y="2"/>
                  </a:lnTo>
                  <a:lnTo>
                    <a:pt x="152" y="0"/>
                  </a:lnTo>
                  <a:lnTo>
                    <a:pt x="145" y="0"/>
                  </a:lnTo>
                  <a:lnTo>
                    <a:pt x="139" y="2"/>
                  </a:lnTo>
                  <a:lnTo>
                    <a:pt x="139" y="2"/>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88" name="Freeform 207">
              <a:extLst>
                <a:ext uri="{FF2B5EF4-FFF2-40B4-BE49-F238E27FC236}">
                  <a16:creationId xmlns:a16="http://schemas.microsoft.com/office/drawing/2014/main" id="{3D2478B4-E1CF-084B-9102-2D54D374CD85}"/>
                </a:ext>
              </a:extLst>
            </p:cNvPr>
            <p:cNvSpPr>
              <a:spLocks/>
            </p:cNvSpPr>
            <p:nvPr/>
          </p:nvSpPr>
          <p:spPr bwMode="auto">
            <a:xfrm>
              <a:off x="2974975" y="10455276"/>
              <a:ext cx="373063" cy="425450"/>
            </a:xfrm>
            <a:custGeom>
              <a:avLst/>
              <a:gdLst>
                <a:gd name="T0" fmla="*/ 17 w 235"/>
                <a:gd name="T1" fmla="*/ 268 h 268"/>
                <a:gd name="T2" fmla="*/ 17 w 235"/>
                <a:gd name="T3" fmla="*/ 268 h 268"/>
                <a:gd name="T4" fmla="*/ 25 w 235"/>
                <a:gd name="T5" fmla="*/ 266 h 268"/>
                <a:gd name="T6" fmla="*/ 29 w 235"/>
                <a:gd name="T7" fmla="*/ 263 h 268"/>
                <a:gd name="T8" fmla="*/ 32 w 235"/>
                <a:gd name="T9" fmla="*/ 259 h 268"/>
                <a:gd name="T10" fmla="*/ 34 w 235"/>
                <a:gd name="T11" fmla="*/ 251 h 268"/>
                <a:gd name="T12" fmla="*/ 34 w 235"/>
                <a:gd name="T13" fmla="*/ 242 h 268"/>
                <a:gd name="T14" fmla="*/ 34 w 235"/>
                <a:gd name="T15" fmla="*/ 242 h 268"/>
                <a:gd name="T16" fmla="*/ 36 w 235"/>
                <a:gd name="T17" fmla="*/ 221 h 268"/>
                <a:gd name="T18" fmla="*/ 40 w 235"/>
                <a:gd name="T19" fmla="*/ 202 h 268"/>
                <a:gd name="T20" fmla="*/ 46 w 235"/>
                <a:gd name="T21" fmla="*/ 184 h 268"/>
                <a:gd name="T22" fmla="*/ 53 w 235"/>
                <a:gd name="T23" fmla="*/ 167 h 268"/>
                <a:gd name="T24" fmla="*/ 62 w 235"/>
                <a:gd name="T25" fmla="*/ 150 h 268"/>
                <a:gd name="T26" fmla="*/ 76 w 235"/>
                <a:gd name="T27" fmla="*/ 135 h 268"/>
                <a:gd name="T28" fmla="*/ 89 w 235"/>
                <a:gd name="T29" fmla="*/ 122 h 268"/>
                <a:gd name="T30" fmla="*/ 106 w 235"/>
                <a:gd name="T31" fmla="*/ 110 h 268"/>
                <a:gd name="T32" fmla="*/ 228 w 235"/>
                <a:gd name="T33" fmla="*/ 30 h 268"/>
                <a:gd name="T34" fmla="*/ 228 w 235"/>
                <a:gd name="T35" fmla="*/ 30 h 268"/>
                <a:gd name="T36" fmla="*/ 232 w 235"/>
                <a:gd name="T37" fmla="*/ 26 h 268"/>
                <a:gd name="T38" fmla="*/ 235 w 235"/>
                <a:gd name="T39" fmla="*/ 20 h 268"/>
                <a:gd name="T40" fmla="*/ 235 w 235"/>
                <a:gd name="T41" fmla="*/ 13 h 268"/>
                <a:gd name="T42" fmla="*/ 233 w 235"/>
                <a:gd name="T43" fmla="*/ 7 h 268"/>
                <a:gd name="T44" fmla="*/ 233 w 235"/>
                <a:gd name="T45" fmla="*/ 7 h 268"/>
                <a:gd name="T46" fmla="*/ 228 w 235"/>
                <a:gd name="T47" fmla="*/ 1 h 268"/>
                <a:gd name="T48" fmla="*/ 222 w 235"/>
                <a:gd name="T49" fmla="*/ 0 h 268"/>
                <a:gd name="T50" fmla="*/ 215 w 235"/>
                <a:gd name="T51" fmla="*/ 0 h 268"/>
                <a:gd name="T52" fmla="*/ 209 w 235"/>
                <a:gd name="T53" fmla="*/ 1 h 268"/>
                <a:gd name="T54" fmla="*/ 87 w 235"/>
                <a:gd name="T55" fmla="*/ 82 h 268"/>
                <a:gd name="T56" fmla="*/ 87 w 235"/>
                <a:gd name="T57" fmla="*/ 82 h 268"/>
                <a:gd name="T58" fmla="*/ 68 w 235"/>
                <a:gd name="T59" fmla="*/ 95 h 268"/>
                <a:gd name="T60" fmla="*/ 51 w 235"/>
                <a:gd name="T61" fmla="*/ 112 h 268"/>
                <a:gd name="T62" fmla="*/ 36 w 235"/>
                <a:gd name="T63" fmla="*/ 131 h 268"/>
                <a:gd name="T64" fmla="*/ 23 w 235"/>
                <a:gd name="T65" fmla="*/ 150 h 268"/>
                <a:gd name="T66" fmla="*/ 14 w 235"/>
                <a:gd name="T67" fmla="*/ 172 h 268"/>
                <a:gd name="T68" fmla="*/ 6 w 235"/>
                <a:gd name="T69" fmla="*/ 193 h 268"/>
                <a:gd name="T70" fmla="*/ 2 w 235"/>
                <a:gd name="T71" fmla="*/ 217 h 268"/>
                <a:gd name="T72" fmla="*/ 0 w 235"/>
                <a:gd name="T73" fmla="*/ 242 h 268"/>
                <a:gd name="T74" fmla="*/ 0 w 235"/>
                <a:gd name="T75" fmla="*/ 251 h 268"/>
                <a:gd name="T76" fmla="*/ 0 w 235"/>
                <a:gd name="T77" fmla="*/ 251 h 268"/>
                <a:gd name="T78" fmla="*/ 2 w 235"/>
                <a:gd name="T79" fmla="*/ 259 h 268"/>
                <a:gd name="T80" fmla="*/ 6 w 235"/>
                <a:gd name="T81" fmla="*/ 263 h 268"/>
                <a:gd name="T82" fmla="*/ 12 w 235"/>
                <a:gd name="T83" fmla="*/ 266 h 268"/>
                <a:gd name="T84" fmla="*/ 17 w 235"/>
                <a:gd name="T85" fmla="*/ 268 h 268"/>
                <a:gd name="T86" fmla="*/ 17 w 235"/>
                <a:gd name="T87" fmla="*/ 268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5" h="268">
                  <a:moveTo>
                    <a:pt x="17" y="268"/>
                  </a:moveTo>
                  <a:lnTo>
                    <a:pt x="17" y="268"/>
                  </a:lnTo>
                  <a:lnTo>
                    <a:pt x="25" y="266"/>
                  </a:lnTo>
                  <a:lnTo>
                    <a:pt x="29" y="263"/>
                  </a:lnTo>
                  <a:lnTo>
                    <a:pt x="32" y="259"/>
                  </a:lnTo>
                  <a:lnTo>
                    <a:pt x="34" y="251"/>
                  </a:lnTo>
                  <a:lnTo>
                    <a:pt x="34" y="242"/>
                  </a:lnTo>
                  <a:lnTo>
                    <a:pt x="34" y="242"/>
                  </a:lnTo>
                  <a:lnTo>
                    <a:pt x="36" y="221"/>
                  </a:lnTo>
                  <a:lnTo>
                    <a:pt x="40" y="202"/>
                  </a:lnTo>
                  <a:lnTo>
                    <a:pt x="46" y="184"/>
                  </a:lnTo>
                  <a:lnTo>
                    <a:pt x="53" y="167"/>
                  </a:lnTo>
                  <a:lnTo>
                    <a:pt x="62" y="150"/>
                  </a:lnTo>
                  <a:lnTo>
                    <a:pt x="76" y="135"/>
                  </a:lnTo>
                  <a:lnTo>
                    <a:pt x="89" y="122"/>
                  </a:lnTo>
                  <a:lnTo>
                    <a:pt x="106" y="110"/>
                  </a:lnTo>
                  <a:lnTo>
                    <a:pt x="228" y="30"/>
                  </a:lnTo>
                  <a:lnTo>
                    <a:pt x="228" y="30"/>
                  </a:lnTo>
                  <a:lnTo>
                    <a:pt x="232" y="26"/>
                  </a:lnTo>
                  <a:lnTo>
                    <a:pt x="235" y="20"/>
                  </a:lnTo>
                  <a:lnTo>
                    <a:pt x="235" y="13"/>
                  </a:lnTo>
                  <a:lnTo>
                    <a:pt x="233" y="7"/>
                  </a:lnTo>
                  <a:lnTo>
                    <a:pt x="233" y="7"/>
                  </a:lnTo>
                  <a:lnTo>
                    <a:pt x="228" y="1"/>
                  </a:lnTo>
                  <a:lnTo>
                    <a:pt x="222" y="0"/>
                  </a:lnTo>
                  <a:lnTo>
                    <a:pt x="215" y="0"/>
                  </a:lnTo>
                  <a:lnTo>
                    <a:pt x="209" y="1"/>
                  </a:lnTo>
                  <a:lnTo>
                    <a:pt x="87" y="82"/>
                  </a:lnTo>
                  <a:lnTo>
                    <a:pt x="87" y="82"/>
                  </a:lnTo>
                  <a:lnTo>
                    <a:pt x="68" y="95"/>
                  </a:lnTo>
                  <a:lnTo>
                    <a:pt x="51" y="112"/>
                  </a:lnTo>
                  <a:lnTo>
                    <a:pt x="36" y="131"/>
                  </a:lnTo>
                  <a:lnTo>
                    <a:pt x="23" y="150"/>
                  </a:lnTo>
                  <a:lnTo>
                    <a:pt x="14" y="172"/>
                  </a:lnTo>
                  <a:lnTo>
                    <a:pt x="6" y="193"/>
                  </a:lnTo>
                  <a:lnTo>
                    <a:pt x="2" y="217"/>
                  </a:lnTo>
                  <a:lnTo>
                    <a:pt x="0" y="242"/>
                  </a:lnTo>
                  <a:lnTo>
                    <a:pt x="0" y="251"/>
                  </a:lnTo>
                  <a:lnTo>
                    <a:pt x="0" y="251"/>
                  </a:lnTo>
                  <a:lnTo>
                    <a:pt x="2" y="259"/>
                  </a:lnTo>
                  <a:lnTo>
                    <a:pt x="6" y="263"/>
                  </a:lnTo>
                  <a:lnTo>
                    <a:pt x="12" y="266"/>
                  </a:lnTo>
                  <a:lnTo>
                    <a:pt x="17" y="268"/>
                  </a:lnTo>
                  <a:lnTo>
                    <a:pt x="17" y="268"/>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89" name="Freeform 208">
              <a:extLst>
                <a:ext uri="{FF2B5EF4-FFF2-40B4-BE49-F238E27FC236}">
                  <a16:creationId xmlns:a16="http://schemas.microsoft.com/office/drawing/2014/main" id="{D0544BF0-E22B-F94D-8967-32B69BB64A4B}"/>
                </a:ext>
              </a:extLst>
            </p:cNvPr>
            <p:cNvSpPr>
              <a:spLocks/>
            </p:cNvSpPr>
            <p:nvPr/>
          </p:nvSpPr>
          <p:spPr bwMode="auto">
            <a:xfrm>
              <a:off x="3279775" y="10147301"/>
              <a:ext cx="322263" cy="733425"/>
            </a:xfrm>
            <a:custGeom>
              <a:avLst/>
              <a:gdLst>
                <a:gd name="T0" fmla="*/ 51 w 203"/>
                <a:gd name="T1" fmla="*/ 143 h 462"/>
                <a:gd name="T2" fmla="*/ 51 w 203"/>
                <a:gd name="T3" fmla="*/ 445 h 462"/>
                <a:gd name="T4" fmla="*/ 56 w 203"/>
                <a:gd name="T5" fmla="*/ 457 h 462"/>
                <a:gd name="T6" fmla="*/ 68 w 203"/>
                <a:gd name="T7" fmla="*/ 462 h 462"/>
                <a:gd name="T8" fmla="*/ 75 w 203"/>
                <a:gd name="T9" fmla="*/ 460 h 462"/>
                <a:gd name="T10" fmla="*/ 83 w 203"/>
                <a:gd name="T11" fmla="*/ 453 h 462"/>
                <a:gd name="T12" fmla="*/ 85 w 203"/>
                <a:gd name="T13" fmla="*/ 126 h 462"/>
                <a:gd name="T14" fmla="*/ 83 w 203"/>
                <a:gd name="T15" fmla="*/ 120 h 462"/>
                <a:gd name="T16" fmla="*/ 75 w 203"/>
                <a:gd name="T17" fmla="*/ 111 h 462"/>
                <a:gd name="T18" fmla="*/ 49 w 203"/>
                <a:gd name="T19" fmla="*/ 109 h 462"/>
                <a:gd name="T20" fmla="*/ 152 w 203"/>
                <a:gd name="T21" fmla="*/ 109 h 462"/>
                <a:gd name="T22" fmla="*/ 137 w 203"/>
                <a:gd name="T23" fmla="*/ 109 h 462"/>
                <a:gd name="T24" fmla="*/ 126 w 203"/>
                <a:gd name="T25" fmla="*/ 115 h 462"/>
                <a:gd name="T26" fmla="*/ 120 w 203"/>
                <a:gd name="T27" fmla="*/ 126 h 462"/>
                <a:gd name="T28" fmla="*/ 120 w 203"/>
                <a:gd name="T29" fmla="*/ 445 h 462"/>
                <a:gd name="T30" fmla="*/ 126 w 203"/>
                <a:gd name="T31" fmla="*/ 457 h 462"/>
                <a:gd name="T32" fmla="*/ 137 w 203"/>
                <a:gd name="T33" fmla="*/ 462 h 462"/>
                <a:gd name="T34" fmla="*/ 145 w 203"/>
                <a:gd name="T35" fmla="*/ 460 h 462"/>
                <a:gd name="T36" fmla="*/ 152 w 203"/>
                <a:gd name="T37" fmla="*/ 453 h 462"/>
                <a:gd name="T38" fmla="*/ 154 w 203"/>
                <a:gd name="T39" fmla="*/ 143 h 462"/>
                <a:gd name="T40" fmla="*/ 186 w 203"/>
                <a:gd name="T41" fmla="*/ 143 h 462"/>
                <a:gd name="T42" fmla="*/ 195 w 203"/>
                <a:gd name="T43" fmla="*/ 141 h 462"/>
                <a:gd name="T44" fmla="*/ 201 w 203"/>
                <a:gd name="T45" fmla="*/ 134 h 462"/>
                <a:gd name="T46" fmla="*/ 203 w 203"/>
                <a:gd name="T47" fmla="*/ 130 h 462"/>
                <a:gd name="T48" fmla="*/ 201 w 203"/>
                <a:gd name="T49" fmla="*/ 120 h 462"/>
                <a:gd name="T50" fmla="*/ 115 w 203"/>
                <a:gd name="T51" fmla="*/ 6 h 462"/>
                <a:gd name="T52" fmla="*/ 109 w 203"/>
                <a:gd name="T53" fmla="*/ 2 h 462"/>
                <a:gd name="T54" fmla="*/ 101 w 203"/>
                <a:gd name="T55" fmla="*/ 0 h 462"/>
                <a:gd name="T56" fmla="*/ 101 w 203"/>
                <a:gd name="T57" fmla="*/ 0 h 462"/>
                <a:gd name="T58" fmla="*/ 88 w 203"/>
                <a:gd name="T59" fmla="*/ 6 h 462"/>
                <a:gd name="T60" fmla="*/ 2 w 203"/>
                <a:gd name="T61" fmla="*/ 117 h 462"/>
                <a:gd name="T62" fmla="*/ 0 w 203"/>
                <a:gd name="T63" fmla="*/ 126 h 462"/>
                <a:gd name="T64" fmla="*/ 2 w 203"/>
                <a:gd name="T65" fmla="*/ 134 h 462"/>
                <a:gd name="T66" fmla="*/ 4 w 203"/>
                <a:gd name="T67" fmla="*/ 137 h 462"/>
                <a:gd name="T68" fmla="*/ 11 w 203"/>
                <a:gd name="T69" fmla="*/ 143 h 462"/>
                <a:gd name="T70" fmla="*/ 15 w 203"/>
                <a:gd name="T71" fmla="*/ 143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3" h="462">
                  <a:moveTo>
                    <a:pt x="15" y="143"/>
                  </a:moveTo>
                  <a:lnTo>
                    <a:pt x="51" y="143"/>
                  </a:lnTo>
                  <a:lnTo>
                    <a:pt x="51" y="445"/>
                  </a:lnTo>
                  <a:lnTo>
                    <a:pt x="51" y="445"/>
                  </a:lnTo>
                  <a:lnTo>
                    <a:pt x="53" y="453"/>
                  </a:lnTo>
                  <a:lnTo>
                    <a:pt x="56" y="457"/>
                  </a:lnTo>
                  <a:lnTo>
                    <a:pt x="62" y="460"/>
                  </a:lnTo>
                  <a:lnTo>
                    <a:pt x="68" y="462"/>
                  </a:lnTo>
                  <a:lnTo>
                    <a:pt x="68" y="462"/>
                  </a:lnTo>
                  <a:lnTo>
                    <a:pt x="75" y="460"/>
                  </a:lnTo>
                  <a:lnTo>
                    <a:pt x="79" y="457"/>
                  </a:lnTo>
                  <a:lnTo>
                    <a:pt x="83" y="453"/>
                  </a:lnTo>
                  <a:lnTo>
                    <a:pt x="85" y="445"/>
                  </a:lnTo>
                  <a:lnTo>
                    <a:pt x="85" y="126"/>
                  </a:lnTo>
                  <a:lnTo>
                    <a:pt x="85" y="126"/>
                  </a:lnTo>
                  <a:lnTo>
                    <a:pt x="83" y="120"/>
                  </a:lnTo>
                  <a:lnTo>
                    <a:pt x="79" y="115"/>
                  </a:lnTo>
                  <a:lnTo>
                    <a:pt x="75" y="111"/>
                  </a:lnTo>
                  <a:lnTo>
                    <a:pt x="68" y="109"/>
                  </a:lnTo>
                  <a:lnTo>
                    <a:pt x="49" y="109"/>
                  </a:lnTo>
                  <a:lnTo>
                    <a:pt x="101" y="43"/>
                  </a:lnTo>
                  <a:lnTo>
                    <a:pt x="152" y="109"/>
                  </a:lnTo>
                  <a:lnTo>
                    <a:pt x="137" y="109"/>
                  </a:lnTo>
                  <a:lnTo>
                    <a:pt x="137" y="109"/>
                  </a:lnTo>
                  <a:lnTo>
                    <a:pt x="132" y="111"/>
                  </a:lnTo>
                  <a:lnTo>
                    <a:pt x="126" y="115"/>
                  </a:lnTo>
                  <a:lnTo>
                    <a:pt x="122" y="120"/>
                  </a:lnTo>
                  <a:lnTo>
                    <a:pt x="120" y="126"/>
                  </a:lnTo>
                  <a:lnTo>
                    <a:pt x="120" y="445"/>
                  </a:lnTo>
                  <a:lnTo>
                    <a:pt x="120" y="445"/>
                  </a:lnTo>
                  <a:lnTo>
                    <a:pt x="122" y="453"/>
                  </a:lnTo>
                  <a:lnTo>
                    <a:pt x="126" y="457"/>
                  </a:lnTo>
                  <a:lnTo>
                    <a:pt x="132" y="460"/>
                  </a:lnTo>
                  <a:lnTo>
                    <a:pt x="137" y="462"/>
                  </a:lnTo>
                  <a:lnTo>
                    <a:pt x="137" y="462"/>
                  </a:lnTo>
                  <a:lnTo>
                    <a:pt x="145" y="460"/>
                  </a:lnTo>
                  <a:lnTo>
                    <a:pt x="148" y="457"/>
                  </a:lnTo>
                  <a:lnTo>
                    <a:pt x="152" y="453"/>
                  </a:lnTo>
                  <a:lnTo>
                    <a:pt x="154" y="445"/>
                  </a:lnTo>
                  <a:lnTo>
                    <a:pt x="154" y="143"/>
                  </a:lnTo>
                  <a:lnTo>
                    <a:pt x="186" y="143"/>
                  </a:lnTo>
                  <a:lnTo>
                    <a:pt x="186" y="143"/>
                  </a:lnTo>
                  <a:lnTo>
                    <a:pt x="190" y="143"/>
                  </a:lnTo>
                  <a:lnTo>
                    <a:pt x="195" y="141"/>
                  </a:lnTo>
                  <a:lnTo>
                    <a:pt x="197" y="137"/>
                  </a:lnTo>
                  <a:lnTo>
                    <a:pt x="201" y="134"/>
                  </a:lnTo>
                  <a:lnTo>
                    <a:pt x="201" y="134"/>
                  </a:lnTo>
                  <a:lnTo>
                    <a:pt x="203" y="130"/>
                  </a:lnTo>
                  <a:lnTo>
                    <a:pt x="203" y="126"/>
                  </a:lnTo>
                  <a:lnTo>
                    <a:pt x="201" y="120"/>
                  </a:lnTo>
                  <a:lnTo>
                    <a:pt x="199" y="117"/>
                  </a:lnTo>
                  <a:lnTo>
                    <a:pt x="115" y="6"/>
                  </a:lnTo>
                  <a:lnTo>
                    <a:pt x="115" y="6"/>
                  </a:lnTo>
                  <a:lnTo>
                    <a:pt x="109" y="2"/>
                  </a:lnTo>
                  <a:lnTo>
                    <a:pt x="101" y="0"/>
                  </a:lnTo>
                  <a:lnTo>
                    <a:pt x="101" y="0"/>
                  </a:lnTo>
                  <a:lnTo>
                    <a:pt x="101" y="0"/>
                  </a:lnTo>
                  <a:lnTo>
                    <a:pt x="101" y="0"/>
                  </a:lnTo>
                  <a:lnTo>
                    <a:pt x="94" y="2"/>
                  </a:lnTo>
                  <a:lnTo>
                    <a:pt x="88" y="6"/>
                  </a:lnTo>
                  <a:lnTo>
                    <a:pt x="2" y="117"/>
                  </a:lnTo>
                  <a:lnTo>
                    <a:pt x="2" y="117"/>
                  </a:lnTo>
                  <a:lnTo>
                    <a:pt x="0" y="120"/>
                  </a:lnTo>
                  <a:lnTo>
                    <a:pt x="0" y="126"/>
                  </a:lnTo>
                  <a:lnTo>
                    <a:pt x="0" y="130"/>
                  </a:lnTo>
                  <a:lnTo>
                    <a:pt x="2" y="134"/>
                  </a:lnTo>
                  <a:lnTo>
                    <a:pt x="2" y="134"/>
                  </a:lnTo>
                  <a:lnTo>
                    <a:pt x="4" y="137"/>
                  </a:lnTo>
                  <a:lnTo>
                    <a:pt x="8" y="141"/>
                  </a:lnTo>
                  <a:lnTo>
                    <a:pt x="11" y="143"/>
                  </a:lnTo>
                  <a:lnTo>
                    <a:pt x="15" y="143"/>
                  </a:lnTo>
                  <a:lnTo>
                    <a:pt x="15" y="143"/>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087510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4DCFE2B2-557F-CA4C-ACE9-5CE0CF318BC7}"/>
              </a:ext>
            </a:extLst>
          </p:cNvPr>
          <p:cNvSpPr/>
          <p:nvPr/>
        </p:nvSpPr>
        <p:spPr>
          <a:xfrm>
            <a:off x="0" y="0"/>
            <a:ext cx="12192000" cy="5939406"/>
          </a:xfrm>
          <a:prstGeom prst="rect">
            <a:avLst/>
          </a:prstGeom>
          <a:solidFill>
            <a:schemeClr val="accent2">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sp>
        <p:nvSpPr>
          <p:cNvPr id="29" name="Rectangle 28">
            <a:extLst>
              <a:ext uri="{FF2B5EF4-FFF2-40B4-BE49-F238E27FC236}">
                <a16:creationId xmlns:a16="http://schemas.microsoft.com/office/drawing/2014/main" id="{BE424156-DFE9-AE44-B340-2F60C733DF75}"/>
              </a:ext>
            </a:extLst>
          </p:cNvPr>
          <p:cNvSpPr/>
          <p:nvPr/>
        </p:nvSpPr>
        <p:spPr>
          <a:xfrm>
            <a:off x="116207" y="1596739"/>
            <a:ext cx="12013040" cy="4359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sp>
        <p:nvSpPr>
          <p:cNvPr id="30" name="Freeform 29">
            <a:extLst>
              <a:ext uri="{FF2B5EF4-FFF2-40B4-BE49-F238E27FC236}">
                <a16:creationId xmlns:a16="http://schemas.microsoft.com/office/drawing/2014/main" id="{03AF36E6-0E31-464B-974E-F21DC1EBB8CC}"/>
              </a:ext>
            </a:extLst>
          </p:cNvPr>
          <p:cNvSpPr/>
          <p:nvPr/>
        </p:nvSpPr>
        <p:spPr>
          <a:xfrm rot="16200000">
            <a:off x="11539136" y="430717"/>
            <a:ext cx="304068" cy="304069"/>
          </a:xfrm>
          <a:custGeom>
            <a:avLst/>
            <a:gdLst>
              <a:gd name="connsiteX0" fmla="*/ 471216 w 471216"/>
              <a:gd name="connsiteY0" fmla="*/ 0 h 471217"/>
              <a:gd name="connsiteX1" fmla="*/ 471216 w 471216"/>
              <a:gd name="connsiteY1" fmla="*/ 468044 h 471217"/>
              <a:gd name="connsiteX2" fmla="*/ 468043 w 471216"/>
              <a:gd name="connsiteY2" fmla="*/ 468044 h 471217"/>
              <a:gd name="connsiteX3" fmla="*/ 468043 w 471216"/>
              <a:gd name="connsiteY3" fmla="*/ 471217 h 471217"/>
              <a:gd name="connsiteX4" fmla="*/ 0 w 471216"/>
              <a:gd name="connsiteY4" fmla="*/ 471217 h 471217"/>
              <a:gd name="connsiteX5" fmla="*/ 0 w 471216"/>
              <a:gd name="connsiteY5" fmla="*/ 301629 h 471217"/>
              <a:gd name="connsiteX6" fmla="*/ 301628 w 471216"/>
              <a:gd name="connsiteY6" fmla="*/ 301629 h 471217"/>
              <a:gd name="connsiteX7" fmla="*/ 301628 w 471216"/>
              <a:gd name="connsiteY7" fmla="*/ 0 h 471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1216" h="471217">
                <a:moveTo>
                  <a:pt x="471216" y="0"/>
                </a:moveTo>
                <a:lnTo>
                  <a:pt x="471216" y="468044"/>
                </a:lnTo>
                <a:lnTo>
                  <a:pt x="468043" y="468044"/>
                </a:lnTo>
                <a:lnTo>
                  <a:pt x="468043" y="471217"/>
                </a:lnTo>
                <a:lnTo>
                  <a:pt x="0" y="471217"/>
                </a:lnTo>
                <a:lnTo>
                  <a:pt x="0" y="301629"/>
                </a:lnTo>
                <a:lnTo>
                  <a:pt x="301628" y="301629"/>
                </a:lnTo>
                <a:lnTo>
                  <a:pt x="301628"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sp>
        <p:nvSpPr>
          <p:cNvPr id="2" name="Title 1">
            <a:extLst>
              <a:ext uri="{FF2B5EF4-FFF2-40B4-BE49-F238E27FC236}">
                <a16:creationId xmlns:a16="http://schemas.microsoft.com/office/drawing/2014/main" id="{ED28D096-8CF5-6E45-A0BB-96747E451937}"/>
              </a:ext>
            </a:extLst>
          </p:cNvPr>
          <p:cNvSpPr>
            <a:spLocks noGrp="1"/>
          </p:cNvSpPr>
          <p:nvPr>
            <p:ph type="title"/>
          </p:nvPr>
        </p:nvSpPr>
        <p:spPr/>
        <p:txBody>
          <a:bodyPr/>
          <a:lstStyle/>
          <a:p>
            <a:r>
              <a:rPr lang="en-US" dirty="0"/>
              <a:t>A History of Outperformance</a:t>
            </a:r>
          </a:p>
        </p:txBody>
      </p:sp>
      <p:sp>
        <p:nvSpPr>
          <p:cNvPr id="3" name="Text Placeholder 2">
            <a:extLst>
              <a:ext uri="{FF2B5EF4-FFF2-40B4-BE49-F238E27FC236}">
                <a16:creationId xmlns:a16="http://schemas.microsoft.com/office/drawing/2014/main" id="{1DA2F7A5-A667-3B4A-8A1A-1F9209E620C0}"/>
              </a:ext>
            </a:extLst>
          </p:cNvPr>
          <p:cNvSpPr>
            <a:spLocks noGrp="1"/>
          </p:cNvSpPr>
          <p:nvPr>
            <p:ph type="body" sz="quarter" idx="16"/>
          </p:nvPr>
        </p:nvSpPr>
        <p:spPr/>
        <p:txBody>
          <a:bodyPr/>
          <a:lstStyle/>
          <a:p>
            <a:r>
              <a:rPr lang="en-US" dirty="0"/>
              <a:t>Compared to both publicly-traded peers and market indices, CODI has consistently generated superior </a:t>
            </a:r>
            <a:br>
              <a:rPr lang="en-US" dirty="0"/>
            </a:br>
            <a:r>
              <a:rPr lang="en-US" dirty="0"/>
              <a:t>returns through its culture of transparency, alignment and accountability </a:t>
            </a:r>
          </a:p>
        </p:txBody>
      </p:sp>
      <p:graphicFrame>
        <p:nvGraphicFramePr>
          <p:cNvPr id="8" name="Chart 7">
            <a:extLst>
              <a:ext uri="{FF2B5EF4-FFF2-40B4-BE49-F238E27FC236}">
                <a16:creationId xmlns:a16="http://schemas.microsoft.com/office/drawing/2014/main" id="{46A9FCB3-75AE-7541-B354-12A7F54B8968}"/>
              </a:ext>
            </a:extLst>
          </p:cNvPr>
          <p:cNvGraphicFramePr/>
          <p:nvPr>
            <p:extLst>
              <p:ext uri="{D42A27DB-BD31-4B8C-83A1-F6EECF244321}">
                <p14:modId xmlns:p14="http://schemas.microsoft.com/office/powerpoint/2010/main" val="3677977552"/>
              </p:ext>
            </p:extLst>
          </p:nvPr>
        </p:nvGraphicFramePr>
        <p:xfrm>
          <a:off x="360364" y="2281238"/>
          <a:ext cx="3700462" cy="2737133"/>
        </p:xfrm>
        <a:graphic>
          <a:graphicData uri="http://schemas.openxmlformats.org/drawingml/2006/chart">
            <c:chart xmlns:c="http://schemas.openxmlformats.org/drawingml/2006/chart" xmlns:r="http://schemas.openxmlformats.org/officeDocument/2006/relationships" r:id="rId3"/>
          </a:graphicData>
        </a:graphic>
      </p:graphicFrame>
      <p:grpSp>
        <p:nvGrpSpPr>
          <p:cNvPr id="12" name="Group 11">
            <a:extLst>
              <a:ext uri="{FF2B5EF4-FFF2-40B4-BE49-F238E27FC236}">
                <a16:creationId xmlns:a16="http://schemas.microsoft.com/office/drawing/2014/main" id="{E2581734-FEF6-B244-9BC0-C35F02AF986B}"/>
              </a:ext>
            </a:extLst>
          </p:cNvPr>
          <p:cNvGrpSpPr/>
          <p:nvPr/>
        </p:nvGrpSpPr>
        <p:grpSpPr>
          <a:xfrm>
            <a:off x="357188" y="1709738"/>
            <a:ext cx="3703637" cy="571500"/>
            <a:chOff x="357188" y="1709738"/>
            <a:chExt cx="5643562" cy="571500"/>
          </a:xfrm>
        </p:grpSpPr>
        <p:sp>
          <p:nvSpPr>
            <p:cNvPr id="9" name="Rectangle 8">
              <a:extLst>
                <a:ext uri="{FF2B5EF4-FFF2-40B4-BE49-F238E27FC236}">
                  <a16:creationId xmlns:a16="http://schemas.microsoft.com/office/drawing/2014/main" id="{97CD49BA-C9AE-0848-A655-F0084D13907B}"/>
                </a:ext>
              </a:extLst>
            </p:cNvPr>
            <p:cNvSpPr/>
            <p:nvPr/>
          </p:nvSpPr>
          <p:spPr>
            <a:xfrm>
              <a:off x="357188" y="1709738"/>
              <a:ext cx="5643562" cy="571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91440" bIns="0" numCol="1" spcCol="0" rtlCol="0" fromWordArt="0" anchor="ctr" anchorCtr="0" forceAA="0" compatLnSpc="1">
              <a:prstTxWarp prst="textNoShape">
                <a:avLst/>
              </a:prstTxWarp>
              <a:noAutofit/>
            </a:bodyPr>
            <a:lstStyle/>
            <a:p>
              <a:pPr fontAlgn="t"/>
              <a:r>
                <a:rPr lang="en-US" sz="1600" b="1" cap="all" dirty="0">
                  <a:solidFill>
                    <a:schemeClr val="accent1"/>
                  </a:solidFill>
                  <a:latin typeface="Franklin Gothic Demi" panose="020B0603020102020204" pitchFamily="34" charset="0"/>
                </a:rPr>
                <a:t>Total return from May 16, 2006 through FEBRUARY 27, 2021</a:t>
              </a:r>
            </a:p>
          </p:txBody>
        </p:sp>
        <p:cxnSp>
          <p:nvCxnSpPr>
            <p:cNvPr id="10" name="Straight Connector 9">
              <a:extLst>
                <a:ext uri="{FF2B5EF4-FFF2-40B4-BE49-F238E27FC236}">
                  <a16:creationId xmlns:a16="http://schemas.microsoft.com/office/drawing/2014/main" id="{EFE86EF9-9679-FA40-810A-7BCE85516383}"/>
                </a:ext>
              </a:extLst>
            </p:cNvPr>
            <p:cNvCxnSpPr>
              <a:cxnSpLocks/>
            </p:cNvCxnSpPr>
            <p:nvPr/>
          </p:nvCxnSpPr>
          <p:spPr>
            <a:xfrm>
              <a:off x="360363" y="2281238"/>
              <a:ext cx="5640387" cy="0"/>
            </a:xfrm>
            <a:prstGeom prst="line">
              <a:avLst/>
            </a:prstGeom>
            <a:ln w="9525">
              <a:solidFill>
                <a:schemeClr val="accent1"/>
              </a:solidFill>
              <a:tailEnd type="none"/>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82CBAA8C-E81D-4443-B8A7-05B47956BA7C}"/>
              </a:ext>
            </a:extLst>
          </p:cNvPr>
          <p:cNvGrpSpPr/>
          <p:nvPr/>
        </p:nvGrpSpPr>
        <p:grpSpPr>
          <a:xfrm>
            <a:off x="4264025" y="1709738"/>
            <a:ext cx="7562849" cy="571500"/>
            <a:chOff x="357188" y="1709738"/>
            <a:chExt cx="5643562" cy="571500"/>
          </a:xfrm>
        </p:grpSpPr>
        <p:sp>
          <p:nvSpPr>
            <p:cNvPr id="14" name="Rectangle 13">
              <a:extLst>
                <a:ext uri="{FF2B5EF4-FFF2-40B4-BE49-F238E27FC236}">
                  <a16:creationId xmlns:a16="http://schemas.microsoft.com/office/drawing/2014/main" id="{78FC6E80-8A5F-474B-962E-A061BC8C1D52}"/>
                </a:ext>
              </a:extLst>
            </p:cNvPr>
            <p:cNvSpPr/>
            <p:nvPr/>
          </p:nvSpPr>
          <p:spPr>
            <a:xfrm>
              <a:off x="357188" y="1709738"/>
              <a:ext cx="5643562" cy="571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91440" bIns="0" numCol="1" spcCol="0" rtlCol="0" fromWordArt="0" anchor="ctr" anchorCtr="0" forceAA="0" compatLnSpc="1">
              <a:prstTxWarp prst="textNoShape">
                <a:avLst/>
              </a:prstTxWarp>
              <a:noAutofit/>
            </a:bodyPr>
            <a:lstStyle/>
            <a:p>
              <a:pPr fontAlgn="t"/>
              <a:r>
                <a:rPr lang="en-US" sz="1600" b="1" cap="all" dirty="0">
                  <a:solidFill>
                    <a:schemeClr val="accent1"/>
                  </a:solidFill>
                  <a:latin typeface="Franklin Gothic Demi" panose="020B0603020102020204" pitchFamily="34" charset="0"/>
                </a:rPr>
                <a:t>Distributions Paid Since IPO </a:t>
              </a:r>
            </a:p>
            <a:p>
              <a:pPr fontAlgn="t"/>
              <a:r>
                <a:rPr lang="en-US" sz="1200" dirty="0">
                  <a:solidFill>
                    <a:schemeClr val="accent1"/>
                  </a:solidFill>
                </a:rPr>
                <a:t>($20.76 Per Share) ~5.7% Yield At 2/27/21 </a:t>
              </a:r>
            </a:p>
          </p:txBody>
        </p:sp>
        <p:cxnSp>
          <p:nvCxnSpPr>
            <p:cNvPr id="15" name="Straight Connector 14">
              <a:extLst>
                <a:ext uri="{FF2B5EF4-FFF2-40B4-BE49-F238E27FC236}">
                  <a16:creationId xmlns:a16="http://schemas.microsoft.com/office/drawing/2014/main" id="{9E331664-3CFE-CE41-990E-87A54DB7434F}"/>
                </a:ext>
              </a:extLst>
            </p:cNvPr>
            <p:cNvCxnSpPr>
              <a:cxnSpLocks/>
            </p:cNvCxnSpPr>
            <p:nvPr/>
          </p:nvCxnSpPr>
          <p:spPr>
            <a:xfrm>
              <a:off x="360363" y="2281238"/>
              <a:ext cx="5640387" cy="0"/>
            </a:xfrm>
            <a:prstGeom prst="line">
              <a:avLst/>
            </a:prstGeom>
            <a:ln w="9525">
              <a:solidFill>
                <a:schemeClr val="accent1"/>
              </a:solidFill>
              <a:tailEnd type="none"/>
            </a:ln>
          </p:spPr>
          <p:style>
            <a:lnRef idx="1">
              <a:schemeClr val="accent1"/>
            </a:lnRef>
            <a:fillRef idx="0">
              <a:schemeClr val="accent1"/>
            </a:fillRef>
            <a:effectRef idx="0">
              <a:schemeClr val="accent1"/>
            </a:effectRef>
            <a:fontRef idx="minor">
              <a:schemeClr val="tx1"/>
            </a:fontRef>
          </p:style>
        </p:cxnSp>
      </p:grpSp>
      <p:graphicFrame>
        <p:nvGraphicFramePr>
          <p:cNvPr id="16" name="Chart 15">
            <a:extLst>
              <a:ext uri="{FF2B5EF4-FFF2-40B4-BE49-F238E27FC236}">
                <a16:creationId xmlns:a16="http://schemas.microsoft.com/office/drawing/2014/main" id="{61605270-7A0E-DC46-8804-B2F3E1B7C370}"/>
              </a:ext>
            </a:extLst>
          </p:cNvPr>
          <p:cNvGraphicFramePr/>
          <p:nvPr>
            <p:extLst>
              <p:ext uri="{D42A27DB-BD31-4B8C-83A1-F6EECF244321}">
                <p14:modId xmlns:p14="http://schemas.microsoft.com/office/powerpoint/2010/main" val="3265653826"/>
              </p:ext>
            </p:extLst>
          </p:nvPr>
        </p:nvGraphicFramePr>
        <p:xfrm>
          <a:off x="4264026" y="2281238"/>
          <a:ext cx="7559674" cy="2918214"/>
        </p:xfrm>
        <a:graphic>
          <a:graphicData uri="http://schemas.openxmlformats.org/drawingml/2006/chart">
            <c:chart xmlns:c="http://schemas.openxmlformats.org/drawingml/2006/chart" xmlns:r="http://schemas.openxmlformats.org/officeDocument/2006/relationships" r:id="rId4"/>
          </a:graphicData>
        </a:graphic>
      </p:graphicFrame>
      <p:cxnSp>
        <p:nvCxnSpPr>
          <p:cNvPr id="18" name="Straight Connector 17">
            <a:extLst>
              <a:ext uri="{FF2B5EF4-FFF2-40B4-BE49-F238E27FC236}">
                <a16:creationId xmlns:a16="http://schemas.microsoft.com/office/drawing/2014/main" id="{EA4B3DA5-3144-A844-A63D-2D3CE472900E}"/>
              </a:ext>
            </a:extLst>
          </p:cNvPr>
          <p:cNvCxnSpPr>
            <a:cxnSpLocks/>
          </p:cNvCxnSpPr>
          <p:nvPr/>
        </p:nvCxnSpPr>
        <p:spPr>
          <a:xfrm>
            <a:off x="4162425" y="1728258"/>
            <a:ext cx="0" cy="3415242"/>
          </a:xfrm>
          <a:prstGeom prst="line">
            <a:avLst/>
          </a:prstGeom>
          <a:ln w="12700">
            <a:solidFill>
              <a:schemeClr val="bg1">
                <a:lumMod val="85000"/>
              </a:schemeClr>
            </a:solidFill>
            <a:tailEnd type="none"/>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F8A1963D-7978-AD4A-8430-834B5AACC41E}"/>
              </a:ext>
            </a:extLst>
          </p:cNvPr>
          <p:cNvGrpSpPr/>
          <p:nvPr/>
        </p:nvGrpSpPr>
        <p:grpSpPr>
          <a:xfrm>
            <a:off x="357188" y="5308600"/>
            <a:ext cx="11466512" cy="811047"/>
            <a:chOff x="357188" y="5418781"/>
            <a:chExt cx="11466512" cy="700866"/>
          </a:xfrm>
        </p:grpSpPr>
        <p:sp>
          <p:nvSpPr>
            <p:cNvPr id="20" name="Rectangle 19">
              <a:extLst>
                <a:ext uri="{FF2B5EF4-FFF2-40B4-BE49-F238E27FC236}">
                  <a16:creationId xmlns:a16="http://schemas.microsoft.com/office/drawing/2014/main" id="{84404EDB-4B2D-034B-8E9B-00AF9F6AC6F5}"/>
                </a:ext>
              </a:extLst>
            </p:cNvPr>
            <p:cNvSpPr/>
            <p:nvPr/>
          </p:nvSpPr>
          <p:spPr>
            <a:xfrm>
              <a:off x="357188" y="5418781"/>
              <a:ext cx="11466512" cy="700866"/>
            </a:xfrm>
            <a:prstGeom prst="rect">
              <a:avLst/>
            </a:prstGeom>
            <a:solidFill>
              <a:srgbClr val="DEB971"/>
            </a:solidFill>
          </p:spPr>
          <p:txBody>
            <a:bodyPr anchor="ctr">
              <a:noAutofit/>
            </a:bodyPr>
            <a:lstStyle/>
            <a:p>
              <a:pPr algn="ctr"/>
              <a:r>
                <a:rPr lang="en-US" dirty="0">
                  <a:solidFill>
                    <a:schemeClr val="bg1"/>
                  </a:solidFill>
                  <a:ea typeface="Calibri" panose="020F0502020204030204" pitchFamily="34" charset="0"/>
                </a:rPr>
                <a:t>$1.00 invested at IPO is worth $</a:t>
              </a:r>
              <a:r>
                <a:rPr lang="en-US" b="1" dirty="0">
                  <a:solidFill>
                    <a:schemeClr val="bg1"/>
                  </a:solidFill>
                  <a:ea typeface="Calibri" panose="020F0502020204030204" pitchFamily="34" charset="0"/>
                </a:rPr>
                <a:t>6.29</a:t>
              </a:r>
              <a:r>
                <a:rPr lang="en-US" dirty="0">
                  <a:solidFill>
                    <a:schemeClr val="bg1"/>
                  </a:solidFill>
                </a:rPr>
                <a:t> today vs. $</a:t>
              </a:r>
              <a:r>
                <a:rPr lang="en-US" b="1" dirty="0">
                  <a:solidFill>
                    <a:schemeClr val="bg1"/>
                  </a:solidFill>
                </a:rPr>
                <a:t>4.12 </a:t>
              </a:r>
              <a:r>
                <a:rPr lang="en-US" dirty="0">
                  <a:solidFill>
                    <a:schemeClr val="bg1"/>
                  </a:solidFill>
                </a:rPr>
                <a:t>in the S&amp;P 500 or $3.93 in </a:t>
              </a:r>
              <a:r>
                <a:rPr lang="en-US" dirty="0">
                  <a:solidFill>
                    <a:schemeClr val="bg1"/>
                  </a:solidFill>
                  <a:ea typeface="Calibri" panose="020F0502020204030204" pitchFamily="34" charset="0"/>
                </a:rPr>
                <a:t>the Russell 2000</a:t>
              </a:r>
              <a:r>
                <a:rPr lang="en-US" dirty="0">
                  <a:solidFill>
                    <a:schemeClr val="bg1"/>
                  </a:solidFill>
                </a:rPr>
                <a:t> </a:t>
              </a:r>
              <a:r>
                <a:rPr lang="en-US" dirty="0">
                  <a:solidFill>
                    <a:schemeClr val="bg1"/>
                  </a:solidFill>
                  <a:ea typeface="Calibri" panose="020F0502020204030204" pitchFamily="34" charset="0"/>
                </a:rPr>
                <a:t> </a:t>
              </a:r>
            </a:p>
          </p:txBody>
        </p:sp>
        <p:sp>
          <p:nvSpPr>
            <p:cNvPr id="22" name="Rectangle 21">
              <a:extLst>
                <a:ext uri="{FF2B5EF4-FFF2-40B4-BE49-F238E27FC236}">
                  <a16:creationId xmlns:a16="http://schemas.microsoft.com/office/drawing/2014/main" id="{5058AB30-8F28-F34F-92EC-10B7D4EB96EA}"/>
                </a:ext>
              </a:extLst>
            </p:cNvPr>
            <p:cNvSpPr/>
            <p:nvPr/>
          </p:nvSpPr>
          <p:spPr>
            <a:xfrm>
              <a:off x="493208" y="5509322"/>
              <a:ext cx="11194473" cy="519785"/>
            </a:xfrm>
            <a:prstGeom prst="rect">
              <a:avLst/>
            </a:prstGeom>
            <a:noFill/>
            <a:ln w="6350">
              <a:solidFill>
                <a:schemeClr val="bg1"/>
              </a:solidFill>
            </a:ln>
          </p:spPr>
          <p:txBody>
            <a:bodyPr anchor="ctr">
              <a:noAutofit/>
            </a:bodyPr>
            <a:lstStyle/>
            <a:p>
              <a:pPr algn="ctr"/>
              <a:endParaRPr lang="en-US" dirty="0">
                <a:solidFill>
                  <a:schemeClr val="bg1"/>
                </a:solidFill>
                <a:ea typeface="Calibri" panose="020F0502020204030204" pitchFamily="34" charset="0"/>
              </a:endParaRPr>
            </a:p>
          </p:txBody>
        </p:sp>
      </p:grpSp>
      <p:sp>
        <p:nvSpPr>
          <p:cNvPr id="19" name="TextBox 9">
            <a:extLst>
              <a:ext uri="{FF2B5EF4-FFF2-40B4-BE49-F238E27FC236}">
                <a16:creationId xmlns:a16="http://schemas.microsoft.com/office/drawing/2014/main" id="{6204616D-A2EF-45F7-BB35-1DA34C348E9F}"/>
              </a:ext>
            </a:extLst>
          </p:cNvPr>
          <p:cNvSpPr txBox="1"/>
          <p:nvPr/>
        </p:nvSpPr>
        <p:spPr>
          <a:xfrm>
            <a:off x="715777" y="6369755"/>
            <a:ext cx="3839691" cy="21544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a:latin typeface="Arial" pitchFamily="34" charset="0"/>
                <a:cs typeface="Arial" pitchFamily="34" charset="0"/>
              </a:rPr>
              <a:t>Note: Total Return assumes reinvestment of distributions.</a:t>
            </a:r>
          </a:p>
        </p:txBody>
      </p:sp>
    </p:spTree>
    <p:extLst>
      <p:ext uri="{BB962C8B-B14F-4D97-AF65-F5344CB8AC3E}">
        <p14:creationId xmlns:p14="http://schemas.microsoft.com/office/powerpoint/2010/main" val="1761060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432069-1CF0-554C-9B2B-03CDF6BD6FC8}"/>
              </a:ext>
            </a:extLst>
          </p:cNvPr>
          <p:cNvSpPr/>
          <p:nvPr/>
        </p:nvSpPr>
        <p:spPr>
          <a:xfrm>
            <a:off x="0" y="228600"/>
            <a:ext cx="11709400" cy="6045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pic>
        <p:nvPicPr>
          <p:cNvPr id="12" name="Picture Placeholder 19">
            <a:extLst>
              <a:ext uri="{FF2B5EF4-FFF2-40B4-BE49-F238E27FC236}">
                <a16:creationId xmlns:a16="http://schemas.microsoft.com/office/drawing/2014/main" id="{FEE66F2E-B1C5-A94E-A270-E5742EC4A6F3}"/>
              </a:ext>
            </a:extLst>
          </p:cNvPr>
          <p:cNvPicPr>
            <a:picLocks noGrp="1" noChangeAspect="1"/>
          </p:cNvPicPr>
          <p:nvPr>
            <p:ph type="pic" sz="quarter" idx="18"/>
          </p:nvPr>
        </p:nvPicPr>
        <p:blipFill rotWithShape="1">
          <a:blip r:embed="rId3" cstate="screen">
            <a:extLst>
              <a:ext uri="{28A0092B-C50C-407E-A947-70E740481C1C}">
                <a14:useLocalDpi xmlns:a14="http://schemas.microsoft.com/office/drawing/2010/main"/>
              </a:ext>
            </a:extLst>
          </a:blip>
          <a:srcRect/>
          <a:stretch/>
        </p:blipFill>
        <p:spPr/>
      </p:pic>
      <p:sp>
        <p:nvSpPr>
          <p:cNvPr id="9" name="Rectangle 8">
            <a:extLst>
              <a:ext uri="{FF2B5EF4-FFF2-40B4-BE49-F238E27FC236}">
                <a16:creationId xmlns:a16="http://schemas.microsoft.com/office/drawing/2014/main" id="{20898A06-21F7-B94C-B3A0-7D1DCB22D7E8}"/>
              </a:ext>
            </a:extLst>
          </p:cNvPr>
          <p:cNvSpPr/>
          <p:nvPr/>
        </p:nvSpPr>
        <p:spPr>
          <a:xfrm>
            <a:off x="0" y="1410329"/>
            <a:ext cx="4584700" cy="3542671"/>
          </a:xfrm>
          <a:prstGeom prst="rect">
            <a:avLst/>
          </a:prstGeom>
          <a:solidFill>
            <a:srgbClr val="DEB971">
              <a:alpha val="95000"/>
            </a:srgbClr>
          </a:solidFill>
          <a:ln>
            <a:noFill/>
          </a:ln>
          <a:effectLst>
            <a:innerShdw blurRad="139700" dist="508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sp>
        <p:nvSpPr>
          <p:cNvPr id="10" name="Freeform 9">
            <a:extLst>
              <a:ext uri="{FF2B5EF4-FFF2-40B4-BE49-F238E27FC236}">
                <a16:creationId xmlns:a16="http://schemas.microsoft.com/office/drawing/2014/main" id="{A2F84716-98CF-F948-A003-EEC8371FDF75}"/>
              </a:ext>
            </a:extLst>
          </p:cNvPr>
          <p:cNvSpPr/>
          <p:nvPr/>
        </p:nvSpPr>
        <p:spPr>
          <a:xfrm rot="16200000">
            <a:off x="10410412" y="430716"/>
            <a:ext cx="781502" cy="781505"/>
          </a:xfrm>
          <a:custGeom>
            <a:avLst/>
            <a:gdLst>
              <a:gd name="connsiteX0" fmla="*/ 471216 w 471216"/>
              <a:gd name="connsiteY0" fmla="*/ 0 h 471217"/>
              <a:gd name="connsiteX1" fmla="*/ 471216 w 471216"/>
              <a:gd name="connsiteY1" fmla="*/ 468044 h 471217"/>
              <a:gd name="connsiteX2" fmla="*/ 468043 w 471216"/>
              <a:gd name="connsiteY2" fmla="*/ 468044 h 471217"/>
              <a:gd name="connsiteX3" fmla="*/ 468043 w 471216"/>
              <a:gd name="connsiteY3" fmla="*/ 471217 h 471217"/>
              <a:gd name="connsiteX4" fmla="*/ 0 w 471216"/>
              <a:gd name="connsiteY4" fmla="*/ 471217 h 471217"/>
              <a:gd name="connsiteX5" fmla="*/ 0 w 471216"/>
              <a:gd name="connsiteY5" fmla="*/ 301629 h 471217"/>
              <a:gd name="connsiteX6" fmla="*/ 301628 w 471216"/>
              <a:gd name="connsiteY6" fmla="*/ 301629 h 471217"/>
              <a:gd name="connsiteX7" fmla="*/ 301628 w 471216"/>
              <a:gd name="connsiteY7" fmla="*/ 0 h 471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1216" h="471217">
                <a:moveTo>
                  <a:pt x="471216" y="0"/>
                </a:moveTo>
                <a:lnTo>
                  <a:pt x="471216" y="468044"/>
                </a:lnTo>
                <a:lnTo>
                  <a:pt x="468043" y="468044"/>
                </a:lnTo>
                <a:lnTo>
                  <a:pt x="468043" y="471217"/>
                </a:lnTo>
                <a:lnTo>
                  <a:pt x="0" y="471217"/>
                </a:lnTo>
                <a:lnTo>
                  <a:pt x="0" y="301629"/>
                </a:lnTo>
                <a:lnTo>
                  <a:pt x="301628" y="301629"/>
                </a:lnTo>
                <a:lnTo>
                  <a:pt x="301628" y="0"/>
                </a:lnTo>
                <a:close/>
              </a:path>
            </a:pathLst>
          </a:custGeom>
          <a:solidFill>
            <a:schemeClr val="accent4">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sp>
        <p:nvSpPr>
          <p:cNvPr id="2" name="Text Placeholder 1">
            <a:extLst>
              <a:ext uri="{FF2B5EF4-FFF2-40B4-BE49-F238E27FC236}">
                <a16:creationId xmlns:a16="http://schemas.microsoft.com/office/drawing/2014/main" id="{123246CC-F4AF-584E-9142-8149C268BDE0}"/>
              </a:ext>
            </a:extLst>
          </p:cNvPr>
          <p:cNvSpPr>
            <a:spLocks noGrp="1"/>
          </p:cNvSpPr>
          <p:nvPr>
            <p:ph type="body" sz="quarter" idx="15"/>
          </p:nvPr>
        </p:nvSpPr>
        <p:spPr>
          <a:xfrm>
            <a:off x="360363" y="2388885"/>
            <a:ext cx="5265522" cy="1585557"/>
          </a:xfrm>
        </p:spPr>
        <p:txBody>
          <a:bodyPr/>
          <a:lstStyle/>
          <a:p>
            <a:r>
              <a:rPr lang="en-US" dirty="0"/>
              <a:t>Investment </a:t>
            </a:r>
            <a:br>
              <a:rPr lang="en-US" dirty="0"/>
            </a:br>
            <a:r>
              <a:rPr lang="en-US" dirty="0"/>
              <a:t>Thesis </a:t>
            </a:r>
          </a:p>
        </p:txBody>
      </p:sp>
      <p:cxnSp>
        <p:nvCxnSpPr>
          <p:cNvPr id="20" name="Straight Connector 19">
            <a:extLst>
              <a:ext uri="{FF2B5EF4-FFF2-40B4-BE49-F238E27FC236}">
                <a16:creationId xmlns:a16="http://schemas.microsoft.com/office/drawing/2014/main" id="{C6A06E27-AD69-F640-BD54-A41C0855BDFB}"/>
              </a:ext>
            </a:extLst>
          </p:cNvPr>
          <p:cNvCxnSpPr/>
          <p:nvPr/>
        </p:nvCxnSpPr>
        <p:spPr>
          <a:xfrm>
            <a:off x="360363" y="3784600"/>
            <a:ext cx="3086100" cy="0"/>
          </a:xfrm>
          <a:prstGeom prst="line">
            <a:avLst/>
          </a:prstGeom>
          <a:ln w="12700">
            <a:solidFill>
              <a:schemeClr val="accent3">
                <a:lumMod val="75000"/>
              </a:schemeClr>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9912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9CF8FB4E-C836-2742-B347-C75ADDD9B6DB}"/>
              </a:ext>
            </a:extLst>
          </p:cNvPr>
          <p:cNvSpPr/>
          <p:nvPr/>
        </p:nvSpPr>
        <p:spPr>
          <a:xfrm>
            <a:off x="358773" y="4683389"/>
            <a:ext cx="11468100" cy="890565"/>
          </a:xfrm>
          <a:prstGeom prst="rect">
            <a:avLst/>
          </a:prstGeom>
          <a:solidFill>
            <a:schemeClr val="bg1"/>
          </a:solidFill>
          <a:ln>
            <a:noFill/>
          </a:ln>
          <a:effectLst>
            <a:innerShdw blurRad="63500" dist="50800" dir="5400000">
              <a:prstClr val="black">
                <a:alpha val="1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sp>
        <p:nvSpPr>
          <p:cNvPr id="31" name="Rectangle 30">
            <a:extLst>
              <a:ext uri="{FF2B5EF4-FFF2-40B4-BE49-F238E27FC236}">
                <a16:creationId xmlns:a16="http://schemas.microsoft.com/office/drawing/2014/main" id="{CF30F326-9799-324F-895B-C23C94FCF1BE}"/>
              </a:ext>
            </a:extLst>
          </p:cNvPr>
          <p:cNvSpPr/>
          <p:nvPr/>
        </p:nvSpPr>
        <p:spPr>
          <a:xfrm>
            <a:off x="358773" y="2445373"/>
            <a:ext cx="11468100" cy="233548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00" dirty="0"/>
          </a:p>
        </p:txBody>
      </p:sp>
      <p:grpSp>
        <p:nvGrpSpPr>
          <p:cNvPr id="4" name="Group 3">
            <a:extLst>
              <a:ext uri="{FF2B5EF4-FFF2-40B4-BE49-F238E27FC236}">
                <a16:creationId xmlns:a16="http://schemas.microsoft.com/office/drawing/2014/main" id="{CE6E7001-30F3-D247-AB69-4D7DB37048D7}"/>
              </a:ext>
            </a:extLst>
          </p:cNvPr>
          <p:cNvGrpSpPr/>
          <p:nvPr/>
        </p:nvGrpSpPr>
        <p:grpSpPr>
          <a:xfrm>
            <a:off x="349249" y="1709738"/>
            <a:ext cx="11477623" cy="2665876"/>
            <a:chOff x="349250" y="1709738"/>
            <a:chExt cx="8609588" cy="2665876"/>
          </a:xfrm>
        </p:grpSpPr>
        <p:sp>
          <p:nvSpPr>
            <p:cNvPr id="8" name="Rectangle 7">
              <a:extLst>
                <a:ext uri="{FF2B5EF4-FFF2-40B4-BE49-F238E27FC236}">
                  <a16:creationId xmlns:a16="http://schemas.microsoft.com/office/drawing/2014/main" id="{4CBB957A-1B75-DC46-89E5-24E6B0EA7E4D}"/>
                </a:ext>
              </a:extLst>
            </p:cNvPr>
            <p:cNvSpPr/>
            <p:nvPr/>
          </p:nvSpPr>
          <p:spPr>
            <a:xfrm>
              <a:off x="360362" y="1709738"/>
              <a:ext cx="2866628" cy="571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1600" dirty="0">
                  <a:latin typeface="Franklin Gothic Medium" panose="020B0603020102020204" pitchFamily="34" charset="0"/>
                </a:rPr>
                <a:t>Permanent Capital </a:t>
              </a:r>
              <a:br>
                <a:rPr lang="en-US" sz="1600" dirty="0">
                  <a:latin typeface="Franklin Gothic Medium" panose="020B0603020102020204" pitchFamily="34" charset="0"/>
                </a:rPr>
              </a:br>
              <a:r>
                <a:rPr lang="en-US" sz="1600" dirty="0">
                  <a:latin typeface="Franklin Gothic Medium" panose="020B0603020102020204" pitchFamily="34" charset="0"/>
                </a:rPr>
                <a:t>Is Strategic Capital</a:t>
              </a:r>
            </a:p>
          </p:txBody>
        </p:sp>
        <p:sp>
          <p:nvSpPr>
            <p:cNvPr id="10" name="Rectangle 9">
              <a:extLst>
                <a:ext uri="{FF2B5EF4-FFF2-40B4-BE49-F238E27FC236}">
                  <a16:creationId xmlns:a16="http://schemas.microsoft.com/office/drawing/2014/main" id="{F96968C3-8E97-0C49-90EB-3283F988C018}"/>
                </a:ext>
              </a:extLst>
            </p:cNvPr>
            <p:cNvSpPr/>
            <p:nvPr/>
          </p:nvSpPr>
          <p:spPr>
            <a:xfrm>
              <a:off x="3225583" y="1709738"/>
              <a:ext cx="2866628" cy="571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1600" dirty="0">
                  <a:latin typeface="Franklin Gothic Medium" panose="020B0603020102020204" pitchFamily="34" charset="0"/>
                </a:rPr>
                <a:t>Benefits to Owning a Family </a:t>
              </a:r>
              <a:br>
                <a:rPr lang="en-US" sz="1600" dirty="0">
                  <a:latin typeface="Franklin Gothic Medium" panose="020B0603020102020204" pitchFamily="34" charset="0"/>
                </a:rPr>
              </a:br>
              <a:r>
                <a:rPr lang="en-US" sz="1600" dirty="0">
                  <a:latin typeface="Franklin Gothic Medium" panose="020B0603020102020204" pitchFamily="34" charset="0"/>
                </a:rPr>
                <a:t>of Uncorrelated Subsidiaries</a:t>
              </a:r>
            </a:p>
          </p:txBody>
        </p:sp>
        <p:sp>
          <p:nvSpPr>
            <p:cNvPr id="11" name="Rectangle 10">
              <a:extLst>
                <a:ext uri="{FF2B5EF4-FFF2-40B4-BE49-F238E27FC236}">
                  <a16:creationId xmlns:a16="http://schemas.microsoft.com/office/drawing/2014/main" id="{F63138E8-49FA-9042-BCE4-E073133E8F0F}"/>
                </a:ext>
              </a:extLst>
            </p:cNvPr>
            <p:cNvSpPr/>
            <p:nvPr/>
          </p:nvSpPr>
          <p:spPr>
            <a:xfrm>
              <a:off x="6092210" y="1709738"/>
              <a:ext cx="2866628" cy="571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1600" dirty="0">
                  <a:latin typeface="Franklin Gothic Medium" panose="020B0603020102020204" pitchFamily="34" charset="0"/>
                </a:rPr>
                <a:t>Clear Alignment </a:t>
              </a:r>
              <a:br>
                <a:rPr lang="en-US" sz="1600" dirty="0">
                  <a:latin typeface="Franklin Gothic Medium" panose="020B0603020102020204" pitchFamily="34" charset="0"/>
                </a:rPr>
              </a:br>
              <a:r>
                <a:rPr lang="en-US" sz="1600" dirty="0">
                  <a:latin typeface="Franklin Gothic Medium" panose="020B0603020102020204" pitchFamily="34" charset="0"/>
                </a:rPr>
                <a:t>with Investors</a:t>
              </a:r>
            </a:p>
          </p:txBody>
        </p:sp>
        <p:sp>
          <p:nvSpPr>
            <p:cNvPr id="19" name="Rectangle 18">
              <a:extLst>
                <a:ext uri="{FF2B5EF4-FFF2-40B4-BE49-F238E27FC236}">
                  <a16:creationId xmlns:a16="http://schemas.microsoft.com/office/drawing/2014/main" id="{9EF7B5DC-2BDC-9841-A9D6-23592DAB875C}"/>
                </a:ext>
              </a:extLst>
            </p:cNvPr>
            <p:cNvSpPr/>
            <p:nvPr/>
          </p:nvSpPr>
          <p:spPr>
            <a:xfrm>
              <a:off x="6092210" y="2375066"/>
              <a:ext cx="2866628" cy="2000548"/>
            </a:xfrm>
            <a:prstGeom prst="rect">
              <a:avLst/>
            </a:prstGeom>
          </p:spPr>
          <p:txBody>
            <a:bodyPr wrap="square">
              <a:spAutoFit/>
            </a:bodyPr>
            <a:lstStyle/>
            <a:p>
              <a:pPr marL="182880" indent="-182880">
                <a:spcAft>
                  <a:spcPts val="800"/>
                </a:spcAft>
                <a:buFont typeface="Arial" panose="020B0604020202020204" pitchFamily="34" charset="0"/>
                <a:buChar char="•"/>
              </a:pPr>
              <a:r>
                <a:rPr lang="en-US" sz="1300" dirty="0"/>
                <a:t>Compensation structure aligns interest of shareholders and management team and allows for recruitment of top-level talent</a:t>
              </a:r>
            </a:p>
            <a:p>
              <a:pPr marL="182880" indent="-182880">
                <a:spcAft>
                  <a:spcPts val="800"/>
                </a:spcAft>
                <a:buFont typeface="Arial" panose="020B0604020202020204" pitchFamily="34" charset="0"/>
                <a:buChar char="•"/>
              </a:pPr>
              <a:r>
                <a:rPr lang="en-US" sz="1300" dirty="0"/>
                <a:t>Transparency / regular reporting</a:t>
              </a:r>
            </a:p>
            <a:p>
              <a:pPr marL="182880" indent="-182880">
                <a:spcAft>
                  <a:spcPts val="800"/>
                </a:spcAft>
                <a:buFont typeface="Arial" panose="020B0604020202020204" pitchFamily="34" charset="0"/>
                <a:buChar char="•"/>
              </a:pPr>
              <a:r>
                <a:rPr lang="en-US" sz="1300" dirty="0"/>
                <a:t>History of waiving management fees when appropriate</a:t>
              </a:r>
            </a:p>
            <a:p>
              <a:pPr marL="182880" indent="-182880">
                <a:spcAft>
                  <a:spcPts val="800"/>
                </a:spcAft>
                <a:buFont typeface="Arial" panose="020B0604020202020204" pitchFamily="34" charset="0"/>
                <a:buChar char="•"/>
              </a:pPr>
              <a:r>
                <a:rPr lang="en-US" sz="1300" dirty="0"/>
                <a:t>Significant and growing ownership of CODI shares by Manager partners and employees</a:t>
              </a:r>
            </a:p>
          </p:txBody>
        </p:sp>
        <p:sp>
          <p:nvSpPr>
            <p:cNvPr id="20" name="Rectangle 19">
              <a:extLst>
                <a:ext uri="{FF2B5EF4-FFF2-40B4-BE49-F238E27FC236}">
                  <a16:creationId xmlns:a16="http://schemas.microsoft.com/office/drawing/2014/main" id="{140D2D18-5E73-9D49-A157-4A7510D513E7}"/>
                </a:ext>
              </a:extLst>
            </p:cNvPr>
            <p:cNvSpPr/>
            <p:nvPr/>
          </p:nvSpPr>
          <p:spPr>
            <a:xfrm>
              <a:off x="349250" y="2375066"/>
              <a:ext cx="2866628" cy="1400383"/>
            </a:xfrm>
            <a:prstGeom prst="rect">
              <a:avLst/>
            </a:prstGeom>
          </p:spPr>
          <p:txBody>
            <a:bodyPr wrap="square" rIns="274320">
              <a:spAutoFit/>
            </a:bodyPr>
            <a:lstStyle/>
            <a:p>
              <a:pPr marL="182880" marR="0" lvl="0" indent="-182880">
                <a:spcBef>
                  <a:spcPts val="0"/>
                </a:spcBef>
                <a:spcAft>
                  <a:spcPts val="800"/>
                </a:spcAft>
                <a:buFont typeface="Arial" panose="020B0604020202020204" pitchFamily="34" charset="0"/>
                <a:buChar char="•"/>
              </a:pPr>
              <a:r>
                <a:rPr lang="en-US" sz="1300" dirty="0">
                  <a:ea typeface="Calibri" panose="020F0502020204030204" pitchFamily="34" charset="0"/>
                </a:rPr>
                <a:t>Opportunistic in capital deployment</a:t>
              </a:r>
            </a:p>
            <a:p>
              <a:pPr marL="182880" marR="0" lvl="0" indent="-182880">
                <a:spcBef>
                  <a:spcPts val="0"/>
                </a:spcBef>
                <a:spcAft>
                  <a:spcPts val="800"/>
                </a:spcAft>
                <a:buFont typeface="Arial" panose="020B0604020202020204" pitchFamily="34" charset="0"/>
                <a:buChar char="•"/>
              </a:pPr>
              <a:r>
                <a:rPr lang="en-US" sz="1300" dirty="0">
                  <a:ea typeface="Calibri" panose="020F0502020204030204" pitchFamily="34" charset="0"/>
                </a:rPr>
                <a:t>Enables long-term approach</a:t>
              </a:r>
            </a:p>
            <a:p>
              <a:pPr marL="182880" marR="0" lvl="0" indent="-182880">
                <a:spcBef>
                  <a:spcPts val="0"/>
                </a:spcBef>
                <a:spcAft>
                  <a:spcPts val="800"/>
                </a:spcAft>
                <a:buFont typeface="Arial" panose="020B0604020202020204" pitchFamily="34" charset="0"/>
                <a:buChar char="•"/>
              </a:pPr>
              <a:r>
                <a:rPr lang="en-US" sz="1300" dirty="0">
                  <a:ea typeface="Calibri" panose="020F0502020204030204" pitchFamily="34" charset="0"/>
                </a:rPr>
                <a:t>“Eliminates” traditional PE investment </a:t>
              </a:r>
              <a:br>
                <a:rPr lang="en-US" sz="1300" dirty="0">
                  <a:ea typeface="Calibri" panose="020F0502020204030204" pitchFamily="34" charset="0"/>
                </a:rPr>
              </a:br>
              <a:r>
                <a:rPr lang="en-US" sz="1300" dirty="0">
                  <a:ea typeface="Calibri" panose="020F0502020204030204" pitchFamily="34" charset="0"/>
                </a:rPr>
                <a:t>horizon pressure</a:t>
              </a:r>
            </a:p>
            <a:p>
              <a:pPr marL="182880" marR="0" lvl="0" indent="-182880">
                <a:spcBef>
                  <a:spcPts val="0"/>
                </a:spcBef>
                <a:spcAft>
                  <a:spcPts val="800"/>
                </a:spcAft>
                <a:buFont typeface="Arial" panose="020B0604020202020204" pitchFamily="34" charset="0"/>
                <a:buChar char="•"/>
              </a:pPr>
              <a:endParaRPr lang="en-US" sz="1300" dirty="0">
                <a:ea typeface="Calibri" panose="020F0502020204030204" pitchFamily="34" charset="0"/>
              </a:endParaRPr>
            </a:p>
          </p:txBody>
        </p:sp>
        <p:sp>
          <p:nvSpPr>
            <p:cNvPr id="22" name="Rectangle 21">
              <a:extLst>
                <a:ext uri="{FF2B5EF4-FFF2-40B4-BE49-F238E27FC236}">
                  <a16:creationId xmlns:a16="http://schemas.microsoft.com/office/drawing/2014/main" id="{1BB08913-964E-9F4C-8B90-F42630CD1FC0}"/>
                </a:ext>
              </a:extLst>
            </p:cNvPr>
            <p:cNvSpPr/>
            <p:nvPr/>
          </p:nvSpPr>
          <p:spPr>
            <a:xfrm>
              <a:off x="3225401" y="2375066"/>
              <a:ext cx="2866628" cy="1903085"/>
            </a:xfrm>
            <a:prstGeom prst="rect">
              <a:avLst/>
            </a:prstGeom>
          </p:spPr>
          <p:txBody>
            <a:bodyPr wrap="square" rIns="274320">
              <a:spAutoFit/>
            </a:bodyPr>
            <a:lstStyle/>
            <a:p>
              <a:pPr marL="182880" marR="0" lvl="0" indent="-182880">
                <a:spcBef>
                  <a:spcPts val="0"/>
                </a:spcBef>
                <a:spcAft>
                  <a:spcPts val="800"/>
                </a:spcAft>
                <a:buFont typeface="Arial" panose="020B0604020202020204" pitchFamily="34" charset="0"/>
                <a:buChar char="•"/>
              </a:pPr>
              <a:r>
                <a:rPr lang="en-US" sz="1300" dirty="0">
                  <a:ea typeface="Calibri" panose="020F0502020204030204" pitchFamily="34" charset="0"/>
                </a:rPr>
                <a:t>Lower cost of capital versus financing each company separately</a:t>
              </a:r>
            </a:p>
            <a:p>
              <a:pPr marL="182880" marR="0" lvl="0" indent="-182880">
                <a:spcBef>
                  <a:spcPts val="0"/>
                </a:spcBef>
                <a:spcAft>
                  <a:spcPts val="800"/>
                </a:spcAft>
                <a:buFont typeface="Arial" panose="020B0604020202020204" pitchFamily="34" charset="0"/>
                <a:buChar char="•"/>
              </a:pPr>
              <a:r>
                <a:rPr lang="en-US" sz="1300" dirty="0">
                  <a:ea typeface="Calibri" panose="020F0502020204030204" pitchFamily="34" charset="0"/>
                </a:rPr>
                <a:t>Defensive positioning</a:t>
              </a:r>
            </a:p>
            <a:p>
              <a:pPr marL="182880" marR="0" lvl="0" indent="-182880">
                <a:spcBef>
                  <a:spcPts val="0"/>
                </a:spcBef>
                <a:spcAft>
                  <a:spcPts val="800"/>
                </a:spcAft>
                <a:buFont typeface="Arial" panose="020B0604020202020204" pitchFamily="34" charset="0"/>
                <a:buChar char="•"/>
              </a:pPr>
              <a:r>
                <a:rPr lang="en-US" sz="1300" dirty="0">
                  <a:ea typeface="Calibri" panose="020F0502020204030204" pitchFamily="34" charset="0"/>
                </a:rPr>
                <a:t>Professionalization at scale</a:t>
              </a:r>
            </a:p>
            <a:p>
              <a:pPr marL="182880" marR="0" lvl="0" indent="-182880">
                <a:spcBef>
                  <a:spcPts val="0"/>
                </a:spcBef>
                <a:spcAft>
                  <a:spcPts val="800"/>
                </a:spcAft>
                <a:buFont typeface="Arial" panose="020B0604020202020204" pitchFamily="34" charset="0"/>
                <a:buChar char="•"/>
              </a:pPr>
              <a:r>
                <a:rPr lang="en-US" sz="1300" dirty="0">
                  <a:ea typeface="Calibri" panose="020F0502020204030204" pitchFamily="34" charset="0"/>
                </a:rPr>
                <a:t>Diversity of subsidiaries provides consistency in earnings and cash flow</a:t>
              </a:r>
            </a:p>
            <a:p>
              <a:pPr marL="182880" marR="0" lvl="0" indent="-182880">
                <a:spcBef>
                  <a:spcPts val="0"/>
                </a:spcBef>
                <a:spcAft>
                  <a:spcPts val="800"/>
                </a:spcAft>
                <a:buFont typeface="Arial" panose="020B0604020202020204" pitchFamily="34" charset="0"/>
                <a:buChar char="•"/>
              </a:pPr>
              <a:endParaRPr lang="en-US" sz="1300" dirty="0">
                <a:ea typeface="Calibri" panose="020F0502020204030204" pitchFamily="34" charset="0"/>
              </a:endParaRPr>
            </a:p>
          </p:txBody>
        </p:sp>
      </p:grpSp>
      <p:sp>
        <p:nvSpPr>
          <p:cNvPr id="2" name="Title 1">
            <a:extLst>
              <a:ext uri="{FF2B5EF4-FFF2-40B4-BE49-F238E27FC236}">
                <a16:creationId xmlns:a16="http://schemas.microsoft.com/office/drawing/2014/main" id="{09918D18-3663-B543-98B1-28E0E63065E0}"/>
              </a:ext>
            </a:extLst>
          </p:cNvPr>
          <p:cNvSpPr>
            <a:spLocks noGrp="1"/>
          </p:cNvSpPr>
          <p:nvPr>
            <p:ph type="title"/>
          </p:nvPr>
        </p:nvSpPr>
        <p:spPr/>
        <p:txBody>
          <a:bodyPr/>
          <a:lstStyle/>
          <a:p>
            <a:r>
              <a:rPr lang="en-US" dirty="0"/>
              <a:t>Why CODI? </a:t>
            </a:r>
          </a:p>
        </p:txBody>
      </p:sp>
      <p:sp>
        <p:nvSpPr>
          <p:cNvPr id="3" name="Text Placeholder 2">
            <a:extLst>
              <a:ext uri="{FF2B5EF4-FFF2-40B4-BE49-F238E27FC236}">
                <a16:creationId xmlns:a16="http://schemas.microsoft.com/office/drawing/2014/main" id="{99AAEBDE-A69C-FA4A-9DFF-FC854DDFFCA2}"/>
              </a:ext>
            </a:extLst>
          </p:cNvPr>
          <p:cNvSpPr>
            <a:spLocks noGrp="1"/>
          </p:cNvSpPr>
          <p:nvPr>
            <p:ph type="body" sz="quarter" idx="16"/>
          </p:nvPr>
        </p:nvSpPr>
        <p:spPr/>
        <p:txBody>
          <a:bodyPr/>
          <a:lstStyle/>
          <a:p>
            <a:r>
              <a:rPr lang="en-US" dirty="0"/>
              <a:t>CODI’s core principles — which have differentiated our business for nearly 16 years — have never been more </a:t>
            </a:r>
            <a:br>
              <a:rPr lang="en-US" dirty="0"/>
            </a:br>
            <a:r>
              <a:rPr lang="en-US" dirty="0"/>
              <a:t>relevant or produced stronger results for shareholders</a:t>
            </a:r>
          </a:p>
        </p:txBody>
      </p:sp>
      <p:sp>
        <p:nvSpPr>
          <p:cNvPr id="14" name="TextBox 13">
            <a:extLst>
              <a:ext uri="{FF2B5EF4-FFF2-40B4-BE49-F238E27FC236}">
                <a16:creationId xmlns:a16="http://schemas.microsoft.com/office/drawing/2014/main" id="{CE7952DE-2B4E-8A43-90F9-6A135082A06D}"/>
              </a:ext>
            </a:extLst>
          </p:cNvPr>
          <p:cNvSpPr txBox="1"/>
          <p:nvPr/>
        </p:nvSpPr>
        <p:spPr>
          <a:xfrm>
            <a:off x="612272" y="1780045"/>
            <a:ext cx="696912" cy="430887"/>
          </a:xfrm>
          <a:prstGeom prst="rect">
            <a:avLst/>
          </a:prstGeom>
          <a:noFill/>
        </p:spPr>
        <p:txBody>
          <a:bodyPr wrap="square" lIns="0" tIns="0" rIns="0" bIns="0" rtlCol="0">
            <a:spAutoFit/>
          </a:bodyPr>
          <a:lstStyle/>
          <a:p>
            <a:pPr algn="ctr"/>
            <a:r>
              <a:rPr lang="en-US" sz="2800" b="1" dirty="0">
                <a:solidFill>
                  <a:schemeClr val="accent4"/>
                </a:solidFill>
                <a:latin typeface="Franklin Gothic Heavy" panose="020B0603020102020204" pitchFamily="34" charset="0"/>
              </a:rPr>
              <a:t>01</a:t>
            </a:r>
          </a:p>
        </p:txBody>
      </p:sp>
      <p:sp>
        <p:nvSpPr>
          <p:cNvPr id="16" name="TextBox 15">
            <a:extLst>
              <a:ext uri="{FF2B5EF4-FFF2-40B4-BE49-F238E27FC236}">
                <a16:creationId xmlns:a16="http://schemas.microsoft.com/office/drawing/2014/main" id="{A1C8098E-1F99-4142-9855-BBB8DDB75942}"/>
              </a:ext>
            </a:extLst>
          </p:cNvPr>
          <p:cNvSpPr txBox="1"/>
          <p:nvPr/>
        </p:nvSpPr>
        <p:spPr>
          <a:xfrm>
            <a:off x="8255395" y="1780045"/>
            <a:ext cx="696912" cy="430887"/>
          </a:xfrm>
          <a:prstGeom prst="rect">
            <a:avLst/>
          </a:prstGeom>
          <a:noFill/>
        </p:spPr>
        <p:txBody>
          <a:bodyPr wrap="square" lIns="0" tIns="0" rIns="0" bIns="0" rtlCol="0">
            <a:spAutoFit/>
          </a:bodyPr>
          <a:lstStyle/>
          <a:p>
            <a:pPr algn="ctr"/>
            <a:r>
              <a:rPr lang="en-US" sz="2800" b="1" dirty="0">
                <a:solidFill>
                  <a:schemeClr val="accent4"/>
                </a:solidFill>
                <a:latin typeface="Franklin Gothic Heavy" panose="020B0603020102020204" pitchFamily="34" charset="0"/>
              </a:rPr>
              <a:t>03</a:t>
            </a:r>
          </a:p>
        </p:txBody>
      </p:sp>
      <p:sp>
        <p:nvSpPr>
          <p:cNvPr id="17" name="TextBox 16">
            <a:extLst>
              <a:ext uri="{FF2B5EF4-FFF2-40B4-BE49-F238E27FC236}">
                <a16:creationId xmlns:a16="http://schemas.microsoft.com/office/drawing/2014/main" id="{BA809C37-0B82-B546-8929-05D2017328FD}"/>
              </a:ext>
            </a:extLst>
          </p:cNvPr>
          <p:cNvSpPr txBox="1"/>
          <p:nvPr/>
        </p:nvSpPr>
        <p:spPr>
          <a:xfrm>
            <a:off x="3995559" y="1780045"/>
            <a:ext cx="696912" cy="430887"/>
          </a:xfrm>
          <a:prstGeom prst="rect">
            <a:avLst/>
          </a:prstGeom>
          <a:noFill/>
        </p:spPr>
        <p:txBody>
          <a:bodyPr wrap="square" lIns="0" tIns="0" rIns="0" bIns="0" rtlCol="0">
            <a:spAutoFit/>
          </a:bodyPr>
          <a:lstStyle/>
          <a:p>
            <a:pPr algn="ctr"/>
            <a:r>
              <a:rPr lang="en-US" sz="2800" b="1" dirty="0">
                <a:solidFill>
                  <a:schemeClr val="accent4"/>
                </a:solidFill>
                <a:latin typeface="Franklin Gothic Heavy" panose="020B0603020102020204" pitchFamily="34" charset="0"/>
              </a:rPr>
              <a:t>02</a:t>
            </a:r>
          </a:p>
        </p:txBody>
      </p:sp>
      <p:sp>
        <p:nvSpPr>
          <p:cNvPr id="18" name="TextBox 17">
            <a:extLst>
              <a:ext uri="{FF2B5EF4-FFF2-40B4-BE49-F238E27FC236}">
                <a16:creationId xmlns:a16="http://schemas.microsoft.com/office/drawing/2014/main" id="{5A2596C1-00C7-6D4D-ADA0-6EDC6AA2B9CD}"/>
              </a:ext>
            </a:extLst>
          </p:cNvPr>
          <p:cNvSpPr txBox="1"/>
          <p:nvPr/>
        </p:nvSpPr>
        <p:spPr>
          <a:xfrm>
            <a:off x="359999" y="6389957"/>
            <a:ext cx="969264" cy="201168"/>
          </a:xfrm>
          <a:prstGeom prst="rect">
            <a:avLst/>
          </a:prstGeom>
        </p:spPr>
        <p:txBody>
          <a:bodyPr vert="horz" lIns="0" tIns="0" rIns="0" bIns="0" rtlCol="0" anchor="ctr"/>
          <a:lstStyle>
            <a:defPPr>
              <a:defRPr lang="en-US"/>
            </a:defPPr>
            <a:lvl1pPr algn="r">
              <a:defRPr sz="1000"/>
            </a:lvl1pPr>
          </a:lstStyle>
          <a:p>
            <a:pPr lvl="0" algn="l"/>
            <a:fld id="{40852B0B-9EFB-4F41-802D-346EA0745C48}" type="slidenum">
              <a:rPr lang="en-US" smtClean="0">
                <a:solidFill>
                  <a:schemeClr val="bg1"/>
                </a:solidFill>
              </a:rPr>
              <a:pPr lvl="0" algn="l"/>
              <a:t>9</a:t>
            </a:fld>
            <a:endParaRPr lang="en-US" dirty="0">
              <a:solidFill>
                <a:schemeClr val="bg1"/>
              </a:solidFill>
            </a:endParaRPr>
          </a:p>
        </p:txBody>
      </p:sp>
      <p:pic>
        <p:nvPicPr>
          <p:cNvPr id="28" name="Picture 27">
            <a:extLst>
              <a:ext uri="{FF2B5EF4-FFF2-40B4-BE49-F238E27FC236}">
                <a16:creationId xmlns:a16="http://schemas.microsoft.com/office/drawing/2014/main" id="{0ED185DB-AC1E-C24C-A673-00FDA91648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49686" y="6232763"/>
            <a:ext cx="1319200" cy="471143"/>
          </a:xfrm>
          <a:prstGeom prst="rect">
            <a:avLst/>
          </a:prstGeom>
        </p:spPr>
      </p:pic>
      <p:grpSp>
        <p:nvGrpSpPr>
          <p:cNvPr id="25" name="Group 24">
            <a:extLst>
              <a:ext uri="{FF2B5EF4-FFF2-40B4-BE49-F238E27FC236}">
                <a16:creationId xmlns:a16="http://schemas.microsoft.com/office/drawing/2014/main" id="{B0B173C4-4241-5847-BE78-CF142AABAF29}"/>
              </a:ext>
            </a:extLst>
          </p:cNvPr>
          <p:cNvGrpSpPr/>
          <p:nvPr/>
        </p:nvGrpSpPr>
        <p:grpSpPr>
          <a:xfrm>
            <a:off x="357188" y="5034138"/>
            <a:ext cx="11466512" cy="811047"/>
            <a:chOff x="357188" y="5418781"/>
            <a:chExt cx="11466512" cy="700866"/>
          </a:xfrm>
        </p:grpSpPr>
        <p:sp>
          <p:nvSpPr>
            <p:cNvPr id="27" name="Rectangle 26">
              <a:extLst>
                <a:ext uri="{FF2B5EF4-FFF2-40B4-BE49-F238E27FC236}">
                  <a16:creationId xmlns:a16="http://schemas.microsoft.com/office/drawing/2014/main" id="{1EBC4D18-8479-9A44-A694-2FE80479C988}"/>
                </a:ext>
              </a:extLst>
            </p:cNvPr>
            <p:cNvSpPr/>
            <p:nvPr/>
          </p:nvSpPr>
          <p:spPr>
            <a:xfrm>
              <a:off x="357188" y="5418781"/>
              <a:ext cx="11466512" cy="700866"/>
            </a:xfrm>
            <a:prstGeom prst="rect">
              <a:avLst/>
            </a:prstGeom>
            <a:solidFill>
              <a:srgbClr val="DEB971"/>
            </a:solidFill>
          </p:spPr>
          <p:txBody>
            <a:bodyPr lIns="91440" anchor="ctr">
              <a:noAutofit/>
            </a:bodyPr>
            <a:lstStyle/>
            <a:p>
              <a:pPr algn="ctr"/>
              <a:r>
                <a:rPr lang="en-US" dirty="0">
                  <a:solidFill>
                    <a:schemeClr val="bg1"/>
                  </a:solidFill>
                  <a:ea typeface="Calibri" panose="020F0502020204030204" pitchFamily="34" charset="0"/>
                </a:rPr>
                <a:t>By offering access to a diverse portfolio of middle market businesses, </a:t>
              </a:r>
              <a:br>
                <a:rPr lang="en-US" dirty="0">
                  <a:solidFill>
                    <a:schemeClr val="bg1"/>
                  </a:solidFill>
                  <a:ea typeface="Calibri" panose="020F0502020204030204" pitchFamily="34" charset="0"/>
                </a:rPr>
              </a:br>
              <a:r>
                <a:rPr lang="en-US" dirty="0">
                  <a:solidFill>
                    <a:schemeClr val="bg1"/>
                  </a:solidFill>
                  <a:ea typeface="Calibri" panose="020F0502020204030204" pitchFamily="34" charset="0"/>
                </a:rPr>
                <a:t>CODI’s strategy offers a differentiated liquid alternative</a:t>
              </a:r>
            </a:p>
          </p:txBody>
        </p:sp>
        <p:sp>
          <p:nvSpPr>
            <p:cNvPr id="29" name="Rectangle 28">
              <a:extLst>
                <a:ext uri="{FF2B5EF4-FFF2-40B4-BE49-F238E27FC236}">
                  <a16:creationId xmlns:a16="http://schemas.microsoft.com/office/drawing/2014/main" id="{187A7472-5BEF-2F4B-B359-3BAA20AC3D2A}"/>
                </a:ext>
              </a:extLst>
            </p:cNvPr>
            <p:cNvSpPr/>
            <p:nvPr/>
          </p:nvSpPr>
          <p:spPr>
            <a:xfrm>
              <a:off x="493208" y="5509322"/>
              <a:ext cx="11194473" cy="519785"/>
            </a:xfrm>
            <a:prstGeom prst="rect">
              <a:avLst/>
            </a:prstGeom>
            <a:noFill/>
            <a:ln w="6350">
              <a:solidFill>
                <a:schemeClr val="bg1"/>
              </a:solidFill>
            </a:ln>
          </p:spPr>
          <p:txBody>
            <a:bodyPr anchor="ctr">
              <a:noAutofit/>
            </a:bodyPr>
            <a:lstStyle/>
            <a:p>
              <a:pPr algn="ctr"/>
              <a:endParaRPr lang="en-US" dirty="0">
                <a:solidFill>
                  <a:schemeClr val="bg1"/>
                </a:solidFill>
                <a:ea typeface="Calibri" panose="020F0502020204030204" pitchFamily="34" charset="0"/>
              </a:endParaRPr>
            </a:p>
          </p:txBody>
        </p:sp>
      </p:grpSp>
    </p:spTree>
    <p:extLst>
      <p:ext uri="{BB962C8B-B14F-4D97-AF65-F5344CB8AC3E}">
        <p14:creationId xmlns:p14="http://schemas.microsoft.com/office/powerpoint/2010/main" val="2992127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INTWIDTH" val="702"/>
  <p:tag name="SLIDEELEMTYPE" val="4"/>
  <p:tag name="PRINTHEIGHT" val="414"/>
  <p:tag name="BULLETSTYLE" val="2"/>
  <p:tag name="DEFAULTTOP" val="p0"/>
  <p:tag name="DEFAULTLEFT" val="p0"/>
  <p:tag name="DEFAULTWIDTH" val="p0"/>
  <p:tag name="DEFAULTHEIGHT" val="p0"/>
  <p:tag name="ISLOCKED" val="False"/>
</p:tagLst>
</file>

<file path=ppt/tags/tag2.xml><?xml version="1.0" encoding="utf-8"?>
<p:tagLst xmlns:a="http://schemas.openxmlformats.org/drawingml/2006/main" xmlns:r="http://schemas.openxmlformats.org/officeDocument/2006/relationships" xmlns:p="http://schemas.openxmlformats.org/presentationml/2006/main">
  <p:tag name="LEGALDAYONE" val="True"/>
  <p:tag name="PITCHBOOKPALETTE" val="3.5"/>
  <p:tag name="PRINTWIDTH" val="504"/>
  <p:tag name="PRINTHEIGHT" val="152.4628"/>
  <p:tag name="DEFAULTHEIGHT" val="p146!7959"/>
  <p:tag name="DEFAULTWIDTH" val="p539!8185"/>
  <p:tag name="DEFAULTTOP" val="p166!6315"/>
  <p:tag name="DEFAULTLEFT" val="p248!1787"/>
  <p:tag name="ISLOCKED" val="False"/>
</p:tagLst>
</file>

<file path=ppt/tags/tag3.xml><?xml version="1.0" encoding="utf-8"?>
<p:tagLst xmlns:a="http://schemas.openxmlformats.org/drawingml/2006/main" xmlns:r="http://schemas.openxmlformats.org/officeDocument/2006/relationships" xmlns:p="http://schemas.openxmlformats.org/presentationml/2006/main">
  <p:tag name="SLIDEELEMTYPE" val="40"/>
  <p:tag name="LOGONAME" val="Logo_1"/>
  <p:tag name="LOGOSEQUENCE" val="1"/>
</p:tagLst>
</file>

<file path=ppt/theme/theme1.xml><?xml version="1.0" encoding="utf-8"?>
<a:theme xmlns:a="http://schemas.openxmlformats.org/drawingml/2006/main" name="Template">
  <a:themeElements>
    <a:clrScheme name="CODI">
      <a:dk1>
        <a:srgbClr val="4E5050"/>
      </a:dk1>
      <a:lt1>
        <a:srgbClr val="FFFFFF"/>
      </a:lt1>
      <a:dk2>
        <a:srgbClr val="CCAD33"/>
      </a:dk2>
      <a:lt2>
        <a:srgbClr val="BDE0EC"/>
      </a:lt2>
      <a:accent1>
        <a:srgbClr val="193749"/>
      </a:accent1>
      <a:accent2>
        <a:srgbClr val="C8D9DF"/>
      </a:accent2>
      <a:accent3>
        <a:srgbClr val="BA9654"/>
      </a:accent3>
      <a:accent4>
        <a:srgbClr val="859CA8"/>
      </a:accent4>
      <a:accent5>
        <a:srgbClr val="3B5F70"/>
      </a:accent5>
      <a:accent6>
        <a:srgbClr val="D9D9D9"/>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sz="16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600" dirty="0" err="1" smtClean="0"/>
        </a:defPPr>
      </a:lstStyle>
    </a:txDef>
  </a:objectDefaults>
  <a:extraClrSchemeLst/>
  <a:extLst>
    <a:ext uri="{05A4C25C-085E-4340-85A3-A5531E510DB2}">
      <thm15:themeFamily xmlns:thm15="http://schemas.microsoft.com/office/thememl/2012/main" name="Kantar Consulting Presentation Template (16_9).potx" id="{B0B4F79B-01E6-446B-A700-707F3E113D3C}" vid="{EF9ABBD1-FAB7-4270-945B-61F49595BFC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33b5fb41-f75a-4d9b-bf57-d353ad1af3d1">
      <UserInfo>
        <DisplayName>Powrie, Laura (KRLEP)</DisplayName>
        <AccountId>270</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0F08D034E87E041B30F810A16000CAA" ma:contentTypeVersion="4" ma:contentTypeDescription="Create a new document." ma:contentTypeScope="" ma:versionID="019cd68fc94278b99306bf6a80bbde11">
  <xsd:schema xmlns:xsd="http://www.w3.org/2001/XMLSchema" xmlns:xs="http://www.w3.org/2001/XMLSchema" xmlns:p="http://schemas.microsoft.com/office/2006/metadata/properties" xmlns:ns2="7ec80823-035c-4fa3-a5f2-bcaf0a2348a4" xmlns:ns3="33b5fb41-f75a-4d9b-bf57-d353ad1af3d1" targetNamespace="http://schemas.microsoft.com/office/2006/metadata/properties" ma:root="true" ma:fieldsID="7fc439c046e5765e2d496ecb444d9b7a" ns2:_="" ns3:_="">
    <xsd:import namespace="7ec80823-035c-4fa3-a5f2-bcaf0a2348a4"/>
    <xsd:import namespace="33b5fb41-f75a-4d9b-bf57-d353ad1af3d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c80823-035c-4fa3-a5f2-bcaf0a2348a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3b5fb41-f75a-4d9b-bf57-d353ad1af3d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C326112-4261-4715-AA73-C635277063C1}">
  <ds:schemaRefs>
    <ds:schemaRef ds:uri="http://schemas.microsoft.com/office/infopath/2007/PartnerControls"/>
    <ds:schemaRef ds:uri="http://purl.org/dc/elements/1.1/"/>
    <ds:schemaRef ds:uri="http://schemas.microsoft.com/office/2006/metadata/properties"/>
    <ds:schemaRef ds:uri="http://purl.org/dc/terms/"/>
    <ds:schemaRef ds:uri="7ec80823-035c-4fa3-a5f2-bcaf0a2348a4"/>
    <ds:schemaRef ds:uri="http://schemas.microsoft.com/office/2006/documentManagement/types"/>
    <ds:schemaRef ds:uri="http://purl.org/dc/dcmitype/"/>
    <ds:schemaRef ds:uri="http://schemas.openxmlformats.org/package/2006/metadata/core-properties"/>
    <ds:schemaRef ds:uri="33b5fb41-f75a-4d9b-bf57-d353ad1af3d1"/>
    <ds:schemaRef ds:uri="http://www.w3.org/XML/1998/namespace"/>
  </ds:schemaRefs>
</ds:datastoreItem>
</file>

<file path=customXml/itemProps2.xml><?xml version="1.0" encoding="utf-8"?>
<ds:datastoreItem xmlns:ds="http://schemas.openxmlformats.org/officeDocument/2006/customXml" ds:itemID="{FCE9B804-08AD-43A8-A021-429CAF2FF3B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ec80823-035c-4fa3-a5f2-bcaf0a2348a4"/>
    <ds:schemaRef ds:uri="33b5fb41-f75a-4d9b-bf57-d353ad1af3d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8B5EA3E-F0EE-4218-BE29-91800112B60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Kantar Consulting Presentation Template (16_9).potx</Template>
  <TotalTime>99066</TotalTime>
  <Words>6879</Words>
  <Application>Microsoft Office PowerPoint</Application>
  <PresentationFormat>Widescreen</PresentationFormat>
  <Paragraphs>2111</Paragraphs>
  <Slides>48</Slides>
  <Notes>47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48</vt:i4>
      </vt:variant>
    </vt:vector>
  </HeadingPairs>
  <TitlesOfParts>
    <vt:vector size="57" baseType="lpstr">
      <vt:lpstr>Arial</vt:lpstr>
      <vt:lpstr>Arial Narrow</vt:lpstr>
      <vt:lpstr>Calibri</vt:lpstr>
      <vt:lpstr>Franklin Gothic Book</vt:lpstr>
      <vt:lpstr>Franklin Gothic Demi</vt:lpstr>
      <vt:lpstr>Franklin Gothic Heavy</vt:lpstr>
      <vt:lpstr>Franklin Gothic Medium</vt:lpstr>
      <vt:lpstr>Wingdings</vt:lpstr>
      <vt:lpstr>Template</vt:lpstr>
      <vt:lpstr>CODI Investor Presentation</vt:lpstr>
      <vt:lpstr>Legal Disclaimer </vt:lpstr>
      <vt:lpstr>PowerPoint Presentation</vt:lpstr>
      <vt:lpstr>Experienced Leadership Team  </vt:lpstr>
      <vt:lpstr>Compass Diversified Holdings (NYSE: CODI) Offers Shareholders a Unique Opportunity To Own a Diverse Group of Leading Middle-Market Businesses </vt:lpstr>
      <vt:lpstr>Benefits of Owning CODI </vt:lpstr>
      <vt:lpstr>A History of Outperformance</vt:lpstr>
      <vt:lpstr>PowerPoint Presentation</vt:lpstr>
      <vt:lpstr>Why CODI? </vt:lpstr>
      <vt:lpstr>Why CODI Now?</vt:lpstr>
      <vt:lpstr>Significant Events in 2021 &amp; 2020 </vt:lpstr>
      <vt:lpstr>PowerPoint Presentation</vt:lpstr>
      <vt:lpstr>The Permanent Capital Advantage </vt:lpstr>
      <vt:lpstr>CODI in Action </vt:lpstr>
      <vt:lpstr>Commitment to ESG </vt:lpstr>
      <vt:lpstr>Profile of a Potential CODI Subsidiary </vt:lpstr>
      <vt:lpstr>Subsidiary Snapshot </vt:lpstr>
      <vt:lpstr>Diversity producing consistent cash flow  and earnings</vt:lpstr>
      <vt:lpstr>Demonstrated History of Value Creation </vt:lpstr>
      <vt:lpstr>History of Successfully Deleveraging </vt:lpstr>
      <vt:lpstr>Improving Cost of Capital</vt:lpstr>
      <vt:lpstr>PowerPoint Presentation</vt:lpstr>
      <vt:lpstr>CODI Partnership Structure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Balance Sheet — Condensed (000’s) </vt:lpstr>
      <vt:lpstr>Income Statement — Condensed (000’s)</vt:lpstr>
      <vt:lpstr>Cash Flow Statement — Condensed (000’s)</vt:lpstr>
      <vt:lpstr>Adjusted EBITDA </vt:lpstr>
      <vt:lpstr>Adjusted EBITDA </vt:lpstr>
      <vt:lpstr>Adjusted EBITDA </vt:lpstr>
      <vt:lpstr>Adjusted EBITDA</vt:lpstr>
      <vt:lpstr>Adjusted EBITDA </vt:lpstr>
      <vt:lpstr>CAD Reconciliation </vt:lpstr>
      <vt:lpstr>Thank you!</vt:lpstr>
    </vt:vector>
  </TitlesOfParts>
  <Manager/>
  <Company>The Futures Company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here and can run to two lines 24pt</dc:title>
  <dc:subject/>
  <dc:creator>Whitehead, Emma(KTHQ)</dc:creator>
  <cp:keywords/>
  <dc:description/>
  <cp:lastModifiedBy>Chris Gasiewski</cp:lastModifiedBy>
  <cp:revision>934</cp:revision>
  <cp:lastPrinted>2021-04-28T19:24:52Z</cp:lastPrinted>
  <dcterms:created xsi:type="dcterms:W3CDTF">2016-09-02T15:02:13Z</dcterms:created>
  <dcterms:modified xsi:type="dcterms:W3CDTF">2021-04-29T20:55:20Z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0x010100A0F08D034E87E041B30F810A16000CAA</vt:lpwstr>
  </property>
</Properties>
</file>